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google.com.mx/imgres?imgurl=https://images.sftcdn.net/images/t_app-cover-l,f_auto/p/2f4c04f4-96d0-11e6-9830-00163ed833e7/3163796423/java-runtime-environment-screenshot.png&amp;imgrefurl=https://java-runtime-environment.softonic.com/&amp;docid=A4yn66Rkvhy_HM&amp;tbnid=Xsg8woVOOQHfRM:&amp;vet=10ahUKEwiCuayyi-3dAhUD7qwKHbJiAS0QMwgyKAAwAA..i&amp;w=1020&amp;h=1020&amp;bih=931&amp;biw=1920&amp;q=java&amp;ved=0ahUKEwiCuayyi-3dAhUD7qwKHbJiAS0QMwgyKAAwA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FCFA19-DC84-4627-B506-DE5980E5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433090"/>
            <a:ext cx="6834511" cy="42595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BA1CA-7502-4F6F-87D8-382E73411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Servicios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84D48-855A-4C62-B6C9-663C1D09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 anchor="b">
            <a:normAutofit/>
          </a:bodyPr>
          <a:lstStyle/>
          <a:p>
            <a:pPr algn="r"/>
            <a:r>
              <a:rPr lang="es-MX" cap="none" dirty="0">
                <a:solidFill>
                  <a:srgbClr val="EBEBEB"/>
                </a:solidFill>
              </a:rPr>
              <a:t>05 de octubre 2018</a:t>
            </a:r>
          </a:p>
          <a:p>
            <a:pPr algn="r"/>
            <a:r>
              <a:rPr lang="es-MX" cap="none" dirty="0">
                <a:solidFill>
                  <a:srgbClr val="EBEBEB"/>
                </a:solidFill>
              </a:rPr>
              <a:t>mf.ramirez@jma.com.mx</a:t>
            </a:r>
            <a:endParaRPr lang="es-MX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9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95856-A5DD-49A7-9958-C3D47533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BE0B5-0CDD-455E-BD4C-F980B804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 anchor="t"/>
          <a:lstStyle/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r>
              <a:rPr lang="es-MX" b="1" dirty="0"/>
              <a:t>Ventajas</a:t>
            </a:r>
          </a:p>
          <a:p>
            <a:endParaRPr lang="es-MX" dirty="0"/>
          </a:p>
          <a:p>
            <a:r>
              <a:rPr lang="es-MX" dirty="0"/>
              <a:t>Separación cliente servidor.</a:t>
            </a:r>
          </a:p>
          <a:p>
            <a:r>
              <a:rPr lang="es-MX" dirty="0"/>
              <a:t>Escalabilidad, flexibilidad y simplicidad.</a:t>
            </a:r>
          </a:p>
          <a:p>
            <a:r>
              <a:rPr lang="es-MX" dirty="0"/>
              <a:t>Requiere pocos recursos del servidor.</a:t>
            </a:r>
          </a:p>
          <a:p>
            <a:r>
              <a:rPr lang="es-MX" dirty="0"/>
              <a:t>Formatos JSON, XML, YAML,…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F88C0B-3BF8-4819-9143-41D016C2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 anchor="t"/>
          <a:lstStyle/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r>
              <a:rPr lang="es-MX" b="1" dirty="0"/>
              <a:t>Desventajas</a:t>
            </a:r>
          </a:p>
          <a:p>
            <a:endParaRPr lang="es-MX" dirty="0"/>
          </a:p>
          <a:p>
            <a:r>
              <a:rPr lang="es-MX" dirty="0"/>
              <a:t>No mantiene los estados de las peticiones.</a:t>
            </a:r>
          </a:p>
          <a:p>
            <a:r>
              <a:rPr lang="es-MX" dirty="0"/>
              <a:t>Posible desincronización </a:t>
            </a:r>
            <a:r>
              <a:rPr lang="es-MX" dirty="0" err="1"/>
              <a:t>FrontEnd</a:t>
            </a:r>
            <a:r>
              <a:rPr lang="es-MX" dirty="0"/>
              <a:t> - </a:t>
            </a:r>
            <a:r>
              <a:rPr lang="es-MX" dirty="0" err="1"/>
              <a:t>BackEnd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571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DEC71-683C-41F7-B436-234FC9B2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SOAP vs </a:t>
            </a:r>
            <a:r>
              <a:rPr lang="es-MX" cap="none" dirty="0" err="1"/>
              <a:t>RESTful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29831A-0633-4F9C-BB02-342CA112E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Capas </a:t>
            </a:r>
            <a:r>
              <a:rPr lang="es-MX" dirty="0" err="1"/>
              <a:t>RESTful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6A7880-B0C3-4F10-AA8F-6C146E75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142D5B-C559-4A55-9D82-8C26D263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Capas SOAP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E6A831-D0DE-409A-A434-EAB455C67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3486DA-7088-4FEA-88B1-70C441826B1F}"/>
              </a:ext>
            </a:extLst>
          </p:cNvPr>
          <p:cNvSpPr/>
          <p:nvPr/>
        </p:nvSpPr>
        <p:spPr>
          <a:xfrm>
            <a:off x="1061724" y="3657600"/>
            <a:ext cx="4432040" cy="90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C37F54-EE2A-4848-B02B-7B6D57B564CE}"/>
              </a:ext>
            </a:extLst>
          </p:cNvPr>
          <p:cNvSpPr/>
          <p:nvPr/>
        </p:nvSpPr>
        <p:spPr>
          <a:xfrm>
            <a:off x="1045029" y="4654560"/>
            <a:ext cx="4432040" cy="4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Recurso URI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41D2B5-0B62-4830-B0B3-89CE3BD66216}"/>
              </a:ext>
            </a:extLst>
          </p:cNvPr>
          <p:cNvSpPr/>
          <p:nvPr/>
        </p:nvSpPr>
        <p:spPr>
          <a:xfrm>
            <a:off x="1045029" y="5224130"/>
            <a:ext cx="4432040" cy="4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CFBED0A-8C46-4508-B8EC-510F56188C4F}"/>
              </a:ext>
            </a:extLst>
          </p:cNvPr>
          <p:cNvSpPr/>
          <p:nvPr/>
        </p:nvSpPr>
        <p:spPr>
          <a:xfrm>
            <a:off x="1184208" y="3779552"/>
            <a:ext cx="867746" cy="696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HTTP</a:t>
            </a:r>
          </a:p>
          <a:p>
            <a:pPr algn="ctr"/>
            <a:r>
              <a:rPr lang="es-MX" b="1" dirty="0"/>
              <a:t>GET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99DDFFA-C4C9-416A-AC9C-4A351F1F3447}"/>
              </a:ext>
            </a:extLst>
          </p:cNvPr>
          <p:cNvSpPr/>
          <p:nvPr/>
        </p:nvSpPr>
        <p:spPr>
          <a:xfrm>
            <a:off x="2295369" y="3774555"/>
            <a:ext cx="867746" cy="6963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HTTP</a:t>
            </a:r>
          </a:p>
          <a:p>
            <a:pPr algn="ctr"/>
            <a:r>
              <a:rPr lang="es-MX" b="1" dirty="0"/>
              <a:t>POST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3892D7-C6E4-4DC9-BF93-D55019CF544D}"/>
              </a:ext>
            </a:extLst>
          </p:cNvPr>
          <p:cNvSpPr/>
          <p:nvPr/>
        </p:nvSpPr>
        <p:spPr>
          <a:xfrm>
            <a:off x="3419709" y="3774555"/>
            <a:ext cx="867746" cy="6963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HTTP</a:t>
            </a:r>
          </a:p>
          <a:p>
            <a:pPr algn="ctr"/>
            <a:r>
              <a:rPr lang="es-MX" b="1" dirty="0"/>
              <a:t>PUT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DCA0424-4BAA-4975-B0CB-AFE9AB9ABAC3}"/>
              </a:ext>
            </a:extLst>
          </p:cNvPr>
          <p:cNvSpPr/>
          <p:nvPr/>
        </p:nvSpPr>
        <p:spPr>
          <a:xfrm>
            <a:off x="4544049" y="3774555"/>
            <a:ext cx="867746" cy="6963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HTTP</a:t>
            </a:r>
          </a:p>
          <a:p>
            <a:pPr algn="ctr"/>
            <a:r>
              <a:rPr lang="es-MX" b="1" dirty="0"/>
              <a:t>DEL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08CECBF-F453-4197-81E8-E00E6EBF5601}"/>
              </a:ext>
            </a:extLst>
          </p:cNvPr>
          <p:cNvSpPr/>
          <p:nvPr/>
        </p:nvSpPr>
        <p:spPr>
          <a:xfrm>
            <a:off x="1184208" y="3097763"/>
            <a:ext cx="1268222" cy="487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JSON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D594171-8456-4EF3-8633-9C51595D31EB}"/>
              </a:ext>
            </a:extLst>
          </p:cNvPr>
          <p:cNvSpPr/>
          <p:nvPr/>
        </p:nvSpPr>
        <p:spPr>
          <a:xfrm>
            <a:off x="2610236" y="3093098"/>
            <a:ext cx="1268222" cy="487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XML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0841FAA-BF5D-4F54-A5DA-8C37A7F25C5D}"/>
              </a:ext>
            </a:extLst>
          </p:cNvPr>
          <p:cNvSpPr/>
          <p:nvPr/>
        </p:nvSpPr>
        <p:spPr>
          <a:xfrm>
            <a:off x="4036265" y="3093098"/>
            <a:ext cx="1268222" cy="487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…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EC6B474-888A-4E47-89EC-6A626E5B9A60}"/>
              </a:ext>
            </a:extLst>
          </p:cNvPr>
          <p:cNvSpPr/>
          <p:nvPr/>
        </p:nvSpPr>
        <p:spPr>
          <a:xfrm>
            <a:off x="6664017" y="3657600"/>
            <a:ext cx="4432040" cy="90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5C89382-8622-41BF-A9BD-7EAEB52FEC03}"/>
              </a:ext>
            </a:extLst>
          </p:cNvPr>
          <p:cNvSpPr/>
          <p:nvPr/>
        </p:nvSpPr>
        <p:spPr>
          <a:xfrm>
            <a:off x="6647322" y="4654560"/>
            <a:ext cx="4432040" cy="4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Punto de acceso URI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7B545E3-9E5C-43AA-AA61-C4D6E3FCBA5C}"/>
              </a:ext>
            </a:extLst>
          </p:cNvPr>
          <p:cNvSpPr/>
          <p:nvPr/>
        </p:nvSpPr>
        <p:spPr>
          <a:xfrm>
            <a:off x="6647322" y="5224130"/>
            <a:ext cx="4432040" cy="4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Aplicación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4E800CF-0F0F-4EE2-9273-0916E426FCBD}"/>
              </a:ext>
            </a:extLst>
          </p:cNvPr>
          <p:cNvSpPr/>
          <p:nvPr/>
        </p:nvSpPr>
        <p:spPr>
          <a:xfrm>
            <a:off x="6786500" y="3097763"/>
            <a:ext cx="4130315" cy="487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527C336-0476-4F55-8022-DE486EBE10C0}"/>
              </a:ext>
            </a:extLst>
          </p:cNvPr>
          <p:cNvSpPr/>
          <p:nvPr/>
        </p:nvSpPr>
        <p:spPr>
          <a:xfrm>
            <a:off x="6827453" y="3785344"/>
            <a:ext cx="867746" cy="696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SMTP</a:t>
            </a:r>
            <a:endParaRPr lang="es-MX" b="1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42E959F-8AF3-4A36-A320-8F51902251F7}"/>
              </a:ext>
            </a:extLst>
          </p:cNvPr>
          <p:cNvSpPr/>
          <p:nvPr/>
        </p:nvSpPr>
        <p:spPr>
          <a:xfrm>
            <a:off x="8480386" y="3785343"/>
            <a:ext cx="867746" cy="696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HTTP</a:t>
            </a:r>
          </a:p>
          <a:p>
            <a:pPr algn="ctr"/>
            <a:r>
              <a:rPr lang="es-MX" b="1" dirty="0"/>
              <a:t>POST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94A2849-C77E-4C80-AFE4-93CDC4934495}"/>
              </a:ext>
            </a:extLst>
          </p:cNvPr>
          <p:cNvSpPr/>
          <p:nvPr/>
        </p:nvSpPr>
        <p:spPr>
          <a:xfrm>
            <a:off x="10133319" y="3785342"/>
            <a:ext cx="867746" cy="696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…</a:t>
            </a:r>
            <a:endParaRPr lang="es-MX" b="1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65A7268-8D4C-46EC-AE59-2DC674CA651A}"/>
              </a:ext>
            </a:extLst>
          </p:cNvPr>
          <p:cNvSpPr/>
          <p:nvPr/>
        </p:nvSpPr>
        <p:spPr>
          <a:xfrm>
            <a:off x="7055929" y="3188149"/>
            <a:ext cx="3716659" cy="3090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99783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8BCF8-920E-433E-A7DD-DDB1F9DF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17A9D-404D-4EDF-9F47-E81A2DC1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La elección de un mecanismo de comunicación entre aplicaciones dependerá de las necesidades del proyecto, sin embargo, los servicios web </a:t>
            </a:r>
            <a:r>
              <a:rPr lang="es-MX" dirty="0" err="1"/>
              <a:t>RESTful</a:t>
            </a:r>
            <a:r>
              <a:rPr lang="es-MX" dirty="0"/>
              <a:t> han crecido en popularidad y son mucho más sencillos de desarrollar.</a:t>
            </a:r>
          </a:p>
        </p:txBody>
      </p:sp>
    </p:spTree>
    <p:extLst>
      <p:ext uri="{BB962C8B-B14F-4D97-AF65-F5344CB8AC3E}">
        <p14:creationId xmlns:p14="http://schemas.microsoft.com/office/powerpoint/2010/main" val="287364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254CE-7C08-4D3B-BFA3-CD77F793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DC928-7DDD-44B6-A184-A9F03B2D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Un servicio web es un sistema de software diseñado para soportar la interacción máquina a máquina a través de una red.</a:t>
            </a:r>
          </a:p>
          <a:p>
            <a:endParaRPr lang="es-MX" dirty="0"/>
          </a:p>
          <a:p>
            <a:r>
              <a:rPr lang="es-MX" dirty="0"/>
              <a:t>Tecnología de comunicación entre aplicaciones a través de internet, que utiliza un conjunto de protocolos y estándares que sirven para intercambiar datos entre si.</a:t>
            </a:r>
          </a:p>
          <a:p>
            <a:endParaRPr lang="es-MX" dirty="0"/>
          </a:p>
          <a:p>
            <a:r>
              <a:rPr lang="es-MX" dirty="0"/>
              <a:t>API:  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Programming</a:t>
            </a:r>
            <a:r>
              <a:rPr lang="es-MX" dirty="0"/>
              <a:t> Interface -&gt; Hace posible la interacción entre sistemas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845034-CA93-46B0-8436-833439AB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82" y="2180496"/>
            <a:ext cx="995703" cy="6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D3C1C-7D0A-4DA5-A4EC-6186B176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Independencia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5" descr="Resultado de imagen para java">
            <a:hlinkClick r:id="rId2"/>
            <a:extLst>
              <a:ext uri="{FF2B5EF4-FFF2-40B4-BE49-F238E27FC236}">
                <a16:creationId xmlns:a16="http://schemas.microsoft.com/office/drawing/2014/main" id="{C9E1C63D-5F5A-4FFA-87CF-92D4C66D3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283162"/>
            <a:ext cx="1492487" cy="1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B71092AD-A835-403A-9EB9-8BA0E254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  <a:ln w="38100"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 err="1"/>
              <a:t>Platafomas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27699F-3456-4227-BE89-282B3F13BD1B}"/>
              </a:ext>
            </a:extLst>
          </p:cNvPr>
          <p:cNvSpPr/>
          <p:nvPr/>
        </p:nvSpPr>
        <p:spPr>
          <a:xfrm>
            <a:off x="849047" y="2574838"/>
            <a:ext cx="138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rgbClr val="3D3D3D"/>
                </a:solidFill>
              </a:rPr>
              <a:t>Languajes</a:t>
            </a:r>
            <a:endParaRPr lang="en-US" dirty="0">
              <a:solidFill>
                <a:srgbClr val="3D3D3D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F781DC-5F3E-4219-A276-D4354FE30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42" y="3275430"/>
            <a:ext cx="1603857" cy="864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AD29C7-648A-4C4A-B0A2-C2B2DF259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189" y="4604795"/>
            <a:ext cx="1087114" cy="10871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C24528-9D11-4895-A1BC-136BA4123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442" y="3806327"/>
            <a:ext cx="1702982" cy="9536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67A6EB-3530-4828-8BA0-8EEF831D0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408" y="3275430"/>
            <a:ext cx="1371468" cy="13714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8D35A4-2AB4-4DEE-BED1-52580C2C9C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135" y="4369617"/>
            <a:ext cx="1297891" cy="15574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121EB0-CF70-44D6-AEA4-79632DC3A5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4216" y="3371415"/>
            <a:ext cx="1406679" cy="10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618D1-2297-4C57-B524-199F9229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DF51D-8096-4DEF-A096-7900E7AE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SOAP: Protocolo de acceso a objetos simples.</a:t>
            </a:r>
          </a:p>
          <a:p>
            <a:r>
              <a:rPr lang="es-MX" dirty="0"/>
              <a:t>Define el formato XML para enviar mensajes al extender la cabecera HTTP. </a:t>
            </a:r>
          </a:p>
          <a:p>
            <a:r>
              <a:rPr lang="es-MX" dirty="0"/>
              <a:t>Define la información y como se envía mediante el XML.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384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793C-31AE-4F06-8808-F4FC8ADC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</a:t>
            </a:r>
            <a:r>
              <a:rPr lang="es-MX" dirty="0" err="1"/>
              <a:t>Soap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EFC75F-2097-472E-A49F-44CBC3CB52D4}"/>
              </a:ext>
            </a:extLst>
          </p:cNvPr>
          <p:cNvSpPr/>
          <p:nvPr/>
        </p:nvSpPr>
        <p:spPr>
          <a:xfrm>
            <a:off x="7659149" y="4793196"/>
            <a:ext cx="3171038" cy="788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Proveedor (Web </a:t>
            </a:r>
            <a:r>
              <a:rPr lang="es-MX" dirty="0" err="1"/>
              <a:t>Service</a:t>
            </a:r>
            <a:r>
              <a:rPr lang="es-MX" dirty="0"/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B57C2F8-376D-42CC-BF66-9F35891A1E3D}"/>
              </a:ext>
            </a:extLst>
          </p:cNvPr>
          <p:cNvSpPr/>
          <p:nvPr/>
        </p:nvSpPr>
        <p:spPr>
          <a:xfrm>
            <a:off x="1284692" y="4861706"/>
            <a:ext cx="3171038" cy="7885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Solicitante (Cliente)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866B33-5745-4EA5-A8E8-78E4F9AF233E}"/>
              </a:ext>
            </a:extLst>
          </p:cNvPr>
          <p:cNvSpPr/>
          <p:nvPr/>
        </p:nvSpPr>
        <p:spPr>
          <a:xfrm>
            <a:off x="4346896" y="2143095"/>
            <a:ext cx="3171038" cy="7885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Publicador (UDDI)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96519EE-0598-4D3D-B54F-F1D24BA1500C}"/>
              </a:ext>
            </a:extLst>
          </p:cNvPr>
          <p:cNvSpPr/>
          <p:nvPr/>
        </p:nvSpPr>
        <p:spPr>
          <a:xfrm rot="18919565">
            <a:off x="2248802" y="3555897"/>
            <a:ext cx="2055856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1D5589C-1E18-46C0-9ED3-94DB79250284}"/>
              </a:ext>
            </a:extLst>
          </p:cNvPr>
          <p:cNvSpPr/>
          <p:nvPr/>
        </p:nvSpPr>
        <p:spPr>
          <a:xfrm rot="13686977">
            <a:off x="7377828" y="3589567"/>
            <a:ext cx="2055856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DCA2370-9393-45C0-934B-F31C6A953C56}"/>
              </a:ext>
            </a:extLst>
          </p:cNvPr>
          <p:cNvSpPr/>
          <p:nvPr/>
        </p:nvSpPr>
        <p:spPr>
          <a:xfrm>
            <a:off x="4904486" y="4696776"/>
            <a:ext cx="2055856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38EBB90-E033-49BB-B9E7-34FC05BE5827}"/>
              </a:ext>
            </a:extLst>
          </p:cNvPr>
          <p:cNvSpPr/>
          <p:nvPr/>
        </p:nvSpPr>
        <p:spPr>
          <a:xfrm rot="10800000">
            <a:off x="4904486" y="5445239"/>
            <a:ext cx="2055856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F7B16B9-9381-4161-A13C-5A580B88BF32}"/>
              </a:ext>
            </a:extLst>
          </p:cNvPr>
          <p:cNvSpPr txBox="1"/>
          <p:nvPr/>
        </p:nvSpPr>
        <p:spPr>
          <a:xfrm>
            <a:off x="2043166" y="32829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Busca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58F3F1-4FBE-43BD-8134-C7ECA7F6EE9A}"/>
              </a:ext>
            </a:extLst>
          </p:cNvPr>
          <p:cNvSpPr txBox="1"/>
          <p:nvPr/>
        </p:nvSpPr>
        <p:spPr>
          <a:xfrm>
            <a:off x="8576715" y="324433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Publica</a:t>
            </a:r>
          </a:p>
        </p:txBody>
      </p: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6F5F038C-EC1C-4D0C-BC49-92677C49BB6A}"/>
              </a:ext>
            </a:extLst>
          </p:cNvPr>
          <p:cNvSpPr/>
          <p:nvPr/>
        </p:nvSpPr>
        <p:spPr>
          <a:xfrm rot="10800000">
            <a:off x="2127028" y="2319078"/>
            <a:ext cx="549137" cy="935497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dirty="0"/>
              <a:t>WSDL</a:t>
            </a:r>
          </a:p>
        </p:txBody>
      </p:sp>
      <p:sp>
        <p:nvSpPr>
          <p:cNvPr id="18" name="Rectángulo: esquina doblada 17">
            <a:extLst>
              <a:ext uri="{FF2B5EF4-FFF2-40B4-BE49-F238E27FC236}">
                <a16:creationId xmlns:a16="http://schemas.microsoft.com/office/drawing/2014/main" id="{D6B1F24A-ED91-4052-B9AC-7B38A35E5BB0}"/>
              </a:ext>
            </a:extLst>
          </p:cNvPr>
          <p:cNvSpPr/>
          <p:nvPr/>
        </p:nvSpPr>
        <p:spPr>
          <a:xfrm rot="10800000">
            <a:off x="8719087" y="2237690"/>
            <a:ext cx="549137" cy="935497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dirty="0"/>
              <a:t>WSDL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D3846C3-8F92-4E7D-A793-1215BC46080A}"/>
              </a:ext>
            </a:extLst>
          </p:cNvPr>
          <p:cNvSpPr txBox="1"/>
          <p:nvPr/>
        </p:nvSpPr>
        <p:spPr>
          <a:xfrm>
            <a:off x="4762803" y="3059668"/>
            <a:ext cx="213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Registro de servicios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BD2D04-8827-471A-A763-D4084D39B991}"/>
              </a:ext>
            </a:extLst>
          </p:cNvPr>
          <p:cNvSpPr txBox="1"/>
          <p:nvPr/>
        </p:nvSpPr>
        <p:spPr>
          <a:xfrm>
            <a:off x="5405296" y="4294787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Petición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3662608-7B6F-42AC-AB67-7D208C687B8C}"/>
              </a:ext>
            </a:extLst>
          </p:cNvPr>
          <p:cNvSpPr txBox="1"/>
          <p:nvPr/>
        </p:nvSpPr>
        <p:spPr>
          <a:xfrm>
            <a:off x="5368797" y="592857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Respuesta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54D215E-114E-46DC-A977-305B5AA70209}"/>
              </a:ext>
            </a:extLst>
          </p:cNvPr>
          <p:cNvSpPr txBox="1"/>
          <p:nvPr/>
        </p:nvSpPr>
        <p:spPr>
          <a:xfrm>
            <a:off x="5205850" y="5071322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SOAP/ XML</a:t>
            </a:r>
          </a:p>
        </p:txBody>
      </p:sp>
    </p:spTree>
    <p:extLst>
      <p:ext uri="{BB962C8B-B14F-4D97-AF65-F5344CB8AC3E}">
        <p14:creationId xmlns:p14="http://schemas.microsoft.com/office/powerpoint/2010/main" val="339842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793C-31AE-4F06-8808-F4FC8ADC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</a:t>
            </a:r>
            <a:r>
              <a:rPr lang="es-MX" dirty="0" err="1"/>
              <a:t>Soap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AD4A9-548A-4A37-8E91-74F07213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4528"/>
          </a:xfrm>
        </p:spPr>
        <p:txBody>
          <a:bodyPr anchor="ctr"/>
          <a:lstStyle/>
          <a:p>
            <a:r>
              <a:rPr lang="es-MX" i="1" dirty="0"/>
              <a:t>Proveedor del servicio web:</a:t>
            </a:r>
            <a:r>
              <a:rPr lang="es-MX" dirty="0"/>
              <a:t> Envía al publicador la definición del servicio web.</a:t>
            </a:r>
          </a:p>
          <a:p>
            <a:r>
              <a:rPr lang="es-MX" i="1" dirty="0"/>
              <a:t>Solicitantes del servicio web</a:t>
            </a:r>
            <a:r>
              <a:rPr lang="es-MX" dirty="0"/>
              <a:t>: Contacta al publicador para saber quien es el proveedor y lo contacta.</a:t>
            </a:r>
          </a:p>
          <a:p>
            <a:r>
              <a:rPr lang="es-MX" i="1" dirty="0"/>
              <a:t>Publicador:</a:t>
            </a:r>
            <a:r>
              <a:rPr lang="es-MX" dirty="0"/>
              <a:t> Valida la petición del servicio y envía la respuesta en formato XML.</a:t>
            </a:r>
          </a:p>
          <a:p>
            <a:r>
              <a:rPr lang="es-MX" dirty="0"/>
              <a:t>WSDL:  Web </a:t>
            </a:r>
            <a:r>
              <a:rPr lang="es-MX" dirty="0" err="1"/>
              <a:t>Service</a:t>
            </a:r>
            <a:r>
              <a:rPr lang="es-MX" dirty="0"/>
              <a:t> </a:t>
            </a:r>
            <a:r>
              <a:rPr lang="es-MX" dirty="0" err="1"/>
              <a:t>Description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.</a:t>
            </a:r>
          </a:p>
          <a:p>
            <a:r>
              <a:rPr lang="es-MX" dirty="0"/>
              <a:t>UDDI: Universal </a:t>
            </a:r>
            <a:r>
              <a:rPr lang="es-MX" dirty="0" err="1"/>
              <a:t>Description</a:t>
            </a:r>
            <a:r>
              <a:rPr lang="es-MX" dirty="0"/>
              <a:t>, Discovery </a:t>
            </a:r>
            <a:r>
              <a:rPr lang="es-MX" dirty="0" err="1"/>
              <a:t>Integration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474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95856-A5DD-49A7-9958-C3D47533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 SOAP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BE0B5-0CDD-455E-BD4C-F980B804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 anchor="t"/>
          <a:lstStyle/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r>
              <a:rPr lang="es-MX" b="1" dirty="0"/>
              <a:t>Ventajas</a:t>
            </a:r>
          </a:p>
          <a:p>
            <a:endParaRPr lang="es-MX" dirty="0"/>
          </a:p>
          <a:p>
            <a:r>
              <a:rPr lang="es-MX" dirty="0"/>
              <a:t>Independencia entre aplicaciones y servicio.</a:t>
            </a:r>
          </a:p>
          <a:p>
            <a:r>
              <a:rPr lang="es-MX" dirty="0"/>
              <a:t>Interoperabilidad entre aplicaciones.</a:t>
            </a:r>
          </a:p>
          <a:p>
            <a:r>
              <a:rPr lang="es-MX" dirty="0"/>
              <a:t>Fomento de estándares y protocolos basados en texto.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F88C0B-3BF8-4819-9143-41D016C2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 anchor="t"/>
          <a:lstStyle/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r>
              <a:rPr lang="es-MX" b="1" dirty="0"/>
              <a:t>Desventajas</a:t>
            </a:r>
          </a:p>
          <a:p>
            <a:endParaRPr lang="es-MX" dirty="0"/>
          </a:p>
          <a:p>
            <a:r>
              <a:rPr lang="es-MX" dirty="0"/>
              <a:t>Complejo.</a:t>
            </a:r>
          </a:p>
          <a:p>
            <a:r>
              <a:rPr lang="es-MX" dirty="0"/>
              <a:t>Bajo rendimiento por el procesamiento de texto.</a:t>
            </a:r>
          </a:p>
          <a:p>
            <a:r>
              <a:rPr lang="es-MX" dirty="0"/>
              <a:t>Únicamente XML.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691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BA6BD-1D0F-4EB8-AD60-8EEF087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err="1"/>
              <a:t>RESTful</a:t>
            </a:r>
            <a:endParaRPr lang="es-MX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F62A0-63D3-4CAD-B053-EC236E8F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Interfaz que usa el protocolo HTTP para obtener datos o generar operaciones sobre esos datos en formatos XML o JSON.</a:t>
            </a:r>
          </a:p>
          <a:p>
            <a:endParaRPr lang="es-MX" dirty="0"/>
          </a:p>
          <a:p>
            <a:r>
              <a:rPr lang="es-MX" dirty="0"/>
              <a:t>REST arquitectura que usa el protocolo HTTP proporciona una API que utiliza cada uno de sus métodos (GET, POST, PUT, DELETE, etc.)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493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15F47-590D-4AB5-9730-A2EF6A0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REST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B7708A6-26E9-4CB1-95ED-61998137ADEB}"/>
              </a:ext>
            </a:extLst>
          </p:cNvPr>
          <p:cNvSpPr/>
          <p:nvPr/>
        </p:nvSpPr>
        <p:spPr>
          <a:xfrm>
            <a:off x="661306" y="3693806"/>
            <a:ext cx="3171038" cy="7885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33447E-9CBC-479B-88E2-ECFB5273579D}"/>
              </a:ext>
            </a:extLst>
          </p:cNvPr>
          <p:cNvSpPr/>
          <p:nvPr/>
        </p:nvSpPr>
        <p:spPr>
          <a:xfrm>
            <a:off x="8520790" y="3709284"/>
            <a:ext cx="3171038" cy="788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1EA2AAF7-30D6-4788-92BE-607D1DCA15FA}"/>
              </a:ext>
            </a:extLst>
          </p:cNvPr>
          <p:cNvSpPr/>
          <p:nvPr/>
        </p:nvSpPr>
        <p:spPr>
          <a:xfrm>
            <a:off x="9579130" y="5578245"/>
            <a:ext cx="1054359" cy="788565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BD</a:t>
            </a:r>
          </a:p>
        </p:txBody>
      </p:sp>
      <p:sp>
        <p:nvSpPr>
          <p:cNvPr id="9" name="Nube 8">
            <a:extLst>
              <a:ext uri="{FF2B5EF4-FFF2-40B4-BE49-F238E27FC236}">
                <a16:creationId xmlns:a16="http://schemas.microsoft.com/office/drawing/2014/main" id="{1EB4BDE0-B4E5-4DB2-9D18-B6E352FA05BD}"/>
              </a:ext>
            </a:extLst>
          </p:cNvPr>
          <p:cNvSpPr/>
          <p:nvPr/>
        </p:nvSpPr>
        <p:spPr>
          <a:xfrm>
            <a:off x="4951236" y="2815510"/>
            <a:ext cx="2631233" cy="2576112"/>
          </a:xfrm>
          <a:prstGeom prst="cloud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FE8BC5F-A965-4B9D-B3CB-6D617111991A}"/>
              </a:ext>
            </a:extLst>
          </p:cNvPr>
          <p:cNvCxnSpPr>
            <a:stCxn id="7" idx="2"/>
            <a:endCxn id="8" idx="1"/>
          </p:cNvCxnSpPr>
          <p:nvPr/>
        </p:nvCxnSpPr>
        <p:spPr>
          <a:xfrm>
            <a:off x="10106309" y="4497849"/>
            <a:ext cx="1" cy="1080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61E9A8E-11CF-40E2-AEC6-5E5F73C2DBC0}"/>
              </a:ext>
            </a:extLst>
          </p:cNvPr>
          <p:cNvCxnSpPr>
            <a:cxnSpLocks/>
          </p:cNvCxnSpPr>
          <p:nvPr/>
        </p:nvCxnSpPr>
        <p:spPr>
          <a:xfrm flipV="1">
            <a:off x="3832344" y="3795475"/>
            <a:ext cx="468844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5D02FA2-56CF-466C-9BFC-3AD33D0EDA90}"/>
              </a:ext>
            </a:extLst>
          </p:cNvPr>
          <p:cNvCxnSpPr>
            <a:cxnSpLocks/>
          </p:cNvCxnSpPr>
          <p:nvPr/>
        </p:nvCxnSpPr>
        <p:spPr>
          <a:xfrm flipH="1">
            <a:off x="3832344" y="4467153"/>
            <a:ext cx="46884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90FC4A2-7A4C-4499-B376-2FEC2D38869C}"/>
              </a:ext>
            </a:extLst>
          </p:cNvPr>
          <p:cNvSpPr txBox="1"/>
          <p:nvPr/>
        </p:nvSpPr>
        <p:spPr>
          <a:xfrm>
            <a:off x="5516847" y="1856485"/>
            <a:ext cx="179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Petición HTTP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64C99E-58AC-4471-9379-0342129D4449}"/>
              </a:ext>
            </a:extLst>
          </p:cNvPr>
          <p:cNvSpPr txBox="1"/>
          <p:nvPr/>
        </p:nvSpPr>
        <p:spPr>
          <a:xfrm>
            <a:off x="3690948" y="467078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Respuesta</a:t>
            </a:r>
          </a:p>
          <a:p>
            <a:r>
              <a:rPr lang="es-MX" dirty="0"/>
              <a:t>JSON / XML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DF42729-9760-4631-92B7-F31C0EB2AC68}"/>
              </a:ext>
            </a:extLst>
          </p:cNvPr>
          <p:cNvSpPr txBox="1"/>
          <p:nvPr/>
        </p:nvSpPr>
        <p:spPr>
          <a:xfrm>
            <a:off x="8520790" y="327238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URI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A9F7B16-98CD-4D77-8DE5-EF0A443BBCFA}"/>
              </a:ext>
            </a:extLst>
          </p:cNvPr>
          <p:cNvSpPr txBox="1"/>
          <p:nvPr/>
        </p:nvSpPr>
        <p:spPr>
          <a:xfrm>
            <a:off x="3711163" y="2387632"/>
            <a:ext cx="1638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Métodos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DELETE</a:t>
            </a:r>
          </a:p>
          <a:p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C987B0-2B0A-473A-AD68-628519094710}"/>
              </a:ext>
            </a:extLst>
          </p:cNvPr>
          <p:cNvSpPr txBox="1"/>
          <p:nvPr/>
        </p:nvSpPr>
        <p:spPr>
          <a:xfrm>
            <a:off x="7355921" y="4623977"/>
            <a:ext cx="255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Códigos de estado HTTP</a:t>
            </a:r>
          </a:p>
          <a:p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DC005C-D6D3-45D8-B874-507D5B7D644C}"/>
              </a:ext>
            </a:extLst>
          </p:cNvPr>
          <p:cNvSpPr txBox="1"/>
          <p:nvPr/>
        </p:nvSpPr>
        <p:spPr>
          <a:xfrm>
            <a:off x="5652750" y="5972527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Respuesta HTTP</a:t>
            </a:r>
          </a:p>
        </p:txBody>
      </p:sp>
    </p:spTree>
    <p:extLst>
      <p:ext uri="{BB962C8B-B14F-4D97-AF65-F5344CB8AC3E}">
        <p14:creationId xmlns:p14="http://schemas.microsoft.com/office/powerpoint/2010/main" val="26278910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428</Words>
  <Application>Microsoft Office PowerPoint</Application>
  <PresentationFormat>Panorámica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Dividendo</vt:lpstr>
      <vt:lpstr>Servicios web</vt:lpstr>
      <vt:lpstr>Servicio web</vt:lpstr>
      <vt:lpstr>Independencia</vt:lpstr>
      <vt:lpstr>SOAP</vt:lpstr>
      <vt:lpstr>Arquitectura Soap</vt:lpstr>
      <vt:lpstr>Arquitectura Soap</vt:lpstr>
      <vt:lpstr>Ventajas y desventajas SOAP</vt:lpstr>
      <vt:lpstr>RESTful</vt:lpstr>
      <vt:lpstr>Arquitectura REST</vt:lpstr>
      <vt:lpstr>Ventajas y desventajas REST</vt:lpstr>
      <vt:lpstr>SOAP vs RESTful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web</dc:title>
  <dc:creator>Marcos Fabian Ramirez</dc:creator>
  <cp:lastModifiedBy>Marcos Fabian Ramirez</cp:lastModifiedBy>
  <cp:revision>2</cp:revision>
  <dcterms:created xsi:type="dcterms:W3CDTF">2018-10-04T16:46:17Z</dcterms:created>
  <dcterms:modified xsi:type="dcterms:W3CDTF">2018-10-04T19:08:14Z</dcterms:modified>
</cp:coreProperties>
</file>