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Poppins"/>
      <p:regular r:id="rId61"/>
      <p:bold r:id="rId62"/>
      <p:italic r:id="rId63"/>
      <p:boldItalic r:id="rId64"/>
    </p:embeddedFont>
    <p:embeddedFont>
      <p:font typeface="Poppins Light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D41CE6-9B11-406F-8EFA-75679CA085BE}">
  <a:tblStyle styleId="{B1D41CE6-9B11-406F-8EFA-75679CA08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oppins-bold.fntdata"/><Relationship Id="rId61" Type="http://schemas.openxmlformats.org/officeDocument/2006/relationships/font" Target="fonts/Poppins-regular.fntdata"/><Relationship Id="rId20" Type="http://schemas.openxmlformats.org/officeDocument/2006/relationships/slide" Target="slides/slide15.xml"/><Relationship Id="rId64" Type="http://schemas.openxmlformats.org/officeDocument/2006/relationships/font" Target="fonts/Poppins-boldItalic.fntdata"/><Relationship Id="rId63" Type="http://schemas.openxmlformats.org/officeDocument/2006/relationships/font" Target="fonts/Poppins-italic.fntdata"/><Relationship Id="rId22" Type="http://schemas.openxmlformats.org/officeDocument/2006/relationships/slide" Target="slides/slide17.xml"/><Relationship Id="rId66" Type="http://schemas.openxmlformats.org/officeDocument/2006/relationships/font" Target="fonts/PoppinsLight-bold.fntdata"/><Relationship Id="rId21" Type="http://schemas.openxmlformats.org/officeDocument/2006/relationships/slide" Target="slides/slide16.xml"/><Relationship Id="rId65" Type="http://schemas.openxmlformats.org/officeDocument/2006/relationships/font" Target="fonts/PoppinsLight-regular.fntdata"/><Relationship Id="rId24" Type="http://schemas.openxmlformats.org/officeDocument/2006/relationships/slide" Target="slides/slide19.xml"/><Relationship Id="rId68" Type="http://schemas.openxmlformats.org/officeDocument/2006/relationships/font" Target="fonts/PoppinsLight-boldItalic.fntdata"/><Relationship Id="rId23" Type="http://schemas.openxmlformats.org/officeDocument/2006/relationships/slide" Target="slides/slide18.xml"/><Relationship Id="rId67" Type="http://schemas.openxmlformats.org/officeDocument/2006/relationships/font" Target="fonts/PoppinsLight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Shape 1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Shape 1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Shape 1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Shape 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Shape 20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Shape 12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Shape 2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Shape 2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Shape 30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Shape 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Shape 3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Shape 43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Shape 4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Shape 4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Shape 6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Shape 7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Shape 8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Shape 9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Shape 10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Procedure_(computer_science)" TargetMode="External"/><Relationship Id="rId4" Type="http://schemas.openxmlformats.org/officeDocument/2006/relationships/hyperlink" Target="https://en.wikipedia.org/wiki/Message_passing" TargetMode="External"/><Relationship Id="rId5" Type="http://schemas.openxmlformats.org/officeDocument/2006/relationships/hyperlink" Target="https://en.wikipedia.org/wiki/Object_(computer_science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Object_(computer_science)" TargetMode="External"/><Relationship Id="rId4" Type="http://schemas.openxmlformats.org/officeDocument/2006/relationships/hyperlink" Target="https://en.wikipedia.org/wiki/Class_(computer_programming)" TargetMode="External"/><Relationship Id="rId5" Type="http://schemas.openxmlformats.org/officeDocument/2006/relationships/hyperlink" Target="https://en.wikipedia.org/wiki/Prototype-based_programming" TargetMode="External"/><Relationship Id="rId6" Type="http://schemas.openxmlformats.org/officeDocument/2006/relationships/hyperlink" Target="https://en.wikipedia.org/wiki/Class-based_programm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Interface_(computing)" TargetMode="External"/><Relationship Id="rId4" Type="http://schemas.openxmlformats.org/officeDocument/2006/relationships/hyperlink" Target="https://en.wikipedia.org/wiki/Data_type" TargetMode="Externa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en.wikipedia.org/wiki/Polymorphism_(computer_science)#cite_note-gbooch-3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hyperlink" Target="https://en.wikipedia.org/wiki/Ad_hoc_polymorphism" TargetMode="External"/><Relationship Id="rId9" Type="http://schemas.openxmlformats.org/officeDocument/2006/relationships/hyperlink" Target="https://en.wikipedia.org/wiki/Subtyping" TargetMode="External"/><Relationship Id="rId5" Type="http://schemas.openxmlformats.org/officeDocument/2006/relationships/hyperlink" Target="https://en.wikipedia.org/wiki/Function_overloading" TargetMode="External"/><Relationship Id="rId6" Type="http://schemas.openxmlformats.org/officeDocument/2006/relationships/hyperlink" Target="https://en.wikipedia.org/wiki/Parametric_polymorphism" TargetMode="External"/><Relationship Id="rId7" Type="http://schemas.openxmlformats.org/officeDocument/2006/relationships/hyperlink" Target="https://en.wikipedia.org/wiki/Generic_programming" TargetMode="External"/><Relationship Id="rId8" Type="http://schemas.openxmlformats.org/officeDocument/2006/relationships/hyperlink" Target="https://en.wikipedia.org/wiki/Functional_programm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hyperlink" Target="https://en.wikipedia.org/wiki/Polymorphism_(computer_science)#cite_note-gbooch-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hyperlink" Target="https://en.wikipedia.org/wiki/Polymorphism_(computer_science)#cite_note-gbooch-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microsoft.com/en-us/dotnet/csharp/language-reference/keywords/class" TargetMode="External"/><Relationship Id="rId4" Type="http://schemas.openxmlformats.org/officeDocument/2006/relationships/hyperlink" Target="https://docs.microsoft.com/en-us/dotnet/csharp/language-reference/keywords/struc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hyperlink" Target="https://en.wikipedia.org/wiki/Polymorphism_(computer_science)#cite_note-gbooch-3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fontsquirrel.com/fonts/poppins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twitter.com/googledocs/status/73008724015664332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Instance_(computer_science)" TargetMode="External"/><Relationship Id="rId4" Type="http://schemas.openxmlformats.org/officeDocument/2006/relationships/hyperlink" Target="https://en.wikipedia.org/wiki/Class_(computer_science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Object_(computer_science)" TargetMode="External"/><Relationship Id="rId4" Type="http://schemas.openxmlformats.org/officeDocument/2006/relationships/hyperlink" Target="https://en.wikipedia.org/wiki/Value_(computer_science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 Review</a:t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Shape 14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4294967295" type="ctrTitle"/>
          </p:nvPr>
        </p:nvSpPr>
        <p:spPr>
          <a:xfrm>
            <a:off x="2351800" y="1180475"/>
            <a:ext cx="498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Method</a:t>
            </a:r>
            <a:endParaRPr sz="9600"/>
          </a:p>
        </p:txBody>
      </p:sp>
      <p:sp>
        <p:nvSpPr>
          <p:cNvPr id="251" name="Shape 251"/>
          <p:cNvSpPr txBox="1"/>
          <p:nvPr>
            <p:ph idx="4294967295" type="subTitle"/>
          </p:nvPr>
        </p:nvSpPr>
        <p:spPr>
          <a:xfrm>
            <a:off x="2351800" y="2265874"/>
            <a:ext cx="46080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method, </a:t>
            </a:r>
            <a:r>
              <a:rPr lang="en"/>
              <a:t>is a</a:t>
            </a:r>
            <a:r>
              <a:rPr lang="en">
                <a:uFill>
                  <a:noFill/>
                </a:uFill>
                <a:hlinkClick r:id="rId3"/>
              </a:rPr>
              <a:t> procedure</a:t>
            </a:r>
            <a:r>
              <a:rPr lang="en"/>
              <a:t> associated with a</a:t>
            </a:r>
            <a:r>
              <a:rPr lang="en">
                <a:uFill>
                  <a:noFill/>
                </a:uFill>
                <a:hlinkClick r:id="rId4"/>
              </a:rPr>
              <a:t> message</a:t>
            </a:r>
            <a:r>
              <a:rPr lang="en"/>
              <a:t> and an</a:t>
            </a:r>
            <a:r>
              <a:rPr lang="en">
                <a:uFill>
                  <a:noFill/>
                </a:uFill>
                <a:hlinkClick r:id="rId5"/>
              </a:rPr>
              <a:t> object</a:t>
            </a:r>
            <a:r>
              <a:rPr lang="en"/>
              <a:t>. For example, a Window object would have methods such as open and close, while its state (whether it is opened or closed) would be a property.</a:t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59" name="Shape 25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60" name="Shape 260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Shape 26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//Constructors</a:t>
            </a:r>
            <a:endParaRPr sz="1000"/>
          </a:p>
          <a:p>
            <a:pPr indent="45720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public Shape()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{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}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public Shape(string name)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{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    		this.name = name;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}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	//Other methods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public string SayHello() {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    		return "Hi! My name is " + name;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}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Shape 266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67" name="Shape 26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4294967295" type="ctrTitle"/>
          </p:nvPr>
        </p:nvSpPr>
        <p:spPr>
          <a:xfrm>
            <a:off x="2351800" y="1180475"/>
            <a:ext cx="477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Inheritance</a:t>
            </a:r>
            <a:endParaRPr sz="6000"/>
          </a:p>
        </p:txBody>
      </p:sp>
      <p:sp>
        <p:nvSpPr>
          <p:cNvPr id="276" name="Shape 276"/>
          <p:cNvSpPr txBox="1"/>
          <p:nvPr>
            <p:ph idx="4294967295" type="subTitle"/>
          </p:nvPr>
        </p:nvSpPr>
        <p:spPr>
          <a:xfrm>
            <a:off x="2351800" y="2265875"/>
            <a:ext cx="51627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mechanism of basing an</a:t>
            </a:r>
            <a:r>
              <a:rPr lang="en">
                <a:uFill>
                  <a:noFill/>
                </a:uFill>
                <a:hlinkClick r:id="rId3"/>
              </a:rPr>
              <a:t> object</a:t>
            </a:r>
            <a:r>
              <a:rPr lang="en"/>
              <a:t> or</a:t>
            </a:r>
            <a:r>
              <a:rPr lang="en">
                <a:uFill>
                  <a:noFill/>
                </a:uFill>
                <a:hlinkClick r:id="rId4"/>
              </a:rPr>
              <a:t> class</a:t>
            </a:r>
            <a:r>
              <a:rPr lang="en"/>
              <a:t> upon another object (</a:t>
            </a:r>
            <a:r>
              <a:rPr lang="en">
                <a:uFill>
                  <a:noFill/>
                </a:uFill>
                <a:hlinkClick r:id="rId5"/>
              </a:rPr>
              <a:t>prototypal inheritance</a:t>
            </a:r>
            <a:r>
              <a:rPr lang="en"/>
              <a:t>) or class (</a:t>
            </a:r>
            <a:r>
              <a:rPr lang="en">
                <a:uFill>
                  <a:noFill/>
                </a:uFill>
                <a:hlinkClick r:id="rId6"/>
              </a:rPr>
              <a:t>class-based inheritance</a:t>
            </a:r>
            <a:r>
              <a:rPr lang="en"/>
              <a:t>), retaining the same implementation. In most class-based object-oriented languages, an object created through inheritance (a "child object") acquires all the properties and behaviors of the parent object.</a:t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84" name="Shape 28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85" name="Shape 28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Shape 28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class Square: Shape {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float side;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92" name="Shape 2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338" y="2299825"/>
            <a:ext cx="17049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4294967295" type="ctrTitle"/>
          </p:nvPr>
        </p:nvSpPr>
        <p:spPr>
          <a:xfrm>
            <a:off x="1196675" y="2954950"/>
            <a:ext cx="648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Practice Time</a:t>
            </a:r>
            <a:endParaRPr sz="6000"/>
          </a:p>
        </p:txBody>
      </p:sp>
      <p:sp>
        <p:nvSpPr>
          <p:cNvPr id="302" name="Shape 302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Time to code!</a:t>
            </a:r>
            <a:endParaRPr sz="1400"/>
          </a:p>
        </p:txBody>
      </p:sp>
      <p:grpSp>
        <p:nvGrpSpPr>
          <p:cNvPr id="303" name="Shape 303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304" name="Shape 30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307" name="Shape 30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3536507" y="710554"/>
            <a:ext cx="271742" cy="25947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 rot="2697553">
            <a:off x="5327282" y="2038984"/>
            <a:ext cx="412519" cy="39388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653628" y="1814107"/>
            <a:ext cx="165205" cy="15781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 rot="1280074">
            <a:off x="3348230" y="1493219"/>
            <a:ext cx="165200" cy="1577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1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Ejercicio. Crear la clase Shape con los atributos 'name', 'area', 'perimeter' y al menos el constructor para inicializar el atributo name. Crear el método 'SayHello' el cual debe lanzar un saludo e imprimir el nombre del objeto instanciado.</a:t>
            </a:r>
            <a:endParaRPr sz="1000"/>
          </a:p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2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Tarea: Implementar los setters y getters para las variables ‘name’ 'area' y 'perimeter'. Crear una clase hija llamada Square que tenga  el atributo 'side'. En el constructor de la clase Square se deben inicializar el atributo anterior y además inicializar las propiedades (atributos) heredadas con su respectiva fórmula.</a:t>
            </a:r>
            <a:endParaRPr sz="900"/>
          </a:p>
        </p:txBody>
      </p:sp>
      <p:sp>
        <p:nvSpPr>
          <p:cNvPr id="323" name="Shape 323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3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Revisión: Instanciar un objeto square e imprimir su área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26" name="Shape 326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27" name="Shape 327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331" name="Shape 331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338" name="Shape 338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In this particular session:</a:t>
            </a: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b="1" lang="en">
                <a:solidFill>
                  <a:srgbClr val="000000"/>
                </a:solidFill>
              </a:rPr>
              <a:t>Polimorfism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b="1" lang="en">
                <a:solidFill>
                  <a:srgbClr val="000000"/>
                </a:solidFill>
              </a:rPr>
              <a:t>Overload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b="1" lang="en">
                <a:solidFill>
                  <a:srgbClr val="000000"/>
                </a:solidFill>
              </a:rPr>
              <a:t>Override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b="1" lang="en">
                <a:solidFill>
                  <a:srgbClr val="000000"/>
                </a:solidFill>
              </a:rPr>
              <a:t>Abstract Class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b="1" lang="en">
                <a:solidFill>
                  <a:srgbClr val="000000"/>
                </a:solidFill>
              </a:rPr>
              <a:t>Sealed Class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b="1" lang="en">
                <a:solidFill>
                  <a:srgbClr val="000000"/>
                </a:solidFill>
              </a:rPr>
              <a:t>Interface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40" name="Shape 340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343" name="Shape 343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352" name="Shape 352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Morphing</a:t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4294967295" type="ctrTitle"/>
          </p:nvPr>
        </p:nvSpPr>
        <p:spPr>
          <a:xfrm>
            <a:off x="2351800" y="1180475"/>
            <a:ext cx="502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Polimorfism</a:t>
            </a:r>
            <a:endParaRPr sz="6000"/>
          </a:p>
        </p:txBody>
      </p:sp>
      <p:sp>
        <p:nvSpPr>
          <p:cNvPr id="359" name="Shape 359"/>
          <p:cNvSpPr txBox="1"/>
          <p:nvPr>
            <p:ph idx="4294967295" type="subTitle"/>
          </p:nvPr>
        </p:nvSpPr>
        <p:spPr>
          <a:xfrm>
            <a:off x="2351800" y="2265874"/>
            <a:ext cx="46080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POO, is the provision of a single</a:t>
            </a:r>
            <a:r>
              <a:rPr lang="en">
                <a:uFill>
                  <a:noFill/>
                </a:uFill>
                <a:hlinkClick r:id="rId3"/>
              </a:rPr>
              <a:t> interface</a:t>
            </a:r>
            <a:r>
              <a:rPr lang="en"/>
              <a:t> to entities of different</a:t>
            </a:r>
            <a:r>
              <a:rPr lang="en">
                <a:uFill>
                  <a:noFill/>
                </a:uFill>
                <a:hlinkClick r:id="rId4"/>
              </a:rPr>
              <a:t> types</a:t>
            </a:r>
            <a:r>
              <a:rPr lang="en"/>
              <a:t>. A polymorphic type is one whose operations can also be applied to values of some other type, or types.</a:t>
            </a:r>
            <a:endParaRPr/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7" name="Shape 36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8" name="Shape 36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Shape 37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069625" y="1958050"/>
            <a:ext cx="4747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</a:pPr>
            <a:r>
              <a:rPr lang="en" sz="1400">
                <a:uFill>
                  <a:noFill/>
                </a:uFill>
                <a:hlinkClick r:id="rId4"/>
              </a:rPr>
              <a:t>Ad hoc polymorphism</a:t>
            </a:r>
            <a:r>
              <a:rPr lang="en" sz="1400"/>
              <a:t>: </a:t>
            </a:r>
            <a:r>
              <a:rPr lang="en" sz="1400">
                <a:uFill>
                  <a:noFill/>
                </a:uFill>
                <a:hlinkClick r:id="rId5"/>
              </a:rPr>
              <a:t>function overloading</a:t>
            </a:r>
            <a:r>
              <a:rPr lang="en" sz="1400"/>
              <a:t>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</a:pPr>
            <a:r>
              <a:rPr lang="en" sz="1400">
                <a:uFill>
                  <a:noFill/>
                </a:uFill>
                <a:hlinkClick r:id="rId6"/>
              </a:rPr>
              <a:t>Parametric polymorphism</a:t>
            </a:r>
            <a:r>
              <a:rPr lang="en" sz="1400"/>
              <a:t>: generics or</a:t>
            </a:r>
            <a:r>
              <a:rPr lang="en" sz="1400">
                <a:uFill>
                  <a:noFill/>
                </a:uFill>
                <a:hlinkClick r:id="rId7"/>
              </a:rPr>
              <a:t> generic programming</a:t>
            </a:r>
            <a:r>
              <a:rPr lang="en" sz="1400"/>
              <a:t>. In the</a:t>
            </a:r>
            <a:r>
              <a:rPr lang="en" sz="1400">
                <a:uFill>
                  <a:noFill/>
                </a:uFill>
                <a:hlinkClick r:id="rId8"/>
              </a:rPr>
              <a:t> functional programming</a:t>
            </a:r>
            <a:r>
              <a:rPr lang="en" sz="1400"/>
              <a:t> community, this is often shortened to polymorphism.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</a:pPr>
            <a:r>
              <a:rPr lang="en" sz="1400">
                <a:uFill>
                  <a:noFill/>
                </a:uFill>
                <a:hlinkClick r:id="rId9"/>
              </a:rPr>
              <a:t>Subtyping</a:t>
            </a:r>
            <a:r>
              <a:rPr lang="en" sz="1400"/>
              <a:t> (also called subtype polymorphism or inclusion polymorphism): inheritance.</a:t>
            </a:r>
            <a:endParaRPr sz="1400">
              <a:uFill>
                <a:noFill/>
              </a:uFill>
              <a:hlinkClick r:id="rId10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375" name="Shape 37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In this course we will be able to review the basic concepts of Object Oriented Programming, specially, for this particular session:</a:t>
            </a:r>
            <a:br>
              <a:rPr b="1" lang="en" sz="1000">
                <a:solidFill>
                  <a:srgbClr val="000000"/>
                </a:solidFill>
              </a:rPr>
            </a:br>
            <a:endParaRPr b="1" sz="1000">
              <a:solidFill>
                <a:srgbClr val="000000"/>
              </a:solidFill>
            </a:endParaRPr>
          </a:p>
          <a:p>
            <a:pPr indent="-2921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Char char="￮"/>
            </a:pPr>
            <a:r>
              <a:rPr b="1" lang="en" sz="1000">
                <a:solidFill>
                  <a:srgbClr val="000000"/>
                </a:solidFill>
              </a:rPr>
              <a:t>Class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￮"/>
            </a:pPr>
            <a:r>
              <a:rPr b="1" lang="en" sz="1000">
                <a:solidFill>
                  <a:srgbClr val="000000"/>
                </a:solidFill>
              </a:rPr>
              <a:t>Object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￮"/>
            </a:pPr>
            <a:r>
              <a:rPr b="1" lang="en" sz="1000">
                <a:solidFill>
                  <a:srgbClr val="000000"/>
                </a:solidFill>
              </a:rPr>
              <a:t>Attribute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￮"/>
            </a:pPr>
            <a:r>
              <a:rPr b="1" lang="en" sz="1000">
                <a:solidFill>
                  <a:srgbClr val="000000"/>
                </a:solidFill>
              </a:rPr>
              <a:t>Method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￮"/>
            </a:pPr>
            <a:r>
              <a:rPr b="1" lang="en" sz="1000">
                <a:solidFill>
                  <a:srgbClr val="000000"/>
                </a:solidFill>
              </a:rPr>
              <a:t>Inheritance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Shape 159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4294967295" type="ctrTitle"/>
          </p:nvPr>
        </p:nvSpPr>
        <p:spPr>
          <a:xfrm>
            <a:off x="2351800" y="1180475"/>
            <a:ext cx="502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Override</a:t>
            </a:r>
            <a:endParaRPr sz="7200"/>
          </a:p>
        </p:txBody>
      </p:sp>
      <p:sp>
        <p:nvSpPr>
          <p:cNvPr id="384" name="Shape 384"/>
          <p:cNvSpPr txBox="1"/>
          <p:nvPr>
            <p:ph idx="4294967295" type="subTitle"/>
          </p:nvPr>
        </p:nvSpPr>
        <p:spPr>
          <a:xfrm>
            <a:off x="2351800" y="2265874"/>
            <a:ext cx="46080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 subclass inherits the methods from a superclass. Those methods are accessible to the child class unless they are overwritten (overridden).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 subclass overrides a method when defines a method with the same characteristics (name, set of arguments) of the superclass’ method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Overriding is used to add/modify functionality of the inherited method. 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92" name="Shape 39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93" name="Shape 39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Shape 39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729125" y="1958050"/>
            <a:ext cx="508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class ClaseA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{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void miMetodo(int var1, int var2)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{ ... }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String miOtroMetodo( )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{ ... }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}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class ClaseB extends ClaseA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{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/* This methods substitutes the ones defined on the parent class */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void miMetodo (int var1 ,int var2)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{ ... }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String miOtroMetodo( )</a:t>
            </a:r>
            <a:endParaRPr sz="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{ ... }</a:t>
            </a:r>
            <a:endParaRPr sz="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}</a:t>
            </a:r>
            <a:endParaRPr sz="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400" name="Shape 40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4294967295" type="ctrTitle"/>
          </p:nvPr>
        </p:nvSpPr>
        <p:spPr>
          <a:xfrm>
            <a:off x="2351800" y="1180475"/>
            <a:ext cx="502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Overload</a:t>
            </a:r>
            <a:endParaRPr sz="7200"/>
          </a:p>
        </p:txBody>
      </p:sp>
      <p:sp>
        <p:nvSpPr>
          <p:cNvPr id="409" name="Shape 409"/>
          <p:cNvSpPr txBox="1"/>
          <p:nvPr>
            <p:ph idx="4294967295" type="subTitle"/>
          </p:nvPr>
        </p:nvSpPr>
        <p:spPr>
          <a:xfrm>
            <a:off x="2351800" y="2265874"/>
            <a:ext cx="46080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POO, is the creation of several methods with the same name but different set of parameter types.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418" name="Shape 41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Shape 4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1069625" y="1958050"/>
            <a:ext cx="4747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/* Overloaded */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calculaSuma(int x, int y, int z){</a:t>
            </a:r>
            <a:endParaRPr sz="10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calculaSuma(double x, double y, double z){</a:t>
            </a:r>
            <a:endParaRPr sz="10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/* Not Overloaded */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calculaSuma(int x, int y, int z){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	...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double calculaSuma(int x, int y, int z){</a:t>
            </a:r>
            <a:endParaRPr sz="10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>
              <a:uFill>
                <a:noFill/>
              </a:uFill>
              <a:hlinkClick r:id="rId4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4" name="Shape 424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425" name="Shape 42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4294967295" type="ctrTitle"/>
          </p:nvPr>
        </p:nvSpPr>
        <p:spPr>
          <a:xfrm>
            <a:off x="2351800" y="1180475"/>
            <a:ext cx="502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Sealed</a:t>
            </a:r>
            <a:endParaRPr sz="7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Class</a:t>
            </a:r>
            <a:endParaRPr sz="7200"/>
          </a:p>
        </p:txBody>
      </p:sp>
      <p:sp>
        <p:nvSpPr>
          <p:cNvPr id="434" name="Shape 434"/>
          <p:cNvSpPr txBox="1"/>
          <p:nvPr>
            <p:ph idx="4294967295" type="subTitle"/>
          </p:nvPr>
        </p:nvSpPr>
        <p:spPr>
          <a:xfrm>
            <a:off x="2351800" y="2265874"/>
            <a:ext cx="46080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Sealed classes are used to restrict the inheritance feature of object oriented programming. Once a class is defined as a sealed class, the class cannot be inherited. </a:t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42" name="Shape 44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443" name="Shape 44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Shape 44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1069625" y="1958050"/>
            <a:ext cx="4747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{}  	</a:t>
            </a:r>
            <a:endParaRPr sz="105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sealed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5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{}  </a:t>
            </a:r>
            <a:endParaRPr sz="105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5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{}	</a:t>
            </a:r>
            <a:r>
              <a:rPr lang="en" sz="105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//Error </a:t>
            </a:r>
            <a:r>
              <a:rPr lang="en" sz="105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9F9F9"/>
              </a:highlight>
              <a:uFill>
                <a:noFill/>
              </a:uFill>
              <a:latin typeface="Courier New"/>
              <a:ea typeface="Courier New"/>
              <a:cs typeface="Courier New"/>
              <a:sym typeface="Courier New"/>
              <a:hlinkClick r:id="rId4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450" name="Shape 45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4294967295" type="ctrTitle"/>
          </p:nvPr>
        </p:nvSpPr>
        <p:spPr>
          <a:xfrm>
            <a:off x="2351800" y="1180475"/>
            <a:ext cx="502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Interface</a:t>
            </a:r>
            <a:endParaRPr sz="7200"/>
          </a:p>
        </p:txBody>
      </p:sp>
      <p:sp>
        <p:nvSpPr>
          <p:cNvPr id="459" name="Shape 459"/>
          <p:cNvSpPr txBox="1"/>
          <p:nvPr>
            <p:ph idx="4294967295" type="subTitle"/>
          </p:nvPr>
        </p:nvSpPr>
        <p:spPr>
          <a:xfrm>
            <a:off x="2351800" y="2265874"/>
            <a:ext cx="46080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interface contains definitions for a group of related functionalities that a</a:t>
            </a:r>
            <a:r>
              <a:rPr lang="en">
                <a:uFill>
                  <a:noFill/>
                </a:uFill>
                <a:hlinkClick r:id="rId3"/>
              </a:rPr>
              <a:t> class</a:t>
            </a:r>
            <a:r>
              <a:rPr lang="en"/>
              <a:t> or a</a:t>
            </a:r>
            <a:r>
              <a:rPr lang="en">
                <a:uFill>
                  <a:noFill/>
                </a:uFill>
                <a:hlinkClick r:id="rId4"/>
              </a:rPr>
              <a:t> struct</a:t>
            </a:r>
            <a:r>
              <a:rPr lang="en"/>
              <a:t> can implement.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67" name="Shape 46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468" name="Shape 46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Shape 47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1069625" y="1958050"/>
            <a:ext cx="4747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IEquatable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Make {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Model {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Year {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Implementation of IEquatable&lt;T&gt; interface</a:t>
            </a:r>
            <a:endParaRPr sz="1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(Car car)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.Make == car.Make &amp;&amp;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	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.Model == car.Model &amp;&amp;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	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.Year == car.Year;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4" name="Shape 474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475" name="Shape 47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Shape 479"/>
          <p:cNvSpPr txBox="1"/>
          <p:nvPr>
            <p:ph idx="1" type="body"/>
          </p:nvPr>
        </p:nvSpPr>
        <p:spPr>
          <a:xfrm>
            <a:off x="3635250" y="319325"/>
            <a:ext cx="27369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IEquatable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(T obj)</a:t>
            </a: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101F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85" name="Shape 485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486" name="Shape 486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Shape 489"/>
          <p:cNvSpPr txBox="1"/>
          <p:nvPr>
            <p:ph type="title"/>
          </p:nvPr>
        </p:nvSpPr>
        <p:spPr>
          <a:xfrm>
            <a:off x="694950" y="9913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vs Abstract Classes</a:t>
            </a:r>
            <a:endParaRPr/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911800" y="1989800"/>
            <a:ext cx="51036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Font typeface="Arial"/>
              <a:buChar char="￮"/>
            </a:pPr>
            <a:r>
              <a:rPr lang="en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Interfaces can have no state or implementation</a:t>
            </a:r>
            <a:endParaRPr sz="115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Font typeface="Arial"/>
              <a:buChar char="￮"/>
            </a:pPr>
            <a:r>
              <a:rPr lang="en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 class that implements an interface must provide an implementation of all the methods of that interface</a:t>
            </a:r>
            <a:endParaRPr sz="115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Font typeface="Arial"/>
              <a:buChar char="￮"/>
            </a:pPr>
            <a:r>
              <a:rPr lang="en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Abstract classes may contain state (data members) and/or implementation (methods)</a:t>
            </a:r>
            <a:endParaRPr sz="115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Font typeface="Arial"/>
              <a:buChar char="￮"/>
            </a:pPr>
            <a:r>
              <a:rPr lang="en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Abstract classes can be inherited without implementing the abstract methods (though such a derived class is abstract itself)</a:t>
            </a:r>
            <a:endParaRPr sz="115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Font typeface="Arial"/>
              <a:buChar char="￮"/>
            </a:pPr>
            <a:r>
              <a:rPr lang="en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Interfaces may be multiple-inherited, abstract classes may not (this is probably the key concrete reason for interfaces to exist separately from abtract classes - they permit an implementation of multiple inheritance that removes many of the problems of general MI).</a:t>
            </a:r>
            <a:endParaRPr sz="115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27173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101F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9F9F9"/>
              </a:highlight>
              <a:uFill>
                <a:noFill/>
              </a:uFill>
              <a:latin typeface="Courier New"/>
              <a:ea typeface="Courier New"/>
              <a:cs typeface="Courier New"/>
              <a:sym typeface="Courier New"/>
              <a:hlinkClick r:id="rId4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2" name="Shape 492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493" name="Shape 49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1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Convertir la clase Shape en abstracta dejando sus atributos como están definidos y además agregar los métodos abstractos ‘CalculateArea’ y ‘CalculatePerimeter’. </a:t>
            </a:r>
            <a:endParaRPr sz="1000"/>
          </a:p>
        </p:txBody>
      </p:sp>
      <p:sp>
        <p:nvSpPr>
          <p:cNvPr id="503" name="Shape 503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2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Sobre escribir el método 'SayHello' en la clase Square para que devuelva un saludo con el nombre del objeto instanciado y que forma (Clase) .</a:t>
            </a:r>
            <a:endParaRPr sz="900"/>
          </a:p>
        </p:txBody>
      </p:sp>
      <p:sp>
        <p:nvSpPr>
          <p:cNvPr id="504" name="Shape 504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3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Sobrecargar el método 'SayHello' en la clase Square para que reciba un parámetro ‘side’. El método debe devolver un saludo e imprimir el nombre del objeto instanciado, que forma (Clase) es y el valor del parámetro side.</a:t>
            </a:r>
            <a:endParaRPr/>
          </a:p>
        </p:txBody>
      </p:sp>
      <p:sp>
        <p:nvSpPr>
          <p:cNvPr id="505" name="Shape 50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07" name="Shape 50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508" name="Shape 50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512" name="Shape 512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Session</a:t>
            </a:r>
            <a:endParaRPr/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POO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4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Crear la interfaz ‘Motion’ en el archivo Shape.cs. La interfaz debe contener el método ‘Roll’ el cual recibe un entero que representa el número de veces que “rodará”</a:t>
            </a:r>
            <a:endParaRPr sz="1000"/>
          </a:p>
        </p:txBody>
      </p:sp>
      <p:sp>
        <p:nvSpPr>
          <p:cNvPr id="520" name="Shape 520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5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Crear la clase final o sellada ‘Circle’ que hereda de ‘Shape’, esta clase además debe implementar la interfaz Motion, en el método Roll debe implementarse que imprima en consola ‘Rolling: ‘ y el número de la vuelta que está dando.</a:t>
            </a:r>
            <a:endParaRPr sz="900"/>
          </a:p>
        </p:txBody>
      </p:sp>
      <p:sp>
        <p:nvSpPr>
          <p:cNvPr id="521" name="Shape 521"/>
          <p:cNvSpPr txBox="1"/>
          <p:nvPr>
            <p:ph idx="3" type="body"/>
          </p:nvPr>
        </p:nvSpPr>
        <p:spPr>
          <a:xfrm>
            <a:off x="4192221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Poppins"/>
                <a:ea typeface="Poppins"/>
                <a:cs typeface="Poppins"/>
                <a:sym typeface="Poppins"/>
              </a:rPr>
              <a:t>6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Crear la clase ‘Elipse’ que herede de ‘Circle’ y explicar los resultados y cómo se hizo.</a:t>
            </a:r>
            <a:endParaRPr/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24" name="Shape 52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525" name="Shape 52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529" name="Shape 52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536" name="Shape 5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544" name="Shape 544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545" name="Shape 545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Shape 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57" name="Shape 55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558" name="Shape 55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Shape 56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4" name="Shape 564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565" name="Shape 56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574" name="Shape 574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575" name="Shape 575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576" name="Shape 57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579" name="Shape 57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Shape 583"/>
          <p:cNvSpPr/>
          <p:nvPr/>
        </p:nvSpPr>
        <p:spPr>
          <a:xfrm>
            <a:off x="3536507" y="710554"/>
            <a:ext cx="271742" cy="25947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 rot="2697553">
            <a:off x="5327282" y="2038984"/>
            <a:ext cx="412519" cy="39388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5653628" y="1814107"/>
            <a:ext cx="165205" cy="15781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 rot="1280074">
            <a:off x="3348230" y="1493219"/>
            <a:ext cx="165200" cy="1577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93" name="Shape 59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594" name="Shape 594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95" name="Shape 59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6" name="Shape 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97" name="Shape 59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598" name="Shape 59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Shape 601"/>
          <p:cNvSpPr/>
          <p:nvPr/>
        </p:nvSpPr>
        <p:spPr>
          <a:xfrm>
            <a:off x="6454511" y="367001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608" name="Shape 60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609" name="Shape 609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12" name="Shape 61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613" name="Shape 61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617" name="Shape 61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Shape 6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4" name="Shape 624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32" name="Shape 6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Class</a:t>
            </a:r>
            <a:endParaRPr sz="9600"/>
          </a:p>
        </p:txBody>
      </p:sp>
      <p:sp>
        <p:nvSpPr>
          <p:cNvPr id="175" name="Shape 175"/>
          <p:cNvSpPr txBox="1"/>
          <p:nvPr>
            <p:ph idx="4294967295" type="subTitle"/>
          </p:nvPr>
        </p:nvSpPr>
        <p:spPr>
          <a:xfrm>
            <a:off x="2351800" y="2265874"/>
            <a:ext cx="46080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is a declaration or an abstraction of a real object when it is defined in a poo language.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They are used to describe entities and each class is a model that defines its own state (attributes) and behaviour (methods)</a:t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Shape 639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640" name="Shape 64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643" name="Shape 643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646" name="Shape 646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649" name="Shape 649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652" name="Shape 652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0" name="Shape 660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{B1D41CE6-9B11-406F-8EFA-75679CA085BE}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/>
        </p:nvSpPr>
        <p:spPr>
          <a:xfrm>
            <a:off x="671525" y="1114150"/>
            <a:ext cx="7800975" cy="3716213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667" name="Shape 66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680" name="Shape 680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681" name="Shape 68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687" name="Shape 687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688" name="Shape 688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689" name="Shape 689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690" name="Shape 690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691" name="Shape 691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694" name="Shape 694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704" name="Shape 70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5" name="Shape 705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706" name="Shape 70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09" name="Shape 70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710" name="Shape 71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711" name="Shape 711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13" name="Shape 713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716" name="Shape 71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18" name="Shape 71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19" name="Shape 71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726" name="Shape 726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727" name="Shape 727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8" name="Shape 7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9" name="Shape 7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730" name="Shape 730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731" name="Shape 7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Shape 734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735" name="Shape 735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736" name="Shape 736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737" name="Shape 737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738" name="Shape 73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7" name="Shape 74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8" name="Shape 74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754" name="Shape 754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5" name="Shape 75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6" name="Shape 756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757" name="Shape 757"/>
            <p:cNvSpPr/>
            <p:nvPr/>
          </p:nvSpPr>
          <p:spPr>
            <a:xfrm>
              <a:off x="2547150" y="238125"/>
              <a:ext cx="2525675" cy="5238750"/>
            </a:xfrm>
            <a:custGeom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3557025" y="5147100"/>
              <a:ext cx="504050" cy="179900"/>
            </a:xfrm>
            <a:custGeom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3008050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566400" y="434850"/>
              <a:ext cx="487175" cy="76850"/>
            </a:xfrm>
            <a:custGeom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Shape 761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67" name="Shape 76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8" name="Shape 768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769" name="Shape 769"/>
            <p:cNvSpPr/>
            <p:nvPr/>
          </p:nvSpPr>
          <p:spPr>
            <a:xfrm>
              <a:off x="2112475" y="238125"/>
              <a:ext cx="3395050" cy="5238750"/>
            </a:xfrm>
            <a:custGeom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671350" y="5147100"/>
              <a:ext cx="279175" cy="179900"/>
            </a:xfrm>
            <a:custGeom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650725" y="446100"/>
              <a:ext cx="54375" cy="54350"/>
            </a:xfrm>
            <a:custGeom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761275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Shape 77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774" name="Shape 774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3" name="Shape 183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4" name="Shape 18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Shape 18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class Shape {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//attributes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string name;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float area;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float perimeter;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//methods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public string SayHello() {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		return "Hi! My name is " + name;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</a:t>
            </a:r>
            <a:r>
              <a:rPr lang="en" sz="1000"/>
              <a:t>}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Shape 190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/>
        </p:nvSpPr>
        <p:spPr>
          <a:xfrm>
            <a:off x="2644425" y="10711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81" name="Shape 78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Shape 782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783" name="Shape 783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Shape 789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790" name="Shape 790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791" name="Shape 791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792" name="Shape 79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00" name="Shape 80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7253423" y="2000860"/>
            <a:ext cx="1272074" cy="1141889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Shape 80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0" name="Shape 810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811" name="Shape 811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823" name="Shape 823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824" name="Shape 824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Shape 83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839" name="Shape 839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845" name="Shape 845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Shape 850"/>
          <p:cNvSpPr/>
          <p:nvPr/>
        </p:nvSpPr>
        <p:spPr>
          <a:xfrm>
            <a:off x="2071920" y="386254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2656888" y="387284"/>
            <a:ext cx="251793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Shape 852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853" name="Shape 853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Shape 857"/>
          <p:cNvSpPr/>
          <p:nvPr/>
        </p:nvSpPr>
        <p:spPr>
          <a:xfrm>
            <a:off x="4284851" y="385750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8" name="Shape 85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859" name="Shape 859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867" name="Shape 867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Shape 871"/>
          <p:cNvSpPr/>
          <p:nvPr/>
        </p:nvSpPr>
        <p:spPr>
          <a:xfrm>
            <a:off x="2042249" y="944598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2607759" y="961997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3177871" y="964561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3754139" y="967629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Shape 875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876" name="Shape 876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879" name="Shape 87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882" name="Shape 882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Shape 885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886" name="Shape 886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894" name="Shape 894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Shape 900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901" name="Shape 90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>
            <a:off x="2614399" y="151574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Shape 90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907" name="Shape 907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910" name="Shape 910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Shape 915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916" name="Shape 916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Shape 91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919" name="Shape 919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Shape 92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927" name="Shape 927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Shape 932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933" name="Shape 933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942" name="Shape 942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Shape 94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947" name="Shape 947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Shape 95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952" name="Shape 952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957" name="Shape 957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960" name="Shape 960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Shape 962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963" name="Shape 963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5" name="Shape 965"/>
          <p:cNvSpPr/>
          <p:nvPr/>
        </p:nvSpPr>
        <p:spPr>
          <a:xfrm>
            <a:off x="4317611" y="2080241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Shape 96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967" name="Shape 96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Shape 96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970" name="Shape 970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>
            <a:off x="1484913" y="2598660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963405" y="2598660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Shape 980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981" name="Shape 981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Shape 983"/>
          <p:cNvSpPr/>
          <p:nvPr/>
        </p:nvSpPr>
        <p:spPr>
          <a:xfrm>
            <a:off x="3734681" y="2636022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4" name="Shape 984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985" name="Shape 985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Shape 987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988" name="Shape 98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Shape 992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993" name="Shape 993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Shape 996"/>
          <p:cNvSpPr/>
          <p:nvPr/>
        </p:nvSpPr>
        <p:spPr>
          <a:xfrm>
            <a:off x="4907686" y="2619652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Shape 997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98" name="Shape 998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Shape 1004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1005" name="Shape 1005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Shape 1014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1015" name="Shape 1015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Shape 101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1019" name="Shape 1019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Shape 1022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1023" name="Shape 1023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Shape 102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1029" name="Shape 1029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Shape 103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1032" name="Shape 1032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Shape 10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1040" name="Shape 1040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Shape 104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047" name="Shape 1047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Shape 10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050" name="Shape 105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Shape 1054"/>
          <p:cNvSpPr/>
          <p:nvPr/>
        </p:nvSpPr>
        <p:spPr>
          <a:xfrm>
            <a:off x="886643" y="383052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3177366" y="3773703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2612361" y="3795199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Shape 1057"/>
          <p:cNvSpPr/>
          <p:nvPr/>
        </p:nvSpPr>
        <p:spPr>
          <a:xfrm>
            <a:off x="3740838" y="3772169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Shape 105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059" name="Shape 1059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Shape 1067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068" name="Shape 1068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Shape 1070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071" name="Shape 1071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078" name="Shape 1078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Shape 1085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086" name="Shape 1086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Shape 108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090" name="Shape 1090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Shape 109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097" name="Shape 1097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Shape 1100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101" name="Shape 1101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Shape 1104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105" name="Shape 1105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Shape 1110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111" name="Shape 1111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Shape 113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139" name="Shape 1139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163" name="Shape 1163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Shape 1177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178" name="Shape 1178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Shape 118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182" name="Shape 1182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Shape 118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189" name="Shape 118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Shape 1197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98" name="Shape 1198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Shape 120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202" name="Shape 1202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Shape 1207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208" name="Shape 1208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Shape 1215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216" name="Shape 1216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Shape 1222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223" name="Shape 1223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2" name="Shape 123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233" name="Shape 1233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Shape 1244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245" name="Shape 1245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Shape 1250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251" name="Shape 1251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Shape 125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259" name="Shape 125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Shape 126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262" name="Shape 126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Shape 1264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265" name="Shape 126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Shape 1267"/>
          <p:cNvSpPr/>
          <p:nvPr/>
        </p:nvSpPr>
        <p:spPr>
          <a:xfrm>
            <a:off x="7436055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6552218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6837753" y="30973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76" name="Shape 1276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77" name="Shape 1277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78" name="Shape 127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Object</a:t>
            </a:r>
            <a:endParaRPr sz="9600"/>
          </a:p>
        </p:txBody>
      </p:sp>
      <p:sp>
        <p:nvSpPr>
          <p:cNvPr id="200" name="Shape 200"/>
          <p:cNvSpPr txBox="1"/>
          <p:nvPr>
            <p:ph idx="4294967295" type="subTitle"/>
          </p:nvPr>
        </p:nvSpPr>
        <p:spPr>
          <a:xfrm>
            <a:off x="2351800" y="2265874"/>
            <a:ext cx="46080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object, </a:t>
            </a:r>
            <a:r>
              <a:rPr lang="en"/>
              <a:t>refers to a particular</a:t>
            </a:r>
            <a:r>
              <a:rPr lang="en">
                <a:uFill>
                  <a:noFill/>
                </a:uFill>
                <a:hlinkClick r:id="rId3"/>
              </a:rPr>
              <a:t> instance</a:t>
            </a:r>
            <a:r>
              <a:rPr lang="en"/>
              <a:t> of a</a:t>
            </a:r>
            <a:r>
              <a:rPr lang="en">
                <a:uFill>
                  <a:noFill/>
                </a:uFill>
                <a:hlinkClick r:id="rId4"/>
              </a:rPr>
              <a:t> class</a:t>
            </a:r>
            <a:r>
              <a:rPr lang="en"/>
              <a:t>, where the object can be a combination of variables, functions, and data structures.</a:t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08" name="Shape 208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09" name="Shape 20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Shape oneShape;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    	oneShape = new Shape();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5" name="Shape 215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16" name="Shape 21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500" y="2695650"/>
            <a:ext cx="18288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ctrTitle"/>
          </p:nvPr>
        </p:nvSpPr>
        <p:spPr>
          <a:xfrm>
            <a:off x="2088625" y="1180475"/>
            <a:ext cx="557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Attribute</a:t>
            </a:r>
            <a:endParaRPr sz="9000"/>
          </a:p>
        </p:txBody>
      </p:sp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2351800" y="2265874"/>
            <a:ext cx="46080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Tech definition: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n attribute is a specification that defines a property of an</a:t>
            </a:r>
            <a:r>
              <a:rPr lang="en">
                <a:uFill>
                  <a:noFill/>
                </a:uFill>
                <a:hlinkClick r:id="rId3"/>
              </a:rPr>
              <a:t> object</a:t>
            </a:r>
            <a:r>
              <a:rPr lang="en"/>
              <a:t>, element, or file. It may also refer to or set the specific</a:t>
            </a:r>
            <a:r>
              <a:rPr lang="en">
                <a:uFill>
                  <a:noFill/>
                </a:uFill>
                <a:hlinkClick r:id="rId4"/>
              </a:rPr>
              <a:t> value</a:t>
            </a:r>
            <a:r>
              <a:rPr lang="en"/>
              <a:t> for a given instance of such.</a:t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34" name="Shape 23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5" name="Shape 23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class Shape {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string name;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float area;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	float perimeter;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Shape 241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42" name="Shape 24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