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84" r:id="rId2"/>
    <p:sldMasterId id="2147483660" r:id="rId3"/>
    <p:sldMasterId id="2147483648" r:id="rId4"/>
  </p:sldMasterIdLst>
  <p:notesMasterIdLst>
    <p:notesMasterId r:id="rId292"/>
  </p:notesMasterIdLst>
  <p:handoutMasterIdLst>
    <p:handoutMasterId r:id="rId293"/>
  </p:handoutMasterIdLst>
  <p:sldIdLst>
    <p:sldId id="256" r:id="rId5"/>
    <p:sldId id="257" r:id="rId6"/>
    <p:sldId id="258" r:id="rId7"/>
    <p:sldId id="259" r:id="rId8"/>
    <p:sldId id="261" r:id="rId9"/>
    <p:sldId id="423" r:id="rId10"/>
    <p:sldId id="262" r:id="rId11"/>
    <p:sldId id="466" r:id="rId12"/>
    <p:sldId id="408" r:id="rId13"/>
    <p:sldId id="467" r:id="rId14"/>
    <p:sldId id="409" r:id="rId15"/>
    <p:sldId id="468" r:id="rId16"/>
    <p:sldId id="263" r:id="rId17"/>
    <p:sldId id="469" r:id="rId18"/>
    <p:sldId id="265" r:id="rId19"/>
    <p:sldId id="470" r:id="rId20"/>
    <p:sldId id="266" r:id="rId21"/>
    <p:sldId id="471" r:id="rId22"/>
    <p:sldId id="267" r:id="rId23"/>
    <p:sldId id="472" r:id="rId24"/>
    <p:sldId id="268" r:id="rId25"/>
    <p:sldId id="473" r:id="rId26"/>
    <p:sldId id="269" r:id="rId27"/>
    <p:sldId id="474" r:id="rId28"/>
    <p:sldId id="270" r:id="rId29"/>
    <p:sldId id="475" r:id="rId30"/>
    <p:sldId id="271" r:id="rId31"/>
    <p:sldId id="476" r:id="rId32"/>
    <p:sldId id="272" r:id="rId33"/>
    <p:sldId id="477" r:id="rId34"/>
    <p:sldId id="273" r:id="rId35"/>
    <p:sldId id="427" r:id="rId36"/>
    <p:sldId id="274" r:id="rId37"/>
    <p:sldId id="275" r:id="rId38"/>
    <p:sldId id="276" r:id="rId39"/>
    <p:sldId id="478" r:id="rId40"/>
    <p:sldId id="277" r:id="rId41"/>
    <p:sldId id="278" r:id="rId42"/>
    <p:sldId id="279" r:id="rId43"/>
    <p:sldId id="280" r:id="rId44"/>
    <p:sldId id="281" r:id="rId45"/>
    <p:sldId id="457" r:id="rId46"/>
    <p:sldId id="282" r:id="rId47"/>
    <p:sldId id="424" r:id="rId48"/>
    <p:sldId id="410" r:id="rId49"/>
    <p:sldId id="479" r:id="rId50"/>
    <p:sldId id="283" r:id="rId51"/>
    <p:sldId id="480" r:id="rId52"/>
    <p:sldId id="284" r:id="rId53"/>
    <p:sldId id="481" r:id="rId54"/>
    <p:sldId id="285" r:id="rId55"/>
    <p:sldId id="425" r:id="rId56"/>
    <p:sldId id="286" r:id="rId57"/>
    <p:sldId id="482" r:id="rId58"/>
    <p:sldId id="287" r:id="rId59"/>
    <p:sldId id="483" r:id="rId60"/>
    <p:sldId id="288" r:id="rId61"/>
    <p:sldId id="426" r:id="rId62"/>
    <p:sldId id="484" r:id="rId63"/>
    <p:sldId id="417" r:id="rId64"/>
    <p:sldId id="485" r:id="rId65"/>
    <p:sldId id="289" r:id="rId66"/>
    <p:sldId id="486" r:id="rId67"/>
    <p:sldId id="290" r:id="rId68"/>
    <p:sldId id="487" r:id="rId69"/>
    <p:sldId id="291" r:id="rId70"/>
    <p:sldId id="488" r:id="rId71"/>
    <p:sldId id="292" r:id="rId72"/>
    <p:sldId id="489" r:id="rId73"/>
    <p:sldId id="293" r:id="rId74"/>
    <p:sldId id="490" r:id="rId75"/>
    <p:sldId id="445" r:id="rId76"/>
    <p:sldId id="491" r:id="rId77"/>
    <p:sldId id="449" r:id="rId78"/>
    <p:sldId id="492" r:id="rId79"/>
    <p:sldId id="493" r:id="rId80"/>
    <p:sldId id="494" r:id="rId81"/>
    <p:sldId id="447" r:id="rId82"/>
    <p:sldId id="495" r:id="rId83"/>
    <p:sldId id="448" r:id="rId84"/>
    <p:sldId id="496" r:id="rId85"/>
    <p:sldId id="295" r:id="rId86"/>
    <p:sldId id="296" r:id="rId87"/>
    <p:sldId id="554" r:id="rId88"/>
    <p:sldId id="297" r:id="rId89"/>
    <p:sldId id="298" r:id="rId90"/>
    <p:sldId id="299" r:id="rId91"/>
    <p:sldId id="452" r:id="rId92"/>
    <p:sldId id="300" r:id="rId93"/>
    <p:sldId id="418" r:id="rId94"/>
    <p:sldId id="443" r:id="rId95"/>
    <p:sldId id="497" r:id="rId96"/>
    <p:sldId id="301" r:id="rId97"/>
    <p:sldId id="428" r:id="rId98"/>
    <p:sldId id="302" r:id="rId99"/>
    <p:sldId id="429" r:id="rId100"/>
    <p:sldId id="303" r:id="rId101"/>
    <p:sldId id="498" r:id="rId102"/>
    <p:sldId id="304" r:id="rId103"/>
    <p:sldId id="499" r:id="rId104"/>
    <p:sldId id="305" r:id="rId105"/>
    <p:sldId id="419" r:id="rId106"/>
    <p:sldId id="306" r:id="rId107"/>
    <p:sldId id="307" r:id="rId108"/>
    <p:sldId id="308" r:id="rId109"/>
    <p:sldId id="500" r:id="rId110"/>
    <p:sldId id="309" r:id="rId111"/>
    <p:sldId id="501" r:id="rId112"/>
    <p:sldId id="310" r:id="rId113"/>
    <p:sldId id="502" r:id="rId114"/>
    <p:sldId id="311" r:id="rId115"/>
    <p:sldId id="503" r:id="rId116"/>
    <p:sldId id="312" r:id="rId117"/>
    <p:sldId id="504" r:id="rId118"/>
    <p:sldId id="313" r:id="rId119"/>
    <p:sldId id="505" r:id="rId120"/>
    <p:sldId id="414" r:id="rId121"/>
    <p:sldId id="506" r:id="rId122"/>
    <p:sldId id="314" r:id="rId123"/>
    <p:sldId id="507" r:id="rId124"/>
    <p:sldId id="558" r:id="rId125"/>
    <p:sldId id="315" r:id="rId126"/>
    <p:sldId id="508" r:id="rId127"/>
    <p:sldId id="316" r:id="rId128"/>
    <p:sldId id="509" r:id="rId129"/>
    <p:sldId id="317" r:id="rId130"/>
    <p:sldId id="510" r:id="rId131"/>
    <p:sldId id="318" r:id="rId132"/>
    <p:sldId id="511" r:id="rId133"/>
    <p:sldId id="319" r:id="rId134"/>
    <p:sldId id="512" r:id="rId135"/>
    <p:sldId id="320" r:id="rId136"/>
    <p:sldId id="321" r:id="rId137"/>
    <p:sldId id="322" r:id="rId138"/>
    <p:sldId id="324" r:id="rId139"/>
    <p:sldId id="323" r:id="rId140"/>
    <p:sldId id="325" r:id="rId141"/>
    <p:sldId id="326" r:id="rId142"/>
    <p:sldId id="513" r:id="rId143"/>
    <p:sldId id="412" r:id="rId144"/>
    <p:sldId id="514" r:id="rId145"/>
    <p:sldId id="421" r:id="rId146"/>
    <p:sldId id="515" r:id="rId147"/>
    <p:sldId id="327" r:id="rId148"/>
    <p:sldId id="328" r:id="rId149"/>
    <p:sldId id="329" r:id="rId150"/>
    <p:sldId id="516" r:id="rId151"/>
    <p:sldId id="330" r:id="rId152"/>
    <p:sldId id="331" r:id="rId153"/>
    <p:sldId id="415" r:id="rId154"/>
    <p:sldId id="435" r:id="rId155"/>
    <p:sldId id="332" r:id="rId156"/>
    <p:sldId id="517" r:id="rId157"/>
    <p:sldId id="333" r:id="rId158"/>
    <p:sldId id="334" r:id="rId159"/>
    <p:sldId id="335" r:id="rId160"/>
    <p:sldId id="460" r:id="rId161"/>
    <p:sldId id="336" r:id="rId162"/>
    <p:sldId id="518" r:id="rId163"/>
    <p:sldId id="337" r:id="rId164"/>
    <p:sldId id="519" r:id="rId165"/>
    <p:sldId id="338" r:id="rId166"/>
    <p:sldId id="434" r:id="rId167"/>
    <p:sldId id="339" r:id="rId168"/>
    <p:sldId id="431" r:id="rId169"/>
    <p:sldId id="340" r:id="rId170"/>
    <p:sldId id="432" r:id="rId171"/>
    <p:sldId id="341" r:id="rId172"/>
    <p:sldId id="520" r:id="rId173"/>
    <p:sldId id="342" r:id="rId174"/>
    <p:sldId id="462" r:id="rId175"/>
    <p:sldId id="343" r:id="rId176"/>
    <p:sldId id="521" r:id="rId177"/>
    <p:sldId id="344" r:id="rId178"/>
    <p:sldId id="522" r:id="rId179"/>
    <p:sldId id="345" r:id="rId180"/>
    <p:sldId id="523" r:id="rId181"/>
    <p:sldId id="346" r:id="rId182"/>
    <p:sldId id="436" r:id="rId183"/>
    <p:sldId id="347" r:id="rId184"/>
    <p:sldId id="524" r:id="rId185"/>
    <p:sldId id="450" r:id="rId186"/>
    <p:sldId id="525" r:id="rId187"/>
    <p:sldId id="348" r:id="rId188"/>
    <p:sldId id="526" r:id="rId189"/>
    <p:sldId id="349" r:id="rId190"/>
    <p:sldId id="465" r:id="rId191"/>
    <p:sldId id="350" r:id="rId192"/>
    <p:sldId id="430" r:id="rId193"/>
    <p:sldId id="351" r:id="rId194"/>
    <p:sldId id="527" r:id="rId195"/>
    <p:sldId id="352" r:id="rId196"/>
    <p:sldId id="528" r:id="rId197"/>
    <p:sldId id="444" r:id="rId198"/>
    <p:sldId id="529" r:id="rId199"/>
    <p:sldId id="353" r:id="rId200"/>
    <p:sldId id="530" r:id="rId201"/>
    <p:sldId id="354" r:id="rId202"/>
    <p:sldId id="461" r:id="rId203"/>
    <p:sldId id="356" r:id="rId204"/>
    <p:sldId id="433" r:id="rId205"/>
    <p:sldId id="357" r:id="rId206"/>
    <p:sldId id="358" r:id="rId207"/>
    <p:sldId id="359" r:id="rId208"/>
    <p:sldId id="459" r:id="rId209"/>
    <p:sldId id="360" r:id="rId210"/>
    <p:sldId id="531" r:id="rId211"/>
    <p:sldId id="361" r:id="rId212"/>
    <p:sldId id="532" r:id="rId213"/>
    <p:sldId id="362" r:id="rId214"/>
    <p:sldId id="555" r:id="rId215"/>
    <p:sldId id="363" r:id="rId216"/>
    <p:sldId id="556" r:id="rId217"/>
    <p:sldId id="364" r:id="rId218"/>
    <p:sldId id="458" r:id="rId219"/>
    <p:sldId id="365" r:id="rId220"/>
    <p:sldId id="437" r:id="rId221"/>
    <p:sldId id="451" r:id="rId222"/>
    <p:sldId id="533" r:id="rId223"/>
    <p:sldId id="366" r:id="rId224"/>
    <p:sldId id="367" r:id="rId225"/>
    <p:sldId id="368" r:id="rId226"/>
    <p:sldId id="438" r:id="rId227"/>
    <p:sldId id="369" r:id="rId228"/>
    <p:sldId id="455" r:id="rId229"/>
    <p:sldId id="370" r:id="rId230"/>
    <p:sldId id="439" r:id="rId231"/>
    <p:sldId id="371" r:id="rId232"/>
    <p:sldId id="534" r:id="rId233"/>
    <p:sldId id="372" r:id="rId234"/>
    <p:sldId id="454" r:id="rId235"/>
    <p:sldId id="373" r:id="rId236"/>
    <p:sldId id="463" r:id="rId237"/>
    <p:sldId id="374" r:id="rId238"/>
    <p:sldId id="557" r:id="rId239"/>
    <p:sldId id="375" r:id="rId240"/>
    <p:sldId id="535" r:id="rId241"/>
    <p:sldId id="376" r:id="rId242"/>
    <p:sldId id="536" r:id="rId243"/>
    <p:sldId id="377" r:id="rId244"/>
    <p:sldId id="537" r:id="rId245"/>
    <p:sldId id="378" r:id="rId246"/>
    <p:sldId id="538" r:id="rId247"/>
    <p:sldId id="379" r:id="rId248"/>
    <p:sldId id="539" r:id="rId249"/>
    <p:sldId id="380" r:id="rId250"/>
    <p:sldId id="540" r:id="rId251"/>
    <p:sldId id="384" r:id="rId252"/>
    <p:sldId id="541" r:id="rId253"/>
    <p:sldId id="381" r:id="rId254"/>
    <p:sldId id="542" r:id="rId255"/>
    <p:sldId id="405" r:id="rId256"/>
    <p:sldId id="420" r:id="rId257"/>
    <p:sldId id="543" r:id="rId258"/>
    <p:sldId id="382" r:id="rId259"/>
    <p:sldId id="456" r:id="rId260"/>
    <p:sldId id="383" r:id="rId261"/>
    <p:sldId id="544" r:id="rId262"/>
    <p:sldId id="385" r:id="rId263"/>
    <p:sldId id="545" r:id="rId264"/>
    <p:sldId id="386" r:id="rId265"/>
    <p:sldId id="546" r:id="rId266"/>
    <p:sldId id="387" r:id="rId267"/>
    <p:sldId id="440" r:id="rId268"/>
    <p:sldId id="388" r:id="rId269"/>
    <p:sldId id="441" r:id="rId270"/>
    <p:sldId id="389" r:id="rId271"/>
    <p:sldId id="442" r:id="rId272"/>
    <p:sldId id="390" r:id="rId273"/>
    <p:sldId id="464" r:id="rId274"/>
    <p:sldId id="391" r:id="rId275"/>
    <p:sldId id="547" r:id="rId276"/>
    <p:sldId id="392" r:id="rId277"/>
    <p:sldId id="548" r:id="rId278"/>
    <p:sldId id="559" r:id="rId279"/>
    <p:sldId id="393" r:id="rId280"/>
    <p:sldId id="549" r:id="rId281"/>
    <p:sldId id="394" r:id="rId282"/>
    <p:sldId id="453" r:id="rId283"/>
    <p:sldId id="395" r:id="rId284"/>
    <p:sldId id="550" r:id="rId285"/>
    <p:sldId id="396" r:id="rId286"/>
    <p:sldId id="551" r:id="rId287"/>
    <p:sldId id="401" r:id="rId288"/>
    <p:sldId id="552" r:id="rId289"/>
    <p:sldId id="404" r:id="rId290"/>
    <p:sldId id="553" r:id="rId29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84" y="138"/>
      </p:cViewPr>
      <p:guideLst/>
    </p:cSldViewPr>
  </p:slideViewPr>
  <p:notesTextViewPr>
    <p:cViewPr>
      <p:scale>
        <a:sx n="1" d="1"/>
        <a:sy n="1" d="1"/>
      </p:scale>
      <p:origin x="0" y="0"/>
    </p:cViewPr>
  </p:notesTextViewPr>
  <p:notesViewPr>
    <p:cSldViewPr snapToGrid="0">
      <p:cViewPr varScale="1">
        <p:scale>
          <a:sx n="88" d="100"/>
          <a:sy n="88" d="100"/>
        </p:scale>
        <p:origin x="2952"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63" Type="http://schemas.openxmlformats.org/officeDocument/2006/relationships/slide" Target="slides/slide59.xml"/><Relationship Id="rId159" Type="http://schemas.openxmlformats.org/officeDocument/2006/relationships/slide" Target="slides/slide155.xml"/><Relationship Id="rId170" Type="http://schemas.openxmlformats.org/officeDocument/2006/relationships/slide" Target="slides/slide166.xml"/><Relationship Id="rId226" Type="http://schemas.openxmlformats.org/officeDocument/2006/relationships/slide" Target="slides/slide222.xml"/><Relationship Id="rId268" Type="http://schemas.openxmlformats.org/officeDocument/2006/relationships/slide" Target="slides/slide264.xml"/><Relationship Id="rId32" Type="http://schemas.openxmlformats.org/officeDocument/2006/relationships/slide" Target="slides/slide28.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181" Type="http://schemas.openxmlformats.org/officeDocument/2006/relationships/slide" Target="slides/slide177.xml"/><Relationship Id="rId237" Type="http://schemas.openxmlformats.org/officeDocument/2006/relationships/slide" Target="slides/slide233.xml"/><Relationship Id="rId279" Type="http://schemas.openxmlformats.org/officeDocument/2006/relationships/slide" Target="slides/slide275.xml"/><Relationship Id="rId43" Type="http://schemas.openxmlformats.org/officeDocument/2006/relationships/slide" Target="slides/slide39.xml"/><Relationship Id="rId139" Type="http://schemas.openxmlformats.org/officeDocument/2006/relationships/slide" Target="slides/slide135.xml"/><Relationship Id="rId290" Type="http://schemas.openxmlformats.org/officeDocument/2006/relationships/slide" Target="slides/slide286.xml"/><Relationship Id="rId85" Type="http://schemas.openxmlformats.org/officeDocument/2006/relationships/slide" Target="slides/slide81.xml"/><Relationship Id="rId150" Type="http://schemas.openxmlformats.org/officeDocument/2006/relationships/slide" Target="slides/slide146.xml"/><Relationship Id="rId192" Type="http://schemas.openxmlformats.org/officeDocument/2006/relationships/slide" Target="slides/slide188.xml"/><Relationship Id="rId206" Type="http://schemas.openxmlformats.org/officeDocument/2006/relationships/slide" Target="slides/slide202.xml"/><Relationship Id="rId248" Type="http://schemas.openxmlformats.org/officeDocument/2006/relationships/slide" Target="slides/slide244.xml"/><Relationship Id="rId12" Type="http://schemas.openxmlformats.org/officeDocument/2006/relationships/slide" Target="slides/slide8.xml"/><Relationship Id="rId108" Type="http://schemas.openxmlformats.org/officeDocument/2006/relationships/slide" Target="slides/slide104.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59" Type="http://schemas.openxmlformats.org/officeDocument/2006/relationships/slide" Target="slides/slide255.xml"/><Relationship Id="rId23" Type="http://schemas.openxmlformats.org/officeDocument/2006/relationships/slide" Target="slides/slide19.xml"/><Relationship Id="rId119" Type="http://schemas.openxmlformats.org/officeDocument/2006/relationships/slide" Target="slides/slide115.xml"/><Relationship Id="rId270" Type="http://schemas.openxmlformats.org/officeDocument/2006/relationships/slide" Target="slides/slide266.xml"/><Relationship Id="rId291" Type="http://schemas.openxmlformats.org/officeDocument/2006/relationships/slide" Target="slides/slide287.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slide" Target="slides/slide224.xml"/><Relationship Id="rId249" Type="http://schemas.openxmlformats.org/officeDocument/2006/relationships/slide" Target="slides/slide245.xml"/><Relationship Id="rId13" Type="http://schemas.openxmlformats.org/officeDocument/2006/relationships/slide" Target="slides/slide9.xml"/><Relationship Id="rId109" Type="http://schemas.openxmlformats.org/officeDocument/2006/relationships/slide" Target="slides/slide105.xml"/><Relationship Id="rId260" Type="http://schemas.openxmlformats.org/officeDocument/2006/relationships/slide" Target="slides/slide256.xml"/><Relationship Id="rId281" Type="http://schemas.openxmlformats.org/officeDocument/2006/relationships/slide" Target="slides/slide277.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39" Type="http://schemas.openxmlformats.org/officeDocument/2006/relationships/slide" Target="slides/slide235.xml"/><Relationship Id="rId250" Type="http://schemas.openxmlformats.org/officeDocument/2006/relationships/slide" Target="slides/slide246.xml"/><Relationship Id="rId271" Type="http://schemas.openxmlformats.org/officeDocument/2006/relationships/slide" Target="slides/slide267.xml"/><Relationship Id="rId292" Type="http://schemas.openxmlformats.org/officeDocument/2006/relationships/notesMaster" Target="notesMasters/notesMaster1.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slide" Target="slides/slide225.xml"/><Relationship Id="rId240" Type="http://schemas.openxmlformats.org/officeDocument/2006/relationships/slide" Target="slides/slide236.xml"/><Relationship Id="rId261" Type="http://schemas.openxmlformats.org/officeDocument/2006/relationships/slide" Target="slides/slide257.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282" Type="http://schemas.openxmlformats.org/officeDocument/2006/relationships/slide" Target="slides/slide278.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230" Type="http://schemas.openxmlformats.org/officeDocument/2006/relationships/slide" Target="slides/slide226.xml"/><Relationship Id="rId251" Type="http://schemas.openxmlformats.org/officeDocument/2006/relationships/slide" Target="slides/slide247.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72" Type="http://schemas.openxmlformats.org/officeDocument/2006/relationships/slide" Target="slides/slide268.xml"/><Relationship Id="rId293" Type="http://schemas.openxmlformats.org/officeDocument/2006/relationships/handoutMaster" Target="handoutMasters/handoutMaster1.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95" Type="http://schemas.openxmlformats.org/officeDocument/2006/relationships/slide" Target="slides/slide191.xml"/><Relationship Id="rId209" Type="http://schemas.openxmlformats.org/officeDocument/2006/relationships/slide" Target="slides/slide205.xml"/><Relationship Id="rId220" Type="http://schemas.openxmlformats.org/officeDocument/2006/relationships/slide" Target="slides/slide216.xml"/><Relationship Id="rId241" Type="http://schemas.openxmlformats.org/officeDocument/2006/relationships/slide" Target="slides/slide23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262" Type="http://schemas.openxmlformats.org/officeDocument/2006/relationships/slide" Target="slides/slide258.xml"/><Relationship Id="rId283" Type="http://schemas.openxmlformats.org/officeDocument/2006/relationships/slide" Target="slides/slide279.xml"/><Relationship Id="rId78" Type="http://schemas.openxmlformats.org/officeDocument/2006/relationships/slide" Target="slides/slide74.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64" Type="http://schemas.openxmlformats.org/officeDocument/2006/relationships/slide" Target="slides/slide160.xml"/><Relationship Id="rId185" Type="http://schemas.openxmlformats.org/officeDocument/2006/relationships/slide" Target="slides/slide181.xml"/><Relationship Id="rId9" Type="http://schemas.openxmlformats.org/officeDocument/2006/relationships/slide" Target="slides/slide5.xml"/><Relationship Id="rId210" Type="http://schemas.openxmlformats.org/officeDocument/2006/relationships/slide" Target="slides/slide206.xml"/><Relationship Id="rId26" Type="http://schemas.openxmlformats.org/officeDocument/2006/relationships/slide" Target="slides/slide22.xml"/><Relationship Id="rId231" Type="http://schemas.openxmlformats.org/officeDocument/2006/relationships/slide" Target="slides/slide227.xml"/><Relationship Id="rId252" Type="http://schemas.openxmlformats.org/officeDocument/2006/relationships/slide" Target="slides/slide248.xml"/><Relationship Id="rId273" Type="http://schemas.openxmlformats.org/officeDocument/2006/relationships/slide" Target="slides/slide269.xml"/><Relationship Id="rId294" Type="http://schemas.openxmlformats.org/officeDocument/2006/relationships/presProps" Target="presProps.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slide" Target="slides/slide259.xml"/><Relationship Id="rId284" Type="http://schemas.openxmlformats.org/officeDocument/2006/relationships/slide" Target="slides/slide280.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4" Type="http://schemas.openxmlformats.org/officeDocument/2006/relationships/slide" Target="slides/slide270.xml"/><Relationship Id="rId295" Type="http://schemas.openxmlformats.org/officeDocument/2006/relationships/viewProps" Target="view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slide" Target="slides/slide260.xml"/><Relationship Id="rId285" Type="http://schemas.openxmlformats.org/officeDocument/2006/relationships/slide" Target="slides/slide28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slideMaster" Target="slideMasters/slideMaster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275" Type="http://schemas.openxmlformats.org/officeDocument/2006/relationships/slide" Target="slides/slide271.xml"/><Relationship Id="rId296" Type="http://schemas.openxmlformats.org/officeDocument/2006/relationships/theme" Target="theme/theme1.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slide" Target="slides/slide240.xml"/><Relationship Id="rId18" Type="http://schemas.openxmlformats.org/officeDocument/2006/relationships/slide" Target="slides/slide14.xml"/><Relationship Id="rId39" Type="http://schemas.openxmlformats.org/officeDocument/2006/relationships/slide" Target="slides/slide35.xml"/><Relationship Id="rId265" Type="http://schemas.openxmlformats.org/officeDocument/2006/relationships/slide" Target="slides/slide261.xml"/><Relationship Id="rId286" Type="http://schemas.openxmlformats.org/officeDocument/2006/relationships/slide" Target="slides/slide282.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slideMaster" Target="slideMasters/slideMaster2.xml"/><Relationship Id="rId29" Type="http://schemas.openxmlformats.org/officeDocument/2006/relationships/slide" Target="slides/slide25.xml"/><Relationship Id="rId255" Type="http://schemas.openxmlformats.org/officeDocument/2006/relationships/slide" Target="slides/slide251.xml"/><Relationship Id="rId276" Type="http://schemas.openxmlformats.org/officeDocument/2006/relationships/slide" Target="slides/slide272.xml"/><Relationship Id="rId297" Type="http://schemas.openxmlformats.org/officeDocument/2006/relationships/tableStyles" Target="tableStyles.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266" Type="http://schemas.openxmlformats.org/officeDocument/2006/relationships/slide" Target="slides/slide262.xml"/><Relationship Id="rId287" Type="http://schemas.openxmlformats.org/officeDocument/2006/relationships/slide" Target="slides/slide283.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slideMaster" Target="slideMasters/slideMaster3.xml"/><Relationship Id="rId214" Type="http://schemas.openxmlformats.org/officeDocument/2006/relationships/slide" Target="slides/slide210.xml"/><Relationship Id="rId235" Type="http://schemas.openxmlformats.org/officeDocument/2006/relationships/slide" Target="slides/slide231.xml"/><Relationship Id="rId256" Type="http://schemas.openxmlformats.org/officeDocument/2006/relationships/slide" Target="slides/slide252.xml"/><Relationship Id="rId277" Type="http://schemas.openxmlformats.org/officeDocument/2006/relationships/slide" Target="slides/slide27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 Id="rId246" Type="http://schemas.openxmlformats.org/officeDocument/2006/relationships/slide" Target="slides/slide242.xml"/><Relationship Id="rId267" Type="http://schemas.openxmlformats.org/officeDocument/2006/relationships/slide" Target="slides/slide263.xml"/><Relationship Id="rId288" Type="http://schemas.openxmlformats.org/officeDocument/2006/relationships/slide" Target="slides/slide284.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94" Type="http://schemas.openxmlformats.org/officeDocument/2006/relationships/slide" Target="slides/slide90.xml"/><Relationship Id="rId148" Type="http://schemas.openxmlformats.org/officeDocument/2006/relationships/slide" Target="slides/slide144.xml"/><Relationship Id="rId169" Type="http://schemas.openxmlformats.org/officeDocument/2006/relationships/slide" Target="slides/slide165.xml"/><Relationship Id="rId4" Type="http://schemas.openxmlformats.org/officeDocument/2006/relationships/slideMaster" Target="slideMasters/slideMaster4.xml"/><Relationship Id="rId180" Type="http://schemas.openxmlformats.org/officeDocument/2006/relationships/slide" Target="slides/slide17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78" Type="http://schemas.openxmlformats.org/officeDocument/2006/relationships/slide" Target="slides/slide274.xml"/><Relationship Id="rId42" Type="http://schemas.openxmlformats.org/officeDocument/2006/relationships/slide" Target="slides/slide38.xml"/><Relationship Id="rId84" Type="http://schemas.openxmlformats.org/officeDocument/2006/relationships/slide" Target="slides/slide80.xml"/><Relationship Id="rId138" Type="http://schemas.openxmlformats.org/officeDocument/2006/relationships/slide" Target="slides/slide134.xml"/><Relationship Id="rId191" Type="http://schemas.openxmlformats.org/officeDocument/2006/relationships/slide" Target="slides/slide187.xml"/><Relationship Id="rId205" Type="http://schemas.openxmlformats.org/officeDocument/2006/relationships/slide" Target="slides/slide201.xml"/><Relationship Id="rId247" Type="http://schemas.openxmlformats.org/officeDocument/2006/relationships/slide" Target="slides/slide243.xml"/><Relationship Id="rId107" Type="http://schemas.openxmlformats.org/officeDocument/2006/relationships/slide" Target="slides/slide103.xml"/><Relationship Id="rId289" Type="http://schemas.openxmlformats.org/officeDocument/2006/relationships/slide" Target="slides/slide285.xml"/><Relationship Id="rId11" Type="http://schemas.openxmlformats.org/officeDocument/2006/relationships/slide" Target="slides/slide7.xml"/><Relationship Id="rId53" Type="http://schemas.openxmlformats.org/officeDocument/2006/relationships/slide" Target="slides/slide49.xml"/><Relationship Id="rId149" Type="http://schemas.openxmlformats.org/officeDocument/2006/relationships/slide" Target="slides/slide145.xml"/><Relationship Id="rId95" Type="http://schemas.openxmlformats.org/officeDocument/2006/relationships/slide" Target="slides/slide91.xml"/><Relationship Id="rId160" Type="http://schemas.openxmlformats.org/officeDocument/2006/relationships/slide" Target="slides/slide156.xml"/><Relationship Id="rId216" Type="http://schemas.openxmlformats.org/officeDocument/2006/relationships/slide" Target="slides/slide212.xml"/><Relationship Id="rId258" Type="http://schemas.openxmlformats.org/officeDocument/2006/relationships/slide" Target="slides/slide254.xml"/><Relationship Id="rId22" Type="http://schemas.openxmlformats.org/officeDocument/2006/relationships/slide" Target="slides/slide18.xml"/><Relationship Id="rId64" Type="http://schemas.openxmlformats.org/officeDocument/2006/relationships/slide" Target="slides/slide60.xml"/><Relationship Id="rId118" Type="http://schemas.openxmlformats.org/officeDocument/2006/relationships/slide" Target="slides/slide114.xml"/><Relationship Id="rId171" Type="http://schemas.openxmlformats.org/officeDocument/2006/relationships/slide" Target="slides/slide167.xml"/><Relationship Id="rId227" Type="http://schemas.openxmlformats.org/officeDocument/2006/relationships/slide" Target="slides/slide223.xml"/><Relationship Id="rId269" Type="http://schemas.openxmlformats.org/officeDocument/2006/relationships/slide" Target="slides/slide265.xml"/><Relationship Id="rId33" Type="http://schemas.openxmlformats.org/officeDocument/2006/relationships/slide" Target="slides/slide29.xml"/><Relationship Id="rId129" Type="http://schemas.openxmlformats.org/officeDocument/2006/relationships/slide" Target="slides/slide125.xml"/><Relationship Id="rId280" Type="http://schemas.openxmlformats.org/officeDocument/2006/relationships/slide" Target="slides/slide2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6114C0-0BCD-4FF5-84FD-63B1D21E0AC3}" type="datetimeFigureOut">
              <a:rPr lang="pt-BR" smtClean="0"/>
              <a:t>29/04/2015</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8CFB8B-F620-4ADB-A917-34BBECE8FC8C}" type="slidenum">
              <a:rPr lang="pt-BR" smtClean="0"/>
              <a:t>‹nº›</a:t>
            </a:fld>
            <a:endParaRPr lang="pt-BR"/>
          </a:p>
        </p:txBody>
      </p:sp>
    </p:spTree>
    <p:extLst>
      <p:ext uri="{BB962C8B-B14F-4D97-AF65-F5344CB8AC3E}">
        <p14:creationId xmlns:p14="http://schemas.microsoft.com/office/powerpoint/2010/main" val="192483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E8A9B-C7F0-4909-9F6E-E181EB2BF89B}" type="datetimeFigureOut">
              <a:rPr lang="pt-BR" smtClean="0"/>
              <a:t>29/04/2015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0953-EB28-4366-974B-858FB34C0A09}" type="slidenum">
              <a:rPr lang="pt-BR" smtClean="0"/>
              <a:t>‹nº›</a:t>
            </a:fld>
            <a:endParaRPr lang="pt-BR"/>
          </a:p>
        </p:txBody>
      </p:sp>
    </p:spTree>
    <p:extLst>
      <p:ext uri="{BB962C8B-B14F-4D97-AF65-F5344CB8AC3E}">
        <p14:creationId xmlns:p14="http://schemas.microsoft.com/office/powerpoint/2010/main" val="29865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a:t>
            </a:fld>
            <a:endParaRPr lang="pt-BR"/>
          </a:p>
        </p:txBody>
      </p:sp>
    </p:spTree>
    <p:extLst>
      <p:ext uri="{BB962C8B-B14F-4D97-AF65-F5344CB8AC3E}">
        <p14:creationId xmlns:p14="http://schemas.microsoft.com/office/powerpoint/2010/main" val="1463519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111</a:t>
            </a:fld>
            <a:endParaRPr lang="pt-BR"/>
          </a:p>
        </p:txBody>
      </p:sp>
    </p:spTree>
    <p:extLst>
      <p:ext uri="{BB962C8B-B14F-4D97-AF65-F5344CB8AC3E}">
        <p14:creationId xmlns:p14="http://schemas.microsoft.com/office/powerpoint/2010/main" val="395136920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206</a:t>
            </a:fld>
            <a:endParaRPr lang="pt-BR"/>
          </a:p>
        </p:txBody>
      </p:sp>
    </p:spTree>
    <p:extLst>
      <p:ext uri="{BB962C8B-B14F-4D97-AF65-F5344CB8AC3E}">
        <p14:creationId xmlns:p14="http://schemas.microsoft.com/office/powerpoint/2010/main" val="271186645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207</a:t>
            </a:fld>
            <a:endParaRPr lang="pt-BR"/>
          </a:p>
        </p:txBody>
      </p:sp>
    </p:spTree>
    <p:extLst>
      <p:ext uri="{BB962C8B-B14F-4D97-AF65-F5344CB8AC3E}">
        <p14:creationId xmlns:p14="http://schemas.microsoft.com/office/powerpoint/2010/main" val="12545499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208</a:t>
            </a:fld>
            <a:endParaRPr lang="pt-BR"/>
          </a:p>
        </p:txBody>
      </p:sp>
    </p:spTree>
    <p:extLst>
      <p:ext uri="{BB962C8B-B14F-4D97-AF65-F5344CB8AC3E}">
        <p14:creationId xmlns:p14="http://schemas.microsoft.com/office/powerpoint/2010/main" val="16648069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209</a:t>
            </a:fld>
            <a:endParaRPr lang="pt-BR"/>
          </a:p>
        </p:txBody>
      </p:sp>
    </p:spTree>
    <p:extLst>
      <p:ext uri="{BB962C8B-B14F-4D97-AF65-F5344CB8AC3E}">
        <p14:creationId xmlns:p14="http://schemas.microsoft.com/office/powerpoint/2010/main" val="2660614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212</a:t>
            </a:fld>
            <a:endParaRPr lang="pt-BR"/>
          </a:p>
        </p:txBody>
      </p:sp>
    </p:spTree>
    <p:extLst>
      <p:ext uri="{BB962C8B-B14F-4D97-AF65-F5344CB8AC3E}">
        <p14:creationId xmlns:p14="http://schemas.microsoft.com/office/powerpoint/2010/main" val="380560763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213</a:t>
            </a:fld>
            <a:endParaRPr lang="pt-BR"/>
          </a:p>
        </p:txBody>
      </p:sp>
    </p:spTree>
    <p:extLst>
      <p:ext uri="{BB962C8B-B14F-4D97-AF65-F5344CB8AC3E}">
        <p14:creationId xmlns:p14="http://schemas.microsoft.com/office/powerpoint/2010/main" val="223032998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214</a:t>
            </a:fld>
            <a:endParaRPr lang="pt-BR"/>
          </a:p>
        </p:txBody>
      </p:sp>
    </p:spTree>
    <p:extLst>
      <p:ext uri="{BB962C8B-B14F-4D97-AF65-F5344CB8AC3E}">
        <p14:creationId xmlns:p14="http://schemas.microsoft.com/office/powerpoint/2010/main" val="122800059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215</a:t>
            </a:fld>
            <a:endParaRPr lang="pt-BR"/>
          </a:p>
        </p:txBody>
      </p:sp>
    </p:spTree>
    <p:extLst>
      <p:ext uri="{BB962C8B-B14F-4D97-AF65-F5344CB8AC3E}">
        <p14:creationId xmlns:p14="http://schemas.microsoft.com/office/powerpoint/2010/main" val="421270147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216</a:t>
            </a:fld>
            <a:endParaRPr lang="pt-BR"/>
          </a:p>
        </p:txBody>
      </p:sp>
    </p:spTree>
    <p:extLst>
      <p:ext uri="{BB962C8B-B14F-4D97-AF65-F5344CB8AC3E}">
        <p14:creationId xmlns:p14="http://schemas.microsoft.com/office/powerpoint/2010/main" val="285616041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217</a:t>
            </a:fld>
            <a:endParaRPr lang="pt-BR"/>
          </a:p>
        </p:txBody>
      </p:sp>
    </p:spTree>
    <p:extLst>
      <p:ext uri="{BB962C8B-B14F-4D97-AF65-F5344CB8AC3E}">
        <p14:creationId xmlns:p14="http://schemas.microsoft.com/office/powerpoint/2010/main" val="3302294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112</a:t>
            </a:fld>
            <a:endParaRPr lang="pt-BR"/>
          </a:p>
        </p:txBody>
      </p:sp>
    </p:spTree>
    <p:extLst>
      <p:ext uri="{BB962C8B-B14F-4D97-AF65-F5344CB8AC3E}">
        <p14:creationId xmlns:p14="http://schemas.microsoft.com/office/powerpoint/2010/main" val="400502986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218</a:t>
            </a:fld>
            <a:endParaRPr lang="pt-BR"/>
          </a:p>
        </p:txBody>
      </p:sp>
    </p:spTree>
    <p:extLst>
      <p:ext uri="{BB962C8B-B14F-4D97-AF65-F5344CB8AC3E}">
        <p14:creationId xmlns:p14="http://schemas.microsoft.com/office/powerpoint/2010/main" val="55614059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219</a:t>
            </a:fld>
            <a:endParaRPr lang="pt-BR"/>
          </a:p>
        </p:txBody>
      </p:sp>
    </p:spTree>
    <p:extLst>
      <p:ext uri="{BB962C8B-B14F-4D97-AF65-F5344CB8AC3E}">
        <p14:creationId xmlns:p14="http://schemas.microsoft.com/office/powerpoint/2010/main" val="24783595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220</a:t>
            </a:fld>
            <a:endParaRPr lang="pt-BR"/>
          </a:p>
        </p:txBody>
      </p:sp>
    </p:spTree>
    <p:extLst>
      <p:ext uri="{BB962C8B-B14F-4D97-AF65-F5344CB8AC3E}">
        <p14:creationId xmlns:p14="http://schemas.microsoft.com/office/powerpoint/2010/main" val="294457531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221</a:t>
            </a:fld>
            <a:endParaRPr lang="pt-BR"/>
          </a:p>
        </p:txBody>
      </p:sp>
    </p:spTree>
    <p:extLst>
      <p:ext uri="{BB962C8B-B14F-4D97-AF65-F5344CB8AC3E}">
        <p14:creationId xmlns:p14="http://schemas.microsoft.com/office/powerpoint/2010/main" val="343546217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222</a:t>
            </a:fld>
            <a:endParaRPr lang="pt-BR"/>
          </a:p>
        </p:txBody>
      </p:sp>
    </p:spTree>
    <p:extLst>
      <p:ext uri="{BB962C8B-B14F-4D97-AF65-F5344CB8AC3E}">
        <p14:creationId xmlns:p14="http://schemas.microsoft.com/office/powerpoint/2010/main" val="205511896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223</a:t>
            </a:fld>
            <a:endParaRPr lang="pt-BR"/>
          </a:p>
        </p:txBody>
      </p:sp>
    </p:spTree>
    <p:extLst>
      <p:ext uri="{BB962C8B-B14F-4D97-AF65-F5344CB8AC3E}">
        <p14:creationId xmlns:p14="http://schemas.microsoft.com/office/powerpoint/2010/main" val="12329975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224</a:t>
            </a:fld>
            <a:endParaRPr lang="pt-BR"/>
          </a:p>
        </p:txBody>
      </p:sp>
    </p:spTree>
    <p:extLst>
      <p:ext uri="{BB962C8B-B14F-4D97-AF65-F5344CB8AC3E}">
        <p14:creationId xmlns:p14="http://schemas.microsoft.com/office/powerpoint/2010/main" val="45578287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225</a:t>
            </a:fld>
            <a:endParaRPr lang="pt-BR"/>
          </a:p>
        </p:txBody>
      </p:sp>
    </p:spTree>
    <p:extLst>
      <p:ext uri="{BB962C8B-B14F-4D97-AF65-F5344CB8AC3E}">
        <p14:creationId xmlns:p14="http://schemas.microsoft.com/office/powerpoint/2010/main" val="7231203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226</a:t>
            </a:fld>
            <a:endParaRPr lang="pt-BR"/>
          </a:p>
        </p:txBody>
      </p:sp>
    </p:spTree>
    <p:extLst>
      <p:ext uri="{BB962C8B-B14F-4D97-AF65-F5344CB8AC3E}">
        <p14:creationId xmlns:p14="http://schemas.microsoft.com/office/powerpoint/2010/main" val="301192634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227</a:t>
            </a:fld>
            <a:endParaRPr lang="pt-BR"/>
          </a:p>
        </p:txBody>
      </p:sp>
    </p:spTree>
    <p:extLst>
      <p:ext uri="{BB962C8B-B14F-4D97-AF65-F5344CB8AC3E}">
        <p14:creationId xmlns:p14="http://schemas.microsoft.com/office/powerpoint/2010/main" val="307547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113</a:t>
            </a:fld>
            <a:endParaRPr lang="pt-BR"/>
          </a:p>
        </p:txBody>
      </p:sp>
    </p:spTree>
    <p:extLst>
      <p:ext uri="{BB962C8B-B14F-4D97-AF65-F5344CB8AC3E}">
        <p14:creationId xmlns:p14="http://schemas.microsoft.com/office/powerpoint/2010/main" val="417280812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228</a:t>
            </a:fld>
            <a:endParaRPr lang="pt-BR"/>
          </a:p>
        </p:txBody>
      </p:sp>
    </p:spTree>
    <p:extLst>
      <p:ext uri="{BB962C8B-B14F-4D97-AF65-F5344CB8AC3E}">
        <p14:creationId xmlns:p14="http://schemas.microsoft.com/office/powerpoint/2010/main" val="347095338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229</a:t>
            </a:fld>
            <a:endParaRPr lang="pt-BR"/>
          </a:p>
        </p:txBody>
      </p:sp>
    </p:spTree>
    <p:extLst>
      <p:ext uri="{BB962C8B-B14F-4D97-AF65-F5344CB8AC3E}">
        <p14:creationId xmlns:p14="http://schemas.microsoft.com/office/powerpoint/2010/main" val="205135090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230</a:t>
            </a:fld>
            <a:endParaRPr lang="pt-BR"/>
          </a:p>
        </p:txBody>
      </p:sp>
    </p:spTree>
    <p:extLst>
      <p:ext uri="{BB962C8B-B14F-4D97-AF65-F5344CB8AC3E}">
        <p14:creationId xmlns:p14="http://schemas.microsoft.com/office/powerpoint/2010/main" val="83171890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231</a:t>
            </a:fld>
            <a:endParaRPr lang="pt-BR"/>
          </a:p>
        </p:txBody>
      </p:sp>
    </p:spTree>
    <p:extLst>
      <p:ext uri="{BB962C8B-B14F-4D97-AF65-F5344CB8AC3E}">
        <p14:creationId xmlns:p14="http://schemas.microsoft.com/office/powerpoint/2010/main" val="40926158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232</a:t>
            </a:fld>
            <a:endParaRPr lang="pt-BR"/>
          </a:p>
        </p:txBody>
      </p:sp>
    </p:spTree>
    <p:extLst>
      <p:ext uri="{BB962C8B-B14F-4D97-AF65-F5344CB8AC3E}">
        <p14:creationId xmlns:p14="http://schemas.microsoft.com/office/powerpoint/2010/main" val="101829941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233</a:t>
            </a:fld>
            <a:endParaRPr lang="pt-BR"/>
          </a:p>
        </p:txBody>
      </p:sp>
    </p:spTree>
    <p:extLst>
      <p:ext uri="{BB962C8B-B14F-4D97-AF65-F5344CB8AC3E}">
        <p14:creationId xmlns:p14="http://schemas.microsoft.com/office/powerpoint/2010/main" val="124061439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234</a:t>
            </a:fld>
            <a:endParaRPr lang="pt-BR"/>
          </a:p>
        </p:txBody>
      </p:sp>
    </p:spTree>
    <p:extLst>
      <p:ext uri="{BB962C8B-B14F-4D97-AF65-F5344CB8AC3E}">
        <p14:creationId xmlns:p14="http://schemas.microsoft.com/office/powerpoint/2010/main" val="407215589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235</a:t>
            </a:fld>
            <a:endParaRPr lang="pt-BR"/>
          </a:p>
        </p:txBody>
      </p:sp>
    </p:spTree>
    <p:extLst>
      <p:ext uri="{BB962C8B-B14F-4D97-AF65-F5344CB8AC3E}">
        <p14:creationId xmlns:p14="http://schemas.microsoft.com/office/powerpoint/2010/main" val="169266718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236</a:t>
            </a:fld>
            <a:endParaRPr lang="pt-BR"/>
          </a:p>
        </p:txBody>
      </p:sp>
    </p:spTree>
    <p:extLst>
      <p:ext uri="{BB962C8B-B14F-4D97-AF65-F5344CB8AC3E}">
        <p14:creationId xmlns:p14="http://schemas.microsoft.com/office/powerpoint/2010/main" val="219322708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237</a:t>
            </a:fld>
            <a:endParaRPr lang="pt-BR"/>
          </a:p>
        </p:txBody>
      </p:sp>
    </p:spTree>
    <p:extLst>
      <p:ext uri="{BB962C8B-B14F-4D97-AF65-F5344CB8AC3E}">
        <p14:creationId xmlns:p14="http://schemas.microsoft.com/office/powerpoint/2010/main" val="3278752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114</a:t>
            </a:fld>
            <a:endParaRPr lang="pt-BR"/>
          </a:p>
        </p:txBody>
      </p:sp>
    </p:spTree>
    <p:extLst>
      <p:ext uri="{BB962C8B-B14F-4D97-AF65-F5344CB8AC3E}">
        <p14:creationId xmlns:p14="http://schemas.microsoft.com/office/powerpoint/2010/main" val="383025106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238</a:t>
            </a:fld>
            <a:endParaRPr lang="pt-BR"/>
          </a:p>
        </p:txBody>
      </p:sp>
    </p:spTree>
    <p:extLst>
      <p:ext uri="{BB962C8B-B14F-4D97-AF65-F5344CB8AC3E}">
        <p14:creationId xmlns:p14="http://schemas.microsoft.com/office/powerpoint/2010/main" val="239259141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239</a:t>
            </a:fld>
            <a:endParaRPr lang="pt-BR"/>
          </a:p>
        </p:txBody>
      </p:sp>
    </p:spTree>
    <p:extLst>
      <p:ext uri="{BB962C8B-B14F-4D97-AF65-F5344CB8AC3E}">
        <p14:creationId xmlns:p14="http://schemas.microsoft.com/office/powerpoint/2010/main" val="236502708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240</a:t>
            </a:fld>
            <a:endParaRPr lang="pt-BR"/>
          </a:p>
        </p:txBody>
      </p:sp>
    </p:spTree>
    <p:extLst>
      <p:ext uri="{BB962C8B-B14F-4D97-AF65-F5344CB8AC3E}">
        <p14:creationId xmlns:p14="http://schemas.microsoft.com/office/powerpoint/2010/main" val="65832852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241</a:t>
            </a:fld>
            <a:endParaRPr lang="pt-BR"/>
          </a:p>
        </p:txBody>
      </p:sp>
    </p:spTree>
    <p:extLst>
      <p:ext uri="{BB962C8B-B14F-4D97-AF65-F5344CB8AC3E}">
        <p14:creationId xmlns:p14="http://schemas.microsoft.com/office/powerpoint/2010/main" val="166140437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242</a:t>
            </a:fld>
            <a:endParaRPr lang="pt-BR"/>
          </a:p>
        </p:txBody>
      </p:sp>
    </p:spTree>
    <p:extLst>
      <p:ext uri="{BB962C8B-B14F-4D97-AF65-F5344CB8AC3E}">
        <p14:creationId xmlns:p14="http://schemas.microsoft.com/office/powerpoint/2010/main" val="30268721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243</a:t>
            </a:fld>
            <a:endParaRPr lang="pt-BR"/>
          </a:p>
        </p:txBody>
      </p:sp>
    </p:spTree>
    <p:extLst>
      <p:ext uri="{BB962C8B-B14F-4D97-AF65-F5344CB8AC3E}">
        <p14:creationId xmlns:p14="http://schemas.microsoft.com/office/powerpoint/2010/main" val="344684239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244</a:t>
            </a:fld>
            <a:endParaRPr lang="pt-BR"/>
          </a:p>
        </p:txBody>
      </p:sp>
    </p:spTree>
    <p:extLst>
      <p:ext uri="{BB962C8B-B14F-4D97-AF65-F5344CB8AC3E}">
        <p14:creationId xmlns:p14="http://schemas.microsoft.com/office/powerpoint/2010/main" val="224675954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245</a:t>
            </a:fld>
            <a:endParaRPr lang="pt-BR"/>
          </a:p>
        </p:txBody>
      </p:sp>
    </p:spTree>
    <p:extLst>
      <p:ext uri="{BB962C8B-B14F-4D97-AF65-F5344CB8AC3E}">
        <p14:creationId xmlns:p14="http://schemas.microsoft.com/office/powerpoint/2010/main" val="274790752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246</a:t>
            </a:fld>
            <a:endParaRPr lang="pt-BR"/>
          </a:p>
        </p:txBody>
      </p:sp>
    </p:spTree>
    <p:extLst>
      <p:ext uri="{BB962C8B-B14F-4D97-AF65-F5344CB8AC3E}">
        <p14:creationId xmlns:p14="http://schemas.microsoft.com/office/powerpoint/2010/main" val="318545956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247</a:t>
            </a:fld>
            <a:endParaRPr lang="pt-BR"/>
          </a:p>
        </p:txBody>
      </p:sp>
    </p:spTree>
    <p:extLst>
      <p:ext uri="{BB962C8B-B14F-4D97-AF65-F5344CB8AC3E}">
        <p14:creationId xmlns:p14="http://schemas.microsoft.com/office/powerpoint/2010/main" val="2076132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115</a:t>
            </a:fld>
            <a:endParaRPr lang="pt-BR"/>
          </a:p>
        </p:txBody>
      </p:sp>
    </p:spTree>
    <p:extLst>
      <p:ext uri="{BB962C8B-B14F-4D97-AF65-F5344CB8AC3E}">
        <p14:creationId xmlns:p14="http://schemas.microsoft.com/office/powerpoint/2010/main" val="209405092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248</a:t>
            </a:fld>
            <a:endParaRPr lang="pt-BR"/>
          </a:p>
        </p:txBody>
      </p:sp>
    </p:spTree>
    <p:extLst>
      <p:ext uri="{BB962C8B-B14F-4D97-AF65-F5344CB8AC3E}">
        <p14:creationId xmlns:p14="http://schemas.microsoft.com/office/powerpoint/2010/main" val="51885198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249</a:t>
            </a:fld>
            <a:endParaRPr lang="pt-BR"/>
          </a:p>
        </p:txBody>
      </p:sp>
    </p:spTree>
    <p:extLst>
      <p:ext uri="{BB962C8B-B14F-4D97-AF65-F5344CB8AC3E}">
        <p14:creationId xmlns:p14="http://schemas.microsoft.com/office/powerpoint/2010/main" val="355664333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250</a:t>
            </a:fld>
            <a:endParaRPr lang="pt-BR"/>
          </a:p>
        </p:txBody>
      </p:sp>
    </p:spTree>
    <p:extLst>
      <p:ext uri="{BB962C8B-B14F-4D97-AF65-F5344CB8AC3E}">
        <p14:creationId xmlns:p14="http://schemas.microsoft.com/office/powerpoint/2010/main" val="178490285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251</a:t>
            </a:fld>
            <a:endParaRPr lang="pt-BR"/>
          </a:p>
        </p:txBody>
      </p:sp>
    </p:spTree>
    <p:extLst>
      <p:ext uri="{BB962C8B-B14F-4D97-AF65-F5344CB8AC3E}">
        <p14:creationId xmlns:p14="http://schemas.microsoft.com/office/powerpoint/2010/main" val="180460821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252</a:t>
            </a:fld>
            <a:endParaRPr lang="pt-BR"/>
          </a:p>
        </p:txBody>
      </p:sp>
    </p:spTree>
    <p:extLst>
      <p:ext uri="{BB962C8B-B14F-4D97-AF65-F5344CB8AC3E}">
        <p14:creationId xmlns:p14="http://schemas.microsoft.com/office/powerpoint/2010/main" val="94681565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253</a:t>
            </a:fld>
            <a:endParaRPr lang="pt-BR"/>
          </a:p>
        </p:txBody>
      </p:sp>
    </p:spTree>
    <p:extLst>
      <p:ext uri="{BB962C8B-B14F-4D97-AF65-F5344CB8AC3E}">
        <p14:creationId xmlns:p14="http://schemas.microsoft.com/office/powerpoint/2010/main" val="398929151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254</a:t>
            </a:fld>
            <a:endParaRPr lang="pt-BR"/>
          </a:p>
        </p:txBody>
      </p:sp>
    </p:spTree>
    <p:extLst>
      <p:ext uri="{BB962C8B-B14F-4D97-AF65-F5344CB8AC3E}">
        <p14:creationId xmlns:p14="http://schemas.microsoft.com/office/powerpoint/2010/main" val="78923072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255</a:t>
            </a:fld>
            <a:endParaRPr lang="pt-BR"/>
          </a:p>
        </p:txBody>
      </p:sp>
    </p:spTree>
    <p:extLst>
      <p:ext uri="{BB962C8B-B14F-4D97-AF65-F5344CB8AC3E}">
        <p14:creationId xmlns:p14="http://schemas.microsoft.com/office/powerpoint/2010/main" val="59200545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256</a:t>
            </a:fld>
            <a:endParaRPr lang="pt-BR"/>
          </a:p>
        </p:txBody>
      </p:sp>
    </p:spTree>
    <p:extLst>
      <p:ext uri="{BB962C8B-B14F-4D97-AF65-F5344CB8AC3E}">
        <p14:creationId xmlns:p14="http://schemas.microsoft.com/office/powerpoint/2010/main" val="114254381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257</a:t>
            </a:fld>
            <a:endParaRPr lang="pt-BR"/>
          </a:p>
        </p:txBody>
      </p:sp>
    </p:spTree>
    <p:extLst>
      <p:ext uri="{BB962C8B-B14F-4D97-AF65-F5344CB8AC3E}">
        <p14:creationId xmlns:p14="http://schemas.microsoft.com/office/powerpoint/2010/main" val="27933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116</a:t>
            </a:fld>
            <a:endParaRPr lang="pt-BR"/>
          </a:p>
        </p:txBody>
      </p:sp>
    </p:spTree>
    <p:extLst>
      <p:ext uri="{BB962C8B-B14F-4D97-AF65-F5344CB8AC3E}">
        <p14:creationId xmlns:p14="http://schemas.microsoft.com/office/powerpoint/2010/main" val="186683997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258</a:t>
            </a:fld>
            <a:endParaRPr lang="pt-BR"/>
          </a:p>
        </p:txBody>
      </p:sp>
    </p:spTree>
    <p:extLst>
      <p:ext uri="{BB962C8B-B14F-4D97-AF65-F5344CB8AC3E}">
        <p14:creationId xmlns:p14="http://schemas.microsoft.com/office/powerpoint/2010/main" val="266793139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259</a:t>
            </a:fld>
            <a:endParaRPr lang="pt-BR"/>
          </a:p>
        </p:txBody>
      </p:sp>
    </p:spTree>
    <p:extLst>
      <p:ext uri="{BB962C8B-B14F-4D97-AF65-F5344CB8AC3E}">
        <p14:creationId xmlns:p14="http://schemas.microsoft.com/office/powerpoint/2010/main" val="49264445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260</a:t>
            </a:fld>
            <a:endParaRPr lang="pt-BR"/>
          </a:p>
        </p:txBody>
      </p:sp>
    </p:spTree>
    <p:extLst>
      <p:ext uri="{BB962C8B-B14F-4D97-AF65-F5344CB8AC3E}">
        <p14:creationId xmlns:p14="http://schemas.microsoft.com/office/powerpoint/2010/main" val="3363070769"/>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261</a:t>
            </a:fld>
            <a:endParaRPr lang="pt-BR"/>
          </a:p>
        </p:txBody>
      </p:sp>
    </p:spTree>
    <p:extLst>
      <p:ext uri="{BB962C8B-B14F-4D97-AF65-F5344CB8AC3E}">
        <p14:creationId xmlns:p14="http://schemas.microsoft.com/office/powerpoint/2010/main" val="229567538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262</a:t>
            </a:fld>
            <a:endParaRPr lang="pt-BR"/>
          </a:p>
        </p:txBody>
      </p:sp>
    </p:spTree>
    <p:extLst>
      <p:ext uri="{BB962C8B-B14F-4D97-AF65-F5344CB8AC3E}">
        <p14:creationId xmlns:p14="http://schemas.microsoft.com/office/powerpoint/2010/main" val="357286948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263</a:t>
            </a:fld>
            <a:endParaRPr lang="pt-BR"/>
          </a:p>
        </p:txBody>
      </p:sp>
    </p:spTree>
    <p:extLst>
      <p:ext uri="{BB962C8B-B14F-4D97-AF65-F5344CB8AC3E}">
        <p14:creationId xmlns:p14="http://schemas.microsoft.com/office/powerpoint/2010/main" val="405412089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264</a:t>
            </a:fld>
            <a:endParaRPr lang="pt-BR"/>
          </a:p>
        </p:txBody>
      </p:sp>
    </p:spTree>
    <p:extLst>
      <p:ext uri="{BB962C8B-B14F-4D97-AF65-F5344CB8AC3E}">
        <p14:creationId xmlns:p14="http://schemas.microsoft.com/office/powerpoint/2010/main" val="140864219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265</a:t>
            </a:fld>
            <a:endParaRPr lang="pt-BR"/>
          </a:p>
        </p:txBody>
      </p:sp>
    </p:spTree>
    <p:extLst>
      <p:ext uri="{BB962C8B-B14F-4D97-AF65-F5344CB8AC3E}">
        <p14:creationId xmlns:p14="http://schemas.microsoft.com/office/powerpoint/2010/main" val="80846715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266</a:t>
            </a:fld>
            <a:endParaRPr lang="pt-BR"/>
          </a:p>
        </p:txBody>
      </p:sp>
    </p:spTree>
    <p:extLst>
      <p:ext uri="{BB962C8B-B14F-4D97-AF65-F5344CB8AC3E}">
        <p14:creationId xmlns:p14="http://schemas.microsoft.com/office/powerpoint/2010/main" val="398130862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267</a:t>
            </a:fld>
            <a:endParaRPr lang="pt-BR"/>
          </a:p>
        </p:txBody>
      </p:sp>
    </p:spTree>
    <p:extLst>
      <p:ext uri="{BB962C8B-B14F-4D97-AF65-F5344CB8AC3E}">
        <p14:creationId xmlns:p14="http://schemas.microsoft.com/office/powerpoint/2010/main" val="3629643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117</a:t>
            </a:fld>
            <a:endParaRPr lang="pt-BR"/>
          </a:p>
        </p:txBody>
      </p:sp>
    </p:spTree>
    <p:extLst>
      <p:ext uri="{BB962C8B-B14F-4D97-AF65-F5344CB8AC3E}">
        <p14:creationId xmlns:p14="http://schemas.microsoft.com/office/powerpoint/2010/main" val="168857660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268</a:t>
            </a:fld>
            <a:endParaRPr lang="pt-BR"/>
          </a:p>
        </p:txBody>
      </p:sp>
    </p:spTree>
    <p:extLst>
      <p:ext uri="{BB962C8B-B14F-4D97-AF65-F5344CB8AC3E}">
        <p14:creationId xmlns:p14="http://schemas.microsoft.com/office/powerpoint/2010/main" val="3413281501"/>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269</a:t>
            </a:fld>
            <a:endParaRPr lang="pt-BR"/>
          </a:p>
        </p:txBody>
      </p:sp>
    </p:spTree>
    <p:extLst>
      <p:ext uri="{BB962C8B-B14F-4D97-AF65-F5344CB8AC3E}">
        <p14:creationId xmlns:p14="http://schemas.microsoft.com/office/powerpoint/2010/main" val="29980886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270</a:t>
            </a:fld>
            <a:endParaRPr lang="pt-BR"/>
          </a:p>
        </p:txBody>
      </p:sp>
    </p:spTree>
    <p:extLst>
      <p:ext uri="{BB962C8B-B14F-4D97-AF65-F5344CB8AC3E}">
        <p14:creationId xmlns:p14="http://schemas.microsoft.com/office/powerpoint/2010/main" val="415455087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271</a:t>
            </a:fld>
            <a:endParaRPr lang="pt-BR"/>
          </a:p>
        </p:txBody>
      </p:sp>
    </p:spTree>
    <p:extLst>
      <p:ext uri="{BB962C8B-B14F-4D97-AF65-F5344CB8AC3E}">
        <p14:creationId xmlns:p14="http://schemas.microsoft.com/office/powerpoint/2010/main" val="323858938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272</a:t>
            </a:fld>
            <a:endParaRPr lang="pt-BR"/>
          </a:p>
        </p:txBody>
      </p:sp>
    </p:spTree>
    <p:extLst>
      <p:ext uri="{BB962C8B-B14F-4D97-AF65-F5344CB8AC3E}">
        <p14:creationId xmlns:p14="http://schemas.microsoft.com/office/powerpoint/2010/main" val="90327091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273</a:t>
            </a:fld>
            <a:endParaRPr lang="pt-BR"/>
          </a:p>
        </p:txBody>
      </p:sp>
    </p:spTree>
    <p:extLst>
      <p:ext uri="{BB962C8B-B14F-4D97-AF65-F5344CB8AC3E}">
        <p14:creationId xmlns:p14="http://schemas.microsoft.com/office/powerpoint/2010/main" val="866243199"/>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274</a:t>
            </a:fld>
            <a:endParaRPr lang="pt-BR"/>
          </a:p>
        </p:txBody>
      </p:sp>
    </p:spTree>
    <p:extLst>
      <p:ext uri="{BB962C8B-B14F-4D97-AF65-F5344CB8AC3E}">
        <p14:creationId xmlns:p14="http://schemas.microsoft.com/office/powerpoint/2010/main" val="315572382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276</a:t>
            </a:fld>
            <a:endParaRPr lang="pt-BR"/>
          </a:p>
        </p:txBody>
      </p:sp>
    </p:spTree>
    <p:extLst>
      <p:ext uri="{BB962C8B-B14F-4D97-AF65-F5344CB8AC3E}">
        <p14:creationId xmlns:p14="http://schemas.microsoft.com/office/powerpoint/2010/main" val="260910927"/>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277</a:t>
            </a:fld>
            <a:endParaRPr lang="pt-BR"/>
          </a:p>
        </p:txBody>
      </p:sp>
    </p:spTree>
    <p:extLst>
      <p:ext uri="{BB962C8B-B14F-4D97-AF65-F5344CB8AC3E}">
        <p14:creationId xmlns:p14="http://schemas.microsoft.com/office/powerpoint/2010/main" val="360645835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278</a:t>
            </a:fld>
            <a:endParaRPr lang="pt-BR"/>
          </a:p>
        </p:txBody>
      </p:sp>
    </p:spTree>
    <p:extLst>
      <p:ext uri="{BB962C8B-B14F-4D97-AF65-F5344CB8AC3E}">
        <p14:creationId xmlns:p14="http://schemas.microsoft.com/office/powerpoint/2010/main" val="41130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118</a:t>
            </a:fld>
            <a:endParaRPr lang="pt-BR"/>
          </a:p>
        </p:txBody>
      </p:sp>
    </p:spTree>
    <p:extLst>
      <p:ext uri="{BB962C8B-B14F-4D97-AF65-F5344CB8AC3E}">
        <p14:creationId xmlns:p14="http://schemas.microsoft.com/office/powerpoint/2010/main" val="3148297992"/>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279</a:t>
            </a:fld>
            <a:endParaRPr lang="pt-BR"/>
          </a:p>
        </p:txBody>
      </p:sp>
    </p:spTree>
    <p:extLst>
      <p:ext uri="{BB962C8B-B14F-4D97-AF65-F5344CB8AC3E}">
        <p14:creationId xmlns:p14="http://schemas.microsoft.com/office/powerpoint/2010/main" val="355079664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280</a:t>
            </a:fld>
            <a:endParaRPr lang="pt-BR"/>
          </a:p>
        </p:txBody>
      </p:sp>
    </p:spTree>
    <p:extLst>
      <p:ext uri="{BB962C8B-B14F-4D97-AF65-F5344CB8AC3E}">
        <p14:creationId xmlns:p14="http://schemas.microsoft.com/office/powerpoint/2010/main" val="223535181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281</a:t>
            </a:fld>
            <a:endParaRPr lang="pt-BR"/>
          </a:p>
        </p:txBody>
      </p:sp>
    </p:spTree>
    <p:extLst>
      <p:ext uri="{BB962C8B-B14F-4D97-AF65-F5344CB8AC3E}">
        <p14:creationId xmlns:p14="http://schemas.microsoft.com/office/powerpoint/2010/main" val="2638149448"/>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282</a:t>
            </a:fld>
            <a:endParaRPr lang="pt-BR"/>
          </a:p>
        </p:txBody>
      </p:sp>
    </p:spTree>
    <p:extLst>
      <p:ext uri="{BB962C8B-B14F-4D97-AF65-F5344CB8AC3E}">
        <p14:creationId xmlns:p14="http://schemas.microsoft.com/office/powerpoint/2010/main" val="115150331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283</a:t>
            </a:fld>
            <a:endParaRPr lang="pt-BR"/>
          </a:p>
        </p:txBody>
      </p:sp>
    </p:spTree>
    <p:extLst>
      <p:ext uri="{BB962C8B-B14F-4D97-AF65-F5344CB8AC3E}">
        <p14:creationId xmlns:p14="http://schemas.microsoft.com/office/powerpoint/2010/main" val="316834708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284</a:t>
            </a:fld>
            <a:endParaRPr lang="pt-BR"/>
          </a:p>
        </p:txBody>
      </p:sp>
    </p:spTree>
    <p:extLst>
      <p:ext uri="{BB962C8B-B14F-4D97-AF65-F5344CB8AC3E}">
        <p14:creationId xmlns:p14="http://schemas.microsoft.com/office/powerpoint/2010/main" val="38522271"/>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285</a:t>
            </a:fld>
            <a:endParaRPr lang="pt-BR"/>
          </a:p>
        </p:txBody>
      </p:sp>
    </p:spTree>
    <p:extLst>
      <p:ext uri="{BB962C8B-B14F-4D97-AF65-F5344CB8AC3E}">
        <p14:creationId xmlns:p14="http://schemas.microsoft.com/office/powerpoint/2010/main" val="373285559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286</a:t>
            </a:fld>
            <a:endParaRPr lang="pt-BR"/>
          </a:p>
        </p:txBody>
      </p:sp>
    </p:spTree>
    <p:extLst>
      <p:ext uri="{BB962C8B-B14F-4D97-AF65-F5344CB8AC3E}">
        <p14:creationId xmlns:p14="http://schemas.microsoft.com/office/powerpoint/2010/main" val="318649011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287</a:t>
            </a:fld>
            <a:endParaRPr lang="pt-BR"/>
          </a:p>
        </p:txBody>
      </p:sp>
    </p:spTree>
    <p:extLst>
      <p:ext uri="{BB962C8B-B14F-4D97-AF65-F5344CB8AC3E}">
        <p14:creationId xmlns:p14="http://schemas.microsoft.com/office/powerpoint/2010/main" val="1342041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119</a:t>
            </a:fld>
            <a:endParaRPr lang="pt-BR"/>
          </a:p>
        </p:txBody>
      </p:sp>
    </p:spTree>
    <p:extLst>
      <p:ext uri="{BB962C8B-B14F-4D97-AF65-F5344CB8AC3E}">
        <p14:creationId xmlns:p14="http://schemas.microsoft.com/office/powerpoint/2010/main" val="1258744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120</a:t>
            </a:fld>
            <a:endParaRPr lang="pt-BR"/>
          </a:p>
        </p:txBody>
      </p:sp>
    </p:spTree>
    <p:extLst>
      <p:ext uri="{BB962C8B-B14F-4D97-AF65-F5344CB8AC3E}">
        <p14:creationId xmlns:p14="http://schemas.microsoft.com/office/powerpoint/2010/main" val="413519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72</a:t>
            </a:fld>
            <a:endParaRPr lang="pt-BR"/>
          </a:p>
        </p:txBody>
      </p:sp>
    </p:spTree>
    <p:extLst>
      <p:ext uri="{BB962C8B-B14F-4D97-AF65-F5344CB8AC3E}">
        <p14:creationId xmlns:p14="http://schemas.microsoft.com/office/powerpoint/2010/main" val="910217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121</a:t>
            </a:fld>
            <a:endParaRPr lang="pt-BR"/>
          </a:p>
        </p:txBody>
      </p:sp>
    </p:spTree>
    <p:extLst>
      <p:ext uri="{BB962C8B-B14F-4D97-AF65-F5344CB8AC3E}">
        <p14:creationId xmlns:p14="http://schemas.microsoft.com/office/powerpoint/2010/main" val="4077597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124</a:t>
            </a:fld>
            <a:endParaRPr lang="pt-BR"/>
          </a:p>
        </p:txBody>
      </p:sp>
    </p:spTree>
    <p:extLst>
      <p:ext uri="{BB962C8B-B14F-4D97-AF65-F5344CB8AC3E}">
        <p14:creationId xmlns:p14="http://schemas.microsoft.com/office/powerpoint/2010/main" val="3566228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125</a:t>
            </a:fld>
            <a:endParaRPr lang="pt-BR"/>
          </a:p>
        </p:txBody>
      </p:sp>
    </p:spTree>
    <p:extLst>
      <p:ext uri="{BB962C8B-B14F-4D97-AF65-F5344CB8AC3E}">
        <p14:creationId xmlns:p14="http://schemas.microsoft.com/office/powerpoint/2010/main" val="1553195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126</a:t>
            </a:fld>
            <a:endParaRPr lang="pt-BR"/>
          </a:p>
        </p:txBody>
      </p:sp>
    </p:spTree>
    <p:extLst>
      <p:ext uri="{BB962C8B-B14F-4D97-AF65-F5344CB8AC3E}">
        <p14:creationId xmlns:p14="http://schemas.microsoft.com/office/powerpoint/2010/main" val="1950102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127</a:t>
            </a:fld>
            <a:endParaRPr lang="pt-BR"/>
          </a:p>
        </p:txBody>
      </p:sp>
    </p:spTree>
    <p:extLst>
      <p:ext uri="{BB962C8B-B14F-4D97-AF65-F5344CB8AC3E}">
        <p14:creationId xmlns:p14="http://schemas.microsoft.com/office/powerpoint/2010/main" val="2299634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128</a:t>
            </a:fld>
            <a:endParaRPr lang="pt-BR"/>
          </a:p>
        </p:txBody>
      </p:sp>
    </p:spTree>
    <p:extLst>
      <p:ext uri="{BB962C8B-B14F-4D97-AF65-F5344CB8AC3E}">
        <p14:creationId xmlns:p14="http://schemas.microsoft.com/office/powerpoint/2010/main" val="2833416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129</a:t>
            </a:fld>
            <a:endParaRPr lang="pt-BR"/>
          </a:p>
        </p:txBody>
      </p:sp>
    </p:spTree>
    <p:extLst>
      <p:ext uri="{BB962C8B-B14F-4D97-AF65-F5344CB8AC3E}">
        <p14:creationId xmlns:p14="http://schemas.microsoft.com/office/powerpoint/2010/main" val="2551324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130</a:t>
            </a:fld>
            <a:endParaRPr lang="pt-BR"/>
          </a:p>
        </p:txBody>
      </p:sp>
    </p:spTree>
    <p:extLst>
      <p:ext uri="{BB962C8B-B14F-4D97-AF65-F5344CB8AC3E}">
        <p14:creationId xmlns:p14="http://schemas.microsoft.com/office/powerpoint/2010/main" val="1249146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131</a:t>
            </a:fld>
            <a:endParaRPr lang="pt-BR"/>
          </a:p>
        </p:txBody>
      </p:sp>
    </p:spTree>
    <p:extLst>
      <p:ext uri="{BB962C8B-B14F-4D97-AF65-F5344CB8AC3E}">
        <p14:creationId xmlns:p14="http://schemas.microsoft.com/office/powerpoint/2010/main" val="2938243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132</a:t>
            </a:fld>
            <a:endParaRPr lang="pt-BR"/>
          </a:p>
        </p:txBody>
      </p:sp>
    </p:spTree>
    <p:extLst>
      <p:ext uri="{BB962C8B-B14F-4D97-AF65-F5344CB8AC3E}">
        <p14:creationId xmlns:p14="http://schemas.microsoft.com/office/powerpoint/2010/main" val="3457139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73</a:t>
            </a:fld>
            <a:endParaRPr lang="pt-BR"/>
          </a:p>
        </p:txBody>
      </p:sp>
    </p:spTree>
    <p:extLst>
      <p:ext uri="{BB962C8B-B14F-4D97-AF65-F5344CB8AC3E}">
        <p14:creationId xmlns:p14="http://schemas.microsoft.com/office/powerpoint/2010/main" val="1542718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133</a:t>
            </a:fld>
            <a:endParaRPr lang="pt-BR"/>
          </a:p>
        </p:txBody>
      </p:sp>
    </p:spTree>
    <p:extLst>
      <p:ext uri="{BB962C8B-B14F-4D97-AF65-F5344CB8AC3E}">
        <p14:creationId xmlns:p14="http://schemas.microsoft.com/office/powerpoint/2010/main" val="1265677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134</a:t>
            </a:fld>
            <a:endParaRPr lang="pt-BR"/>
          </a:p>
        </p:txBody>
      </p:sp>
    </p:spTree>
    <p:extLst>
      <p:ext uri="{BB962C8B-B14F-4D97-AF65-F5344CB8AC3E}">
        <p14:creationId xmlns:p14="http://schemas.microsoft.com/office/powerpoint/2010/main" val="3697618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135</a:t>
            </a:fld>
            <a:endParaRPr lang="pt-BR"/>
          </a:p>
        </p:txBody>
      </p:sp>
    </p:spTree>
    <p:extLst>
      <p:ext uri="{BB962C8B-B14F-4D97-AF65-F5344CB8AC3E}">
        <p14:creationId xmlns:p14="http://schemas.microsoft.com/office/powerpoint/2010/main" val="3612148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136</a:t>
            </a:fld>
            <a:endParaRPr lang="pt-BR"/>
          </a:p>
        </p:txBody>
      </p:sp>
    </p:spTree>
    <p:extLst>
      <p:ext uri="{BB962C8B-B14F-4D97-AF65-F5344CB8AC3E}">
        <p14:creationId xmlns:p14="http://schemas.microsoft.com/office/powerpoint/2010/main" val="971155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137</a:t>
            </a:fld>
            <a:endParaRPr lang="pt-BR"/>
          </a:p>
        </p:txBody>
      </p:sp>
    </p:spTree>
    <p:extLst>
      <p:ext uri="{BB962C8B-B14F-4D97-AF65-F5344CB8AC3E}">
        <p14:creationId xmlns:p14="http://schemas.microsoft.com/office/powerpoint/2010/main" val="2381736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138</a:t>
            </a:fld>
            <a:endParaRPr lang="pt-BR"/>
          </a:p>
        </p:txBody>
      </p:sp>
    </p:spTree>
    <p:extLst>
      <p:ext uri="{BB962C8B-B14F-4D97-AF65-F5344CB8AC3E}">
        <p14:creationId xmlns:p14="http://schemas.microsoft.com/office/powerpoint/2010/main" val="39437535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139</a:t>
            </a:fld>
            <a:endParaRPr lang="pt-BR"/>
          </a:p>
        </p:txBody>
      </p:sp>
    </p:spTree>
    <p:extLst>
      <p:ext uri="{BB962C8B-B14F-4D97-AF65-F5344CB8AC3E}">
        <p14:creationId xmlns:p14="http://schemas.microsoft.com/office/powerpoint/2010/main" val="3456588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140</a:t>
            </a:fld>
            <a:endParaRPr lang="pt-BR"/>
          </a:p>
        </p:txBody>
      </p:sp>
    </p:spTree>
    <p:extLst>
      <p:ext uri="{BB962C8B-B14F-4D97-AF65-F5344CB8AC3E}">
        <p14:creationId xmlns:p14="http://schemas.microsoft.com/office/powerpoint/2010/main" val="1478103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141</a:t>
            </a:fld>
            <a:endParaRPr lang="pt-BR"/>
          </a:p>
        </p:txBody>
      </p:sp>
    </p:spTree>
    <p:extLst>
      <p:ext uri="{BB962C8B-B14F-4D97-AF65-F5344CB8AC3E}">
        <p14:creationId xmlns:p14="http://schemas.microsoft.com/office/powerpoint/2010/main" val="703771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142</a:t>
            </a:fld>
            <a:endParaRPr lang="pt-BR"/>
          </a:p>
        </p:txBody>
      </p:sp>
    </p:spTree>
    <p:extLst>
      <p:ext uri="{BB962C8B-B14F-4D97-AF65-F5344CB8AC3E}">
        <p14:creationId xmlns:p14="http://schemas.microsoft.com/office/powerpoint/2010/main" val="2208392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76</a:t>
            </a:fld>
            <a:endParaRPr lang="pt-BR"/>
          </a:p>
        </p:txBody>
      </p:sp>
    </p:spTree>
    <p:extLst>
      <p:ext uri="{BB962C8B-B14F-4D97-AF65-F5344CB8AC3E}">
        <p14:creationId xmlns:p14="http://schemas.microsoft.com/office/powerpoint/2010/main" val="10679099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143</a:t>
            </a:fld>
            <a:endParaRPr lang="pt-BR"/>
          </a:p>
        </p:txBody>
      </p:sp>
    </p:spTree>
    <p:extLst>
      <p:ext uri="{BB962C8B-B14F-4D97-AF65-F5344CB8AC3E}">
        <p14:creationId xmlns:p14="http://schemas.microsoft.com/office/powerpoint/2010/main" val="2686731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144</a:t>
            </a:fld>
            <a:endParaRPr lang="pt-BR"/>
          </a:p>
        </p:txBody>
      </p:sp>
    </p:spTree>
    <p:extLst>
      <p:ext uri="{BB962C8B-B14F-4D97-AF65-F5344CB8AC3E}">
        <p14:creationId xmlns:p14="http://schemas.microsoft.com/office/powerpoint/2010/main" val="2698647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145</a:t>
            </a:fld>
            <a:endParaRPr lang="pt-BR"/>
          </a:p>
        </p:txBody>
      </p:sp>
    </p:spTree>
    <p:extLst>
      <p:ext uri="{BB962C8B-B14F-4D97-AF65-F5344CB8AC3E}">
        <p14:creationId xmlns:p14="http://schemas.microsoft.com/office/powerpoint/2010/main" val="24775994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146</a:t>
            </a:fld>
            <a:endParaRPr lang="pt-BR"/>
          </a:p>
        </p:txBody>
      </p:sp>
    </p:spTree>
    <p:extLst>
      <p:ext uri="{BB962C8B-B14F-4D97-AF65-F5344CB8AC3E}">
        <p14:creationId xmlns:p14="http://schemas.microsoft.com/office/powerpoint/2010/main" val="2716210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147</a:t>
            </a:fld>
            <a:endParaRPr lang="pt-BR"/>
          </a:p>
        </p:txBody>
      </p:sp>
    </p:spTree>
    <p:extLst>
      <p:ext uri="{BB962C8B-B14F-4D97-AF65-F5344CB8AC3E}">
        <p14:creationId xmlns:p14="http://schemas.microsoft.com/office/powerpoint/2010/main" val="36247105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148</a:t>
            </a:fld>
            <a:endParaRPr lang="pt-BR"/>
          </a:p>
        </p:txBody>
      </p:sp>
    </p:spTree>
    <p:extLst>
      <p:ext uri="{BB962C8B-B14F-4D97-AF65-F5344CB8AC3E}">
        <p14:creationId xmlns:p14="http://schemas.microsoft.com/office/powerpoint/2010/main" val="3590174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149</a:t>
            </a:fld>
            <a:endParaRPr lang="pt-BR"/>
          </a:p>
        </p:txBody>
      </p:sp>
    </p:spTree>
    <p:extLst>
      <p:ext uri="{BB962C8B-B14F-4D97-AF65-F5344CB8AC3E}">
        <p14:creationId xmlns:p14="http://schemas.microsoft.com/office/powerpoint/2010/main" val="17575036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150</a:t>
            </a:fld>
            <a:endParaRPr lang="pt-BR"/>
          </a:p>
        </p:txBody>
      </p:sp>
    </p:spTree>
    <p:extLst>
      <p:ext uri="{BB962C8B-B14F-4D97-AF65-F5344CB8AC3E}">
        <p14:creationId xmlns:p14="http://schemas.microsoft.com/office/powerpoint/2010/main" val="33125587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151</a:t>
            </a:fld>
            <a:endParaRPr lang="pt-BR"/>
          </a:p>
        </p:txBody>
      </p:sp>
    </p:spTree>
    <p:extLst>
      <p:ext uri="{BB962C8B-B14F-4D97-AF65-F5344CB8AC3E}">
        <p14:creationId xmlns:p14="http://schemas.microsoft.com/office/powerpoint/2010/main" val="39903445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152</a:t>
            </a:fld>
            <a:endParaRPr lang="pt-BR"/>
          </a:p>
        </p:txBody>
      </p:sp>
    </p:spTree>
    <p:extLst>
      <p:ext uri="{BB962C8B-B14F-4D97-AF65-F5344CB8AC3E}">
        <p14:creationId xmlns:p14="http://schemas.microsoft.com/office/powerpoint/2010/main" val="360725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77</a:t>
            </a:fld>
            <a:endParaRPr lang="pt-BR"/>
          </a:p>
        </p:txBody>
      </p:sp>
    </p:spTree>
    <p:extLst>
      <p:ext uri="{BB962C8B-B14F-4D97-AF65-F5344CB8AC3E}">
        <p14:creationId xmlns:p14="http://schemas.microsoft.com/office/powerpoint/2010/main" val="25070348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153</a:t>
            </a:fld>
            <a:endParaRPr lang="pt-BR"/>
          </a:p>
        </p:txBody>
      </p:sp>
    </p:spTree>
    <p:extLst>
      <p:ext uri="{BB962C8B-B14F-4D97-AF65-F5344CB8AC3E}">
        <p14:creationId xmlns:p14="http://schemas.microsoft.com/office/powerpoint/2010/main" val="23884105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154</a:t>
            </a:fld>
            <a:endParaRPr lang="pt-BR"/>
          </a:p>
        </p:txBody>
      </p:sp>
    </p:spTree>
    <p:extLst>
      <p:ext uri="{BB962C8B-B14F-4D97-AF65-F5344CB8AC3E}">
        <p14:creationId xmlns:p14="http://schemas.microsoft.com/office/powerpoint/2010/main" val="25916339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155</a:t>
            </a:fld>
            <a:endParaRPr lang="pt-BR"/>
          </a:p>
        </p:txBody>
      </p:sp>
    </p:spTree>
    <p:extLst>
      <p:ext uri="{BB962C8B-B14F-4D97-AF65-F5344CB8AC3E}">
        <p14:creationId xmlns:p14="http://schemas.microsoft.com/office/powerpoint/2010/main" val="8375676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156</a:t>
            </a:fld>
            <a:endParaRPr lang="pt-BR"/>
          </a:p>
        </p:txBody>
      </p:sp>
    </p:spTree>
    <p:extLst>
      <p:ext uri="{BB962C8B-B14F-4D97-AF65-F5344CB8AC3E}">
        <p14:creationId xmlns:p14="http://schemas.microsoft.com/office/powerpoint/2010/main" val="3344617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157</a:t>
            </a:fld>
            <a:endParaRPr lang="pt-BR"/>
          </a:p>
        </p:txBody>
      </p:sp>
    </p:spTree>
    <p:extLst>
      <p:ext uri="{BB962C8B-B14F-4D97-AF65-F5344CB8AC3E}">
        <p14:creationId xmlns:p14="http://schemas.microsoft.com/office/powerpoint/2010/main" val="39567345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158</a:t>
            </a:fld>
            <a:endParaRPr lang="pt-BR"/>
          </a:p>
        </p:txBody>
      </p:sp>
    </p:spTree>
    <p:extLst>
      <p:ext uri="{BB962C8B-B14F-4D97-AF65-F5344CB8AC3E}">
        <p14:creationId xmlns:p14="http://schemas.microsoft.com/office/powerpoint/2010/main" val="42863963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159</a:t>
            </a:fld>
            <a:endParaRPr lang="pt-BR"/>
          </a:p>
        </p:txBody>
      </p:sp>
    </p:spTree>
    <p:extLst>
      <p:ext uri="{BB962C8B-B14F-4D97-AF65-F5344CB8AC3E}">
        <p14:creationId xmlns:p14="http://schemas.microsoft.com/office/powerpoint/2010/main" val="26699675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160</a:t>
            </a:fld>
            <a:endParaRPr lang="pt-BR"/>
          </a:p>
        </p:txBody>
      </p:sp>
    </p:spTree>
    <p:extLst>
      <p:ext uri="{BB962C8B-B14F-4D97-AF65-F5344CB8AC3E}">
        <p14:creationId xmlns:p14="http://schemas.microsoft.com/office/powerpoint/2010/main" val="42409097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161</a:t>
            </a:fld>
            <a:endParaRPr lang="pt-BR"/>
          </a:p>
        </p:txBody>
      </p:sp>
    </p:spTree>
    <p:extLst>
      <p:ext uri="{BB962C8B-B14F-4D97-AF65-F5344CB8AC3E}">
        <p14:creationId xmlns:p14="http://schemas.microsoft.com/office/powerpoint/2010/main" val="16324414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162</a:t>
            </a:fld>
            <a:endParaRPr lang="pt-BR"/>
          </a:p>
        </p:txBody>
      </p:sp>
    </p:spTree>
    <p:extLst>
      <p:ext uri="{BB962C8B-B14F-4D97-AF65-F5344CB8AC3E}">
        <p14:creationId xmlns:p14="http://schemas.microsoft.com/office/powerpoint/2010/main" val="27965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78</a:t>
            </a:fld>
            <a:endParaRPr lang="pt-BR"/>
          </a:p>
        </p:txBody>
      </p:sp>
    </p:spTree>
    <p:extLst>
      <p:ext uri="{BB962C8B-B14F-4D97-AF65-F5344CB8AC3E}">
        <p14:creationId xmlns:p14="http://schemas.microsoft.com/office/powerpoint/2010/main" val="1245248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163</a:t>
            </a:fld>
            <a:endParaRPr lang="pt-BR"/>
          </a:p>
        </p:txBody>
      </p:sp>
    </p:spTree>
    <p:extLst>
      <p:ext uri="{BB962C8B-B14F-4D97-AF65-F5344CB8AC3E}">
        <p14:creationId xmlns:p14="http://schemas.microsoft.com/office/powerpoint/2010/main" val="25881989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164</a:t>
            </a:fld>
            <a:endParaRPr lang="pt-BR"/>
          </a:p>
        </p:txBody>
      </p:sp>
    </p:spTree>
    <p:extLst>
      <p:ext uri="{BB962C8B-B14F-4D97-AF65-F5344CB8AC3E}">
        <p14:creationId xmlns:p14="http://schemas.microsoft.com/office/powerpoint/2010/main" val="42353559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165</a:t>
            </a:fld>
            <a:endParaRPr lang="pt-BR"/>
          </a:p>
        </p:txBody>
      </p:sp>
    </p:spTree>
    <p:extLst>
      <p:ext uri="{BB962C8B-B14F-4D97-AF65-F5344CB8AC3E}">
        <p14:creationId xmlns:p14="http://schemas.microsoft.com/office/powerpoint/2010/main" val="38423402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166</a:t>
            </a:fld>
            <a:endParaRPr lang="pt-BR"/>
          </a:p>
        </p:txBody>
      </p:sp>
    </p:spTree>
    <p:extLst>
      <p:ext uri="{BB962C8B-B14F-4D97-AF65-F5344CB8AC3E}">
        <p14:creationId xmlns:p14="http://schemas.microsoft.com/office/powerpoint/2010/main" val="8096257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167</a:t>
            </a:fld>
            <a:endParaRPr lang="pt-BR"/>
          </a:p>
        </p:txBody>
      </p:sp>
    </p:spTree>
    <p:extLst>
      <p:ext uri="{BB962C8B-B14F-4D97-AF65-F5344CB8AC3E}">
        <p14:creationId xmlns:p14="http://schemas.microsoft.com/office/powerpoint/2010/main" val="25936806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168</a:t>
            </a:fld>
            <a:endParaRPr lang="pt-BR"/>
          </a:p>
        </p:txBody>
      </p:sp>
    </p:spTree>
    <p:extLst>
      <p:ext uri="{BB962C8B-B14F-4D97-AF65-F5344CB8AC3E}">
        <p14:creationId xmlns:p14="http://schemas.microsoft.com/office/powerpoint/2010/main" val="27736221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169</a:t>
            </a:fld>
            <a:endParaRPr lang="pt-BR"/>
          </a:p>
        </p:txBody>
      </p:sp>
    </p:spTree>
    <p:extLst>
      <p:ext uri="{BB962C8B-B14F-4D97-AF65-F5344CB8AC3E}">
        <p14:creationId xmlns:p14="http://schemas.microsoft.com/office/powerpoint/2010/main" val="25109853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170</a:t>
            </a:fld>
            <a:endParaRPr lang="pt-BR"/>
          </a:p>
        </p:txBody>
      </p:sp>
    </p:spTree>
    <p:extLst>
      <p:ext uri="{BB962C8B-B14F-4D97-AF65-F5344CB8AC3E}">
        <p14:creationId xmlns:p14="http://schemas.microsoft.com/office/powerpoint/2010/main" val="9469737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171</a:t>
            </a:fld>
            <a:endParaRPr lang="pt-BR"/>
          </a:p>
        </p:txBody>
      </p:sp>
    </p:spTree>
    <p:extLst>
      <p:ext uri="{BB962C8B-B14F-4D97-AF65-F5344CB8AC3E}">
        <p14:creationId xmlns:p14="http://schemas.microsoft.com/office/powerpoint/2010/main" val="4256801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172</a:t>
            </a:fld>
            <a:endParaRPr lang="pt-BR"/>
          </a:p>
        </p:txBody>
      </p:sp>
    </p:spTree>
    <p:extLst>
      <p:ext uri="{BB962C8B-B14F-4D97-AF65-F5344CB8AC3E}">
        <p14:creationId xmlns:p14="http://schemas.microsoft.com/office/powerpoint/2010/main" val="26789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79</a:t>
            </a:fld>
            <a:endParaRPr lang="pt-BR"/>
          </a:p>
        </p:txBody>
      </p:sp>
    </p:spTree>
    <p:extLst>
      <p:ext uri="{BB962C8B-B14F-4D97-AF65-F5344CB8AC3E}">
        <p14:creationId xmlns:p14="http://schemas.microsoft.com/office/powerpoint/2010/main" val="35728993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173</a:t>
            </a:fld>
            <a:endParaRPr lang="pt-BR"/>
          </a:p>
        </p:txBody>
      </p:sp>
    </p:spTree>
    <p:extLst>
      <p:ext uri="{BB962C8B-B14F-4D97-AF65-F5344CB8AC3E}">
        <p14:creationId xmlns:p14="http://schemas.microsoft.com/office/powerpoint/2010/main" val="13948216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174</a:t>
            </a:fld>
            <a:endParaRPr lang="pt-BR"/>
          </a:p>
        </p:txBody>
      </p:sp>
    </p:spTree>
    <p:extLst>
      <p:ext uri="{BB962C8B-B14F-4D97-AF65-F5344CB8AC3E}">
        <p14:creationId xmlns:p14="http://schemas.microsoft.com/office/powerpoint/2010/main" val="9909705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175</a:t>
            </a:fld>
            <a:endParaRPr lang="pt-BR"/>
          </a:p>
        </p:txBody>
      </p:sp>
    </p:spTree>
    <p:extLst>
      <p:ext uri="{BB962C8B-B14F-4D97-AF65-F5344CB8AC3E}">
        <p14:creationId xmlns:p14="http://schemas.microsoft.com/office/powerpoint/2010/main" val="3644694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176</a:t>
            </a:fld>
            <a:endParaRPr lang="pt-BR"/>
          </a:p>
        </p:txBody>
      </p:sp>
    </p:spTree>
    <p:extLst>
      <p:ext uri="{BB962C8B-B14F-4D97-AF65-F5344CB8AC3E}">
        <p14:creationId xmlns:p14="http://schemas.microsoft.com/office/powerpoint/2010/main" val="41759964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177</a:t>
            </a:fld>
            <a:endParaRPr lang="pt-BR"/>
          </a:p>
        </p:txBody>
      </p:sp>
    </p:spTree>
    <p:extLst>
      <p:ext uri="{BB962C8B-B14F-4D97-AF65-F5344CB8AC3E}">
        <p14:creationId xmlns:p14="http://schemas.microsoft.com/office/powerpoint/2010/main" val="4786414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178</a:t>
            </a:fld>
            <a:endParaRPr lang="pt-BR"/>
          </a:p>
        </p:txBody>
      </p:sp>
    </p:spTree>
    <p:extLst>
      <p:ext uri="{BB962C8B-B14F-4D97-AF65-F5344CB8AC3E}">
        <p14:creationId xmlns:p14="http://schemas.microsoft.com/office/powerpoint/2010/main" val="14711759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180</a:t>
            </a:fld>
            <a:endParaRPr lang="pt-BR"/>
          </a:p>
        </p:txBody>
      </p:sp>
    </p:spTree>
    <p:extLst>
      <p:ext uri="{BB962C8B-B14F-4D97-AF65-F5344CB8AC3E}">
        <p14:creationId xmlns:p14="http://schemas.microsoft.com/office/powerpoint/2010/main" val="21227315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181</a:t>
            </a:fld>
            <a:endParaRPr lang="pt-BR"/>
          </a:p>
        </p:txBody>
      </p:sp>
    </p:spTree>
    <p:extLst>
      <p:ext uri="{BB962C8B-B14F-4D97-AF65-F5344CB8AC3E}">
        <p14:creationId xmlns:p14="http://schemas.microsoft.com/office/powerpoint/2010/main" val="20862064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182</a:t>
            </a:fld>
            <a:endParaRPr lang="pt-BR"/>
          </a:p>
        </p:txBody>
      </p:sp>
    </p:spTree>
    <p:extLst>
      <p:ext uri="{BB962C8B-B14F-4D97-AF65-F5344CB8AC3E}">
        <p14:creationId xmlns:p14="http://schemas.microsoft.com/office/powerpoint/2010/main" val="35023417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183</a:t>
            </a:fld>
            <a:endParaRPr lang="pt-BR"/>
          </a:p>
        </p:txBody>
      </p:sp>
    </p:spTree>
    <p:extLst>
      <p:ext uri="{BB962C8B-B14F-4D97-AF65-F5344CB8AC3E}">
        <p14:creationId xmlns:p14="http://schemas.microsoft.com/office/powerpoint/2010/main" val="336961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80</a:t>
            </a:fld>
            <a:endParaRPr lang="pt-BR"/>
          </a:p>
        </p:txBody>
      </p:sp>
    </p:spTree>
    <p:extLst>
      <p:ext uri="{BB962C8B-B14F-4D97-AF65-F5344CB8AC3E}">
        <p14:creationId xmlns:p14="http://schemas.microsoft.com/office/powerpoint/2010/main" val="337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184</a:t>
            </a:fld>
            <a:endParaRPr lang="pt-BR"/>
          </a:p>
        </p:txBody>
      </p:sp>
    </p:spTree>
    <p:extLst>
      <p:ext uri="{BB962C8B-B14F-4D97-AF65-F5344CB8AC3E}">
        <p14:creationId xmlns:p14="http://schemas.microsoft.com/office/powerpoint/2010/main" val="39835794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185</a:t>
            </a:fld>
            <a:endParaRPr lang="pt-BR"/>
          </a:p>
        </p:txBody>
      </p:sp>
    </p:spTree>
    <p:extLst>
      <p:ext uri="{BB962C8B-B14F-4D97-AF65-F5344CB8AC3E}">
        <p14:creationId xmlns:p14="http://schemas.microsoft.com/office/powerpoint/2010/main" val="35697142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186</a:t>
            </a:fld>
            <a:endParaRPr lang="pt-BR"/>
          </a:p>
        </p:txBody>
      </p:sp>
    </p:spTree>
    <p:extLst>
      <p:ext uri="{BB962C8B-B14F-4D97-AF65-F5344CB8AC3E}">
        <p14:creationId xmlns:p14="http://schemas.microsoft.com/office/powerpoint/2010/main" val="20468477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187</a:t>
            </a:fld>
            <a:endParaRPr lang="pt-BR"/>
          </a:p>
        </p:txBody>
      </p:sp>
    </p:spTree>
    <p:extLst>
      <p:ext uri="{BB962C8B-B14F-4D97-AF65-F5344CB8AC3E}">
        <p14:creationId xmlns:p14="http://schemas.microsoft.com/office/powerpoint/2010/main" val="226161913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188</a:t>
            </a:fld>
            <a:endParaRPr lang="pt-BR"/>
          </a:p>
        </p:txBody>
      </p:sp>
    </p:spTree>
    <p:extLst>
      <p:ext uri="{BB962C8B-B14F-4D97-AF65-F5344CB8AC3E}">
        <p14:creationId xmlns:p14="http://schemas.microsoft.com/office/powerpoint/2010/main" val="405752192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190</a:t>
            </a:fld>
            <a:endParaRPr lang="pt-BR"/>
          </a:p>
        </p:txBody>
      </p:sp>
    </p:spTree>
    <p:extLst>
      <p:ext uri="{BB962C8B-B14F-4D97-AF65-F5344CB8AC3E}">
        <p14:creationId xmlns:p14="http://schemas.microsoft.com/office/powerpoint/2010/main" val="83571110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191</a:t>
            </a:fld>
            <a:endParaRPr lang="pt-BR"/>
          </a:p>
        </p:txBody>
      </p:sp>
    </p:spTree>
    <p:extLst>
      <p:ext uri="{BB962C8B-B14F-4D97-AF65-F5344CB8AC3E}">
        <p14:creationId xmlns:p14="http://schemas.microsoft.com/office/powerpoint/2010/main" val="8594647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192</a:t>
            </a:fld>
            <a:endParaRPr lang="pt-BR"/>
          </a:p>
        </p:txBody>
      </p:sp>
    </p:spTree>
    <p:extLst>
      <p:ext uri="{BB962C8B-B14F-4D97-AF65-F5344CB8AC3E}">
        <p14:creationId xmlns:p14="http://schemas.microsoft.com/office/powerpoint/2010/main" val="4061374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193</a:t>
            </a:fld>
            <a:endParaRPr lang="pt-BR"/>
          </a:p>
        </p:txBody>
      </p:sp>
    </p:spTree>
    <p:extLst>
      <p:ext uri="{BB962C8B-B14F-4D97-AF65-F5344CB8AC3E}">
        <p14:creationId xmlns:p14="http://schemas.microsoft.com/office/powerpoint/2010/main" val="3606598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194</a:t>
            </a:fld>
            <a:endParaRPr lang="pt-BR"/>
          </a:p>
        </p:txBody>
      </p:sp>
    </p:spTree>
    <p:extLst>
      <p:ext uri="{BB962C8B-B14F-4D97-AF65-F5344CB8AC3E}">
        <p14:creationId xmlns:p14="http://schemas.microsoft.com/office/powerpoint/2010/main" val="117105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81</a:t>
            </a:fld>
            <a:endParaRPr lang="pt-BR"/>
          </a:p>
        </p:txBody>
      </p:sp>
    </p:spTree>
    <p:extLst>
      <p:ext uri="{BB962C8B-B14F-4D97-AF65-F5344CB8AC3E}">
        <p14:creationId xmlns:p14="http://schemas.microsoft.com/office/powerpoint/2010/main" val="3641422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195</a:t>
            </a:fld>
            <a:endParaRPr lang="pt-BR"/>
          </a:p>
        </p:txBody>
      </p:sp>
    </p:spTree>
    <p:extLst>
      <p:ext uri="{BB962C8B-B14F-4D97-AF65-F5344CB8AC3E}">
        <p14:creationId xmlns:p14="http://schemas.microsoft.com/office/powerpoint/2010/main" val="34845277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196</a:t>
            </a:fld>
            <a:endParaRPr lang="pt-BR"/>
          </a:p>
        </p:txBody>
      </p:sp>
    </p:spTree>
    <p:extLst>
      <p:ext uri="{BB962C8B-B14F-4D97-AF65-F5344CB8AC3E}">
        <p14:creationId xmlns:p14="http://schemas.microsoft.com/office/powerpoint/2010/main" val="36869923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197</a:t>
            </a:fld>
            <a:endParaRPr lang="pt-BR"/>
          </a:p>
        </p:txBody>
      </p:sp>
    </p:spTree>
    <p:extLst>
      <p:ext uri="{BB962C8B-B14F-4D97-AF65-F5344CB8AC3E}">
        <p14:creationId xmlns:p14="http://schemas.microsoft.com/office/powerpoint/2010/main" val="293186627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198</a:t>
            </a:fld>
            <a:endParaRPr lang="pt-BR"/>
          </a:p>
        </p:txBody>
      </p:sp>
    </p:spTree>
    <p:extLst>
      <p:ext uri="{BB962C8B-B14F-4D97-AF65-F5344CB8AC3E}">
        <p14:creationId xmlns:p14="http://schemas.microsoft.com/office/powerpoint/2010/main" val="24968858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199</a:t>
            </a:fld>
            <a:endParaRPr lang="pt-BR"/>
          </a:p>
        </p:txBody>
      </p:sp>
    </p:spTree>
    <p:extLst>
      <p:ext uri="{BB962C8B-B14F-4D97-AF65-F5344CB8AC3E}">
        <p14:creationId xmlns:p14="http://schemas.microsoft.com/office/powerpoint/2010/main" val="20132377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200</a:t>
            </a:fld>
            <a:endParaRPr lang="pt-BR"/>
          </a:p>
        </p:txBody>
      </p:sp>
    </p:spTree>
    <p:extLst>
      <p:ext uri="{BB962C8B-B14F-4D97-AF65-F5344CB8AC3E}">
        <p14:creationId xmlns:p14="http://schemas.microsoft.com/office/powerpoint/2010/main" val="30640701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202</a:t>
            </a:fld>
            <a:endParaRPr lang="pt-BR"/>
          </a:p>
        </p:txBody>
      </p:sp>
    </p:spTree>
    <p:extLst>
      <p:ext uri="{BB962C8B-B14F-4D97-AF65-F5344CB8AC3E}">
        <p14:creationId xmlns:p14="http://schemas.microsoft.com/office/powerpoint/2010/main" val="344138018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203</a:t>
            </a:fld>
            <a:endParaRPr lang="pt-BR"/>
          </a:p>
        </p:txBody>
      </p:sp>
    </p:spTree>
    <p:extLst>
      <p:ext uri="{BB962C8B-B14F-4D97-AF65-F5344CB8AC3E}">
        <p14:creationId xmlns:p14="http://schemas.microsoft.com/office/powerpoint/2010/main" val="15479233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204</a:t>
            </a:fld>
            <a:endParaRPr lang="pt-BR"/>
          </a:p>
        </p:txBody>
      </p:sp>
    </p:spTree>
    <p:extLst>
      <p:ext uri="{BB962C8B-B14F-4D97-AF65-F5344CB8AC3E}">
        <p14:creationId xmlns:p14="http://schemas.microsoft.com/office/powerpoint/2010/main" val="205993963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8D940953-EB28-4366-974B-858FB34C0A09}" type="slidenum">
              <a:rPr lang="pt-BR" smtClean="0"/>
              <a:t>205</a:t>
            </a:fld>
            <a:endParaRPr lang="pt-BR"/>
          </a:p>
        </p:txBody>
      </p:sp>
    </p:spTree>
    <p:extLst>
      <p:ext uri="{BB962C8B-B14F-4D97-AF65-F5344CB8AC3E}">
        <p14:creationId xmlns:p14="http://schemas.microsoft.com/office/powerpoint/2010/main" val="420898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8739CD8A-88E9-4330-8920-72B0D056D9F1}"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93109320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1825625"/>
            <a:ext cx="10515600" cy="4351338"/>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06CA1AE3-3F9B-4928-943E-A643F8427922}"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62078205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621884E2-DD72-4643-B33A-472498A3FE5E}"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50664088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DB67629-4577-41D2-A954-B1A8EDAFAB6A}"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88082310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F81AE4D-1CAF-44EC-84DA-41D03D1B11E0}"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38086924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3CE457D8-1C81-4AC0-8BB6-15926CDE9840}"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163260077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31D2D9D-A5D5-4349-A4AA-6FC05A962320}" type="datetime1">
              <a:rPr lang="pt-BR" smtClean="0"/>
              <a:t>29/04/2015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11861001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DF6D751-A95E-407D-9EC2-448793DD9043}" type="datetime1">
              <a:rPr lang="pt-BR" smtClean="0"/>
              <a:t>29/04/2015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36965568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40F8B83-8A3A-40D0-8C27-1A214B4DB1CD}" type="datetime1">
              <a:rPr lang="pt-BR" smtClean="0"/>
              <a:t>29/04/2015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395375327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E53C537-F5B0-493B-A5CC-167AC4A8364F}" type="datetime1">
              <a:rPr lang="pt-BR" smtClean="0"/>
              <a:t>29/04/2015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333039722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FC0A425-C75F-4ADB-83B5-E3AD9CB054D4}" type="datetime1">
              <a:rPr lang="pt-BR" smtClean="0"/>
              <a:t>29/04/2015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280628002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838200" y="1825625"/>
            <a:ext cx="105156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B275EF71-6249-4511-B5B2-CCD87C5829F7}"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44435682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E390343-5F74-436D-9319-2291CEFB5C50}" type="datetime1">
              <a:rPr lang="pt-BR" smtClean="0"/>
              <a:t>29/04/2015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6736411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83F4ED-7840-459F-A9F6-817001DD0765}"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7339200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5BCDA06-E3BF-47E8-8EB4-A66675F0D765}"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685600-9F99-4998-B198-6FBF9F60D63B}" type="slidenum">
              <a:rPr lang="pt-BR" smtClean="0"/>
              <a:t>‹nº›</a:t>
            </a:fld>
            <a:endParaRPr lang="pt-BR"/>
          </a:p>
        </p:txBody>
      </p:sp>
    </p:spTree>
    <p:extLst>
      <p:ext uri="{BB962C8B-B14F-4D97-AF65-F5344CB8AC3E}">
        <p14:creationId xmlns:p14="http://schemas.microsoft.com/office/powerpoint/2010/main" val="387712735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8355E84-8E8F-4FD2-91C7-50F6143CE338}"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3816566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A9011C5-A558-41EE-850F-0AA4807DD974}"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654782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5159E5C-938A-4E6D-9AF5-57A82847B83A}"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73690933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92FBC2B-A70D-432E-BD47-509A5C8F3513}" type="datetime1">
              <a:rPr lang="pt-BR" smtClean="0">
                <a:solidFill>
                  <a:prstClr val="black">
                    <a:tint val="75000"/>
                  </a:prstClr>
                </a:solidFill>
              </a:rPr>
              <a:t>29/04/2015</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406617981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5E88524-0448-48A8-825B-98B0BB6470A8}" type="datetime1">
              <a:rPr lang="pt-BR" smtClean="0">
                <a:solidFill>
                  <a:prstClr val="black">
                    <a:tint val="75000"/>
                  </a:prstClr>
                </a:solidFill>
              </a:rPr>
              <a:t>29/04/2015</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endParaRPr lang="pt-BR">
              <a:solidFill>
                <a:prstClr val="black">
                  <a:tint val="75000"/>
                </a:prstClr>
              </a:solidFill>
            </a:endParaRPr>
          </a:p>
        </p:txBody>
      </p:sp>
      <p:sp>
        <p:nvSpPr>
          <p:cNvPr id="9" name="Espaço Reservado para Número de Slide 8"/>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21025371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5AEC549-0DB5-4F2C-878F-2872476DFC9B}" type="datetime1">
              <a:rPr lang="pt-BR" smtClean="0">
                <a:solidFill>
                  <a:prstClr val="black">
                    <a:tint val="75000"/>
                  </a:prstClr>
                </a:solidFill>
              </a:rPr>
              <a:t>29/04/2015</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endParaRPr lang="pt-BR">
              <a:solidFill>
                <a:prstClr val="black">
                  <a:tint val="75000"/>
                </a:prstClr>
              </a:solidFill>
            </a:endParaRPr>
          </a:p>
        </p:txBody>
      </p:sp>
      <p:sp>
        <p:nvSpPr>
          <p:cNvPr id="5" name="Espaço Reservado para Número de Slide 4"/>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97238767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3717B81-C909-43AD-961C-2A46A0FABCE7}" type="datetime1">
              <a:rPr lang="pt-BR" smtClean="0">
                <a:solidFill>
                  <a:prstClr val="black">
                    <a:tint val="75000"/>
                  </a:prstClr>
                </a:solidFill>
              </a:rPr>
              <a:t>29/04/2015</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endParaRPr lang="pt-BR">
              <a:solidFill>
                <a:prstClr val="black">
                  <a:tint val="75000"/>
                </a:prstClr>
              </a:solidFill>
            </a:endParaRPr>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51154734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8701D67C-94C6-4C56-AA7A-3125FE9C40BC}"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00086180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4364AA5-6C8E-44E4-B800-7AB294AED804}" type="datetime1">
              <a:rPr lang="pt-BR" smtClean="0">
                <a:solidFill>
                  <a:prstClr val="black">
                    <a:tint val="75000"/>
                  </a:prstClr>
                </a:solidFill>
              </a:rPr>
              <a:t>29/04/2015</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71940682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D0D730F-FD50-46B5-AA45-46B809AEFD8A}" type="datetime1">
              <a:rPr lang="pt-BR" smtClean="0">
                <a:solidFill>
                  <a:prstClr val="black">
                    <a:tint val="75000"/>
                  </a:prstClr>
                </a:solidFill>
              </a:rPr>
              <a:t>29/04/2015</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65186596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1FD5B3B-F873-4B9B-A97B-817CB70EFE52}"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6941565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44FFAA2-72B7-4685-B225-E2A183A645CF}"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52261561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DF51F7F-9DF0-430D-9549-C3AC76489DC2}"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407700890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0F94EFA-4FF1-4982-BEEA-98B41F8162FF}"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219218790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1A9D832-518F-4B39-B1B2-C3597E327B5F}"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34022759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F337144-E202-4C19-823F-A614DDB2920E}" type="datetime1">
              <a:rPr lang="pt-BR" smtClean="0"/>
              <a:t>29/04/2015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77641339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0F62524-083E-46A9-86D7-6E0BA2737B7D}" type="datetime1">
              <a:rPr lang="pt-BR" smtClean="0"/>
              <a:t>29/04/2015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8918999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CDDEF17-998C-4FF0-AF50-9D32D146F268}" type="datetime1">
              <a:rPr lang="pt-BR" smtClean="0"/>
              <a:t>29/04/2015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194313738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a:xfrm>
            <a:off x="838200" y="6356350"/>
            <a:ext cx="2743200" cy="365125"/>
          </a:xfrm>
          <a:prstGeom prst="rect">
            <a:avLst/>
          </a:prstGeom>
        </p:spPr>
        <p:txBody>
          <a:bodyPr/>
          <a:lstStyle/>
          <a:p>
            <a:fld id="{AE4B4366-5B27-44C6-A21D-A78132C5DFA3}" type="datetime1">
              <a:rPr lang="pt-BR" smtClean="0">
                <a:solidFill>
                  <a:prstClr val="black">
                    <a:tint val="75000"/>
                  </a:prstClr>
                </a:solidFill>
              </a:rPr>
              <a:t>29/04/2015</a:t>
            </a:fld>
            <a:endParaRPr lang="pt-BR">
              <a:solidFill>
                <a:prstClr val="black">
                  <a:tint val="75000"/>
                </a:prstClr>
              </a:solidFill>
            </a:endParaRP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00847759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3F90276-69B1-49AF-A977-A5798C34DEBA}" type="datetime1">
              <a:rPr lang="pt-BR" smtClean="0"/>
              <a:t>29/04/2015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175029466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AB2AF93-1864-4962-BFEF-FAD760AD65F3}" type="datetime1">
              <a:rPr lang="pt-BR" smtClean="0"/>
              <a:t>29/04/2015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308534458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945DEC9-680A-4CA3-9943-7DC07AA5E7DC}" type="datetime1">
              <a:rPr lang="pt-BR" smtClean="0"/>
              <a:t>29/04/2015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271430799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0117E4D-FE6A-449F-9E3C-FEB6101F8375}"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143127850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46805A5-9B89-43BA-BF7D-0A0693F45F56}" type="datetime1">
              <a:rPr lang="pt-BR" smtClean="0"/>
              <a:t>29/04/2015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‹nº›</a:t>
            </a:fld>
            <a:endParaRPr lang="pt-BR"/>
          </a:p>
        </p:txBody>
      </p:sp>
    </p:spTree>
    <p:extLst>
      <p:ext uri="{BB962C8B-B14F-4D97-AF65-F5344CB8AC3E}">
        <p14:creationId xmlns:p14="http://schemas.microsoft.com/office/powerpoint/2010/main" val="16403528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a:xfrm>
            <a:off x="838200" y="6356350"/>
            <a:ext cx="2743200" cy="365125"/>
          </a:xfrm>
          <a:prstGeom prst="rect">
            <a:avLst/>
          </a:prstGeom>
        </p:spPr>
        <p:txBody>
          <a:bodyPr/>
          <a:lstStyle/>
          <a:p>
            <a:fld id="{F9806293-2122-4D22-91F2-0E65490A18BC}" type="datetime1">
              <a:rPr lang="pt-BR" smtClean="0">
                <a:solidFill>
                  <a:prstClr val="black">
                    <a:tint val="75000"/>
                  </a:prstClr>
                </a:solidFill>
              </a:rPr>
              <a:t>29/04/2015</a:t>
            </a:fld>
            <a:endParaRPr lang="pt-BR">
              <a:solidFill>
                <a:prstClr val="black">
                  <a:tint val="75000"/>
                </a:prstClr>
              </a:solidFill>
            </a:endParaRPr>
          </a:p>
        </p:txBody>
      </p:sp>
      <p:sp>
        <p:nvSpPr>
          <p:cNvPr id="8" name="Espaço Reservado para Rodapé 7"/>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9" name="Espaço Reservado para Número de Slide 8"/>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400782419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a:xfrm>
            <a:off x="838200" y="6356350"/>
            <a:ext cx="2743200" cy="365125"/>
          </a:xfrm>
          <a:prstGeom prst="rect">
            <a:avLst/>
          </a:prstGeom>
        </p:spPr>
        <p:txBody>
          <a:bodyPr/>
          <a:lstStyle/>
          <a:p>
            <a:fld id="{D767AABD-B349-411B-A1D3-9B4D9750EC5E}" type="datetime1">
              <a:rPr lang="pt-BR" smtClean="0">
                <a:solidFill>
                  <a:prstClr val="black">
                    <a:tint val="75000"/>
                  </a:prstClr>
                </a:solidFill>
              </a:rPr>
              <a:t>29/04/2015</a:t>
            </a:fld>
            <a:endParaRPr lang="pt-BR">
              <a:solidFill>
                <a:prstClr val="black">
                  <a:tint val="75000"/>
                </a:prstClr>
              </a:solidFill>
            </a:endParaRPr>
          </a:p>
        </p:txBody>
      </p:sp>
      <p:sp>
        <p:nvSpPr>
          <p:cNvPr id="4" name="Espaço Reservado para Rodapé 3"/>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5" name="Espaço Reservado para Número de Slide 4"/>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78048529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838200" y="6356350"/>
            <a:ext cx="2743200" cy="365125"/>
          </a:xfrm>
          <a:prstGeom prst="rect">
            <a:avLst/>
          </a:prstGeom>
        </p:spPr>
        <p:txBody>
          <a:bodyPr/>
          <a:lstStyle/>
          <a:p>
            <a:fld id="{67F9D168-358F-49B8-B02A-0106955D2BFC}" type="datetime1">
              <a:rPr lang="pt-BR" smtClean="0">
                <a:solidFill>
                  <a:prstClr val="black">
                    <a:tint val="75000"/>
                  </a:prstClr>
                </a:solidFill>
              </a:rPr>
              <a:t>29/04/2015</a:t>
            </a:fld>
            <a:endParaRPr lang="pt-BR">
              <a:solidFill>
                <a:prstClr val="black">
                  <a:tint val="75000"/>
                </a:prstClr>
              </a:solidFill>
            </a:endParaRPr>
          </a:p>
        </p:txBody>
      </p:sp>
      <p:sp>
        <p:nvSpPr>
          <p:cNvPr id="3" name="Espaço Reservado para Rodapé 2"/>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05620555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a:xfrm>
            <a:off x="838200" y="6356350"/>
            <a:ext cx="2743200" cy="365125"/>
          </a:xfrm>
          <a:prstGeom prst="rect">
            <a:avLst/>
          </a:prstGeom>
        </p:spPr>
        <p:txBody>
          <a:bodyPr/>
          <a:lstStyle/>
          <a:p>
            <a:fld id="{5E0E0878-BF1F-4CE1-B21D-865EE7376003}" type="datetime1">
              <a:rPr lang="pt-BR" smtClean="0">
                <a:solidFill>
                  <a:prstClr val="black">
                    <a:tint val="75000"/>
                  </a:prstClr>
                </a:solidFill>
              </a:rPr>
              <a:t>29/04/2015</a:t>
            </a:fld>
            <a:endParaRPr lang="pt-BR">
              <a:solidFill>
                <a:prstClr val="black">
                  <a:tint val="75000"/>
                </a:prstClr>
              </a:solidFill>
            </a:endParaRP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61695288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a:xfrm>
            <a:off x="838200" y="6356350"/>
            <a:ext cx="2743200" cy="365125"/>
          </a:xfrm>
          <a:prstGeom prst="rect">
            <a:avLst/>
          </a:prstGeom>
        </p:spPr>
        <p:txBody>
          <a:bodyPr/>
          <a:lstStyle/>
          <a:p>
            <a:fld id="{521E2FEA-7336-42DD-8C78-7C2BCAB8D4D3}" type="datetime1">
              <a:rPr lang="pt-BR" smtClean="0">
                <a:solidFill>
                  <a:prstClr val="black">
                    <a:tint val="75000"/>
                  </a:prstClr>
                </a:solidFill>
              </a:rPr>
              <a:t>29/04/2015</a:t>
            </a:fld>
            <a:endParaRPr lang="pt-BR">
              <a:solidFill>
                <a:prstClr val="black">
                  <a:tint val="75000"/>
                </a:prstClr>
              </a:solidFill>
            </a:endParaRP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1846453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6" name="Espaço Reservado para Número de Slide 5"/>
          <p:cNvSpPr>
            <a:spLocks noGrp="1"/>
          </p:cNvSpPr>
          <p:nvPr>
            <p:ph type="sldNum" sz="quarter" idx="4"/>
          </p:nvPr>
        </p:nvSpPr>
        <p:spPr>
          <a:xfrm>
            <a:off x="9441022" y="64776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39633-44D6-4BF2-BEFC-FF72915BA4FA}" type="slidenum">
              <a:rPr lang="pt-BR" smtClean="0">
                <a:solidFill>
                  <a:prstClr val="black">
                    <a:tint val="75000"/>
                  </a:prstClr>
                </a:solidFill>
              </a:rPr>
              <a:pPr/>
              <a:t>‹nº›</a:t>
            </a:fld>
            <a:endParaRPr lang="pt-BR" dirty="0">
              <a:solidFill>
                <a:prstClr val="black">
                  <a:tint val="75000"/>
                </a:prstClr>
              </a:solidFill>
            </a:endParaRPr>
          </a:p>
        </p:txBody>
      </p:sp>
      <p:pic>
        <p:nvPicPr>
          <p:cNvPr id="7" name="Imagem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537" y="-18660"/>
            <a:ext cx="359703" cy="6876660"/>
          </a:xfrm>
          <a:prstGeom prst="rect">
            <a:avLst/>
          </a:prstGeom>
        </p:spPr>
      </p:pic>
    </p:spTree>
    <p:extLst>
      <p:ext uri="{BB962C8B-B14F-4D97-AF65-F5344CB8AC3E}">
        <p14:creationId xmlns:p14="http://schemas.microsoft.com/office/powerpoint/2010/main" val="3380184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4F9B3-0E75-401B-AB4B-2B0488A0D7C1}" type="datetime1">
              <a:rPr lang="pt-BR" smtClean="0"/>
              <a:t>29/04/2015</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85600-9F99-4998-B198-6FBF9F60D63B}" type="slidenum">
              <a:rPr lang="pt-BR" smtClean="0"/>
              <a:t>‹nº›</a:t>
            </a:fld>
            <a:endParaRPr lang="pt-BR"/>
          </a:p>
        </p:txBody>
      </p:sp>
    </p:spTree>
    <p:extLst>
      <p:ext uri="{BB962C8B-B14F-4D97-AF65-F5344CB8AC3E}">
        <p14:creationId xmlns:p14="http://schemas.microsoft.com/office/powerpoint/2010/main" val="22876769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12C55-7A78-4836-BCF2-AC180A4D29D6}" type="datetime1">
              <a:rPr lang="pt-BR" smtClean="0">
                <a:solidFill>
                  <a:prstClr val="black">
                    <a:tint val="75000"/>
                  </a:prstClr>
                </a:solidFill>
              </a:rPr>
              <a:t>29/04/2015</a:t>
            </a:fld>
            <a:endParaRPr lang="pt-BR">
              <a:solidFill>
                <a:prstClr val="black">
                  <a:tint val="75000"/>
                </a:prstClr>
              </a:solidFill>
            </a:endParaRP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solidFill>
                <a:prstClr val="black">
                  <a:tint val="75000"/>
                </a:prstClr>
              </a:solidFill>
            </a:endParaRP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39633-44D6-4BF2-BEFC-FF72915BA4FA}"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077939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F15DE-718D-46A6-A165-F76456A23B53}" type="datetime1">
              <a:rPr lang="pt-BR" smtClean="0"/>
              <a:t>29/04/2015</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39633-44D6-4BF2-BEFC-FF72915BA4FA}" type="slidenum">
              <a:rPr lang="pt-BR" smtClean="0"/>
              <a:t>‹nº›</a:t>
            </a:fld>
            <a:endParaRPr lang="pt-BR"/>
          </a:p>
        </p:txBody>
      </p:sp>
    </p:spTree>
    <p:extLst>
      <p:ext uri="{BB962C8B-B14F-4D97-AF65-F5344CB8AC3E}">
        <p14:creationId xmlns:p14="http://schemas.microsoft.com/office/powerpoint/2010/main" val="1381026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capacitacao.dnit.gov.br/" TargetMode="External"/><Relationship Id="rId1" Type="http://schemas.openxmlformats.org/officeDocument/2006/relationships/slideLayout" Target="../slideLayouts/slideLayout35.xml"/></Relationships>
</file>

<file path=ppt/slides/_rels/slide10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32.xml"/><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54.xml"/><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mailto:Helmer.Pinheiro@dnit.gov.br" TargetMode="External"/><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3" Type="http://schemas.openxmlformats.org/officeDocument/2006/relationships/slide" Target="slide132.xml"/><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notesSlide" Target="../notesSlides/notesSlide20.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3.xml"/><Relationship Id="rId1" Type="http://schemas.openxmlformats.org/officeDocument/2006/relationships/slideLayout" Target="../slideLayouts/slideLayout35.xml"/><Relationship Id="rId5" Type="http://schemas.openxmlformats.org/officeDocument/2006/relationships/slide" Target="slide2.xml"/><Relationship Id="rId4" Type="http://schemas.openxmlformats.org/officeDocument/2006/relationships/slide" Target="slide188.xml"/></Relationships>
</file>

<file path=ppt/slides/_rels/slide1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64.xml"/><Relationship Id="rId1" Type="http://schemas.openxmlformats.org/officeDocument/2006/relationships/slideLayout" Target="../slideLayouts/slideLayout35.xml"/></Relationships>
</file>

<file path=ppt/slides/_rels/slide1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3" Type="http://schemas.openxmlformats.org/officeDocument/2006/relationships/slide" Target="slide101.xml"/><Relationship Id="rId2" Type="http://schemas.openxmlformats.org/officeDocument/2006/relationships/notesSlide" Target="../notesSlides/notesSlide29.xml"/><Relationship Id="rId1" Type="http://schemas.openxmlformats.org/officeDocument/2006/relationships/slideLayout" Target="../slideLayouts/slideLayout35.xml"/><Relationship Id="rId5" Type="http://schemas.openxmlformats.org/officeDocument/2006/relationships/slide" Target="slide2.xml"/><Relationship Id="rId4" Type="http://schemas.openxmlformats.org/officeDocument/2006/relationships/slide" Target="slide278.xml"/></Relationships>
</file>

<file path=ppt/slides/_rels/slide133.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notesSlide" Target="../notesSlides/notesSlide30.xml"/><Relationship Id="rId1" Type="http://schemas.openxmlformats.org/officeDocument/2006/relationships/slideLayout" Target="../slideLayouts/slideLayout35.xml"/><Relationship Id="rId6" Type="http://schemas.openxmlformats.org/officeDocument/2006/relationships/slide" Target="slide2.xml"/><Relationship Id="rId5" Type="http://schemas.openxmlformats.org/officeDocument/2006/relationships/slide" Target="slide158.xml"/><Relationship Id="rId4" Type="http://schemas.openxmlformats.org/officeDocument/2006/relationships/slide" Target="slide215.xml"/></Relationships>
</file>

<file path=ppt/slides/_rels/slide1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1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1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1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1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1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1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1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1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1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1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1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151.xml.rels><?xml version="1.0" encoding="UTF-8" standalone="yes"?>
<Relationships xmlns="http://schemas.openxmlformats.org/package/2006/relationships"><Relationship Id="rId3" Type="http://schemas.openxmlformats.org/officeDocument/2006/relationships/hyperlink" Target="http://www.labtrans.ufsc.br/sgv" TargetMode="External"/><Relationship Id="rId2" Type="http://schemas.openxmlformats.org/officeDocument/2006/relationships/notesSlide" Target="../notesSlides/notesSlide48.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1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1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1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1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1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1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1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1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1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1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0.xml"/><Relationship Id="rId1" Type="http://schemas.openxmlformats.org/officeDocument/2006/relationships/slideLayout" Target="../slideLayouts/slideLayout35.xml"/></Relationships>
</file>

<file path=ppt/slides/_rels/slide1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1.xml"/><Relationship Id="rId1" Type="http://schemas.openxmlformats.org/officeDocument/2006/relationships/slideLayout" Target="../slideLayouts/slideLayout35.xml"/></Relationships>
</file>

<file path=ppt/slides/_rels/slide1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2.xml"/><Relationship Id="rId1" Type="http://schemas.openxmlformats.org/officeDocument/2006/relationships/slideLayout" Target="../slideLayouts/slideLayout35.xml"/></Relationships>
</file>

<file path=ppt/slides/_rels/slide1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3.xml"/><Relationship Id="rId1" Type="http://schemas.openxmlformats.org/officeDocument/2006/relationships/slideLayout" Target="../slideLayouts/slideLayout35.xml"/></Relationships>
</file>

<file path=ppt/slides/_rels/slide167.xml.rels><?xml version="1.0" encoding="UTF-8" standalone="yes"?>
<Relationships xmlns="http://schemas.openxmlformats.org/package/2006/relationships"><Relationship Id="rId3" Type="http://schemas.openxmlformats.org/officeDocument/2006/relationships/hyperlink" Target="http://www.comprasnet.gov.br/" TargetMode="External"/><Relationship Id="rId2" Type="http://schemas.openxmlformats.org/officeDocument/2006/relationships/notesSlide" Target="../notesSlides/notesSlide64.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5.xml"/><Relationship Id="rId1" Type="http://schemas.openxmlformats.org/officeDocument/2006/relationships/slideLayout" Target="../slideLayouts/slideLayout35.xml"/></Relationships>
</file>

<file path=ppt/slides/_rels/slide1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7.xml"/><Relationship Id="rId1" Type="http://schemas.openxmlformats.org/officeDocument/2006/relationships/slideLayout" Target="../slideLayouts/slideLayout35.xml"/></Relationships>
</file>

<file path=ppt/slides/_rels/slide171.xml.rels><?xml version="1.0" encoding="UTF-8" standalone="yes"?>
<Relationships xmlns="http://schemas.openxmlformats.org/package/2006/relationships"><Relationship Id="rId3" Type="http://schemas.openxmlformats.org/officeDocument/2006/relationships/hyperlink" Target="http://sicau.agu.gov.br/" TargetMode="External"/><Relationship Id="rId2" Type="http://schemas.openxmlformats.org/officeDocument/2006/relationships/notesSlide" Target="../notesSlides/notesSlide68.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1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174.xml.rels><?xml version="1.0" encoding="UTF-8" standalone="yes"?>
<Relationships xmlns="http://schemas.openxmlformats.org/package/2006/relationships"><Relationship Id="rId3" Type="http://schemas.openxmlformats.org/officeDocument/2006/relationships/hyperlink" Target="http://www.convenios.gov.br/portal" TargetMode="External"/><Relationship Id="rId2" Type="http://schemas.openxmlformats.org/officeDocument/2006/relationships/notesSlide" Target="../notesSlides/notesSlide71.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2.xml"/><Relationship Id="rId1" Type="http://schemas.openxmlformats.org/officeDocument/2006/relationships/slideLayout" Target="../slideLayouts/slideLayout35.xml"/></Relationships>
</file>

<file path=ppt/slides/_rels/slide17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3.xml"/><Relationship Id="rId1" Type="http://schemas.openxmlformats.org/officeDocument/2006/relationships/slideLayout" Target="../slideLayouts/slideLayout35.xml"/></Relationships>
</file>

<file path=ppt/slides/_rels/slide17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4.xml"/><Relationship Id="rId1" Type="http://schemas.openxmlformats.org/officeDocument/2006/relationships/slideLayout" Target="../slideLayouts/slideLayout35.xml"/></Relationships>
</file>

<file path=ppt/slides/_rels/slide178.xml.rels><?xml version="1.0" encoding="UTF-8" standalone="yes"?>
<Relationships xmlns="http://schemas.openxmlformats.org/package/2006/relationships"><Relationship Id="rId3" Type="http://schemas.openxmlformats.org/officeDocument/2006/relationships/slide" Target="slide164.xml"/><Relationship Id="rId2" Type="http://schemas.openxmlformats.org/officeDocument/2006/relationships/notesSlide" Target="../notesSlides/notesSlide75.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7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8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6.xml"/><Relationship Id="rId1" Type="http://schemas.openxmlformats.org/officeDocument/2006/relationships/slideLayout" Target="../slideLayouts/slideLayout35.xml"/></Relationships>
</file>

<file path=ppt/slides/_rels/slide18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7.xml"/><Relationship Id="rId1" Type="http://schemas.openxmlformats.org/officeDocument/2006/relationships/slideLayout" Target="../slideLayouts/slideLayout35.xml"/></Relationships>
</file>

<file path=ppt/slides/_rels/slide18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8.xml"/><Relationship Id="rId1" Type="http://schemas.openxmlformats.org/officeDocument/2006/relationships/slideLayout" Target="../slideLayouts/slideLayout35.xml"/></Relationships>
</file>

<file path=ppt/slides/_rels/slide18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9.xml"/><Relationship Id="rId1" Type="http://schemas.openxmlformats.org/officeDocument/2006/relationships/slideLayout" Target="../slideLayouts/slideLayout35.xml"/></Relationships>
</file>

<file path=ppt/slides/_rels/slide184.xml.rels><?xml version="1.0" encoding="UTF-8" standalone="yes"?>
<Relationships xmlns="http://schemas.openxmlformats.org/package/2006/relationships"><Relationship Id="rId3" Type="http://schemas.openxmlformats.org/officeDocument/2006/relationships/slide" Target="slide242.xml"/><Relationship Id="rId2" Type="http://schemas.openxmlformats.org/officeDocument/2006/relationships/notesSlide" Target="../notesSlides/notesSlide80.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8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1.xml"/><Relationship Id="rId1" Type="http://schemas.openxmlformats.org/officeDocument/2006/relationships/slideLayout" Target="../slideLayouts/slideLayout35.xml"/></Relationships>
</file>

<file path=ppt/slides/_rels/slide18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2.xml"/><Relationship Id="rId1" Type="http://schemas.openxmlformats.org/officeDocument/2006/relationships/slideLayout" Target="../slideLayouts/slideLayout35.xml"/></Relationships>
</file>

<file path=ppt/slides/_rels/slide18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3.xml"/><Relationship Id="rId1" Type="http://schemas.openxmlformats.org/officeDocument/2006/relationships/slideLayout" Target="../slideLayouts/slideLayout35.xml"/></Relationships>
</file>

<file path=ppt/slides/_rels/slide18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4.xml"/><Relationship Id="rId1" Type="http://schemas.openxmlformats.org/officeDocument/2006/relationships/slideLayout" Target="../slideLayouts/slideLayout35.xml"/></Relationships>
</file>

<file path=ppt/slides/_rels/slide18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19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5.xml"/><Relationship Id="rId1" Type="http://schemas.openxmlformats.org/officeDocument/2006/relationships/slideLayout" Target="../slideLayouts/slideLayout35.xml"/></Relationships>
</file>

<file path=ppt/slides/_rels/slide19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6.xml"/><Relationship Id="rId1" Type="http://schemas.openxmlformats.org/officeDocument/2006/relationships/slideLayout" Target="../slideLayouts/slideLayout35.xml"/></Relationships>
</file>

<file path=ppt/slides/_rels/slide19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7.xml"/><Relationship Id="rId1" Type="http://schemas.openxmlformats.org/officeDocument/2006/relationships/slideLayout" Target="../slideLayouts/slideLayout35.xml"/></Relationships>
</file>

<file path=ppt/slides/_rels/slide19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8.xml"/><Relationship Id="rId1" Type="http://schemas.openxmlformats.org/officeDocument/2006/relationships/slideLayout" Target="../slideLayouts/slideLayout35.xml"/></Relationships>
</file>

<file path=ppt/slides/_rels/slide19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9.xml"/><Relationship Id="rId1" Type="http://schemas.openxmlformats.org/officeDocument/2006/relationships/slideLayout" Target="../slideLayouts/slideLayout35.xml"/></Relationships>
</file>

<file path=ppt/slides/_rels/slide19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0.xml"/><Relationship Id="rId1" Type="http://schemas.openxmlformats.org/officeDocument/2006/relationships/slideLayout" Target="../slideLayouts/slideLayout35.xml"/></Relationships>
</file>

<file path=ppt/slides/_rels/slide19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1.xml"/><Relationship Id="rId1" Type="http://schemas.openxmlformats.org/officeDocument/2006/relationships/slideLayout" Target="../slideLayouts/slideLayout35.xml"/></Relationships>
</file>

<file path=ppt/slides/_rels/slide197.xml.rels><?xml version="1.0" encoding="UTF-8" standalone="yes"?>
<Relationships xmlns="http://schemas.openxmlformats.org/package/2006/relationships"><Relationship Id="rId3" Type="http://schemas.openxmlformats.org/officeDocument/2006/relationships/hyperlink" Target="http://www.sigamalha.com.br/" TargetMode="External"/><Relationship Id="rId2" Type="http://schemas.openxmlformats.org/officeDocument/2006/relationships/notesSlide" Target="../notesSlides/notesSlide92.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98.xml.rels><?xml version="1.0" encoding="UTF-8" standalone="yes"?>
<Relationships xmlns="http://schemas.openxmlformats.org/package/2006/relationships"><Relationship Id="rId3" Type="http://schemas.openxmlformats.org/officeDocument/2006/relationships/slide" Target="slide192.xml"/><Relationship Id="rId2" Type="http://schemas.openxmlformats.org/officeDocument/2006/relationships/notesSlide" Target="../notesSlides/notesSlide93.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19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4.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3" Type="http://schemas.openxmlformats.org/officeDocument/2006/relationships/slide" Target="slide27.xml"/><Relationship Id="rId18" Type="http://schemas.openxmlformats.org/officeDocument/2006/relationships/slide" Target="slide37.xml"/><Relationship Id="rId26" Type="http://schemas.openxmlformats.org/officeDocument/2006/relationships/slide" Target="slide53.xml"/><Relationship Id="rId39" Type="http://schemas.openxmlformats.org/officeDocument/2006/relationships/slide" Target="slide80.xml"/><Relationship Id="rId21" Type="http://schemas.openxmlformats.org/officeDocument/2006/relationships/slide" Target="slide43.xml"/><Relationship Id="rId34" Type="http://schemas.openxmlformats.org/officeDocument/2006/relationships/slide" Target="slide70.xml"/><Relationship Id="rId42" Type="http://schemas.openxmlformats.org/officeDocument/2006/relationships/slide" Target="slide87.xml"/><Relationship Id="rId47" Type="http://schemas.openxmlformats.org/officeDocument/2006/relationships/slide" Target="slide97.xml"/><Relationship Id="rId50" Type="http://schemas.openxmlformats.org/officeDocument/2006/relationships/slide" Target="slide103.xml"/><Relationship Id="rId7" Type="http://schemas.openxmlformats.org/officeDocument/2006/relationships/slide" Target="slide15.xml"/><Relationship Id="rId2" Type="http://schemas.openxmlformats.org/officeDocument/2006/relationships/slide" Target="slide5.xml"/><Relationship Id="rId16" Type="http://schemas.openxmlformats.org/officeDocument/2006/relationships/slide" Target="slide33.xml"/><Relationship Id="rId29" Type="http://schemas.openxmlformats.org/officeDocument/2006/relationships/slide" Target="slide60.xml"/><Relationship Id="rId11" Type="http://schemas.openxmlformats.org/officeDocument/2006/relationships/slide" Target="slide23.xml"/><Relationship Id="rId24" Type="http://schemas.openxmlformats.org/officeDocument/2006/relationships/slide" Target="slide49.xml"/><Relationship Id="rId32" Type="http://schemas.openxmlformats.org/officeDocument/2006/relationships/slide" Target="slide66.xml"/><Relationship Id="rId37" Type="http://schemas.openxmlformats.org/officeDocument/2006/relationships/slide" Target="slide76.xml"/><Relationship Id="rId40" Type="http://schemas.openxmlformats.org/officeDocument/2006/relationships/slide" Target="slide82.xml"/><Relationship Id="rId45" Type="http://schemas.openxmlformats.org/officeDocument/2006/relationships/slide" Target="slide93.xml"/><Relationship Id="rId5" Type="http://schemas.openxmlformats.org/officeDocument/2006/relationships/slide" Target="slide11.xml"/><Relationship Id="rId15" Type="http://schemas.openxmlformats.org/officeDocument/2006/relationships/slide" Target="slide31.xml"/><Relationship Id="rId23" Type="http://schemas.openxmlformats.org/officeDocument/2006/relationships/slide" Target="slide47.xml"/><Relationship Id="rId28" Type="http://schemas.openxmlformats.org/officeDocument/2006/relationships/slide" Target="slide57.xml"/><Relationship Id="rId36" Type="http://schemas.openxmlformats.org/officeDocument/2006/relationships/slide" Target="slide74.xml"/><Relationship Id="rId49" Type="http://schemas.openxmlformats.org/officeDocument/2006/relationships/slide" Target="slide101.xml"/><Relationship Id="rId10" Type="http://schemas.openxmlformats.org/officeDocument/2006/relationships/slide" Target="slide21.xml"/><Relationship Id="rId19" Type="http://schemas.openxmlformats.org/officeDocument/2006/relationships/slide" Target="slide39.xml"/><Relationship Id="rId31" Type="http://schemas.openxmlformats.org/officeDocument/2006/relationships/slide" Target="slide64.xml"/><Relationship Id="rId44" Type="http://schemas.openxmlformats.org/officeDocument/2006/relationships/slide" Target="slide91.xml"/><Relationship Id="rId52" Type="http://schemas.openxmlformats.org/officeDocument/2006/relationships/slide" Target="slide107.xml"/><Relationship Id="rId4" Type="http://schemas.openxmlformats.org/officeDocument/2006/relationships/slide" Target="slide9.xml"/><Relationship Id="rId9" Type="http://schemas.openxmlformats.org/officeDocument/2006/relationships/slide" Target="slide19.xml"/><Relationship Id="rId14" Type="http://schemas.openxmlformats.org/officeDocument/2006/relationships/slide" Target="slide29.xml"/><Relationship Id="rId22" Type="http://schemas.openxmlformats.org/officeDocument/2006/relationships/slide" Target="slide45.xml"/><Relationship Id="rId27" Type="http://schemas.openxmlformats.org/officeDocument/2006/relationships/slide" Target="slide55.xml"/><Relationship Id="rId30" Type="http://schemas.openxmlformats.org/officeDocument/2006/relationships/slide" Target="slide62.xml"/><Relationship Id="rId35" Type="http://schemas.openxmlformats.org/officeDocument/2006/relationships/slide" Target="slide72.xml"/><Relationship Id="rId43" Type="http://schemas.openxmlformats.org/officeDocument/2006/relationships/slide" Target="slide89.xml"/><Relationship Id="rId48" Type="http://schemas.openxmlformats.org/officeDocument/2006/relationships/slide" Target="slide99.xml"/><Relationship Id="rId8" Type="http://schemas.openxmlformats.org/officeDocument/2006/relationships/slide" Target="slide17.xml"/><Relationship Id="rId51" Type="http://schemas.openxmlformats.org/officeDocument/2006/relationships/slide" Target="slide105.xml"/><Relationship Id="rId3" Type="http://schemas.openxmlformats.org/officeDocument/2006/relationships/slide" Target="slide7.xml"/><Relationship Id="rId12" Type="http://schemas.openxmlformats.org/officeDocument/2006/relationships/slide" Target="slide25.xml"/><Relationship Id="rId17" Type="http://schemas.openxmlformats.org/officeDocument/2006/relationships/slide" Target="slide35.xml"/><Relationship Id="rId25" Type="http://schemas.openxmlformats.org/officeDocument/2006/relationships/slide" Target="slide51.xml"/><Relationship Id="rId33" Type="http://schemas.openxmlformats.org/officeDocument/2006/relationships/slide" Target="slide68.xml"/><Relationship Id="rId38" Type="http://schemas.openxmlformats.org/officeDocument/2006/relationships/slide" Target="slide78.xml"/><Relationship Id="rId46" Type="http://schemas.openxmlformats.org/officeDocument/2006/relationships/slide" Target="slide95.xml"/><Relationship Id="rId20" Type="http://schemas.openxmlformats.org/officeDocument/2006/relationships/slide" Target="slide41.xml"/><Relationship Id="rId41" Type="http://schemas.openxmlformats.org/officeDocument/2006/relationships/slide" Target="slide85.xml"/><Relationship Id="rId1" Type="http://schemas.openxmlformats.org/officeDocument/2006/relationships/slideLayout" Target="../slideLayouts/slideLayout35.xml"/><Relationship Id="rId6" Type="http://schemas.openxmlformats.org/officeDocument/2006/relationships/slide" Target="slide13.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0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5.xml"/><Relationship Id="rId1" Type="http://schemas.openxmlformats.org/officeDocument/2006/relationships/slideLayout" Target="../slideLayouts/slideLayout35.xml"/></Relationships>
</file>

<file path=ppt/slides/_rels/slide20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02.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notesSlide" Target="../notesSlides/notesSlide96.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0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7.xml"/><Relationship Id="rId1" Type="http://schemas.openxmlformats.org/officeDocument/2006/relationships/slideLayout" Target="../slideLayouts/slideLayout35.xml"/></Relationships>
</file>

<file path=ppt/slides/_rels/slide204.xml.rels><?xml version="1.0" encoding="UTF-8" standalone="yes"?>
<Relationships xmlns="http://schemas.openxmlformats.org/package/2006/relationships"><Relationship Id="rId3" Type="http://schemas.openxmlformats.org/officeDocument/2006/relationships/slide" Target="slide192.xml"/><Relationship Id="rId2" Type="http://schemas.openxmlformats.org/officeDocument/2006/relationships/notesSlide" Target="../notesSlides/notesSlide98.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0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9.xml"/><Relationship Id="rId1" Type="http://schemas.openxmlformats.org/officeDocument/2006/relationships/slideLayout" Target="../slideLayouts/slideLayout35.xml"/></Relationships>
</file>

<file path=ppt/slides/_rels/slide20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0.xml"/><Relationship Id="rId1" Type="http://schemas.openxmlformats.org/officeDocument/2006/relationships/slideLayout" Target="../slideLayouts/slideLayout35.xml"/></Relationships>
</file>

<file path=ppt/slides/_rels/slide20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1.xml"/><Relationship Id="rId1" Type="http://schemas.openxmlformats.org/officeDocument/2006/relationships/slideLayout" Target="../slideLayouts/slideLayout35.xml"/></Relationships>
</file>

<file path=ppt/slides/_rels/slide20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2.xml"/><Relationship Id="rId1" Type="http://schemas.openxmlformats.org/officeDocument/2006/relationships/slideLayout" Target="../slideLayouts/slideLayout35.xml"/></Relationships>
</file>

<file path=ppt/slides/_rels/slide20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3.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4.xml"/><Relationship Id="rId1" Type="http://schemas.openxmlformats.org/officeDocument/2006/relationships/slideLayout" Target="../slideLayouts/slideLayout35.xml"/></Relationships>
</file>

<file path=ppt/slides/_rels/slide2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5.xml"/><Relationship Id="rId1" Type="http://schemas.openxmlformats.org/officeDocument/2006/relationships/slideLayout" Target="../slideLayouts/slideLayout35.xml"/></Relationships>
</file>

<file path=ppt/slides/_rels/slide214.xml.rels><?xml version="1.0" encoding="UTF-8" standalone="yes"?>
<Relationships xmlns="http://schemas.openxmlformats.org/package/2006/relationships"><Relationship Id="rId3" Type="http://schemas.openxmlformats.org/officeDocument/2006/relationships/slide" Target="slide158.xml"/><Relationship Id="rId2" Type="http://schemas.openxmlformats.org/officeDocument/2006/relationships/notesSlide" Target="../notesSlides/notesSlide106.xml"/><Relationship Id="rId1" Type="http://schemas.openxmlformats.org/officeDocument/2006/relationships/slideLayout" Target="../slideLayouts/slideLayout35.xml"/><Relationship Id="rId6" Type="http://schemas.openxmlformats.org/officeDocument/2006/relationships/slide" Target="slide2.xml"/><Relationship Id="rId5" Type="http://schemas.openxmlformats.org/officeDocument/2006/relationships/slide" Target="slide174.xml"/><Relationship Id="rId4" Type="http://schemas.openxmlformats.org/officeDocument/2006/relationships/slide" Target="slide164.xml"/></Relationships>
</file>

<file path=ppt/slides/_rels/slide2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7.xml"/><Relationship Id="rId1" Type="http://schemas.openxmlformats.org/officeDocument/2006/relationships/slideLayout" Target="../slideLayouts/slideLayout35.xml"/></Relationships>
</file>

<file path=ppt/slides/_rels/slide2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8.xml"/><Relationship Id="rId1" Type="http://schemas.openxmlformats.org/officeDocument/2006/relationships/slideLayout" Target="../slideLayouts/slideLayout35.xml"/></Relationships>
</file>

<file path=ppt/slides/_rels/slide2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9.xml"/><Relationship Id="rId1" Type="http://schemas.openxmlformats.org/officeDocument/2006/relationships/slideLayout" Target="../slideLayouts/slideLayout35.xml"/></Relationships>
</file>

<file path=ppt/slides/_rels/slide2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0.xml"/><Relationship Id="rId1" Type="http://schemas.openxmlformats.org/officeDocument/2006/relationships/slideLayout" Target="../slideLayouts/slideLayout35.xml"/></Relationships>
</file>

<file path=ppt/slides/_rels/slide2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2.xml"/><Relationship Id="rId1" Type="http://schemas.openxmlformats.org/officeDocument/2006/relationships/slideLayout" Target="../slideLayouts/slideLayout35.xml"/></Relationships>
</file>

<file path=ppt/slides/_rels/slide2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3.xml"/><Relationship Id="rId1" Type="http://schemas.openxmlformats.org/officeDocument/2006/relationships/slideLayout" Target="../slideLayouts/slideLayout35.xml"/></Relationships>
</file>

<file path=ppt/slides/_rels/slide222.xml.rels><?xml version="1.0" encoding="UTF-8" standalone="yes"?>
<Relationships xmlns="http://schemas.openxmlformats.org/package/2006/relationships"><Relationship Id="rId3" Type="http://schemas.openxmlformats.org/officeDocument/2006/relationships/slide" Target="slide172.xml"/><Relationship Id="rId2" Type="http://schemas.openxmlformats.org/officeDocument/2006/relationships/notesSlide" Target="../notesSlides/notesSlide114.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5.xml"/><Relationship Id="rId1" Type="http://schemas.openxmlformats.org/officeDocument/2006/relationships/slideLayout" Target="../slideLayouts/slideLayout35.xml"/></Relationships>
</file>

<file path=ppt/slides/_rels/slide2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6.xml"/><Relationship Id="rId1" Type="http://schemas.openxmlformats.org/officeDocument/2006/relationships/slideLayout" Target="../slideLayouts/slideLayout35.xml"/></Relationships>
</file>

<file path=ppt/slides/_rels/slide2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7.xml"/><Relationship Id="rId1" Type="http://schemas.openxmlformats.org/officeDocument/2006/relationships/slideLayout" Target="../slideLayouts/slideLayout35.xml"/></Relationships>
</file>

<file path=ppt/slides/_rels/slide226.xml.rels><?xml version="1.0" encoding="UTF-8" standalone="yes"?>
<Relationships xmlns="http://schemas.openxmlformats.org/package/2006/relationships"><Relationship Id="rId3" Type="http://schemas.openxmlformats.org/officeDocument/2006/relationships/hyperlink" Target="http://www1.dnit.gov.br/intranet/aplweb/sis_auditoria/" TargetMode="External"/><Relationship Id="rId2" Type="http://schemas.openxmlformats.org/officeDocument/2006/relationships/notesSlide" Target="../notesSlides/notesSlide118.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9.xml"/><Relationship Id="rId1" Type="http://schemas.openxmlformats.org/officeDocument/2006/relationships/slideLayout" Target="../slideLayouts/slideLayout35.xml"/></Relationships>
</file>

<file path=ppt/slides/_rels/slide2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0.xml"/><Relationship Id="rId1" Type="http://schemas.openxmlformats.org/officeDocument/2006/relationships/slideLayout" Target="../slideLayouts/slideLayout35.xml"/></Relationships>
</file>

<file path=ppt/slides/_rels/slide2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comprasgovernamentais.gov.br/" TargetMode="External"/><Relationship Id="rId1" Type="http://schemas.openxmlformats.org/officeDocument/2006/relationships/slideLayout" Target="../slideLayouts/slideLayout35.xml"/></Relationships>
</file>

<file path=ppt/slides/_rels/slide2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2.xml"/><Relationship Id="rId1" Type="http://schemas.openxmlformats.org/officeDocument/2006/relationships/slideLayout" Target="../slideLayouts/slideLayout35.xml"/></Relationships>
</file>

<file path=ppt/slides/_rels/slide2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3.xml"/><Relationship Id="rId1" Type="http://schemas.openxmlformats.org/officeDocument/2006/relationships/slideLayout" Target="../slideLayouts/slideLayout35.xml"/></Relationships>
</file>

<file path=ppt/slides/_rels/slide232.xml.rels><?xml version="1.0" encoding="UTF-8" standalone="yes"?>
<Relationships xmlns="http://schemas.openxmlformats.org/package/2006/relationships"><Relationship Id="rId3" Type="http://schemas.openxmlformats.org/officeDocument/2006/relationships/slide" Target="slide170.xml"/><Relationship Id="rId2" Type="http://schemas.openxmlformats.org/officeDocument/2006/relationships/notesSlide" Target="../notesSlides/notesSlide124.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5.xml"/><Relationship Id="rId1" Type="http://schemas.openxmlformats.org/officeDocument/2006/relationships/slideLayout" Target="../slideLayouts/slideLayout35.xml"/></Relationships>
</file>

<file path=ppt/slides/_rels/slide2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6.xml"/><Relationship Id="rId1" Type="http://schemas.openxmlformats.org/officeDocument/2006/relationships/slideLayout" Target="../slideLayouts/slideLayout35.xml"/></Relationships>
</file>

<file path=ppt/slides/_rels/slide2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7.xml"/><Relationship Id="rId1" Type="http://schemas.openxmlformats.org/officeDocument/2006/relationships/slideLayout" Target="../slideLayouts/slideLayout35.xml"/></Relationships>
</file>

<file path=ppt/slides/_rels/slide2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8.xml"/><Relationship Id="rId1" Type="http://schemas.openxmlformats.org/officeDocument/2006/relationships/slideLayout" Target="../slideLayouts/slideLayout35.xml"/></Relationships>
</file>

<file path=ppt/slides/_rels/slide2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9.xml"/><Relationship Id="rId1" Type="http://schemas.openxmlformats.org/officeDocument/2006/relationships/slideLayout" Target="../slideLayouts/slideLayout35.xml"/></Relationships>
</file>

<file path=ppt/slides/_rels/slide2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0.xml"/><Relationship Id="rId1" Type="http://schemas.openxmlformats.org/officeDocument/2006/relationships/slideLayout" Target="../slideLayouts/slideLayout35.xml"/></Relationships>
</file>

<file path=ppt/slides/_rels/slide2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1.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2.xml"/><Relationship Id="rId1" Type="http://schemas.openxmlformats.org/officeDocument/2006/relationships/slideLayout" Target="../slideLayouts/slideLayout35.xml"/></Relationships>
</file>

<file path=ppt/slides/_rels/slide2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3.xml"/><Relationship Id="rId1" Type="http://schemas.openxmlformats.org/officeDocument/2006/relationships/slideLayout" Target="../slideLayouts/slideLayout35.xml"/></Relationships>
</file>

<file path=ppt/slides/_rels/slide242.xml.rels><?xml version="1.0" encoding="UTF-8" standalone="yes"?>
<Relationships xmlns="http://schemas.openxmlformats.org/package/2006/relationships"><Relationship Id="rId3" Type="http://schemas.openxmlformats.org/officeDocument/2006/relationships/hyperlink" Target="https://sisdnit.dnit.gov.br/sisdnit/jsp/" TargetMode="External"/><Relationship Id="rId2" Type="http://schemas.openxmlformats.org/officeDocument/2006/relationships/notesSlide" Target="../notesSlides/notesSlide134.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5.xml"/><Relationship Id="rId1" Type="http://schemas.openxmlformats.org/officeDocument/2006/relationships/slideLayout" Target="../slideLayouts/slideLayout35.xml"/></Relationships>
</file>

<file path=ppt/slides/_rels/slide2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6.xml"/><Relationship Id="rId1" Type="http://schemas.openxmlformats.org/officeDocument/2006/relationships/slideLayout" Target="../slideLayouts/slideLayout35.xml"/></Relationships>
</file>

<file path=ppt/slides/_rels/slide2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7.xml"/><Relationship Id="rId1" Type="http://schemas.openxmlformats.org/officeDocument/2006/relationships/slideLayout" Target="../slideLayouts/slideLayout35.xml"/></Relationships>
</file>

<file path=ppt/slides/_rels/slide2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8.xml"/><Relationship Id="rId1" Type="http://schemas.openxmlformats.org/officeDocument/2006/relationships/slideLayout" Target="../slideLayouts/slideLayout35.xml"/></Relationships>
</file>

<file path=ppt/slides/_rels/slide2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9.xml"/><Relationship Id="rId1" Type="http://schemas.openxmlformats.org/officeDocument/2006/relationships/slideLayout" Target="../slideLayouts/slideLayout35.xml"/></Relationships>
</file>

<file path=ppt/slides/_rels/slide2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0.xml"/><Relationship Id="rId1" Type="http://schemas.openxmlformats.org/officeDocument/2006/relationships/slideLayout" Target="../slideLayouts/slideLayout35.xml"/></Relationships>
</file>

<file path=ppt/slides/_rels/slide2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1.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50.xml.rels><?xml version="1.0" encoding="UTF-8" standalone="yes"?>
<Relationships xmlns="http://schemas.openxmlformats.org/package/2006/relationships"><Relationship Id="rId3" Type="http://schemas.openxmlformats.org/officeDocument/2006/relationships/slide" Target="slide164.xml"/><Relationship Id="rId2" Type="http://schemas.openxmlformats.org/officeDocument/2006/relationships/notesSlide" Target="../notesSlides/notesSlide142.xml"/><Relationship Id="rId1" Type="http://schemas.openxmlformats.org/officeDocument/2006/relationships/slideLayout" Target="../slideLayouts/slideLayout35.xml"/><Relationship Id="rId5" Type="http://schemas.openxmlformats.org/officeDocument/2006/relationships/slide" Target="slide2.xml"/><Relationship Id="rId4" Type="http://schemas.openxmlformats.org/officeDocument/2006/relationships/slide" Target="slide158.xml"/></Relationships>
</file>

<file path=ppt/slides/_rels/slide2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3.xml"/><Relationship Id="rId1" Type="http://schemas.openxmlformats.org/officeDocument/2006/relationships/slideLayout" Target="../slideLayouts/slideLayout35.xml"/></Relationships>
</file>

<file path=ppt/slides/_rels/slide2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4.xml"/><Relationship Id="rId1" Type="http://schemas.openxmlformats.org/officeDocument/2006/relationships/slideLayout" Target="../slideLayouts/slideLayout35.xml"/></Relationships>
</file>

<file path=ppt/slides/_rels/slide2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5.xml"/><Relationship Id="rId1" Type="http://schemas.openxmlformats.org/officeDocument/2006/relationships/slideLayout" Target="../slideLayouts/slideLayout35.xml"/></Relationships>
</file>

<file path=ppt/slides/_rels/slide2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6.xml"/><Relationship Id="rId1" Type="http://schemas.openxmlformats.org/officeDocument/2006/relationships/slideLayout" Target="../slideLayouts/slideLayout35.xml"/></Relationships>
</file>

<file path=ppt/slides/_rels/slide2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7.xml"/><Relationship Id="rId1" Type="http://schemas.openxmlformats.org/officeDocument/2006/relationships/slideLayout" Target="../slideLayouts/slideLayout35.xml"/></Relationships>
</file>

<file path=ppt/slides/_rels/slide2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8.xml"/><Relationship Id="rId1" Type="http://schemas.openxmlformats.org/officeDocument/2006/relationships/slideLayout" Target="../slideLayouts/slideLayout35.xml"/></Relationships>
</file>

<file path=ppt/slides/_rels/slide2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9.xml"/><Relationship Id="rId1" Type="http://schemas.openxmlformats.org/officeDocument/2006/relationships/slideLayout" Target="../slideLayouts/slideLayout35.xml"/></Relationships>
</file>

<file path=ppt/slides/_rels/slide2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0.xml"/><Relationship Id="rId1" Type="http://schemas.openxmlformats.org/officeDocument/2006/relationships/slideLayout" Target="../slideLayouts/slideLayout35.xml"/></Relationships>
</file>

<file path=ppt/slides/_rels/slide2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1.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2.xml"/><Relationship Id="rId1" Type="http://schemas.openxmlformats.org/officeDocument/2006/relationships/slideLayout" Target="../slideLayouts/slideLayout35.xml"/></Relationships>
</file>

<file path=ppt/slides/_rels/slide2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3.xml"/><Relationship Id="rId1" Type="http://schemas.openxmlformats.org/officeDocument/2006/relationships/slideLayout" Target="../slideLayouts/slideLayout35.xml"/></Relationships>
</file>

<file path=ppt/slides/_rels/slide2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4.xml"/><Relationship Id="rId1" Type="http://schemas.openxmlformats.org/officeDocument/2006/relationships/slideLayout" Target="../slideLayouts/slideLayout35.xml"/></Relationships>
</file>

<file path=ppt/slides/_rels/slide263.xml.rels><?xml version="1.0" encoding="UTF-8" standalone="yes"?>
<Relationships xmlns="http://schemas.openxmlformats.org/package/2006/relationships"><Relationship Id="rId3" Type="http://schemas.openxmlformats.org/officeDocument/2006/relationships/slide" Target="slide164.xml"/><Relationship Id="rId2" Type="http://schemas.openxmlformats.org/officeDocument/2006/relationships/notesSlide" Target="../notesSlides/notesSlide155.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6.xml"/><Relationship Id="rId1" Type="http://schemas.openxmlformats.org/officeDocument/2006/relationships/slideLayout" Target="../slideLayouts/slideLayout35.xml"/></Relationships>
</file>

<file path=ppt/slides/_rels/slide2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7.xml"/><Relationship Id="rId1" Type="http://schemas.openxmlformats.org/officeDocument/2006/relationships/slideLayout" Target="../slideLayouts/slideLayout35.xml"/></Relationships>
</file>

<file path=ppt/slides/_rels/slide2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8.xml"/><Relationship Id="rId1" Type="http://schemas.openxmlformats.org/officeDocument/2006/relationships/slideLayout" Target="../slideLayouts/slideLayout35.xml"/></Relationships>
</file>

<file path=ppt/slides/_rels/slide267.xml.rels><?xml version="1.0" encoding="UTF-8" standalone="yes"?>
<Relationships xmlns="http://schemas.openxmlformats.org/package/2006/relationships"><Relationship Id="rId3" Type="http://schemas.openxmlformats.org/officeDocument/2006/relationships/hyperlink" Target="http://www1.dnit.gov.br/intranet/aplweb/sis_sistcond/login.asp" TargetMode="External"/><Relationship Id="rId2" Type="http://schemas.openxmlformats.org/officeDocument/2006/relationships/notesSlide" Target="../notesSlides/notesSlide159.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0.xml"/><Relationship Id="rId1" Type="http://schemas.openxmlformats.org/officeDocument/2006/relationships/slideLayout" Target="../slideLayouts/slideLayout35.xml"/></Relationships>
</file>

<file path=ppt/slides/_rels/slide2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1.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2.xml"/><Relationship Id="rId1" Type="http://schemas.openxmlformats.org/officeDocument/2006/relationships/slideLayout" Target="../slideLayouts/slideLayout35.xml"/></Relationships>
</file>

<file path=ppt/slides/_rels/slide2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3.xml"/><Relationship Id="rId1" Type="http://schemas.openxmlformats.org/officeDocument/2006/relationships/slideLayout" Target="../slideLayouts/slideLayout35.xml"/></Relationships>
</file>

<file path=ppt/slides/_rels/slide272.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notesSlide" Target="../notesSlides/notesSlide164.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5.xml"/><Relationship Id="rId1" Type="http://schemas.openxmlformats.org/officeDocument/2006/relationships/slideLayout" Target="../slideLayouts/slideLayout35.xml"/></Relationships>
</file>

<file path=ppt/slides/_rels/slide274.xml.rels><?xml version="1.0" encoding="UTF-8" standalone="yes"?>
<Relationships xmlns="http://schemas.openxmlformats.org/package/2006/relationships"><Relationship Id="rId3" Type="http://schemas.openxmlformats.org/officeDocument/2006/relationships/slide" Target="slide220.xml"/><Relationship Id="rId2" Type="http://schemas.openxmlformats.org/officeDocument/2006/relationships/notesSlide" Target="../notesSlides/notesSlide166.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7.xml"/><Relationship Id="rId1" Type="http://schemas.openxmlformats.org/officeDocument/2006/relationships/slideLayout" Target="../slideLayouts/slideLayout35.xml"/></Relationships>
</file>

<file path=ppt/slides/_rels/slide27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8.xml"/><Relationship Id="rId1" Type="http://schemas.openxmlformats.org/officeDocument/2006/relationships/slideLayout" Target="../slideLayouts/slideLayout35.xml"/></Relationships>
</file>

<file path=ppt/slides/_rels/slide278.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169.xml"/><Relationship Id="rId1" Type="http://schemas.openxmlformats.org/officeDocument/2006/relationships/slideLayout" Target="../slideLayouts/slideLayout35.xml"/><Relationship Id="rId5" Type="http://schemas.openxmlformats.org/officeDocument/2006/relationships/slide" Target="slide2.xml"/><Relationship Id="rId4" Type="http://schemas.openxmlformats.org/officeDocument/2006/relationships/slide" Target="slide132.xml"/></Relationships>
</file>

<file path=ppt/slides/_rels/slide279.xml.rels><?xml version="1.0" encoding="UTF-8" standalone="yes"?>
<Relationships xmlns="http://schemas.openxmlformats.org/package/2006/relationships"><Relationship Id="rId3" Type="http://schemas.openxmlformats.org/officeDocument/2006/relationships/slide" Target="slide132.xml"/><Relationship Id="rId2" Type="http://schemas.openxmlformats.org/officeDocument/2006/relationships/notesSlide" Target="../notesSlides/notesSlide170.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28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1.xml"/><Relationship Id="rId1" Type="http://schemas.openxmlformats.org/officeDocument/2006/relationships/slideLayout" Target="../slideLayouts/slideLayout35.xml"/></Relationships>
</file>

<file path=ppt/slides/_rels/slide28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2.xml"/><Relationship Id="rId1" Type="http://schemas.openxmlformats.org/officeDocument/2006/relationships/slideLayout" Target="../slideLayouts/slideLayout35.xml"/></Relationships>
</file>

<file path=ppt/slides/_rels/slide28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3.xml"/><Relationship Id="rId1" Type="http://schemas.openxmlformats.org/officeDocument/2006/relationships/slideLayout" Target="../slideLayouts/slideLayout35.xml"/></Relationships>
</file>

<file path=ppt/slides/_rels/slide28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4.xml"/><Relationship Id="rId1" Type="http://schemas.openxmlformats.org/officeDocument/2006/relationships/slideLayout" Target="../slideLayouts/slideLayout35.xml"/></Relationships>
</file>

<file path=ppt/slides/_rels/slide28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5.xml"/><Relationship Id="rId1" Type="http://schemas.openxmlformats.org/officeDocument/2006/relationships/slideLayout" Target="../slideLayouts/slideLayout35.xml"/></Relationships>
</file>

<file path=ppt/slides/_rels/slide28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6.xml"/><Relationship Id="rId1" Type="http://schemas.openxmlformats.org/officeDocument/2006/relationships/slideLayout" Target="../slideLayouts/slideLayout35.xml"/></Relationships>
</file>

<file path=ppt/slides/_rels/slide2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7.xml"/><Relationship Id="rId1" Type="http://schemas.openxmlformats.org/officeDocument/2006/relationships/slideLayout" Target="../slideLayouts/slideLayout35.xml"/><Relationship Id="rId5" Type="http://schemas.openxmlformats.org/officeDocument/2006/relationships/slide" Target="slide2.xml"/><Relationship Id="rId4" Type="http://schemas.openxmlformats.org/officeDocument/2006/relationships/hyperlink" Target="https://expresso.dnit.gov.br/" TargetMode="External"/></Relationships>
</file>

<file path=ppt/slides/_rels/slide28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3" Type="http://schemas.openxmlformats.org/officeDocument/2006/relationships/slide" Target="slide132.xml"/><Relationship Id="rId18" Type="http://schemas.openxmlformats.org/officeDocument/2006/relationships/slide" Target="slide142.xml"/><Relationship Id="rId26" Type="http://schemas.openxmlformats.org/officeDocument/2006/relationships/slide" Target="slide158.xml"/><Relationship Id="rId39" Type="http://schemas.openxmlformats.org/officeDocument/2006/relationships/slide" Target="slide184.xml"/><Relationship Id="rId21" Type="http://schemas.openxmlformats.org/officeDocument/2006/relationships/slide" Target="slide148.xml"/><Relationship Id="rId34" Type="http://schemas.openxmlformats.org/officeDocument/2006/relationships/slide" Target="slide174.xml"/><Relationship Id="rId42" Type="http://schemas.openxmlformats.org/officeDocument/2006/relationships/slide" Target="slide190.xml"/><Relationship Id="rId47" Type="http://schemas.openxmlformats.org/officeDocument/2006/relationships/slide" Target="slide200.xml"/><Relationship Id="rId50" Type="http://schemas.openxmlformats.org/officeDocument/2006/relationships/slide" Target="slide206.xml"/><Relationship Id="rId7" Type="http://schemas.openxmlformats.org/officeDocument/2006/relationships/slide" Target="slide119.xml"/><Relationship Id="rId2" Type="http://schemas.openxmlformats.org/officeDocument/2006/relationships/slide" Target="slide109.xml"/><Relationship Id="rId16" Type="http://schemas.openxmlformats.org/officeDocument/2006/relationships/slide" Target="slide138.xml"/><Relationship Id="rId29" Type="http://schemas.openxmlformats.org/officeDocument/2006/relationships/slide" Target="slide164.xml"/><Relationship Id="rId11" Type="http://schemas.openxmlformats.org/officeDocument/2006/relationships/slide" Target="slide128.xml"/><Relationship Id="rId24" Type="http://schemas.openxmlformats.org/officeDocument/2006/relationships/slide" Target="slide154.xml"/><Relationship Id="rId32" Type="http://schemas.openxmlformats.org/officeDocument/2006/relationships/slide" Target="slide170.xml"/><Relationship Id="rId37" Type="http://schemas.openxmlformats.org/officeDocument/2006/relationships/slide" Target="slide180.xml"/><Relationship Id="rId40" Type="http://schemas.openxmlformats.org/officeDocument/2006/relationships/slide" Target="slide186.xml"/><Relationship Id="rId45" Type="http://schemas.openxmlformats.org/officeDocument/2006/relationships/slide" Target="slide196.xml"/><Relationship Id="rId53" Type="http://schemas.openxmlformats.org/officeDocument/2006/relationships/slide" Target="slide212.xml"/><Relationship Id="rId5" Type="http://schemas.openxmlformats.org/officeDocument/2006/relationships/slide" Target="slide115.xml"/><Relationship Id="rId10" Type="http://schemas.openxmlformats.org/officeDocument/2006/relationships/slide" Target="slide126.xml"/><Relationship Id="rId19" Type="http://schemas.openxmlformats.org/officeDocument/2006/relationships/slide" Target="slide144.xml"/><Relationship Id="rId31" Type="http://schemas.openxmlformats.org/officeDocument/2006/relationships/slide" Target="slide168.xml"/><Relationship Id="rId44" Type="http://schemas.openxmlformats.org/officeDocument/2006/relationships/slide" Target="slide194.xml"/><Relationship Id="rId52" Type="http://schemas.openxmlformats.org/officeDocument/2006/relationships/slide" Target="slide210.xml"/><Relationship Id="rId4" Type="http://schemas.openxmlformats.org/officeDocument/2006/relationships/slide" Target="slide113.xml"/><Relationship Id="rId9" Type="http://schemas.openxmlformats.org/officeDocument/2006/relationships/slide" Target="slide124.xml"/><Relationship Id="rId14" Type="http://schemas.openxmlformats.org/officeDocument/2006/relationships/slide" Target="slide134.xml"/><Relationship Id="rId22" Type="http://schemas.openxmlformats.org/officeDocument/2006/relationships/slide" Target="slide150.xml"/><Relationship Id="rId27" Type="http://schemas.openxmlformats.org/officeDocument/2006/relationships/slide" Target="slide160.xml"/><Relationship Id="rId30" Type="http://schemas.openxmlformats.org/officeDocument/2006/relationships/slide" Target="slide166.xml"/><Relationship Id="rId35" Type="http://schemas.openxmlformats.org/officeDocument/2006/relationships/slide" Target="slide176.xml"/><Relationship Id="rId43" Type="http://schemas.openxmlformats.org/officeDocument/2006/relationships/slide" Target="slide192.xml"/><Relationship Id="rId48" Type="http://schemas.openxmlformats.org/officeDocument/2006/relationships/slide" Target="slide202.xml"/><Relationship Id="rId8" Type="http://schemas.openxmlformats.org/officeDocument/2006/relationships/slide" Target="slide122.xml"/><Relationship Id="rId51" Type="http://schemas.openxmlformats.org/officeDocument/2006/relationships/slide" Target="slide208.xml"/><Relationship Id="rId3" Type="http://schemas.openxmlformats.org/officeDocument/2006/relationships/slide" Target="slide111.xml"/><Relationship Id="rId12" Type="http://schemas.openxmlformats.org/officeDocument/2006/relationships/slide" Target="slide130.xml"/><Relationship Id="rId17" Type="http://schemas.openxmlformats.org/officeDocument/2006/relationships/slide" Target="slide140.xml"/><Relationship Id="rId25" Type="http://schemas.openxmlformats.org/officeDocument/2006/relationships/slide" Target="slide156.xml"/><Relationship Id="rId33" Type="http://schemas.openxmlformats.org/officeDocument/2006/relationships/slide" Target="slide172.xml"/><Relationship Id="rId38" Type="http://schemas.openxmlformats.org/officeDocument/2006/relationships/slide" Target="slide182.xml"/><Relationship Id="rId46" Type="http://schemas.openxmlformats.org/officeDocument/2006/relationships/slide" Target="slide198.xml"/><Relationship Id="rId20" Type="http://schemas.openxmlformats.org/officeDocument/2006/relationships/slide" Target="slide146.xml"/><Relationship Id="rId41" Type="http://schemas.openxmlformats.org/officeDocument/2006/relationships/slide" Target="slide188.xml"/><Relationship Id="rId1" Type="http://schemas.openxmlformats.org/officeDocument/2006/relationships/slideLayout" Target="../slideLayouts/slideLayout35.xml"/><Relationship Id="rId6" Type="http://schemas.openxmlformats.org/officeDocument/2006/relationships/slide" Target="slide117.xml"/><Relationship Id="rId15" Type="http://schemas.openxmlformats.org/officeDocument/2006/relationships/slide" Target="slide136.xml"/><Relationship Id="rId23" Type="http://schemas.openxmlformats.org/officeDocument/2006/relationships/slide" Target="slide152.xml"/><Relationship Id="rId28" Type="http://schemas.openxmlformats.org/officeDocument/2006/relationships/slide" Target="slide162.xml"/><Relationship Id="rId36" Type="http://schemas.openxmlformats.org/officeDocument/2006/relationships/slide" Target="slide178.xml"/><Relationship Id="rId49" Type="http://schemas.openxmlformats.org/officeDocument/2006/relationships/slide" Target="slide204.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3" Type="http://schemas.openxmlformats.org/officeDocument/2006/relationships/slide" Target="slide236.xml"/><Relationship Id="rId18" Type="http://schemas.openxmlformats.org/officeDocument/2006/relationships/slide" Target="slide246.xml"/><Relationship Id="rId26" Type="http://schemas.openxmlformats.org/officeDocument/2006/relationships/slide" Target="slide263.xml"/><Relationship Id="rId21" Type="http://schemas.openxmlformats.org/officeDocument/2006/relationships/slide" Target="slide252.xml"/><Relationship Id="rId34" Type="http://schemas.openxmlformats.org/officeDocument/2006/relationships/slide" Target="slide280.xml"/><Relationship Id="rId7" Type="http://schemas.openxmlformats.org/officeDocument/2006/relationships/slide" Target="slide224.xml"/><Relationship Id="rId12" Type="http://schemas.openxmlformats.org/officeDocument/2006/relationships/slide" Target="slide234.xml"/><Relationship Id="rId17" Type="http://schemas.openxmlformats.org/officeDocument/2006/relationships/slide" Target="slide244.xml"/><Relationship Id="rId25" Type="http://schemas.openxmlformats.org/officeDocument/2006/relationships/slide" Target="slide261.xml"/><Relationship Id="rId33" Type="http://schemas.openxmlformats.org/officeDocument/2006/relationships/slide" Target="slide278.xml"/><Relationship Id="rId2" Type="http://schemas.openxmlformats.org/officeDocument/2006/relationships/slide" Target="slide214.xml"/><Relationship Id="rId16" Type="http://schemas.openxmlformats.org/officeDocument/2006/relationships/slide" Target="slide242.xml"/><Relationship Id="rId20" Type="http://schemas.openxmlformats.org/officeDocument/2006/relationships/slide" Target="slide250.xml"/><Relationship Id="rId29" Type="http://schemas.openxmlformats.org/officeDocument/2006/relationships/slide" Target="slide269.xml"/><Relationship Id="rId1" Type="http://schemas.openxmlformats.org/officeDocument/2006/relationships/slideLayout" Target="../slideLayouts/slideLayout35.xml"/><Relationship Id="rId6" Type="http://schemas.openxmlformats.org/officeDocument/2006/relationships/slide" Target="slide222.xml"/><Relationship Id="rId11" Type="http://schemas.openxmlformats.org/officeDocument/2006/relationships/slide" Target="slide232.xml"/><Relationship Id="rId24" Type="http://schemas.openxmlformats.org/officeDocument/2006/relationships/slide" Target="slide259.xml"/><Relationship Id="rId32" Type="http://schemas.openxmlformats.org/officeDocument/2006/relationships/slide" Target="slide276.xml"/><Relationship Id="rId37" Type="http://schemas.openxmlformats.org/officeDocument/2006/relationships/slide" Target="slide286.xml"/><Relationship Id="rId5" Type="http://schemas.openxmlformats.org/officeDocument/2006/relationships/slide" Target="slide220.xml"/><Relationship Id="rId15" Type="http://schemas.openxmlformats.org/officeDocument/2006/relationships/slide" Target="slide240.xml"/><Relationship Id="rId23" Type="http://schemas.openxmlformats.org/officeDocument/2006/relationships/slide" Target="slide257.xml"/><Relationship Id="rId28" Type="http://schemas.openxmlformats.org/officeDocument/2006/relationships/slide" Target="slide267.xml"/><Relationship Id="rId36" Type="http://schemas.openxmlformats.org/officeDocument/2006/relationships/slide" Target="slide284.xml"/><Relationship Id="rId10" Type="http://schemas.openxmlformats.org/officeDocument/2006/relationships/slide" Target="slide230.xml"/><Relationship Id="rId19" Type="http://schemas.openxmlformats.org/officeDocument/2006/relationships/slide" Target="slide248.xml"/><Relationship Id="rId31" Type="http://schemas.openxmlformats.org/officeDocument/2006/relationships/slide" Target="slide273.xml"/><Relationship Id="rId4" Type="http://schemas.openxmlformats.org/officeDocument/2006/relationships/slide" Target="slide218.xml"/><Relationship Id="rId9" Type="http://schemas.openxmlformats.org/officeDocument/2006/relationships/slide" Target="slide228.xml"/><Relationship Id="rId14" Type="http://schemas.openxmlformats.org/officeDocument/2006/relationships/slide" Target="slide238.xml"/><Relationship Id="rId22" Type="http://schemas.openxmlformats.org/officeDocument/2006/relationships/slide" Target="slide255.xml"/><Relationship Id="rId27" Type="http://schemas.openxmlformats.org/officeDocument/2006/relationships/slide" Target="slide265.xml"/><Relationship Id="rId30" Type="http://schemas.openxmlformats.org/officeDocument/2006/relationships/slide" Target="slide271.xml"/><Relationship Id="rId35" Type="http://schemas.openxmlformats.org/officeDocument/2006/relationships/slide" Target="slide282.xml"/><Relationship Id="rId8" Type="http://schemas.openxmlformats.org/officeDocument/2006/relationships/slide" Target="slide226.xml"/><Relationship Id="rId3" Type="http://schemas.openxmlformats.org/officeDocument/2006/relationships/slide" Target="slide216.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3" Type="http://schemas.openxmlformats.org/officeDocument/2006/relationships/slide" Target="slide188.xml"/><Relationship Id="rId2" Type="http://schemas.openxmlformats.org/officeDocument/2006/relationships/slide" Target="slide162.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portal.in.gov.br/" TargetMode="Externa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ipr.dnit.gov.br/" TargetMode="Externa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54.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1.dnit.gov.br/intranet/aplweb/sis_rappi/default.asp" TargetMode="Externa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7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notesSlide" Target="../notesSlides/notesSlide5.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7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notesSlide" Target="../notesSlides/notesSlide7.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notesSlide" Target="../notesSlides/notesSlide9.xml"/><Relationship Id="rId1" Type="http://schemas.openxmlformats.org/officeDocument/2006/relationships/slideLayout" Target="../slideLayouts/slideLayout35.xml"/><Relationship Id="rId4" Type="http://schemas.openxmlformats.org/officeDocument/2006/relationships/slide" Target="slide2.xml"/></Relationships>
</file>

<file path=ppt/slides/_rels/slide8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218.xml"/><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220.xml"/><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ape.dnit.intranet/" TargetMode="Externa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7880" y="893810"/>
            <a:ext cx="10437340" cy="4670854"/>
          </a:xfrm>
          <a:effectLst>
            <a:innerShdw blurRad="914400" dist="50800">
              <a:prstClr val="black">
                <a:alpha val="0"/>
              </a:prstClr>
            </a:innerShdw>
          </a:effectLst>
        </p:spPr>
        <p:txBody>
          <a:bodyPr>
            <a:normAutofit/>
          </a:bodyPr>
          <a:lstStyle/>
          <a:p>
            <a:r>
              <a:rPr lang="pt-BR" sz="9600" dirty="0" smtClean="0">
                <a:effectLst>
                  <a:outerShdw blurRad="38100" dist="38100" dir="2700000" algn="tl">
                    <a:srgbClr val="000000">
                      <a:alpha val="43137"/>
                    </a:srgbClr>
                  </a:outerShdw>
                </a:effectLst>
              </a:rPr>
              <a:t>Catálogo</a:t>
            </a:r>
            <a:br>
              <a:rPr lang="pt-BR" sz="9600" dirty="0" smtClean="0">
                <a:effectLst>
                  <a:outerShdw blurRad="38100" dist="38100" dir="2700000" algn="tl">
                    <a:srgbClr val="000000">
                      <a:alpha val="43137"/>
                    </a:srgbClr>
                  </a:outerShdw>
                </a:effectLst>
              </a:rPr>
            </a:br>
            <a:r>
              <a:rPr lang="pt-BR" sz="9600" dirty="0" smtClean="0">
                <a:effectLst>
                  <a:outerShdw blurRad="38100" dist="38100" dir="2700000" algn="tl">
                    <a:srgbClr val="000000">
                      <a:alpha val="43137"/>
                    </a:srgbClr>
                  </a:outerShdw>
                </a:effectLst>
              </a:rPr>
              <a:t> de</a:t>
            </a:r>
            <a:br>
              <a:rPr lang="pt-BR" sz="9600" dirty="0" smtClean="0">
                <a:effectLst>
                  <a:outerShdw blurRad="38100" dist="38100" dir="2700000" algn="tl">
                    <a:srgbClr val="000000">
                      <a:alpha val="43137"/>
                    </a:srgbClr>
                  </a:outerShdw>
                </a:effectLst>
              </a:rPr>
            </a:br>
            <a:r>
              <a:rPr lang="pt-BR" sz="9600" dirty="0" smtClean="0">
                <a:effectLst>
                  <a:outerShdw blurRad="38100" dist="38100" dir="2700000" algn="tl">
                    <a:srgbClr val="000000">
                      <a:alpha val="43137"/>
                    </a:srgbClr>
                  </a:outerShdw>
                </a:effectLst>
              </a:rPr>
              <a:t> Sistemas</a:t>
            </a:r>
            <a:endParaRPr lang="pt-BR" sz="9600" dirty="0">
              <a:effectLst>
                <a:outerShdw blurRad="38100" dist="38100" dir="2700000" algn="tl">
                  <a:srgbClr val="000000">
                    <a:alpha val="43137"/>
                  </a:srgbClr>
                </a:outerShdw>
              </a:effectLst>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a:t>
            </a:fld>
            <a:endParaRPr lang="pt-BR"/>
          </a:p>
        </p:txBody>
      </p:sp>
    </p:spTree>
    <p:extLst>
      <p:ext uri="{BB962C8B-B14F-4D97-AF65-F5344CB8AC3E}">
        <p14:creationId xmlns:p14="http://schemas.microsoft.com/office/powerpoint/2010/main" val="1907933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AMBIENTE MOODLE</a:t>
            </a:r>
            <a:endParaRPr lang="pt-BR" sz="3200" b="1" dirty="0"/>
          </a:p>
        </p:txBody>
      </p:sp>
      <p:sp>
        <p:nvSpPr>
          <p:cNvPr id="3" name="Espaço Reservado para Conteúdo 2"/>
          <p:cNvSpPr>
            <a:spLocks noGrp="1"/>
          </p:cNvSpPr>
          <p:nvPr>
            <p:ph idx="1"/>
          </p:nvPr>
        </p:nvSpPr>
        <p:spPr>
          <a:xfrm>
            <a:off x="561703" y="927462"/>
            <a:ext cx="11630297" cy="6438538"/>
          </a:xfrm>
        </p:spPr>
        <p:txBody>
          <a:bodyPr>
            <a:normAutofit/>
          </a:bodyPr>
          <a:lstStyle/>
          <a:p>
            <a:pPr marL="0" indent="0" algn="ctr">
              <a:buNone/>
            </a:pPr>
            <a:endParaRPr lang="pt-BR" dirty="0" smtClean="0"/>
          </a:p>
          <a:p>
            <a:pPr marL="0" indent="0" algn="ctr">
              <a:buNone/>
            </a:pPr>
            <a:r>
              <a:rPr lang="pt-BR" b="1" dirty="0" smtClean="0"/>
              <a:t>Sistema de Capacitação do RH</a:t>
            </a:r>
          </a:p>
          <a:p>
            <a:pPr marL="0" indent="0" algn="ctr">
              <a:buNone/>
            </a:pPr>
            <a:endParaRPr lang="pt-BR" dirty="0" smtClean="0"/>
          </a:p>
          <a:p>
            <a:pPr marL="0" indent="0">
              <a:buNone/>
            </a:pPr>
            <a:r>
              <a:rPr lang="pt-BR" u="sng" dirty="0" smtClean="0"/>
              <a:t>Ambiente:</a:t>
            </a:r>
            <a:r>
              <a:rPr lang="pt-BR" dirty="0" smtClean="0"/>
              <a:t> Web</a:t>
            </a:r>
          </a:p>
          <a:p>
            <a:pPr marL="0" indent="0">
              <a:buNone/>
            </a:pPr>
            <a:r>
              <a:rPr lang="pt-BR" dirty="0"/>
              <a:t>	</a:t>
            </a:r>
            <a:r>
              <a:rPr lang="pt-BR" dirty="0" smtClean="0"/>
              <a:t>	Ambiente situado no endereço: </a:t>
            </a:r>
            <a:r>
              <a:rPr lang="pt-BR" i="1" dirty="0" smtClean="0">
                <a:hlinkClick r:id="rId2"/>
              </a:rPr>
              <a:t>capacitacao.dnit.gov.br</a:t>
            </a:r>
            <a:r>
              <a:rPr lang="pt-BR" i="1" dirty="0" smtClean="0"/>
              <a:t>.</a:t>
            </a:r>
          </a:p>
          <a:p>
            <a:pPr marL="0" indent="0">
              <a:buNone/>
            </a:pPr>
            <a:r>
              <a:rPr lang="pt-BR" u="sng" dirty="0" smtClean="0"/>
              <a:t>Área:</a:t>
            </a:r>
            <a:r>
              <a:rPr lang="pt-BR" dirty="0" smtClean="0"/>
              <a:t> COTREN; CGRH.</a:t>
            </a:r>
          </a:p>
          <a:p>
            <a:pPr marL="0" indent="0">
              <a:buNone/>
            </a:pPr>
            <a:r>
              <a:rPr lang="pt-BR" u="sng" dirty="0"/>
              <a:t>Interface com Outros Sistemas</a:t>
            </a:r>
            <a:r>
              <a:rPr lang="pt-BR" u="sng" dirty="0" smtClean="0"/>
              <a:t>:</a:t>
            </a:r>
            <a:endParaRPr lang="pt-BR" u="sng" dirty="0"/>
          </a:p>
          <a:p>
            <a:pPr marL="0" indent="0">
              <a:buNone/>
            </a:pPr>
            <a:endParaRPr lang="pt-BR" u="sng" dirty="0" smtClean="0"/>
          </a:p>
          <a:p>
            <a:pPr marL="0" indent="0">
              <a:buNone/>
            </a:pPr>
            <a:endParaRPr lang="pt-BR" u="sng" dirty="0"/>
          </a:p>
          <a:p>
            <a:pPr marL="0" indent="0">
              <a:buNone/>
            </a:pPr>
            <a:endParaRPr lang="pt-BR" u="sng" dirty="0" smtClean="0"/>
          </a:p>
          <a:p>
            <a:pPr marL="0" indent="0">
              <a:buNone/>
            </a:pPr>
            <a:r>
              <a:rPr lang="pt-BR" dirty="0"/>
              <a:t> </a:t>
            </a:r>
            <a:r>
              <a:rPr lang="pt-BR" dirty="0" smtClean="0"/>
              <a:t>														</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17824783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SCBP</a:t>
            </a:r>
            <a:endParaRPr lang="pt-BR" sz="3200" b="1" dirty="0"/>
          </a:p>
        </p:txBody>
      </p:sp>
      <p:sp>
        <p:nvSpPr>
          <p:cNvPr id="3" name="Espaço Reservado para Conteúdo 2"/>
          <p:cNvSpPr>
            <a:spLocks noGrp="1"/>
          </p:cNvSpPr>
          <p:nvPr>
            <p:ph idx="1"/>
          </p:nvPr>
        </p:nvSpPr>
        <p:spPr>
          <a:xfrm>
            <a:off x="561703" y="927462"/>
            <a:ext cx="11630297" cy="6451238"/>
          </a:xfrm>
        </p:spPr>
        <p:txBody>
          <a:bodyPr>
            <a:normAutofit/>
          </a:bodyPr>
          <a:lstStyle/>
          <a:p>
            <a:pPr marL="0" indent="0" algn="ctr">
              <a:buNone/>
            </a:pPr>
            <a:endParaRPr lang="pt-BR" dirty="0" smtClean="0"/>
          </a:p>
          <a:p>
            <a:pPr marL="0" indent="0" algn="ctr">
              <a:buNone/>
            </a:pPr>
            <a:r>
              <a:rPr lang="pt-BR" b="1" dirty="0" smtClean="0"/>
              <a:t>Sistema de Controle de Benefícios de Pessoal</a:t>
            </a:r>
            <a:endParaRPr lang="pt-BR" dirty="0" smtClean="0"/>
          </a:p>
          <a:p>
            <a:pPr marL="0" indent="0">
              <a:buNone/>
            </a:pPr>
            <a:endParaRPr lang="pt-BR" u="sng" dirty="0"/>
          </a:p>
          <a:p>
            <a:pPr marL="0" indent="0">
              <a:buNone/>
            </a:pPr>
            <a:r>
              <a:rPr lang="pt-BR" u="sng" dirty="0" smtClean="0"/>
              <a:t>Mantenedor</a:t>
            </a:r>
            <a:r>
              <a:rPr lang="pt-BR" dirty="0" smtClean="0"/>
              <a:t>: DNIT</a:t>
            </a:r>
          </a:p>
          <a:p>
            <a:pPr marL="0" indent="0">
              <a:buNone/>
            </a:pPr>
            <a:r>
              <a:rPr lang="pt-BR" u="sng" dirty="0" smtClean="0"/>
              <a:t>Propriedade:</a:t>
            </a:r>
          </a:p>
          <a:p>
            <a:pPr marL="0" indent="0">
              <a:buNone/>
            </a:pPr>
            <a:r>
              <a:rPr lang="pt-BR" u="sng" dirty="0" smtClean="0"/>
              <a:t>Ambiente</a:t>
            </a:r>
            <a:r>
              <a:rPr lang="pt-BR" dirty="0" smtClean="0"/>
              <a:t>: Web</a:t>
            </a:r>
          </a:p>
          <a:p>
            <a:pPr marL="0" indent="0">
              <a:buNone/>
            </a:pPr>
            <a:r>
              <a:rPr lang="pt-BR" u="sng" dirty="0" smtClean="0"/>
              <a:t>Área:</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100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2234471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SCC</a:t>
            </a:r>
            <a:endParaRPr lang="pt-BR" sz="3200" b="1" dirty="0">
              <a:solidFill>
                <a:schemeClr val="accent6">
                  <a:lumMod val="75000"/>
                </a:schemeClr>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Caução</a:t>
            </a:r>
          </a:p>
          <a:p>
            <a:pPr marL="0" indent="0" algn="ctr">
              <a:buNone/>
            </a:pPr>
            <a:endParaRPr lang="pt-BR" dirty="0" smtClean="0"/>
          </a:p>
          <a:p>
            <a:pPr marL="0" indent="0">
              <a:buNone/>
            </a:pPr>
            <a:r>
              <a:rPr lang="pt-BR" u="sng" dirty="0" smtClean="0"/>
              <a:t>Objetivo:</a:t>
            </a:r>
            <a:r>
              <a:rPr lang="pt-BR" dirty="0" smtClean="0"/>
              <a:t> Registra o recebimento e devolução de caução. </a:t>
            </a:r>
          </a:p>
          <a:p>
            <a:pPr marL="0" indent="0">
              <a:buNone/>
            </a:pPr>
            <a:r>
              <a:rPr lang="pt-BR" u="sng" dirty="0" smtClean="0"/>
              <a:t>Principais Informações:</a:t>
            </a:r>
            <a:r>
              <a:rPr lang="pt-BR" dirty="0" smtClean="0"/>
              <a:t> Controla as cauções com o DNIT.</a:t>
            </a:r>
          </a:p>
          <a:p>
            <a:pPr marL="0" indent="0">
              <a:buNone/>
            </a:pPr>
            <a:r>
              <a:rPr lang="pt-BR" u="sng" dirty="0" smtClean="0"/>
              <a:t>Linguagem de Programação:</a:t>
            </a:r>
            <a:r>
              <a:rPr lang="pt-BR" dirty="0" smtClean="0"/>
              <a:t> Visual Basic.</a:t>
            </a:r>
          </a:p>
          <a:p>
            <a:pPr marL="0" indent="0">
              <a:buNone/>
            </a:pPr>
            <a:r>
              <a:rPr lang="pt-BR" u="sng" dirty="0" smtClean="0"/>
              <a:t>Banco de Dados: </a:t>
            </a:r>
            <a:r>
              <a:rPr lang="pt-BR" dirty="0" smtClean="0"/>
              <a:t>SQL Server.</a:t>
            </a:r>
            <a:endParaRPr lang="pt-BR" u="sng" dirty="0" smtClean="0"/>
          </a:p>
          <a:p>
            <a:pPr marL="0" indent="0">
              <a:buNone/>
            </a:pPr>
            <a:r>
              <a:rPr lang="pt-BR" u="sng" dirty="0" smtClean="0"/>
              <a:t>Documentação:</a:t>
            </a:r>
            <a:r>
              <a:rPr lang="pt-BR" dirty="0" smtClean="0"/>
              <a:t> </a:t>
            </a:r>
            <a:r>
              <a:rPr lang="pt-BR" dirty="0"/>
              <a:t>RESUMO; CHS; PGCS</a:t>
            </a:r>
            <a:r>
              <a:rPr lang="pt-BR" dirty="0" smtClean="0"/>
              <a:t>.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           </a:t>
            </a:r>
          </a:p>
          <a:p>
            <a:pPr marL="0" indent="0">
              <a:buNone/>
            </a:pPr>
            <a:r>
              <a:rPr lang="pt-BR" u="sng" dirty="0" smtClean="0"/>
              <a:t>Ambiente:</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101</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76032815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05840"/>
            <a:ext cx="11630297" cy="5872673"/>
          </a:xfrm>
        </p:spPr>
        <p:txBody>
          <a:bodyPr>
            <a:normAutofit/>
          </a:bodyPr>
          <a:lstStyle/>
          <a:p>
            <a:pPr marL="0" indent="0" algn="ctr">
              <a:buNone/>
            </a:pPr>
            <a:endParaRPr lang="pt-BR" b="1" dirty="0" smtClean="0"/>
          </a:p>
          <a:p>
            <a:pPr marL="0" indent="0" algn="ctr">
              <a:buNone/>
            </a:pPr>
            <a:r>
              <a:rPr lang="pt-BR" b="1" dirty="0" smtClean="0"/>
              <a:t>Sistema </a:t>
            </a:r>
            <a:r>
              <a:rPr lang="pt-BR" b="1" dirty="0"/>
              <a:t>de Controle de Caução</a:t>
            </a:r>
          </a:p>
          <a:p>
            <a:pPr marL="0" indent="0" algn="ctr">
              <a:buNone/>
            </a:pPr>
            <a:endParaRPr lang="pt-BR" u="sng" dirty="0" smtClean="0"/>
          </a:p>
          <a:p>
            <a:pPr marL="0" indent="0">
              <a:buNone/>
            </a:pPr>
            <a:r>
              <a:rPr lang="pt-BR" u="sng" dirty="0" smtClean="0"/>
              <a:t>Área:</a:t>
            </a:r>
            <a:r>
              <a:rPr lang="pt-BR" dirty="0" smtClean="0"/>
              <a:t> DAF; CGCONT; SR/BA; SR-RO/AC; SR/PR.</a:t>
            </a:r>
          </a:p>
          <a:p>
            <a:pPr marL="0" indent="0">
              <a:buNone/>
            </a:pPr>
            <a:r>
              <a:rPr lang="pt-BR" u="sng" dirty="0"/>
              <a:t>Interface com Outros Sistemas:</a:t>
            </a:r>
          </a:p>
          <a:p>
            <a:pPr marL="0" indent="0">
              <a:buNone/>
            </a:pPr>
            <a:r>
              <a:rPr lang="pt-BR" u="sng" dirty="0" err="1" smtClean="0">
                <a:solidFill>
                  <a:srgbClr val="FF0000"/>
                </a:solidFill>
              </a:rPr>
              <a:t>Obs</a:t>
            </a:r>
            <a:r>
              <a:rPr lang="pt-BR" u="sng" dirty="0">
                <a:solidFill>
                  <a:srgbClr val="FF0000"/>
                </a:solidFill>
              </a:rPr>
              <a:t>:</a:t>
            </a:r>
            <a:r>
              <a:rPr lang="pt-BR" dirty="0">
                <a:solidFill>
                  <a:srgbClr val="FF0000"/>
                </a:solidFill>
              </a:rPr>
              <a:t> </a:t>
            </a:r>
            <a:r>
              <a:rPr lang="pt-BR" dirty="0" smtClean="0">
                <a:solidFill>
                  <a:srgbClr val="FF0000"/>
                </a:solidFill>
              </a:rPr>
              <a:t>Será integrado </a:t>
            </a:r>
            <a:r>
              <a:rPr lang="pt-BR" dirty="0">
                <a:solidFill>
                  <a:srgbClr val="FF0000"/>
                </a:solidFill>
              </a:rPr>
              <a:t>ao novo </a:t>
            </a:r>
            <a:r>
              <a:rPr lang="pt-BR" dirty="0">
                <a:solidFill>
                  <a:srgbClr val="FF0000"/>
                </a:solidFill>
                <a:hlinkClick r:id="rId2" action="ppaction://hlinksldjump"/>
              </a:rPr>
              <a:t>SGF</a:t>
            </a:r>
            <a:r>
              <a:rPr lang="pt-BR" dirty="0" smtClean="0">
                <a:solidFill>
                  <a:srgbClr val="FF0000"/>
                </a:solidFill>
              </a:rPr>
              <a:t>.</a:t>
            </a:r>
            <a:endParaRPr lang="pt-BR" dirty="0"/>
          </a:p>
          <a:p>
            <a:pPr marL="0" indent="0">
              <a:buNone/>
            </a:pPr>
            <a:endParaRPr lang="pt-BR" u="sng" dirty="0">
              <a:solidFill>
                <a:srgbClr val="FF0000"/>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102</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SCC</a:t>
            </a:r>
            <a:endParaRPr lang="pt-BR" sz="3200" b="1" dirty="0">
              <a:solidFill>
                <a:schemeClr val="accent6">
                  <a:lumMod val="75000"/>
                </a:schemeClr>
              </a:solidFill>
            </a:endParaRP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43280578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SCC</a:t>
            </a:r>
            <a:endParaRPr lang="pt-BR" sz="3200" b="1" dirty="0">
              <a:solidFill>
                <a:schemeClr val="accent6">
                  <a:lumMod val="75000"/>
                </a:schemeClr>
              </a:solidFill>
            </a:endParaRPr>
          </a:p>
        </p:txBody>
      </p:sp>
      <p:sp>
        <p:nvSpPr>
          <p:cNvPr id="3" name="Espaço Reservado para Conteúdo 2"/>
          <p:cNvSpPr>
            <a:spLocks noGrp="1"/>
          </p:cNvSpPr>
          <p:nvPr>
            <p:ph idx="1"/>
          </p:nvPr>
        </p:nvSpPr>
        <p:spPr>
          <a:xfrm>
            <a:off x="561703" y="927462"/>
            <a:ext cx="11630297" cy="6562550"/>
          </a:xfrm>
        </p:spPr>
        <p:txBody>
          <a:bodyPr>
            <a:normAutofit/>
          </a:bodyPr>
          <a:lstStyle/>
          <a:p>
            <a:pPr marL="0" indent="0" algn="ctr">
              <a:buNone/>
            </a:pPr>
            <a:endParaRPr lang="pt-BR" dirty="0" smtClean="0"/>
          </a:p>
          <a:p>
            <a:pPr marL="0" indent="0" algn="ctr">
              <a:buNone/>
            </a:pPr>
            <a:r>
              <a:rPr lang="pt-BR" b="1" dirty="0" smtClean="0"/>
              <a:t>Sistema de Controle de Cadastro</a:t>
            </a:r>
          </a:p>
          <a:p>
            <a:pPr marL="0" indent="0" algn="ctr">
              <a:buNone/>
            </a:pPr>
            <a:endParaRPr lang="pt-BR" dirty="0" smtClean="0"/>
          </a:p>
          <a:p>
            <a:pPr marL="0" indent="0">
              <a:lnSpc>
                <a:spcPct val="100000"/>
              </a:lnSpc>
              <a:buNone/>
            </a:pPr>
            <a:r>
              <a:rPr lang="pt-BR" u="sng" dirty="0" smtClean="0"/>
              <a:t>Objetivo:</a:t>
            </a:r>
            <a:r>
              <a:rPr lang="pt-BR" dirty="0" smtClean="0"/>
              <a:t> Responsável por cadastro e emissão de CRC (certificado de registro cadastral de habilitação) de empresas que desejam participar de processos de licitação. </a:t>
            </a:r>
          </a:p>
          <a:p>
            <a:pPr marL="0" indent="0">
              <a:lnSpc>
                <a:spcPct val="100000"/>
              </a:lnSpc>
              <a:buNone/>
            </a:pPr>
            <a:r>
              <a:rPr lang="pt-BR" u="sng" dirty="0" smtClean="0"/>
              <a:t>Principais Informações:</a:t>
            </a:r>
            <a:r>
              <a:rPr lang="pt-BR" dirty="0" smtClean="0"/>
              <a:t> Instrumento de gestão de demandas pertinentes a área da CGCL (Coordenação Geral de Cadastro e Licitações) do DNIT.</a:t>
            </a:r>
          </a:p>
          <a:p>
            <a:pPr marL="0" indent="0">
              <a:lnSpc>
                <a:spcPct val="100000"/>
              </a:lnSpc>
              <a:buNone/>
            </a:pPr>
            <a:r>
              <a:rPr lang="pt-BR" u="sng" dirty="0" smtClean="0"/>
              <a:t>Linguagem </a:t>
            </a:r>
            <a:r>
              <a:rPr lang="pt-BR" u="sng" dirty="0"/>
              <a:t>de Programação:</a:t>
            </a:r>
            <a:r>
              <a:rPr lang="pt-BR" dirty="0"/>
              <a:t> Java.</a:t>
            </a:r>
          </a:p>
          <a:p>
            <a:pPr marL="0" indent="0">
              <a:lnSpc>
                <a:spcPct val="100000"/>
              </a:lnSpc>
              <a:buNone/>
            </a:pPr>
            <a:r>
              <a:rPr lang="pt-BR" u="sng" dirty="0"/>
              <a:t>Banco de Dados:</a:t>
            </a:r>
            <a:r>
              <a:rPr lang="pt-BR" dirty="0"/>
              <a:t> Oracle</a:t>
            </a:r>
            <a:r>
              <a:rPr lang="pt-BR" dirty="0" smtClean="0"/>
              <a:t>.          </a:t>
            </a:r>
          </a:p>
          <a:p>
            <a:pPr marL="0" indent="0">
              <a:lnSpc>
                <a:spcPct val="100000"/>
              </a:lnSpc>
              <a:buNone/>
            </a:pPr>
            <a:r>
              <a:rPr lang="pt-BR" u="sng" dirty="0"/>
              <a:t>Documentação:</a:t>
            </a:r>
            <a:r>
              <a:rPr lang="pt-BR" dirty="0"/>
              <a:t> PASTA SCLC-SCOE:DVS; GLO; RNF.  (Atualizado</a:t>
            </a:r>
            <a:r>
              <a:rPr lang="pt-BR" dirty="0" smtClean="0"/>
              <a:t>)</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103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11492298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85850"/>
            <a:ext cx="11630297" cy="5792663"/>
          </a:xfrm>
        </p:spPr>
        <p:txBody>
          <a:bodyPr>
            <a:normAutofit/>
          </a:bodyPr>
          <a:lstStyle/>
          <a:p>
            <a:pPr marL="0" indent="0" algn="ctr">
              <a:buNone/>
            </a:pPr>
            <a:endParaRPr lang="pt-BR" b="1" dirty="0" smtClean="0"/>
          </a:p>
          <a:p>
            <a:pPr marL="0" indent="0" algn="ctr">
              <a:buNone/>
            </a:pPr>
            <a:r>
              <a:rPr lang="pt-BR" b="1" dirty="0" smtClean="0"/>
              <a:t>Sistema </a:t>
            </a:r>
            <a:r>
              <a:rPr lang="pt-BR" b="1" dirty="0"/>
              <a:t>de Controle de Cadastro</a:t>
            </a:r>
          </a:p>
          <a:p>
            <a:pPr marL="0" indent="0" algn="ctr">
              <a:buNone/>
            </a:pPr>
            <a:endParaRPr lang="pt-BR" u="sng" dirty="0" smtClean="0"/>
          </a:p>
          <a:p>
            <a:pPr marL="0" indent="0">
              <a:buNone/>
            </a:pPr>
            <a:r>
              <a:rPr lang="pt-BR" u="sng" dirty="0" smtClean="0"/>
              <a:t>Mantenedor</a:t>
            </a:r>
            <a:r>
              <a:rPr lang="pt-BR" u="sng" dirty="0"/>
              <a:t>:</a:t>
            </a:r>
            <a:r>
              <a:rPr lang="pt-BR" dirty="0"/>
              <a:t> </a:t>
            </a:r>
            <a:r>
              <a:rPr lang="pt-BR" dirty="0" smtClean="0"/>
              <a:t>SERPRO.</a:t>
            </a:r>
            <a:endParaRPr lang="pt-BR" dirty="0"/>
          </a:p>
          <a:p>
            <a:pPr marL="0" indent="0">
              <a:buNone/>
            </a:pPr>
            <a:r>
              <a:rPr lang="pt-BR" u="sng" dirty="0"/>
              <a:t>Propriedade:</a:t>
            </a:r>
            <a:r>
              <a:rPr lang="pt-BR" dirty="0"/>
              <a:t> </a:t>
            </a:r>
            <a:r>
              <a:rPr lang="pt-BR" dirty="0" smtClean="0"/>
              <a:t>DNIT.</a:t>
            </a:r>
          </a:p>
          <a:p>
            <a:pPr marL="0" indent="0">
              <a:buNone/>
            </a:pPr>
            <a:r>
              <a:rPr lang="pt-BR" u="sng" dirty="0" smtClean="0"/>
              <a:t>Ambiente:</a:t>
            </a:r>
          </a:p>
          <a:p>
            <a:pPr marL="0" indent="0">
              <a:buNone/>
            </a:pPr>
            <a:r>
              <a:rPr lang="pt-BR" u="sng" dirty="0" smtClean="0"/>
              <a:t>Área:</a:t>
            </a:r>
            <a:r>
              <a:rPr lang="pt-BR" dirty="0" smtClean="0"/>
              <a:t> CGCL</a:t>
            </a:r>
          </a:p>
          <a:p>
            <a:pPr marL="0" indent="0">
              <a:buNone/>
            </a:pPr>
            <a:r>
              <a:rPr lang="pt-BR" u="sng" dirty="0"/>
              <a:t>Interface com Outros Sistemas</a:t>
            </a:r>
            <a:r>
              <a:rPr lang="pt-BR" dirty="0"/>
              <a:t>: </a:t>
            </a:r>
            <a:r>
              <a:rPr lang="pt-BR" dirty="0">
                <a:hlinkClick r:id="rId2" action="ppaction://hlinksldjump"/>
              </a:rPr>
              <a:t>SIAC</a:t>
            </a:r>
            <a:r>
              <a:rPr lang="pt-BR" dirty="0" smtClean="0"/>
              <a:t>.</a:t>
            </a:r>
          </a:p>
          <a:p>
            <a:pPr marL="0" indent="0">
              <a:buNone/>
            </a:pPr>
            <a:endParaRPr lang="pt-BR" u="sng" dirty="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104</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SCC</a:t>
            </a:r>
            <a:endParaRPr lang="pt-BR" sz="3200" b="1" dirty="0">
              <a:solidFill>
                <a:schemeClr val="accent6">
                  <a:lumMod val="75000"/>
                </a:schemeClr>
              </a:solidFill>
            </a:endParaRP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76831676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SCD</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Diárias Nacionais e Internacionais</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r>
              <a:rPr lang="pt-BR" dirty="0" smtClean="0"/>
              <a:t> SERPRO.</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105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06100715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SCD</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Diárias Nacionais e Internacionais</a:t>
            </a:r>
          </a:p>
          <a:p>
            <a:pPr marL="0" indent="0" algn="ctr">
              <a:buNone/>
            </a:pPr>
            <a:endParaRPr lang="pt-BR" dirty="0" smtClean="0"/>
          </a:p>
          <a:p>
            <a:pPr marL="0" indent="0">
              <a:buNone/>
            </a:pPr>
            <a:r>
              <a:rPr lang="pt-BR" u="sng" dirty="0" smtClean="0"/>
              <a:t>Área:</a:t>
            </a:r>
            <a:r>
              <a:rPr lang="pt-BR" dirty="0" smtClean="0"/>
              <a:t> DPP; CGMAB; CGDESP; CGRH; DIR; CGPERT; CGCONT; CGPMAQ; COMAQ; DAQ; CGHPAQ; DIREX; CGCIT; SR/PI; SR/SP; SR-RO/AC; SR/MT.</a:t>
            </a:r>
          </a:p>
          <a:p>
            <a:pPr marL="0" indent="0">
              <a:buNone/>
            </a:pPr>
            <a:r>
              <a:rPr lang="pt-BR" u="sng" dirty="0"/>
              <a:t>Interface com Outros Sistemas</a:t>
            </a:r>
            <a:r>
              <a:rPr lang="pt-BR" u="sng" dirty="0" smtClean="0"/>
              <a:t>:</a:t>
            </a:r>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Desativado.</a:t>
            </a:r>
            <a:endParaRPr lang="pt-BR" u="sng"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106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65852133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SCD</a:t>
            </a:r>
            <a:endParaRPr lang="pt-BR" sz="3200" b="1" dirty="0">
              <a:solidFill>
                <a:schemeClr val="accent6">
                  <a:lumMod val="75000"/>
                </a:schemeClr>
              </a:solidFill>
            </a:endParaRPr>
          </a:p>
        </p:txBody>
      </p:sp>
      <p:sp>
        <p:nvSpPr>
          <p:cNvPr id="3" name="Espaço Reservado para Conteúdo 2"/>
          <p:cNvSpPr>
            <a:spLocks noGrp="1"/>
          </p:cNvSpPr>
          <p:nvPr>
            <p:ph idx="1"/>
          </p:nvPr>
        </p:nvSpPr>
        <p:spPr>
          <a:xfrm>
            <a:off x="561703" y="927462"/>
            <a:ext cx="11630297" cy="6400438"/>
          </a:xfrm>
        </p:spPr>
        <p:txBody>
          <a:bodyPr>
            <a:normAutofit/>
          </a:bodyPr>
          <a:lstStyle/>
          <a:p>
            <a:pPr marL="0" indent="0" algn="ctr">
              <a:buNone/>
            </a:pPr>
            <a:endParaRPr lang="pt-BR" dirty="0" smtClean="0"/>
          </a:p>
          <a:p>
            <a:pPr marL="0" indent="0" algn="ctr">
              <a:buNone/>
            </a:pPr>
            <a:r>
              <a:rPr lang="pt-BR" b="1" dirty="0" smtClean="0"/>
              <a:t>Sistema de Controle de Documentos</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r>
              <a:rPr lang="pt-BR" dirty="0" smtClean="0"/>
              <a:t> Access.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107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91554665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SCD</a:t>
            </a:r>
            <a:endParaRPr lang="pt-BR" sz="3200" b="1" dirty="0">
              <a:solidFill>
                <a:schemeClr val="accent6">
                  <a:lumMod val="75000"/>
                </a:schemeClr>
              </a:solidFill>
            </a:endParaRPr>
          </a:p>
        </p:txBody>
      </p:sp>
      <p:sp>
        <p:nvSpPr>
          <p:cNvPr id="3" name="Espaço Reservado para Conteúdo 2"/>
          <p:cNvSpPr>
            <a:spLocks noGrp="1"/>
          </p:cNvSpPr>
          <p:nvPr>
            <p:ph idx="1"/>
          </p:nvPr>
        </p:nvSpPr>
        <p:spPr>
          <a:xfrm>
            <a:off x="462849" y="864973"/>
            <a:ext cx="11630297" cy="6421738"/>
          </a:xfrm>
        </p:spPr>
        <p:txBody>
          <a:bodyPr>
            <a:normAutofit/>
          </a:bodyPr>
          <a:lstStyle/>
          <a:p>
            <a:pPr marL="0" indent="0" algn="ctr">
              <a:buNone/>
            </a:pPr>
            <a:endParaRPr lang="pt-BR" dirty="0" smtClean="0"/>
          </a:p>
          <a:p>
            <a:pPr marL="0" indent="0" algn="ctr">
              <a:buNone/>
            </a:pPr>
            <a:r>
              <a:rPr lang="pt-BR" b="1" dirty="0" smtClean="0"/>
              <a:t>Sistema de Controle de Documentos</a:t>
            </a:r>
          </a:p>
          <a:p>
            <a:pPr marL="0" indent="0" algn="ctr">
              <a:buNone/>
            </a:pPr>
            <a:endParaRPr lang="pt-BR" dirty="0" smtClean="0"/>
          </a:p>
          <a:p>
            <a:pPr marL="0" indent="0">
              <a:buNone/>
            </a:pPr>
            <a:r>
              <a:rPr lang="pt-BR" u="sng" dirty="0" smtClean="0"/>
              <a:t>Área:</a:t>
            </a:r>
            <a:r>
              <a:rPr lang="pt-BR" dirty="0" smtClean="0"/>
              <a:t> DIF.</a:t>
            </a:r>
          </a:p>
          <a:p>
            <a:pPr marL="0" indent="0">
              <a:buNone/>
            </a:pPr>
            <a:r>
              <a:rPr lang="pt-BR" u="sng" dirty="0"/>
              <a:t>Interface com Outros Sistemas</a:t>
            </a:r>
            <a:r>
              <a:rPr lang="pt-BR" u="sng" dirty="0" smtClean="0"/>
              <a:t>:</a:t>
            </a:r>
            <a:endParaRPr lang="pt-BR" dirty="0" smtClean="0"/>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108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33736893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SCDP</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Concessões de Diárias e Passagens</a:t>
            </a:r>
          </a:p>
          <a:p>
            <a:pPr marL="0" indent="0" algn="ctr">
              <a:buNone/>
            </a:pPr>
            <a:endParaRPr lang="pt-BR" dirty="0" smtClean="0"/>
          </a:p>
          <a:p>
            <a:pPr marL="0" indent="0">
              <a:buNone/>
            </a:pPr>
            <a:r>
              <a:rPr lang="pt-BR" u="sng" dirty="0" smtClean="0"/>
              <a:t>Objetivo:</a:t>
            </a:r>
            <a:r>
              <a:rPr lang="pt-BR" dirty="0" smtClean="0"/>
              <a:t> Automatizar o fluxo de processo de concessão de diárias e passagens para os servidores e colaboradores da Administração Pública Federal, Administração Direta, Autarquias e Fundações. </a:t>
            </a:r>
          </a:p>
          <a:p>
            <a:pPr marL="0" indent="0">
              <a:buNone/>
            </a:pPr>
            <a:r>
              <a:rPr lang="pt-BR" u="sng" dirty="0" smtClean="0"/>
              <a:t>Principais Informações:</a:t>
            </a:r>
            <a:r>
              <a:rPr lang="pt-BR" dirty="0" smtClean="0"/>
              <a:t> Utilizado para concessão de diárias e passagens.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SERPRO.</a:t>
            </a:r>
          </a:p>
          <a:p>
            <a:pPr marL="0" indent="0">
              <a:buNone/>
            </a:pPr>
            <a:r>
              <a:rPr lang="pt-BR" u="sng" dirty="0" smtClean="0"/>
              <a:t>Propriedade:</a:t>
            </a:r>
            <a:endParaRPr lang="pt-BR" dirty="0" smtClean="0"/>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109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85667926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BR LEGAL</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Programa Nacional de Segurança e Sinalização Rodoviária</a:t>
            </a:r>
          </a:p>
          <a:p>
            <a:pPr marL="0" indent="0" algn="ctr">
              <a:buNone/>
            </a:pPr>
            <a:endParaRPr lang="pt-BR" dirty="0" smtClean="0"/>
          </a:p>
          <a:p>
            <a:pPr marL="0" indent="0">
              <a:lnSpc>
                <a:spcPct val="100000"/>
              </a:lnSpc>
              <a:buNone/>
            </a:pPr>
            <a:r>
              <a:rPr lang="pt-BR" u="sng" dirty="0" smtClean="0"/>
              <a:t>Objetivo:</a:t>
            </a:r>
            <a:r>
              <a:rPr lang="pt-BR" dirty="0" smtClean="0"/>
              <a:t> </a:t>
            </a:r>
            <a:r>
              <a:rPr lang="pt-BR" dirty="0"/>
              <a:t>Estabelecer critérios e procedimentos para o </a:t>
            </a:r>
            <a:r>
              <a:rPr lang="pt-BR" dirty="0" smtClean="0"/>
              <a:t>Programa </a:t>
            </a:r>
            <a:r>
              <a:rPr lang="pt-BR" dirty="0"/>
              <a:t>Nacional de </a:t>
            </a:r>
            <a:r>
              <a:rPr lang="pt-BR" dirty="0" smtClean="0"/>
              <a:t>Segurança </a:t>
            </a:r>
            <a:r>
              <a:rPr lang="pt-BR" dirty="0"/>
              <a:t>e Sinalização Rodoviária – BR-LEGAL, que </a:t>
            </a:r>
            <a:r>
              <a:rPr lang="pt-BR" dirty="0" smtClean="0"/>
              <a:t>tem </a:t>
            </a:r>
            <a:r>
              <a:rPr lang="pt-BR" dirty="0"/>
              <a:t>por objetivo a elaboração de </a:t>
            </a:r>
            <a:r>
              <a:rPr lang="pt-BR" dirty="0" smtClean="0"/>
              <a:t>Projeto </a:t>
            </a:r>
            <a:r>
              <a:rPr lang="pt-BR" dirty="0"/>
              <a:t>Básico e Executivo de Engenharia e </a:t>
            </a:r>
            <a:r>
              <a:rPr lang="pt-BR" dirty="0" smtClean="0"/>
              <a:t>execução dos </a:t>
            </a:r>
            <a:r>
              <a:rPr lang="pt-BR" dirty="0"/>
              <a:t>serviços técnicos de aplicação e </a:t>
            </a:r>
            <a:r>
              <a:rPr lang="pt-BR" dirty="0" smtClean="0"/>
              <a:t>manutenção </a:t>
            </a:r>
            <a:r>
              <a:rPr lang="pt-BR" dirty="0"/>
              <a:t>de dispositivos de segurança e de </a:t>
            </a:r>
            <a:r>
              <a:rPr lang="pt-BR" dirty="0" smtClean="0"/>
              <a:t>sinalização </a:t>
            </a:r>
            <a:r>
              <a:rPr lang="pt-BR" dirty="0"/>
              <a:t>rodoviária, contratados por meio </a:t>
            </a:r>
            <a:r>
              <a:rPr lang="pt-BR" dirty="0" smtClean="0"/>
              <a:t>de certame </a:t>
            </a:r>
            <a:r>
              <a:rPr lang="pt-BR" dirty="0"/>
              <a:t>licitatório, nos termos da Lei </a:t>
            </a:r>
            <a:r>
              <a:rPr lang="pt-BR" dirty="0" smtClean="0"/>
              <a:t>n°12.462/2011 </a:t>
            </a:r>
            <a:r>
              <a:rPr lang="pt-BR" dirty="0"/>
              <a:t>e Decreto n°7.581/2011, bem como os </a:t>
            </a:r>
            <a:r>
              <a:rPr lang="pt-BR" dirty="0" smtClean="0"/>
              <a:t>respectivos </a:t>
            </a:r>
            <a:r>
              <a:rPr lang="pt-BR" dirty="0"/>
              <a:t>editais. </a:t>
            </a:r>
            <a:endParaRPr lang="pt-BR" dirty="0" smtClean="0"/>
          </a:p>
          <a:p>
            <a:pPr marL="0" indent="0">
              <a:lnSpc>
                <a:spcPct val="100000"/>
              </a:lnSpc>
              <a:buNone/>
            </a:pPr>
            <a:r>
              <a:rPr lang="pt-BR" u="sng" dirty="0" smtClean="0"/>
              <a:t>Principais Informações:</a:t>
            </a:r>
          </a:p>
          <a:p>
            <a:pPr marL="0" indent="0">
              <a:lnSpc>
                <a:spcPct val="100000"/>
              </a:lnSpc>
              <a:buNone/>
            </a:pPr>
            <a:r>
              <a:rPr lang="pt-BR" u="sng" dirty="0" smtClean="0"/>
              <a:t>Linguagem de Programação:</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77825643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SCDP</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Concessões de Diárias e Passagens</a:t>
            </a:r>
          </a:p>
          <a:p>
            <a:pPr marL="0" indent="0" algn="ctr">
              <a:buNone/>
            </a:pPr>
            <a:endParaRPr lang="pt-BR" dirty="0" smtClean="0"/>
          </a:p>
          <a:p>
            <a:pPr marL="0" indent="0">
              <a:buNone/>
            </a:pPr>
            <a:r>
              <a:rPr lang="pt-BR" u="sng" dirty="0" smtClean="0"/>
              <a:t>Ambiente:</a:t>
            </a:r>
          </a:p>
          <a:p>
            <a:pPr marL="0" indent="0">
              <a:buNone/>
            </a:pPr>
            <a:r>
              <a:rPr lang="pt-BR" u="sng" dirty="0"/>
              <a:t>Áreas:</a:t>
            </a:r>
            <a:r>
              <a:rPr lang="pt-BR" dirty="0"/>
              <a:t> Serviço Médico Social; CGRH; DAF; Coordenação de Contabilidade; CGOF; ASCOM; SR/BA; SR/AL; SR/ES</a:t>
            </a:r>
            <a:r>
              <a:rPr lang="pt-BR" dirty="0" smtClean="0"/>
              <a:t>.</a:t>
            </a:r>
          </a:p>
          <a:p>
            <a:pPr marL="0" indent="0">
              <a:buNone/>
            </a:pPr>
            <a:r>
              <a:rPr lang="pt-BR" u="sng" dirty="0"/>
              <a:t>Interface com Outros Sistemas</a:t>
            </a:r>
            <a:r>
              <a:rPr lang="pt-BR" u="sng" dirty="0" smtClean="0"/>
              <a:t>:</a:t>
            </a:r>
          </a:p>
          <a:p>
            <a:pPr marL="0" indent="0">
              <a:buNone/>
            </a:pPr>
            <a:r>
              <a:rPr lang="pt-BR" u="sng" dirty="0" smtClean="0"/>
              <a:t>Administrador no DNIT</a:t>
            </a:r>
            <a:r>
              <a:rPr lang="pt-BR" dirty="0" smtClean="0"/>
              <a:t>: Helmer Luiz de Freitas Pinheiro</a:t>
            </a:r>
          </a:p>
          <a:p>
            <a:pPr marL="0" indent="0">
              <a:buNone/>
            </a:pPr>
            <a:r>
              <a:rPr lang="pt-BR" u="sng" dirty="0" smtClean="0">
                <a:hlinkClick r:id="rId2"/>
              </a:rPr>
              <a:t>Helmer.Pinheiro@dnit.gov.br</a:t>
            </a:r>
            <a:endParaRPr lang="pt-BR" u="sng" dirty="0"/>
          </a:p>
          <a:p>
            <a:pPr marL="0" indent="0">
              <a:buNone/>
            </a:pPr>
            <a:r>
              <a:rPr lang="pt-BR" dirty="0" smtClean="0"/>
              <a:t>Ramal:4573</a:t>
            </a:r>
            <a:endParaRPr lang="pt-BR" dirty="0"/>
          </a:p>
          <a:p>
            <a:pPr marL="0" indent="0">
              <a:buNone/>
            </a:pPr>
            <a:endParaRPr lang="pt-BR" u="sng" dirty="0"/>
          </a:p>
          <a:p>
            <a:pPr marL="0" indent="0">
              <a:buNone/>
            </a:pPr>
            <a:endParaRPr lang="pt-BR" dirty="0" smtClean="0"/>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110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01260321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SCE</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336938"/>
          </a:xfrm>
        </p:spPr>
        <p:txBody>
          <a:bodyPr>
            <a:normAutofit/>
          </a:bodyPr>
          <a:lstStyle/>
          <a:p>
            <a:pPr marL="0" indent="0" algn="ctr">
              <a:buNone/>
            </a:pPr>
            <a:endParaRPr lang="pt-BR" dirty="0" smtClean="0"/>
          </a:p>
          <a:p>
            <a:pPr marL="0" indent="0" algn="ctr">
              <a:buNone/>
            </a:pPr>
            <a:r>
              <a:rPr lang="pt-BR" b="1" dirty="0" smtClean="0"/>
              <a:t>Sistema de Controle de Empenhos</a:t>
            </a:r>
          </a:p>
          <a:p>
            <a:pPr marL="0" indent="0" algn="ctr">
              <a:buNone/>
            </a:pPr>
            <a:endParaRPr lang="pt-BR" dirty="0" smtClean="0"/>
          </a:p>
          <a:p>
            <a:pPr marL="0" indent="0">
              <a:buNone/>
            </a:pPr>
            <a:r>
              <a:rPr lang="pt-BR" u="sng" dirty="0" smtClean="0"/>
              <a:t>Objetivo:</a:t>
            </a:r>
            <a:r>
              <a:rPr lang="pt-BR" dirty="0" smtClean="0"/>
              <a:t> Gerar as solicitações de notas de empenho que serão encaminhadas ao ministério dos transportes para aprovação. </a:t>
            </a:r>
          </a:p>
          <a:p>
            <a:pPr marL="0" indent="0">
              <a:buNone/>
            </a:pPr>
            <a:r>
              <a:rPr lang="pt-BR" u="sng" dirty="0" smtClean="0"/>
              <a:t>Principais Informações:</a:t>
            </a:r>
          </a:p>
          <a:p>
            <a:pPr marL="0" indent="0">
              <a:buNone/>
            </a:pPr>
            <a:r>
              <a:rPr lang="pt-BR" u="sng" dirty="0" smtClean="0"/>
              <a:t>Linguagem de Programação:</a:t>
            </a:r>
            <a:r>
              <a:rPr lang="pt-BR" dirty="0" smtClean="0"/>
              <a:t> Visual Basic – Versão </a:t>
            </a:r>
            <a:r>
              <a:rPr lang="pt-BR" dirty="0"/>
              <a:t>6.0 </a:t>
            </a:r>
            <a:r>
              <a:rPr lang="pt-BR" dirty="0" smtClean="0"/>
              <a:t>v.</a:t>
            </a:r>
          </a:p>
          <a:p>
            <a:pPr marL="0" indent="0">
              <a:buNone/>
            </a:pPr>
            <a:r>
              <a:rPr lang="pt-BR" u="sng" dirty="0" smtClean="0"/>
              <a:t>Banco de Dados: </a:t>
            </a:r>
            <a:r>
              <a:rPr lang="pt-BR" dirty="0"/>
              <a:t>IBM DB2- </a:t>
            </a:r>
            <a:r>
              <a:rPr lang="pt-BR" dirty="0" smtClean="0"/>
              <a:t>Versão 7.2.</a:t>
            </a:r>
            <a:endParaRPr lang="pt-BR" u="sng" dirty="0" smtClean="0"/>
          </a:p>
          <a:p>
            <a:pPr marL="0" indent="0">
              <a:buNone/>
            </a:pPr>
            <a:r>
              <a:rPr lang="pt-BR" u="sng" dirty="0" smtClean="0"/>
              <a:t>Documentação:</a:t>
            </a:r>
            <a:r>
              <a:rPr lang="pt-BR" dirty="0" smtClean="0"/>
              <a:t> </a:t>
            </a:r>
            <a:r>
              <a:rPr lang="pt-BR" dirty="0"/>
              <a:t>DVS; CHS; PGCS; GLO; QTD; </a:t>
            </a:r>
            <a:r>
              <a:rPr lang="pt-BR" dirty="0" err="1" smtClean="0"/>
              <a:t>QTProdução</a:t>
            </a:r>
            <a:r>
              <a:rPr lang="pt-BR" dirty="0" smtClean="0"/>
              <a:t>.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a:t>Ambiente</a:t>
            </a:r>
            <a:r>
              <a:rPr lang="pt-BR" u="sng" dirty="0" smtClean="0"/>
              <a:t>:</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111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6718080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SCE</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336938"/>
          </a:xfrm>
        </p:spPr>
        <p:txBody>
          <a:bodyPr>
            <a:normAutofit/>
          </a:bodyPr>
          <a:lstStyle/>
          <a:p>
            <a:pPr marL="0" indent="0" algn="ctr">
              <a:buNone/>
            </a:pPr>
            <a:endParaRPr lang="pt-BR" dirty="0" smtClean="0"/>
          </a:p>
          <a:p>
            <a:pPr marL="0" indent="0" algn="ctr">
              <a:buNone/>
            </a:pPr>
            <a:r>
              <a:rPr lang="pt-BR" b="1" dirty="0" smtClean="0"/>
              <a:t>Sistema de Controle de Empenhos</a:t>
            </a:r>
          </a:p>
          <a:p>
            <a:pPr marL="0" indent="0" algn="ctr">
              <a:buNone/>
            </a:pPr>
            <a:endParaRPr lang="pt-BR" dirty="0" smtClean="0"/>
          </a:p>
          <a:p>
            <a:pPr marL="0" indent="0">
              <a:buNone/>
            </a:pPr>
            <a:r>
              <a:rPr lang="pt-BR" u="sng" dirty="0" smtClean="0"/>
              <a:t>Área</a:t>
            </a:r>
            <a:r>
              <a:rPr lang="pt-BR" u="sng" dirty="0"/>
              <a:t>:</a:t>
            </a:r>
            <a:r>
              <a:rPr lang="pt-BR" dirty="0"/>
              <a:t> CGPLAN; DIF; COCAP; DAF; DIR; CGEHPAQ; CGPMAQ; DPP; SR/BA; SR-RO/AC</a:t>
            </a:r>
            <a:r>
              <a:rPr lang="pt-BR" dirty="0" smtClean="0"/>
              <a:t>.</a:t>
            </a:r>
          </a:p>
          <a:p>
            <a:pPr marL="0" indent="0">
              <a:buNone/>
            </a:pPr>
            <a:r>
              <a:rPr lang="pt-BR" u="sng" dirty="0"/>
              <a:t>Interface com Outros Sistemas</a:t>
            </a:r>
            <a:r>
              <a:rPr lang="pt-BR" u="sng" dirty="0" smtClean="0"/>
              <a:t>:</a:t>
            </a:r>
            <a:endParaRPr lang="pt-BR" u="sng" dirty="0"/>
          </a:p>
          <a:p>
            <a:pPr marL="0" indent="0">
              <a:buNone/>
            </a:pPr>
            <a:r>
              <a:rPr lang="pt-BR" u="sng" dirty="0" err="1">
                <a:solidFill>
                  <a:srgbClr val="FF0000"/>
                </a:solidFill>
              </a:rPr>
              <a:t>Obs</a:t>
            </a:r>
            <a:r>
              <a:rPr lang="pt-BR" u="sng" dirty="0">
                <a:solidFill>
                  <a:srgbClr val="FF0000"/>
                </a:solidFill>
              </a:rPr>
              <a:t>:</a:t>
            </a:r>
            <a:r>
              <a:rPr lang="pt-BR" dirty="0">
                <a:solidFill>
                  <a:srgbClr val="FF0000"/>
                </a:solidFill>
              </a:rPr>
              <a:t> Será substituído pelo novo </a:t>
            </a:r>
            <a:r>
              <a:rPr lang="pt-BR" dirty="0">
                <a:solidFill>
                  <a:srgbClr val="FF0000"/>
                </a:solidFill>
                <a:hlinkClick r:id="rId3" action="ppaction://hlinksldjump"/>
              </a:rPr>
              <a:t>SGF</a:t>
            </a:r>
            <a:r>
              <a:rPr lang="pt-BR" dirty="0">
                <a:solidFill>
                  <a:srgbClr val="FF0000"/>
                </a:solidFill>
              </a:rPr>
              <a:t>.</a:t>
            </a:r>
            <a:endParaRPr lang="pt-BR" u="sng"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112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20965485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SCL</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Gestão de Compras e Licitações</a:t>
            </a:r>
          </a:p>
          <a:p>
            <a:pPr marL="0" indent="0" algn="ctr">
              <a:buNone/>
            </a:pPr>
            <a:endParaRPr lang="pt-BR" dirty="0" smtClean="0"/>
          </a:p>
          <a:p>
            <a:pPr marL="0" indent="0">
              <a:buNone/>
            </a:pPr>
            <a:r>
              <a:rPr lang="pt-BR" u="sng" dirty="0" smtClean="0"/>
              <a:t>Objetivo:</a:t>
            </a:r>
            <a:r>
              <a:rPr lang="pt-BR" dirty="0" smtClean="0"/>
              <a:t> Gerar as solicitações de notas de empenho que serão encaminhadas ao ministério dos transportes para aprovação. </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r>
              <a:rPr lang="pt-BR" dirty="0" smtClean="0"/>
              <a:t> </a:t>
            </a:r>
            <a:r>
              <a:rPr lang="pt-BR" dirty="0"/>
              <a:t>S/ </a:t>
            </a:r>
            <a:r>
              <a:rPr lang="pt-BR" dirty="0" smtClean="0"/>
              <a:t>DOCUMENTAÇÃO.</a:t>
            </a:r>
          </a:p>
          <a:p>
            <a:pPr marL="0" indent="0">
              <a:buNone/>
            </a:pPr>
            <a:r>
              <a:rPr lang="pt-BR" u="sng" dirty="0" smtClean="0"/>
              <a:t>Mantenedor</a:t>
            </a:r>
            <a:r>
              <a:rPr lang="pt-BR" u="sng" dirty="0"/>
              <a:t>:</a:t>
            </a:r>
            <a:r>
              <a:rPr lang="pt-BR" dirty="0"/>
              <a:t> </a:t>
            </a:r>
            <a:r>
              <a:rPr lang="pt-BR" dirty="0" smtClean="0"/>
              <a:t>Equipe da Poligraph.</a:t>
            </a:r>
          </a:p>
          <a:p>
            <a:pPr marL="0" indent="0">
              <a:buNone/>
            </a:pPr>
            <a:r>
              <a:rPr lang="pt-BR" u="sng" dirty="0" smtClean="0"/>
              <a:t>Propriedade:</a:t>
            </a:r>
            <a:r>
              <a:rPr lang="pt-BR" dirty="0" smtClean="0"/>
              <a:t> DNIT.</a:t>
            </a:r>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t>113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9017491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SCL</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Gestão de Compras e Licitações</a:t>
            </a:r>
          </a:p>
          <a:p>
            <a:pPr marL="0" indent="0" algn="ctr">
              <a:buNone/>
            </a:pPr>
            <a:endParaRPr lang="pt-BR" dirty="0" smtClean="0"/>
          </a:p>
          <a:p>
            <a:pPr marL="0" indent="0">
              <a:buNone/>
            </a:pPr>
            <a:r>
              <a:rPr lang="pt-BR" u="sng" dirty="0" smtClean="0"/>
              <a:t>Ambiente:</a:t>
            </a:r>
          </a:p>
          <a:p>
            <a:pPr marL="0" indent="0">
              <a:buNone/>
            </a:pPr>
            <a:r>
              <a:rPr lang="pt-BR" u="sng" dirty="0"/>
              <a:t>Área:</a:t>
            </a:r>
            <a:r>
              <a:rPr lang="pt-BR" dirty="0"/>
              <a:t> SR/SC</a:t>
            </a:r>
            <a:r>
              <a:rPr lang="pt-BR" dirty="0" smtClean="0"/>
              <a:t>.</a:t>
            </a:r>
          </a:p>
          <a:p>
            <a:pPr marL="0" indent="0">
              <a:buNone/>
            </a:pPr>
            <a:r>
              <a:rPr lang="pt-BR" u="sng" dirty="0"/>
              <a:t>Interface com Outros Sistemas:</a:t>
            </a:r>
          </a:p>
          <a:p>
            <a:pPr marL="0" indent="0">
              <a:buNone/>
            </a:pPr>
            <a:endParaRPr lang="pt-BR" u="sng" dirty="0"/>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t>114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17854677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solidFill>
              </a:rPr>
              <a:t>SCLC</a:t>
            </a:r>
            <a:endParaRPr lang="pt-BR" sz="3200" b="1" dirty="0">
              <a:solidFill>
                <a:schemeClr val="accent6"/>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Licitações e Contratos</a:t>
            </a:r>
          </a:p>
          <a:p>
            <a:pPr marL="0" indent="0" algn="ctr">
              <a:buNone/>
            </a:pPr>
            <a:endParaRPr lang="pt-BR" dirty="0" smtClean="0"/>
          </a:p>
          <a:p>
            <a:pPr marL="0" indent="0">
              <a:buNone/>
            </a:pPr>
            <a:r>
              <a:rPr lang="pt-BR" u="sng" dirty="0" smtClean="0"/>
              <a:t>Objetivo:</a:t>
            </a:r>
            <a:r>
              <a:rPr lang="pt-BR" dirty="0" smtClean="0"/>
              <a:t> Controlar e administrar os contratos firmados entre o DNIT e seus diversos fornecedores. </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r>
              <a:rPr lang="pt-BR" dirty="0" smtClean="0"/>
              <a:t>: IBM DB2</a:t>
            </a:r>
          </a:p>
          <a:p>
            <a:pPr marL="0" indent="0">
              <a:buNone/>
            </a:pPr>
            <a:r>
              <a:rPr lang="pt-BR" u="sng" dirty="0" smtClean="0"/>
              <a:t>Documentação:</a:t>
            </a:r>
            <a:r>
              <a:rPr lang="pt-BR" dirty="0" smtClean="0"/>
              <a:t> CHS</a:t>
            </a:r>
            <a:r>
              <a:rPr lang="pt-BR" dirty="0"/>
              <a:t>; PGCS; </a:t>
            </a:r>
            <a:r>
              <a:rPr lang="pt-BR" dirty="0" smtClean="0"/>
              <a:t>QTD</a:t>
            </a:r>
            <a:r>
              <a:rPr lang="pt-BR" dirty="0"/>
              <a:t>; </a:t>
            </a:r>
            <a:r>
              <a:rPr lang="pt-BR" dirty="0" err="1" smtClean="0"/>
              <a:t>QTProdução</a:t>
            </a:r>
            <a:r>
              <a:rPr lang="pt-BR" dirty="0" smtClean="0"/>
              <a:t>.  (Atualizado)</a:t>
            </a:r>
          </a:p>
          <a:p>
            <a:pPr marL="0" indent="0">
              <a:buNone/>
            </a:pPr>
            <a:r>
              <a:rPr lang="pt-BR" u="sng" dirty="0" smtClean="0"/>
              <a:t>Mantenedor:</a:t>
            </a:r>
            <a:r>
              <a:rPr lang="pt-BR" dirty="0" smtClean="0"/>
              <a:t> SERPRO.</a:t>
            </a:r>
          </a:p>
          <a:p>
            <a:pPr marL="0" indent="0">
              <a:buNone/>
            </a:pPr>
            <a:r>
              <a:rPr lang="pt-BR" u="sng" dirty="0" smtClean="0"/>
              <a:t>Propriedade:</a:t>
            </a:r>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t>115</a:t>
            </a:fld>
            <a:endParaRPr lang="pt-BR"/>
          </a:p>
        </p:txBody>
      </p:sp>
      <p:sp>
        <p:nvSpPr>
          <p:cNvPr id="6" name="CaixaDeTexto 5"/>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76034766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solidFill>
              </a:rPr>
              <a:t>SCLC</a:t>
            </a:r>
            <a:endParaRPr lang="pt-BR" sz="3200" b="1" dirty="0">
              <a:solidFill>
                <a:schemeClr val="accent6"/>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Licitações e Contratos</a:t>
            </a:r>
          </a:p>
          <a:p>
            <a:pPr marL="0" indent="0" algn="ctr">
              <a:buNone/>
            </a:pPr>
            <a:endParaRPr lang="pt-BR" dirty="0" smtClean="0"/>
          </a:p>
          <a:p>
            <a:pPr marL="0" indent="0">
              <a:buNone/>
            </a:pPr>
            <a:r>
              <a:rPr lang="pt-BR" u="sng" dirty="0" smtClean="0"/>
              <a:t>Ambiente</a:t>
            </a:r>
            <a:r>
              <a:rPr lang="pt-BR" dirty="0" smtClean="0"/>
              <a:t>: Desenvolvimento</a:t>
            </a:r>
          </a:p>
          <a:p>
            <a:pPr marL="0" indent="0">
              <a:buNone/>
            </a:pPr>
            <a:r>
              <a:rPr lang="pt-BR" u="sng" dirty="0"/>
              <a:t>Área:</a:t>
            </a:r>
            <a:r>
              <a:rPr lang="pt-BR" dirty="0"/>
              <a:t> CGCL; </a:t>
            </a:r>
            <a:r>
              <a:rPr lang="pt-BR" dirty="0" smtClean="0"/>
              <a:t>DIR; DIREX; SR/SE; SR-RO/AC; SR/SP.</a:t>
            </a:r>
          </a:p>
          <a:p>
            <a:pPr marL="0" indent="0">
              <a:buNone/>
            </a:pPr>
            <a:r>
              <a:rPr lang="pt-BR" u="sng" dirty="0"/>
              <a:t>Interface com Outros Sistemas:</a:t>
            </a:r>
          </a:p>
          <a:p>
            <a:pPr marL="0" indent="0">
              <a:buNone/>
            </a:pPr>
            <a:endParaRPr lang="pt-BR" dirty="0" smtClean="0"/>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t>116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07284568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solidFill>
              </a:rPr>
              <a:t>SCLC</a:t>
            </a:r>
            <a:endParaRPr lang="pt-BR" sz="3200" b="1" dirty="0">
              <a:solidFill>
                <a:schemeClr val="accent6"/>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Cadastro</a:t>
            </a:r>
          </a:p>
          <a:p>
            <a:pPr marL="0" indent="0" algn="ctr">
              <a:buNone/>
            </a:pPr>
            <a:endParaRPr lang="pt-BR" dirty="0" smtClean="0"/>
          </a:p>
          <a:p>
            <a:pPr marL="0" indent="0">
              <a:buNone/>
            </a:pPr>
            <a:r>
              <a:rPr lang="pt-BR" u="sng" dirty="0" smtClean="0"/>
              <a:t>Objetivo:</a:t>
            </a:r>
            <a:r>
              <a:rPr lang="pt-BR" dirty="0" smtClean="0"/>
              <a:t> Cadastro e emissão de CRC (Certificado de Registro Cadastral de Habilitação). </a:t>
            </a:r>
          </a:p>
          <a:p>
            <a:pPr marL="0" indent="0">
              <a:buNone/>
            </a:pPr>
            <a:r>
              <a:rPr lang="pt-BR" u="sng" dirty="0" smtClean="0"/>
              <a:t>Principais Informações:</a:t>
            </a:r>
          </a:p>
          <a:p>
            <a:pPr marL="0" indent="0">
              <a:buNone/>
            </a:pPr>
            <a:r>
              <a:rPr lang="pt-BR" u="sng" dirty="0" smtClean="0"/>
              <a:t>Linguagem de Programação</a:t>
            </a:r>
            <a:r>
              <a:rPr lang="pt-BR" dirty="0" smtClean="0"/>
              <a:t>: Java </a:t>
            </a:r>
          </a:p>
          <a:p>
            <a:pPr marL="0" indent="0">
              <a:buNone/>
            </a:pPr>
            <a:r>
              <a:rPr lang="pt-BR" u="sng" dirty="0" smtClean="0"/>
              <a:t>Banco de Dados</a:t>
            </a:r>
            <a:r>
              <a:rPr lang="pt-BR" dirty="0" smtClean="0"/>
              <a:t>: Oracle</a:t>
            </a:r>
          </a:p>
          <a:p>
            <a:pPr marL="0" indent="0">
              <a:buNone/>
            </a:pPr>
            <a:r>
              <a:rPr lang="pt-BR" u="sng" dirty="0" smtClean="0"/>
              <a:t>Documentação: SCC-DVS;SCC-GLO;SCC-RNF.</a:t>
            </a:r>
          </a:p>
          <a:p>
            <a:pPr marL="0" indent="0">
              <a:buNone/>
            </a:pPr>
            <a:r>
              <a:rPr lang="pt-BR" u="sng" dirty="0" smtClean="0"/>
              <a:t>Mantenedor:</a:t>
            </a:r>
          </a:p>
          <a:p>
            <a:pPr marL="0" indent="0">
              <a:buNone/>
            </a:pPr>
            <a:r>
              <a:rPr lang="pt-BR" u="sng" dirty="0" smtClean="0"/>
              <a:t>Propriedade:</a:t>
            </a:r>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t>117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23277639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solidFill>
              </a:rPr>
              <a:t>SCLC</a:t>
            </a:r>
            <a:endParaRPr lang="pt-BR" sz="3200" b="1" dirty="0">
              <a:solidFill>
                <a:schemeClr val="accent6"/>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Cadastro</a:t>
            </a:r>
          </a:p>
          <a:p>
            <a:pPr marL="0" indent="0" algn="ctr">
              <a:buNone/>
            </a:pPr>
            <a:endParaRPr lang="pt-BR" dirty="0" smtClean="0"/>
          </a:p>
          <a:p>
            <a:pPr marL="0" indent="0">
              <a:buNone/>
            </a:pPr>
            <a:r>
              <a:rPr lang="pt-BR" u="sng" dirty="0" smtClean="0"/>
              <a:t>Ambiente:</a:t>
            </a:r>
            <a:r>
              <a:rPr lang="pt-BR" dirty="0" smtClean="0"/>
              <a:t> WEB.</a:t>
            </a:r>
          </a:p>
          <a:p>
            <a:pPr marL="0" indent="0">
              <a:buNone/>
            </a:pPr>
            <a:r>
              <a:rPr lang="pt-BR" u="sng" dirty="0" smtClean="0"/>
              <a:t>Área:</a:t>
            </a:r>
          </a:p>
          <a:p>
            <a:pPr marL="0" indent="0">
              <a:buNone/>
            </a:pPr>
            <a:r>
              <a:rPr lang="pt-BR" u="sng" dirty="0"/>
              <a:t>Interface com Outros Sistemas:</a:t>
            </a:r>
          </a:p>
          <a:p>
            <a:pPr marL="0" indent="0">
              <a:buNone/>
            </a:pPr>
            <a:endParaRPr lang="pt-BR" dirty="0" smtClean="0"/>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t>118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08370256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SCOE</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Cadastro de Empresas Executoras de Obras</a:t>
            </a:r>
          </a:p>
          <a:p>
            <a:pPr marL="0" indent="0" algn="ctr">
              <a:buNone/>
            </a:pPr>
            <a:r>
              <a:rPr lang="pt-BR" b="1" dirty="0" smtClean="0"/>
              <a:t>(Área CGCL)</a:t>
            </a:r>
          </a:p>
          <a:p>
            <a:pPr marL="0" indent="0" algn="ctr">
              <a:buNone/>
            </a:pPr>
            <a:endParaRPr lang="pt-BR" dirty="0" smtClean="0"/>
          </a:p>
          <a:p>
            <a:pPr marL="0" indent="0">
              <a:buNone/>
            </a:pPr>
            <a:r>
              <a:rPr lang="pt-BR" u="sng" dirty="0" smtClean="0"/>
              <a:t>Objetivo</a:t>
            </a:r>
            <a:r>
              <a:rPr lang="pt-BR" u="sng" dirty="0"/>
              <a:t>: </a:t>
            </a:r>
            <a:r>
              <a:rPr lang="pt-BR" dirty="0" smtClean="0"/>
              <a:t>Cadastrar </a:t>
            </a:r>
            <a:r>
              <a:rPr lang="pt-BR" dirty="0"/>
              <a:t>e </a:t>
            </a:r>
            <a:r>
              <a:rPr lang="pt-BR" dirty="0" smtClean="0"/>
              <a:t>emitir CRC </a:t>
            </a:r>
            <a:r>
              <a:rPr lang="pt-BR" dirty="0"/>
              <a:t>(Certificado de Registro Cadastral) para a habilitação das empresas que desejam participar de processos de </a:t>
            </a:r>
            <a:r>
              <a:rPr lang="pt-BR" dirty="0" smtClean="0"/>
              <a:t>licitação,</a:t>
            </a:r>
            <a:r>
              <a:rPr lang="pt-BR" dirty="0"/>
              <a:t> gerar relatórios gerenciais, disponibilizar consultas, realizar cadastro de informações referentes aos registros de habilitação pra obras e serviços de engenharia e permitir às empresas cadastradas manterem-se informadas sobre sua situação por meio de consultas, principalmente a verificação da validade de seus </a:t>
            </a:r>
            <a:r>
              <a:rPr lang="pt-BR" dirty="0" err="1"/>
              <a:t>CRC´s</a:t>
            </a:r>
            <a:r>
              <a:rPr lang="pt-BR" dirty="0"/>
              <a:t>.</a:t>
            </a:r>
          </a:p>
          <a:p>
            <a:pPr marL="0" indent="0">
              <a:buNone/>
            </a:pPr>
            <a:r>
              <a:rPr lang="pt-BR" u="sng" dirty="0" smtClean="0"/>
              <a:t>Principais </a:t>
            </a:r>
            <a:r>
              <a:rPr lang="pt-BR" u="sng" dirty="0"/>
              <a:t>Informações</a:t>
            </a:r>
            <a:r>
              <a:rPr lang="pt-BR" u="sng" dirty="0" smtClean="0"/>
              <a:t>:</a:t>
            </a:r>
            <a:r>
              <a:rPr lang="pt-BR" dirty="0" smtClean="0"/>
              <a:t> É </a:t>
            </a:r>
            <a:r>
              <a:rPr lang="pt-BR" dirty="0"/>
              <a:t>um instrumento de gestão de demandas </a:t>
            </a:r>
            <a:r>
              <a:rPr lang="pt-BR" dirty="0" smtClean="0"/>
              <a:t>pertinentes a área da CGCL (Coordenação Geral de Cadastro e Licitações) do DNIT. </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119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59427798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BR LEGAL</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Programa Nacional de Segurança e Sinalização Rodoviária</a:t>
            </a:r>
          </a:p>
          <a:p>
            <a:pPr marL="0" indent="0" algn="ctr">
              <a:buNone/>
            </a:pPr>
            <a:endParaRPr lang="pt-BR" dirty="0" smtClean="0"/>
          </a:p>
          <a:p>
            <a:pPr marL="0" indent="0">
              <a:lnSpc>
                <a:spcPct val="100000"/>
              </a:lnSpc>
              <a:buNone/>
            </a:pPr>
            <a:r>
              <a:rPr lang="pt-BR" u="sng" dirty="0" smtClean="0"/>
              <a:t>Linguagem de Programação:</a:t>
            </a:r>
          </a:p>
          <a:p>
            <a:pPr marL="0" indent="0">
              <a:lnSpc>
                <a:spcPct val="100000"/>
              </a:lnSpc>
              <a:buNone/>
            </a:pPr>
            <a:r>
              <a:rPr lang="pt-BR" u="sng" dirty="0" smtClean="0"/>
              <a:t>Banco de Dados:</a:t>
            </a:r>
          </a:p>
          <a:p>
            <a:pPr marL="0" indent="0">
              <a:lnSpc>
                <a:spcPct val="100000"/>
              </a:lnSpc>
              <a:buNone/>
            </a:pPr>
            <a:r>
              <a:rPr lang="pt-BR" u="sng" dirty="0" smtClean="0"/>
              <a:t>Documentação:</a:t>
            </a:r>
            <a:r>
              <a:rPr lang="pt-BR" dirty="0" smtClean="0"/>
              <a:t> S/documentação.</a:t>
            </a:r>
          </a:p>
          <a:p>
            <a:pPr marL="0" indent="0">
              <a:lnSpc>
                <a:spcPct val="100000"/>
              </a:lnSpc>
              <a:buNone/>
            </a:pPr>
            <a:r>
              <a:rPr lang="pt-BR" u="sng" dirty="0" smtClean="0"/>
              <a:t>Mantenedor:</a:t>
            </a:r>
          </a:p>
          <a:p>
            <a:pPr marL="0" indent="0">
              <a:buNone/>
            </a:pPr>
            <a:r>
              <a:rPr lang="pt-BR" u="sng" dirty="0" smtClean="0"/>
              <a:t>Propriedade:</a:t>
            </a:r>
            <a:r>
              <a:rPr lang="pt-BR" dirty="0" smtClean="0"/>
              <a:t> DNIT.</a:t>
            </a:r>
          </a:p>
          <a:p>
            <a:pPr marL="0" indent="0">
              <a:buNone/>
            </a:pPr>
            <a:r>
              <a:rPr lang="pt-BR" u="sng" dirty="0" smtClean="0"/>
              <a:t>Ambiente:</a:t>
            </a:r>
          </a:p>
          <a:p>
            <a:pPr marL="0" indent="0">
              <a:buNone/>
            </a:pPr>
            <a:r>
              <a:rPr lang="pt-BR" u="sng" dirty="0" smtClean="0"/>
              <a:t>Área:</a:t>
            </a:r>
          </a:p>
          <a:p>
            <a:pPr marL="0" indent="0">
              <a:buNone/>
            </a:pPr>
            <a:r>
              <a:rPr lang="pt-BR" u="sng" dirty="0"/>
              <a:t>Interface com Outros </a:t>
            </a:r>
            <a:r>
              <a:rPr lang="pt-BR" u="sng" dirty="0" smtClean="0"/>
              <a:t>Sistemas:</a:t>
            </a:r>
            <a:endParaRPr lang="pt-BR" sz="1800" dirty="0"/>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94116298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SCOE</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Cadastro de Empresas Executoras de Obras</a:t>
            </a:r>
          </a:p>
          <a:p>
            <a:pPr marL="0" indent="0" algn="ctr">
              <a:buNone/>
            </a:pPr>
            <a:r>
              <a:rPr lang="pt-BR" b="1" dirty="0" smtClean="0"/>
              <a:t>(Área CGCL)</a:t>
            </a:r>
          </a:p>
          <a:p>
            <a:pPr marL="0" indent="0" algn="ctr">
              <a:buNone/>
            </a:pPr>
            <a:endParaRPr lang="pt-BR" dirty="0" smtClean="0"/>
          </a:p>
          <a:p>
            <a:pPr marL="0" indent="0">
              <a:buNone/>
            </a:pPr>
            <a:r>
              <a:rPr lang="pt-BR" dirty="0"/>
              <a:t>Tem integração com o SIAC para obter informações da base de dados referentes às notas de desempenho geral (DGE) das empresas e atribuí-las no CRC, por meio de consulta aos </a:t>
            </a:r>
            <a:r>
              <a:rPr lang="pt-BR" dirty="0" err="1" smtClean="0"/>
              <a:t>BDP´s</a:t>
            </a:r>
            <a:r>
              <a:rPr lang="pt-BR" dirty="0" smtClean="0"/>
              <a:t> </a:t>
            </a:r>
            <a:r>
              <a:rPr lang="pt-BR" dirty="0"/>
              <a:t>(Boletim de Desempenho Parcial) emitidos por aquele sistema.</a:t>
            </a:r>
          </a:p>
          <a:p>
            <a:pPr marL="0" indent="0">
              <a:buNone/>
            </a:pPr>
            <a:r>
              <a:rPr lang="pt-BR" u="sng" dirty="0" smtClean="0"/>
              <a:t>Linguagem </a:t>
            </a:r>
            <a:r>
              <a:rPr lang="pt-BR" u="sng" dirty="0"/>
              <a:t>de Programação:</a:t>
            </a:r>
          </a:p>
          <a:p>
            <a:pPr marL="0" indent="0">
              <a:buNone/>
            </a:pPr>
            <a:r>
              <a:rPr lang="pt-BR" u="sng" dirty="0"/>
              <a:t>Banco de Dados:</a:t>
            </a:r>
          </a:p>
          <a:p>
            <a:pPr marL="0" indent="0">
              <a:buNone/>
            </a:pPr>
            <a:r>
              <a:rPr lang="pt-BR" u="sng" dirty="0" smtClean="0"/>
              <a:t>Documentação</a:t>
            </a:r>
            <a:r>
              <a:rPr lang="pt-BR" dirty="0" smtClean="0"/>
              <a:t>: LPS;banco;fontes;requisitos.</a:t>
            </a:r>
          </a:p>
          <a:p>
            <a:pPr marL="0" indent="0">
              <a:buNone/>
            </a:pPr>
            <a:r>
              <a:rPr lang="pt-BR" u="sng" dirty="0" smtClean="0"/>
              <a:t>Mantenedor:</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39307694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SCOE</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Cadastro de Empresas Executoras de Obras</a:t>
            </a:r>
          </a:p>
          <a:p>
            <a:pPr marL="0" indent="0" algn="ctr">
              <a:buNone/>
            </a:pPr>
            <a:r>
              <a:rPr lang="pt-BR" b="1" dirty="0" smtClean="0"/>
              <a:t>(Área CGCL)</a:t>
            </a:r>
          </a:p>
          <a:p>
            <a:pPr marL="0" indent="0" algn="ctr">
              <a:buNone/>
            </a:pPr>
            <a:endParaRPr lang="pt-BR" dirty="0" smtClean="0"/>
          </a:p>
          <a:p>
            <a:pPr marL="0" indent="0">
              <a:buNone/>
            </a:pPr>
            <a:r>
              <a:rPr lang="pt-BR" u="sng" dirty="0"/>
              <a:t>Propriedade:</a:t>
            </a:r>
          </a:p>
          <a:p>
            <a:pPr marL="0" indent="0">
              <a:buNone/>
            </a:pPr>
            <a:r>
              <a:rPr lang="pt-BR" u="sng" dirty="0" smtClean="0"/>
              <a:t>Ambiente:</a:t>
            </a:r>
            <a:r>
              <a:rPr lang="pt-BR" dirty="0" smtClean="0"/>
              <a:t> WEB</a:t>
            </a:r>
            <a:endParaRPr lang="pt-BR" dirty="0"/>
          </a:p>
          <a:p>
            <a:pPr marL="0" indent="0">
              <a:buNone/>
            </a:pPr>
            <a:r>
              <a:rPr lang="pt-BR" u="sng" dirty="0"/>
              <a:t>Área:</a:t>
            </a:r>
            <a:r>
              <a:rPr lang="pt-BR" dirty="0"/>
              <a:t> CGCL.</a:t>
            </a:r>
          </a:p>
          <a:p>
            <a:pPr marL="0" indent="0">
              <a:buNone/>
            </a:pPr>
            <a:r>
              <a:rPr lang="pt-BR" u="sng" dirty="0"/>
              <a:t>Interface com Outros Sistemas:</a:t>
            </a:r>
            <a:r>
              <a:rPr lang="pt-BR" dirty="0"/>
              <a:t> </a:t>
            </a:r>
            <a:r>
              <a:rPr lang="pt-BR" dirty="0">
                <a:hlinkClick r:id="rId3" action="ppaction://hlinksldjump"/>
              </a:rPr>
              <a:t>SIAC</a:t>
            </a:r>
            <a:r>
              <a:rPr lang="pt-BR" dirty="0"/>
              <a:t>.</a:t>
            </a:r>
            <a:endParaRPr lang="pt-BR" u="sng" dirty="0"/>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124853797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SCOVIDE</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Coordenação de Avaliação de Viabilidade e Desempenho</a:t>
            </a:r>
          </a:p>
          <a:p>
            <a:pPr marL="0" indent="0" algn="ctr">
              <a:buNone/>
            </a:pPr>
            <a:endParaRPr lang="pt-BR" dirty="0" smtClean="0"/>
          </a:p>
          <a:p>
            <a:pPr marL="0" indent="0">
              <a:buNone/>
            </a:pPr>
            <a:r>
              <a:rPr lang="pt-BR" u="sng" dirty="0" smtClean="0"/>
              <a:t>Objetivo:</a:t>
            </a:r>
            <a:r>
              <a:rPr lang="pt-BR" dirty="0" smtClean="0"/>
              <a:t> Sistema de gerenciamento do relatório de gestão.</a:t>
            </a:r>
          </a:p>
          <a:p>
            <a:pPr marL="0" indent="0">
              <a:buNone/>
            </a:pPr>
            <a:r>
              <a:rPr lang="pt-BR" u="sng" dirty="0" smtClean="0"/>
              <a:t>Principais Informações:</a:t>
            </a:r>
          </a:p>
          <a:p>
            <a:pPr marL="0" indent="0">
              <a:buNone/>
            </a:pPr>
            <a:r>
              <a:rPr lang="pt-BR" u="sng" dirty="0"/>
              <a:t>Linguagem de </a:t>
            </a:r>
            <a:r>
              <a:rPr lang="pt-BR" u="sng" dirty="0" smtClean="0"/>
              <a:t>Programação</a:t>
            </a:r>
            <a:r>
              <a:rPr lang="pt-BR" u="sng" dirty="0"/>
              <a:t>:</a:t>
            </a:r>
            <a:r>
              <a:rPr lang="pt-BR" dirty="0"/>
              <a:t> </a:t>
            </a:r>
            <a:r>
              <a:rPr lang="pt-BR" dirty="0" smtClean="0"/>
              <a:t>Visual Basic (</a:t>
            </a:r>
            <a:r>
              <a:rPr lang="pt-BR" dirty="0"/>
              <a:t>GAS 2007</a:t>
            </a:r>
            <a:r>
              <a:rPr lang="pt-BR" dirty="0" smtClean="0"/>
              <a:t>).</a:t>
            </a:r>
          </a:p>
          <a:p>
            <a:pPr marL="0" indent="0">
              <a:buNone/>
            </a:pPr>
            <a:r>
              <a:rPr lang="pt-BR" u="sng" dirty="0" smtClean="0"/>
              <a:t>Banco de Dados:</a:t>
            </a:r>
            <a:r>
              <a:rPr lang="pt-BR" dirty="0" smtClean="0"/>
              <a:t> SQL-Server 2008.</a:t>
            </a:r>
          </a:p>
          <a:p>
            <a:pPr marL="0" indent="0">
              <a:buNone/>
            </a:pPr>
            <a:r>
              <a:rPr lang="pt-BR" u="sng" dirty="0" smtClean="0"/>
              <a:t>Documentação:</a:t>
            </a:r>
            <a:r>
              <a:rPr lang="pt-BR" dirty="0" smtClean="0"/>
              <a:t> S /documentação.</a:t>
            </a:r>
          </a:p>
          <a:p>
            <a:pPr marL="0" indent="0">
              <a:buNone/>
            </a:pPr>
            <a:r>
              <a:rPr lang="pt-BR" u="sng" dirty="0" smtClean="0"/>
              <a:t>Mantenedor</a:t>
            </a:r>
            <a:r>
              <a:rPr lang="pt-BR" dirty="0" smtClean="0"/>
              <a:t>: </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0791607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SCOVIDE</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Coordenação de Avaliação de Viabilidade e Desempenho</a:t>
            </a:r>
          </a:p>
          <a:p>
            <a:pPr marL="0" indent="0" algn="ctr">
              <a:buNone/>
            </a:pPr>
            <a:endParaRPr lang="pt-BR" dirty="0" smtClean="0"/>
          </a:p>
          <a:p>
            <a:pPr marL="0" indent="0">
              <a:buNone/>
            </a:pPr>
            <a:r>
              <a:rPr lang="pt-BR" u="sng" dirty="0" smtClean="0"/>
              <a:t>Área:</a:t>
            </a:r>
            <a:r>
              <a:rPr lang="pt-BR" dirty="0" smtClean="0"/>
              <a:t> DPP. </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3306389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SCP</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Portarias</a:t>
            </a:r>
          </a:p>
          <a:p>
            <a:pPr marL="0" indent="0" algn="ctr">
              <a:buNone/>
            </a:pPr>
            <a:endParaRPr lang="pt-BR" dirty="0" smtClean="0"/>
          </a:p>
          <a:p>
            <a:pPr marL="0" indent="0">
              <a:buNone/>
            </a:pPr>
            <a:r>
              <a:rPr lang="pt-BR" u="sng" dirty="0" smtClean="0"/>
              <a:t>Objetivo:</a:t>
            </a:r>
            <a:r>
              <a:rPr lang="pt-BR" dirty="0" smtClean="0"/>
              <a:t> Controla a entrada e saída das portarias. </a:t>
            </a:r>
          </a:p>
          <a:p>
            <a:pPr marL="0" indent="0">
              <a:buNone/>
            </a:pPr>
            <a:r>
              <a:rPr lang="pt-BR" u="sng" dirty="0" smtClean="0"/>
              <a:t>Principais Informações:</a:t>
            </a:r>
          </a:p>
          <a:p>
            <a:pPr marL="0" indent="0">
              <a:buNone/>
            </a:pPr>
            <a:r>
              <a:rPr lang="pt-BR" u="sng" dirty="0" smtClean="0"/>
              <a:t>Linguagem de Programação:</a:t>
            </a:r>
            <a:r>
              <a:rPr lang="pt-BR" dirty="0" smtClean="0"/>
              <a:t> Visual Basic.</a:t>
            </a:r>
          </a:p>
          <a:p>
            <a:pPr marL="0" indent="0">
              <a:buNone/>
            </a:pPr>
            <a:r>
              <a:rPr lang="pt-BR" u="sng" dirty="0" smtClean="0"/>
              <a:t>Banco de Dados:</a:t>
            </a:r>
            <a:r>
              <a:rPr lang="pt-BR" dirty="0" smtClean="0"/>
              <a:t> DB2.</a:t>
            </a:r>
            <a:endParaRPr lang="pt-BR" u="sng" dirty="0" smtClean="0"/>
          </a:p>
          <a:p>
            <a:pPr marL="0" indent="0">
              <a:buNone/>
            </a:pPr>
            <a:r>
              <a:rPr lang="pt-BR" u="sng" dirty="0" smtClean="0"/>
              <a:t>Documentação:</a:t>
            </a:r>
            <a:r>
              <a:rPr lang="pt-BR" dirty="0" smtClean="0"/>
              <a:t> Resumo.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12089030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SCP</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Portarias</a:t>
            </a:r>
          </a:p>
          <a:p>
            <a:pPr marL="0" indent="0" algn="ctr">
              <a:buNone/>
            </a:pPr>
            <a:endParaRPr lang="pt-BR" dirty="0" smtClean="0"/>
          </a:p>
          <a:p>
            <a:pPr marL="0" indent="0">
              <a:buNone/>
            </a:pPr>
            <a:r>
              <a:rPr lang="pt-BR" u="sng" dirty="0" smtClean="0"/>
              <a:t>Área:</a:t>
            </a:r>
            <a:r>
              <a:rPr lang="pt-BR" dirty="0" smtClean="0"/>
              <a:t> SEGAG.</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85407332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SCSD</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Consultas de Servidores do DNER</a:t>
            </a:r>
          </a:p>
          <a:p>
            <a:pPr marL="0" indent="0" algn="ctr">
              <a:buNone/>
            </a:pPr>
            <a:endParaRPr lang="pt-BR" dirty="0" smtClean="0"/>
          </a:p>
          <a:p>
            <a:pPr marL="0" indent="0">
              <a:buNone/>
            </a:pPr>
            <a:r>
              <a:rPr lang="pt-BR" u="sng" dirty="0" smtClean="0"/>
              <a:t>Objetivo:</a:t>
            </a:r>
            <a:r>
              <a:rPr lang="pt-BR" dirty="0" smtClean="0"/>
              <a:t> Exibir as fichas cadastrais e funcionais dos servidores do antigo DNER, para que a funcionalidade </a:t>
            </a:r>
            <a:r>
              <a:rPr lang="pt-BR" dirty="0" smtClean="0">
                <a:hlinkClick r:id="rId3" action="ppaction://hlinksldjump"/>
              </a:rPr>
              <a:t>CICSX</a:t>
            </a:r>
            <a:r>
              <a:rPr lang="pt-BR" dirty="0" smtClean="0"/>
              <a:t>, no </a:t>
            </a:r>
            <a:r>
              <a:rPr lang="pt-BR" dirty="0" smtClean="0">
                <a:hlinkClick r:id="rId4" action="ppaction://hlinksldjump"/>
              </a:rPr>
              <a:t>SIGA </a:t>
            </a:r>
            <a:r>
              <a:rPr lang="pt-BR" dirty="0" smtClean="0"/>
              <a:t>(Tela preta) seja desativada.</a:t>
            </a:r>
          </a:p>
          <a:p>
            <a:pPr marL="0" indent="0">
              <a:buNone/>
            </a:pPr>
            <a:r>
              <a:rPr lang="pt-BR" u="sng" dirty="0" smtClean="0"/>
              <a:t>Principais Informações:</a:t>
            </a:r>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Oracle</a:t>
            </a:r>
          </a:p>
          <a:p>
            <a:pPr marL="0" indent="0">
              <a:buNone/>
            </a:pPr>
            <a:r>
              <a:rPr lang="pt-BR" u="sng" dirty="0" smtClean="0"/>
              <a:t>Documentação</a:t>
            </a:r>
            <a:r>
              <a:rPr lang="pt-BR" dirty="0" smtClean="0"/>
              <a:t>: SCSD-DVP;SCSD-ECU;SCSD-RNG.</a:t>
            </a:r>
          </a:p>
          <a:p>
            <a:pPr marL="0" indent="0">
              <a:buNone/>
            </a:pPr>
            <a:r>
              <a:rPr lang="pt-BR" u="sng" dirty="0" smtClean="0"/>
              <a:t>Mantenedor:</a:t>
            </a:r>
          </a:p>
          <a:p>
            <a:pPr marL="0" indent="0">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5" action="ppaction://hlinksldjump"/>
              </a:rPr>
              <a:t>M</a:t>
            </a:r>
            <a:r>
              <a:rPr lang="pt-BR" dirty="0" smtClean="0">
                <a:hlinkClick r:id="rId5" action="ppaction://hlinksldjump"/>
              </a:rPr>
              <a:t>enu</a:t>
            </a:r>
            <a:endParaRPr lang="pt-BR" dirty="0"/>
          </a:p>
        </p:txBody>
      </p:sp>
    </p:spTree>
    <p:extLst>
      <p:ext uri="{BB962C8B-B14F-4D97-AF65-F5344CB8AC3E}">
        <p14:creationId xmlns:p14="http://schemas.microsoft.com/office/powerpoint/2010/main" val="4046285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SCSD</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Consultas de Servidores do DNER</a:t>
            </a:r>
          </a:p>
          <a:p>
            <a:pPr marL="0" indent="0" algn="ctr">
              <a:buNone/>
            </a:pPr>
            <a:endParaRPr lang="pt-BR" dirty="0" smtClean="0"/>
          </a:p>
          <a:p>
            <a:pPr marL="0" indent="0">
              <a:buNone/>
            </a:pPr>
            <a:r>
              <a:rPr lang="pt-BR" u="sng" dirty="0" smtClean="0"/>
              <a:t>Ambiente</a:t>
            </a:r>
            <a:r>
              <a:rPr lang="pt-BR" dirty="0" smtClean="0"/>
              <a:t>: WEB</a:t>
            </a:r>
          </a:p>
          <a:p>
            <a:pPr marL="0" indent="0">
              <a:buNone/>
            </a:pPr>
            <a:r>
              <a:rPr lang="pt-BR" u="sng" dirty="0" smtClean="0"/>
              <a:t>Área:</a:t>
            </a:r>
            <a:r>
              <a:rPr lang="pt-BR" dirty="0" smtClean="0"/>
              <a:t> Recursos Humanos.</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81600266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SEA</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Estatísticas de Acidentes Rodoviários</a:t>
            </a:r>
          </a:p>
          <a:p>
            <a:pPr marL="0" indent="0" algn="ctr">
              <a:buNone/>
            </a:pPr>
            <a:endParaRPr lang="pt-BR" dirty="0" smtClean="0"/>
          </a:p>
          <a:p>
            <a:pPr marL="0" indent="0">
              <a:buNone/>
            </a:pPr>
            <a:r>
              <a:rPr lang="pt-BR" u="sng" dirty="0" smtClean="0"/>
              <a:t>Objetivo:</a:t>
            </a:r>
            <a:r>
              <a:rPr lang="pt-BR" dirty="0" smtClean="0"/>
              <a:t> Cadastrar o resumo de boletim de ocorrência e apresentar estatísticas dos acidentes ocorridos nas rodovias federais através de relatórios. </a:t>
            </a:r>
          </a:p>
          <a:p>
            <a:pPr marL="0" indent="0">
              <a:buNone/>
            </a:pPr>
            <a:r>
              <a:rPr lang="pt-BR" u="sng" dirty="0" smtClean="0"/>
              <a:t>Principais Informações:</a:t>
            </a:r>
          </a:p>
          <a:p>
            <a:pPr marL="0" indent="0">
              <a:buNone/>
            </a:pPr>
            <a:r>
              <a:rPr lang="pt-BR" u="sng" dirty="0" smtClean="0"/>
              <a:t>Linguagem de Programação:</a:t>
            </a:r>
            <a:r>
              <a:rPr lang="pt-BR" dirty="0" smtClean="0"/>
              <a:t> Delphi. </a:t>
            </a:r>
          </a:p>
          <a:p>
            <a:pPr marL="0" indent="0">
              <a:buNone/>
            </a:pPr>
            <a:r>
              <a:rPr lang="pt-BR" u="sng" dirty="0" smtClean="0"/>
              <a:t>Banco de Dados:</a:t>
            </a:r>
            <a:r>
              <a:rPr lang="pt-BR" dirty="0" smtClean="0"/>
              <a:t> Oracle.</a:t>
            </a:r>
          </a:p>
          <a:p>
            <a:pPr marL="0" indent="0">
              <a:buNone/>
            </a:pPr>
            <a:r>
              <a:rPr lang="pt-BR" u="sng" dirty="0" smtClean="0"/>
              <a:t>Documentação:</a:t>
            </a:r>
            <a:r>
              <a:rPr lang="pt-BR" dirty="0" smtClean="0"/>
              <a:t> S/documentação.</a:t>
            </a:r>
          </a:p>
          <a:p>
            <a:pPr marL="0" indent="0">
              <a:buNone/>
            </a:pPr>
            <a:r>
              <a:rPr lang="pt-BR" u="sng" dirty="0" smtClean="0"/>
              <a:t>Mantenedor</a:t>
            </a:r>
            <a:r>
              <a:rPr lang="pt-BR" u="sng" dirty="0"/>
              <a:t>:</a:t>
            </a:r>
            <a:r>
              <a:rPr lang="pt-BR" dirty="0"/>
              <a:t> POLIGRAPH Sistemas e Representações </a:t>
            </a:r>
            <a:r>
              <a:rPr lang="pt-BR" dirty="0" err="1"/>
              <a:t>Ltda</a:t>
            </a:r>
            <a:r>
              <a:rPr lang="pt-BR" dirty="0"/>
              <a:t>, contratado pela SR-DNIT/SC</a:t>
            </a:r>
            <a:r>
              <a:rPr lang="pt-BR" dirty="0" smtClean="0"/>
              <a:t>.</a:t>
            </a:r>
          </a:p>
          <a:p>
            <a:pPr marL="0" indent="0">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93643431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SEA</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Estatísticas de Acidentes Rodoviários</a:t>
            </a:r>
          </a:p>
          <a:p>
            <a:pPr marL="0" indent="0" algn="ctr">
              <a:buNone/>
            </a:pPr>
            <a:endParaRPr lang="pt-BR" dirty="0" smtClean="0"/>
          </a:p>
          <a:p>
            <a:pPr marL="0" indent="0">
              <a:buNone/>
            </a:pPr>
            <a:r>
              <a:rPr lang="pt-BR" u="sng" dirty="0" smtClean="0"/>
              <a:t>Ambiente:</a:t>
            </a:r>
          </a:p>
          <a:p>
            <a:pPr marL="0" indent="0">
              <a:buNone/>
            </a:pPr>
            <a:r>
              <a:rPr lang="pt-BR" u="sng" dirty="0"/>
              <a:t>Área:</a:t>
            </a:r>
            <a:r>
              <a:rPr lang="pt-BR" dirty="0"/>
              <a:t> SR/SC</a:t>
            </a:r>
            <a:r>
              <a:rPr lang="pt-BR" dirty="0" smtClean="0"/>
              <a:t>.</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129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82833581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CATMAT/CATSER</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Catalogação de Material / Sistema de Catalogação de Serviço</a:t>
            </a:r>
          </a:p>
          <a:p>
            <a:pPr marL="0" indent="0" algn="ctr">
              <a:buNone/>
            </a:pPr>
            <a:endParaRPr lang="pt-BR" dirty="0" smtClean="0"/>
          </a:p>
          <a:p>
            <a:pPr marL="0" indent="0">
              <a:buNone/>
            </a:pPr>
            <a:r>
              <a:rPr lang="pt-BR" u="sng" dirty="0" smtClean="0"/>
              <a:t>Objetivo:</a:t>
            </a:r>
            <a:r>
              <a:rPr lang="pt-BR" dirty="0" smtClean="0"/>
              <a:t> Consulta e inclusão de itens materiais ou serviços para usuários cadastrados no </a:t>
            </a:r>
            <a:r>
              <a:rPr lang="pt-BR" dirty="0" smtClean="0">
                <a:hlinkClick r:id="rId2" action="ppaction://hlinksldjump"/>
              </a:rPr>
              <a:t>SIASG</a:t>
            </a:r>
            <a:r>
              <a:rPr lang="pt-BR" dirty="0" smtClean="0"/>
              <a:t> (Sistema Integrado de Administração de Serviços Gerais).</a:t>
            </a:r>
          </a:p>
          <a:p>
            <a:pPr marL="0" indent="0">
              <a:buNone/>
            </a:pPr>
            <a:r>
              <a:rPr lang="pt-BR" u="sng" dirty="0" smtClean="0"/>
              <a:t>Principais Informações:</a:t>
            </a:r>
            <a:r>
              <a:rPr lang="pt-BR" dirty="0" smtClean="0"/>
              <a:t> CATMAT- Englobam alimentos, produtos de higiene, artigos de vestuários, produtos químicos etc.</a:t>
            </a:r>
          </a:p>
          <a:p>
            <a:pPr marL="0" indent="0">
              <a:buNone/>
            </a:pPr>
            <a:r>
              <a:rPr lang="pt-BR" dirty="0"/>
              <a:t>	</a:t>
            </a:r>
            <a:r>
              <a:rPr lang="pt-BR" dirty="0" smtClean="0"/>
              <a:t>		         CATSER- Englobam serviços de garçom, apoio administrativo, informática, portaria/recepção etc.</a:t>
            </a:r>
          </a:p>
          <a:p>
            <a:pPr marL="0" indent="0">
              <a:buNone/>
            </a:pPr>
            <a:r>
              <a:rPr lang="pt-BR" u="sng" dirty="0" smtClean="0"/>
              <a:t>Linguagem de Programação</a:t>
            </a:r>
            <a:r>
              <a:rPr lang="pt-BR" dirty="0" smtClean="0"/>
              <a:t>: VBscript</a:t>
            </a:r>
          </a:p>
          <a:p>
            <a:pPr marL="0" indent="0">
              <a:buNone/>
            </a:pPr>
            <a:r>
              <a:rPr lang="pt-BR" u="sng" dirty="0" smtClean="0"/>
              <a:t>Banco de Dados</a:t>
            </a:r>
            <a:r>
              <a:rPr lang="pt-BR" dirty="0" smtClean="0"/>
              <a:t>: Federal Supply</a:t>
            </a:r>
          </a:p>
          <a:p>
            <a:pPr marL="0" indent="0">
              <a:buNone/>
            </a:pPr>
            <a:r>
              <a:rPr lang="pt-BR" u="sng" dirty="0" smtClean="0"/>
              <a:t>Documentação:</a:t>
            </a:r>
            <a:r>
              <a:rPr lang="pt-BR" dirty="0" smtClean="0"/>
              <a:t> S/documentação.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70385768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Sgerenciamento</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Gerenciamento da COPINV</a:t>
            </a:r>
          </a:p>
          <a:p>
            <a:pPr marL="0" indent="0" algn="ctr">
              <a:buNone/>
            </a:pPr>
            <a:endParaRPr lang="pt-BR" dirty="0" smtClean="0"/>
          </a:p>
          <a:p>
            <a:pPr marL="0" indent="0">
              <a:buNone/>
            </a:pPr>
            <a:r>
              <a:rPr lang="pt-BR" u="sng" dirty="0" smtClean="0"/>
              <a:t>Objetivo:</a:t>
            </a:r>
            <a:r>
              <a:rPr lang="pt-BR" dirty="0" smtClean="0"/>
              <a:t> Gerenciamento e controle de emissão de declaração de existência de recurso, solicitação, movimentação de crédito orçamentário e solicitação de empenho. </a:t>
            </a:r>
          </a:p>
          <a:p>
            <a:pPr marL="0" indent="0">
              <a:buNone/>
            </a:pPr>
            <a:r>
              <a:rPr lang="pt-BR" u="sng" dirty="0" smtClean="0"/>
              <a:t>Principais Informações:</a:t>
            </a:r>
          </a:p>
          <a:p>
            <a:pPr marL="0" indent="0">
              <a:buNone/>
            </a:pPr>
            <a:r>
              <a:rPr lang="pt-BR" u="sng" dirty="0" smtClean="0"/>
              <a:t>Linguagem de Programação:</a:t>
            </a:r>
            <a:r>
              <a:rPr lang="pt-BR" dirty="0" smtClean="0"/>
              <a:t> Visual </a:t>
            </a:r>
            <a:r>
              <a:rPr lang="pt-BR" dirty="0"/>
              <a:t>B</a:t>
            </a:r>
            <a:r>
              <a:rPr lang="pt-BR" dirty="0" smtClean="0"/>
              <a:t>asic (</a:t>
            </a:r>
            <a:r>
              <a:rPr lang="pt-BR" dirty="0"/>
              <a:t>GAS 2007</a:t>
            </a:r>
            <a:r>
              <a:rPr lang="pt-BR" dirty="0" smtClean="0"/>
              <a:t>). </a:t>
            </a:r>
          </a:p>
          <a:p>
            <a:pPr marL="0" indent="0">
              <a:buNone/>
            </a:pPr>
            <a:r>
              <a:rPr lang="pt-BR" u="sng" dirty="0" smtClean="0"/>
              <a:t>Banco de Dados:</a:t>
            </a:r>
            <a:r>
              <a:rPr lang="pt-BR" dirty="0" smtClean="0"/>
              <a:t> SQL-Server </a:t>
            </a:r>
            <a:r>
              <a:rPr lang="pt-BR" dirty="0"/>
              <a:t>2008 </a:t>
            </a:r>
            <a:r>
              <a:rPr lang="pt-BR" dirty="0" smtClean="0"/>
              <a:t>.</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90163238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Sgerenciamento</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Gerenciamento da COPINV</a:t>
            </a:r>
          </a:p>
          <a:p>
            <a:pPr marL="0" indent="0" algn="ctr">
              <a:buNone/>
            </a:pPr>
            <a:endParaRPr lang="pt-BR" dirty="0" smtClean="0"/>
          </a:p>
          <a:p>
            <a:pPr marL="0" indent="0">
              <a:buNone/>
            </a:pPr>
            <a:r>
              <a:rPr lang="pt-BR" u="sng" dirty="0" smtClean="0"/>
              <a:t>Ambiente:</a:t>
            </a:r>
          </a:p>
          <a:p>
            <a:pPr marL="0" indent="0">
              <a:buNone/>
            </a:pPr>
            <a:r>
              <a:rPr lang="pt-BR" u="sng" dirty="0" smtClean="0"/>
              <a:t>Área:</a:t>
            </a:r>
            <a:r>
              <a:rPr lang="pt-BR" dirty="0" smtClean="0"/>
              <a:t> DPP.</a:t>
            </a:r>
          </a:p>
          <a:p>
            <a:pPr marL="0" indent="0">
              <a:buNone/>
            </a:pPr>
            <a:r>
              <a:rPr lang="pt-BR" u="sng" dirty="0"/>
              <a:t>Interface com Outros Sistemas:</a:t>
            </a:r>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255216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SGF</a:t>
            </a:r>
            <a:endParaRPr lang="pt-BR" sz="3200" b="1" dirty="0"/>
          </a:p>
        </p:txBody>
      </p:sp>
      <p:sp>
        <p:nvSpPr>
          <p:cNvPr id="3" name="Espaço Reservado para Conteúdo 2"/>
          <p:cNvSpPr>
            <a:spLocks noGrp="1"/>
          </p:cNvSpPr>
          <p:nvPr>
            <p:ph idx="1"/>
          </p:nvPr>
        </p:nvSpPr>
        <p:spPr>
          <a:xfrm>
            <a:off x="561703" y="927462"/>
            <a:ext cx="11630297" cy="6489338"/>
          </a:xfrm>
        </p:spPr>
        <p:txBody>
          <a:bodyPr>
            <a:normAutofit/>
          </a:bodyPr>
          <a:lstStyle/>
          <a:p>
            <a:pPr marL="0" indent="0" algn="ctr">
              <a:buNone/>
            </a:pPr>
            <a:endParaRPr lang="pt-BR" dirty="0" smtClean="0"/>
          </a:p>
          <a:p>
            <a:pPr marL="0" indent="0" algn="ctr">
              <a:buNone/>
            </a:pPr>
            <a:r>
              <a:rPr lang="pt-BR" b="1" dirty="0" smtClean="0"/>
              <a:t>Sistema de Gestão Financeira</a:t>
            </a:r>
          </a:p>
          <a:p>
            <a:pPr marL="0" indent="0" algn="ctr">
              <a:buNone/>
            </a:pPr>
            <a:endParaRPr lang="pt-BR" dirty="0" smtClean="0"/>
          </a:p>
          <a:p>
            <a:pPr marL="0" indent="0">
              <a:buNone/>
            </a:pPr>
            <a:r>
              <a:rPr lang="pt-BR" u="sng" dirty="0" smtClean="0"/>
              <a:t>Objetivo:</a:t>
            </a:r>
            <a:r>
              <a:rPr lang="pt-BR" dirty="0" smtClean="0"/>
              <a:t> Automatização, modernização e centralização do processo financeiro do DNIT.</a:t>
            </a:r>
          </a:p>
          <a:p>
            <a:pPr marL="0" indent="0">
              <a:buNone/>
            </a:pPr>
            <a:r>
              <a:rPr lang="pt-BR" u="sng" dirty="0" smtClean="0"/>
              <a:t>Principais Informações:</a:t>
            </a:r>
            <a:r>
              <a:rPr lang="pt-BR" dirty="0" smtClean="0"/>
              <a:t> Permite ao DNIT gerir e acompanhar contratos de diferentes modelos - </a:t>
            </a:r>
            <a:r>
              <a:rPr lang="pt-BR" dirty="0" err="1"/>
              <a:t>a</a:t>
            </a:r>
            <a:r>
              <a:rPr lang="pt-BR" dirty="0" err="1" smtClean="0"/>
              <a:t>quaviários</a:t>
            </a:r>
            <a:r>
              <a:rPr lang="pt-BR" dirty="0" smtClean="0"/>
              <a:t>, rodoviários, ferroviários e administrativos - , além do controle de repasses. Atende às necessidades de gerenciamento financeiro, programação e controle orçamentário.</a:t>
            </a:r>
          </a:p>
          <a:p>
            <a:pPr marL="0" indent="0">
              <a:buNone/>
            </a:pPr>
            <a:r>
              <a:rPr lang="pt-BR" dirty="0"/>
              <a:t> </a:t>
            </a:r>
            <a:r>
              <a:rPr lang="pt-BR" dirty="0" smtClean="0"/>
              <a:t>          Resultado da integração de três sistemas: Sistema de Controle de Caução (</a:t>
            </a:r>
            <a:r>
              <a:rPr lang="pt-BR" dirty="0" smtClean="0">
                <a:hlinkClick r:id="rId3" action="ppaction://hlinksldjump"/>
              </a:rPr>
              <a:t>SCC</a:t>
            </a:r>
            <a:r>
              <a:rPr lang="pt-BR" dirty="0" smtClean="0"/>
              <a:t>), Sistema de Previsão de Empenhos e Orçamento (</a:t>
            </a:r>
            <a:r>
              <a:rPr lang="pt-BR" dirty="0" smtClean="0">
                <a:hlinkClick r:id="rId4" action="ppaction://hlinksldjump"/>
              </a:rPr>
              <a:t>SPEO</a:t>
            </a:r>
            <a:r>
              <a:rPr lang="pt-BR" dirty="0" smtClean="0"/>
              <a:t>) e do Sistema de Gestão Financeira (SGF). Essa união permite maior segurança e agilidade para o acompanhamento orçamentário e financeiro dos contratos.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5" action="ppaction://hlinksldjump"/>
              </a:rPr>
              <a:t>M</a:t>
            </a:r>
            <a:r>
              <a:rPr lang="pt-BR" dirty="0" smtClean="0">
                <a:hlinkClick r:id="rId5" action="ppaction://hlinksldjump"/>
              </a:rPr>
              <a:t>enu</a:t>
            </a:r>
            <a:endParaRPr lang="pt-BR" dirty="0"/>
          </a:p>
        </p:txBody>
      </p:sp>
    </p:spTree>
    <p:extLst>
      <p:ext uri="{BB962C8B-B14F-4D97-AF65-F5344CB8AC3E}">
        <p14:creationId xmlns:p14="http://schemas.microsoft.com/office/powerpoint/2010/main" val="336648305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r>
              <a:rPr lang="pt-BR" b="1" dirty="0" smtClean="0"/>
              <a:t>Sistema </a:t>
            </a:r>
            <a:r>
              <a:rPr lang="pt-BR" b="1" dirty="0"/>
              <a:t>de Gestão Financeira</a:t>
            </a:r>
          </a:p>
          <a:p>
            <a:pPr marL="0" indent="0" algn="ctr">
              <a:buNone/>
            </a:pPr>
            <a:endParaRPr lang="pt-BR" dirty="0" smtClean="0"/>
          </a:p>
          <a:p>
            <a:pPr marL="0" indent="0">
              <a:buNone/>
            </a:pPr>
            <a:r>
              <a:rPr lang="pt-BR" u="sng" dirty="0" smtClean="0"/>
              <a:t>Linguagem </a:t>
            </a:r>
            <a:r>
              <a:rPr lang="pt-BR" u="sng" dirty="0"/>
              <a:t>de Programação:</a:t>
            </a:r>
            <a:r>
              <a:rPr lang="pt-BR" dirty="0"/>
              <a:t> Visual Basic.</a:t>
            </a:r>
          </a:p>
          <a:p>
            <a:pPr marL="0" indent="0">
              <a:buNone/>
            </a:pPr>
            <a:r>
              <a:rPr lang="pt-BR" u="sng" dirty="0"/>
              <a:t>Banco de Dados:</a:t>
            </a:r>
            <a:r>
              <a:rPr lang="pt-BR" dirty="0"/>
              <a:t> DB2.</a:t>
            </a:r>
          </a:p>
          <a:p>
            <a:pPr marL="0" indent="0">
              <a:buNone/>
            </a:pPr>
            <a:r>
              <a:rPr lang="pt-BR" u="sng" dirty="0" smtClean="0"/>
              <a:t>Documentação:</a:t>
            </a:r>
            <a:r>
              <a:rPr lang="pt-BR" dirty="0" smtClean="0"/>
              <a:t> DVS; ECU; Perfis.  (Atualizado)</a:t>
            </a:r>
            <a:endParaRPr lang="pt-BR" u="sng" dirty="0" smtClean="0"/>
          </a:p>
          <a:p>
            <a:pPr marL="0" indent="0">
              <a:buNone/>
            </a:pPr>
            <a:r>
              <a:rPr lang="pt-BR" u="sng" dirty="0" smtClean="0"/>
              <a:t>Mantenedor:</a:t>
            </a:r>
            <a:r>
              <a:rPr lang="pt-BR" dirty="0" smtClean="0"/>
              <a:t> SERPRO.</a:t>
            </a:r>
          </a:p>
          <a:p>
            <a:pPr marL="0" indent="0">
              <a:buNone/>
            </a:pPr>
            <a:r>
              <a:rPr lang="pt-BR" u="sng" dirty="0" smtClean="0"/>
              <a:t>Propriedade:</a:t>
            </a:r>
            <a:r>
              <a:rPr lang="pt-BR" dirty="0" smtClean="0"/>
              <a:t> DNIT.</a:t>
            </a:r>
          </a:p>
          <a:p>
            <a:pPr marL="0" indent="0">
              <a:buNone/>
            </a:pPr>
            <a:r>
              <a:rPr lang="pt-BR" u="sng" dirty="0" smtClean="0"/>
              <a:t>Ambiente:</a:t>
            </a:r>
          </a:p>
          <a:p>
            <a:pPr marL="0" indent="0">
              <a:buNone/>
            </a:pPr>
            <a:r>
              <a:rPr lang="pt-BR" u="sng" dirty="0" smtClean="0"/>
              <a:t>Área:</a:t>
            </a:r>
            <a:r>
              <a:rPr lang="pt-BR" dirty="0" smtClean="0"/>
              <a:t> CGMAB; CGDESP; CGPLAN; DIF; CGAG; COCAP; CGOF; DAF; DIR; CGPERT; CGCONT; CGEHPAQ; CGPMAQ; CGCIT</a:t>
            </a:r>
            <a:r>
              <a:rPr lang="pt-BR" dirty="0"/>
              <a:t>; </a:t>
            </a:r>
            <a:r>
              <a:rPr lang="pt-BR" dirty="0" smtClean="0"/>
              <a:t>SR/PB; SR-RO/AC; SR/MT.</a:t>
            </a:r>
          </a:p>
          <a:p>
            <a:pPr marL="0" indent="0">
              <a:buNone/>
            </a:pPr>
            <a:r>
              <a:rPr lang="pt-BR" u="sng" dirty="0"/>
              <a:t>Interface com Outros Sistemas</a:t>
            </a:r>
            <a:r>
              <a:rPr lang="pt-BR" dirty="0"/>
              <a:t>: </a:t>
            </a:r>
            <a:r>
              <a:rPr lang="pt-BR" dirty="0">
                <a:hlinkClick r:id="rId3" action="ppaction://hlinksldjump"/>
              </a:rPr>
              <a:t>SIAC</a:t>
            </a:r>
            <a:r>
              <a:rPr lang="pt-BR" dirty="0"/>
              <a:t>, </a:t>
            </a:r>
            <a:r>
              <a:rPr lang="pt-BR" dirty="0">
                <a:hlinkClick r:id="rId4" action="ppaction://hlinksldjump"/>
              </a:rPr>
              <a:t>SINDEC</a:t>
            </a:r>
            <a:r>
              <a:rPr lang="pt-BR" dirty="0"/>
              <a:t>, </a:t>
            </a:r>
            <a:r>
              <a:rPr lang="pt-BR" dirty="0">
                <a:hlinkClick r:id="rId5" action="ppaction://hlinksldjump"/>
              </a:rPr>
              <a:t>SIAFI</a:t>
            </a:r>
            <a:r>
              <a:rPr lang="pt-BR" dirty="0" smtClean="0"/>
              <a:t>.</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133</a:t>
            </a:fld>
            <a:endParaRPr lang="pt-BR"/>
          </a:p>
        </p:txBody>
      </p:sp>
      <p:sp>
        <p:nvSpPr>
          <p:cNvPr id="6" name="Título 1"/>
          <p:cNvSpPr>
            <a:spLocks noGrp="1"/>
          </p:cNvSpPr>
          <p:nvPr>
            <p:ph type="title"/>
          </p:nvPr>
        </p:nvSpPr>
        <p:spPr>
          <a:xfrm>
            <a:off x="1086919" y="0"/>
            <a:ext cx="10515600" cy="728387"/>
          </a:xfrm>
        </p:spPr>
        <p:txBody>
          <a:bodyPr>
            <a:normAutofit/>
          </a:bodyPr>
          <a:lstStyle/>
          <a:p>
            <a:pPr algn="ctr"/>
            <a:r>
              <a:rPr lang="pt-BR" sz="3200" b="1" dirty="0" smtClean="0"/>
              <a:t>SGF</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6" action="ppaction://hlinksldjump"/>
              </a:rPr>
              <a:t>M</a:t>
            </a:r>
            <a:r>
              <a:rPr lang="pt-BR" dirty="0" smtClean="0">
                <a:hlinkClick r:id="rId6" action="ppaction://hlinksldjump"/>
              </a:rPr>
              <a:t>enu</a:t>
            </a:r>
            <a:endParaRPr lang="pt-BR" dirty="0"/>
          </a:p>
        </p:txBody>
      </p:sp>
    </p:spTree>
    <p:extLst>
      <p:ext uri="{BB962C8B-B14F-4D97-AF65-F5344CB8AC3E}">
        <p14:creationId xmlns:p14="http://schemas.microsoft.com/office/powerpoint/2010/main" val="124629788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SGF-Cronologia</a:t>
            </a:r>
            <a:endParaRPr lang="pt-BR" sz="3200" b="1" dirty="0"/>
          </a:p>
        </p:txBody>
      </p:sp>
      <p:sp>
        <p:nvSpPr>
          <p:cNvPr id="3" name="Espaço Reservado para Conteúdo 2"/>
          <p:cNvSpPr>
            <a:spLocks noGrp="1"/>
          </p:cNvSpPr>
          <p:nvPr>
            <p:ph idx="1"/>
          </p:nvPr>
        </p:nvSpPr>
        <p:spPr>
          <a:xfrm>
            <a:off x="561703" y="927462"/>
            <a:ext cx="11630297" cy="6347397"/>
          </a:xfrm>
        </p:spPr>
        <p:txBody>
          <a:bodyPr>
            <a:normAutofit/>
          </a:bodyPr>
          <a:lstStyle/>
          <a:p>
            <a:pPr marL="0" indent="0" algn="ctr">
              <a:buNone/>
            </a:pPr>
            <a:endParaRPr lang="pt-BR" dirty="0" smtClean="0"/>
          </a:p>
          <a:p>
            <a:pPr marL="0" indent="0" algn="ctr">
              <a:buNone/>
            </a:pPr>
            <a:r>
              <a:rPr lang="pt-BR" b="1" dirty="0" smtClean="0"/>
              <a:t>Sistema de Consultoria de Cronologia de Pagamentos</a:t>
            </a:r>
          </a:p>
          <a:p>
            <a:pPr marL="0" indent="0" algn="ctr">
              <a:buNone/>
            </a:pPr>
            <a:endParaRPr lang="pt-BR" dirty="0" smtClean="0"/>
          </a:p>
          <a:p>
            <a:pPr marL="0" indent="0">
              <a:lnSpc>
                <a:spcPct val="100000"/>
              </a:lnSpc>
              <a:buNone/>
            </a:pPr>
            <a:r>
              <a:rPr lang="pt-BR" u="sng" dirty="0" smtClean="0"/>
              <a:t>Objetivo:</a:t>
            </a:r>
            <a:r>
              <a:rPr lang="pt-BR" dirty="0" smtClean="0"/>
              <a:t> Responsável por colocar em ordem cronológica os pagamentos do DNIT.</a:t>
            </a:r>
          </a:p>
          <a:p>
            <a:pPr marL="0" indent="0">
              <a:buNone/>
            </a:pPr>
            <a:r>
              <a:rPr lang="pt-BR" u="sng" dirty="0" smtClean="0"/>
              <a:t>Principais Informações:</a:t>
            </a:r>
            <a:r>
              <a:rPr lang="pt-BR" dirty="0" smtClean="0"/>
              <a:t> Os pagamentos são ordenados por data/hora do ofício.</a:t>
            </a:r>
          </a:p>
          <a:p>
            <a:pPr marL="0" indent="0">
              <a:buNone/>
            </a:pPr>
            <a:r>
              <a:rPr lang="pt-BR" dirty="0" smtClean="0"/>
              <a:t> </a:t>
            </a:r>
            <a:r>
              <a:rPr lang="pt-BR" u="sng" dirty="0" smtClean="0"/>
              <a:t>Linguagem de Programação:</a:t>
            </a:r>
            <a:r>
              <a:rPr lang="pt-BR" dirty="0" smtClean="0"/>
              <a:t> Visual Basic.</a:t>
            </a:r>
          </a:p>
          <a:p>
            <a:pPr marL="0" indent="0">
              <a:buNone/>
            </a:pPr>
            <a:r>
              <a:rPr lang="pt-BR" u="sng" dirty="0" smtClean="0"/>
              <a:t>Banco de Dados:</a:t>
            </a:r>
            <a:r>
              <a:rPr lang="pt-BR" dirty="0" smtClean="0"/>
              <a:t> Oracle.</a:t>
            </a:r>
          </a:p>
          <a:p>
            <a:pPr marL="0" indent="0">
              <a:buNone/>
            </a:pPr>
            <a:r>
              <a:rPr lang="pt-BR" u="sng" dirty="0"/>
              <a:t>Documentação:</a:t>
            </a:r>
            <a:r>
              <a:rPr lang="pt-BR" dirty="0"/>
              <a:t> DVS; Relatório Técnico; GLO; Resumo.  (Atualizado)</a:t>
            </a:r>
            <a:endParaRPr lang="pt-BR" u="sng" dirty="0"/>
          </a:p>
          <a:p>
            <a:pPr marL="0" indent="0">
              <a:buNone/>
            </a:pPr>
            <a:r>
              <a:rPr lang="pt-BR" u="sng" dirty="0"/>
              <a:t>Mantenedor:</a:t>
            </a:r>
            <a:r>
              <a:rPr lang="pt-BR" dirty="0"/>
              <a:t> SERPRO</a:t>
            </a:r>
            <a:r>
              <a:rPr lang="pt-BR" dirty="0" smtClean="0"/>
              <a:t>.</a:t>
            </a:r>
          </a:p>
          <a:p>
            <a:pPr marL="0" indent="0">
              <a:buNone/>
            </a:pPr>
            <a:r>
              <a:rPr lang="pt-BR" u="sng" dirty="0" smtClean="0"/>
              <a:t>Propriedade:</a:t>
            </a:r>
            <a:r>
              <a:rPr lang="pt-BR" dirty="0" smtClean="0"/>
              <a:t> DNIT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5161698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37260"/>
            <a:ext cx="11630297" cy="5920739"/>
          </a:xfrm>
        </p:spPr>
        <p:txBody>
          <a:bodyPr>
            <a:normAutofit/>
          </a:bodyPr>
          <a:lstStyle/>
          <a:p>
            <a:pPr marL="0" indent="0" algn="ctr">
              <a:buNone/>
            </a:pPr>
            <a:endParaRPr lang="pt-BR" b="1" dirty="0" smtClean="0"/>
          </a:p>
          <a:p>
            <a:pPr marL="0" indent="0" algn="ctr">
              <a:buNone/>
            </a:pPr>
            <a:r>
              <a:rPr lang="pt-BR" b="1" dirty="0" smtClean="0"/>
              <a:t>Sistema </a:t>
            </a:r>
            <a:r>
              <a:rPr lang="pt-BR" b="1" dirty="0"/>
              <a:t>de Consultoria de Cronologia de Pagamentos</a:t>
            </a:r>
          </a:p>
          <a:p>
            <a:pPr marL="0" indent="0" algn="ctr">
              <a:buNone/>
            </a:pPr>
            <a:endParaRPr lang="pt-BR" dirty="0" smtClean="0"/>
          </a:p>
          <a:p>
            <a:pPr marL="0" indent="0">
              <a:buNone/>
            </a:pPr>
            <a:r>
              <a:rPr lang="pt-BR" u="sng" dirty="0" smtClean="0"/>
              <a:t>Ambiente:</a:t>
            </a:r>
          </a:p>
          <a:p>
            <a:pPr marL="0" indent="0">
              <a:buNone/>
            </a:pPr>
            <a:r>
              <a:rPr lang="pt-BR" u="sng" dirty="0" smtClean="0"/>
              <a:t>Área:</a:t>
            </a:r>
            <a:r>
              <a:rPr lang="pt-BR" dirty="0" smtClean="0"/>
              <a:t> Financeiro.</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135</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SGF-Cronologia</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49410937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SGO</a:t>
            </a:r>
            <a:endParaRPr lang="pt-BR" sz="3200" b="1" dirty="0"/>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Gerenciamento de Obras de Arte Especiais</a:t>
            </a:r>
          </a:p>
          <a:p>
            <a:pPr marL="0" indent="0" algn="ctr">
              <a:buNone/>
            </a:pPr>
            <a:endParaRPr lang="pt-BR" dirty="0" smtClean="0"/>
          </a:p>
          <a:p>
            <a:pPr marL="0" indent="0">
              <a:lnSpc>
                <a:spcPct val="100000"/>
              </a:lnSpc>
              <a:buNone/>
            </a:pPr>
            <a:r>
              <a:rPr lang="pt-BR" u="sng" dirty="0" smtClean="0"/>
              <a:t>Objetivo:</a:t>
            </a:r>
            <a:r>
              <a:rPr lang="pt-BR" dirty="0" smtClean="0"/>
              <a:t> Controlar o registro das obras de arte especiais, bem como as inspeções e serviços realizadas nas mesmas.</a:t>
            </a:r>
          </a:p>
          <a:p>
            <a:pPr marL="0" indent="0">
              <a:lnSpc>
                <a:spcPct val="100000"/>
              </a:lnSpc>
              <a:buNone/>
            </a:pPr>
            <a:r>
              <a:rPr lang="pt-BR" u="sng" dirty="0" smtClean="0"/>
              <a:t>Principais Informações:</a:t>
            </a:r>
          </a:p>
          <a:p>
            <a:pPr marL="0" indent="0">
              <a:lnSpc>
                <a:spcPct val="100000"/>
              </a:lnSpc>
              <a:buNone/>
            </a:pPr>
            <a:r>
              <a:rPr lang="pt-BR" u="sng" dirty="0" smtClean="0"/>
              <a:t>Linguagem de Programação:</a:t>
            </a:r>
            <a:r>
              <a:rPr lang="pt-BR" dirty="0" smtClean="0"/>
              <a:t> Delphi.</a:t>
            </a:r>
          </a:p>
          <a:p>
            <a:pPr marL="0" indent="0">
              <a:lnSpc>
                <a:spcPct val="100000"/>
              </a:lnSpc>
              <a:buNone/>
            </a:pPr>
            <a:r>
              <a:rPr lang="pt-BR" u="sng" dirty="0" smtClean="0"/>
              <a:t>Banco de Dados:</a:t>
            </a:r>
            <a:r>
              <a:rPr lang="pt-BR" dirty="0" smtClean="0"/>
              <a:t> MS SQL Server.</a:t>
            </a:r>
          </a:p>
          <a:p>
            <a:pPr marL="0" indent="0">
              <a:lnSpc>
                <a:spcPct val="100000"/>
              </a:lnSpc>
              <a:buNone/>
            </a:pPr>
            <a:r>
              <a:rPr lang="pt-BR" u="sng" dirty="0"/>
              <a:t>Documentação:</a:t>
            </a:r>
            <a:r>
              <a:rPr lang="pt-BR" dirty="0"/>
              <a:t> DVS; </a:t>
            </a:r>
            <a:r>
              <a:rPr lang="pt-BR" dirty="0" smtClean="0"/>
              <a:t>Especificação de mensagens do sistema; </a:t>
            </a:r>
            <a:r>
              <a:rPr lang="pt-BR" dirty="0"/>
              <a:t>GLO; </a:t>
            </a:r>
            <a:r>
              <a:rPr lang="pt-BR" dirty="0" smtClean="0"/>
              <a:t>Doc. de arquitetura do sistema, outros.  </a:t>
            </a:r>
            <a:r>
              <a:rPr lang="pt-BR" dirty="0"/>
              <a:t>(Atualizado</a:t>
            </a:r>
            <a:r>
              <a:rPr lang="pt-BR" dirty="0" smtClean="0"/>
              <a:t>)</a:t>
            </a:r>
          </a:p>
          <a:p>
            <a:pPr marL="0" indent="0">
              <a:lnSpc>
                <a:spcPct val="100000"/>
              </a:lnSpc>
              <a:buNone/>
            </a:pPr>
            <a:r>
              <a:rPr lang="pt-BR" u="sng" dirty="0"/>
              <a:t>Mantenedor:</a:t>
            </a:r>
            <a:r>
              <a:rPr lang="pt-BR" dirty="0"/>
              <a:t> SERPRO</a:t>
            </a: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35183157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37260"/>
            <a:ext cx="11630297" cy="5920739"/>
          </a:xfrm>
        </p:spPr>
        <p:txBody>
          <a:bodyPr>
            <a:normAutofit/>
          </a:bodyPr>
          <a:lstStyle/>
          <a:p>
            <a:pPr marL="0" indent="0" algn="ctr">
              <a:buNone/>
            </a:pPr>
            <a:endParaRPr lang="pt-BR" b="1" dirty="0" smtClean="0"/>
          </a:p>
          <a:p>
            <a:pPr marL="0" indent="0" algn="ctr">
              <a:buNone/>
            </a:pPr>
            <a:r>
              <a:rPr lang="pt-BR" b="1" dirty="0" smtClean="0"/>
              <a:t>Sistema </a:t>
            </a:r>
            <a:r>
              <a:rPr lang="pt-BR" b="1" dirty="0"/>
              <a:t>de Gerenciamento de Obras de Arte Especiais</a:t>
            </a:r>
          </a:p>
          <a:p>
            <a:pPr marL="0" indent="0" algn="ctr">
              <a:buNone/>
            </a:pPr>
            <a:endParaRPr lang="pt-BR" dirty="0" smtClean="0"/>
          </a:p>
          <a:p>
            <a:pPr marL="0" indent="0">
              <a:buNone/>
            </a:pPr>
            <a:r>
              <a:rPr lang="pt-BR" u="sng" dirty="0" smtClean="0"/>
              <a:t>Propriedade</a:t>
            </a:r>
            <a:r>
              <a:rPr lang="pt-BR" u="sng" dirty="0"/>
              <a:t>:</a:t>
            </a:r>
            <a:r>
              <a:rPr lang="pt-BR" dirty="0"/>
              <a:t> </a:t>
            </a:r>
            <a:r>
              <a:rPr lang="pt-BR" dirty="0" smtClean="0"/>
              <a:t>DNIT.</a:t>
            </a:r>
          </a:p>
          <a:p>
            <a:pPr marL="0" indent="0">
              <a:buNone/>
            </a:pPr>
            <a:r>
              <a:rPr lang="pt-BR" u="sng" dirty="0" smtClean="0"/>
              <a:t>Ambiente:</a:t>
            </a:r>
            <a:r>
              <a:rPr lang="pt-BR" dirty="0" smtClean="0"/>
              <a:t> WEB.</a:t>
            </a:r>
          </a:p>
          <a:p>
            <a:pPr marL="0" indent="0">
              <a:buNone/>
            </a:pPr>
            <a:r>
              <a:rPr lang="pt-BR" u="sng" dirty="0" smtClean="0"/>
              <a:t>Área:</a:t>
            </a:r>
            <a:r>
              <a:rPr lang="pt-BR" dirty="0" smtClean="0"/>
              <a:t> CGDESP; SR/SE; SR/BA.</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137</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SGO</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75495306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SGO-</a:t>
            </a:r>
            <a:r>
              <a:rPr lang="pt-BR" sz="3200" b="1" i="1" dirty="0" smtClean="0"/>
              <a:t>MOBILE</a:t>
            </a:r>
            <a:endParaRPr lang="pt-BR" sz="3200" b="1" i="1" dirty="0"/>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Gerenciamento de Obras de Arte Especiais (</a:t>
            </a:r>
            <a:r>
              <a:rPr lang="pt-BR" b="1" i="1" dirty="0" smtClean="0"/>
              <a:t>Mobile)</a:t>
            </a:r>
          </a:p>
          <a:p>
            <a:pPr marL="0" indent="0" algn="ctr">
              <a:buNone/>
            </a:pPr>
            <a:endParaRPr lang="pt-BR" dirty="0" smtClean="0"/>
          </a:p>
          <a:p>
            <a:pPr marL="0" indent="0">
              <a:lnSpc>
                <a:spcPct val="100000"/>
              </a:lnSpc>
              <a:buNone/>
            </a:pPr>
            <a:r>
              <a:rPr lang="pt-BR" u="sng" dirty="0" smtClean="0"/>
              <a:t>Objetivo:</a:t>
            </a:r>
            <a:r>
              <a:rPr lang="pt-BR" dirty="0" smtClean="0"/>
              <a:t> Possibilitar o gerenciamento de pontes, viadutos e túneis existentes na malha  rodoviária federal.</a:t>
            </a:r>
          </a:p>
          <a:p>
            <a:pPr marL="0" indent="0">
              <a:lnSpc>
                <a:spcPct val="100000"/>
              </a:lnSpc>
              <a:buNone/>
            </a:pPr>
            <a:r>
              <a:rPr lang="pt-BR" u="sng" dirty="0" smtClean="0"/>
              <a:t>Principais Informações:</a:t>
            </a:r>
            <a:r>
              <a:rPr lang="pt-BR" dirty="0" smtClean="0"/>
              <a:t> Solução mobile para </a:t>
            </a:r>
            <a:r>
              <a:rPr lang="pt-BR" dirty="0" err="1" smtClean="0"/>
              <a:t>tablets</a:t>
            </a:r>
            <a:r>
              <a:rPr lang="pt-BR" dirty="0" smtClean="0"/>
              <a:t> de plataforma </a:t>
            </a:r>
            <a:r>
              <a:rPr lang="pt-BR" dirty="0" err="1" smtClean="0"/>
              <a:t>Android</a:t>
            </a:r>
            <a:r>
              <a:rPr lang="pt-BR" dirty="0" smtClean="0"/>
              <a:t>, para atender levantamento, atualizações e consultas dos dados do cadastro de </a:t>
            </a:r>
            <a:r>
              <a:rPr lang="pt-BR" dirty="0" err="1" smtClean="0"/>
              <a:t>OAE’s</a:t>
            </a:r>
            <a:r>
              <a:rPr lang="pt-BR" dirty="0" smtClean="0"/>
              <a:t> e inspeções.</a:t>
            </a:r>
          </a:p>
          <a:p>
            <a:pPr marL="0" indent="0">
              <a:lnSpc>
                <a:spcPct val="100000"/>
              </a:lnSpc>
              <a:buNone/>
            </a:pPr>
            <a:r>
              <a:rPr lang="pt-BR" u="sng" dirty="0" smtClean="0"/>
              <a:t>Linguagem de Programação</a:t>
            </a:r>
            <a:r>
              <a:rPr lang="pt-BR" dirty="0" smtClean="0"/>
              <a:t>: Java</a:t>
            </a:r>
          </a:p>
          <a:p>
            <a:pPr marL="0" indent="0">
              <a:lnSpc>
                <a:spcPct val="100000"/>
              </a:lnSpc>
              <a:buNone/>
            </a:pPr>
            <a:r>
              <a:rPr lang="pt-BR" u="sng" dirty="0" smtClean="0"/>
              <a:t>Banco de Dados:</a:t>
            </a:r>
            <a:r>
              <a:rPr lang="pt-BR" dirty="0" smtClean="0"/>
              <a:t> Oracle</a:t>
            </a:r>
          </a:p>
          <a:p>
            <a:pPr marL="0" indent="0">
              <a:lnSpc>
                <a:spcPct val="100000"/>
              </a:lnSpc>
              <a:buNone/>
            </a:pPr>
            <a:r>
              <a:rPr lang="pt-BR" u="sng" dirty="0" smtClean="0"/>
              <a:t>Documentação</a:t>
            </a:r>
            <a:r>
              <a:rPr lang="pt-BR" u="sng" dirty="0"/>
              <a:t>:</a:t>
            </a:r>
            <a:r>
              <a:rPr lang="pt-BR" dirty="0"/>
              <a:t> DVS; RN; </a:t>
            </a:r>
            <a:r>
              <a:rPr lang="pt-BR" dirty="0" smtClean="0"/>
              <a:t>GLO.  </a:t>
            </a:r>
            <a:r>
              <a:rPr lang="pt-BR" dirty="0"/>
              <a:t>(Atualizado</a:t>
            </a:r>
            <a:r>
              <a:rPr lang="pt-BR" dirty="0" smtClean="0"/>
              <a: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21102544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SGO-</a:t>
            </a:r>
            <a:r>
              <a:rPr lang="pt-BR" sz="3200" b="1" i="1" dirty="0" smtClean="0"/>
              <a:t>MOBILE</a:t>
            </a:r>
            <a:endParaRPr lang="pt-BR" sz="3200" b="1" i="1" dirty="0"/>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Gerenciamento de Obras de Arte Especiais (</a:t>
            </a:r>
            <a:r>
              <a:rPr lang="pt-BR" b="1" i="1" dirty="0" smtClean="0"/>
              <a:t>Mobile)</a:t>
            </a:r>
          </a:p>
          <a:p>
            <a:pPr marL="0" indent="0" algn="ctr">
              <a:buNone/>
            </a:pPr>
            <a:endParaRPr lang="pt-BR" dirty="0" smtClean="0"/>
          </a:p>
          <a:p>
            <a:pPr marL="0" indent="0">
              <a:lnSpc>
                <a:spcPct val="100000"/>
              </a:lnSpc>
              <a:buNone/>
            </a:pPr>
            <a:r>
              <a:rPr lang="pt-BR" u="sng" dirty="0"/>
              <a:t>Mantenedor:</a:t>
            </a:r>
            <a:r>
              <a:rPr lang="pt-BR" dirty="0"/>
              <a:t> SERPRO.</a:t>
            </a:r>
          </a:p>
          <a:p>
            <a:pPr marL="0" indent="0">
              <a:lnSpc>
                <a:spcPct val="100000"/>
              </a:lnSpc>
              <a:buNone/>
            </a:pPr>
            <a:r>
              <a:rPr lang="pt-BR" u="sng" dirty="0" smtClean="0"/>
              <a:t>Propriedade</a:t>
            </a:r>
            <a:r>
              <a:rPr lang="pt-BR" u="sng" dirty="0"/>
              <a:t>:</a:t>
            </a:r>
            <a:r>
              <a:rPr lang="pt-BR" dirty="0"/>
              <a:t> DNIT.</a:t>
            </a:r>
          </a:p>
          <a:p>
            <a:pPr marL="0" indent="0">
              <a:lnSpc>
                <a:spcPct val="100000"/>
              </a:lnSpc>
              <a:buNone/>
            </a:pPr>
            <a:r>
              <a:rPr lang="pt-BR" u="sng" dirty="0" smtClean="0"/>
              <a:t>Ambiente</a:t>
            </a:r>
            <a:r>
              <a:rPr lang="pt-BR" dirty="0" smtClean="0"/>
              <a:t>: Web</a:t>
            </a:r>
          </a:p>
          <a:p>
            <a:pPr marL="0" indent="0">
              <a:lnSpc>
                <a:spcPct val="100000"/>
              </a:lnSpc>
              <a:buNone/>
            </a:pPr>
            <a:r>
              <a:rPr lang="pt-BR" u="sng" dirty="0" smtClean="0"/>
              <a:t>Área:</a:t>
            </a:r>
          </a:p>
          <a:p>
            <a:pPr marL="0" indent="0">
              <a:lnSpc>
                <a:spcPct val="100000"/>
              </a:lnSpc>
              <a:buNone/>
            </a:pPr>
            <a:r>
              <a:rPr lang="pt-BR" u="sng" dirty="0"/>
              <a:t>Interface com Outros Sistemas:</a:t>
            </a:r>
          </a:p>
          <a:p>
            <a:pPr marL="0" indent="0">
              <a:lnSpc>
                <a:spcPct val="100000"/>
              </a:lnSpc>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139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3237041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CATMAT/CATSER</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Catalogação de Material / Sistema de Catalogação de Serviço</a:t>
            </a:r>
          </a:p>
          <a:p>
            <a:pPr marL="0" indent="0" algn="ctr">
              <a:buNone/>
            </a:pPr>
            <a:endParaRPr lang="pt-BR" dirty="0" smtClean="0"/>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r>
              <a:rPr lang="pt-BR" dirty="0" smtClean="0"/>
              <a:t>     </a:t>
            </a:r>
          </a:p>
          <a:p>
            <a:pPr marL="0" indent="0">
              <a:buNone/>
            </a:pPr>
            <a:r>
              <a:rPr lang="pt-BR" u="sng" dirty="0" smtClean="0"/>
              <a:t>Área:</a:t>
            </a:r>
            <a:r>
              <a:rPr lang="pt-BR" dirty="0" smtClean="0"/>
              <a:t> Administração de Serviços Gerais; </a:t>
            </a:r>
            <a:r>
              <a:rPr lang="pt-BR" dirty="0"/>
              <a:t>SR/AL.      </a:t>
            </a:r>
            <a:endParaRPr lang="pt-BR" dirty="0" smtClean="0"/>
          </a:p>
          <a:p>
            <a:pPr marL="0" indent="0">
              <a:buNone/>
            </a:pPr>
            <a:r>
              <a:rPr lang="pt-BR" u="sng" dirty="0"/>
              <a:t>Interface com Outros Sistemas</a:t>
            </a:r>
            <a:r>
              <a:rPr lang="pt-BR" u="sng" dirty="0" smtClean="0"/>
              <a:t>:</a:t>
            </a:r>
            <a:r>
              <a:rPr lang="pt-BR" dirty="0" smtClean="0"/>
              <a:t>   </a:t>
            </a:r>
          </a:p>
          <a:p>
            <a:pPr marL="0" indent="0">
              <a:buNone/>
            </a:pPr>
            <a:endParaRPr lang="pt-BR" dirty="0"/>
          </a:p>
          <a:p>
            <a:pPr marL="0" indent="0">
              <a:buNone/>
            </a:pPr>
            <a:endParaRPr lang="pt-BR" dirty="0" smtClean="0"/>
          </a:p>
          <a:p>
            <a:pPr marL="0" indent="0">
              <a:buNone/>
            </a:pP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9997361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solidFill>
              </a:rPr>
              <a:t>SGP</a:t>
            </a:r>
            <a:endParaRPr lang="pt-BR" sz="3200" b="1" i="1" dirty="0">
              <a:solidFill>
                <a:schemeClr val="accent6"/>
              </a:solidFill>
            </a:endParaRPr>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Gestão de Pessoal Terceirizado</a:t>
            </a:r>
            <a:endParaRPr lang="pt-BR" b="1" i="1" dirty="0" smtClean="0"/>
          </a:p>
          <a:p>
            <a:pPr marL="0" indent="0" algn="ctr">
              <a:buNone/>
            </a:pPr>
            <a:endParaRPr lang="pt-BR" dirty="0" smtClean="0"/>
          </a:p>
          <a:p>
            <a:pPr marL="0" indent="0">
              <a:lnSpc>
                <a:spcPct val="100000"/>
              </a:lnSpc>
              <a:buNone/>
            </a:pPr>
            <a:r>
              <a:rPr lang="pt-BR" u="sng" dirty="0" smtClean="0"/>
              <a:t>Objetivo:</a:t>
            </a:r>
            <a:r>
              <a:rPr lang="pt-BR" dirty="0" smtClean="0"/>
              <a:t> Manter o controle da força de trabalho terceirizada no DNIT, o qual faz parte do Cadastro Centralizado, em que contém a força de trabalho do DNIT, com os servidores, estagiários e terceirizados.</a:t>
            </a:r>
          </a:p>
          <a:p>
            <a:pPr marL="0" indent="0">
              <a:lnSpc>
                <a:spcPct val="100000"/>
              </a:lnSpc>
              <a:buNone/>
            </a:pPr>
            <a:r>
              <a:rPr lang="pt-BR" u="sng" dirty="0" smtClean="0"/>
              <a:t>Principais Informações:</a:t>
            </a:r>
          </a:p>
          <a:p>
            <a:pPr marL="0" indent="0">
              <a:lnSpc>
                <a:spcPct val="100000"/>
              </a:lnSpc>
              <a:buNone/>
            </a:pPr>
            <a:r>
              <a:rPr lang="pt-BR" u="sng" dirty="0" smtClean="0"/>
              <a:t>Linguagem de Programação:</a:t>
            </a:r>
            <a:r>
              <a:rPr lang="pt-BR" dirty="0" smtClean="0"/>
              <a:t> Java.</a:t>
            </a:r>
          </a:p>
          <a:p>
            <a:pPr marL="0" indent="0">
              <a:lnSpc>
                <a:spcPct val="100000"/>
              </a:lnSpc>
              <a:buNone/>
            </a:pPr>
            <a:r>
              <a:rPr lang="pt-BR" u="sng" dirty="0" smtClean="0"/>
              <a:t>Banco de Dados:</a:t>
            </a:r>
          </a:p>
          <a:p>
            <a:pPr marL="0" indent="0">
              <a:lnSpc>
                <a:spcPct val="100000"/>
              </a:lnSpc>
              <a:buNone/>
            </a:pPr>
            <a:r>
              <a:rPr lang="pt-BR" u="sng" dirty="0" smtClean="0"/>
              <a:t>Documentação:</a:t>
            </a:r>
            <a:r>
              <a:rPr lang="pt-BR" dirty="0" smtClean="0"/>
              <a:t> Atas;Cronogramas;Outros; (Atualizado)</a:t>
            </a:r>
          </a:p>
          <a:p>
            <a:pPr marL="0" indent="0">
              <a:lnSpc>
                <a:spcPct val="100000"/>
              </a:lnSpc>
              <a:buNone/>
            </a:pPr>
            <a:r>
              <a:rPr lang="pt-BR" u="sng" dirty="0" smtClean="0"/>
              <a:t>Mantenedor:</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0708117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solidFill>
              </a:rPr>
              <a:t>SGP</a:t>
            </a:r>
            <a:endParaRPr lang="pt-BR" sz="3200" b="1" i="1" dirty="0">
              <a:solidFill>
                <a:schemeClr val="accent6"/>
              </a:solidFill>
            </a:endParaRPr>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Gestão de Pessoal Terceirizado</a:t>
            </a:r>
            <a:endParaRPr lang="pt-BR" b="1" i="1" dirty="0" smtClean="0"/>
          </a:p>
          <a:p>
            <a:pPr marL="0" indent="0" algn="ctr">
              <a:buNone/>
            </a:pPr>
            <a:endParaRPr lang="pt-BR" dirty="0" smtClean="0"/>
          </a:p>
          <a:p>
            <a:pPr marL="0" indent="0">
              <a:lnSpc>
                <a:spcPct val="100000"/>
              </a:lnSpc>
              <a:buNone/>
            </a:pPr>
            <a:r>
              <a:rPr lang="pt-BR" u="sng" dirty="0" smtClean="0"/>
              <a:t>Propriedade:</a:t>
            </a:r>
          </a:p>
          <a:p>
            <a:pPr marL="0" indent="0">
              <a:lnSpc>
                <a:spcPct val="100000"/>
              </a:lnSpc>
              <a:buNone/>
            </a:pPr>
            <a:r>
              <a:rPr lang="pt-BR" u="sng" dirty="0" smtClean="0"/>
              <a:t>Ambiente:</a:t>
            </a:r>
          </a:p>
          <a:p>
            <a:pPr marL="0" indent="0">
              <a:lnSpc>
                <a:spcPct val="100000"/>
              </a:lnSpc>
              <a:buNone/>
            </a:pPr>
            <a:r>
              <a:rPr lang="pt-BR" u="sng" dirty="0" smtClean="0"/>
              <a:t>Área:</a:t>
            </a:r>
            <a:r>
              <a:rPr lang="pt-BR" dirty="0" smtClean="0"/>
              <a:t> Recursos Humanos.</a:t>
            </a:r>
          </a:p>
          <a:p>
            <a:pPr marL="0" indent="0">
              <a:lnSpc>
                <a:spcPct val="100000"/>
              </a:lnSpc>
              <a:buNone/>
            </a:pPr>
            <a:r>
              <a:rPr lang="pt-BR" u="sng" dirty="0"/>
              <a:t>Interface com Outros Sistemas:</a:t>
            </a:r>
          </a:p>
          <a:p>
            <a:pPr marL="0" indent="0">
              <a:lnSpc>
                <a:spcPct val="100000"/>
              </a:lnSpc>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17251353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solidFill>
              </a:rPr>
              <a:t>SGP</a:t>
            </a:r>
            <a:endParaRPr lang="pt-BR" sz="3200" b="1" i="1" dirty="0">
              <a:solidFill>
                <a:schemeClr val="accent6"/>
              </a:solidFill>
            </a:endParaRPr>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Gerência de Pavimentos</a:t>
            </a:r>
            <a:endParaRPr lang="pt-BR" b="1" i="1" dirty="0" smtClean="0"/>
          </a:p>
          <a:p>
            <a:pPr marL="0" indent="0" algn="ctr">
              <a:buNone/>
            </a:pPr>
            <a:endParaRPr lang="pt-BR" dirty="0" smtClean="0"/>
          </a:p>
          <a:p>
            <a:pPr marL="0" indent="0">
              <a:lnSpc>
                <a:spcPct val="100000"/>
              </a:lnSpc>
              <a:buNone/>
            </a:pPr>
            <a:r>
              <a:rPr lang="pt-BR" u="sng" dirty="0" smtClean="0"/>
              <a:t>Objetivo:</a:t>
            </a:r>
            <a:r>
              <a:rPr lang="pt-BR" dirty="0" smtClean="0"/>
              <a:t> Gerenciar e aplicar recursos públicos para oferecer um transporte rodoviário seguro, compatível e econômico.</a:t>
            </a:r>
          </a:p>
          <a:p>
            <a:pPr marL="0" indent="0">
              <a:lnSpc>
                <a:spcPct val="100000"/>
              </a:lnSpc>
              <a:buNone/>
            </a:pPr>
            <a:r>
              <a:rPr lang="pt-BR" u="sng" dirty="0" smtClean="0"/>
              <a:t>Principais Informações:</a:t>
            </a:r>
            <a:r>
              <a:rPr lang="pt-BR" dirty="0" smtClean="0"/>
              <a:t> As atividades básicas de um SGP estão normalmente afetas à área de planejamento e podem ser agrupadas em quatro atividades básicas, para implantação e frequente avaliação de um Banco de Dados, quais sejam: Sistema de referência; Avaliação dos pavimentos; Determinação das prioridades; Elaboração de programa plurianual de investimentos.</a:t>
            </a:r>
          </a:p>
          <a:p>
            <a:pPr marL="0" indent="0">
              <a:lnSpc>
                <a:spcPct val="100000"/>
              </a:lnSpc>
              <a:buNone/>
            </a:pPr>
            <a:r>
              <a:rPr lang="pt-BR" u="sng" dirty="0" smtClean="0"/>
              <a:t>Linguagem de Programação</a:t>
            </a:r>
            <a:r>
              <a:rPr lang="pt-BR" dirty="0" smtClean="0"/>
              <a:t>: C/C++</a:t>
            </a:r>
          </a:p>
          <a:p>
            <a:pPr marL="0" indent="0">
              <a:lnSpc>
                <a:spcPct val="100000"/>
              </a:lnSpc>
              <a:buNone/>
            </a:pPr>
            <a:r>
              <a:rPr lang="pt-BR" u="sng" dirty="0" smtClean="0"/>
              <a:t>Banco de Dados: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80412406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solidFill>
              </a:rPr>
              <a:t>SGP</a:t>
            </a:r>
            <a:endParaRPr lang="pt-BR" sz="3200" b="1" i="1" dirty="0">
              <a:solidFill>
                <a:schemeClr val="accent6"/>
              </a:solidFill>
            </a:endParaRPr>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Gerência de Pavimentos</a:t>
            </a:r>
            <a:endParaRPr lang="pt-BR" b="1" i="1" dirty="0" smtClean="0"/>
          </a:p>
          <a:p>
            <a:pPr marL="0" indent="0" algn="ctr">
              <a:buNone/>
            </a:pPr>
            <a:endParaRPr lang="pt-BR" dirty="0" smtClean="0"/>
          </a:p>
          <a:p>
            <a:pPr marL="0" indent="0">
              <a:lnSpc>
                <a:spcPct val="100000"/>
              </a:lnSpc>
              <a:buNone/>
            </a:pPr>
            <a:r>
              <a:rPr lang="pt-BR" u="sng" dirty="0" smtClean="0"/>
              <a:t>Documentação:</a:t>
            </a:r>
            <a:r>
              <a:rPr lang="pt-BR" dirty="0" smtClean="0"/>
              <a:t> S/documentação.</a:t>
            </a:r>
          </a:p>
          <a:p>
            <a:pPr marL="0" indent="0">
              <a:lnSpc>
                <a:spcPct val="100000"/>
              </a:lnSpc>
              <a:buNone/>
            </a:pPr>
            <a:r>
              <a:rPr lang="pt-BR" u="sng" dirty="0" smtClean="0"/>
              <a:t>Mantenedor:</a:t>
            </a:r>
          </a:p>
          <a:p>
            <a:pPr marL="0" indent="0">
              <a:lnSpc>
                <a:spcPct val="100000"/>
              </a:lnSpc>
              <a:buNone/>
            </a:pPr>
            <a:r>
              <a:rPr lang="pt-BR" u="sng" dirty="0" smtClean="0"/>
              <a:t>Propriedade:</a:t>
            </a:r>
            <a:r>
              <a:rPr lang="pt-BR" dirty="0" smtClean="0"/>
              <a:t> DNER/DNIT</a:t>
            </a:r>
          </a:p>
          <a:p>
            <a:pPr marL="0" indent="0">
              <a:lnSpc>
                <a:spcPct val="100000"/>
              </a:lnSpc>
              <a:buNone/>
            </a:pPr>
            <a:r>
              <a:rPr lang="pt-BR" u="sng" dirty="0" smtClean="0"/>
              <a:t>Ambiente:</a:t>
            </a:r>
          </a:p>
          <a:p>
            <a:pPr marL="0" indent="0">
              <a:lnSpc>
                <a:spcPct val="100000"/>
              </a:lnSpc>
              <a:buNone/>
            </a:pPr>
            <a:r>
              <a:rPr lang="pt-BR" u="sng" dirty="0" smtClean="0"/>
              <a:t>Área:</a:t>
            </a:r>
          </a:p>
          <a:p>
            <a:pPr marL="0" indent="0">
              <a:lnSpc>
                <a:spcPct val="100000"/>
              </a:lnSpc>
              <a:buNone/>
            </a:pPr>
            <a:r>
              <a:rPr lang="pt-BR" u="sng" dirty="0"/>
              <a:t>Interface com Outros Sistemas:</a:t>
            </a:r>
          </a:p>
          <a:p>
            <a:pPr marL="0" indent="0">
              <a:lnSpc>
                <a:spcPct val="100000"/>
              </a:lnSpc>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61877580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SGPD</a:t>
            </a:r>
            <a:endParaRPr lang="pt-BR" sz="3200" b="1" dirty="0"/>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Gestão de Processos de Desapropriação</a:t>
            </a:r>
          </a:p>
          <a:p>
            <a:pPr marL="0" indent="0" algn="ctr">
              <a:buNone/>
            </a:pPr>
            <a:endParaRPr lang="pt-BR" dirty="0" smtClean="0"/>
          </a:p>
          <a:p>
            <a:pPr marL="0" indent="0">
              <a:lnSpc>
                <a:spcPct val="100000"/>
              </a:lnSpc>
              <a:buNone/>
            </a:pPr>
            <a:r>
              <a:rPr lang="pt-BR" u="sng" dirty="0" smtClean="0"/>
              <a:t>Objetivo:</a:t>
            </a:r>
            <a:r>
              <a:rPr lang="pt-BR" dirty="0" smtClean="0"/>
              <a:t> Prover solução centralizada, integrada e informatizada para a gestão dos processos de desapropriações do DNIT, que atende às Diretrizes Básicas pra Desapropriação e também objetiva atender às determinações dos órgãos de controle.</a:t>
            </a:r>
          </a:p>
          <a:p>
            <a:pPr marL="0" indent="0">
              <a:lnSpc>
                <a:spcPct val="100000"/>
              </a:lnSpc>
              <a:buNone/>
            </a:pPr>
            <a:r>
              <a:rPr lang="pt-BR" u="sng" dirty="0" smtClean="0"/>
              <a:t>Principais Informações:</a:t>
            </a:r>
            <a:r>
              <a:rPr lang="pt-BR" dirty="0" smtClean="0"/>
              <a:t> Atende aos módulos de gestão, execução, e controle de auditoria. </a:t>
            </a:r>
            <a:endParaRPr lang="pt-BR" u="sng" dirty="0" smtClean="0"/>
          </a:p>
          <a:p>
            <a:pPr marL="0" indent="0">
              <a:lnSpc>
                <a:spcPct val="100000"/>
              </a:lnSpc>
              <a:buNone/>
            </a:pPr>
            <a:r>
              <a:rPr lang="pt-BR" u="sng" dirty="0" smtClean="0"/>
              <a:t>Linguagem de Programação:</a:t>
            </a:r>
            <a:r>
              <a:rPr lang="pt-BR" dirty="0" smtClean="0"/>
              <a:t> Java.</a:t>
            </a:r>
          </a:p>
          <a:p>
            <a:pPr marL="0" indent="0">
              <a:lnSpc>
                <a:spcPct val="100000"/>
              </a:lnSpc>
              <a:buNone/>
            </a:pPr>
            <a:r>
              <a:rPr lang="pt-BR" u="sng" dirty="0" smtClean="0"/>
              <a:t>Banco de Dados:</a:t>
            </a:r>
            <a:r>
              <a:rPr lang="pt-BR" dirty="0" smtClean="0"/>
              <a:t> Oracle.</a:t>
            </a:r>
          </a:p>
          <a:p>
            <a:pPr marL="0" indent="0">
              <a:lnSpc>
                <a:spcPct val="100000"/>
              </a:lnSpc>
              <a:buNone/>
            </a:pP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144</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46583913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71550"/>
            <a:ext cx="11630297" cy="5886449"/>
          </a:xfrm>
        </p:spPr>
        <p:txBody>
          <a:bodyPr>
            <a:normAutofit/>
          </a:bodyPr>
          <a:lstStyle/>
          <a:p>
            <a:pPr marL="0" indent="0" algn="ctr">
              <a:buNone/>
            </a:pPr>
            <a:endParaRPr lang="pt-BR" b="1" dirty="0" smtClean="0"/>
          </a:p>
          <a:p>
            <a:pPr marL="0" indent="0" algn="ctr">
              <a:buNone/>
            </a:pPr>
            <a:r>
              <a:rPr lang="pt-BR" b="1" dirty="0" smtClean="0"/>
              <a:t>Sistema </a:t>
            </a:r>
            <a:r>
              <a:rPr lang="pt-BR" b="1" dirty="0"/>
              <a:t>de Gestão de Processos de Desapropriação</a:t>
            </a:r>
          </a:p>
          <a:p>
            <a:pPr marL="0" indent="0" algn="ctr">
              <a:buNone/>
            </a:pPr>
            <a:endParaRPr lang="pt-BR" dirty="0" smtClean="0"/>
          </a:p>
          <a:p>
            <a:pPr marL="0" indent="0">
              <a:buNone/>
            </a:pPr>
            <a:r>
              <a:rPr lang="pt-BR" u="sng" dirty="0"/>
              <a:t>Documentação:</a:t>
            </a:r>
            <a:r>
              <a:rPr lang="pt-BR" dirty="0"/>
              <a:t> DVS; ECU; DVP; AR; Relatórios.  (Atualizado)</a:t>
            </a:r>
            <a:endParaRPr lang="pt-BR" u="sng" dirty="0" smtClean="0"/>
          </a:p>
          <a:p>
            <a:pPr marL="0" indent="0">
              <a:buNone/>
            </a:pPr>
            <a:r>
              <a:rPr lang="pt-BR" u="sng" dirty="0" smtClean="0"/>
              <a:t>Mantenedor</a:t>
            </a:r>
            <a:r>
              <a:rPr lang="pt-BR" u="sng" dirty="0"/>
              <a:t>:</a:t>
            </a:r>
            <a:r>
              <a:rPr lang="pt-BR" dirty="0"/>
              <a:t> </a:t>
            </a:r>
            <a:r>
              <a:rPr lang="pt-BR" dirty="0" smtClean="0"/>
              <a:t>SERPRO.</a:t>
            </a:r>
            <a:endParaRPr lang="pt-BR" dirty="0"/>
          </a:p>
          <a:p>
            <a:pPr marL="0" indent="0">
              <a:buNone/>
            </a:pPr>
            <a:r>
              <a:rPr lang="pt-BR" u="sng" dirty="0"/>
              <a:t>Propriedade:</a:t>
            </a:r>
            <a:r>
              <a:rPr lang="pt-BR" dirty="0"/>
              <a:t> </a:t>
            </a:r>
            <a:r>
              <a:rPr lang="pt-BR" dirty="0" smtClean="0"/>
              <a:t>DNIT.</a:t>
            </a:r>
          </a:p>
          <a:p>
            <a:pPr marL="0" indent="0">
              <a:buNone/>
            </a:pPr>
            <a:r>
              <a:rPr lang="pt-BR" u="sng" dirty="0" smtClean="0"/>
              <a:t>Ambiente</a:t>
            </a:r>
            <a:r>
              <a:rPr lang="pt-BR" dirty="0" smtClean="0"/>
              <a:t>: Web.</a:t>
            </a:r>
          </a:p>
          <a:p>
            <a:pPr marL="0" indent="0">
              <a:buNone/>
            </a:pPr>
            <a:r>
              <a:rPr lang="pt-BR" u="sng" dirty="0" smtClean="0"/>
              <a:t>Área:</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145</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SGPD</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03254824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SGPROJETO</a:t>
            </a:r>
            <a:endParaRPr lang="pt-BR" sz="3200" b="1" i="1" dirty="0"/>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Gerenciamento DPP</a:t>
            </a:r>
            <a:endParaRPr lang="pt-BR" b="1" i="1" dirty="0" smtClean="0"/>
          </a:p>
          <a:p>
            <a:pPr marL="0" indent="0" algn="ctr">
              <a:buNone/>
            </a:pPr>
            <a:endParaRPr lang="pt-BR" dirty="0" smtClean="0"/>
          </a:p>
          <a:p>
            <a:pPr marL="0" indent="0">
              <a:lnSpc>
                <a:spcPct val="100000"/>
              </a:lnSpc>
              <a:buNone/>
            </a:pPr>
            <a:r>
              <a:rPr lang="pt-BR" u="sng" dirty="0" smtClean="0"/>
              <a:t>Objetivo:</a:t>
            </a:r>
            <a:r>
              <a:rPr lang="pt-BR" dirty="0" smtClean="0"/>
              <a:t> Gerenciar as demandas de SIC e prover a enumeração automática de documentos emitidos dentro da diretoria.</a:t>
            </a:r>
          </a:p>
          <a:p>
            <a:pPr marL="0" indent="0">
              <a:lnSpc>
                <a:spcPct val="100000"/>
              </a:lnSpc>
              <a:buNone/>
            </a:pPr>
            <a:r>
              <a:rPr lang="pt-BR" u="sng" dirty="0" smtClean="0"/>
              <a:t>Principais Informações:</a:t>
            </a:r>
          </a:p>
          <a:p>
            <a:pPr marL="0" indent="0">
              <a:lnSpc>
                <a:spcPct val="100000"/>
              </a:lnSpc>
              <a:buNone/>
            </a:pPr>
            <a:r>
              <a:rPr lang="pt-BR" u="sng" dirty="0" smtClean="0"/>
              <a:t>Linguagem de Programação:</a:t>
            </a:r>
            <a:r>
              <a:rPr lang="pt-BR" dirty="0" smtClean="0"/>
              <a:t> Visual </a:t>
            </a:r>
            <a:r>
              <a:rPr lang="pt-BR" dirty="0"/>
              <a:t>B</a:t>
            </a:r>
            <a:r>
              <a:rPr lang="pt-BR" dirty="0" smtClean="0"/>
              <a:t>asic </a:t>
            </a:r>
            <a:r>
              <a:rPr lang="pt-BR" dirty="0"/>
              <a:t>(GAS 2007</a:t>
            </a:r>
            <a:r>
              <a:rPr lang="pt-BR" dirty="0" smtClean="0"/>
              <a:t>).</a:t>
            </a:r>
          </a:p>
          <a:p>
            <a:pPr marL="0" indent="0">
              <a:lnSpc>
                <a:spcPct val="100000"/>
              </a:lnSpc>
              <a:buNone/>
            </a:pPr>
            <a:r>
              <a:rPr lang="pt-BR" u="sng" dirty="0" smtClean="0"/>
              <a:t>Banco de Dados: </a:t>
            </a:r>
            <a:r>
              <a:rPr lang="pt-BR" dirty="0" smtClean="0"/>
              <a:t>SQL-Server 2008.</a:t>
            </a:r>
          </a:p>
          <a:p>
            <a:pPr marL="0" indent="0">
              <a:lnSpc>
                <a:spcPct val="100000"/>
              </a:lnSpc>
              <a:buNone/>
            </a:pPr>
            <a:r>
              <a:rPr lang="pt-BR" u="sng" dirty="0" smtClean="0"/>
              <a:t>Documentação:</a:t>
            </a:r>
            <a:r>
              <a:rPr lang="pt-BR" dirty="0" smtClean="0"/>
              <a:t> S/documentação.</a:t>
            </a:r>
          </a:p>
          <a:p>
            <a:pPr marL="0" indent="0">
              <a:lnSpc>
                <a:spcPct val="100000"/>
              </a:lnSpc>
              <a:buNone/>
            </a:pPr>
            <a:r>
              <a:rPr lang="pt-BR" u="sng" dirty="0" smtClean="0"/>
              <a:t>Mantenedor:</a:t>
            </a:r>
          </a:p>
          <a:p>
            <a:pPr marL="0" indent="0">
              <a:lnSpc>
                <a:spcPct val="100000"/>
              </a:lnSpc>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18678123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SGPROJETO</a:t>
            </a:r>
            <a:endParaRPr lang="pt-BR" sz="3200" b="1" i="1" dirty="0"/>
          </a:p>
        </p:txBody>
      </p:sp>
      <p:sp>
        <p:nvSpPr>
          <p:cNvPr id="3" name="Espaço Reservado para Conteúdo 2"/>
          <p:cNvSpPr>
            <a:spLocks noGrp="1"/>
          </p:cNvSpPr>
          <p:nvPr>
            <p:ph idx="1"/>
          </p:nvPr>
        </p:nvSpPr>
        <p:spPr>
          <a:xfrm>
            <a:off x="561703" y="927462"/>
            <a:ext cx="11630297" cy="6495314"/>
          </a:xfrm>
        </p:spPr>
        <p:txBody>
          <a:bodyPr>
            <a:normAutofit/>
          </a:bodyPr>
          <a:lstStyle/>
          <a:p>
            <a:pPr marL="0" indent="0" algn="ctr">
              <a:buNone/>
            </a:pPr>
            <a:endParaRPr lang="pt-BR" dirty="0" smtClean="0"/>
          </a:p>
          <a:p>
            <a:pPr marL="0" indent="0" algn="ctr">
              <a:buNone/>
            </a:pPr>
            <a:r>
              <a:rPr lang="pt-BR" b="1" dirty="0" smtClean="0"/>
              <a:t>Sistema de Gerenciamento DPP</a:t>
            </a:r>
            <a:endParaRPr lang="pt-BR" b="1" i="1" dirty="0" smtClean="0"/>
          </a:p>
          <a:p>
            <a:pPr marL="0" indent="0" algn="ctr">
              <a:buNone/>
            </a:pPr>
            <a:endParaRPr lang="pt-BR" dirty="0" smtClean="0"/>
          </a:p>
          <a:p>
            <a:pPr marL="0" indent="0">
              <a:lnSpc>
                <a:spcPct val="100000"/>
              </a:lnSpc>
              <a:buNone/>
            </a:pPr>
            <a:r>
              <a:rPr lang="pt-BR" u="sng" dirty="0" smtClean="0"/>
              <a:t>Ambiente:</a:t>
            </a:r>
          </a:p>
          <a:p>
            <a:pPr marL="0" indent="0">
              <a:lnSpc>
                <a:spcPct val="100000"/>
              </a:lnSpc>
              <a:buNone/>
            </a:pPr>
            <a:r>
              <a:rPr lang="pt-BR" u="sng" dirty="0" smtClean="0"/>
              <a:t>Área:</a:t>
            </a:r>
            <a:r>
              <a:rPr lang="pt-BR" dirty="0" smtClean="0"/>
              <a:t> DPP.</a:t>
            </a:r>
          </a:p>
          <a:p>
            <a:pPr marL="0" indent="0">
              <a:lnSpc>
                <a:spcPct val="100000"/>
              </a:lnSpc>
              <a:buNone/>
            </a:pPr>
            <a:r>
              <a:rPr lang="pt-BR" u="sng" dirty="0"/>
              <a:t>Interface com Outros Sistemas:</a:t>
            </a:r>
          </a:p>
          <a:p>
            <a:pPr marL="0" indent="0">
              <a:lnSpc>
                <a:spcPct val="100000"/>
              </a:lnSpc>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52116049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SGV.net</a:t>
            </a:r>
            <a:endParaRPr lang="pt-BR" sz="3200" b="1" dirty="0">
              <a:solidFill>
                <a:schemeClr val="accent6">
                  <a:lumMod val="75000"/>
                </a:schemeClr>
              </a:solidFill>
            </a:endParaRPr>
          </a:p>
        </p:txBody>
      </p:sp>
      <p:sp>
        <p:nvSpPr>
          <p:cNvPr id="3" name="Espaço Reservado para Conteúdo 2"/>
          <p:cNvSpPr>
            <a:spLocks noGrp="1"/>
          </p:cNvSpPr>
          <p:nvPr>
            <p:ph idx="1"/>
          </p:nvPr>
        </p:nvSpPr>
        <p:spPr>
          <a:xfrm>
            <a:off x="561703" y="927462"/>
            <a:ext cx="11630297" cy="6347397"/>
          </a:xfrm>
        </p:spPr>
        <p:txBody>
          <a:bodyPr>
            <a:normAutofit/>
          </a:bodyPr>
          <a:lstStyle/>
          <a:p>
            <a:pPr marL="0" indent="0" algn="ctr">
              <a:buNone/>
            </a:pPr>
            <a:endParaRPr lang="pt-BR" dirty="0" smtClean="0"/>
          </a:p>
          <a:p>
            <a:pPr marL="0" indent="0" algn="ctr">
              <a:buNone/>
            </a:pPr>
            <a:r>
              <a:rPr lang="pt-BR" b="1" dirty="0" smtClean="0"/>
              <a:t>Sistema de Gestão de Veículos</a:t>
            </a:r>
          </a:p>
          <a:p>
            <a:pPr marL="0" indent="0" algn="ctr">
              <a:buNone/>
            </a:pPr>
            <a:endParaRPr lang="pt-BR" dirty="0" smtClean="0"/>
          </a:p>
          <a:p>
            <a:pPr marL="0" indent="0">
              <a:lnSpc>
                <a:spcPct val="110000"/>
              </a:lnSpc>
              <a:buNone/>
            </a:pPr>
            <a:r>
              <a:rPr lang="pt-BR" u="sng" dirty="0" smtClean="0"/>
              <a:t>Objetivo:</a:t>
            </a:r>
            <a:r>
              <a:rPr lang="pt-BR" dirty="0" smtClean="0"/>
              <a:t> Facilita o gerenciamento da frota do órgão, possibilitando o registro e gerenciamento de manutenções, consumo e programação de sua utilização.</a:t>
            </a:r>
          </a:p>
          <a:p>
            <a:pPr marL="0" indent="0">
              <a:lnSpc>
                <a:spcPct val="110000"/>
              </a:lnSpc>
              <a:buNone/>
            </a:pPr>
            <a:r>
              <a:rPr lang="pt-BR" u="sng" dirty="0" smtClean="0"/>
              <a:t>Principais Informações:</a:t>
            </a:r>
            <a:r>
              <a:rPr lang="pt-BR" dirty="0" smtClean="0"/>
              <a:t> É integrado ao módulo de gestão patrimonial e almoxarifado a fim de que possam ser emitidos relatórios para o gerenciamento efetivo do consumo de combustíveis, peças, lubrificantes bem como despesas relacionadas às manutenções de cada um dos veículos da instituição.</a:t>
            </a:r>
          </a:p>
          <a:p>
            <a:pPr marL="0" indent="0">
              <a:lnSpc>
                <a:spcPct val="110000"/>
              </a:lnSpc>
              <a:buNone/>
            </a:pPr>
            <a:r>
              <a:rPr lang="pt-BR" u="sng" dirty="0"/>
              <a:t>Linguagem de Programação:</a:t>
            </a:r>
            <a:r>
              <a:rPr lang="pt-BR" dirty="0"/>
              <a:t> Java</a:t>
            </a: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91995012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48690"/>
            <a:ext cx="11630297" cy="5909309"/>
          </a:xfrm>
        </p:spPr>
        <p:txBody>
          <a:bodyPr>
            <a:normAutofit/>
          </a:bodyPr>
          <a:lstStyle/>
          <a:p>
            <a:pPr marL="0" indent="0" algn="ctr">
              <a:buNone/>
            </a:pPr>
            <a:endParaRPr lang="pt-BR" dirty="0" smtClean="0"/>
          </a:p>
          <a:p>
            <a:pPr marL="0" indent="0" algn="ctr">
              <a:buNone/>
            </a:pPr>
            <a:r>
              <a:rPr lang="pt-BR" b="1" dirty="0"/>
              <a:t>Sistema de Gestão de Veículos</a:t>
            </a:r>
          </a:p>
          <a:p>
            <a:pPr marL="0" indent="0" algn="ctr">
              <a:buNone/>
            </a:pPr>
            <a:endParaRPr lang="pt-BR" dirty="0" smtClean="0"/>
          </a:p>
          <a:p>
            <a:pPr marL="0" indent="0">
              <a:lnSpc>
                <a:spcPct val="100000"/>
              </a:lnSpc>
              <a:buNone/>
            </a:pPr>
            <a:r>
              <a:rPr lang="pt-BR" u="sng" dirty="0" smtClean="0"/>
              <a:t>Banco </a:t>
            </a:r>
            <a:r>
              <a:rPr lang="pt-BR" u="sng" dirty="0"/>
              <a:t>de Dados:</a:t>
            </a:r>
            <a:r>
              <a:rPr lang="pt-BR" dirty="0"/>
              <a:t> </a:t>
            </a:r>
            <a:r>
              <a:rPr lang="pt-BR" dirty="0" smtClean="0"/>
              <a:t>Oracle.</a:t>
            </a:r>
          </a:p>
          <a:p>
            <a:pPr marL="0" indent="0">
              <a:lnSpc>
                <a:spcPct val="100000"/>
              </a:lnSpc>
              <a:buNone/>
            </a:pPr>
            <a:r>
              <a:rPr lang="pt-BR" u="sng" dirty="0" smtClean="0"/>
              <a:t>Documentação:</a:t>
            </a:r>
            <a:r>
              <a:rPr lang="pt-BR" dirty="0" smtClean="0"/>
              <a:t> S/documentação.</a:t>
            </a:r>
            <a:endParaRPr lang="pt-BR" dirty="0"/>
          </a:p>
          <a:p>
            <a:pPr marL="0" indent="0">
              <a:buNone/>
            </a:pPr>
            <a:r>
              <a:rPr lang="pt-BR" u="sng" dirty="0" smtClean="0"/>
              <a:t>Mantenedor</a:t>
            </a:r>
            <a:r>
              <a:rPr lang="pt-BR" u="sng" dirty="0"/>
              <a:t>:</a:t>
            </a:r>
            <a:r>
              <a:rPr lang="pt-BR" dirty="0"/>
              <a:t> POLIGRAPH Sistemas e Representações </a:t>
            </a:r>
            <a:r>
              <a:rPr lang="pt-BR" dirty="0" err="1"/>
              <a:t>Ltda</a:t>
            </a:r>
            <a:r>
              <a:rPr lang="pt-BR" dirty="0"/>
              <a:t>, contratado pela SR-DNIT/SC</a:t>
            </a:r>
            <a:r>
              <a:rPr lang="pt-BR" dirty="0" smtClean="0"/>
              <a:t>.</a:t>
            </a:r>
          </a:p>
          <a:p>
            <a:pPr marL="0" indent="0">
              <a:buNone/>
            </a:pPr>
            <a:r>
              <a:rPr lang="pt-BR" u="sng" dirty="0" smtClean="0"/>
              <a:t>Propriedade:</a:t>
            </a:r>
          </a:p>
          <a:p>
            <a:pPr marL="0" indent="0">
              <a:buNone/>
            </a:pPr>
            <a:r>
              <a:rPr lang="pt-BR" u="sng" dirty="0" smtClean="0"/>
              <a:t>Ambiente:</a:t>
            </a:r>
          </a:p>
          <a:p>
            <a:pPr marL="0" indent="0">
              <a:buNone/>
            </a:pPr>
            <a:r>
              <a:rPr lang="pt-BR" u="sng" dirty="0"/>
              <a:t>Área:</a:t>
            </a:r>
            <a:r>
              <a:rPr lang="pt-BR" dirty="0"/>
              <a:t> SR/SC</a:t>
            </a:r>
            <a:r>
              <a:rPr lang="pt-BR" dirty="0" smtClean="0"/>
              <a:t>.</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149</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SGV.net</a:t>
            </a:r>
            <a:endParaRPr lang="pt-BR" sz="3200" b="1" dirty="0">
              <a:solidFill>
                <a:schemeClr val="accent6">
                  <a:lumMod val="75000"/>
                </a:schemeClr>
              </a:solidFill>
            </a:endParaRP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78549602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CDFER</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Controle de Documentos Ferroviários</a:t>
            </a:r>
          </a:p>
          <a:p>
            <a:pPr marL="0" indent="0" algn="ctr">
              <a:buNone/>
            </a:pPr>
            <a:endParaRPr lang="pt-BR" dirty="0" smtClean="0"/>
          </a:p>
          <a:p>
            <a:pPr marL="0" indent="0">
              <a:buNone/>
            </a:pPr>
            <a:r>
              <a:rPr lang="pt-BR" u="sng" dirty="0" smtClean="0"/>
              <a:t>Objetivo:</a:t>
            </a:r>
            <a:r>
              <a:rPr lang="pt-BR" dirty="0" smtClean="0"/>
              <a:t> Controle de Documentos.</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r>
              <a:rPr lang="pt-BR" dirty="0"/>
              <a:t> Access.</a:t>
            </a:r>
            <a:endParaRPr lang="pt-BR" u="sng" dirty="0" smtClean="0"/>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58623721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SGV</a:t>
            </a:r>
            <a:endParaRPr lang="pt-BR" sz="3200" b="1" dirty="0">
              <a:solidFill>
                <a:schemeClr val="accent6">
                  <a:lumMod val="75000"/>
                </a:schemeClr>
              </a:solidFill>
            </a:endParaRPr>
          </a:p>
        </p:txBody>
      </p:sp>
      <p:sp>
        <p:nvSpPr>
          <p:cNvPr id="3" name="Espaço Reservado para Conteúdo 2"/>
          <p:cNvSpPr>
            <a:spLocks noGrp="1"/>
          </p:cNvSpPr>
          <p:nvPr>
            <p:ph idx="1"/>
          </p:nvPr>
        </p:nvSpPr>
        <p:spPr>
          <a:xfrm>
            <a:off x="561703" y="927462"/>
            <a:ext cx="11630297" cy="6347397"/>
          </a:xfrm>
        </p:spPr>
        <p:txBody>
          <a:bodyPr>
            <a:normAutofit/>
          </a:bodyPr>
          <a:lstStyle/>
          <a:p>
            <a:pPr marL="0" indent="0" algn="ctr">
              <a:buNone/>
            </a:pPr>
            <a:endParaRPr lang="pt-BR" dirty="0" smtClean="0"/>
          </a:p>
          <a:p>
            <a:pPr marL="0" indent="0" algn="ctr">
              <a:buNone/>
            </a:pPr>
            <a:r>
              <a:rPr lang="pt-BR" b="1" dirty="0" smtClean="0"/>
              <a:t>Sistema </a:t>
            </a:r>
            <a:r>
              <a:rPr lang="pt-BR" b="1" dirty="0" err="1" smtClean="0"/>
              <a:t>Georreferenciado</a:t>
            </a:r>
            <a:r>
              <a:rPr lang="pt-BR" b="1" dirty="0" smtClean="0"/>
              <a:t> de Informações Viárias </a:t>
            </a:r>
          </a:p>
          <a:p>
            <a:pPr marL="0" indent="0" algn="ctr">
              <a:buNone/>
            </a:pPr>
            <a:endParaRPr lang="pt-BR" dirty="0" smtClean="0"/>
          </a:p>
          <a:p>
            <a:pPr marL="0" indent="0">
              <a:lnSpc>
                <a:spcPct val="110000"/>
              </a:lnSpc>
              <a:buNone/>
            </a:pPr>
            <a:r>
              <a:rPr lang="pt-BR" u="sng" dirty="0" smtClean="0"/>
              <a:t>Objetivos:</a:t>
            </a:r>
          </a:p>
          <a:p>
            <a:pPr marL="0" indent="0">
              <a:lnSpc>
                <a:spcPct val="110000"/>
              </a:lnSpc>
              <a:buNone/>
            </a:pPr>
            <a:r>
              <a:rPr lang="pt-BR" u="sng" dirty="0" smtClean="0"/>
              <a:t>Principais Informações:</a:t>
            </a:r>
            <a:r>
              <a:rPr lang="pt-BR" dirty="0" smtClean="0"/>
              <a:t> Disponibiliza um conjunto de ferramentas e procedimentos para acompanhamento, estudo e análises de informações viárias pelo DNIT, composto de subsistemas, ou módulos, que operam de forma integrada.</a:t>
            </a:r>
          </a:p>
          <a:p>
            <a:pPr marL="0" indent="0">
              <a:lnSpc>
                <a:spcPct val="100000"/>
              </a:lnSpc>
              <a:buNone/>
            </a:pPr>
            <a:r>
              <a:rPr lang="pt-BR" u="sng" dirty="0"/>
              <a:t>Linguagem de Programação:</a:t>
            </a:r>
            <a:r>
              <a:rPr lang="pt-BR" dirty="0"/>
              <a:t> Microsoft Visual C#.</a:t>
            </a:r>
          </a:p>
          <a:p>
            <a:pPr marL="0" indent="0">
              <a:lnSpc>
                <a:spcPct val="100000"/>
              </a:lnSpc>
              <a:buNone/>
            </a:pPr>
            <a:r>
              <a:rPr lang="pt-BR" u="sng" dirty="0"/>
              <a:t>Banco de Dados:</a:t>
            </a:r>
            <a:r>
              <a:rPr lang="pt-BR" dirty="0"/>
              <a:t> PostgreSQL (Módulo geográfico espacial </a:t>
            </a:r>
            <a:r>
              <a:rPr lang="pt-BR" dirty="0" err="1"/>
              <a:t>PostGIS</a:t>
            </a:r>
            <a:r>
              <a:rPr lang="pt-BR" dirty="0" smtClean="0"/>
              <a:t>).</a:t>
            </a:r>
          </a:p>
          <a:p>
            <a:pPr marL="0" indent="0">
              <a:lnSpc>
                <a:spcPct val="100000"/>
              </a:lnSpc>
              <a:buNone/>
            </a:pPr>
            <a:r>
              <a:rPr lang="pt-BR" u="sng" dirty="0" smtClean="0"/>
              <a:t>Documentação:</a:t>
            </a:r>
            <a:r>
              <a:rPr lang="pt-BR" dirty="0" smtClean="0"/>
              <a:t> S/documentação.									</a:t>
            </a:r>
            <a:endParaRPr lang="pt-BR" i="1"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150</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9217315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857250"/>
            <a:ext cx="11630297" cy="6000749"/>
          </a:xfrm>
        </p:spPr>
        <p:txBody>
          <a:bodyPr>
            <a:normAutofit/>
          </a:bodyPr>
          <a:lstStyle/>
          <a:p>
            <a:pPr marL="0" indent="0" algn="ctr">
              <a:buNone/>
            </a:pPr>
            <a:endParaRPr lang="pt-BR" dirty="0" smtClean="0"/>
          </a:p>
          <a:p>
            <a:pPr marL="0" indent="0" algn="ctr">
              <a:buNone/>
            </a:pPr>
            <a:r>
              <a:rPr lang="pt-BR" b="1" dirty="0"/>
              <a:t>Sistema </a:t>
            </a:r>
            <a:r>
              <a:rPr lang="pt-BR" b="1" dirty="0" err="1"/>
              <a:t>Georreferenciado</a:t>
            </a:r>
            <a:r>
              <a:rPr lang="pt-BR" b="1" dirty="0"/>
              <a:t> de Informações Viárias </a:t>
            </a:r>
          </a:p>
          <a:p>
            <a:pPr marL="0" indent="0" algn="ctr">
              <a:buNone/>
            </a:pPr>
            <a:endParaRPr lang="pt-BR" dirty="0" smtClean="0"/>
          </a:p>
          <a:p>
            <a:pPr marL="0" indent="0">
              <a:buNone/>
            </a:pPr>
            <a:r>
              <a:rPr lang="pt-BR" u="sng" dirty="0" smtClean="0"/>
              <a:t>Mantenedor:</a:t>
            </a:r>
          </a:p>
          <a:p>
            <a:pPr marL="0" indent="0">
              <a:buNone/>
            </a:pPr>
            <a:r>
              <a:rPr lang="pt-BR" u="sng" dirty="0" smtClean="0"/>
              <a:t>Propriedade</a:t>
            </a:r>
            <a:r>
              <a:rPr lang="pt-BR" u="sng" dirty="0"/>
              <a:t>:</a:t>
            </a:r>
            <a:r>
              <a:rPr lang="pt-BR" dirty="0"/>
              <a:t> DNIT.</a:t>
            </a:r>
            <a:endParaRPr lang="pt-BR" u="sng" dirty="0" smtClean="0"/>
          </a:p>
          <a:p>
            <a:pPr marL="0" indent="0">
              <a:buNone/>
            </a:pPr>
            <a:r>
              <a:rPr lang="pt-BR" u="sng" dirty="0" smtClean="0"/>
              <a:t>Ambiente</a:t>
            </a:r>
            <a:r>
              <a:rPr lang="pt-BR" u="sng" dirty="0"/>
              <a:t>:</a:t>
            </a:r>
            <a:r>
              <a:rPr lang="pt-BR" dirty="0"/>
              <a:t> WEB.</a:t>
            </a:r>
            <a:endParaRPr lang="pt-BR" dirty="0" smtClean="0"/>
          </a:p>
          <a:p>
            <a:pPr marL="0" indent="0">
              <a:buNone/>
            </a:pPr>
            <a:r>
              <a:rPr lang="pt-BR" dirty="0" smtClean="0"/>
              <a:t>			O </a:t>
            </a:r>
            <a:r>
              <a:rPr lang="pt-BR" dirty="0"/>
              <a:t>acesso ao SGV é realizado na Internet por meio do endereço eletrônico: </a:t>
            </a:r>
            <a:r>
              <a:rPr lang="pt-BR" i="1" dirty="0">
                <a:hlinkClick r:id="rId3"/>
              </a:rPr>
              <a:t>www.labtrans.ufsc.br/sgv</a:t>
            </a:r>
            <a:r>
              <a:rPr lang="pt-BR" i="1" dirty="0"/>
              <a:t> , </a:t>
            </a:r>
            <a:r>
              <a:rPr lang="pt-BR" dirty="0"/>
              <a:t>com exigência de cadastramento prévio a ser solicitado ao DNIT</a:t>
            </a:r>
            <a:r>
              <a:rPr lang="pt-BR" dirty="0" smtClean="0"/>
              <a:t>.</a:t>
            </a:r>
          </a:p>
          <a:p>
            <a:pPr marL="0" indent="0">
              <a:buNone/>
            </a:pPr>
            <a:r>
              <a:rPr lang="pt-BR" u="sng" dirty="0" smtClean="0"/>
              <a:t>Área:</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151</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6">
                    <a:lumMod val="75000"/>
                  </a:schemeClr>
                </a:solidFill>
              </a:rPr>
              <a:t>SGV</a:t>
            </a:r>
            <a:endParaRPr lang="pt-BR" sz="3200" b="1" dirty="0">
              <a:solidFill>
                <a:schemeClr val="accent6">
                  <a:lumMod val="75000"/>
                </a:schemeClr>
              </a:solidFill>
            </a:endParaRP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270334840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SIAARQ</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Arquivo de Superintendência Regional em Mato Grosso</a:t>
            </a:r>
          </a:p>
          <a:p>
            <a:pPr marL="0" indent="0" algn="ctr">
              <a:buNone/>
            </a:pPr>
            <a:endParaRPr lang="pt-BR" dirty="0" smtClean="0"/>
          </a:p>
          <a:p>
            <a:pPr marL="0" indent="0">
              <a:buNone/>
            </a:pPr>
            <a:r>
              <a:rPr lang="pt-BR" u="sng" dirty="0" smtClean="0"/>
              <a:t>Objetivo:</a:t>
            </a:r>
            <a:r>
              <a:rPr lang="pt-BR" dirty="0" smtClean="0"/>
              <a:t> Gerenciamento dos arquivos físicos de documentos desta SR/DNIT/MT.</a:t>
            </a:r>
          </a:p>
          <a:p>
            <a:pPr marL="0" indent="0">
              <a:buNone/>
            </a:pPr>
            <a:r>
              <a:rPr lang="pt-BR" u="sng" dirty="0" smtClean="0"/>
              <a:t>Principais Informações:</a:t>
            </a:r>
          </a:p>
          <a:p>
            <a:pPr marL="0" indent="0">
              <a:buNone/>
            </a:pPr>
            <a:r>
              <a:rPr lang="pt-BR" u="sng" dirty="0" smtClean="0"/>
              <a:t>Linguagem de Programação:</a:t>
            </a:r>
            <a:r>
              <a:rPr lang="pt-BR" dirty="0" smtClean="0"/>
              <a:t> Borland Delphi.</a:t>
            </a:r>
          </a:p>
          <a:p>
            <a:pPr marL="0" indent="0">
              <a:buNone/>
            </a:pPr>
            <a:r>
              <a:rPr lang="pt-BR" u="sng" dirty="0" smtClean="0"/>
              <a:t>Banco de Dados:</a:t>
            </a:r>
            <a:r>
              <a:rPr lang="pt-BR" dirty="0" smtClean="0"/>
              <a:t> Microsoft Office Access 97.</a:t>
            </a:r>
          </a:p>
          <a:p>
            <a:pPr marL="0" indent="0">
              <a:buNone/>
            </a:pPr>
            <a:r>
              <a:rPr lang="pt-BR" u="sng" dirty="0" smtClean="0"/>
              <a:t>Documentação:</a:t>
            </a:r>
            <a:r>
              <a:rPr lang="pt-BR" dirty="0" smtClean="0"/>
              <a:t> S/documentação.</a:t>
            </a:r>
          </a:p>
          <a:p>
            <a:pPr marL="0" indent="0">
              <a:buNone/>
            </a:pPr>
            <a:r>
              <a:rPr lang="pt-BR" u="sng" dirty="0" smtClean="0"/>
              <a:t>Mantenedor</a:t>
            </a:r>
            <a:r>
              <a:rPr lang="pt-BR" u="sng" dirty="0"/>
              <a:t>:</a:t>
            </a:r>
            <a:r>
              <a:rPr lang="pt-BR" dirty="0"/>
              <a:t> </a:t>
            </a:r>
            <a:r>
              <a:rPr lang="pt-BR" dirty="0" smtClean="0"/>
              <a:t>Núcleo de informática.</a:t>
            </a:r>
          </a:p>
          <a:p>
            <a:pPr marL="0" indent="0">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80651627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SIAARQ</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Arquivo de Superintendência Regional em Mato Grosso</a:t>
            </a:r>
          </a:p>
          <a:p>
            <a:pPr marL="0" indent="0" algn="ctr">
              <a:buNone/>
            </a:pPr>
            <a:endParaRPr lang="pt-BR" dirty="0" smtClean="0"/>
          </a:p>
          <a:p>
            <a:pPr marL="0" indent="0">
              <a:buNone/>
            </a:pPr>
            <a:r>
              <a:rPr lang="pt-BR" u="sng" dirty="0" smtClean="0"/>
              <a:t>Ambiente:</a:t>
            </a:r>
          </a:p>
          <a:p>
            <a:pPr marL="0" indent="0">
              <a:buNone/>
            </a:pPr>
            <a:r>
              <a:rPr lang="pt-BR" u="sng" dirty="0"/>
              <a:t>Área:</a:t>
            </a:r>
            <a:r>
              <a:rPr lang="pt-BR" dirty="0"/>
              <a:t> </a:t>
            </a:r>
            <a:r>
              <a:rPr lang="pt-BR" dirty="0" smtClean="0"/>
              <a:t>SR/MT.</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77901451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SIAC</a:t>
            </a:r>
            <a:endParaRPr lang="pt-BR" sz="3200" b="1" dirty="0"/>
          </a:p>
        </p:txBody>
      </p:sp>
      <p:sp>
        <p:nvSpPr>
          <p:cNvPr id="3" name="Espaço Reservado para Conteúdo 2"/>
          <p:cNvSpPr>
            <a:spLocks noGrp="1"/>
          </p:cNvSpPr>
          <p:nvPr>
            <p:ph idx="1"/>
          </p:nvPr>
        </p:nvSpPr>
        <p:spPr>
          <a:xfrm>
            <a:off x="561703" y="927462"/>
            <a:ext cx="11630297" cy="6266714"/>
          </a:xfrm>
        </p:spPr>
        <p:txBody>
          <a:bodyPr>
            <a:normAutofit/>
          </a:bodyPr>
          <a:lstStyle/>
          <a:p>
            <a:pPr marL="0" indent="0" algn="ctr">
              <a:buNone/>
            </a:pPr>
            <a:endParaRPr lang="pt-BR" dirty="0" smtClean="0"/>
          </a:p>
          <a:p>
            <a:pPr marL="0" indent="0" algn="ctr">
              <a:buNone/>
            </a:pPr>
            <a:r>
              <a:rPr lang="pt-BR" b="1" dirty="0" smtClean="0"/>
              <a:t>Sistema de Acompanhamento Físico Financeiro de Contratos</a:t>
            </a:r>
          </a:p>
          <a:p>
            <a:pPr marL="0" indent="0" algn="ctr">
              <a:buNone/>
            </a:pPr>
            <a:endParaRPr lang="pt-BR" dirty="0" smtClean="0"/>
          </a:p>
          <a:p>
            <a:pPr marL="0" indent="0">
              <a:lnSpc>
                <a:spcPct val="100000"/>
              </a:lnSpc>
              <a:buNone/>
            </a:pPr>
            <a:r>
              <a:rPr lang="pt-BR" u="sng" dirty="0" smtClean="0"/>
              <a:t>Objetivo:</a:t>
            </a:r>
            <a:r>
              <a:rPr lang="pt-BR" dirty="0" smtClean="0"/>
              <a:t> Automatização, modernização e centralização do processo de acompanhamento físico-financeiro dos contratos, medições e pagamento de obras de infraestrutura de transportes. </a:t>
            </a:r>
          </a:p>
          <a:p>
            <a:pPr marL="0" indent="0">
              <a:lnSpc>
                <a:spcPct val="100000"/>
              </a:lnSpc>
              <a:buNone/>
            </a:pPr>
            <a:r>
              <a:rPr lang="pt-BR" u="sng" dirty="0" smtClean="0"/>
              <a:t>Principais Informações:</a:t>
            </a:r>
            <a:r>
              <a:rPr lang="pt-BR" dirty="0" smtClean="0"/>
              <a:t> Permite acompanhar contratos rodoviários, ferroviários, hidroviários e portuários. </a:t>
            </a:r>
          </a:p>
          <a:p>
            <a:pPr marL="0" indent="0">
              <a:lnSpc>
                <a:spcPct val="100000"/>
              </a:lnSpc>
              <a:buNone/>
            </a:pPr>
            <a:r>
              <a:rPr lang="pt-BR" u="sng" dirty="0" smtClean="0"/>
              <a:t>Linguagem de Programação</a:t>
            </a:r>
            <a:r>
              <a:rPr lang="pt-BR" dirty="0" smtClean="0"/>
              <a:t>: Java.</a:t>
            </a:r>
          </a:p>
          <a:p>
            <a:pPr marL="0" indent="0">
              <a:lnSpc>
                <a:spcPct val="100000"/>
              </a:lnSpc>
              <a:buNone/>
            </a:pPr>
            <a:r>
              <a:rPr lang="pt-BR" u="sng" dirty="0" smtClean="0"/>
              <a:t>Banco de Dados:</a:t>
            </a:r>
            <a:r>
              <a:rPr lang="pt-BR" dirty="0" smtClean="0"/>
              <a:t> DB2.</a:t>
            </a:r>
          </a:p>
          <a:p>
            <a:pPr marL="0" indent="0">
              <a:lnSpc>
                <a:spcPct val="100000"/>
              </a:lnSpc>
              <a:buNone/>
            </a:pPr>
            <a:r>
              <a:rPr lang="pt-BR" u="sng" dirty="0" smtClean="0"/>
              <a:t>Documentação:</a:t>
            </a:r>
            <a:r>
              <a:rPr lang="pt-BR" dirty="0" smtClean="0"/>
              <a:t> Manual do Usuário; ECU; DVS; Banco de Dados, outros.  (Atualizado)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05212847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82980"/>
            <a:ext cx="11630297" cy="5875019"/>
          </a:xfrm>
        </p:spPr>
        <p:txBody>
          <a:bodyPr>
            <a:normAutofit/>
          </a:bodyPr>
          <a:lstStyle/>
          <a:p>
            <a:pPr marL="0" indent="0" algn="ctr">
              <a:buNone/>
            </a:pPr>
            <a:endParaRPr lang="pt-BR" dirty="0" smtClean="0"/>
          </a:p>
          <a:p>
            <a:pPr marL="0" indent="0" algn="ctr">
              <a:buNone/>
            </a:pPr>
            <a:r>
              <a:rPr lang="pt-BR" b="1" dirty="0"/>
              <a:t>Sistema de Acompanhamento Físico Financeiro de Contratos</a:t>
            </a:r>
          </a:p>
          <a:p>
            <a:pPr marL="0" indent="0" algn="ctr">
              <a:buNone/>
            </a:pPr>
            <a:endParaRPr lang="pt-BR" dirty="0" smtClean="0"/>
          </a:p>
          <a:p>
            <a:pPr marL="0" indent="0">
              <a:buNone/>
            </a:pPr>
            <a:r>
              <a:rPr lang="pt-BR" u="sng" dirty="0" smtClean="0"/>
              <a:t>Mantenedor</a:t>
            </a:r>
            <a:r>
              <a:rPr lang="pt-BR" u="sng" dirty="0"/>
              <a:t>:</a:t>
            </a:r>
            <a:r>
              <a:rPr lang="pt-BR" dirty="0"/>
              <a:t> </a:t>
            </a:r>
            <a:r>
              <a:rPr lang="pt-BR" dirty="0" smtClean="0"/>
              <a:t>SERPRO.</a:t>
            </a:r>
            <a:endParaRPr lang="pt-BR" dirty="0"/>
          </a:p>
          <a:p>
            <a:pPr marL="0" indent="0">
              <a:buNone/>
            </a:pPr>
            <a:r>
              <a:rPr lang="pt-BR" u="sng" dirty="0"/>
              <a:t>Propriedade:</a:t>
            </a:r>
            <a:r>
              <a:rPr lang="pt-BR" dirty="0"/>
              <a:t> </a:t>
            </a:r>
            <a:r>
              <a:rPr lang="pt-BR" dirty="0" smtClean="0"/>
              <a:t>DNIT.</a:t>
            </a:r>
          </a:p>
          <a:p>
            <a:pPr marL="0" indent="0">
              <a:buNone/>
            </a:pPr>
            <a:r>
              <a:rPr lang="pt-BR" u="sng" dirty="0" smtClean="0"/>
              <a:t>Ambiente:</a:t>
            </a:r>
            <a:r>
              <a:rPr lang="pt-BR" dirty="0" smtClean="0"/>
              <a:t> Web.</a:t>
            </a:r>
            <a:endParaRPr lang="pt-BR" u="sng" dirty="0"/>
          </a:p>
          <a:p>
            <a:pPr marL="0" indent="0">
              <a:buNone/>
            </a:pPr>
            <a:r>
              <a:rPr lang="pt-BR" u="sng" dirty="0"/>
              <a:t>Área:</a:t>
            </a:r>
            <a:r>
              <a:rPr lang="pt-BR" dirty="0"/>
              <a:t> </a:t>
            </a:r>
            <a:r>
              <a:rPr lang="pt-BR" dirty="0" smtClean="0"/>
              <a:t>CGCL; DIREX; CGOF; CGMAB; CGDESP; CGPLAN; DAF; DIR; CGPERT; CGMRR; CGCONT; CGEHPAQ; CGPMAQ; CGCIT; CGCL; </a:t>
            </a:r>
            <a:r>
              <a:rPr lang="pt-BR" dirty="0"/>
              <a:t>DPP; </a:t>
            </a:r>
            <a:r>
              <a:rPr lang="pt-BR" dirty="0" smtClean="0"/>
              <a:t>SR/CE; SR/PB; SR/SE; SR/PR; SR-RO/AC; SR/SC; SR/SP; SR/MT; SR/PI; SR/BA; SR/AL; </a:t>
            </a:r>
            <a:r>
              <a:rPr lang="pt-BR" dirty="0"/>
              <a:t>SR/ES</a:t>
            </a:r>
            <a:r>
              <a:rPr lang="pt-BR" dirty="0" smtClean="0"/>
              <a:t>.</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155</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SIAC</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65366572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SIAET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Gerenciamento de Autorização Especial de Trânsito</a:t>
            </a:r>
          </a:p>
          <a:p>
            <a:pPr marL="0" indent="0" algn="ctr">
              <a:buNone/>
            </a:pPr>
            <a:endParaRPr lang="pt-BR" dirty="0" smtClean="0"/>
          </a:p>
          <a:p>
            <a:pPr marL="0" indent="0">
              <a:buNone/>
            </a:pPr>
            <a:r>
              <a:rPr lang="pt-BR" u="sng" dirty="0" smtClean="0"/>
              <a:t>Objetivo:</a:t>
            </a:r>
            <a:r>
              <a:rPr lang="pt-BR" dirty="0" smtClean="0"/>
              <a:t> Gerenciamento de </a:t>
            </a:r>
            <a:r>
              <a:rPr lang="pt-BR" dirty="0" err="1" smtClean="0"/>
              <a:t>AETs</a:t>
            </a:r>
            <a:r>
              <a:rPr lang="pt-BR" dirty="0" smtClean="0"/>
              <a:t> (Autorização Especial de Trânsito). </a:t>
            </a:r>
          </a:p>
          <a:p>
            <a:pPr marL="0" indent="0">
              <a:buNone/>
            </a:pPr>
            <a:r>
              <a:rPr lang="pt-BR" u="sng" dirty="0"/>
              <a:t>Principais Informações:</a:t>
            </a:r>
            <a:r>
              <a:rPr lang="pt-BR" dirty="0"/>
              <a:t> </a:t>
            </a:r>
            <a:r>
              <a:rPr lang="pt-BR" dirty="0" smtClean="0"/>
              <a:t>Sistema informatizado de prestação de serviços através da internet, desenvolvido para solicitação, análise e expedição de Autorização Especial de Trânsito – AET, fornecendo-as diretamente pela internet ou agilizando o processo daquelas que necessitam de estudo de viabilidade.</a:t>
            </a:r>
          </a:p>
          <a:p>
            <a:pPr marL="0" indent="0">
              <a:buNone/>
            </a:pPr>
            <a:r>
              <a:rPr lang="pt-BR" u="sng" dirty="0" smtClean="0"/>
              <a:t>Linguagem de Programação</a:t>
            </a:r>
            <a:r>
              <a:rPr lang="pt-BR" dirty="0" smtClean="0"/>
              <a:t>: ASP.</a:t>
            </a:r>
          </a:p>
          <a:p>
            <a:pPr marL="0" indent="0">
              <a:buNone/>
            </a:pPr>
            <a:r>
              <a:rPr lang="pt-BR" u="sng" dirty="0" smtClean="0"/>
              <a:t>Banco de Dados:</a:t>
            </a:r>
            <a:r>
              <a:rPr lang="pt-BR" dirty="0" smtClean="0"/>
              <a:t> </a:t>
            </a:r>
            <a:endParaRPr lang="pt-BR" u="sng" dirty="0" smtClean="0"/>
          </a:p>
          <a:p>
            <a:pPr marL="0" indent="0">
              <a:buNone/>
            </a:pPr>
            <a:r>
              <a:rPr lang="pt-BR" u="sng" dirty="0" smtClean="0"/>
              <a:t>Documentação:</a:t>
            </a:r>
            <a:r>
              <a:rPr lang="pt-BR" dirty="0" smtClean="0"/>
              <a:t> S/documentação.</a:t>
            </a:r>
          </a:p>
          <a:p>
            <a:pPr marL="0" indent="0">
              <a:buNone/>
            </a:pPr>
            <a:r>
              <a:rPr lang="pt-BR" u="sng" dirty="0"/>
              <a:t>Mantenedor:</a:t>
            </a:r>
            <a:r>
              <a:rPr lang="pt-BR" dirty="0"/>
              <a:t> SERPRO</a:t>
            </a:r>
            <a:r>
              <a:rPr lang="pt-BR" dirty="0" smtClean="0"/>
              <a: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54681815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SIAET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a:t>Sistema de Gerenciamento de Autorização Especial de Trânsito</a:t>
            </a:r>
          </a:p>
          <a:p>
            <a:pPr marL="0" indent="0" algn="ctr">
              <a:buNone/>
            </a:pPr>
            <a:endParaRPr lang="pt-BR" dirty="0" smtClean="0"/>
          </a:p>
          <a:p>
            <a:pPr marL="0" indent="0">
              <a:buNone/>
            </a:pPr>
            <a:r>
              <a:rPr lang="pt-BR" u="sng" dirty="0" smtClean="0"/>
              <a:t>Propriedade:</a:t>
            </a:r>
          </a:p>
          <a:p>
            <a:pPr marL="0" indent="0">
              <a:buNone/>
            </a:pPr>
            <a:r>
              <a:rPr lang="pt-BR" u="sng" dirty="0" smtClean="0"/>
              <a:t>Ambiente</a:t>
            </a:r>
            <a:r>
              <a:rPr lang="pt-BR" u="sng" dirty="0"/>
              <a:t>:</a:t>
            </a:r>
            <a:r>
              <a:rPr lang="pt-BR" dirty="0"/>
              <a:t> WEB. </a:t>
            </a:r>
          </a:p>
          <a:p>
            <a:pPr marL="0" indent="0">
              <a:buNone/>
            </a:pPr>
            <a:r>
              <a:rPr lang="pt-BR" dirty="0"/>
              <a:t>			Um aplicativo do SIAET pode ser encontrado na Intranet do DNIT, no endereço: </a:t>
            </a:r>
            <a:r>
              <a:rPr lang="pt-BR" i="1" dirty="0" err="1"/>
              <a:t>intradnit.intranet</a:t>
            </a:r>
            <a:r>
              <a:rPr lang="pt-BR" i="1" dirty="0"/>
              <a:t>/aplicativos</a:t>
            </a:r>
            <a:endParaRPr lang="pt-BR" u="sng" dirty="0"/>
          </a:p>
          <a:p>
            <a:pPr marL="0" indent="0">
              <a:buNone/>
            </a:pPr>
            <a:r>
              <a:rPr lang="pt-BR" u="sng" dirty="0" smtClean="0"/>
              <a:t>Área:</a:t>
            </a:r>
            <a:r>
              <a:rPr lang="pt-BR" dirty="0" smtClean="0"/>
              <a:t> CGPERT; SR/SE; </a:t>
            </a:r>
            <a:r>
              <a:rPr lang="pt-BR" dirty="0"/>
              <a:t>SR/PB; SR/PI; </a:t>
            </a:r>
            <a:r>
              <a:rPr lang="pt-BR" dirty="0" smtClean="0"/>
              <a:t>SR/AL; SR/ES</a:t>
            </a:r>
            <a:r>
              <a:rPr lang="pt-BR" dirty="0"/>
              <a:t> </a:t>
            </a:r>
            <a:r>
              <a:rPr lang="pt-BR" dirty="0" smtClean="0"/>
              <a:t>;SR/CE</a:t>
            </a:r>
            <a:r>
              <a:rPr lang="pt-BR" dirty="0"/>
              <a:t> ; </a:t>
            </a:r>
            <a:r>
              <a:rPr lang="pt-BR" dirty="0" smtClean="0"/>
              <a:t>SR/RN; SR-RO/AC; SR/SC; SR/SP; SR/MT.</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1324124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SIAFI</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Integrado de Administração Financeira</a:t>
            </a:r>
          </a:p>
          <a:p>
            <a:pPr marL="0" indent="0" algn="ctr">
              <a:buNone/>
            </a:pPr>
            <a:endParaRPr lang="pt-BR" dirty="0" smtClean="0"/>
          </a:p>
          <a:p>
            <a:pPr marL="0" indent="0">
              <a:buNone/>
            </a:pPr>
            <a:r>
              <a:rPr lang="pt-BR" u="sng" dirty="0" smtClean="0"/>
              <a:t>Objetivo:</a:t>
            </a:r>
            <a:r>
              <a:rPr lang="pt-BR" dirty="0" smtClean="0"/>
              <a:t> Utilizado para consulta e cadastro, empenho, descentralização. </a:t>
            </a:r>
          </a:p>
          <a:p>
            <a:pPr marL="0" indent="0">
              <a:buNone/>
            </a:pPr>
            <a:r>
              <a:rPr lang="pt-BR" u="sng" dirty="0" smtClean="0"/>
              <a:t>Principais Informações:</a:t>
            </a:r>
            <a:r>
              <a:rPr lang="pt-BR" dirty="0" smtClean="0"/>
              <a:t> É o principal instrumento utilizado para registro contábil, acompanhamento e controle da execução orçamentária, financeira e patrimonial do Governo Federal.</a:t>
            </a:r>
          </a:p>
          <a:p>
            <a:pPr marL="0" indent="0">
              <a:buNone/>
            </a:pPr>
            <a:r>
              <a:rPr lang="pt-BR" u="sng" dirty="0" smtClean="0"/>
              <a:t>Linguagem de Programação:</a:t>
            </a:r>
            <a:r>
              <a:rPr lang="pt-BR" dirty="0" smtClean="0"/>
              <a:t> Linguagem C.</a:t>
            </a:r>
          </a:p>
          <a:p>
            <a:pPr marL="0" indent="0">
              <a:buNone/>
            </a:pPr>
            <a:r>
              <a:rPr lang="pt-BR" u="sng" dirty="0" smtClean="0"/>
              <a:t>Banco de Dados:</a:t>
            </a:r>
            <a:r>
              <a:rPr lang="pt-BR" dirty="0" smtClean="0"/>
              <a:t> Oracle.</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SERPRO.</a:t>
            </a:r>
          </a:p>
          <a:p>
            <a:pPr marL="0" indent="0">
              <a:buNone/>
            </a:pPr>
            <a:r>
              <a:rPr lang="pt-BR" u="sng" dirty="0" smtClean="0"/>
              <a:t>Propriedade:</a:t>
            </a:r>
            <a:r>
              <a:rPr lang="pt-BR" dirty="0" smtClean="0"/>
              <a:t> Governo.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58597275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SIAFI</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Integrado de Administração Financeira</a:t>
            </a:r>
          </a:p>
          <a:p>
            <a:pPr marL="0" indent="0" algn="ctr">
              <a:buNone/>
            </a:pPr>
            <a:endParaRPr lang="pt-BR" dirty="0" smtClean="0"/>
          </a:p>
          <a:p>
            <a:pPr marL="0" indent="0">
              <a:buNone/>
            </a:pPr>
            <a:r>
              <a:rPr lang="pt-BR" u="sng" dirty="0" smtClean="0"/>
              <a:t>Ambiente:</a:t>
            </a:r>
          </a:p>
          <a:p>
            <a:pPr marL="0" indent="0">
              <a:buNone/>
            </a:pPr>
            <a:r>
              <a:rPr lang="pt-BR" u="sng" dirty="0"/>
              <a:t>Área:</a:t>
            </a:r>
            <a:r>
              <a:rPr lang="pt-BR" dirty="0"/>
              <a:t> Coordenação de Controle Orçamentário; Coordenação de Contabilidade; CGOF; SR/CE; DPP; SR/PI; SR/AL; SR/ES</a:t>
            </a:r>
            <a:r>
              <a:rPr lang="pt-BR" dirty="0" smtClean="0"/>
              <a:t>.</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159</a:t>
            </a:fld>
            <a:endParaRPr lang="pt-BR"/>
          </a:p>
        </p:txBody>
      </p:sp>
      <p:sp>
        <p:nvSpPr>
          <p:cNvPr id="6" name="CaixaDeTexto 5"/>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7419989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CDFER</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Controle de Documentos Ferroviários</a:t>
            </a:r>
          </a:p>
          <a:p>
            <a:pPr marL="0" indent="0" algn="ctr">
              <a:buNone/>
            </a:pPr>
            <a:endParaRPr lang="pt-BR" dirty="0" smtClean="0"/>
          </a:p>
          <a:p>
            <a:pPr marL="0" indent="0">
              <a:buNone/>
            </a:pPr>
            <a:r>
              <a:rPr lang="pt-BR" u="sng" dirty="0" smtClean="0"/>
              <a:t>Área:</a:t>
            </a:r>
            <a:r>
              <a:rPr lang="pt-BR" dirty="0" smtClean="0"/>
              <a:t> DIF.</a:t>
            </a:r>
          </a:p>
          <a:p>
            <a:pPr marL="0" indent="0">
              <a:buNone/>
            </a:pPr>
            <a:r>
              <a:rPr lang="pt-BR" u="sng" dirty="0"/>
              <a:t>Interface com Outros Sistemas</a:t>
            </a:r>
            <a:r>
              <a:rPr lang="pt-BR" u="sng" dirty="0" smtClean="0"/>
              <a:t>:</a:t>
            </a:r>
          </a:p>
          <a:p>
            <a:pPr marL="0" indent="0">
              <a:buNone/>
            </a:pPr>
            <a:endParaRPr lang="pt-BR" u="sng" dirty="0"/>
          </a:p>
          <a:p>
            <a:pPr marL="0" indent="0">
              <a:buNone/>
            </a:pPr>
            <a:endParaRPr lang="pt-BR" u="sng" dirty="0" smtClean="0"/>
          </a:p>
          <a:p>
            <a:pPr marL="0" indent="0">
              <a:buNone/>
            </a:pPr>
            <a:endParaRPr lang="pt-BR" u="sng" dirty="0"/>
          </a:p>
          <a:p>
            <a:pPr marL="0" indent="0">
              <a:buNone/>
            </a:pPr>
            <a:endParaRPr lang="pt-BR" u="sng" dirty="0" smtClean="0"/>
          </a:p>
          <a:p>
            <a:pPr marL="0" indent="0">
              <a:buNone/>
            </a:pPr>
            <a:endParaRPr lang="pt-BR" u="sng" dirty="0"/>
          </a:p>
          <a:p>
            <a:pPr marL="0" indent="0">
              <a:buNone/>
            </a:pPr>
            <a:r>
              <a:rPr lang="pt-BR" dirty="0" smtClean="0"/>
              <a:t>										</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18737530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SIAGEP</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Acompanhamento de Projetos Contratados</a:t>
            </a:r>
          </a:p>
          <a:p>
            <a:pPr marL="0" indent="0" algn="ctr">
              <a:buNone/>
            </a:pPr>
            <a:endParaRPr lang="pt-BR" dirty="0" smtClean="0"/>
          </a:p>
          <a:p>
            <a:pPr marL="0" indent="0">
              <a:buNone/>
            </a:pPr>
            <a:r>
              <a:rPr lang="pt-BR" u="sng" dirty="0" smtClean="0"/>
              <a:t>Objetivo:</a:t>
            </a:r>
            <a:r>
              <a:rPr lang="pt-BR" dirty="0" smtClean="0"/>
              <a:t> Prover o acompanhamento interno dos contratos em andamento com informações de evolução, análises.</a:t>
            </a:r>
          </a:p>
          <a:p>
            <a:pPr marL="0" indent="0">
              <a:buNone/>
            </a:pPr>
            <a:r>
              <a:rPr lang="pt-BR" u="sng" dirty="0" smtClean="0"/>
              <a:t>Principais </a:t>
            </a:r>
            <a:r>
              <a:rPr lang="pt-BR" u="sng" dirty="0" err="1" smtClean="0"/>
              <a:t>Infoormações</a:t>
            </a:r>
            <a:r>
              <a:rPr lang="pt-BR" u="sng" dirty="0" smtClean="0"/>
              <a:t>:</a:t>
            </a:r>
          </a:p>
          <a:p>
            <a:pPr marL="0" indent="0">
              <a:buNone/>
            </a:pPr>
            <a:r>
              <a:rPr lang="pt-BR" u="sng" dirty="0" smtClean="0"/>
              <a:t>Linguagem de Programação:</a:t>
            </a:r>
            <a:r>
              <a:rPr lang="pt-BR" dirty="0" smtClean="0"/>
              <a:t> </a:t>
            </a:r>
            <a:r>
              <a:rPr lang="pt-BR" dirty="0"/>
              <a:t>C</a:t>
            </a:r>
            <a:r>
              <a:rPr lang="pt-BR" dirty="0" smtClean="0"/>
              <a:t># (</a:t>
            </a:r>
            <a:r>
              <a:rPr lang="pt-BR" dirty="0"/>
              <a:t>GasWeb</a:t>
            </a:r>
            <a:r>
              <a:rPr lang="pt-BR" dirty="0" smtClean="0"/>
              <a:t>).</a:t>
            </a:r>
          </a:p>
          <a:p>
            <a:pPr marL="0" indent="0">
              <a:buNone/>
            </a:pPr>
            <a:r>
              <a:rPr lang="pt-BR" u="sng" dirty="0" smtClean="0"/>
              <a:t>Banco de Dados:</a:t>
            </a:r>
            <a:r>
              <a:rPr lang="pt-BR" dirty="0" smtClean="0"/>
              <a:t> SQL-Server 2008.</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90602447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SIAGEP</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Acompanhamento de Projetos Contratados</a:t>
            </a:r>
          </a:p>
          <a:p>
            <a:pPr marL="0" indent="0" algn="ctr">
              <a:buNone/>
            </a:pPr>
            <a:endParaRPr lang="pt-BR" dirty="0" smtClean="0"/>
          </a:p>
          <a:p>
            <a:pPr marL="0" indent="0">
              <a:buNone/>
            </a:pPr>
            <a:r>
              <a:rPr lang="pt-BR" u="sng" dirty="0" smtClean="0"/>
              <a:t>Ambiente:</a:t>
            </a:r>
          </a:p>
          <a:p>
            <a:pPr marL="0" indent="0">
              <a:buNone/>
            </a:pPr>
            <a:r>
              <a:rPr lang="pt-BR" u="sng" dirty="0" smtClean="0"/>
              <a:t>Área:</a:t>
            </a:r>
            <a:r>
              <a:rPr lang="pt-BR" dirty="0" smtClean="0"/>
              <a:t> DPP.</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73841219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SIAPE</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Integrado de Administração de Recursos Humanos</a:t>
            </a:r>
          </a:p>
          <a:p>
            <a:pPr marL="0" indent="0" algn="ctr">
              <a:buNone/>
            </a:pPr>
            <a:endParaRPr lang="pt-BR" dirty="0" smtClean="0"/>
          </a:p>
          <a:p>
            <a:pPr marL="0" indent="0">
              <a:buNone/>
            </a:pPr>
            <a:r>
              <a:rPr lang="pt-BR" u="sng" dirty="0" smtClean="0"/>
              <a:t>Objetivo:</a:t>
            </a:r>
            <a:r>
              <a:rPr lang="pt-BR" dirty="0" smtClean="0"/>
              <a:t> Integrar todas as plataformas de gestão da folha de pessoal dos servidores públicos.</a:t>
            </a:r>
          </a:p>
          <a:p>
            <a:pPr marL="0" indent="0">
              <a:buNone/>
            </a:pPr>
            <a:r>
              <a:rPr lang="pt-BR" u="sng" dirty="0" smtClean="0"/>
              <a:t>Principais Informações:</a:t>
            </a:r>
            <a:r>
              <a:rPr lang="pt-BR" dirty="0" smtClean="0"/>
              <a:t> Hoje o SIAPE é um dos principais sistema estruturadores do governo, é a base para a integração sistêmica dos órgãos pertencentes ao Sistema de Pessoal Civil da Administração Pública Federal e, responsável pelo envio das informações referentes ao pagamento de seus servidores às Unidades Pagadores desses órgãos. Também garante a disponibilidade desses dados na página </a:t>
            </a:r>
            <a:r>
              <a:rPr lang="pt-BR" dirty="0" err="1" smtClean="0"/>
              <a:t>SIAPEnet</a:t>
            </a:r>
            <a:r>
              <a:rPr lang="pt-BR" dirty="0" smtClean="0"/>
              <a:t>, bem como o envio dos arquivos de crédito para os bancos responsáveis pelo seu pagamento.</a:t>
            </a:r>
          </a:p>
          <a:p>
            <a:pPr marL="0" indent="0">
              <a:buNone/>
            </a:pPr>
            <a:r>
              <a:rPr lang="pt-BR" u="sng" dirty="0"/>
              <a:t>Linguagem de Programação</a:t>
            </a:r>
            <a:r>
              <a:rPr lang="pt-BR" u="sng" dirty="0" smtClean="0"/>
              <a:t>:</a:t>
            </a:r>
            <a:r>
              <a:rPr lang="pt-BR" dirty="0" smtClean="0"/>
              <a:t> Java.</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26278953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60120"/>
            <a:ext cx="11630297" cy="5897879"/>
          </a:xfrm>
        </p:spPr>
        <p:txBody>
          <a:bodyPr>
            <a:normAutofit/>
          </a:bodyPr>
          <a:lstStyle/>
          <a:p>
            <a:pPr marL="0" indent="0" algn="ctr">
              <a:buNone/>
            </a:pPr>
            <a:endParaRPr lang="pt-BR" dirty="0" smtClean="0"/>
          </a:p>
          <a:p>
            <a:pPr marL="0" indent="0" algn="ctr">
              <a:buNone/>
            </a:pPr>
            <a:r>
              <a:rPr lang="pt-BR" b="1" dirty="0"/>
              <a:t>Sistema Integrado de Administração de Recursos Humanos</a:t>
            </a:r>
          </a:p>
          <a:p>
            <a:pPr marL="0" indent="0" algn="ctr">
              <a:buNone/>
            </a:pPr>
            <a:endParaRPr lang="pt-BR" dirty="0" smtClean="0"/>
          </a:p>
          <a:p>
            <a:pPr marL="0" indent="0">
              <a:buNone/>
            </a:pPr>
            <a:r>
              <a:rPr lang="pt-BR" u="sng" dirty="0" smtClean="0"/>
              <a:t>Banco de Dados</a:t>
            </a:r>
            <a:r>
              <a:rPr lang="pt-BR" dirty="0" smtClean="0"/>
              <a:t>: Oracle.</a:t>
            </a:r>
          </a:p>
          <a:p>
            <a:pPr marL="0" indent="0">
              <a:buNone/>
            </a:pPr>
            <a:r>
              <a:rPr lang="pt-BR" u="sng" dirty="0" smtClean="0"/>
              <a:t>Documentação:</a:t>
            </a:r>
            <a:r>
              <a:rPr lang="pt-BR" dirty="0" smtClean="0"/>
              <a:t> S/documentação.</a:t>
            </a:r>
          </a:p>
          <a:p>
            <a:pPr marL="0" indent="0">
              <a:buNone/>
            </a:pPr>
            <a:r>
              <a:rPr lang="pt-BR" u="sng" dirty="0" smtClean="0"/>
              <a:t>Mantenedor</a:t>
            </a:r>
            <a:r>
              <a:rPr lang="pt-BR" u="sng" dirty="0"/>
              <a:t>:</a:t>
            </a:r>
            <a:r>
              <a:rPr lang="pt-BR" dirty="0"/>
              <a:t> </a:t>
            </a:r>
            <a:r>
              <a:rPr lang="pt-BR" dirty="0" smtClean="0"/>
              <a:t>SERPRO.</a:t>
            </a:r>
            <a:endParaRPr lang="pt-BR" dirty="0"/>
          </a:p>
          <a:p>
            <a:pPr marL="0" indent="0">
              <a:buNone/>
            </a:pPr>
            <a:r>
              <a:rPr lang="pt-BR" u="sng" dirty="0"/>
              <a:t>Propriedade:</a:t>
            </a:r>
            <a:r>
              <a:rPr lang="pt-BR" dirty="0"/>
              <a:t> </a:t>
            </a:r>
            <a:r>
              <a:rPr lang="pt-BR" dirty="0" smtClean="0"/>
              <a:t>Governo.</a:t>
            </a:r>
          </a:p>
          <a:p>
            <a:pPr marL="0" indent="0">
              <a:buNone/>
            </a:pPr>
            <a:r>
              <a:rPr lang="pt-BR" u="sng" dirty="0" smtClean="0"/>
              <a:t>Ambiente:</a:t>
            </a:r>
          </a:p>
          <a:p>
            <a:pPr marL="0" indent="0">
              <a:buNone/>
            </a:pPr>
            <a:r>
              <a:rPr lang="pt-BR" u="sng" dirty="0"/>
              <a:t>Áreas:</a:t>
            </a:r>
            <a:r>
              <a:rPr lang="pt-BR" dirty="0"/>
              <a:t> Serviço Médico Social; CGRH; DAF; SR/CE; SR/BA; SR/AL; SR/ES</a:t>
            </a:r>
            <a:r>
              <a:rPr lang="pt-BR" dirty="0" smtClean="0"/>
              <a:t>.</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163</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SIAPE</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13066943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SIASG</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Integrado de Administração de Serviços Gerais</a:t>
            </a:r>
          </a:p>
          <a:p>
            <a:pPr marL="0" indent="0" algn="ctr">
              <a:buNone/>
            </a:pPr>
            <a:endParaRPr lang="pt-BR" dirty="0" smtClean="0"/>
          </a:p>
          <a:p>
            <a:pPr marL="0" indent="0">
              <a:buNone/>
            </a:pPr>
            <a:r>
              <a:rPr lang="pt-BR" u="sng" dirty="0" smtClean="0"/>
              <a:t>Objetivo:</a:t>
            </a:r>
            <a:r>
              <a:rPr lang="pt-BR" dirty="0" smtClean="0"/>
              <a:t> Utilizado para registro e empenho.</a:t>
            </a:r>
          </a:p>
          <a:p>
            <a:pPr marL="0" indent="0">
              <a:buNone/>
            </a:pPr>
            <a:r>
              <a:rPr lang="pt-BR" u="sng" dirty="0" smtClean="0"/>
              <a:t>Principais Informações:</a:t>
            </a:r>
            <a:r>
              <a:rPr lang="pt-BR" dirty="0" smtClean="0"/>
              <a:t> Sistema informatizado de apoio às atividades operacionais do Sistema de Serviços Gerais. A solução tem sido uma ferramenta importante para a modernização da área de serviços gerais na Administração Federal, em especial no cadastramento de fornecedores e de catálogo de materiais e serviços e no registro de preços de bens e serviços.</a:t>
            </a:r>
          </a:p>
          <a:p>
            <a:pPr marL="0" indent="0">
              <a:buNone/>
            </a:pPr>
            <a:r>
              <a:rPr lang="pt-BR" dirty="0"/>
              <a:t> </a:t>
            </a:r>
            <a:r>
              <a:rPr lang="pt-BR" dirty="0" smtClean="0"/>
              <a:t>          O sistema é capaz de agilizar os processos de compra e promover transparência dos atos do governo ao divulgar informações sobre os processos licitatórios.    </a:t>
            </a:r>
          </a:p>
          <a:p>
            <a:pPr marL="0" indent="0">
              <a:buNone/>
            </a:pPr>
            <a:r>
              <a:rPr lang="pt-BR" u="sng" dirty="0"/>
              <a:t>Linguagem de </a:t>
            </a:r>
            <a:r>
              <a:rPr lang="pt-BR" u="sng" dirty="0" smtClean="0"/>
              <a:t>Programação</a:t>
            </a:r>
            <a:r>
              <a:rPr lang="pt-BR" dirty="0" smtClean="0"/>
              <a:t>: C</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164</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95461172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834390"/>
            <a:ext cx="11630297" cy="6023609"/>
          </a:xfrm>
        </p:spPr>
        <p:txBody>
          <a:bodyPr>
            <a:normAutofit/>
          </a:bodyPr>
          <a:lstStyle/>
          <a:p>
            <a:pPr marL="0" indent="0" algn="ctr">
              <a:buNone/>
            </a:pPr>
            <a:endParaRPr lang="pt-BR" dirty="0" smtClean="0"/>
          </a:p>
          <a:p>
            <a:pPr marL="0" indent="0" algn="ctr">
              <a:buNone/>
            </a:pPr>
            <a:r>
              <a:rPr lang="pt-BR" b="1" dirty="0"/>
              <a:t>Sistema Integrado de Administração de Serviços Gerais</a:t>
            </a:r>
          </a:p>
          <a:p>
            <a:pPr marL="0" indent="0" algn="ctr">
              <a:buNone/>
            </a:pPr>
            <a:endParaRPr lang="pt-BR" dirty="0" smtClean="0"/>
          </a:p>
          <a:p>
            <a:pPr marL="0" indent="0">
              <a:buNone/>
            </a:pPr>
            <a:r>
              <a:rPr lang="pt-BR" u="sng" dirty="0" smtClean="0"/>
              <a:t>Banco de Dados</a:t>
            </a:r>
            <a:r>
              <a:rPr lang="pt-BR" u="sng" smtClean="0"/>
              <a:t>: </a:t>
            </a:r>
          </a:p>
          <a:p>
            <a:pPr marL="0" indent="0">
              <a:buNone/>
            </a:pPr>
            <a:r>
              <a:rPr lang="pt-BR" u="sng" dirty="0" smtClean="0"/>
              <a:t>Documentação:</a:t>
            </a:r>
            <a:r>
              <a:rPr lang="pt-BR" dirty="0" smtClean="0"/>
              <a:t> S/documentação.</a:t>
            </a:r>
          </a:p>
          <a:p>
            <a:pPr marL="0" indent="0">
              <a:buNone/>
            </a:pPr>
            <a:r>
              <a:rPr lang="pt-BR" u="sng" dirty="0" smtClean="0"/>
              <a:t>Mantenedor</a:t>
            </a:r>
            <a:r>
              <a:rPr lang="pt-BR" u="sng" dirty="0"/>
              <a:t>:</a:t>
            </a:r>
            <a:r>
              <a:rPr lang="pt-BR" dirty="0"/>
              <a:t> </a:t>
            </a:r>
            <a:r>
              <a:rPr lang="pt-BR" dirty="0" smtClean="0"/>
              <a:t>SERPRO.</a:t>
            </a:r>
            <a:endParaRPr lang="pt-BR" dirty="0"/>
          </a:p>
          <a:p>
            <a:pPr marL="0" indent="0">
              <a:buNone/>
            </a:pPr>
            <a:r>
              <a:rPr lang="pt-BR" u="sng" dirty="0"/>
              <a:t>Propriedade:</a:t>
            </a:r>
            <a:r>
              <a:rPr lang="pt-BR" dirty="0"/>
              <a:t> </a:t>
            </a:r>
            <a:r>
              <a:rPr lang="pt-BR" dirty="0" smtClean="0"/>
              <a:t>Governo.</a:t>
            </a:r>
          </a:p>
          <a:p>
            <a:pPr marL="0" indent="0">
              <a:buNone/>
            </a:pPr>
            <a:r>
              <a:rPr lang="pt-BR" u="sng" dirty="0" smtClean="0"/>
              <a:t>Ambiente:</a:t>
            </a:r>
            <a:r>
              <a:rPr lang="pt-BR" dirty="0" smtClean="0"/>
              <a:t> WEB.</a:t>
            </a:r>
            <a:endParaRPr lang="pt-BR" u="sng" dirty="0" smtClean="0"/>
          </a:p>
          <a:p>
            <a:pPr marL="0" indent="0">
              <a:buNone/>
            </a:pPr>
            <a:r>
              <a:rPr lang="pt-BR" u="sng" dirty="0" smtClean="0"/>
              <a:t>Área:</a:t>
            </a:r>
            <a:r>
              <a:rPr lang="pt-BR" dirty="0" smtClean="0"/>
              <a:t> Administração de Serviços Gerais; </a:t>
            </a:r>
            <a:r>
              <a:rPr lang="pt-BR" dirty="0"/>
              <a:t>Coordenação </a:t>
            </a:r>
            <a:r>
              <a:rPr lang="pt-BR" dirty="0" smtClean="0"/>
              <a:t>de Controle Orçamentário; CGOF; SR/CE; DPP; SR/PI; SR/AL; SR/ES.</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165</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SIASG</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78332070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SICAF</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Cadastramento Unificado de Fornecedores</a:t>
            </a:r>
          </a:p>
          <a:p>
            <a:pPr marL="0" indent="0" algn="ctr">
              <a:buNone/>
            </a:pPr>
            <a:endParaRPr lang="pt-BR" dirty="0" smtClean="0"/>
          </a:p>
          <a:p>
            <a:pPr marL="0" indent="0">
              <a:buNone/>
            </a:pPr>
            <a:r>
              <a:rPr lang="pt-BR" u="sng" dirty="0" smtClean="0"/>
              <a:t>Objetivo:</a:t>
            </a:r>
            <a:r>
              <a:rPr lang="pt-BR" dirty="0" smtClean="0"/>
              <a:t> Cadastramento e habilitação de pessoas físicas ou jurídicas que desejam participar de licitações promovidas por órgãos integrantes do Sistema de Serviços Gerais (SISG) ou não integrantes.</a:t>
            </a:r>
          </a:p>
          <a:p>
            <a:pPr marL="0" indent="0">
              <a:buNone/>
            </a:pPr>
            <a:r>
              <a:rPr lang="pt-BR" u="sng" dirty="0" smtClean="0"/>
              <a:t>Principais informações:</a:t>
            </a:r>
            <a:r>
              <a:rPr lang="pt-BR" dirty="0" smtClean="0"/>
              <a:t> Constitui o registro cadastral do Poder Executivo Federal e é mantido pelos órgãos e entidades que compões o SISG.</a:t>
            </a:r>
          </a:p>
          <a:p>
            <a:pPr marL="0" indent="0">
              <a:buNone/>
            </a:pPr>
            <a:r>
              <a:rPr lang="pt-BR" dirty="0" smtClean="0"/>
              <a:t>               O cadastramento é realizado sem ônus, em qualquer unidade cadastradora. </a:t>
            </a:r>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38739960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71550"/>
            <a:ext cx="11630297" cy="5886449"/>
          </a:xfrm>
        </p:spPr>
        <p:txBody>
          <a:bodyPr>
            <a:normAutofit/>
          </a:bodyPr>
          <a:lstStyle/>
          <a:p>
            <a:pPr marL="0" indent="0" algn="ctr">
              <a:buNone/>
            </a:pPr>
            <a:endParaRPr lang="pt-BR" dirty="0" smtClean="0"/>
          </a:p>
          <a:p>
            <a:pPr marL="0" indent="0" algn="ctr">
              <a:buNone/>
            </a:pPr>
            <a:r>
              <a:rPr lang="pt-BR" b="1" dirty="0"/>
              <a:t>Sistema de Cadastramento Unificado de Fornecedores</a:t>
            </a:r>
          </a:p>
          <a:p>
            <a:pPr marL="0" indent="0" algn="ctr">
              <a:buNone/>
            </a:pPr>
            <a:endParaRPr lang="pt-BR" dirty="0" smtClean="0"/>
          </a:p>
          <a:p>
            <a:pPr marL="0" indent="0">
              <a:buNone/>
            </a:pPr>
            <a:r>
              <a:rPr lang="pt-BR" u="sng" dirty="0" smtClean="0"/>
              <a:t>Documentação:</a:t>
            </a:r>
          </a:p>
          <a:p>
            <a:pPr marL="0" indent="0">
              <a:buNone/>
            </a:pPr>
            <a:r>
              <a:rPr lang="pt-BR" u="sng" dirty="0" smtClean="0"/>
              <a:t>Mantenedor</a:t>
            </a:r>
            <a:r>
              <a:rPr lang="pt-BR" u="sng" dirty="0"/>
              <a:t>:</a:t>
            </a:r>
            <a:r>
              <a:rPr lang="pt-BR" dirty="0"/>
              <a:t> </a:t>
            </a:r>
            <a:r>
              <a:rPr lang="pt-BR" dirty="0" smtClean="0"/>
              <a:t>SERPRO.</a:t>
            </a:r>
            <a:endParaRPr lang="pt-BR" dirty="0"/>
          </a:p>
          <a:p>
            <a:pPr marL="0" indent="0">
              <a:buNone/>
            </a:pPr>
            <a:r>
              <a:rPr lang="pt-BR" u="sng" dirty="0"/>
              <a:t>Propriedade:</a:t>
            </a:r>
            <a:r>
              <a:rPr lang="pt-BR" dirty="0"/>
              <a:t> </a:t>
            </a:r>
            <a:r>
              <a:rPr lang="pt-BR" dirty="0" smtClean="0"/>
              <a:t>Governo.</a:t>
            </a:r>
          </a:p>
          <a:p>
            <a:pPr marL="0" indent="0">
              <a:buNone/>
            </a:pPr>
            <a:r>
              <a:rPr lang="pt-BR" u="sng" dirty="0" smtClean="0"/>
              <a:t>Ambiente:</a:t>
            </a:r>
            <a:r>
              <a:rPr lang="pt-BR" dirty="0" smtClean="0"/>
              <a:t> WEB.</a:t>
            </a:r>
          </a:p>
          <a:p>
            <a:pPr marL="0" indent="0">
              <a:buNone/>
            </a:pPr>
            <a:r>
              <a:rPr lang="pt-BR" dirty="0" smtClean="0"/>
              <a:t>O </a:t>
            </a:r>
            <a:r>
              <a:rPr lang="pt-BR" dirty="0"/>
              <a:t>sistema pode ser acessado pelo portal: </a:t>
            </a:r>
            <a:r>
              <a:rPr lang="pt-BR" dirty="0">
                <a:hlinkClick r:id="rId3"/>
              </a:rPr>
              <a:t>http://www.comprasnet.gov.br</a:t>
            </a:r>
            <a:r>
              <a:rPr lang="pt-BR" dirty="0"/>
              <a:t>. </a:t>
            </a:r>
            <a:endParaRPr lang="pt-BR" u="sng" dirty="0" smtClean="0"/>
          </a:p>
          <a:p>
            <a:pPr marL="0" indent="0">
              <a:buNone/>
            </a:pPr>
            <a:r>
              <a:rPr lang="pt-BR" u="sng" dirty="0" smtClean="0"/>
              <a:t>Área:</a:t>
            </a:r>
            <a:r>
              <a:rPr lang="pt-BR" dirty="0" smtClean="0"/>
              <a:t> SR/PI; SR/AL; </a:t>
            </a:r>
            <a:r>
              <a:rPr lang="pt-BR" dirty="0"/>
              <a:t>SR/ES</a:t>
            </a:r>
            <a:r>
              <a:rPr lang="pt-BR" dirty="0" smtClean="0"/>
              <a:t>.</a:t>
            </a:r>
          </a:p>
          <a:p>
            <a:pPr marL="0" indent="0">
              <a:buNone/>
            </a:pPr>
            <a:r>
              <a:rPr lang="pt-BR" u="sng" dirty="0"/>
              <a:t>Interface com Outros Sistemas:</a:t>
            </a:r>
          </a:p>
          <a:p>
            <a:pPr marL="0" indent="0">
              <a:buNone/>
            </a:pPr>
            <a:endParaRPr lang="pt-BR" u="sng" dirty="0" smtClean="0"/>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167</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SICAF</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242432694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SICATEC</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Cadastro Técnico</a:t>
            </a:r>
          </a:p>
          <a:p>
            <a:pPr marL="0" indent="0" algn="ctr">
              <a:buNone/>
            </a:pPr>
            <a:endParaRPr lang="pt-BR" dirty="0" smtClean="0"/>
          </a:p>
          <a:p>
            <a:pPr marL="0" indent="0">
              <a:buNone/>
            </a:pPr>
            <a:r>
              <a:rPr lang="pt-BR" u="sng" dirty="0" smtClean="0"/>
              <a:t>Objetivo:</a:t>
            </a:r>
            <a:r>
              <a:rPr lang="pt-BR" dirty="0" smtClean="0"/>
              <a:t> Organizar o cadastro técnico da CGDESP, com opção de arquivamento digital dos volumes dos projetos no arquivo.</a:t>
            </a:r>
          </a:p>
          <a:p>
            <a:pPr marL="0" indent="0">
              <a:buNone/>
            </a:pPr>
            <a:r>
              <a:rPr lang="pt-BR" u="sng" dirty="0" smtClean="0"/>
              <a:t>Principais Informações:</a:t>
            </a:r>
          </a:p>
          <a:p>
            <a:pPr marL="0" indent="0">
              <a:buNone/>
            </a:pPr>
            <a:r>
              <a:rPr lang="pt-BR" u="sng" dirty="0" smtClean="0"/>
              <a:t>Linguagem de Programação:</a:t>
            </a:r>
            <a:r>
              <a:rPr lang="pt-BR" dirty="0" smtClean="0"/>
              <a:t> </a:t>
            </a:r>
            <a:r>
              <a:rPr lang="pt-BR" dirty="0"/>
              <a:t>C</a:t>
            </a:r>
            <a:r>
              <a:rPr lang="pt-BR" dirty="0" smtClean="0"/>
              <a:t># (</a:t>
            </a:r>
            <a:r>
              <a:rPr lang="pt-BR" dirty="0"/>
              <a:t>GasWeb</a:t>
            </a:r>
            <a:r>
              <a:rPr lang="pt-BR" dirty="0" smtClean="0"/>
              <a:t>).</a:t>
            </a:r>
          </a:p>
          <a:p>
            <a:pPr marL="0" indent="0">
              <a:buNone/>
            </a:pPr>
            <a:r>
              <a:rPr lang="pt-BR" u="sng" dirty="0" smtClean="0"/>
              <a:t>Banco de Dados:</a:t>
            </a:r>
            <a:r>
              <a:rPr lang="pt-BR" dirty="0" smtClean="0"/>
              <a:t> SQL-Server 2008.</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53114425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SICATEC</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Cadastro Técnico</a:t>
            </a:r>
          </a:p>
          <a:p>
            <a:pPr marL="0" indent="0" algn="ctr">
              <a:buNone/>
            </a:pPr>
            <a:endParaRPr lang="pt-BR" dirty="0" smtClean="0"/>
          </a:p>
          <a:p>
            <a:pPr marL="0" indent="0">
              <a:buNone/>
            </a:pPr>
            <a:r>
              <a:rPr lang="pt-BR" u="sng" dirty="0" smtClean="0"/>
              <a:t>Ambiente:</a:t>
            </a:r>
          </a:p>
          <a:p>
            <a:pPr marL="0" indent="0">
              <a:buNone/>
            </a:pPr>
            <a:r>
              <a:rPr lang="pt-BR" u="sng" dirty="0" smtClean="0"/>
              <a:t>Área:</a:t>
            </a:r>
            <a:r>
              <a:rPr lang="pt-BR" dirty="0" smtClean="0"/>
              <a:t> DPP.</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169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80569269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CICSX</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Consulta dos Servidores do DNER</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61867700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SICAU</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Integrado de Controle das Ações da União</a:t>
            </a:r>
          </a:p>
          <a:p>
            <a:pPr marL="0" indent="0" algn="ctr">
              <a:buNone/>
            </a:pPr>
            <a:endParaRPr lang="pt-BR" dirty="0" smtClean="0"/>
          </a:p>
          <a:p>
            <a:pPr marL="0" indent="0">
              <a:buNone/>
            </a:pPr>
            <a:r>
              <a:rPr lang="pt-BR" u="sng" dirty="0" smtClean="0"/>
              <a:t>Objetivo:</a:t>
            </a:r>
            <a:r>
              <a:rPr lang="pt-BR" dirty="0" smtClean="0"/>
              <a:t> Acompanhamento de movimentação processual e demandas jurídicas das autarquias e fundações.</a:t>
            </a:r>
          </a:p>
          <a:p>
            <a:pPr marL="0" indent="0">
              <a:buNone/>
            </a:pPr>
            <a:r>
              <a:rPr lang="pt-BR" u="sng" dirty="0" smtClean="0"/>
              <a:t>Principais Informações:</a:t>
            </a:r>
            <a:r>
              <a:rPr lang="pt-BR" dirty="0" smtClean="0"/>
              <a:t> </a:t>
            </a:r>
            <a:r>
              <a:rPr lang="pt-BR" dirty="0"/>
              <a:t>Sistema informatizado de natureza operacional. Com aplicação específica na área </a:t>
            </a:r>
            <a:r>
              <a:rPr lang="pt-BR" dirty="0" smtClean="0"/>
              <a:t>jurídica.</a:t>
            </a:r>
          </a:p>
          <a:p>
            <a:pPr marL="0" indent="0">
              <a:buNone/>
            </a:pPr>
            <a:r>
              <a:rPr lang="pt-BR" dirty="0" smtClean="0"/>
              <a:t>           Base de dados única e padronizada que possibilita consulta de processos e troca de informações e documentos pela abertura de tarefas entre unidades.</a:t>
            </a:r>
          </a:p>
          <a:p>
            <a:pPr marL="0" indent="0">
              <a:buNone/>
            </a:pPr>
            <a:r>
              <a:rPr lang="pt-BR" u="sng" dirty="0" smtClean="0"/>
              <a:t>Linguagem de Programação</a:t>
            </a:r>
            <a:r>
              <a:rPr lang="pt-BR" dirty="0" smtClean="0"/>
              <a:t>: PHP.</a:t>
            </a:r>
          </a:p>
          <a:p>
            <a:pPr marL="0" indent="0">
              <a:buNone/>
            </a:pPr>
            <a:r>
              <a:rPr lang="pt-BR" u="sng" dirty="0" smtClean="0"/>
              <a:t>Banco de Dados:</a:t>
            </a:r>
          </a:p>
          <a:p>
            <a:pPr marL="0" indent="0">
              <a:buNone/>
            </a:pPr>
            <a:r>
              <a:rPr lang="pt-BR" u="sng" dirty="0" smtClean="0"/>
              <a:t>Documentação:</a:t>
            </a:r>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32778935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SICAU</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b="1" dirty="0" smtClean="0"/>
          </a:p>
          <a:p>
            <a:pPr marL="0" indent="0" algn="ctr">
              <a:buNone/>
            </a:pPr>
            <a:r>
              <a:rPr lang="pt-BR" b="1" dirty="0" smtClean="0"/>
              <a:t>Sistema </a:t>
            </a:r>
            <a:r>
              <a:rPr lang="pt-BR" b="1" dirty="0"/>
              <a:t>Integrado de Controle das Ações da União</a:t>
            </a:r>
          </a:p>
          <a:p>
            <a:pPr marL="0" indent="0" algn="ctr">
              <a:buNone/>
            </a:pPr>
            <a:endParaRPr lang="pt-BR" dirty="0"/>
          </a:p>
          <a:p>
            <a:pPr marL="0" indent="0">
              <a:buNone/>
            </a:pPr>
            <a:r>
              <a:rPr lang="pt-BR" u="sng" dirty="0" smtClean="0"/>
              <a:t>Mantenedor:</a:t>
            </a:r>
          </a:p>
          <a:p>
            <a:pPr marL="0" indent="0">
              <a:buNone/>
            </a:pPr>
            <a:r>
              <a:rPr lang="pt-BR" u="sng" dirty="0" smtClean="0"/>
              <a:t>Propriedade</a:t>
            </a:r>
            <a:r>
              <a:rPr lang="pt-BR" u="sng" dirty="0"/>
              <a:t>:</a:t>
            </a:r>
            <a:r>
              <a:rPr lang="pt-BR" dirty="0"/>
              <a:t> Governo.</a:t>
            </a:r>
            <a:endParaRPr lang="pt-BR" u="sng" dirty="0"/>
          </a:p>
          <a:p>
            <a:pPr marL="0" indent="0">
              <a:buNone/>
            </a:pPr>
            <a:r>
              <a:rPr lang="pt-BR" u="sng" dirty="0"/>
              <a:t>Ambiente:</a:t>
            </a:r>
            <a:r>
              <a:rPr lang="pt-BR" dirty="0"/>
              <a:t> WEB</a:t>
            </a:r>
            <a:r>
              <a:rPr lang="pt-BR" dirty="0" smtClean="0"/>
              <a:t>.</a:t>
            </a:r>
          </a:p>
          <a:p>
            <a:pPr marL="0" indent="0">
              <a:buNone/>
            </a:pPr>
            <a:r>
              <a:rPr lang="pt-BR" dirty="0"/>
              <a:t>Pode ser acessado pelo endereço: </a:t>
            </a:r>
            <a:r>
              <a:rPr lang="pt-BR" altLang="pt-BR" dirty="0">
                <a:hlinkClick r:id="rId3"/>
              </a:rPr>
              <a:t>http://</a:t>
            </a:r>
            <a:r>
              <a:rPr lang="pt-BR" altLang="pt-BR" dirty="0" smtClean="0">
                <a:hlinkClick r:id="rId3"/>
              </a:rPr>
              <a:t>sicau.agu.gov.br</a:t>
            </a:r>
            <a:endParaRPr lang="pt-BR" dirty="0" smtClean="0"/>
          </a:p>
          <a:p>
            <a:pPr marL="0" indent="0">
              <a:buNone/>
            </a:pPr>
            <a:r>
              <a:rPr lang="pt-BR" u="sng" dirty="0" smtClean="0"/>
              <a:t>Área:</a:t>
            </a:r>
            <a:r>
              <a:rPr lang="pt-BR" dirty="0" smtClean="0"/>
              <a:t> SR/BA.</a:t>
            </a:r>
          </a:p>
          <a:p>
            <a:pPr marL="0" indent="0">
              <a:buNone/>
            </a:pPr>
            <a:r>
              <a:rPr lang="pt-BR" u="sng" dirty="0"/>
              <a:t>Interface com Outros Sistemas:</a:t>
            </a:r>
          </a:p>
          <a:p>
            <a:pPr marL="0" indent="0">
              <a:buNone/>
            </a:pPr>
            <a:endParaRPr lang="pt-BR" u="sng" dirty="0" smtClean="0"/>
          </a:p>
          <a:p>
            <a:pPr marL="0" indent="0">
              <a:buNone/>
            </a:pPr>
            <a:endParaRPr lang="pt-BR" dirty="0" smtClean="0"/>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45124808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SICOD</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Obras Delegadas</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43596602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SICOD</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Obras Delegadas</a:t>
            </a:r>
          </a:p>
          <a:p>
            <a:pPr marL="0" indent="0" algn="ctr">
              <a:buNone/>
            </a:pPr>
            <a:endParaRPr lang="pt-BR" dirty="0" smtClean="0"/>
          </a:p>
          <a:p>
            <a:pPr marL="0" indent="0">
              <a:buNone/>
            </a:pPr>
            <a:r>
              <a:rPr lang="pt-BR" u="sng" dirty="0" smtClean="0"/>
              <a:t>Área:</a:t>
            </a:r>
          </a:p>
          <a:p>
            <a:pPr marL="0" indent="0">
              <a:buNone/>
            </a:pPr>
            <a:r>
              <a:rPr lang="pt-BR" u="sng" dirty="0"/>
              <a:t>Interface com Outros Sistemas</a:t>
            </a:r>
            <a:r>
              <a:rPr lang="pt-BR" u="sng" dirty="0" smtClean="0"/>
              <a:t>:</a:t>
            </a:r>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Desativado. Substituído pelo SIPROD.</a:t>
            </a:r>
            <a:endParaRPr lang="pt-BR" u="sng" dirty="0" smtClean="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843275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SICONV</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Gestão de Convênios</a:t>
            </a:r>
          </a:p>
          <a:p>
            <a:pPr marL="0" indent="0" algn="ctr">
              <a:buNone/>
            </a:pPr>
            <a:endParaRPr lang="pt-BR" dirty="0" smtClean="0"/>
          </a:p>
          <a:p>
            <a:pPr marL="0" indent="0">
              <a:buNone/>
            </a:pPr>
            <a:r>
              <a:rPr lang="pt-BR" u="sng" dirty="0" smtClean="0"/>
              <a:t>Objetivo:</a:t>
            </a:r>
            <a:r>
              <a:rPr lang="pt-BR" dirty="0" smtClean="0"/>
              <a:t> Garantir ao Governo Federal o total controle das transferências voluntárias da União e imprimir com mais eficiência, agilidade e, especialmente, mais transparência ao processo de liberação de recursos para estados, municípios e Organizações Não-Governamentais (ONGs).</a:t>
            </a:r>
          </a:p>
          <a:p>
            <a:pPr marL="0" indent="0">
              <a:buNone/>
            </a:pPr>
            <a:r>
              <a:rPr lang="pt-BR" u="sng" dirty="0" smtClean="0"/>
              <a:t>Principais Informações:</a:t>
            </a:r>
            <a:r>
              <a:rPr lang="pt-BR" dirty="0" smtClean="0"/>
              <a:t> O sistema está disponível no endereço: </a:t>
            </a:r>
            <a:r>
              <a:rPr lang="pt-BR" dirty="0" smtClean="0">
                <a:hlinkClick r:id="rId3"/>
              </a:rPr>
              <a:t>www.convenios.gov.br/portal</a:t>
            </a:r>
            <a:endParaRPr lang="pt-BR" dirty="0" smtClean="0"/>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PostgreSQL.</a:t>
            </a:r>
          </a:p>
          <a:p>
            <a:pPr marL="0" indent="0">
              <a:buNone/>
            </a:pPr>
            <a:r>
              <a:rPr lang="pt-BR" u="sng" dirty="0" smtClean="0"/>
              <a:t>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358648413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SICONV</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Gestão de Convênios</a:t>
            </a:r>
          </a:p>
          <a:p>
            <a:pPr marL="0" indent="0" algn="ctr">
              <a:buNone/>
            </a:pPr>
            <a:endParaRPr lang="pt-BR" dirty="0" smtClean="0"/>
          </a:p>
          <a:p>
            <a:pPr marL="0" indent="0">
              <a:buNone/>
            </a:pPr>
            <a:r>
              <a:rPr lang="pt-BR" u="sng" dirty="0" smtClean="0"/>
              <a:t>Mantenedor:</a:t>
            </a:r>
            <a:r>
              <a:rPr lang="pt-BR" dirty="0" smtClean="0"/>
              <a:t> SERPRO.</a:t>
            </a:r>
          </a:p>
          <a:p>
            <a:pPr marL="0" indent="0">
              <a:buNone/>
            </a:pPr>
            <a:r>
              <a:rPr lang="pt-BR" u="sng" dirty="0" smtClean="0"/>
              <a:t>Propriedade:</a:t>
            </a:r>
            <a:r>
              <a:rPr lang="pt-BR" dirty="0" smtClean="0"/>
              <a:t> Governo.</a:t>
            </a:r>
          </a:p>
          <a:p>
            <a:pPr marL="0" indent="0">
              <a:buNone/>
            </a:pPr>
            <a:r>
              <a:rPr lang="pt-BR" u="sng" dirty="0" smtClean="0"/>
              <a:t>Ambiente:</a:t>
            </a:r>
          </a:p>
          <a:p>
            <a:pPr marL="0" indent="0">
              <a:buNone/>
            </a:pPr>
            <a:r>
              <a:rPr lang="pt-BR" u="sng" dirty="0" smtClean="0"/>
              <a:t>Área:</a:t>
            </a:r>
            <a:r>
              <a:rPr lang="pt-BR" dirty="0" smtClean="0"/>
              <a:t> DPP.</a:t>
            </a:r>
          </a:p>
          <a:p>
            <a:pPr marL="0" indent="0">
              <a:buNone/>
            </a:pPr>
            <a:r>
              <a:rPr lang="pt-BR" u="sng" dirty="0"/>
              <a:t>Interface com Outros Sistemas:</a:t>
            </a:r>
          </a:p>
          <a:p>
            <a:pPr marL="0" indent="0">
              <a:buNone/>
            </a:pPr>
            <a:endParaRPr lang="pt-BR" u="sng" dirty="0" smtClean="0"/>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89554179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SICRO 2</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Custos Referenciais de Obras</a:t>
            </a:r>
          </a:p>
          <a:p>
            <a:pPr marL="0" indent="0" algn="ctr">
              <a:buNone/>
            </a:pPr>
            <a:endParaRPr lang="pt-BR" dirty="0" smtClean="0"/>
          </a:p>
          <a:p>
            <a:pPr marL="0" indent="0">
              <a:buNone/>
            </a:pPr>
            <a:r>
              <a:rPr lang="pt-BR" u="sng" dirty="0" smtClean="0"/>
              <a:t>Objetivo:</a:t>
            </a:r>
            <a:r>
              <a:rPr lang="pt-BR" dirty="0" smtClean="0"/>
              <a:t> Fornecimento de custos referenciais de obras.</a:t>
            </a:r>
          </a:p>
          <a:p>
            <a:pPr marL="0" indent="0">
              <a:buNone/>
            </a:pPr>
            <a:r>
              <a:rPr lang="pt-BR" u="sng" dirty="0" smtClean="0"/>
              <a:t>Principais Informações:</a:t>
            </a:r>
            <a:r>
              <a:rPr lang="pt-BR" dirty="0" smtClean="0"/>
              <a:t> Tem por finalidade efetuar o cálculo dos custos dos serviços de implantação, conservação e sinalização para obras próprias. Contratadas e delegadas.</a:t>
            </a:r>
          </a:p>
          <a:p>
            <a:pPr marL="0" indent="0">
              <a:buNone/>
            </a:pPr>
            <a:r>
              <a:rPr lang="pt-BR" dirty="0" smtClean="0"/>
              <a:t>           Está dividido em 4 sistemas: cadastramento de dados, pesquisa de preços, custos rodoviários e orçamento.</a:t>
            </a:r>
          </a:p>
          <a:p>
            <a:pPr marL="0" indent="0">
              <a:buNone/>
            </a:pPr>
            <a:r>
              <a:rPr lang="pt-BR" u="sng" dirty="0" smtClean="0"/>
              <a:t>Linguagem de Programação</a:t>
            </a:r>
            <a:r>
              <a:rPr lang="pt-BR" dirty="0" smtClean="0"/>
              <a:t>: VBA.</a:t>
            </a:r>
          </a:p>
          <a:p>
            <a:pPr marL="0" indent="0">
              <a:buNone/>
            </a:pPr>
            <a:r>
              <a:rPr lang="pt-BR" u="sng" dirty="0" smtClean="0"/>
              <a:t>Banco de Dados:</a:t>
            </a:r>
          </a:p>
          <a:p>
            <a:pPr marL="0" indent="0">
              <a:buNone/>
            </a:pPr>
            <a:r>
              <a:rPr lang="pt-BR" u="sng" dirty="0" smtClean="0"/>
              <a:t>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12560750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SICRO 2</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Custos Referenciais de Obras</a:t>
            </a:r>
          </a:p>
          <a:p>
            <a:pPr marL="0" indent="0" algn="ctr">
              <a:buNone/>
            </a:pPr>
            <a:endParaRPr lang="pt-BR" dirty="0" smtClean="0"/>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endParaRPr lang="pt-BR" u="sng" dirty="0"/>
          </a:p>
          <a:p>
            <a:pPr marL="0" indent="0">
              <a:buNone/>
            </a:pPr>
            <a:r>
              <a:rPr lang="pt-BR" u="sng" dirty="0" smtClean="0"/>
              <a:t>Área:</a:t>
            </a:r>
            <a:r>
              <a:rPr lang="pt-BR" dirty="0" smtClean="0"/>
              <a:t> SR/CE.</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4537448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SIDEC</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Divulgação Eletrônica de Compras</a:t>
            </a:r>
          </a:p>
          <a:p>
            <a:pPr marL="0" indent="0" algn="ctr">
              <a:buNone/>
            </a:pPr>
            <a:endParaRPr lang="pt-BR" dirty="0" smtClean="0"/>
          </a:p>
          <a:p>
            <a:pPr marL="0" indent="0">
              <a:lnSpc>
                <a:spcPct val="100000"/>
              </a:lnSpc>
              <a:buNone/>
            </a:pPr>
            <a:r>
              <a:rPr lang="pt-BR" u="sng" dirty="0" smtClean="0"/>
              <a:t>Objetivo:</a:t>
            </a:r>
            <a:r>
              <a:rPr lang="pt-BR" dirty="0" smtClean="0"/>
              <a:t> Cadastrar processos de compras realizados pela Administração Pública e o consequente envio eletrônico de matérias relativas aos avisos de Licitação, Pedidos de Cotação Eletrônica, Dispensa e Inexigibilidade à Imprensa Oficial para publicação no Diário Oficial e divulgação no Compras.net, e permitirá consultas desses atos pela sociedade.</a:t>
            </a:r>
          </a:p>
          <a:p>
            <a:pPr marL="0" indent="0">
              <a:lnSpc>
                <a:spcPct val="100000"/>
              </a:lnSpc>
              <a:buNone/>
            </a:pPr>
            <a:r>
              <a:rPr lang="pt-BR" u="sng" dirty="0" smtClean="0"/>
              <a:t>Principais Informações:</a:t>
            </a:r>
            <a:r>
              <a:rPr lang="pt-BR" dirty="0" smtClean="0"/>
              <a:t> É o módulo do Sistema Integrado de Administração e Serviços Gerais- </a:t>
            </a:r>
            <a:r>
              <a:rPr lang="pt-BR" dirty="0" smtClean="0">
                <a:hlinkClick r:id="rId3" action="ppaction://hlinksldjump"/>
              </a:rPr>
              <a:t>SIASG</a:t>
            </a:r>
            <a:r>
              <a:rPr lang="pt-BR" dirty="0" smtClean="0"/>
              <a:t> que possibilita a divulgação eletrônica de alguns eventos dos avisos de licitação.</a:t>
            </a:r>
          </a:p>
          <a:p>
            <a:pPr marL="0" indent="0">
              <a:lnSpc>
                <a:spcPct val="100000"/>
              </a:lnSpc>
              <a:buNone/>
            </a:pPr>
            <a:r>
              <a:rPr lang="pt-BR" u="sng" dirty="0"/>
              <a:t>Linguagem de Programação</a:t>
            </a:r>
            <a:r>
              <a:rPr lang="pt-BR" u="sng" dirty="0" smtClean="0"/>
              <a:t>: </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178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327740366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71550"/>
            <a:ext cx="11630297" cy="5906963"/>
          </a:xfrm>
        </p:spPr>
        <p:txBody>
          <a:bodyPr>
            <a:normAutofit/>
          </a:bodyPr>
          <a:lstStyle/>
          <a:p>
            <a:pPr marL="0" indent="0" algn="ctr">
              <a:buNone/>
            </a:pPr>
            <a:endParaRPr lang="pt-BR" u="sng" dirty="0" smtClean="0"/>
          </a:p>
          <a:p>
            <a:pPr marL="0" indent="0" algn="ctr">
              <a:buNone/>
            </a:pPr>
            <a:r>
              <a:rPr lang="pt-BR" b="1" dirty="0"/>
              <a:t>Sistema de Divulgação Eletrônica de Compras</a:t>
            </a:r>
          </a:p>
          <a:p>
            <a:pPr marL="0" indent="0" algn="ctr">
              <a:buNone/>
            </a:pPr>
            <a:endParaRPr lang="pt-BR" u="sng" dirty="0" smtClean="0"/>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r>
              <a:rPr lang="pt-BR" u="sng" dirty="0"/>
              <a:t>:</a:t>
            </a:r>
            <a:r>
              <a:rPr lang="pt-BR" dirty="0"/>
              <a:t> Governo</a:t>
            </a:r>
            <a:r>
              <a:rPr lang="pt-BR" dirty="0" smtClean="0"/>
              <a:t>.</a:t>
            </a:r>
          </a:p>
          <a:p>
            <a:pPr marL="0" indent="0">
              <a:buNone/>
            </a:pPr>
            <a:r>
              <a:rPr lang="pt-BR" u="sng" dirty="0"/>
              <a:t>Ambiente:</a:t>
            </a:r>
            <a:r>
              <a:rPr lang="pt-BR" dirty="0"/>
              <a:t> WEB.</a:t>
            </a:r>
          </a:p>
          <a:p>
            <a:pPr marL="0" indent="0">
              <a:buNone/>
            </a:pPr>
            <a:r>
              <a:rPr lang="pt-BR" u="sng" dirty="0" smtClean="0"/>
              <a:t>Área:</a:t>
            </a:r>
            <a:r>
              <a:rPr lang="pt-BR" dirty="0" smtClean="0"/>
              <a:t> Administração de Serviços </a:t>
            </a:r>
            <a:r>
              <a:rPr lang="pt-BR" dirty="0"/>
              <a:t>Gerais / SR/AL</a:t>
            </a:r>
            <a:r>
              <a:rPr lang="pt-BR" dirty="0" smtClean="0"/>
              <a:t>.</a:t>
            </a:r>
          </a:p>
          <a:p>
            <a:pPr marL="0" indent="0">
              <a:buNone/>
            </a:pPr>
            <a:r>
              <a:rPr lang="pt-BR" u="sng" dirty="0"/>
              <a:t>Interface com Outros Sistemas:</a:t>
            </a:r>
          </a:p>
          <a:p>
            <a:pPr marL="0" indent="0">
              <a:buNone/>
            </a:pPr>
            <a:endParaRPr lang="pt-BR" dirty="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179</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SIDEC</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26196030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CICSX</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Consulta dos Servidores do DNER</a:t>
            </a:r>
          </a:p>
          <a:p>
            <a:pPr marL="0" indent="0" algn="ctr">
              <a:buNone/>
            </a:pPr>
            <a:endParaRPr lang="pt-BR" dirty="0" smtClean="0"/>
          </a:p>
          <a:p>
            <a:pPr marL="0" indent="0">
              <a:buNone/>
            </a:pPr>
            <a:r>
              <a:rPr lang="pt-BR" u="sng" dirty="0" smtClean="0"/>
              <a:t>Área:</a:t>
            </a:r>
            <a:r>
              <a:rPr lang="pt-BR" dirty="0" smtClean="0"/>
              <a:t> Recursos Humanos.</a:t>
            </a:r>
          </a:p>
          <a:p>
            <a:pPr marL="0" indent="0">
              <a:buNone/>
            </a:pPr>
            <a:r>
              <a:rPr lang="pt-BR" u="sng" dirty="0"/>
              <a:t>Interface com Outros Sistemas</a:t>
            </a:r>
            <a:r>
              <a:rPr lang="pt-BR" u="sng" dirty="0" smtClean="0"/>
              <a:t>:</a:t>
            </a:r>
          </a:p>
          <a:p>
            <a:pPr marL="0" indent="0">
              <a:buNone/>
            </a:pPr>
            <a:endParaRPr lang="pt-BR" u="sng" dirty="0"/>
          </a:p>
          <a:p>
            <a:pPr marL="0" indent="0">
              <a:buNone/>
            </a:pPr>
            <a:endParaRPr lang="pt-BR" u="sng" dirty="0" smtClean="0"/>
          </a:p>
          <a:p>
            <a:pPr marL="0" indent="0">
              <a:buNone/>
            </a:pPr>
            <a:endParaRPr lang="pt-BR" u="sng" dirty="0"/>
          </a:p>
          <a:p>
            <a:pPr marL="0" indent="0">
              <a:buNone/>
            </a:pPr>
            <a:endParaRPr lang="pt-BR" u="sng" dirty="0" smtClean="0"/>
          </a:p>
          <a:p>
            <a:pPr marL="0" indent="0">
              <a:buNone/>
            </a:pPr>
            <a:endParaRPr lang="pt-BR" u="sng" dirty="0"/>
          </a:p>
          <a:p>
            <a:pPr marL="0" indent="0">
              <a:buNone/>
            </a:pPr>
            <a:r>
              <a:rPr lang="pt-BR" dirty="0"/>
              <a:t>	</a:t>
            </a: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7020584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SIDER</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Integrado de Gestão de Departamentos de Infraestrutura, Transportes e Obras </a:t>
            </a:r>
          </a:p>
          <a:p>
            <a:pPr marL="0" indent="0">
              <a:buNone/>
            </a:pPr>
            <a:endParaRPr lang="pt-BR" u="sng" dirty="0" smtClean="0"/>
          </a:p>
          <a:p>
            <a:pPr marL="0" indent="0">
              <a:buNone/>
            </a:pPr>
            <a:r>
              <a:rPr lang="pt-BR" u="sng" dirty="0" smtClean="0"/>
              <a:t>Objetivo:</a:t>
            </a:r>
            <a:r>
              <a:rPr lang="pt-BR" dirty="0" smtClean="0"/>
              <a:t> Melhor gestão da infraestrutura de transportes, garantindo a transparência dos investimentos públicos.</a:t>
            </a:r>
          </a:p>
          <a:p>
            <a:pPr marL="0" indent="0">
              <a:buNone/>
            </a:pPr>
            <a:r>
              <a:rPr lang="pt-BR" u="sng" dirty="0" smtClean="0"/>
              <a:t>Principais Informações:</a:t>
            </a:r>
            <a:r>
              <a:rPr lang="pt-BR" dirty="0" smtClean="0"/>
              <a:t> É uma ferramenta completa e integrada às demandas de informatização para a gestão de departamentos de infraestrutura, transportes e obras.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64621585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SIDER</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Integrado de Gestão de Departamentos de Infraestrutura, Transportes e Obras </a:t>
            </a:r>
          </a:p>
          <a:p>
            <a:pPr marL="0" indent="0">
              <a:buNone/>
            </a:pPr>
            <a:endParaRPr lang="pt-BR" u="sng" dirty="0" smtClean="0"/>
          </a:p>
          <a:p>
            <a:pPr marL="0" indent="0">
              <a:buNone/>
            </a:pPr>
            <a:r>
              <a:rPr lang="pt-BR" u="sng" dirty="0" smtClean="0"/>
              <a:t>Mantenedor:</a:t>
            </a:r>
            <a:r>
              <a:rPr lang="pt-BR" dirty="0" smtClean="0"/>
              <a:t> </a:t>
            </a:r>
            <a:r>
              <a:rPr lang="pt-BR" dirty="0"/>
              <a:t>SOFTPLAN/(SC</a:t>
            </a:r>
            <a:r>
              <a:rPr lang="pt-BR" dirty="0" smtClean="0"/>
              <a:t>).</a:t>
            </a:r>
          </a:p>
          <a:p>
            <a:pPr marL="0" indent="0">
              <a:buNone/>
            </a:pPr>
            <a:r>
              <a:rPr lang="pt-BR" u="sng" dirty="0" smtClean="0"/>
              <a:t>Propriedade:</a:t>
            </a:r>
          </a:p>
          <a:p>
            <a:pPr marL="0" indent="0">
              <a:buNone/>
            </a:pPr>
            <a:r>
              <a:rPr lang="pt-BR" u="sng" dirty="0" smtClean="0"/>
              <a:t>Ambiente:</a:t>
            </a:r>
            <a:r>
              <a:rPr lang="pt-BR" dirty="0" smtClean="0"/>
              <a:t> WEB.</a:t>
            </a:r>
            <a:endParaRPr lang="pt-BR" u="sng" dirty="0" smtClean="0"/>
          </a:p>
          <a:p>
            <a:pPr marL="0" indent="0">
              <a:buNone/>
            </a:pPr>
            <a:r>
              <a:rPr lang="pt-BR" u="sng" dirty="0" smtClean="0"/>
              <a:t>Área:</a:t>
            </a:r>
            <a:r>
              <a:rPr lang="pt-BR" dirty="0"/>
              <a:t> SR/CE</a:t>
            </a:r>
            <a:r>
              <a:rPr lang="pt-BR" dirty="0" smtClean="0"/>
              <a:t>.</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66336085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SIE</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Impressão de Etiquetas</a:t>
            </a:r>
          </a:p>
          <a:p>
            <a:pPr marL="0" indent="0" algn="ctr">
              <a:buNone/>
            </a:pPr>
            <a:endParaRPr lang="pt-BR" dirty="0" smtClean="0"/>
          </a:p>
          <a:p>
            <a:pPr marL="0" indent="0">
              <a:buNone/>
            </a:pPr>
            <a:r>
              <a:rPr lang="pt-BR" u="sng" dirty="0" smtClean="0"/>
              <a:t>Objetivo:</a:t>
            </a:r>
            <a:r>
              <a:rPr lang="pt-BR" dirty="0" smtClean="0"/>
              <a:t> Impressão de Etiquetas. </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r>
              <a:rPr lang="pt-BR" dirty="0" smtClean="0"/>
              <a:t> SERPRO.</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6384728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SIE</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Impressão de Etiquetas</a:t>
            </a:r>
          </a:p>
          <a:p>
            <a:pPr marL="0" indent="0" algn="ctr">
              <a:buNone/>
            </a:pPr>
            <a:endParaRPr lang="pt-BR" dirty="0" smtClean="0"/>
          </a:p>
          <a:p>
            <a:pPr marL="0" indent="0">
              <a:buNone/>
            </a:pPr>
            <a:r>
              <a:rPr lang="pt-BR" u="sng" dirty="0" smtClean="0"/>
              <a:t>Área:</a:t>
            </a:r>
            <a:r>
              <a:rPr lang="pt-BR" dirty="0" smtClean="0"/>
              <a:t> </a:t>
            </a:r>
            <a:r>
              <a:rPr lang="pt-BR" dirty="0"/>
              <a:t>SR/PI / SR/BA</a:t>
            </a:r>
            <a:r>
              <a:rPr lang="pt-BR" dirty="0" smtClean="0"/>
              <a:t>.</a:t>
            </a:r>
          </a:p>
          <a:p>
            <a:pPr marL="0" indent="0">
              <a:buNone/>
            </a:pPr>
            <a:r>
              <a:rPr lang="pt-BR" u="sng" dirty="0"/>
              <a:t>Interface com Outros Sistemas:</a:t>
            </a:r>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96988644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SIESC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Execução de Serviços Contratados</a:t>
            </a:r>
          </a:p>
          <a:p>
            <a:pPr marL="0" indent="0" algn="ctr">
              <a:buNone/>
            </a:pPr>
            <a:endParaRPr lang="pt-BR" dirty="0" smtClean="0"/>
          </a:p>
          <a:p>
            <a:pPr marL="0" indent="0">
              <a:buNone/>
            </a:pPr>
            <a:r>
              <a:rPr lang="pt-BR" u="sng" dirty="0" smtClean="0"/>
              <a:t>Objetivo:</a:t>
            </a:r>
            <a:r>
              <a:rPr lang="pt-BR" dirty="0" smtClean="0"/>
              <a:t> Responsável pela consulta e lançamento de dados que integram a medição de obras. </a:t>
            </a:r>
            <a:endParaRPr lang="pt-BR" dirty="0"/>
          </a:p>
          <a:p>
            <a:pPr marL="0" indent="0">
              <a:buNone/>
            </a:pPr>
            <a:r>
              <a:rPr lang="pt-BR" u="sng" dirty="0" smtClean="0"/>
              <a:t>Principais Informações:</a:t>
            </a:r>
            <a:r>
              <a:rPr lang="pt-BR" dirty="0" smtClean="0"/>
              <a:t> Módulo do </a:t>
            </a:r>
            <a:r>
              <a:rPr lang="pt-BR" dirty="0" smtClean="0">
                <a:hlinkClick r:id="rId3" action="ppaction://hlinksldjump"/>
              </a:rPr>
              <a:t>SISDNIT</a:t>
            </a:r>
            <a:r>
              <a:rPr lang="pt-BR" dirty="0"/>
              <a:t>.</a:t>
            </a:r>
            <a:r>
              <a:rPr lang="pt-BR" dirty="0" smtClean="0"/>
              <a:t> </a:t>
            </a:r>
            <a:endParaRPr lang="pt-BR" u="sng" dirty="0" smtClean="0"/>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Oracle.</a:t>
            </a:r>
            <a:endParaRPr lang="pt-BR" u="sng" dirty="0" smtClean="0"/>
          </a:p>
          <a:p>
            <a:pPr marL="0" indent="0">
              <a:buNone/>
            </a:pPr>
            <a:r>
              <a:rPr lang="pt-BR" u="sng" dirty="0" smtClean="0"/>
              <a:t>Documentação:</a:t>
            </a:r>
            <a:r>
              <a:rPr lang="pt-BR" dirty="0" smtClean="0"/>
              <a:t> </a:t>
            </a:r>
            <a:r>
              <a:rPr lang="pt-BR" dirty="0"/>
              <a:t>DVP; </a:t>
            </a:r>
            <a:r>
              <a:rPr lang="pt-BR" dirty="0" smtClean="0"/>
              <a:t>manual do usuário; </a:t>
            </a:r>
            <a:r>
              <a:rPr lang="pt-BR" dirty="0"/>
              <a:t>AR; RN; ECU, </a:t>
            </a:r>
            <a:r>
              <a:rPr lang="pt-BR" dirty="0" smtClean="0"/>
              <a:t>outros.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smtClean="0"/>
              <a:t>Ambiente:</a:t>
            </a:r>
            <a:r>
              <a:rPr lang="pt-BR" dirty="0" smtClean="0"/>
              <a:t> Web.</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70506860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SIESC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Execução de Serviços Contratados</a:t>
            </a:r>
          </a:p>
          <a:p>
            <a:pPr marL="0" indent="0" algn="ctr">
              <a:buNone/>
            </a:pPr>
            <a:endParaRPr lang="pt-BR" dirty="0" smtClean="0"/>
          </a:p>
          <a:p>
            <a:pPr marL="0" indent="0">
              <a:buNone/>
            </a:pPr>
            <a:r>
              <a:rPr lang="pt-BR" u="sng" dirty="0" smtClean="0"/>
              <a:t>Área:</a:t>
            </a:r>
            <a:r>
              <a:rPr lang="pt-BR" dirty="0" smtClean="0"/>
              <a:t> SR/PB; SR/RN; SR/SC; SR/MT.</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56843797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Informação Geográfica </a:t>
            </a:r>
          </a:p>
          <a:p>
            <a:pPr marL="0" indent="0">
              <a:buNone/>
            </a:pPr>
            <a:endParaRPr lang="pt-BR" u="sng" dirty="0" smtClean="0"/>
          </a:p>
          <a:p>
            <a:pPr marL="0" indent="0">
              <a:buNone/>
            </a:pPr>
            <a:r>
              <a:rPr lang="pt-BR" u="sng" dirty="0" smtClean="0"/>
              <a:t>Objetivo:</a:t>
            </a:r>
            <a:r>
              <a:rPr lang="pt-BR" dirty="0" smtClean="0"/>
              <a:t> Elaborar e manter toda base de dados </a:t>
            </a:r>
            <a:r>
              <a:rPr lang="pt-BR" dirty="0" err="1" smtClean="0"/>
              <a:t>georreferenciada</a:t>
            </a:r>
            <a:r>
              <a:rPr lang="pt-BR" dirty="0" smtClean="0"/>
              <a:t>, representativa dos dispositivos integrantes do Sistema Federal de Viação devido à padronização, a qualidade, a unificação e atualização dessa base de dados.</a:t>
            </a:r>
            <a:endParaRPr lang="pt-BR" u="sng" dirty="0" smtClean="0"/>
          </a:p>
          <a:p>
            <a:pPr marL="0" indent="0">
              <a:buNone/>
            </a:pPr>
            <a:r>
              <a:rPr lang="pt-BR" u="sng" dirty="0" smtClean="0"/>
              <a:t>Principais Informações:</a:t>
            </a:r>
            <a:r>
              <a:rPr lang="pt-BR" dirty="0" smtClean="0"/>
              <a:t> Sistema de hardware, software, informação espacial e procedimentos computacionais que permite e facilita a análise, gestão ou representação do espaço e dos fenômenos que nele ocorrem, para subsidiar os Sistemas que necessitam de </a:t>
            </a:r>
            <a:r>
              <a:rPr lang="pt-BR" dirty="0" err="1" smtClean="0"/>
              <a:t>georreferenciamento</a:t>
            </a:r>
            <a:r>
              <a:rPr lang="pt-BR" dirty="0" smtClean="0"/>
              <a:t> e geoprocessamento para melhor cadastro, visualização e caracterização dos objetos alvo das políticas do DNIT. </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95247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buNone/>
            </a:pPr>
            <a:endParaRPr lang="pt-BR" u="sng" dirty="0" smtClean="0"/>
          </a:p>
          <a:p>
            <a:pPr marL="0" indent="0" algn="ctr">
              <a:buNone/>
            </a:pPr>
            <a:r>
              <a:rPr lang="pt-BR" b="1" dirty="0"/>
              <a:t>Sistema de Informação Geográfica </a:t>
            </a:r>
          </a:p>
          <a:p>
            <a:pPr marL="0" indent="0" algn="ctr">
              <a:buNone/>
            </a:pPr>
            <a:endParaRPr lang="pt-BR" u="sng" dirty="0" smtClean="0"/>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a:p>
            <a:pPr marL="0" indent="0">
              <a:buNone/>
            </a:pPr>
            <a:r>
              <a:rPr lang="pt-BR" u="sng" dirty="0" smtClean="0"/>
              <a:t>Área:</a:t>
            </a:r>
            <a:r>
              <a:rPr lang="pt-BR" dirty="0" smtClean="0"/>
              <a:t> CGDESP.</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64403735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de Gerenciamento e Acesso às Aplicações</a:t>
            </a:r>
          </a:p>
          <a:p>
            <a:pPr marL="0" indent="0" algn="ctr">
              <a:buNone/>
            </a:pPr>
            <a:endParaRPr lang="pt-BR" dirty="0" smtClean="0"/>
          </a:p>
          <a:p>
            <a:pPr marL="0" indent="0">
              <a:buNone/>
            </a:pPr>
            <a:r>
              <a:rPr lang="pt-BR" u="sng" dirty="0" smtClean="0"/>
              <a:t>Objetivo:</a:t>
            </a:r>
            <a:r>
              <a:rPr lang="pt-BR" dirty="0" smtClean="0"/>
              <a:t> Responsável por gerenciar o acesso aos sistemas do DNIT de grande porte. </a:t>
            </a:r>
          </a:p>
          <a:p>
            <a:pPr marL="0" indent="0">
              <a:buNone/>
            </a:pPr>
            <a:r>
              <a:rPr lang="pt-BR" u="sng" dirty="0" smtClean="0"/>
              <a:t>Principais Informações:</a:t>
            </a:r>
            <a:r>
              <a:rPr lang="pt-BR" dirty="0" smtClean="0"/>
              <a:t> Ferramenta disponível para todas as unidades e sede.</a:t>
            </a:r>
          </a:p>
          <a:p>
            <a:pPr marL="0" indent="0">
              <a:buNone/>
            </a:pPr>
            <a:r>
              <a:rPr lang="pt-BR" u="sng" dirty="0" smtClean="0"/>
              <a:t>Linguagem de Programação:</a:t>
            </a:r>
            <a:r>
              <a:rPr lang="pt-BR" dirty="0" smtClean="0"/>
              <a:t> CSP.</a:t>
            </a:r>
          </a:p>
          <a:p>
            <a:pPr marL="0" indent="0">
              <a:buNone/>
            </a:pPr>
            <a:r>
              <a:rPr lang="pt-BR" u="sng" dirty="0" smtClean="0"/>
              <a:t>Banco de Dados:</a:t>
            </a:r>
            <a:r>
              <a:rPr lang="pt-BR" dirty="0" smtClean="0"/>
              <a:t> DB2.</a:t>
            </a:r>
            <a:endParaRPr lang="pt-BR" u="sng" dirty="0" smtClean="0"/>
          </a:p>
          <a:p>
            <a:pPr marL="0" indent="0">
              <a:buNone/>
            </a:pPr>
            <a:r>
              <a:rPr lang="pt-BR" u="sng" dirty="0" smtClean="0"/>
              <a:t>Documentação:</a:t>
            </a:r>
            <a:r>
              <a:rPr lang="pt-BR" dirty="0" smtClean="0"/>
              <a:t> Resumo </a:t>
            </a:r>
            <a:r>
              <a:rPr lang="pt-BR" dirty="0"/>
              <a:t>(</a:t>
            </a:r>
            <a:r>
              <a:rPr lang="pt-BR" dirty="0" smtClean="0"/>
              <a:t>Junto como o SIGAREDE).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smtClean="0"/>
              <a:t>Ambiente:</a:t>
            </a:r>
            <a:r>
              <a:rPr lang="pt-BR" dirty="0" smtClean="0"/>
              <a:t> IBM/Grande </a:t>
            </a:r>
            <a:r>
              <a:rPr lang="pt-BR" dirty="0"/>
              <a:t>Porte</a:t>
            </a:r>
            <a:r>
              <a:rPr lang="pt-BR" dirty="0" smtClean="0"/>
              <a:t>.		</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188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6908002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05840"/>
            <a:ext cx="11630297" cy="5872673"/>
          </a:xfrm>
        </p:spPr>
        <p:txBody>
          <a:bodyPr>
            <a:normAutofit/>
          </a:bodyPr>
          <a:lstStyle/>
          <a:p>
            <a:pPr marL="0" indent="0" algn="ctr">
              <a:buNone/>
            </a:pPr>
            <a:endParaRPr lang="pt-BR" u="sng" dirty="0" smtClean="0"/>
          </a:p>
          <a:p>
            <a:pPr marL="0" indent="0" algn="ctr">
              <a:buNone/>
            </a:pPr>
            <a:r>
              <a:rPr lang="pt-BR" b="1" dirty="0"/>
              <a:t>Sistema Integrado de Gerenciamento e Acesso às Aplicações</a:t>
            </a:r>
          </a:p>
          <a:p>
            <a:pPr marL="0" indent="0" algn="ctr">
              <a:buNone/>
            </a:pPr>
            <a:endParaRPr lang="pt-BR" u="sng" dirty="0" smtClean="0"/>
          </a:p>
          <a:p>
            <a:pPr marL="0" indent="0">
              <a:buNone/>
            </a:pPr>
            <a:r>
              <a:rPr lang="pt-BR" u="sng" dirty="0" smtClean="0"/>
              <a:t>Áreas</a:t>
            </a:r>
            <a:r>
              <a:rPr lang="pt-BR" u="sng" dirty="0"/>
              <a:t>:</a:t>
            </a:r>
            <a:r>
              <a:rPr lang="pt-BR" dirty="0"/>
              <a:t> </a:t>
            </a:r>
            <a:r>
              <a:rPr lang="pt-BR" dirty="0" smtClean="0"/>
              <a:t>DG; CGMAB; CGDESP; CGPLAN; DIF; CGAG; COCAP; DIR; CGPERT; CGCONT; CGEHPAQ; CGPMAQ; CGCIT; Serviço </a:t>
            </a:r>
            <a:r>
              <a:rPr lang="pt-BR" dirty="0"/>
              <a:t>Médico </a:t>
            </a:r>
            <a:r>
              <a:rPr lang="pt-BR" dirty="0" smtClean="0"/>
              <a:t>Social; CGRH; DAF; CGCL; DIREX; CGOF</a:t>
            </a:r>
            <a:r>
              <a:rPr lang="pt-BR" dirty="0"/>
              <a:t>; DPP; SR/CE; </a:t>
            </a:r>
            <a:r>
              <a:rPr lang="pt-BR" dirty="0" smtClean="0"/>
              <a:t>SR/PI; SR/BA; SR/PB; SR/RN; SR-RO/AC; SR/PR; SR/SC; SR/SP; SR/MT; </a:t>
            </a:r>
            <a:r>
              <a:rPr lang="pt-BR" dirty="0"/>
              <a:t>SR/ES.</a:t>
            </a:r>
          </a:p>
          <a:p>
            <a:pPr marL="0" indent="0">
              <a:buNone/>
            </a:pPr>
            <a:r>
              <a:rPr lang="pt-BR" u="sng" dirty="0"/>
              <a:t>Interface com Outros Sistemas:</a:t>
            </a:r>
          </a:p>
          <a:p>
            <a:pPr marL="0" indent="0">
              <a:buNone/>
            </a:pPr>
            <a:endParaRPr lang="pt-BR" u="sng" dirty="0"/>
          </a:p>
          <a:p>
            <a:pPr marL="0" indent="0">
              <a:buNone/>
            </a:pPr>
            <a:endParaRPr lang="pt-BR" u="sng" dirty="0"/>
          </a:p>
          <a:p>
            <a:pPr marL="0" indent="0">
              <a:buNone/>
            </a:pPr>
            <a:endParaRPr lang="pt-BR" u="sng" dirty="0">
              <a:solidFill>
                <a:srgbClr val="FF0000"/>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189</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SIGA</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6029511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CINFO</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Cadastro de Informações Contratuais</a:t>
            </a:r>
          </a:p>
          <a:p>
            <a:pPr marL="0" indent="0" algn="ctr">
              <a:buNone/>
            </a:pPr>
            <a:r>
              <a:rPr lang="pt-BR" b="1" dirty="0" smtClean="0"/>
              <a:t>(SITEC-CINFO)</a:t>
            </a:r>
          </a:p>
          <a:p>
            <a:pPr marL="0" indent="0" algn="ctr">
              <a:buNone/>
            </a:pPr>
            <a:endParaRPr lang="pt-BR" dirty="0" smtClean="0"/>
          </a:p>
          <a:p>
            <a:pPr marL="0" indent="0">
              <a:buNone/>
            </a:pPr>
            <a:r>
              <a:rPr lang="pt-BR" u="sng" dirty="0" smtClean="0"/>
              <a:t>Objetivo:</a:t>
            </a:r>
            <a:r>
              <a:rPr lang="pt-BR" dirty="0" smtClean="0"/>
              <a:t> Cadastrar informações básicas e aglutinar informações financeiras dos contratos realizados pelo órgão.</a:t>
            </a:r>
          </a:p>
          <a:p>
            <a:pPr marL="0" indent="0">
              <a:buNone/>
            </a:pPr>
            <a:r>
              <a:rPr lang="pt-BR" u="sng" dirty="0" smtClean="0"/>
              <a:t>Principais Informações:</a:t>
            </a:r>
          </a:p>
          <a:p>
            <a:pPr marL="0" indent="0">
              <a:buNone/>
            </a:pPr>
            <a:r>
              <a:rPr lang="pt-BR" u="sng" dirty="0" smtClean="0"/>
              <a:t>Linguagem de Programação</a:t>
            </a:r>
            <a:r>
              <a:rPr lang="pt-BR" dirty="0" smtClean="0"/>
              <a:t>: PHP.</a:t>
            </a:r>
          </a:p>
          <a:p>
            <a:pPr marL="0" indent="0">
              <a:buNone/>
            </a:pPr>
            <a:r>
              <a:rPr lang="pt-BR" u="sng" dirty="0" smtClean="0"/>
              <a:t>Banco de Dados:</a:t>
            </a:r>
            <a:r>
              <a:rPr lang="pt-BR" dirty="0" smtClean="0"/>
              <a:t> SQL server.</a:t>
            </a:r>
          </a:p>
          <a:p>
            <a:pPr marL="0" indent="0">
              <a:buNone/>
            </a:pPr>
            <a:r>
              <a:rPr lang="pt-BR" u="sng" dirty="0" smtClean="0"/>
              <a:t>Documentação: QTD; CHS; PGCS</a:t>
            </a:r>
            <a:r>
              <a:rPr lang="pt-BR" dirty="0" smtClean="0"/>
              <a:t>. (Atualizado)</a:t>
            </a:r>
          </a:p>
          <a:p>
            <a:pPr marL="0" indent="0">
              <a:buNone/>
            </a:pPr>
            <a:r>
              <a:rPr lang="pt-BR" u="sng" dirty="0" smtClean="0"/>
              <a:t>Mantenedor:</a:t>
            </a:r>
            <a:r>
              <a:rPr lang="pt-BR" dirty="0" smtClean="0"/>
              <a:t> SERPRO.</a:t>
            </a:r>
          </a:p>
        </p:txBody>
      </p:sp>
      <p:sp>
        <p:nvSpPr>
          <p:cNvPr id="9" name="Espaço Reservado para Número de Slide 8"/>
          <p:cNvSpPr>
            <a:spLocks noGrp="1"/>
          </p:cNvSpPr>
          <p:nvPr>
            <p:ph type="sldNum" sz="quarter" idx="12"/>
          </p:nvPr>
        </p:nvSpPr>
        <p:spPr/>
        <p:txBody>
          <a:bodyPr/>
          <a:lstStyle/>
          <a:p>
            <a:fld id="{94B39633-44D6-4BF2-BEFC-FF72915BA4FA}" type="slidenum">
              <a:rPr lang="pt-BR" smtClean="0"/>
              <a:t>19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26741026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SIGA/CICS</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de Aplicações/CICS</a:t>
            </a:r>
          </a:p>
          <a:p>
            <a:pPr marL="0" indent="0" algn="ctr">
              <a:buNone/>
            </a:pPr>
            <a:endParaRPr lang="pt-BR" dirty="0" smtClean="0"/>
          </a:p>
          <a:p>
            <a:pPr marL="0" indent="0">
              <a:buNone/>
            </a:pPr>
            <a:r>
              <a:rPr lang="pt-BR" u="sng" dirty="0" smtClean="0"/>
              <a:t>Objetivo:</a:t>
            </a:r>
            <a:r>
              <a:rPr lang="pt-BR" dirty="0" smtClean="0"/>
              <a:t> </a:t>
            </a:r>
            <a:r>
              <a:rPr lang="pt-BR" dirty="0"/>
              <a:t>F</a:t>
            </a:r>
            <a:r>
              <a:rPr lang="pt-BR" dirty="0" smtClean="0"/>
              <a:t>ornecimento nº editais. </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r>
              <a:rPr lang="pt-BR" u="sng" dirty="0"/>
              <a:t>:</a:t>
            </a:r>
            <a:r>
              <a:rPr lang="pt-BR" dirty="0"/>
              <a:t> SERPRO</a:t>
            </a:r>
            <a:r>
              <a:rPr lang="pt-BR" dirty="0" smtClean="0"/>
              <a:t>.</a:t>
            </a:r>
          </a:p>
          <a:p>
            <a:pPr marL="0" indent="0">
              <a:buNone/>
            </a:pPr>
            <a:r>
              <a:rPr lang="pt-BR" u="sng" dirty="0" smtClean="0"/>
              <a:t>Propriedade:</a:t>
            </a:r>
          </a:p>
          <a:p>
            <a:pPr marL="0" indent="0">
              <a:buNone/>
            </a:pPr>
            <a:r>
              <a:rPr lang="pt-BR" u="sng" dirty="0" smtClean="0"/>
              <a:t>Ambiente:</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49606966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SIGA/CICS</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de Aplicações/CICS</a:t>
            </a:r>
          </a:p>
          <a:p>
            <a:pPr marL="0" indent="0" algn="ctr">
              <a:buNone/>
            </a:pPr>
            <a:endParaRPr lang="pt-BR" dirty="0" smtClean="0"/>
          </a:p>
          <a:p>
            <a:pPr marL="0" indent="0">
              <a:buNone/>
            </a:pPr>
            <a:r>
              <a:rPr lang="pt-BR" u="sng" dirty="0" smtClean="0"/>
              <a:t>Área:</a:t>
            </a:r>
            <a:r>
              <a:rPr lang="pt-BR" dirty="0" smtClean="0"/>
              <a:t> SR/CE.</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61537206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SIGACAD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Cadastro de Acessos às Aplicações</a:t>
            </a:r>
          </a:p>
          <a:p>
            <a:pPr marL="0" indent="0" algn="ctr">
              <a:buNone/>
            </a:pPr>
            <a:endParaRPr lang="pt-BR" dirty="0" smtClean="0"/>
          </a:p>
          <a:p>
            <a:pPr marL="0" indent="0">
              <a:buNone/>
            </a:pPr>
            <a:r>
              <a:rPr lang="pt-BR" u="sng" dirty="0" smtClean="0"/>
              <a:t>Objetivo:</a:t>
            </a:r>
            <a:r>
              <a:rPr lang="pt-BR" dirty="0" smtClean="0"/>
              <a:t> Controla os perfis de usuário no acesso às aplicações. </a:t>
            </a:r>
            <a:endParaRPr lang="pt-BR" dirty="0"/>
          </a:p>
          <a:p>
            <a:pPr marL="0" indent="0">
              <a:buNone/>
            </a:pPr>
            <a:r>
              <a:rPr lang="pt-BR" u="sng" dirty="0" smtClean="0"/>
              <a:t>Principais Informações:</a:t>
            </a:r>
          </a:p>
          <a:p>
            <a:pPr marL="0" indent="0">
              <a:buNone/>
            </a:pPr>
            <a:r>
              <a:rPr lang="pt-BR" u="sng" dirty="0" smtClean="0"/>
              <a:t>Linguagem de Programação:</a:t>
            </a:r>
            <a:r>
              <a:rPr lang="pt-BR" dirty="0" smtClean="0"/>
              <a:t> Visual </a:t>
            </a:r>
            <a:r>
              <a:rPr lang="pt-BR" dirty="0"/>
              <a:t>B</a:t>
            </a:r>
            <a:r>
              <a:rPr lang="pt-BR" dirty="0" smtClean="0"/>
              <a:t>asic.</a:t>
            </a:r>
          </a:p>
          <a:p>
            <a:pPr marL="0" indent="0">
              <a:buNone/>
            </a:pPr>
            <a:r>
              <a:rPr lang="pt-BR" u="sng" dirty="0" smtClean="0"/>
              <a:t>Banco de Dados:</a:t>
            </a:r>
            <a:r>
              <a:rPr lang="pt-BR" dirty="0" smtClean="0"/>
              <a:t> SQL Server.</a:t>
            </a:r>
            <a:endParaRPr lang="pt-BR" u="sng" dirty="0" smtClean="0"/>
          </a:p>
          <a:p>
            <a:pPr marL="0" indent="0">
              <a:buNone/>
            </a:pPr>
            <a:r>
              <a:rPr lang="pt-BR" u="sng" dirty="0" smtClean="0"/>
              <a:t>Documentação:</a:t>
            </a:r>
            <a:r>
              <a:rPr lang="pt-BR" dirty="0" smtClean="0"/>
              <a:t> Resumo; </a:t>
            </a:r>
            <a:r>
              <a:rPr lang="pt-BR" dirty="0"/>
              <a:t>CHS; PGCS</a:t>
            </a:r>
            <a:r>
              <a:rPr lang="pt-BR" dirty="0" smtClean="0"/>
              <a:t>.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4385072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SIGACAD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Cadastro de Acessos às Aplicações</a:t>
            </a:r>
          </a:p>
          <a:p>
            <a:pPr marL="0" indent="0" algn="ctr">
              <a:buNone/>
            </a:pPr>
            <a:endParaRPr lang="pt-BR" dirty="0" smtClean="0"/>
          </a:p>
          <a:p>
            <a:pPr marL="0" indent="0">
              <a:buNone/>
            </a:pPr>
            <a:r>
              <a:rPr lang="pt-BR" u="sng" dirty="0" smtClean="0"/>
              <a:t>Área:</a:t>
            </a:r>
            <a:r>
              <a:rPr lang="pt-BR" dirty="0" smtClean="0"/>
              <a:t> COINF.</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07333160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SIGDAQ-STE_2002</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Informações Gerenciais da Diretoria Aquaviária</a:t>
            </a:r>
          </a:p>
          <a:p>
            <a:pPr marL="0" indent="0">
              <a:buNone/>
            </a:pPr>
            <a:endParaRPr lang="pt-BR" u="sng" dirty="0" smtClean="0"/>
          </a:p>
          <a:p>
            <a:pPr marL="0" indent="0">
              <a:buNone/>
            </a:pPr>
            <a:r>
              <a:rPr lang="pt-BR" u="sng" dirty="0" smtClean="0"/>
              <a:t>Objetivo:</a:t>
            </a:r>
          </a:p>
          <a:p>
            <a:pPr marL="0" indent="0">
              <a:buNone/>
            </a:pPr>
            <a:r>
              <a:rPr lang="pt-BR" u="sng" dirty="0" smtClean="0"/>
              <a:t>Principais Informações:</a:t>
            </a:r>
            <a:r>
              <a:rPr lang="pt-BR" dirty="0" smtClean="0"/>
              <a:t> Responsável pelo acompanhamento de todas as obras da Diretoria, com o intuito de mapear possíveis dificuldades a serem mitigadas.</a:t>
            </a:r>
            <a:endParaRPr lang="pt-BR" u="sng" dirty="0" smtClean="0"/>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0306004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SIGDAQ-STE_2002</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Informações Gerenciais da Diretoria Aquaviária</a:t>
            </a:r>
          </a:p>
          <a:p>
            <a:pPr marL="0" indent="0">
              <a:buNone/>
            </a:pPr>
            <a:endParaRPr lang="pt-BR" u="sng" dirty="0" smtClean="0"/>
          </a:p>
          <a:p>
            <a:pPr marL="0" indent="0">
              <a:buNone/>
            </a:pPr>
            <a:r>
              <a:rPr lang="pt-BR" u="sng" dirty="0" smtClean="0"/>
              <a:t>Ambiente:</a:t>
            </a:r>
          </a:p>
          <a:p>
            <a:pPr marL="0" indent="0">
              <a:buNone/>
            </a:pPr>
            <a:r>
              <a:rPr lang="pt-BR" u="sng" dirty="0" smtClean="0"/>
              <a:t>Área:</a:t>
            </a:r>
            <a:r>
              <a:rPr lang="pt-BR" dirty="0" smtClean="0"/>
              <a:t> DAQ.</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76473487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SIGAMALHA</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Malha Rodoviária</a:t>
            </a:r>
          </a:p>
          <a:p>
            <a:pPr marL="0" indent="0">
              <a:buNone/>
            </a:pPr>
            <a:endParaRPr lang="pt-BR" dirty="0" smtClean="0"/>
          </a:p>
          <a:p>
            <a:pPr marL="0" indent="0">
              <a:buNone/>
            </a:pPr>
            <a:r>
              <a:rPr lang="pt-BR" u="sng" dirty="0" smtClean="0"/>
              <a:t>Objetivo:</a:t>
            </a:r>
          </a:p>
          <a:p>
            <a:pPr marL="0" indent="0">
              <a:buNone/>
            </a:pPr>
            <a:r>
              <a:rPr lang="pt-BR" u="sng" dirty="0" smtClean="0"/>
              <a:t>Principais Informações:</a:t>
            </a:r>
            <a:r>
              <a:rPr lang="pt-BR" dirty="0" smtClean="0"/>
              <a:t> Gerenciamento da Malha Rodoviária do DNIT. Foi desenvolvido objetivando a visualização multidimensional da situação da Malha Rodoviária Federal ao longo do tempo, consolidando diversas informações para os segmentos definidos pelo SNV – Sistema Nacional de Viação.</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84117396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SIGAMALHA</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Malha Rodoviária</a:t>
            </a:r>
          </a:p>
          <a:p>
            <a:pPr marL="0" indent="0">
              <a:buNone/>
            </a:pPr>
            <a:endParaRPr lang="pt-BR" dirty="0" smtClean="0"/>
          </a:p>
          <a:p>
            <a:pPr marL="0" indent="0">
              <a:buNone/>
            </a:pPr>
            <a:r>
              <a:rPr lang="pt-BR" u="sng" dirty="0" smtClean="0"/>
              <a:t>Mantenedor:</a:t>
            </a:r>
          </a:p>
          <a:p>
            <a:pPr marL="0" indent="0">
              <a:buNone/>
            </a:pPr>
            <a:r>
              <a:rPr lang="pt-BR" u="sng" dirty="0" smtClean="0"/>
              <a:t>Propriedade:</a:t>
            </a:r>
            <a:r>
              <a:rPr lang="pt-BR" dirty="0" smtClean="0"/>
              <a:t> DNIT.</a:t>
            </a:r>
          </a:p>
          <a:p>
            <a:pPr marL="0" indent="0">
              <a:buNone/>
            </a:pPr>
            <a:r>
              <a:rPr lang="pt-BR" u="sng" dirty="0" smtClean="0"/>
              <a:t>Ambiente:</a:t>
            </a:r>
            <a:r>
              <a:rPr lang="pt-BR" dirty="0" smtClean="0"/>
              <a:t> WEB.</a:t>
            </a:r>
          </a:p>
          <a:p>
            <a:pPr marL="0" indent="0">
              <a:buNone/>
            </a:pPr>
            <a:r>
              <a:rPr lang="pt-BR" dirty="0" smtClean="0"/>
              <a:t>Acesso no endereço: </a:t>
            </a:r>
            <a:r>
              <a:rPr lang="pt-BR" dirty="0" smtClean="0">
                <a:hlinkClick r:id="rId3"/>
              </a:rPr>
              <a:t>www.sigamalha.com.br</a:t>
            </a:r>
            <a:endParaRPr lang="pt-BR" dirty="0" smtClean="0"/>
          </a:p>
          <a:p>
            <a:pPr marL="0" indent="0">
              <a:buNone/>
            </a:pPr>
            <a:r>
              <a:rPr lang="pt-BR" u="sng" dirty="0" smtClean="0"/>
              <a:t>Área:</a:t>
            </a:r>
            <a:r>
              <a:rPr lang="pt-BR" dirty="0" smtClean="0"/>
              <a:t> DPP.</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20903806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SIGAREDE</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de Gerenciamento a Acesso às Aplicações</a:t>
            </a:r>
          </a:p>
          <a:p>
            <a:pPr marL="0" indent="0" algn="ctr">
              <a:buNone/>
            </a:pPr>
            <a:endParaRPr lang="pt-BR" dirty="0" smtClean="0"/>
          </a:p>
          <a:p>
            <a:pPr marL="0" indent="0">
              <a:buNone/>
            </a:pPr>
            <a:r>
              <a:rPr lang="pt-BR" u="sng" dirty="0" smtClean="0"/>
              <a:t>Objetivo:</a:t>
            </a:r>
            <a:r>
              <a:rPr lang="pt-BR" dirty="0" smtClean="0"/>
              <a:t> Gerencia o acesso às aplicações, cujo perfil foi concedido no </a:t>
            </a:r>
            <a:r>
              <a:rPr lang="pt-BR" dirty="0" smtClean="0">
                <a:hlinkClick r:id="rId3" action="ppaction://hlinksldjump"/>
              </a:rPr>
              <a:t>SIGACAD</a:t>
            </a:r>
            <a:r>
              <a:rPr lang="pt-BR" dirty="0" smtClean="0"/>
              <a:t>. </a:t>
            </a:r>
          </a:p>
          <a:p>
            <a:pPr marL="0" indent="0">
              <a:buNone/>
            </a:pPr>
            <a:r>
              <a:rPr lang="pt-BR" u="sng" dirty="0" smtClean="0"/>
              <a:t>Principais Informações:</a:t>
            </a:r>
          </a:p>
          <a:p>
            <a:pPr marL="0" indent="0">
              <a:buNone/>
            </a:pPr>
            <a:r>
              <a:rPr lang="pt-BR" u="sng" dirty="0" smtClean="0"/>
              <a:t>Linguagem de Programação:</a:t>
            </a:r>
            <a:r>
              <a:rPr lang="pt-BR" dirty="0" smtClean="0"/>
              <a:t> Visual </a:t>
            </a:r>
            <a:r>
              <a:rPr lang="pt-BR" dirty="0"/>
              <a:t>B</a:t>
            </a:r>
            <a:r>
              <a:rPr lang="pt-BR" dirty="0" smtClean="0"/>
              <a:t>asic.</a:t>
            </a:r>
          </a:p>
          <a:p>
            <a:pPr marL="0" indent="0">
              <a:buNone/>
            </a:pPr>
            <a:r>
              <a:rPr lang="pt-BR" u="sng" dirty="0" smtClean="0"/>
              <a:t>Banco de Dados:</a:t>
            </a:r>
            <a:r>
              <a:rPr lang="pt-BR" dirty="0" smtClean="0"/>
              <a:t> DB2.</a:t>
            </a:r>
            <a:endParaRPr lang="pt-BR" u="sng" dirty="0" smtClean="0"/>
          </a:p>
          <a:p>
            <a:pPr marL="0" indent="0">
              <a:buNone/>
            </a:pPr>
            <a:r>
              <a:rPr lang="pt-BR" u="sng" dirty="0" smtClean="0"/>
              <a:t>Documentação:</a:t>
            </a:r>
            <a:r>
              <a:rPr lang="pt-BR" dirty="0" smtClean="0"/>
              <a:t> Resumo; </a:t>
            </a:r>
            <a:r>
              <a:rPr lang="pt-BR" dirty="0"/>
              <a:t>CHS; PGCS</a:t>
            </a:r>
            <a:r>
              <a:rPr lang="pt-BR" dirty="0" smtClean="0"/>
              <a:t>.  (Atualizado)</a:t>
            </a:r>
          </a:p>
          <a:p>
            <a:pPr marL="0" indent="0">
              <a:buNone/>
            </a:pPr>
            <a:r>
              <a:rPr lang="pt-BR" u="sng" dirty="0" smtClean="0"/>
              <a:t>Mantenedor:</a:t>
            </a:r>
            <a:r>
              <a:rPr lang="pt-BR" dirty="0" smtClean="0"/>
              <a:t> SERPRO.</a:t>
            </a:r>
          </a:p>
          <a:p>
            <a:pPr marL="0" indent="0">
              <a:buNone/>
            </a:pPr>
            <a:r>
              <a:rPr lang="pt-BR" u="sng" dirty="0" smtClean="0"/>
              <a:t>Propriedade: </a:t>
            </a:r>
            <a:r>
              <a:rPr lang="pt-BR" dirty="0" smtClean="0"/>
              <a:t>DNIT.</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249111687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SIGAREDE</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a:t>Sistema Integrado de Gerenciamento a Acesso às Aplicações</a:t>
            </a:r>
          </a:p>
          <a:p>
            <a:pPr marL="0" indent="0" algn="ctr">
              <a:buNone/>
            </a:pPr>
            <a:endParaRPr lang="pt-BR" dirty="0" smtClean="0"/>
          </a:p>
          <a:p>
            <a:pPr marL="0" indent="0">
              <a:buNone/>
            </a:pPr>
            <a:r>
              <a:rPr lang="pt-BR" u="sng" dirty="0"/>
              <a:t>Áreas:</a:t>
            </a:r>
            <a:r>
              <a:rPr lang="pt-BR" dirty="0"/>
              <a:t> DG; CGMAB; CGDESP; CGPLAN; DIF; CGAG; COCAP; DIR; CGPERT; CGMRR; CGCONT; CGPMAQ; CGCIT; Serviço Médico Social; CGRH; DAF; COMAQ; CGCL; DIREX; CGOF; DPP; ASCOM; DAQ; CGHPAQ; SR/BA; </a:t>
            </a:r>
            <a:r>
              <a:rPr lang="pt-BR" dirty="0" smtClean="0"/>
              <a:t>SR/AL;SR/ES; SR/PB; SR/SE; SR-RO/AC; SR/PR; SR/SC; SR/SP; SR/MT.</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199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53168980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1"/>
            <a:ext cx="11353800" cy="6878512"/>
          </a:xfrm>
        </p:spPr>
        <p:txBody>
          <a:bodyPr numCol="4">
            <a:normAutofit/>
          </a:bodyPr>
          <a:lstStyle/>
          <a:p>
            <a:pPr>
              <a:buFont typeface="Wingdings" panose="05000000000000000000" pitchFamily="2" charset="2"/>
              <a:buChar char="v"/>
            </a:pPr>
            <a:r>
              <a:rPr lang="pt-BR" dirty="0" smtClean="0">
                <a:hlinkClick r:id="rId2" action="ppaction://hlinksldjump"/>
              </a:rPr>
              <a:t>ALX.net</a:t>
            </a:r>
            <a:endParaRPr lang="pt-BR" dirty="0" smtClean="0"/>
          </a:p>
          <a:p>
            <a:pPr>
              <a:buFont typeface="Wingdings" panose="05000000000000000000" pitchFamily="2" charset="2"/>
              <a:buChar char="v"/>
            </a:pPr>
            <a:r>
              <a:rPr lang="pt-BR" dirty="0" smtClean="0">
                <a:hlinkClick r:id="rId3" action="ppaction://hlinksldjump"/>
              </a:rPr>
              <a:t>ALX/SIPNET</a:t>
            </a:r>
            <a:endParaRPr lang="pt-BR" dirty="0" smtClean="0"/>
          </a:p>
          <a:p>
            <a:pPr>
              <a:buFont typeface="Wingdings" panose="05000000000000000000" pitchFamily="2" charset="2"/>
              <a:buChar char="v"/>
            </a:pPr>
            <a:r>
              <a:rPr lang="pt-BR" dirty="0" smtClean="0">
                <a:hlinkClick r:id="rId4" action="ppaction://hlinksldjump"/>
              </a:rPr>
              <a:t>AMBIENTE MOODLE</a:t>
            </a:r>
            <a:endParaRPr lang="pt-BR" dirty="0"/>
          </a:p>
          <a:p>
            <a:pPr>
              <a:buFont typeface="Wingdings" panose="05000000000000000000" pitchFamily="2" charset="2"/>
              <a:buChar char="v"/>
            </a:pPr>
            <a:r>
              <a:rPr lang="pt-BR" dirty="0" smtClean="0">
                <a:hlinkClick r:id="rId5" action="ppaction://hlinksldjump"/>
              </a:rPr>
              <a:t>BR LEGAL</a:t>
            </a:r>
            <a:endParaRPr lang="pt-BR" dirty="0" smtClean="0"/>
          </a:p>
          <a:p>
            <a:pPr>
              <a:buFont typeface="Wingdings" panose="05000000000000000000" pitchFamily="2" charset="2"/>
              <a:buChar char="v"/>
            </a:pPr>
            <a:r>
              <a:rPr lang="pt-BR" dirty="0" smtClean="0">
                <a:hlinkClick r:id="rId6" action="ppaction://hlinksldjump"/>
              </a:rPr>
              <a:t>CATMAT/CATSER</a:t>
            </a:r>
            <a:endParaRPr lang="pt-BR" dirty="0" smtClean="0"/>
          </a:p>
          <a:p>
            <a:pPr>
              <a:buFont typeface="Wingdings" panose="05000000000000000000" pitchFamily="2" charset="2"/>
              <a:buChar char="v"/>
            </a:pPr>
            <a:r>
              <a:rPr lang="pt-BR" dirty="0" smtClean="0">
                <a:hlinkClick r:id="rId7" action="ppaction://hlinksldjump"/>
              </a:rPr>
              <a:t>CDFER</a:t>
            </a:r>
            <a:endParaRPr lang="pt-BR" dirty="0" smtClean="0"/>
          </a:p>
          <a:p>
            <a:pPr>
              <a:buFont typeface="Wingdings" panose="05000000000000000000" pitchFamily="2" charset="2"/>
              <a:buChar char="v"/>
            </a:pPr>
            <a:r>
              <a:rPr lang="pt-BR" dirty="0" smtClean="0">
                <a:hlinkClick r:id="rId8" action="ppaction://hlinksldjump"/>
              </a:rPr>
              <a:t>CICSX</a:t>
            </a:r>
            <a:endParaRPr lang="pt-BR" dirty="0" smtClean="0"/>
          </a:p>
          <a:p>
            <a:pPr>
              <a:buFont typeface="Wingdings" panose="05000000000000000000" pitchFamily="2" charset="2"/>
              <a:buChar char="v"/>
            </a:pPr>
            <a:r>
              <a:rPr lang="pt-BR" dirty="0" smtClean="0">
                <a:hlinkClick r:id="rId9" action="ppaction://hlinksldjump"/>
              </a:rPr>
              <a:t>CINFO</a:t>
            </a:r>
            <a:endParaRPr lang="pt-BR" dirty="0" smtClean="0"/>
          </a:p>
          <a:p>
            <a:pPr>
              <a:buFont typeface="Wingdings" panose="05000000000000000000" pitchFamily="2" charset="2"/>
              <a:buChar char="v"/>
            </a:pPr>
            <a:r>
              <a:rPr lang="pt-BR" dirty="0" smtClean="0">
                <a:hlinkClick r:id="rId10" action="ppaction://hlinksldjump"/>
              </a:rPr>
              <a:t>COD</a:t>
            </a:r>
            <a:endParaRPr lang="pt-BR" dirty="0" smtClean="0"/>
          </a:p>
          <a:p>
            <a:pPr>
              <a:buFont typeface="Wingdings" panose="05000000000000000000" pitchFamily="2" charset="2"/>
              <a:buChar char="v"/>
            </a:pPr>
            <a:r>
              <a:rPr lang="pt-BR" dirty="0" smtClean="0">
                <a:hlinkClick r:id="rId11" action="ppaction://hlinksldjump"/>
              </a:rPr>
              <a:t>CompraNet</a:t>
            </a:r>
            <a:endParaRPr lang="pt-BR" dirty="0" smtClean="0"/>
          </a:p>
          <a:p>
            <a:pPr>
              <a:buFont typeface="Wingdings" panose="05000000000000000000" pitchFamily="2" charset="2"/>
              <a:buChar char="v"/>
            </a:pPr>
            <a:r>
              <a:rPr lang="pt-BR" dirty="0" smtClean="0">
                <a:hlinkClick r:id="rId12" action="ppaction://hlinksldjump"/>
              </a:rPr>
              <a:t>CPJ</a:t>
            </a:r>
            <a:endParaRPr lang="pt-BR" dirty="0" smtClean="0"/>
          </a:p>
          <a:p>
            <a:pPr>
              <a:buFont typeface="Wingdings" panose="05000000000000000000" pitchFamily="2" charset="2"/>
              <a:buChar char="v"/>
            </a:pPr>
            <a:r>
              <a:rPr lang="pt-BR" dirty="0" smtClean="0">
                <a:hlinkClick r:id="rId13" action="ppaction://hlinksldjump"/>
              </a:rPr>
              <a:t>CRPG</a:t>
            </a:r>
            <a:endParaRPr lang="pt-BR" dirty="0" smtClean="0"/>
          </a:p>
          <a:p>
            <a:pPr>
              <a:buFont typeface="Wingdings" panose="05000000000000000000" pitchFamily="2" charset="2"/>
              <a:buChar char="v"/>
            </a:pPr>
            <a:r>
              <a:rPr lang="pt-BR" dirty="0" smtClean="0">
                <a:hlinkClick r:id="rId14" action="ppaction://hlinksldjump"/>
              </a:rPr>
              <a:t>CSDPS</a:t>
            </a:r>
            <a:endParaRPr lang="pt-BR" dirty="0" smtClean="0"/>
          </a:p>
          <a:p>
            <a:pPr>
              <a:buFont typeface="Wingdings" panose="05000000000000000000" pitchFamily="2" charset="2"/>
              <a:buChar char="v"/>
            </a:pPr>
            <a:r>
              <a:rPr lang="pt-BR" dirty="0" smtClean="0">
                <a:hlinkClick r:id="rId15" action="ppaction://hlinksldjump"/>
              </a:rPr>
              <a:t>DNIT_GEO</a:t>
            </a:r>
            <a:endParaRPr lang="pt-BR" dirty="0" smtClean="0"/>
          </a:p>
          <a:p>
            <a:pPr>
              <a:buFont typeface="Wingdings" panose="05000000000000000000" pitchFamily="2" charset="2"/>
              <a:buChar char="v"/>
            </a:pPr>
            <a:r>
              <a:rPr lang="pt-BR" dirty="0" smtClean="0">
                <a:hlinkClick r:id="rId16" action="ppaction://hlinksldjump"/>
              </a:rPr>
              <a:t>DSP</a:t>
            </a:r>
            <a:endParaRPr lang="pt-BR" dirty="0" smtClean="0"/>
          </a:p>
          <a:p>
            <a:pPr>
              <a:buFont typeface="Wingdings" panose="05000000000000000000" pitchFamily="2" charset="2"/>
              <a:buChar char="v"/>
            </a:pPr>
            <a:r>
              <a:rPr lang="pt-BR" dirty="0" smtClean="0">
                <a:hlinkClick r:id="rId17" action="ppaction://hlinksldjump"/>
              </a:rPr>
              <a:t>ExFerr</a:t>
            </a:r>
            <a:endParaRPr lang="pt-BR" dirty="0" smtClean="0"/>
          </a:p>
          <a:p>
            <a:pPr>
              <a:buFont typeface="Wingdings" panose="05000000000000000000" pitchFamily="2" charset="2"/>
              <a:buChar char="v"/>
            </a:pPr>
            <a:r>
              <a:rPr lang="pt-BR" dirty="0" smtClean="0">
                <a:hlinkClick r:id="rId18" action="ppaction://hlinksldjump"/>
              </a:rPr>
              <a:t>GFD.NET</a:t>
            </a:r>
            <a:endParaRPr lang="pt-BR" dirty="0" smtClean="0"/>
          </a:p>
          <a:p>
            <a:pPr>
              <a:buFont typeface="Wingdings" panose="05000000000000000000" pitchFamily="2" charset="2"/>
              <a:buChar char="v"/>
            </a:pPr>
            <a:r>
              <a:rPr lang="pt-BR" dirty="0" smtClean="0">
                <a:hlinkClick r:id="rId19" action="ppaction://hlinksldjump"/>
              </a:rPr>
              <a:t>GPAV</a:t>
            </a:r>
            <a:endParaRPr lang="pt-BR" dirty="0" smtClean="0"/>
          </a:p>
          <a:p>
            <a:pPr>
              <a:buFont typeface="Wingdings" panose="05000000000000000000" pitchFamily="2" charset="2"/>
              <a:buChar char="v"/>
            </a:pPr>
            <a:r>
              <a:rPr lang="pt-BR" dirty="0" smtClean="0">
                <a:hlinkClick r:id="rId20" action="ppaction://hlinksldjump"/>
              </a:rPr>
              <a:t>HDM-4</a:t>
            </a:r>
            <a:endParaRPr lang="pt-BR" dirty="0" smtClean="0"/>
          </a:p>
          <a:p>
            <a:pPr>
              <a:buFont typeface="Wingdings" panose="05000000000000000000" pitchFamily="2" charset="2"/>
              <a:buChar char="v"/>
            </a:pPr>
            <a:r>
              <a:rPr lang="pt-BR" dirty="0" smtClean="0">
                <a:hlinkClick r:id="rId21" action="ppaction://hlinksldjump"/>
              </a:rPr>
              <a:t>HOD</a:t>
            </a:r>
            <a:endParaRPr lang="pt-BR" dirty="0" smtClean="0"/>
          </a:p>
          <a:p>
            <a:pPr>
              <a:buFont typeface="Wingdings" panose="05000000000000000000" pitchFamily="2" charset="2"/>
              <a:buChar char="v"/>
            </a:pPr>
            <a:r>
              <a:rPr lang="pt-BR" dirty="0" smtClean="0">
                <a:hlinkClick r:id="rId22" action="ppaction://hlinksldjump"/>
              </a:rPr>
              <a:t>ICOM</a:t>
            </a:r>
            <a:endParaRPr lang="pt-BR" dirty="0" smtClean="0"/>
          </a:p>
          <a:p>
            <a:pPr>
              <a:buFont typeface="Wingdings" panose="05000000000000000000" pitchFamily="2" charset="2"/>
              <a:buChar char="v"/>
            </a:pPr>
            <a:r>
              <a:rPr lang="pt-BR" dirty="0" smtClean="0">
                <a:hlinkClick r:id="rId23" action="ppaction://hlinksldjump"/>
              </a:rPr>
              <a:t>INCOM</a:t>
            </a:r>
            <a:endParaRPr lang="pt-BR" dirty="0" smtClean="0"/>
          </a:p>
          <a:p>
            <a:pPr>
              <a:buFont typeface="Wingdings" panose="05000000000000000000" pitchFamily="2" charset="2"/>
              <a:buChar char="v"/>
            </a:pPr>
            <a:r>
              <a:rPr lang="pt-BR" dirty="0" smtClean="0">
                <a:hlinkClick r:id="rId24" action="ppaction://hlinksldjump"/>
              </a:rPr>
              <a:t>IPR (WEBSITE)</a:t>
            </a:r>
            <a:endParaRPr lang="pt-BR" dirty="0" smtClean="0"/>
          </a:p>
          <a:p>
            <a:pPr>
              <a:buFont typeface="Wingdings" panose="05000000000000000000" pitchFamily="2" charset="2"/>
              <a:buChar char="v"/>
            </a:pPr>
            <a:r>
              <a:rPr lang="pt-BR" dirty="0" smtClean="0">
                <a:hlinkClick r:id="rId25" action="ppaction://hlinksldjump"/>
              </a:rPr>
              <a:t>MultasNet</a:t>
            </a:r>
            <a:endParaRPr lang="pt-BR" dirty="0" smtClean="0"/>
          </a:p>
          <a:p>
            <a:pPr>
              <a:buFont typeface="Wingdings" panose="05000000000000000000" pitchFamily="2" charset="2"/>
              <a:buChar char="v"/>
            </a:pPr>
            <a:r>
              <a:rPr lang="pt-BR" dirty="0" smtClean="0">
                <a:solidFill>
                  <a:srgbClr val="FF0000"/>
                </a:solidFill>
                <a:hlinkClick r:id="rId26" action="ppaction://hlinksldjump"/>
              </a:rPr>
              <a:t>OFPG</a:t>
            </a:r>
            <a:endParaRPr lang="pt-BR" dirty="0" smtClean="0">
              <a:solidFill>
                <a:srgbClr val="FF0000"/>
              </a:solidFill>
            </a:endParaRPr>
          </a:p>
          <a:p>
            <a:pPr>
              <a:buFont typeface="Wingdings" panose="05000000000000000000" pitchFamily="2" charset="2"/>
              <a:buChar char="v"/>
            </a:pPr>
            <a:r>
              <a:rPr lang="pt-BR" dirty="0" smtClean="0">
                <a:hlinkClick r:id="rId27" action="ppaction://hlinksldjump"/>
              </a:rPr>
              <a:t>OnGuard</a:t>
            </a:r>
            <a:endParaRPr lang="pt-BR" dirty="0" smtClean="0"/>
          </a:p>
          <a:p>
            <a:pPr>
              <a:buFont typeface="Wingdings" panose="05000000000000000000" pitchFamily="2" charset="2"/>
              <a:buChar char="v"/>
            </a:pPr>
            <a:r>
              <a:rPr lang="pt-BR" sz="2400" dirty="0" smtClean="0">
                <a:hlinkClick r:id="rId28" action="ppaction://hlinksldjump"/>
              </a:rPr>
              <a:t>OUVIDORIA DNIT</a:t>
            </a:r>
            <a:endParaRPr lang="pt-BR" sz="2400" dirty="0" smtClean="0"/>
          </a:p>
          <a:p>
            <a:pPr>
              <a:buFont typeface="Wingdings" panose="05000000000000000000" pitchFamily="2" charset="2"/>
              <a:buChar char="v"/>
            </a:pPr>
            <a:r>
              <a:rPr lang="pt-BR" sz="2400" dirty="0" smtClean="0">
                <a:hlinkClick r:id="rId29" action="ppaction://hlinksldjump"/>
              </a:rPr>
              <a:t>OUVIDORIA SERVIDOR</a:t>
            </a:r>
            <a:endParaRPr lang="pt-BR" sz="2400" dirty="0"/>
          </a:p>
          <a:p>
            <a:pPr>
              <a:buFont typeface="Wingdings" panose="05000000000000000000" pitchFamily="2" charset="2"/>
              <a:buChar char="v"/>
            </a:pPr>
            <a:r>
              <a:rPr lang="pt-BR" sz="2400" dirty="0" smtClean="0">
                <a:hlinkClick r:id="rId30" action="ppaction://hlinksldjump"/>
              </a:rPr>
              <a:t>PAINEL DE GESTÃO</a:t>
            </a:r>
            <a:endParaRPr lang="pt-BR" sz="2400" dirty="0" smtClean="0"/>
          </a:p>
          <a:p>
            <a:pPr>
              <a:buFont typeface="Wingdings" panose="05000000000000000000" pitchFamily="2" charset="2"/>
              <a:buChar char="v"/>
            </a:pPr>
            <a:r>
              <a:rPr lang="pt-BR" dirty="0" smtClean="0">
                <a:hlinkClick r:id="rId31" action="ppaction://hlinksldjump"/>
              </a:rPr>
              <a:t>PNV</a:t>
            </a:r>
            <a:endParaRPr lang="pt-BR" dirty="0" smtClean="0"/>
          </a:p>
          <a:p>
            <a:pPr>
              <a:buFont typeface="Wingdings" panose="05000000000000000000" pitchFamily="2" charset="2"/>
              <a:buChar char="v"/>
            </a:pPr>
            <a:r>
              <a:rPr lang="pt-BR" dirty="0" smtClean="0">
                <a:hlinkClick r:id="rId32" action="ppaction://hlinksldjump"/>
              </a:rPr>
              <a:t>PORTAL DNIT</a:t>
            </a:r>
            <a:endParaRPr lang="pt-BR" dirty="0" smtClean="0"/>
          </a:p>
          <a:p>
            <a:pPr>
              <a:buFont typeface="Wingdings" panose="05000000000000000000" pitchFamily="2" charset="2"/>
              <a:buChar char="v"/>
            </a:pPr>
            <a:r>
              <a:rPr lang="pt-BR" sz="2400" dirty="0" smtClean="0">
                <a:hlinkClick r:id="rId33" action="ppaction://hlinksldjump"/>
              </a:rPr>
              <a:t>PORTAL INTRANET</a:t>
            </a:r>
            <a:endParaRPr lang="pt-BR" sz="2400" dirty="0" smtClean="0"/>
          </a:p>
          <a:p>
            <a:pPr>
              <a:buFont typeface="Wingdings" panose="05000000000000000000" pitchFamily="2" charset="2"/>
              <a:buChar char="v"/>
            </a:pPr>
            <a:r>
              <a:rPr lang="pt-BR" dirty="0" smtClean="0">
                <a:hlinkClick r:id="rId34" action="ppaction://hlinksldjump"/>
              </a:rPr>
              <a:t>RAPPI</a:t>
            </a:r>
            <a:endParaRPr lang="pt-BR" dirty="0" smtClean="0"/>
          </a:p>
          <a:p>
            <a:pPr>
              <a:buFont typeface="Wingdings" panose="05000000000000000000" pitchFamily="2" charset="2"/>
              <a:buChar char="v"/>
            </a:pPr>
            <a:r>
              <a:rPr lang="pt-BR" dirty="0" smtClean="0">
                <a:solidFill>
                  <a:srgbClr val="FF0000"/>
                </a:solidFill>
                <a:hlinkClick r:id="rId35" action="ppaction://hlinksldjump"/>
              </a:rPr>
              <a:t>RCONSERV</a:t>
            </a:r>
            <a:endParaRPr lang="pt-BR" dirty="0" smtClean="0">
              <a:solidFill>
                <a:srgbClr val="FF0000"/>
              </a:solidFill>
            </a:endParaRPr>
          </a:p>
          <a:p>
            <a:pPr>
              <a:buFont typeface="Wingdings" panose="05000000000000000000" pitchFamily="2" charset="2"/>
              <a:buChar char="v"/>
            </a:pPr>
            <a:r>
              <a:rPr lang="pt-BR" dirty="0" smtClean="0">
                <a:hlinkClick r:id="rId36" action="ppaction://hlinksldjump"/>
              </a:rPr>
              <a:t>REC.net</a:t>
            </a:r>
            <a:endParaRPr lang="pt-BR" dirty="0">
              <a:solidFill>
                <a:srgbClr val="FF0000"/>
              </a:solidFill>
            </a:endParaRPr>
          </a:p>
          <a:p>
            <a:pPr>
              <a:buFont typeface="Wingdings" panose="05000000000000000000" pitchFamily="2" charset="2"/>
              <a:buChar char="v"/>
            </a:pPr>
            <a:r>
              <a:rPr lang="pt-BR" dirty="0">
                <a:solidFill>
                  <a:srgbClr val="FF0000"/>
                </a:solidFill>
                <a:hlinkClick r:id="rId37" action="ppaction://hlinksldjump"/>
              </a:rPr>
              <a:t>Robras</a:t>
            </a:r>
            <a:endParaRPr lang="pt-BR" dirty="0">
              <a:solidFill>
                <a:srgbClr val="FF0000"/>
              </a:solidFill>
            </a:endParaRPr>
          </a:p>
          <a:p>
            <a:pPr>
              <a:buFont typeface="Wingdings" panose="05000000000000000000" pitchFamily="2" charset="2"/>
              <a:buChar char="v"/>
            </a:pPr>
            <a:r>
              <a:rPr lang="pt-BR" dirty="0">
                <a:solidFill>
                  <a:srgbClr val="FF0000"/>
                </a:solidFill>
                <a:hlinkClick r:id="rId38" action="ppaction://hlinksldjump"/>
              </a:rPr>
              <a:t>RSinal</a:t>
            </a:r>
            <a:endParaRPr lang="pt-BR" dirty="0">
              <a:solidFill>
                <a:srgbClr val="FF0000"/>
              </a:solidFill>
            </a:endParaRPr>
          </a:p>
          <a:p>
            <a:pPr>
              <a:buFont typeface="Wingdings" panose="05000000000000000000" pitchFamily="2" charset="2"/>
              <a:buChar char="v"/>
            </a:pPr>
            <a:r>
              <a:rPr lang="pt-BR" dirty="0" smtClean="0">
                <a:solidFill>
                  <a:srgbClr val="FF0000"/>
                </a:solidFill>
                <a:hlinkClick r:id="rId39" action="ppaction://hlinksldjump"/>
              </a:rPr>
              <a:t>RSuperv</a:t>
            </a:r>
            <a:endParaRPr lang="pt-BR" dirty="0" smtClean="0"/>
          </a:p>
          <a:p>
            <a:pPr>
              <a:buFont typeface="Wingdings" panose="05000000000000000000" pitchFamily="2" charset="2"/>
              <a:buChar char="v"/>
            </a:pPr>
            <a:r>
              <a:rPr lang="pt-BR" dirty="0" smtClean="0">
                <a:hlinkClick r:id="rId40" action="ppaction://hlinksldjump"/>
              </a:rPr>
              <a:t>SAGARF</a:t>
            </a:r>
            <a:endParaRPr lang="pt-BR" dirty="0" smtClean="0"/>
          </a:p>
          <a:p>
            <a:pPr>
              <a:buFont typeface="Wingdings" panose="05000000000000000000" pitchFamily="2" charset="2"/>
              <a:buChar char="v"/>
            </a:pPr>
            <a:r>
              <a:rPr lang="pt-BR" dirty="0" smtClean="0">
                <a:solidFill>
                  <a:srgbClr val="FF0000"/>
                </a:solidFill>
                <a:hlinkClick r:id="rId41" action="ppaction://hlinksldjump"/>
              </a:rPr>
              <a:t>SAGI</a:t>
            </a:r>
            <a:endParaRPr lang="pt-BR" dirty="0" smtClean="0">
              <a:solidFill>
                <a:srgbClr val="FF0000"/>
              </a:solidFill>
            </a:endParaRPr>
          </a:p>
          <a:p>
            <a:pPr>
              <a:buFont typeface="Wingdings" panose="05000000000000000000" pitchFamily="2" charset="2"/>
              <a:buChar char="v"/>
            </a:pPr>
            <a:r>
              <a:rPr lang="pt-BR" dirty="0" smtClean="0">
                <a:solidFill>
                  <a:srgbClr val="FF0000"/>
                </a:solidFill>
                <a:hlinkClick r:id="rId42" action="ppaction://hlinksldjump"/>
              </a:rPr>
              <a:t>SAMP</a:t>
            </a:r>
            <a:endParaRPr lang="pt-BR" dirty="0" smtClean="0">
              <a:solidFill>
                <a:srgbClr val="FF0000"/>
              </a:solidFill>
            </a:endParaRPr>
          </a:p>
          <a:p>
            <a:pPr>
              <a:buFont typeface="Wingdings" panose="05000000000000000000" pitchFamily="2" charset="2"/>
              <a:buChar char="v"/>
            </a:pPr>
            <a:r>
              <a:rPr lang="pt-BR" dirty="0" smtClean="0">
                <a:hlinkClick r:id="rId43" action="ppaction://hlinksldjump"/>
              </a:rPr>
              <a:t>SAPE</a:t>
            </a:r>
            <a:endParaRPr lang="pt-BR" dirty="0" smtClean="0"/>
          </a:p>
          <a:p>
            <a:pPr>
              <a:buFont typeface="Wingdings" panose="05000000000000000000" pitchFamily="2" charset="2"/>
              <a:buChar char="v"/>
            </a:pPr>
            <a:r>
              <a:rPr lang="pt-BR" dirty="0" smtClean="0">
                <a:solidFill>
                  <a:srgbClr val="FF0000"/>
                </a:solidFill>
                <a:hlinkClick r:id="rId44" action="ppaction://hlinksldjump"/>
              </a:rPr>
              <a:t>SAPJ</a:t>
            </a:r>
            <a:endParaRPr lang="pt-BR" dirty="0" smtClean="0"/>
          </a:p>
          <a:p>
            <a:pPr>
              <a:buFont typeface="Wingdings" panose="05000000000000000000" pitchFamily="2" charset="2"/>
              <a:buChar char="v"/>
            </a:pPr>
            <a:r>
              <a:rPr lang="pt-BR" dirty="0" smtClean="0">
                <a:hlinkClick r:id="rId45" action="ppaction://hlinksldjump"/>
              </a:rPr>
              <a:t>SAPR</a:t>
            </a:r>
            <a:endParaRPr lang="pt-BR" dirty="0" smtClean="0"/>
          </a:p>
          <a:p>
            <a:pPr>
              <a:buFont typeface="Wingdings" panose="05000000000000000000" pitchFamily="2" charset="2"/>
              <a:buChar char="v"/>
            </a:pPr>
            <a:r>
              <a:rPr lang="pt-BR" dirty="0" smtClean="0">
                <a:hlinkClick r:id="rId46" action="ppaction://hlinksldjump"/>
              </a:rPr>
              <a:t>SARH</a:t>
            </a:r>
            <a:endParaRPr lang="pt-BR" dirty="0" smtClean="0"/>
          </a:p>
          <a:p>
            <a:pPr>
              <a:buFont typeface="Wingdings" panose="05000000000000000000" pitchFamily="2" charset="2"/>
              <a:buChar char="v"/>
            </a:pPr>
            <a:r>
              <a:rPr lang="pt-BR" dirty="0" smtClean="0">
                <a:solidFill>
                  <a:srgbClr val="FF0000"/>
                </a:solidFill>
                <a:hlinkClick r:id="rId47" action="ppaction://hlinksldjump"/>
              </a:rPr>
              <a:t>SAV</a:t>
            </a:r>
            <a:endParaRPr lang="pt-BR" dirty="0" smtClean="0">
              <a:solidFill>
                <a:srgbClr val="FF0000"/>
              </a:solidFill>
            </a:endParaRPr>
          </a:p>
          <a:p>
            <a:pPr>
              <a:buFont typeface="Wingdings" panose="05000000000000000000" pitchFamily="2" charset="2"/>
              <a:buChar char="v"/>
            </a:pPr>
            <a:r>
              <a:rPr lang="pt-BR" dirty="0" smtClean="0">
                <a:hlinkClick r:id="rId48" action="ppaction://hlinksldjump"/>
              </a:rPr>
              <a:t>SCBP</a:t>
            </a:r>
            <a:endParaRPr lang="pt-BR" dirty="0" smtClean="0"/>
          </a:p>
          <a:p>
            <a:pPr>
              <a:buFont typeface="Wingdings" panose="05000000000000000000" pitchFamily="2" charset="2"/>
              <a:buChar char="v"/>
            </a:pPr>
            <a:r>
              <a:rPr lang="pt-BR" dirty="0" smtClean="0">
                <a:solidFill>
                  <a:schemeClr val="accent6">
                    <a:lumMod val="75000"/>
                  </a:schemeClr>
                </a:solidFill>
                <a:hlinkClick r:id="rId49" action="ppaction://hlinksldjump"/>
              </a:rPr>
              <a:t>SCC</a:t>
            </a:r>
            <a:endParaRPr lang="pt-BR" dirty="0" smtClean="0">
              <a:solidFill>
                <a:schemeClr val="accent6">
                  <a:lumMod val="75000"/>
                </a:schemeClr>
              </a:solidFill>
            </a:endParaRPr>
          </a:p>
          <a:p>
            <a:pPr>
              <a:buFont typeface="Wingdings" panose="05000000000000000000" pitchFamily="2" charset="2"/>
              <a:buChar char="v"/>
            </a:pPr>
            <a:r>
              <a:rPr lang="pt-BR" dirty="0" smtClean="0">
                <a:solidFill>
                  <a:schemeClr val="accent6">
                    <a:lumMod val="75000"/>
                  </a:schemeClr>
                </a:solidFill>
                <a:hlinkClick r:id="rId50" action="ppaction://hlinksldjump"/>
              </a:rPr>
              <a:t>SCC</a:t>
            </a:r>
            <a:endParaRPr lang="pt-BR" dirty="0" smtClean="0">
              <a:solidFill>
                <a:schemeClr val="accent6">
                  <a:lumMod val="75000"/>
                </a:schemeClr>
              </a:solidFill>
            </a:endParaRPr>
          </a:p>
          <a:p>
            <a:pPr>
              <a:buFont typeface="Wingdings" panose="05000000000000000000" pitchFamily="2" charset="2"/>
              <a:buChar char="v"/>
            </a:pPr>
            <a:r>
              <a:rPr lang="pt-BR" dirty="0" smtClean="0">
                <a:solidFill>
                  <a:schemeClr val="accent6">
                    <a:lumMod val="75000"/>
                  </a:schemeClr>
                </a:solidFill>
                <a:hlinkClick r:id="rId51" action="ppaction://hlinksldjump"/>
              </a:rPr>
              <a:t>SCD</a:t>
            </a:r>
            <a:endParaRPr lang="pt-BR" dirty="0" smtClean="0">
              <a:solidFill>
                <a:schemeClr val="accent6">
                  <a:lumMod val="75000"/>
                </a:schemeClr>
              </a:solidFill>
            </a:endParaRPr>
          </a:p>
          <a:p>
            <a:pPr>
              <a:buFont typeface="Wingdings" panose="05000000000000000000" pitchFamily="2" charset="2"/>
              <a:buChar char="v"/>
            </a:pPr>
            <a:r>
              <a:rPr lang="pt-BR" dirty="0" smtClean="0">
                <a:solidFill>
                  <a:schemeClr val="accent6">
                    <a:lumMod val="75000"/>
                  </a:schemeClr>
                </a:solidFill>
                <a:hlinkClick r:id="rId52" action="ppaction://hlinksldjump"/>
              </a:rPr>
              <a:t>SCD</a:t>
            </a:r>
            <a:endParaRPr lang="pt-BR" dirty="0">
              <a:solidFill>
                <a:schemeClr val="accent6">
                  <a:lumMod val="75000"/>
                </a:schemeClr>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2</a:t>
            </a:fld>
            <a:endParaRPr lang="pt-BR" dirty="0"/>
          </a:p>
        </p:txBody>
      </p:sp>
    </p:spTree>
    <p:extLst>
      <p:ext uri="{BB962C8B-B14F-4D97-AF65-F5344CB8AC3E}">
        <p14:creationId xmlns:p14="http://schemas.microsoft.com/office/powerpoint/2010/main" val="27810543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CINFO</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Cadastro de Informações Contratuais</a:t>
            </a:r>
          </a:p>
          <a:p>
            <a:pPr marL="0" indent="0" algn="ctr">
              <a:buNone/>
            </a:pPr>
            <a:r>
              <a:rPr lang="pt-BR" b="1" dirty="0" smtClean="0"/>
              <a:t>(SITEC-CINFO)</a:t>
            </a:r>
          </a:p>
          <a:p>
            <a:pPr marL="0" indent="0" algn="ctr">
              <a:buNone/>
            </a:pPr>
            <a:endParaRPr lang="pt-BR" dirty="0" smtClean="0"/>
          </a:p>
          <a:p>
            <a:pPr marL="0" indent="0">
              <a:buNone/>
            </a:pPr>
            <a:r>
              <a:rPr lang="pt-BR" u="sng" dirty="0" smtClean="0"/>
              <a:t>Propriedade:</a:t>
            </a:r>
            <a:r>
              <a:rPr lang="pt-BR" dirty="0" smtClean="0"/>
              <a:t> DNIT.</a:t>
            </a:r>
          </a:p>
          <a:p>
            <a:pPr marL="0" indent="0">
              <a:buNone/>
            </a:pPr>
            <a:r>
              <a:rPr lang="pt-BR" u="sng" dirty="0" smtClean="0"/>
              <a:t>Ambiente</a:t>
            </a:r>
            <a:r>
              <a:rPr lang="pt-BR" dirty="0" smtClean="0"/>
              <a:t>: Desenvolvimento</a:t>
            </a:r>
          </a:p>
          <a:p>
            <a:pPr marL="0" indent="0">
              <a:buNone/>
            </a:pPr>
            <a:r>
              <a:rPr lang="pt-BR" u="sng" dirty="0"/>
              <a:t>Área:</a:t>
            </a:r>
            <a:r>
              <a:rPr lang="pt-BR" dirty="0"/>
              <a:t> Coordenação de Contabilidade; CGCONT; CGOF</a:t>
            </a:r>
            <a:r>
              <a:rPr lang="pt-BR" dirty="0" smtClean="0"/>
              <a:t>.</a:t>
            </a:r>
          </a:p>
          <a:p>
            <a:pPr marL="0" indent="0">
              <a:buNone/>
            </a:pPr>
            <a:r>
              <a:rPr lang="pt-BR" u="sng" dirty="0"/>
              <a:t>Interface com Outros Sistemas</a:t>
            </a:r>
            <a:r>
              <a:rPr lang="pt-BR" u="sng" dirty="0" smtClean="0"/>
              <a:t>:</a:t>
            </a:r>
            <a:endParaRPr lang="pt-BR" u="sng" dirty="0"/>
          </a:p>
        </p:txBody>
      </p:sp>
      <p:sp>
        <p:nvSpPr>
          <p:cNvPr id="9" name="Espaço Reservado para Número de Slide 8"/>
          <p:cNvSpPr>
            <a:spLocks noGrp="1"/>
          </p:cNvSpPr>
          <p:nvPr>
            <p:ph type="sldNum" sz="quarter" idx="12"/>
          </p:nvPr>
        </p:nvSpPr>
        <p:spPr/>
        <p:txBody>
          <a:bodyPr/>
          <a:lstStyle/>
          <a:p>
            <a:fld id="{94B39633-44D6-4BF2-BEFC-FF72915BA4FA}" type="slidenum">
              <a:rPr lang="pt-BR" smtClean="0"/>
              <a:t>20</a:t>
            </a:fld>
            <a:endParaRPr lang="pt-BR"/>
          </a:p>
        </p:txBody>
      </p:sp>
      <p:sp>
        <p:nvSpPr>
          <p:cNvPr id="4" name="CaixaDeTexto 3"/>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3395783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SIGPLAN</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Informações Gerenciais e de Planejamento do Plano Plurianual</a:t>
            </a:r>
          </a:p>
          <a:p>
            <a:pPr marL="0" indent="0">
              <a:buNone/>
            </a:pPr>
            <a:endParaRPr lang="pt-BR" u="sng" dirty="0" smtClean="0"/>
          </a:p>
          <a:p>
            <a:pPr marL="0" indent="0">
              <a:lnSpc>
                <a:spcPct val="100000"/>
              </a:lnSpc>
              <a:buNone/>
            </a:pPr>
            <a:r>
              <a:rPr lang="pt-BR" u="sng" dirty="0" smtClean="0"/>
              <a:t>Objetivo:</a:t>
            </a:r>
            <a:r>
              <a:rPr lang="pt-BR" dirty="0" smtClean="0"/>
              <a:t> Contribuir na elaboração, monitoramento, avaliação e revisão dos programas do Plano Plurianual (PPA).</a:t>
            </a:r>
          </a:p>
          <a:p>
            <a:pPr marL="0" indent="0">
              <a:lnSpc>
                <a:spcPct val="100000"/>
              </a:lnSpc>
              <a:buNone/>
            </a:pPr>
            <a:r>
              <a:rPr lang="pt-BR" u="sng" dirty="0" smtClean="0"/>
              <a:t>Principais Informações:</a:t>
            </a:r>
            <a:r>
              <a:rPr lang="pt-BR" dirty="0" smtClean="0"/>
              <a:t> Sua finalidade é servir como meio de comunicação e integração entre as pessoas responsáveis em executar e monitorar os programas governamentais, fornecendo as informações necessárias e em tempo. Assim, a solução propicia uma visão global da execução do PPA por meio de informações atualizadas sobre a evolução física e financeira dos programas.</a:t>
            </a:r>
          </a:p>
          <a:p>
            <a:pPr marL="0" indent="0">
              <a:lnSpc>
                <a:spcPct val="100000"/>
              </a:lnSpc>
              <a:buNone/>
            </a:pPr>
            <a:r>
              <a:rPr lang="pt-BR" u="sng" dirty="0" smtClean="0"/>
              <a:t>Linguagem de Programação:</a:t>
            </a: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200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37255318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51560"/>
            <a:ext cx="11630297" cy="5826953"/>
          </a:xfrm>
        </p:spPr>
        <p:txBody>
          <a:bodyPr>
            <a:normAutofit/>
          </a:bodyPr>
          <a:lstStyle/>
          <a:p>
            <a:pPr marL="0" indent="0" algn="ctr">
              <a:buNone/>
            </a:pPr>
            <a:endParaRPr lang="pt-BR" u="sng" dirty="0" smtClean="0"/>
          </a:p>
          <a:p>
            <a:pPr marL="0" indent="0" algn="ctr">
              <a:buNone/>
            </a:pPr>
            <a:r>
              <a:rPr lang="pt-BR" b="1" dirty="0"/>
              <a:t>Sistema Informações Gerenciais e de Planejamento do Plano Plurianual</a:t>
            </a:r>
          </a:p>
          <a:p>
            <a:pPr marL="0" indent="0" algn="ctr">
              <a:buNone/>
            </a:pPr>
            <a:endParaRPr lang="pt-BR" u="sng" dirty="0" smtClean="0"/>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r>
              <a:rPr lang="pt-BR" dirty="0" smtClean="0"/>
              <a:t> SERPRO.</a:t>
            </a:r>
          </a:p>
          <a:p>
            <a:pPr marL="0" indent="0">
              <a:buNone/>
            </a:pPr>
            <a:r>
              <a:rPr lang="pt-BR" u="sng" dirty="0" smtClean="0"/>
              <a:t>Propriedade:</a:t>
            </a:r>
            <a:r>
              <a:rPr lang="pt-BR" dirty="0" smtClean="0"/>
              <a:t> Governo.</a:t>
            </a:r>
          </a:p>
          <a:p>
            <a:pPr marL="0" indent="0">
              <a:buNone/>
            </a:pPr>
            <a:r>
              <a:rPr lang="pt-BR" u="sng" dirty="0" smtClean="0"/>
              <a:t>Ambiente:</a:t>
            </a:r>
          </a:p>
          <a:p>
            <a:pPr marL="0" indent="0">
              <a:buNone/>
            </a:pPr>
            <a:r>
              <a:rPr lang="pt-BR" u="sng" dirty="0"/>
              <a:t>Área:</a:t>
            </a:r>
            <a:r>
              <a:rPr lang="pt-BR" dirty="0"/>
              <a:t> DPP</a:t>
            </a:r>
            <a:r>
              <a:rPr lang="pt-BR" dirty="0" smtClean="0"/>
              <a:t>.</a:t>
            </a:r>
          </a:p>
          <a:p>
            <a:pPr marL="0" indent="0">
              <a:buNone/>
            </a:pPr>
            <a:r>
              <a:rPr lang="pt-BR" u="sng" dirty="0"/>
              <a:t>Interface com Outros Sistemas:</a:t>
            </a:r>
          </a:p>
          <a:p>
            <a:pPr marL="0" indent="0">
              <a:buNone/>
            </a:pPr>
            <a:endParaRPr lang="pt-BR" u="sng" dirty="0"/>
          </a:p>
          <a:p>
            <a:pPr marL="0" indent="0">
              <a:buNone/>
            </a:pPr>
            <a:endParaRPr lang="pt-BR" u="sng" dirty="0">
              <a:solidFill>
                <a:srgbClr val="FF0000"/>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201</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SIGPLAN</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85154267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SIGRHU</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de Gerência de Recursos Humanos</a:t>
            </a:r>
          </a:p>
          <a:p>
            <a:pPr marL="0" indent="0" algn="ctr">
              <a:buNone/>
            </a:pPr>
            <a:endParaRPr lang="pt-BR" dirty="0" smtClean="0"/>
          </a:p>
          <a:p>
            <a:pPr marL="0" indent="0">
              <a:lnSpc>
                <a:spcPct val="100000"/>
              </a:lnSpc>
              <a:buNone/>
            </a:pPr>
            <a:r>
              <a:rPr lang="pt-BR" u="sng" dirty="0" smtClean="0"/>
              <a:t>Objetivo:</a:t>
            </a:r>
            <a:r>
              <a:rPr lang="pt-BR" dirty="0" smtClean="0"/>
              <a:t> Contemplar as modificações na legislação para atendê-las, bem como  realizar a migração dos dados do sistema legado (</a:t>
            </a:r>
            <a:r>
              <a:rPr lang="pt-BR" dirty="0" smtClean="0">
                <a:hlinkClick r:id="rId3" action="ppaction://hlinksldjump"/>
              </a:rPr>
              <a:t>SARH</a:t>
            </a:r>
            <a:r>
              <a:rPr lang="pt-BR" dirty="0" smtClean="0"/>
              <a:t>) para o novo SIGRHU e emitir relatórios. </a:t>
            </a:r>
          </a:p>
          <a:p>
            <a:pPr marL="0" indent="0">
              <a:lnSpc>
                <a:spcPct val="100000"/>
              </a:lnSpc>
              <a:buNone/>
            </a:pPr>
            <a:r>
              <a:rPr lang="pt-BR" u="sng" dirty="0" smtClean="0"/>
              <a:t>Principais Informações:</a:t>
            </a:r>
            <a:r>
              <a:rPr lang="pt-BR" dirty="0" smtClean="0"/>
              <a:t> Atual sistema de gestão de recursos humanos. </a:t>
            </a:r>
            <a:endParaRPr lang="pt-BR" u="sng" dirty="0"/>
          </a:p>
          <a:p>
            <a:pPr marL="0" indent="0">
              <a:buNone/>
            </a:pPr>
            <a:r>
              <a:rPr lang="pt-BR" u="sng" dirty="0" smtClean="0"/>
              <a:t>Linguagem de Programação:</a:t>
            </a:r>
            <a:r>
              <a:rPr lang="pt-BR" dirty="0" smtClean="0"/>
              <a:t> Visual Basic 6.</a:t>
            </a:r>
          </a:p>
          <a:p>
            <a:pPr marL="0" indent="0">
              <a:buNone/>
            </a:pPr>
            <a:r>
              <a:rPr lang="pt-BR" u="sng" dirty="0" smtClean="0"/>
              <a:t>Banco de Dados:</a:t>
            </a:r>
            <a:r>
              <a:rPr lang="pt-BR" dirty="0" smtClean="0"/>
              <a:t> </a:t>
            </a:r>
            <a:r>
              <a:rPr lang="pt-BR" dirty="0"/>
              <a:t>SGBD IBM </a:t>
            </a:r>
            <a:r>
              <a:rPr lang="pt-BR" dirty="0" smtClean="0"/>
              <a:t>DB2.</a:t>
            </a:r>
            <a:endParaRPr lang="pt-BR" u="sng" dirty="0" smtClean="0"/>
          </a:p>
          <a:p>
            <a:pPr marL="0" indent="0">
              <a:buNone/>
            </a:pPr>
            <a:r>
              <a:rPr lang="pt-BR" u="sng" dirty="0" smtClean="0"/>
              <a:t>Documentação:</a:t>
            </a:r>
            <a:r>
              <a:rPr lang="pt-BR" dirty="0" smtClean="0"/>
              <a:t> </a:t>
            </a:r>
            <a:r>
              <a:rPr lang="pt-BR" dirty="0"/>
              <a:t>DVS; </a:t>
            </a:r>
            <a:r>
              <a:rPr lang="pt-BR" dirty="0" smtClean="0"/>
              <a:t>RESUMO.  (Atualizado)</a:t>
            </a:r>
          </a:p>
          <a:p>
            <a:pPr marL="0" indent="0">
              <a:buNone/>
            </a:pPr>
            <a:r>
              <a:rPr lang="pt-BR" u="sng" dirty="0" smtClean="0"/>
              <a:t>Mantenedor:</a:t>
            </a:r>
            <a:r>
              <a:rPr lang="pt-BR" dirty="0" smtClean="0"/>
              <a:t> SERPRO.</a:t>
            </a:r>
          </a:p>
          <a:p>
            <a:pPr marL="0" indent="0">
              <a:buNone/>
            </a:pPr>
            <a:r>
              <a:rPr lang="pt-BR" u="sng" dirty="0" smtClean="0"/>
              <a:t>Propriedade:</a:t>
            </a:r>
            <a:r>
              <a:rPr lang="pt-BR" dirty="0" smtClean="0"/>
              <a:t> DNIT.            							</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202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33995315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51560"/>
            <a:ext cx="11630297" cy="5806439"/>
          </a:xfrm>
        </p:spPr>
        <p:txBody>
          <a:bodyPr>
            <a:normAutofit/>
          </a:bodyPr>
          <a:lstStyle/>
          <a:p>
            <a:pPr marL="0" indent="0" algn="ctr">
              <a:buNone/>
            </a:pPr>
            <a:endParaRPr lang="pt-BR" dirty="0" smtClean="0"/>
          </a:p>
          <a:p>
            <a:pPr marL="0" indent="0" algn="ctr">
              <a:buNone/>
            </a:pPr>
            <a:r>
              <a:rPr lang="pt-BR" b="1" dirty="0"/>
              <a:t>Sistema Integrado de Gerência de Recursos Humanos</a:t>
            </a:r>
          </a:p>
          <a:p>
            <a:pPr marL="0" indent="0" algn="ctr">
              <a:buNone/>
            </a:pPr>
            <a:endParaRPr lang="pt-BR" dirty="0" smtClean="0"/>
          </a:p>
          <a:p>
            <a:pPr marL="0" indent="0">
              <a:buNone/>
            </a:pPr>
            <a:r>
              <a:rPr lang="pt-BR" u="sng" dirty="0" smtClean="0"/>
              <a:t>Ambiente:</a:t>
            </a:r>
          </a:p>
          <a:p>
            <a:pPr marL="0" indent="0">
              <a:buNone/>
            </a:pPr>
            <a:r>
              <a:rPr lang="pt-BR" u="sng" dirty="0" smtClean="0"/>
              <a:t>Áreas</a:t>
            </a:r>
            <a:r>
              <a:rPr lang="pt-BR" u="sng" dirty="0"/>
              <a:t>:</a:t>
            </a:r>
            <a:r>
              <a:rPr lang="pt-BR" dirty="0"/>
              <a:t> Serviço Médico </a:t>
            </a:r>
            <a:r>
              <a:rPr lang="pt-BR" dirty="0" smtClean="0"/>
              <a:t>Social; CGRH; DAF; COCAP; COLEG; </a:t>
            </a:r>
            <a:r>
              <a:rPr lang="pt-BR" dirty="0"/>
              <a:t>SR/CE </a:t>
            </a:r>
            <a:r>
              <a:rPr lang="pt-BR" dirty="0" smtClean="0"/>
              <a:t>; SR/ES; SR/PB; SR/SE; SR/RN; SR-RO/AC; SR/PR; SR/SC; SR/SP; SR/MT. </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203</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SIGRHU</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6709349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SIGTEC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Gestão e Documentos Técnicos</a:t>
            </a:r>
          </a:p>
          <a:p>
            <a:pPr marL="0" indent="0" algn="ctr">
              <a:buNone/>
            </a:pPr>
            <a:endParaRPr lang="pt-BR" dirty="0" smtClean="0"/>
          </a:p>
          <a:p>
            <a:pPr marL="0" indent="0">
              <a:buNone/>
            </a:pPr>
            <a:r>
              <a:rPr lang="pt-BR" u="sng" dirty="0" smtClean="0"/>
              <a:t>Objetivo:</a:t>
            </a:r>
            <a:r>
              <a:rPr lang="pt-BR" dirty="0" smtClean="0"/>
              <a:t> Automatizar o gerenciamento da documentação técnica dos estudos e projetos de engenharia.</a:t>
            </a:r>
          </a:p>
          <a:p>
            <a:pPr marL="0" indent="0">
              <a:buNone/>
            </a:pPr>
            <a:r>
              <a:rPr lang="pt-BR" u="sng" dirty="0" smtClean="0"/>
              <a:t>Principais Informações:</a:t>
            </a:r>
            <a:r>
              <a:rPr lang="pt-BR" dirty="0" smtClean="0"/>
              <a:t> Permite controlar a documentação de engenharia proveniente das empresas projetistas, compostas por desenhos de engenharia, planilhas eletrônicas, relatórios, memoriais descritivos, dentre outros.</a:t>
            </a:r>
          </a:p>
          <a:p>
            <a:pPr marL="0" indent="0">
              <a:buNone/>
            </a:pPr>
            <a:r>
              <a:rPr lang="pt-BR" dirty="0"/>
              <a:t> </a:t>
            </a:r>
            <a:r>
              <a:rPr lang="pt-BR" dirty="0" smtClean="0"/>
              <a:t>             Gerencia o acesso às aplicações, cujo perfil foi concedido no </a:t>
            </a:r>
            <a:r>
              <a:rPr lang="pt-BR" dirty="0" smtClean="0">
                <a:hlinkClick r:id="rId3" action="ppaction://hlinksldjump"/>
              </a:rPr>
              <a:t>SIGACAD</a:t>
            </a:r>
            <a:r>
              <a:rPr lang="pt-BR" dirty="0" smtClean="0"/>
              <a:t>.</a:t>
            </a:r>
          </a:p>
          <a:p>
            <a:pPr marL="0" indent="0">
              <a:buNone/>
            </a:pPr>
            <a:r>
              <a:rPr lang="pt-BR" u="sng" dirty="0" smtClean="0"/>
              <a:t>Linguagem de Programação:</a:t>
            </a:r>
          </a:p>
          <a:p>
            <a:pPr marL="0" indent="0">
              <a:buNone/>
            </a:pPr>
            <a:r>
              <a:rPr lang="pt-BR" u="sng" dirty="0" smtClean="0"/>
              <a:t>Banco de Dados:</a:t>
            </a:r>
            <a:r>
              <a:rPr lang="pt-BR" dirty="0" smtClean="0"/>
              <a:t> </a:t>
            </a:r>
            <a:endParaRPr lang="pt-BR" dirty="0"/>
          </a:p>
          <a:p>
            <a:pPr marL="0" indent="0">
              <a:buNone/>
            </a:pPr>
            <a:r>
              <a:rPr lang="pt-BR" u="sng" dirty="0" smtClean="0"/>
              <a:t>Documentação:</a:t>
            </a:r>
            <a:r>
              <a:rPr lang="pt-BR" dirty="0" smtClean="0"/>
              <a:t> S/ 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204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7391351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SIGTEC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a:t>Sistema de Gestão e Documentos Técnicos</a:t>
            </a:r>
          </a:p>
          <a:p>
            <a:pPr marL="0" indent="0" algn="ctr">
              <a:buNone/>
            </a:pPr>
            <a:endParaRPr lang="pt-BR" dirty="0" smtClean="0"/>
          </a:p>
          <a:p>
            <a:pPr marL="0" indent="0">
              <a:buNone/>
            </a:pPr>
            <a:r>
              <a:rPr lang="pt-BR" u="sng" dirty="0"/>
              <a:t>Mantenedor:</a:t>
            </a:r>
            <a:r>
              <a:rPr lang="pt-BR" dirty="0"/>
              <a:t> SERPRO.</a:t>
            </a:r>
          </a:p>
          <a:p>
            <a:pPr marL="0" indent="0">
              <a:buNone/>
            </a:pPr>
            <a:r>
              <a:rPr lang="pt-BR" u="sng" dirty="0" smtClean="0"/>
              <a:t>Propriedade</a:t>
            </a:r>
            <a:r>
              <a:rPr lang="pt-BR" u="sng" dirty="0"/>
              <a:t>:</a:t>
            </a:r>
            <a:r>
              <a:rPr lang="pt-BR" dirty="0"/>
              <a:t> DNIT.</a:t>
            </a:r>
          </a:p>
          <a:p>
            <a:pPr marL="0" indent="0">
              <a:buNone/>
            </a:pPr>
            <a:r>
              <a:rPr lang="pt-BR" u="sng" dirty="0"/>
              <a:t>Ambiente:</a:t>
            </a:r>
          </a:p>
          <a:p>
            <a:pPr marL="0" indent="0">
              <a:buNone/>
            </a:pPr>
            <a:r>
              <a:rPr lang="pt-BR" u="sng" dirty="0" smtClean="0"/>
              <a:t>Área:</a:t>
            </a:r>
            <a:r>
              <a:rPr lang="pt-BR" dirty="0" smtClean="0"/>
              <a:t> DPP.</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205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18944882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SIM-DNIT</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Informatizado de Monitoramento do DNIT</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r>
              <a:rPr lang="pt-BR" dirty="0" smtClean="0"/>
              <a:t> Oferece informações online sobre a gestão dos empreendimentos, possibilitando o monitoramento das ações dos Órgãos nos Estados.</a:t>
            </a:r>
          </a:p>
          <a:p>
            <a:pPr marL="0" indent="0">
              <a:buNone/>
            </a:pPr>
            <a:r>
              <a:rPr lang="pt-BR" dirty="0" smtClean="0"/>
              <a:t>             Permite facilitar as atividades gerenciais, proporcionando velocidade na informação e controle interno.</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206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29824007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SIM-DNIT</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Informatizado de Monitoramento do DNIT</a:t>
            </a:r>
          </a:p>
          <a:p>
            <a:pPr marL="0" indent="0" algn="ctr">
              <a:buNone/>
            </a:pPr>
            <a:endParaRPr lang="pt-BR" dirty="0" smtClean="0"/>
          </a:p>
          <a:p>
            <a:pPr marL="0" indent="0">
              <a:buNone/>
            </a:pPr>
            <a:r>
              <a:rPr lang="pt-BR" u="sng" dirty="0" smtClean="0"/>
              <a:t>Mantenedor</a:t>
            </a:r>
            <a:r>
              <a:rPr lang="pt-BR" u="sng" dirty="0"/>
              <a:t>:</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smtClean="0"/>
              <a:t>Ambiente:</a:t>
            </a:r>
          </a:p>
          <a:p>
            <a:pPr marL="0" indent="0">
              <a:buNone/>
            </a:pPr>
            <a:r>
              <a:rPr lang="pt-BR" u="sng" dirty="0" smtClean="0"/>
              <a:t>Área:</a:t>
            </a:r>
          </a:p>
          <a:p>
            <a:pPr marL="0" indent="0">
              <a:buNone/>
            </a:pPr>
            <a:r>
              <a:rPr lang="pt-BR" u="sng" dirty="0"/>
              <a:t>Interface com Outros Sistemas:</a:t>
            </a:r>
          </a:p>
          <a:p>
            <a:pPr marL="0" indent="0">
              <a:buNone/>
            </a:pPr>
            <a:r>
              <a:rPr lang="pt-BR" u="sng" dirty="0" err="1">
                <a:solidFill>
                  <a:srgbClr val="FF0000"/>
                </a:solidFill>
              </a:rPr>
              <a:t>Obs</a:t>
            </a:r>
            <a:r>
              <a:rPr lang="pt-BR" u="sng" dirty="0">
                <a:solidFill>
                  <a:srgbClr val="FF0000"/>
                </a:solidFill>
              </a:rPr>
              <a:t>:</a:t>
            </a:r>
            <a:r>
              <a:rPr lang="pt-BR" dirty="0">
                <a:solidFill>
                  <a:srgbClr val="FF0000"/>
                </a:solidFill>
              </a:rPr>
              <a:t> Sistema Desativado.</a:t>
            </a:r>
            <a:endParaRPr lang="pt-BR" u="sng" dirty="0">
              <a:solidFill>
                <a:srgbClr val="FF0000"/>
              </a:solidFill>
            </a:endParaRP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207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2194275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SIM-PR</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Informatizado de Monitoramento da Presidência da República</a:t>
            </a:r>
          </a:p>
          <a:p>
            <a:pPr marL="0" indent="0" algn="ctr">
              <a:buNone/>
            </a:pPr>
            <a:endParaRPr lang="pt-BR" dirty="0" smtClean="0"/>
          </a:p>
          <a:p>
            <a:pPr marL="0" indent="0">
              <a:buNone/>
            </a:pPr>
            <a:r>
              <a:rPr lang="pt-BR" u="sng" dirty="0" smtClean="0"/>
              <a:t>Objetivo:</a:t>
            </a:r>
            <a:r>
              <a:rPr lang="pt-BR" dirty="0" smtClean="0"/>
              <a:t> Responsável por receber as informações e fazer as validações necessárias para armazenamento, posterior processamento e consolidação das informações advindas dos diversos órgãos setoriais. </a:t>
            </a:r>
            <a:endParaRPr lang="pt-BR" dirty="0"/>
          </a:p>
          <a:p>
            <a:pPr marL="0" indent="0">
              <a:buNone/>
            </a:pPr>
            <a:r>
              <a:rPr lang="pt-BR" u="sng" dirty="0" smtClean="0"/>
              <a:t>Principais Informações:</a:t>
            </a:r>
          </a:p>
          <a:p>
            <a:pPr marL="0" indent="0">
              <a:buNone/>
            </a:pPr>
            <a:r>
              <a:rPr lang="pt-BR" u="sng" dirty="0" smtClean="0"/>
              <a:t>Linguagem de Programação:</a:t>
            </a:r>
            <a:r>
              <a:rPr lang="pt-BR" dirty="0" smtClean="0"/>
              <a:t> </a:t>
            </a:r>
          </a:p>
          <a:p>
            <a:pPr marL="0" indent="0">
              <a:buNone/>
            </a:pPr>
            <a:r>
              <a:rPr lang="pt-BR" u="sng" dirty="0" smtClean="0"/>
              <a:t>Banco de Dados:</a:t>
            </a:r>
          </a:p>
          <a:p>
            <a:pPr marL="0" indent="0">
              <a:buNone/>
            </a:pPr>
            <a:r>
              <a:rPr lang="pt-BR" u="sng" dirty="0" smtClean="0"/>
              <a:t>Documentação:</a:t>
            </a:r>
            <a:r>
              <a:rPr lang="pt-BR" dirty="0" smtClean="0"/>
              <a:t> Mapeamento; S/doc. sobre o sistema.</a:t>
            </a:r>
          </a:p>
          <a:p>
            <a:pPr marL="0" indent="0">
              <a:buNone/>
            </a:pPr>
            <a:r>
              <a:rPr lang="pt-BR" u="sng" dirty="0" smtClean="0"/>
              <a:t>Mantenedor:</a:t>
            </a:r>
            <a:r>
              <a:rPr lang="pt-BR" dirty="0" smtClean="0"/>
              <a:t> SERPRO.</a:t>
            </a:r>
          </a:p>
          <a:p>
            <a:pPr marL="0" indent="0">
              <a:buNone/>
            </a:pPr>
            <a:r>
              <a:rPr lang="pt-BR" u="sng" dirty="0" smtClean="0"/>
              <a:t>Propriedade:</a:t>
            </a:r>
            <a:r>
              <a:rPr lang="pt-BR" dirty="0" smtClean="0"/>
              <a:t> DNIT.</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208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63699192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SIM-PR</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Informatizado de Monitoramento da Presidência da República</a:t>
            </a:r>
          </a:p>
          <a:p>
            <a:pPr marL="0" indent="0" algn="ctr">
              <a:buNone/>
            </a:pPr>
            <a:endParaRPr lang="pt-BR" dirty="0" smtClean="0"/>
          </a:p>
          <a:p>
            <a:pPr marL="0" indent="0">
              <a:buNone/>
            </a:pPr>
            <a:r>
              <a:rPr lang="pt-BR" u="sng" dirty="0" smtClean="0"/>
              <a:t>Ambiente:</a:t>
            </a:r>
          </a:p>
          <a:p>
            <a:pPr marL="0" indent="0">
              <a:buNone/>
            </a:pPr>
            <a:r>
              <a:rPr lang="pt-BR" u="sng" dirty="0" smtClean="0"/>
              <a:t>Área:</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209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43741099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COD</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Diárias</a:t>
            </a:r>
          </a:p>
          <a:p>
            <a:pPr marL="0" indent="0" algn="ctr">
              <a:buNone/>
            </a:pPr>
            <a:endParaRPr lang="pt-BR" dirty="0" smtClean="0"/>
          </a:p>
          <a:p>
            <a:pPr marL="0" indent="0">
              <a:buNone/>
            </a:pPr>
            <a:r>
              <a:rPr lang="pt-BR" u="sng" dirty="0" smtClean="0"/>
              <a:t>Objetivo:</a:t>
            </a:r>
            <a:r>
              <a:rPr lang="pt-BR" dirty="0" smtClean="0"/>
              <a:t> Auxilia os gestores na liberação de diárias aos servidores com propostas de viagem dentro do território nacional, possibilitando a emissão de relatórios de viagens </a:t>
            </a:r>
            <a:r>
              <a:rPr lang="pt-BR" dirty="0"/>
              <a:t>. </a:t>
            </a:r>
            <a:endParaRPr lang="pt-BR" dirty="0" smtClean="0"/>
          </a:p>
          <a:p>
            <a:pPr marL="0" indent="0">
              <a:buNone/>
            </a:pPr>
            <a:r>
              <a:rPr lang="pt-BR" u="sng" dirty="0" smtClean="0"/>
              <a:t>Principais Informações:</a:t>
            </a:r>
            <a:r>
              <a:rPr lang="pt-BR" dirty="0" smtClean="0"/>
              <a:t> É integrado ao Sistema de Gestão de Frotas.</a:t>
            </a:r>
          </a:p>
          <a:p>
            <a:pPr marL="0" indent="0">
              <a:buNone/>
            </a:pPr>
            <a:r>
              <a:rPr lang="pt-BR" u="sng" dirty="0"/>
              <a:t>Linguagem de </a:t>
            </a:r>
            <a:r>
              <a:rPr lang="pt-BR" u="sng" dirty="0" smtClean="0"/>
              <a:t>Programação</a:t>
            </a:r>
            <a:r>
              <a:rPr lang="pt-BR" u="sng" dirty="0"/>
              <a:t>:</a:t>
            </a:r>
            <a:r>
              <a:rPr lang="pt-BR" dirty="0"/>
              <a:t> </a:t>
            </a:r>
            <a:r>
              <a:rPr lang="pt-BR" dirty="0" smtClean="0"/>
              <a:t>Delphi.</a:t>
            </a:r>
            <a:endParaRPr lang="pt-BR" dirty="0"/>
          </a:p>
          <a:p>
            <a:pPr marL="0" indent="0">
              <a:buNone/>
            </a:pPr>
            <a:r>
              <a:rPr lang="pt-BR" u="sng" dirty="0"/>
              <a:t>Banco de Dados:</a:t>
            </a:r>
            <a:r>
              <a:rPr lang="pt-BR" dirty="0"/>
              <a:t> Oracle</a:t>
            </a:r>
            <a:r>
              <a:rPr lang="pt-BR" dirty="0" smtClean="0"/>
              <a:t>.</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POLIGRAPH Sistemas e Representações </a:t>
            </a:r>
            <a:r>
              <a:rPr lang="pt-BR" dirty="0" err="1" smtClean="0"/>
              <a:t>Ltda</a:t>
            </a:r>
            <a:r>
              <a:rPr lang="pt-BR" dirty="0" smtClean="0"/>
              <a:t>, contratado pela SR-DNIT/SC.</a:t>
            </a:r>
          </a:p>
        </p:txBody>
      </p:sp>
      <p:sp>
        <p:nvSpPr>
          <p:cNvPr id="9" name="Espaço Reservado para Número de Slide 8"/>
          <p:cNvSpPr>
            <a:spLocks noGrp="1"/>
          </p:cNvSpPr>
          <p:nvPr>
            <p:ph type="sldNum" sz="quarter" idx="12"/>
          </p:nvPr>
        </p:nvSpPr>
        <p:spPr/>
        <p:txBody>
          <a:bodyPr/>
          <a:lstStyle/>
          <a:p>
            <a:fld id="{94B39633-44D6-4BF2-BEFC-FF72915BA4FA}" type="slidenum">
              <a:rPr lang="pt-BR" smtClean="0"/>
              <a:t>21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19505306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SIMEC</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endParaRPr lang="pt-BR" b="1" dirty="0" smtClean="0"/>
          </a:p>
          <a:p>
            <a:pPr marL="0" indent="0">
              <a:buNone/>
            </a:pPr>
            <a:endParaRPr lang="pt-BR" u="sng"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r>
              <a:rPr lang="pt-BR" dirty="0" smtClean="0"/>
              <a:t> S/doc.</a:t>
            </a:r>
          </a:p>
          <a:p>
            <a:pPr marL="0" indent="0">
              <a:buNone/>
            </a:pPr>
            <a:r>
              <a:rPr lang="pt-BR" u="sng" dirty="0" smtClean="0"/>
              <a:t>Mantenedor:</a:t>
            </a:r>
            <a:r>
              <a:rPr lang="pt-BR" dirty="0" smtClean="0"/>
              <a:t> SERPRO.</a:t>
            </a:r>
          </a:p>
          <a:p>
            <a:pPr marL="0" indent="0">
              <a:buNone/>
            </a:pPr>
            <a:r>
              <a:rPr lang="pt-BR" u="sng" dirty="0" smtClean="0"/>
              <a:t>Propriedade:</a:t>
            </a:r>
            <a:r>
              <a:rPr lang="pt-BR" dirty="0" smtClean="0"/>
              <a:t> DNIT.</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6643707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SIMEC</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endParaRPr lang="pt-BR" b="1" dirty="0" smtClean="0"/>
          </a:p>
          <a:p>
            <a:pPr marL="0" indent="0">
              <a:buNone/>
            </a:pPr>
            <a:r>
              <a:rPr lang="pt-BR" u="sng" dirty="0" smtClean="0"/>
              <a:t>Área:</a:t>
            </a:r>
          </a:p>
          <a:p>
            <a:pPr marL="0" indent="0">
              <a:buNone/>
            </a:pPr>
            <a:r>
              <a:rPr lang="pt-BR" u="sng" dirty="0" smtClean="0"/>
              <a:t>Interface com Outros Sistemas:</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3916880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SIMONE</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endParaRPr lang="pt-BR" dirty="0" smtClean="0"/>
          </a:p>
          <a:p>
            <a:pPr marL="0" indent="0">
              <a:buNone/>
            </a:pPr>
            <a:endParaRPr lang="pt-BR" u="sng" dirty="0" smtClean="0"/>
          </a:p>
          <a:p>
            <a:pPr marL="0" indent="0">
              <a:buNone/>
            </a:pPr>
            <a:r>
              <a:rPr lang="pt-BR" u="sng" dirty="0" smtClean="0"/>
              <a:t>Objetivo:</a:t>
            </a:r>
            <a:r>
              <a:rPr lang="pt-BR" dirty="0" smtClean="0"/>
              <a:t> Controle de empreendimentos, documentos e dossiês. </a:t>
            </a:r>
            <a:endParaRPr lang="pt-BR" dirty="0"/>
          </a:p>
          <a:p>
            <a:pPr marL="0" indent="0">
              <a:buNone/>
            </a:pPr>
            <a:r>
              <a:rPr lang="pt-BR" u="sng" dirty="0" smtClean="0"/>
              <a:t>Principais Informações:</a:t>
            </a:r>
          </a:p>
          <a:p>
            <a:pPr marL="0" indent="0">
              <a:buNone/>
            </a:pPr>
            <a:r>
              <a:rPr lang="pt-BR" u="sng" dirty="0" smtClean="0"/>
              <a:t>Linguagem de Programação:</a:t>
            </a:r>
            <a:r>
              <a:rPr lang="pt-BR" dirty="0" smtClean="0"/>
              <a:t> ASP.</a:t>
            </a:r>
          </a:p>
          <a:p>
            <a:pPr marL="0" indent="0">
              <a:buNone/>
            </a:pPr>
            <a:r>
              <a:rPr lang="pt-BR" u="sng" dirty="0" smtClean="0"/>
              <a:t>Banco de Dados:</a:t>
            </a:r>
            <a:r>
              <a:rPr lang="pt-BR" dirty="0" smtClean="0"/>
              <a:t> ACCESS.</a:t>
            </a:r>
          </a:p>
          <a:p>
            <a:pPr marL="0" indent="0">
              <a:buNone/>
            </a:pPr>
            <a:r>
              <a:rPr lang="pt-BR" u="sng" dirty="0" smtClean="0"/>
              <a:t>Documentação</a:t>
            </a:r>
            <a:r>
              <a:rPr lang="pt-BR" dirty="0" smtClean="0"/>
              <a:t>: S/doc.</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86655067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SIMONE</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endParaRPr lang="pt-BR" dirty="0" smtClean="0"/>
          </a:p>
          <a:p>
            <a:pPr marL="0" indent="0">
              <a:buNone/>
            </a:pPr>
            <a:r>
              <a:rPr lang="pt-BR" u="sng" dirty="0" smtClean="0"/>
              <a:t>Área:</a:t>
            </a:r>
            <a:r>
              <a:rPr lang="pt-BR" dirty="0" smtClean="0"/>
              <a:t> </a:t>
            </a:r>
            <a:r>
              <a:rPr lang="pt-BR" dirty="0"/>
              <a:t>SR/PR</a:t>
            </a:r>
            <a:r>
              <a:rPr lang="pt-BR" dirty="0" smtClean="0"/>
              <a:t>.</a:t>
            </a:r>
          </a:p>
          <a:p>
            <a:pPr marL="0" indent="0">
              <a:buNone/>
            </a:pPr>
            <a:r>
              <a:rPr lang="pt-BR" u="sng" dirty="0" smtClean="0"/>
              <a:t>Interface com Outros Sistemas: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20361609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SINDEC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Informação e Apoio à Tomada de Decisão</a:t>
            </a:r>
          </a:p>
          <a:p>
            <a:pPr marL="0" indent="0" algn="ctr">
              <a:buNone/>
            </a:pPr>
            <a:endParaRPr lang="pt-BR" dirty="0" smtClean="0"/>
          </a:p>
          <a:p>
            <a:pPr marL="0" indent="0">
              <a:buNone/>
            </a:pPr>
            <a:r>
              <a:rPr lang="pt-BR" u="sng" dirty="0" smtClean="0"/>
              <a:t>Objetivo:</a:t>
            </a:r>
            <a:r>
              <a:rPr lang="pt-BR" dirty="0" smtClean="0"/>
              <a:t> Tornar as decisões gerenciais do DNIT cada vez mais ágeis e integradas.</a:t>
            </a:r>
            <a:endParaRPr lang="pt-BR" u="sng" dirty="0" smtClean="0"/>
          </a:p>
          <a:p>
            <a:pPr marL="0" indent="0">
              <a:buNone/>
            </a:pPr>
            <a:r>
              <a:rPr lang="pt-BR" u="sng" dirty="0" smtClean="0"/>
              <a:t>Principais Informações:</a:t>
            </a:r>
            <a:r>
              <a:rPr lang="pt-BR" dirty="0" smtClean="0"/>
              <a:t> </a:t>
            </a:r>
            <a:r>
              <a:rPr lang="pt-BR" dirty="0"/>
              <a:t>Sistema de informação e apoio à tomada de decisão</a:t>
            </a:r>
            <a:r>
              <a:rPr lang="pt-BR" dirty="0" smtClean="0"/>
              <a:t>. </a:t>
            </a:r>
          </a:p>
          <a:p>
            <a:pPr marL="0" indent="0">
              <a:buNone/>
            </a:pPr>
            <a:r>
              <a:rPr lang="pt-BR" dirty="0"/>
              <a:t> </a:t>
            </a:r>
            <a:r>
              <a:rPr lang="pt-BR" dirty="0" smtClean="0"/>
              <a:t>         É um “Data </a:t>
            </a:r>
            <a:r>
              <a:rPr lang="pt-BR" dirty="0" err="1" smtClean="0"/>
              <a:t>Warehouse</a:t>
            </a:r>
            <a:r>
              <a:rPr lang="pt-BR" dirty="0" smtClean="0"/>
              <a:t>” que coleta informações de todos os bancos de dados do DNIT e mais o </a:t>
            </a:r>
            <a:r>
              <a:rPr lang="pt-BR" dirty="0" smtClean="0">
                <a:hlinkClick r:id="rId3" action="ppaction://hlinksldjump"/>
              </a:rPr>
              <a:t>SIAFI</a:t>
            </a:r>
            <a:r>
              <a:rPr lang="pt-BR" dirty="0" smtClean="0"/>
              <a:t>, </a:t>
            </a:r>
            <a:r>
              <a:rPr lang="pt-BR" dirty="0" smtClean="0">
                <a:hlinkClick r:id="rId4" action="ppaction://hlinksldjump"/>
              </a:rPr>
              <a:t>SIASG</a:t>
            </a:r>
            <a:r>
              <a:rPr lang="pt-BR" dirty="0" smtClean="0"/>
              <a:t> e </a:t>
            </a:r>
            <a:r>
              <a:rPr lang="pt-BR" dirty="0" smtClean="0">
                <a:hlinkClick r:id="rId5" action="ppaction://hlinksldjump"/>
              </a:rPr>
              <a:t>SICONV</a:t>
            </a:r>
            <a:r>
              <a:rPr lang="pt-BR" dirty="0" smtClean="0"/>
              <a:t>, cruzando dados para elaborar consultas contendo informações modeladas para apoio à decisões estratégicas e gerenciais.</a:t>
            </a:r>
          </a:p>
          <a:p>
            <a:pPr marL="0" indent="0">
              <a:buNone/>
            </a:pPr>
            <a:r>
              <a:rPr lang="pt-BR" u="sng" dirty="0" smtClean="0"/>
              <a:t>Linguagem de Programação</a:t>
            </a:r>
            <a:r>
              <a:rPr lang="pt-BR" dirty="0" smtClean="0"/>
              <a:t>: PHP.</a:t>
            </a:r>
          </a:p>
          <a:p>
            <a:pPr marL="0" indent="0">
              <a:buNone/>
            </a:pPr>
            <a:r>
              <a:rPr lang="pt-BR" u="sng" dirty="0" smtClean="0"/>
              <a:t>Banco </a:t>
            </a:r>
            <a:r>
              <a:rPr lang="pt-BR" u="sng" smtClean="0"/>
              <a:t>de Dados: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6" action="ppaction://hlinksldjump"/>
              </a:rPr>
              <a:t>M</a:t>
            </a:r>
            <a:r>
              <a:rPr lang="pt-BR" dirty="0" smtClean="0">
                <a:hlinkClick r:id="rId6" action="ppaction://hlinksldjump"/>
              </a:rPr>
              <a:t>enu</a:t>
            </a:r>
            <a:endParaRPr lang="pt-BR" dirty="0"/>
          </a:p>
        </p:txBody>
      </p:sp>
    </p:spTree>
    <p:extLst>
      <p:ext uri="{BB962C8B-B14F-4D97-AF65-F5344CB8AC3E}">
        <p14:creationId xmlns:p14="http://schemas.microsoft.com/office/powerpoint/2010/main" val="334071690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SINDEC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b="1" dirty="0" smtClean="0"/>
          </a:p>
          <a:p>
            <a:pPr marL="0" indent="0" algn="ctr">
              <a:buNone/>
            </a:pPr>
            <a:r>
              <a:rPr lang="pt-BR" b="1" dirty="0" smtClean="0"/>
              <a:t>Sistema </a:t>
            </a:r>
            <a:r>
              <a:rPr lang="pt-BR" b="1" dirty="0"/>
              <a:t>de Informação e Apoio à Tomada de Decisão</a:t>
            </a:r>
          </a:p>
          <a:p>
            <a:pPr marL="0" indent="0" algn="ctr">
              <a:buNone/>
            </a:pPr>
            <a:endParaRPr lang="pt-BR" dirty="0" smtClean="0"/>
          </a:p>
          <a:p>
            <a:pPr marL="0" indent="0">
              <a:buNone/>
            </a:pPr>
            <a:r>
              <a:rPr lang="pt-BR" u="sng" dirty="0"/>
              <a:t>Documentação:</a:t>
            </a:r>
          </a:p>
          <a:p>
            <a:pPr marL="0" indent="0">
              <a:buNone/>
            </a:pPr>
            <a:r>
              <a:rPr lang="pt-BR" u="sng" dirty="0" smtClean="0"/>
              <a:t>Mantenedor</a:t>
            </a:r>
            <a:r>
              <a:rPr lang="pt-BR" u="sng" dirty="0"/>
              <a:t>:</a:t>
            </a:r>
            <a:r>
              <a:rPr lang="pt-BR" dirty="0"/>
              <a:t> SERPRO.</a:t>
            </a:r>
          </a:p>
          <a:p>
            <a:pPr marL="0" indent="0">
              <a:buNone/>
            </a:pPr>
            <a:r>
              <a:rPr lang="pt-BR" u="sng" dirty="0" smtClean="0"/>
              <a:t>Propriedade</a:t>
            </a:r>
            <a:r>
              <a:rPr lang="pt-BR" u="sng" dirty="0"/>
              <a:t>:</a:t>
            </a:r>
          </a:p>
          <a:p>
            <a:pPr marL="0" indent="0">
              <a:buNone/>
            </a:pPr>
            <a:r>
              <a:rPr lang="pt-BR" u="sng" dirty="0"/>
              <a:t>Ambiente: </a:t>
            </a:r>
            <a:r>
              <a:rPr lang="pt-BR" dirty="0"/>
              <a:t>Web.</a:t>
            </a:r>
            <a:endParaRPr lang="pt-BR" u="sng" dirty="0"/>
          </a:p>
          <a:p>
            <a:pPr marL="0" indent="0">
              <a:buNone/>
            </a:pPr>
            <a:r>
              <a:rPr lang="pt-BR" u="sng" dirty="0" smtClean="0"/>
              <a:t>Área:</a:t>
            </a:r>
            <a:r>
              <a:rPr lang="pt-BR" dirty="0" smtClean="0"/>
              <a:t> </a:t>
            </a:r>
            <a:r>
              <a:rPr lang="pt-BR" dirty="0"/>
              <a:t>CGDESP; DIR; CGMRR; CGCONT; DIREX; </a:t>
            </a:r>
            <a:r>
              <a:rPr lang="pt-BR" dirty="0" smtClean="0"/>
              <a:t>DPP; SR/PR; SR/SC.</a:t>
            </a:r>
          </a:p>
          <a:p>
            <a:pPr marL="0" indent="0">
              <a:buNone/>
            </a:pPr>
            <a:r>
              <a:rPr lang="pt-BR" u="sng" dirty="0"/>
              <a:t>Interface com Outros Sistemas: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5141857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SIOP</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de Planejamento e Orçamento</a:t>
            </a:r>
          </a:p>
          <a:p>
            <a:pPr marL="0" indent="0" algn="ctr">
              <a:buNone/>
            </a:pPr>
            <a:endParaRPr lang="pt-BR" dirty="0" smtClean="0"/>
          </a:p>
          <a:p>
            <a:pPr marL="0" indent="0">
              <a:lnSpc>
                <a:spcPct val="100000"/>
              </a:lnSpc>
              <a:buNone/>
            </a:pPr>
            <a:r>
              <a:rPr lang="pt-BR" u="sng" dirty="0" smtClean="0"/>
              <a:t>Objetivo: </a:t>
            </a:r>
            <a:r>
              <a:rPr lang="pt-BR" dirty="0" smtClean="0"/>
              <a:t>É um sistema estruturante composto por módulos, desenvolvido e colocado em operação pela secretaria de orçamento federal.</a:t>
            </a:r>
          </a:p>
          <a:p>
            <a:pPr marL="0" indent="0">
              <a:lnSpc>
                <a:spcPct val="100000"/>
              </a:lnSpc>
              <a:buNone/>
            </a:pPr>
            <a:r>
              <a:rPr lang="pt-BR" u="sng" dirty="0" smtClean="0"/>
              <a:t>Principais Informações:</a:t>
            </a:r>
            <a:r>
              <a:rPr lang="pt-BR" dirty="0" smtClean="0"/>
              <a:t> Sistema informatizado que suporta processos de planejamento e orçamento do Governo Federal.</a:t>
            </a:r>
          </a:p>
          <a:p>
            <a:pPr marL="0" indent="0">
              <a:lnSpc>
                <a:spcPct val="100000"/>
              </a:lnSpc>
              <a:buNone/>
            </a:pPr>
            <a:r>
              <a:rPr lang="pt-BR" dirty="0" smtClean="0"/>
              <a:t>           Por meio de acesso à internet, os usuários dos diversos Órgãos Setoriais, Unidades Orçamentárias e Agentes Técnicos integrantes do Sistema de Planejamento e Orçamento da União, bem como outros sistemas automatizados, registram suas operações e efetuam suas consultas on-line.</a:t>
            </a:r>
            <a:endParaRPr lang="pt-BR" u="sng" dirty="0" smtClean="0"/>
          </a:p>
          <a:p>
            <a:pPr marL="0" indent="0">
              <a:buNone/>
            </a:pPr>
            <a:r>
              <a:rPr lang="pt-BR" u="sng" dirty="0" smtClean="0"/>
              <a:t>Linguagem </a:t>
            </a:r>
            <a:r>
              <a:rPr lang="pt-BR" u="sng" dirty="0"/>
              <a:t>de Programação:</a:t>
            </a:r>
            <a:r>
              <a:rPr lang="pt-BR" dirty="0"/>
              <a:t> Java</a:t>
            </a:r>
            <a:r>
              <a:rPr lang="pt-BR" dirty="0" smtClean="0"/>
              <a: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75424680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28700"/>
            <a:ext cx="11630297" cy="5829299"/>
          </a:xfrm>
        </p:spPr>
        <p:txBody>
          <a:bodyPr>
            <a:normAutofit/>
          </a:bodyPr>
          <a:lstStyle/>
          <a:p>
            <a:pPr marL="0" indent="0" algn="ctr">
              <a:buNone/>
            </a:pPr>
            <a:endParaRPr lang="pt-BR" dirty="0" smtClean="0"/>
          </a:p>
          <a:p>
            <a:pPr marL="0" indent="0" algn="ctr">
              <a:buNone/>
            </a:pPr>
            <a:r>
              <a:rPr lang="pt-BR" b="1" dirty="0"/>
              <a:t>Sistema Integrado de Planejamento e Orçamento</a:t>
            </a:r>
          </a:p>
          <a:p>
            <a:pPr marL="0" indent="0" algn="ctr">
              <a:buNone/>
            </a:pPr>
            <a:endParaRPr lang="pt-BR" dirty="0" smtClean="0"/>
          </a:p>
          <a:p>
            <a:pPr marL="0" indent="0">
              <a:buNone/>
            </a:pPr>
            <a:r>
              <a:rPr lang="pt-BR" u="sng" dirty="0"/>
              <a:t>Banco de Dados:</a:t>
            </a:r>
            <a:r>
              <a:rPr lang="pt-BR" dirty="0"/>
              <a:t> PostgreSQL.                                                                                  </a:t>
            </a:r>
            <a:endParaRPr lang="pt-BR" u="sng" dirty="0"/>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r>
              <a:rPr lang="pt-BR" u="sng" dirty="0"/>
              <a:t>:</a:t>
            </a:r>
            <a:r>
              <a:rPr lang="pt-BR" dirty="0"/>
              <a:t> Governo.</a:t>
            </a:r>
          </a:p>
          <a:p>
            <a:pPr marL="0" indent="0">
              <a:buNone/>
            </a:pPr>
            <a:r>
              <a:rPr lang="pt-BR" u="sng" dirty="0"/>
              <a:t>Ambiente:</a:t>
            </a:r>
            <a:r>
              <a:rPr lang="pt-BR" dirty="0"/>
              <a:t> WEB</a:t>
            </a:r>
            <a:r>
              <a:rPr lang="pt-BR" dirty="0" smtClean="0"/>
              <a:t>.</a:t>
            </a:r>
          </a:p>
          <a:p>
            <a:pPr marL="0" indent="0">
              <a:buNone/>
            </a:pPr>
            <a:r>
              <a:rPr lang="pt-BR" u="sng" dirty="0" smtClean="0"/>
              <a:t>Área:</a:t>
            </a:r>
            <a:r>
              <a:rPr lang="pt-BR" dirty="0" smtClean="0"/>
              <a:t> DPP.</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217</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SIOP</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7154574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5"/>
                </a:solidFill>
              </a:rPr>
              <a:t>SIOR</a:t>
            </a:r>
            <a:endParaRPr lang="pt-BR" sz="3200" b="1" dirty="0">
              <a:solidFill>
                <a:schemeClr val="accent5"/>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de Operações Rodoviárias </a:t>
            </a:r>
          </a:p>
          <a:p>
            <a:pPr marL="0" indent="0" algn="ctr">
              <a:buNone/>
            </a:pPr>
            <a:endParaRPr lang="pt-BR" dirty="0" smtClean="0"/>
          </a:p>
          <a:p>
            <a:pPr marL="0" indent="0">
              <a:lnSpc>
                <a:spcPct val="100000"/>
              </a:lnSpc>
              <a:buNone/>
            </a:pPr>
            <a:r>
              <a:rPr lang="pt-BR" u="sng" dirty="0" smtClean="0"/>
              <a:t>Objetivo:</a:t>
            </a:r>
          </a:p>
          <a:p>
            <a:pPr marL="0" indent="0">
              <a:lnSpc>
                <a:spcPct val="100000"/>
              </a:lnSpc>
              <a:buNone/>
            </a:pPr>
            <a:r>
              <a:rPr lang="pt-BR" u="sng" dirty="0" smtClean="0"/>
              <a:t>Principais Informações:</a:t>
            </a:r>
            <a:r>
              <a:rPr lang="pt-BR" dirty="0" smtClean="0"/>
              <a:t> Sistema que substituirá o SAGI.</a:t>
            </a:r>
          </a:p>
          <a:p>
            <a:pPr marL="0" indent="0">
              <a:lnSpc>
                <a:spcPct val="100000"/>
              </a:lnSpc>
              <a:buNone/>
            </a:pPr>
            <a:r>
              <a:rPr lang="pt-BR" dirty="0" smtClean="0"/>
              <a:t>          Proporcionará a realização de um trabalho mais eficiente e eficaz no que se refere ao controle e fiscalização para a manutenção de segurança viária.</a:t>
            </a:r>
          </a:p>
          <a:p>
            <a:pPr marL="0" indent="0">
              <a:lnSpc>
                <a:spcPct val="100000"/>
              </a:lnSpc>
              <a:buNone/>
            </a:pPr>
            <a:r>
              <a:rPr lang="pt-BR" u="sng" dirty="0" smtClean="0"/>
              <a:t>Linguagem de Programação:</a:t>
            </a:r>
          </a:p>
          <a:p>
            <a:pPr marL="0" indent="0">
              <a:lnSpc>
                <a:spcPct val="100000"/>
              </a:lnSpc>
              <a:buNone/>
            </a:pPr>
            <a:r>
              <a:rPr lang="pt-BR" u="sng" dirty="0" smtClean="0"/>
              <a:t>Banco de Dados:</a:t>
            </a:r>
          </a:p>
          <a:p>
            <a:pPr marL="0" indent="0">
              <a:lnSpc>
                <a:spcPct val="100000"/>
              </a:lnSpc>
              <a:buNone/>
            </a:pPr>
            <a:r>
              <a:rPr lang="pt-BR" u="sng" dirty="0" smtClean="0"/>
              <a:t>Documentação:</a:t>
            </a:r>
          </a:p>
          <a:p>
            <a:pPr marL="0" indent="0">
              <a:lnSpc>
                <a:spcPct val="100000"/>
              </a:lnSpc>
              <a:buNone/>
            </a:pPr>
            <a:r>
              <a:rPr lang="pt-BR" u="sng" dirty="0" smtClean="0"/>
              <a:t>Mantenedor:</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55204496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chemeClr val="accent5"/>
                </a:solidFill>
              </a:rPr>
              <a:t>SIOR</a:t>
            </a:r>
            <a:endParaRPr lang="pt-BR" sz="3200" b="1" dirty="0">
              <a:solidFill>
                <a:schemeClr val="accent5"/>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de Operações Rodoviárias </a:t>
            </a:r>
          </a:p>
          <a:p>
            <a:pPr marL="0" indent="0" algn="ctr">
              <a:buNone/>
            </a:pPr>
            <a:endParaRPr lang="pt-BR" dirty="0" smtClean="0"/>
          </a:p>
          <a:p>
            <a:pPr marL="0" indent="0">
              <a:lnSpc>
                <a:spcPct val="100000"/>
              </a:lnSpc>
              <a:buNone/>
            </a:pPr>
            <a:r>
              <a:rPr lang="pt-BR" u="sng" dirty="0" smtClean="0"/>
              <a:t>Propriedade:</a:t>
            </a:r>
          </a:p>
          <a:p>
            <a:pPr marL="0" indent="0">
              <a:lnSpc>
                <a:spcPct val="100000"/>
              </a:lnSpc>
              <a:buNone/>
            </a:pPr>
            <a:r>
              <a:rPr lang="pt-BR" u="sng" dirty="0" smtClean="0"/>
              <a:t>Ambiente:</a:t>
            </a:r>
          </a:p>
          <a:p>
            <a:pPr marL="0" indent="0">
              <a:lnSpc>
                <a:spcPct val="100000"/>
              </a:lnSpc>
              <a:buNone/>
            </a:pPr>
            <a:r>
              <a:rPr lang="pt-BR" u="sng" dirty="0" smtClean="0"/>
              <a:t>Área:</a:t>
            </a:r>
            <a:r>
              <a:rPr lang="pt-BR" dirty="0" smtClean="0"/>
              <a:t> CGPERT / SAG / SR/MS / DNIT.</a:t>
            </a:r>
          </a:p>
          <a:p>
            <a:pPr marL="0" indent="0">
              <a:lnSpc>
                <a:spcPct val="100000"/>
              </a:lnSpc>
              <a:buNone/>
            </a:pPr>
            <a:r>
              <a:rPr lang="pt-BR" u="sng" dirty="0"/>
              <a:t>Interface com Outros Sistemas:</a:t>
            </a:r>
            <a:endParaRPr lang="pt-BR" dirty="0" smtClean="0"/>
          </a:p>
          <a:p>
            <a:pPr marL="0" indent="0">
              <a:buNone/>
            </a:pPr>
            <a:endParaRPr lang="pt-BR" dirty="0" smtClean="0"/>
          </a:p>
          <a:p>
            <a:pPr marL="0" indent="0">
              <a:buNone/>
            </a:pPr>
            <a:r>
              <a:rPr lang="pt-BR" u="sng" dirty="0" err="1" smtClean="0">
                <a:solidFill>
                  <a:schemeClr val="accent5"/>
                </a:solidFill>
              </a:rPr>
              <a:t>Obs</a:t>
            </a:r>
            <a:r>
              <a:rPr lang="pt-BR" u="sng" dirty="0" smtClean="0">
                <a:solidFill>
                  <a:schemeClr val="accent5"/>
                </a:solidFill>
              </a:rPr>
              <a:t>:</a:t>
            </a:r>
            <a:r>
              <a:rPr lang="pt-BR" dirty="0" smtClean="0">
                <a:solidFill>
                  <a:schemeClr val="accent5"/>
                </a:solidFill>
              </a:rPr>
              <a:t> Sistema em desenvolvimento.</a:t>
            </a:r>
            <a:endParaRPr lang="pt-BR" u="sng" dirty="0">
              <a:solidFill>
                <a:schemeClr val="accent5"/>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219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12662422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COD</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Diárias</a:t>
            </a:r>
          </a:p>
          <a:p>
            <a:pPr marL="0" indent="0" algn="ctr">
              <a:buNone/>
            </a:pPr>
            <a:endParaRPr lang="pt-BR" dirty="0" smtClean="0"/>
          </a:p>
          <a:p>
            <a:pPr marL="0" indent="0">
              <a:buNone/>
            </a:pPr>
            <a:r>
              <a:rPr lang="pt-BR" u="sng" dirty="0" smtClean="0"/>
              <a:t>Propriedade: Equipe da </a:t>
            </a:r>
            <a:r>
              <a:rPr lang="pt-BR" u="sng" dirty="0" err="1" smtClean="0"/>
              <a:t>Poligraph,contratada</a:t>
            </a:r>
            <a:r>
              <a:rPr lang="pt-BR" u="sng" dirty="0" smtClean="0"/>
              <a:t> pela SR-DNIT/SC</a:t>
            </a:r>
          </a:p>
          <a:p>
            <a:pPr marL="0" indent="0">
              <a:buNone/>
            </a:pPr>
            <a:r>
              <a:rPr lang="pt-BR" u="sng" dirty="0" smtClean="0"/>
              <a:t>Ambiente:</a:t>
            </a:r>
          </a:p>
          <a:p>
            <a:pPr marL="0" indent="0">
              <a:buNone/>
            </a:pPr>
            <a:r>
              <a:rPr lang="pt-BR" u="sng" dirty="0"/>
              <a:t>Área:</a:t>
            </a:r>
            <a:r>
              <a:rPr lang="pt-BR" dirty="0"/>
              <a:t> SR/SC</a:t>
            </a:r>
            <a:r>
              <a:rPr lang="pt-BR" dirty="0" smtClean="0"/>
              <a:t>.</a:t>
            </a:r>
          </a:p>
          <a:p>
            <a:pPr marL="0" indent="0">
              <a:buNone/>
            </a:pPr>
            <a:r>
              <a:rPr lang="pt-BR" u="sng" dirty="0"/>
              <a:t>Interface com Outros Sistemas</a:t>
            </a:r>
            <a:r>
              <a:rPr lang="pt-BR" u="sng" dirty="0" smtClean="0"/>
              <a:t>:</a:t>
            </a:r>
            <a:endParaRPr lang="pt-BR" u="sng" dirty="0"/>
          </a:p>
        </p:txBody>
      </p:sp>
      <p:sp>
        <p:nvSpPr>
          <p:cNvPr id="9" name="Espaço Reservado para Número de Slide 8"/>
          <p:cNvSpPr>
            <a:spLocks noGrp="1"/>
          </p:cNvSpPr>
          <p:nvPr>
            <p:ph type="sldNum" sz="quarter" idx="12"/>
          </p:nvPr>
        </p:nvSpPr>
        <p:spPr/>
        <p:txBody>
          <a:bodyPr/>
          <a:lstStyle/>
          <a:p>
            <a:fld id="{94B39633-44D6-4BF2-BEFC-FF72915BA4FA}" type="slidenum">
              <a:rPr lang="pt-BR" smtClean="0"/>
              <a:t>22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99707571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SIP</a:t>
            </a:r>
            <a:endParaRPr lang="pt-BR" sz="3200" b="1" dirty="0"/>
          </a:p>
        </p:txBody>
      </p:sp>
      <p:sp>
        <p:nvSpPr>
          <p:cNvPr id="3" name="Espaço Reservado para Conteúdo 2"/>
          <p:cNvSpPr>
            <a:spLocks noGrp="1"/>
          </p:cNvSpPr>
          <p:nvPr>
            <p:ph idx="1"/>
          </p:nvPr>
        </p:nvSpPr>
        <p:spPr>
          <a:xfrm>
            <a:off x="561703" y="927462"/>
            <a:ext cx="11630297" cy="6266714"/>
          </a:xfrm>
        </p:spPr>
        <p:txBody>
          <a:bodyPr>
            <a:normAutofit/>
          </a:bodyPr>
          <a:lstStyle/>
          <a:p>
            <a:pPr marL="0" indent="0" algn="ctr">
              <a:buNone/>
            </a:pPr>
            <a:endParaRPr lang="pt-BR" dirty="0" smtClean="0"/>
          </a:p>
          <a:p>
            <a:pPr marL="0" indent="0" algn="ctr">
              <a:buNone/>
            </a:pPr>
            <a:r>
              <a:rPr lang="pt-BR" b="1" dirty="0" smtClean="0"/>
              <a:t>Sistema Integrado de Patrimônio e Almoxarifado</a:t>
            </a:r>
          </a:p>
          <a:p>
            <a:pPr marL="0" indent="0" algn="ctr">
              <a:buNone/>
            </a:pPr>
            <a:endParaRPr lang="pt-BR" dirty="0" smtClean="0"/>
          </a:p>
          <a:p>
            <a:pPr marL="0" indent="0">
              <a:lnSpc>
                <a:spcPct val="100000"/>
              </a:lnSpc>
              <a:buNone/>
            </a:pPr>
            <a:r>
              <a:rPr lang="pt-BR" u="sng" dirty="0" smtClean="0"/>
              <a:t>Objetivo:</a:t>
            </a:r>
            <a:r>
              <a:rPr lang="pt-BR" dirty="0" smtClean="0"/>
              <a:t> Controla os dados referentes aos materiais permanentes do órgão, desde o tombamento, do cadastro dos documentos necessários e da movimentação dos bens, até a baixa patrimonial, gerenciando a movimentação física e realizando o acompanhamento contábil sobre o patrimônio da instituição, incluindo seu processo deprecatório e de reavaliação ao valor de mercado. </a:t>
            </a:r>
          </a:p>
          <a:p>
            <a:pPr marL="0" indent="0">
              <a:lnSpc>
                <a:spcPct val="100000"/>
              </a:lnSpc>
              <a:buNone/>
            </a:pPr>
            <a:r>
              <a:rPr lang="pt-BR" u="sng" dirty="0" smtClean="0"/>
              <a:t>Principais Informações:</a:t>
            </a:r>
            <a:r>
              <a:rPr lang="pt-BR" dirty="0" smtClean="0"/>
              <a:t> O sistema conta também com recursos de identificação dos bens por meio de código de barras, trabalhando com a coleta de dados para inventário por meio de PDAS com leitura ótica.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07236794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05840"/>
            <a:ext cx="11630297" cy="5852159"/>
          </a:xfrm>
        </p:spPr>
        <p:txBody>
          <a:bodyPr>
            <a:normAutofit/>
          </a:bodyPr>
          <a:lstStyle/>
          <a:p>
            <a:pPr marL="0" indent="0" algn="ctr">
              <a:buNone/>
            </a:pPr>
            <a:r>
              <a:rPr lang="pt-BR" b="1" dirty="0" smtClean="0"/>
              <a:t>Sistema </a:t>
            </a:r>
            <a:r>
              <a:rPr lang="pt-BR" b="1" dirty="0"/>
              <a:t>Integrado de Patrimônio e Almoxarifado</a:t>
            </a:r>
          </a:p>
          <a:p>
            <a:pPr marL="0" indent="0" algn="ctr">
              <a:buNone/>
            </a:pPr>
            <a:endParaRPr lang="pt-BR" dirty="0" smtClean="0"/>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Oracle.</a:t>
            </a:r>
          </a:p>
          <a:p>
            <a:pPr marL="0" indent="0">
              <a:buNone/>
            </a:pPr>
            <a:r>
              <a:rPr lang="pt-BR" u="sng" dirty="0" smtClean="0"/>
              <a:t>Documentação</a:t>
            </a:r>
            <a:r>
              <a:rPr lang="pt-BR" dirty="0" smtClean="0"/>
              <a:t>: S/documentação.</a:t>
            </a:r>
          </a:p>
          <a:p>
            <a:pPr marL="0" indent="0">
              <a:buNone/>
            </a:pPr>
            <a:r>
              <a:rPr lang="pt-BR" u="sng" dirty="0" smtClean="0"/>
              <a:t>Mantenedor: </a:t>
            </a:r>
            <a:r>
              <a:rPr lang="pt-BR" dirty="0"/>
              <a:t>POLIGRAPH Sistemas e Representações </a:t>
            </a:r>
            <a:r>
              <a:rPr lang="pt-BR" dirty="0" err="1"/>
              <a:t>Ltda</a:t>
            </a:r>
            <a:r>
              <a:rPr lang="pt-BR" dirty="0"/>
              <a:t>, contratado pela SR-DNIT/SC</a:t>
            </a:r>
            <a:r>
              <a:rPr lang="pt-BR" dirty="0" smtClean="0"/>
              <a:t>.</a:t>
            </a:r>
          </a:p>
          <a:p>
            <a:pPr marL="0" indent="0">
              <a:buNone/>
            </a:pPr>
            <a:r>
              <a:rPr lang="pt-BR" u="sng" dirty="0" smtClean="0"/>
              <a:t>Propriedade:</a:t>
            </a:r>
          </a:p>
          <a:p>
            <a:pPr marL="0" indent="0">
              <a:buNone/>
            </a:pPr>
            <a:r>
              <a:rPr lang="pt-BR" u="sng" dirty="0" smtClean="0"/>
              <a:t>Ambiente:</a:t>
            </a:r>
          </a:p>
          <a:p>
            <a:pPr marL="0" indent="0">
              <a:buNone/>
            </a:pPr>
            <a:r>
              <a:rPr lang="pt-BR" u="sng" dirty="0" smtClean="0"/>
              <a:t>Área</a:t>
            </a:r>
            <a:r>
              <a:rPr lang="pt-BR" u="sng" dirty="0"/>
              <a:t>:</a:t>
            </a:r>
            <a:r>
              <a:rPr lang="pt-BR" dirty="0"/>
              <a:t> SR/SC / SR/ES</a:t>
            </a:r>
            <a:r>
              <a:rPr lang="pt-BR" dirty="0" smtClean="0"/>
              <a:t>.</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221</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SIP</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70810095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SIPROD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Projetos e Obras Delegadas</a:t>
            </a:r>
          </a:p>
          <a:p>
            <a:pPr marL="0" indent="0" algn="ctr">
              <a:buNone/>
            </a:pPr>
            <a:endParaRPr lang="pt-BR" dirty="0" smtClean="0"/>
          </a:p>
          <a:p>
            <a:pPr marL="0" indent="0">
              <a:buNone/>
            </a:pPr>
            <a:r>
              <a:rPr lang="pt-BR" u="sng" dirty="0" smtClean="0"/>
              <a:t>Objetivo:</a:t>
            </a:r>
            <a:r>
              <a:rPr lang="pt-BR" dirty="0" smtClean="0"/>
              <a:t> Organizar, cadastrar e informar sobre todos contratos de convênios de obras delegadas realizadas em parceria da união com os estados (prefeitura, órgãos do governo) para fins de benfeitorias em rodovias federais brasileiras relacionadas ao PNV.</a:t>
            </a:r>
          </a:p>
          <a:p>
            <a:pPr marL="0" indent="0">
              <a:buNone/>
            </a:pPr>
            <a:r>
              <a:rPr lang="pt-BR" u="sng" dirty="0" smtClean="0"/>
              <a:t>Principais Informações:</a:t>
            </a:r>
            <a:r>
              <a:rPr lang="pt-BR" dirty="0" smtClean="0"/>
              <a:t> Permite a gestão e o controle das diversas modalidades de Projetos e Obras delegados de responsabilidade do DNIT. </a:t>
            </a:r>
          </a:p>
          <a:p>
            <a:pPr marL="0" indent="0">
              <a:buNone/>
            </a:pPr>
            <a:r>
              <a:rPr lang="pt-BR" dirty="0"/>
              <a:t> </a:t>
            </a:r>
            <a:r>
              <a:rPr lang="pt-BR" dirty="0" smtClean="0"/>
              <a:t>           Substituiu </a:t>
            </a:r>
            <a:r>
              <a:rPr lang="pt-BR" dirty="0"/>
              <a:t>o antigo </a:t>
            </a:r>
            <a:r>
              <a:rPr lang="pt-BR" dirty="0" smtClean="0">
                <a:hlinkClick r:id="rId3" action="ppaction://hlinksldjump"/>
              </a:rPr>
              <a:t>SICOD</a:t>
            </a:r>
            <a:r>
              <a:rPr lang="pt-BR" dirty="0" smtClean="0"/>
              <a:t>. </a:t>
            </a:r>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Oracle.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346121763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0253" y="857250"/>
            <a:ext cx="11630297" cy="5989319"/>
          </a:xfrm>
        </p:spPr>
        <p:txBody>
          <a:bodyPr>
            <a:normAutofit/>
          </a:bodyPr>
          <a:lstStyle/>
          <a:p>
            <a:pPr marL="0" indent="0" algn="ctr">
              <a:buNone/>
            </a:pPr>
            <a:endParaRPr lang="pt-BR" dirty="0" smtClean="0"/>
          </a:p>
          <a:p>
            <a:pPr marL="0" indent="0" algn="ctr">
              <a:buNone/>
            </a:pPr>
            <a:r>
              <a:rPr lang="pt-BR" b="1" dirty="0"/>
              <a:t>Sistema de Projetos e Obras Delegadas</a:t>
            </a:r>
          </a:p>
          <a:p>
            <a:pPr marL="0" indent="0" algn="ctr">
              <a:buNone/>
            </a:pPr>
            <a:endParaRPr lang="pt-BR" dirty="0" smtClean="0"/>
          </a:p>
          <a:p>
            <a:pPr marL="0" indent="0">
              <a:buNone/>
            </a:pPr>
            <a:r>
              <a:rPr lang="pt-BR" u="sng" dirty="0"/>
              <a:t>Documentação:</a:t>
            </a:r>
            <a:r>
              <a:rPr lang="pt-BR" dirty="0"/>
              <a:t> Cronograma; Relatório de homologação.  (Atualizado</a:t>
            </a:r>
            <a:r>
              <a:rPr lang="pt-BR" dirty="0" smtClean="0"/>
              <a:t>)</a:t>
            </a:r>
          </a:p>
          <a:p>
            <a:pPr marL="0" indent="0">
              <a:buNone/>
            </a:pPr>
            <a:r>
              <a:rPr lang="pt-BR" u="sng" dirty="0" smtClean="0"/>
              <a:t>Mantenedor</a:t>
            </a:r>
            <a:r>
              <a:rPr lang="pt-BR" u="sng" dirty="0"/>
              <a:t>:</a:t>
            </a:r>
            <a:r>
              <a:rPr lang="pt-BR" dirty="0"/>
              <a:t> SERPRO. </a:t>
            </a:r>
            <a:endParaRPr lang="pt-BR" dirty="0" smtClean="0"/>
          </a:p>
          <a:p>
            <a:pPr marL="0" indent="0">
              <a:buNone/>
            </a:pPr>
            <a:r>
              <a:rPr lang="pt-BR" u="sng" dirty="0" smtClean="0"/>
              <a:t>Propriedade</a:t>
            </a:r>
            <a:r>
              <a:rPr lang="pt-BR" u="sng" dirty="0"/>
              <a:t>:</a:t>
            </a:r>
            <a:r>
              <a:rPr lang="pt-BR" dirty="0"/>
              <a:t> DNIT.</a:t>
            </a:r>
          </a:p>
          <a:p>
            <a:pPr marL="0" indent="0">
              <a:buNone/>
            </a:pPr>
            <a:r>
              <a:rPr lang="pt-BR" u="sng" dirty="0" smtClean="0"/>
              <a:t>Área:</a:t>
            </a:r>
            <a:r>
              <a:rPr lang="pt-BR" dirty="0" smtClean="0"/>
              <a:t> CGDESP; DIF; CGCONT; CGEHPAQ; CGPMAQ.</a:t>
            </a:r>
          </a:p>
          <a:p>
            <a:pPr marL="0" indent="0">
              <a:buNone/>
            </a:pPr>
            <a:r>
              <a:rPr lang="pt-BR" u="sng" dirty="0"/>
              <a:t>Interface com Outros Sistemas:</a:t>
            </a:r>
            <a:endParaRPr lang="pt-BR" u="sng" dirty="0" smtClean="0"/>
          </a:p>
          <a:p>
            <a:pPr marL="0" indent="0">
              <a:buNone/>
            </a:pPr>
            <a:endParaRPr lang="pt-BR" u="sng" dirty="0"/>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223</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SIPROD</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86112423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SISACNET</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Apreciação e Registro dos Atos de Admissão e Concessões</a:t>
            </a:r>
          </a:p>
          <a:p>
            <a:pPr marL="0" indent="0" algn="ctr">
              <a:buNone/>
            </a:pPr>
            <a:endParaRPr lang="pt-BR" dirty="0" smtClean="0"/>
          </a:p>
          <a:p>
            <a:pPr marL="0" indent="0">
              <a:buNone/>
            </a:pPr>
            <a:r>
              <a:rPr lang="pt-BR" u="sng" dirty="0" smtClean="0"/>
              <a:t>Objetivo:</a:t>
            </a:r>
            <a:r>
              <a:rPr lang="pt-BR" dirty="0" smtClean="0"/>
              <a:t> Controle de Aposentadorias.</a:t>
            </a:r>
          </a:p>
          <a:p>
            <a:pPr marL="0" indent="0">
              <a:buNone/>
            </a:pPr>
            <a:r>
              <a:rPr lang="pt-BR" u="sng" dirty="0" smtClean="0"/>
              <a:t>Principais Informações:</a:t>
            </a:r>
            <a:r>
              <a:rPr lang="pt-BR" dirty="0" smtClean="0"/>
              <a:t> É o meio utilizado pela Controladoria Geral da União – CGU (órgão de controle interno) e pelo Tribunal de Contas da União – TCU (órgão de controle externo) para análise e julgamento dos atos sujeitos a registro.</a:t>
            </a:r>
          </a:p>
          <a:p>
            <a:pPr marL="0" indent="0">
              <a:buNone/>
            </a:pPr>
            <a:r>
              <a:rPr lang="pt-BR" dirty="0" smtClean="0"/>
              <a:t>           Devem ser lançados no SISAC, do TCU, todos os atos de admissão, desligamento ou de concessão de aposentadoria, reforma ou pensão, conforme: Admissão de pessoal, concessão de aposentadoria, concessão de pensão civil e alteração do fundamento legal de ato concessório.</a:t>
            </a:r>
          </a:p>
          <a:p>
            <a:pPr marL="0" indent="0">
              <a:buNone/>
            </a:pPr>
            <a:r>
              <a:rPr lang="pt-BR" u="sng" dirty="0" smtClean="0"/>
              <a:t>Linguagem de Programação</a:t>
            </a:r>
            <a:r>
              <a:rPr lang="pt-BR" dirty="0" smtClean="0"/>
              <a:t>: ASP.</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38778484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SISACNET</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a:t>Sistema de Apreciação e Registro dos Atos de Admissão e Concessões</a:t>
            </a:r>
          </a:p>
          <a:p>
            <a:pPr marL="0" indent="0" algn="ctr">
              <a:buNone/>
            </a:pPr>
            <a:endParaRPr lang="pt-BR" dirty="0" smtClean="0"/>
          </a:p>
          <a:p>
            <a:pPr marL="0" indent="0">
              <a:buNone/>
            </a:pPr>
            <a:r>
              <a:rPr lang="pt-BR" u="sng" dirty="0"/>
              <a:t>Banco de Dados:</a:t>
            </a:r>
          </a:p>
          <a:p>
            <a:pPr marL="0" indent="0">
              <a:buNone/>
            </a:pPr>
            <a:r>
              <a:rPr lang="pt-BR" u="sng" dirty="0" smtClean="0"/>
              <a:t>Documentação</a:t>
            </a:r>
            <a:r>
              <a:rPr lang="pt-BR" u="sng" dirty="0"/>
              <a:t>:</a:t>
            </a:r>
          </a:p>
          <a:p>
            <a:pPr marL="0" indent="0">
              <a:buNone/>
            </a:pPr>
            <a:r>
              <a:rPr lang="pt-BR" u="sng" dirty="0" smtClean="0"/>
              <a:t>Mantenedor</a:t>
            </a:r>
            <a:r>
              <a:rPr lang="pt-BR" u="sng" dirty="0"/>
              <a:t>:</a:t>
            </a:r>
          </a:p>
          <a:p>
            <a:pPr marL="0" indent="0">
              <a:buNone/>
            </a:pPr>
            <a:r>
              <a:rPr lang="pt-BR" u="sng" dirty="0"/>
              <a:t>Propriedade:</a:t>
            </a:r>
            <a:r>
              <a:rPr lang="pt-BR" dirty="0"/>
              <a:t> Governo.</a:t>
            </a:r>
          </a:p>
          <a:p>
            <a:pPr marL="0" indent="0">
              <a:buNone/>
            </a:pPr>
            <a:r>
              <a:rPr lang="pt-BR" u="sng" dirty="0"/>
              <a:t>Ambiente:</a:t>
            </a:r>
          </a:p>
          <a:p>
            <a:pPr marL="0" indent="0">
              <a:buNone/>
            </a:pPr>
            <a:r>
              <a:rPr lang="pt-BR" u="sng" dirty="0" smtClean="0"/>
              <a:t>Área:</a:t>
            </a:r>
            <a:r>
              <a:rPr lang="pt-BR" dirty="0" smtClean="0"/>
              <a:t> SR/CE.</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75523750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err="1" smtClean="0"/>
              <a:t>SISAuditoria</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Auditoria</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r>
              <a:rPr lang="pt-BR" dirty="0" smtClean="0"/>
              <a:t> Sistema de </a:t>
            </a:r>
            <a:r>
              <a:rPr lang="pt-BR" dirty="0"/>
              <a:t>a</a:t>
            </a:r>
            <a:r>
              <a:rPr lang="pt-BR" dirty="0" smtClean="0"/>
              <a:t>tualização dos acórdãos e decisões do Tribunal de Contas da União.</a:t>
            </a:r>
          </a:p>
          <a:p>
            <a:pPr marL="0" indent="0" algn="ctr">
              <a:buNone/>
            </a:pPr>
            <a:r>
              <a:rPr lang="pt-BR" dirty="0"/>
              <a:t> </a:t>
            </a:r>
            <a:r>
              <a:rPr lang="pt-BR" dirty="0" smtClean="0"/>
              <a:t>         Sistema localizado no endereço: </a:t>
            </a:r>
            <a:r>
              <a:rPr lang="pt-BR" i="1" dirty="0" smtClean="0">
                <a:hlinkClick r:id="rId3"/>
              </a:rPr>
              <a:t>www1.dnit.gov.br/intranet/aplweb/sis_auditoria</a:t>
            </a:r>
            <a:endParaRPr lang="pt-BR" i="1" dirty="0" smtClean="0"/>
          </a:p>
          <a:p>
            <a:pPr marL="0" indent="0">
              <a:buNone/>
            </a:pPr>
            <a:r>
              <a:rPr lang="pt-BR" u="sng" dirty="0" smtClean="0"/>
              <a:t>Linguagem de Programação</a:t>
            </a:r>
            <a:r>
              <a:rPr lang="pt-BR" dirty="0" smtClean="0"/>
              <a:t>: ASP.</a:t>
            </a:r>
          </a:p>
          <a:p>
            <a:pPr marL="0" indent="0">
              <a:buNone/>
            </a:pPr>
            <a:r>
              <a:rPr lang="pt-BR" u="sng" dirty="0" smtClean="0"/>
              <a:t>Banco de Dados</a:t>
            </a:r>
            <a:r>
              <a:rPr lang="pt-BR" dirty="0" smtClean="0"/>
              <a:t>: Access. </a:t>
            </a:r>
            <a:endParaRPr lang="pt-BR" u="sng" dirty="0" smtClean="0"/>
          </a:p>
          <a:p>
            <a:pPr marL="0" indent="0">
              <a:buNone/>
            </a:pPr>
            <a:r>
              <a:rPr lang="pt-BR" u="sng" dirty="0" smtClean="0"/>
              <a:t>Documentação:</a:t>
            </a:r>
            <a:r>
              <a:rPr lang="pt-BR" dirty="0" smtClean="0"/>
              <a:t> Resumo.  (Atualizado)</a:t>
            </a:r>
            <a:endParaRPr lang="pt-BR" u="sng" dirty="0"/>
          </a:p>
          <a:p>
            <a:pPr marL="0" indent="0">
              <a:buNone/>
            </a:pPr>
            <a:r>
              <a:rPr lang="pt-BR" u="sng" dirty="0"/>
              <a:t>Mantenedor:</a:t>
            </a:r>
            <a:r>
              <a:rPr lang="pt-BR" dirty="0"/>
              <a:t> </a:t>
            </a:r>
            <a:r>
              <a:rPr lang="pt-BR" dirty="0" smtClean="0"/>
              <a:t>SERPRO.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1703226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40130"/>
            <a:ext cx="11630297" cy="5817869"/>
          </a:xfrm>
        </p:spPr>
        <p:txBody>
          <a:bodyPr>
            <a:normAutofit/>
          </a:bodyPr>
          <a:lstStyle/>
          <a:p>
            <a:pPr marL="0" indent="0" algn="ctr">
              <a:buNone/>
            </a:pPr>
            <a:endParaRPr lang="pt-BR" dirty="0" smtClean="0"/>
          </a:p>
          <a:p>
            <a:pPr marL="0" indent="0" algn="ctr">
              <a:buNone/>
            </a:pPr>
            <a:r>
              <a:rPr lang="pt-BR" b="1" dirty="0"/>
              <a:t>Sistema de Auditoria</a:t>
            </a:r>
          </a:p>
          <a:p>
            <a:pPr marL="0" indent="0" algn="ctr">
              <a:buNone/>
            </a:pPr>
            <a:endParaRPr lang="pt-BR" dirty="0" smtClean="0"/>
          </a:p>
          <a:p>
            <a:pPr marL="0" indent="0">
              <a:buNone/>
            </a:pPr>
            <a:r>
              <a:rPr lang="pt-BR" u="sng" dirty="0" smtClean="0"/>
              <a:t>Propriedade</a:t>
            </a:r>
            <a:r>
              <a:rPr lang="pt-BR" u="sng" dirty="0"/>
              <a:t>:</a:t>
            </a:r>
            <a:r>
              <a:rPr lang="pt-BR" dirty="0"/>
              <a:t> DNIT.</a:t>
            </a:r>
          </a:p>
          <a:p>
            <a:pPr marL="0" indent="0">
              <a:buNone/>
            </a:pPr>
            <a:r>
              <a:rPr lang="pt-BR" u="sng" dirty="0"/>
              <a:t>Ambiente:</a:t>
            </a:r>
            <a:r>
              <a:rPr lang="pt-BR" dirty="0"/>
              <a:t> WEB.</a:t>
            </a:r>
          </a:p>
          <a:p>
            <a:pPr marL="0" indent="0">
              <a:buNone/>
            </a:pPr>
            <a:r>
              <a:rPr lang="pt-BR" u="sng" dirty="0"/>
              <a:t>Área:</a:t>
            </a:r>
            <a:r>
              <a:rPr lang="pt-BR" dirty="0"/>
              <a:t> Financeiro</a:t>
            </a:r>
            <a:r>
              <a:rPr lang="pt-BR" dirty="0" smtClean="0"/>
              <a:t>.</a:t>
            </a:r>
          </a:p>
          <a:p>
            <a:pPr marL="0" indent="0">
              <a:buNone/>
            </a:pPr>
            <a:r>
              <a:rPr lang="pt-BR" u="sng" dirty="0"/>
              <a:t>Interface com Outros Sistemas:</a:t>
            </a:r>
          </a:p>
          <a:p>
            <a:pPr marL="0" indent="0">
              <a:buNone/>
            </a:pPr>
            <a:endParaRPr lang="pt-BR" u="sng" dirty="0"/>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227</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err="1" smtClean="0"/>
              <a:t>SISAuditoria</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56882001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SISBACEN</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Informações do Banco Central</a:t>
            </a:r>
          </a:p>
          <a:p>
            <a:pPr marL="0" indent="0" algn="ctr">
              <a:buNone/>
            </a:pPr>
            <a:endParaRPr lang="pt-BR" dirty="0" smtClean="0"/>
          </a:p>
          <a:p>
            <a:pPr marL="0" indent="0">
              <a:buNone/>
            </a:pPr>
            <a:r>
              <a:rPr lang="pt-BR" u="sng" dirty="0" smtClean="0"/>
              <a:t>Objetivo:</a:t>
            </a:r>
            <a:r>
              <a:rPr lang="pt-BR" dirty="0" smtClean="0"/>
              <a:t> Utilizado para consulta.</a:t>
            </a:r>
          </a:p>
          <a:p>
            <a:pPr marL="0" indent="0">
              <a:buNone/>
            </a:pPr>
            <a:r>
              <a:rPr lang="pt-BR" u="sng" dirty="0" smtClean="0"/>
              <a:t>Principais Informações:</a:t>
            </a:r>
            <a:r>
              <a:rPr lang="pt-BR" dirty="0" smtClean="0"/>
              <a:t> O SISBACEN é um conjunto de recursos de tecnologia da informação, interligados em rede, utilizado pelo Banco Central na condução de seus processos de trabalho.</a:t>
            </a:r>
          </a:p>
          <a:p>
            <a:pPr marL="0" indent="0">
              <a:buNone/>
            </a:pPr>
            <a:r>
              <a:rPr lang="pt-BR" u="sng" dirty="0" smtClean="0"/>
              <a:t>Linguagem de Programação</a:t>
            </a:r>
            <a:r>
              <a:rPr lang="pt-BR" dirty="0" smtClean="0"/>
              <a:t>: Java.</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r>
              <a:rPr lang="pt-BR" dirty="0" smtClean="0"/>
              <a:t> Banco Central.</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0476914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SISBACEN</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Informações do Banco Central</a:t>
            </a:r>
          </a:p>
          <a:p>
            <a:pPr marL="0" indent="0" algn="ctr">
              <a:buNone/>
            </a:pPr>
            <a:endParaRPr lang="pt-BR" dirty="0" smtClean="0"/>
          </a:p>
          <a:p>
            <a:pPr marL="0" indent="0">
              <a:buNone/>
            </a:pPr>
            <a:r>
              <a:rPr lang="pt-BR" u="sng" dirty="0" smtClean="0"/>
              <a:t>Ambiente:</a:t>
            </a:r>
          </a:p>
          <a:p>
            <a:pPr marL="0" indent="0">
              <a:buNone/>
            </a:pPr>
            <a:r>
              <a:rPr lang="pt-BR" u="sng" dirty="0" smtClean="0"/>
              <a:t>Área:</a:t>
            </a:r>
            <a:r>
              <a:rPr lang="pt-BR" dirty="0" smtClean="0"/>
              <a:t> Coordenação de Contabilidade/CGOF.</a:t>
            </a:r>
          </a:p>
          <a:p>
            <a:pPr marL="0" indent="0">
              <a:buNone/>
            </a:pPr>
            <a:r>
              <a:rPr lang="pt-BR" u="sng" dirty="0"/>
              <a:t>Interface com Outros Sistemas:</a:t>
            </a:r>
            <a:endParaRPr lang="pt-BR" u="sng" dirty="0" smtClean="0"/>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229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6703483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err="1" smtClean="0"/>
              <a:t>ComprasNet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Portal de Compras Governamentais</a:t>
            </a:r>
          </a:p>
          <a:p>
            <a:pPr marL="0" indent="0" algn="ctr">
              <a:buNone/>
            </a:pPr>
            <a:endParaRPr lang="pt-BR" dirty="0" smtClean="0"/>
          </a:p>
          <a:p>
            <a:pPr marL="0" indent="0">
              <a:buNone/>
            </a:pPr>
            <a:r>
              <a:rPr lang="pt-BR" u="sng" dirty="0" smtClean="0"/>
              <a:t>Objetivo:</a:t>
            </a:r>
            <a:r>
              <a:rPr lang="pt-BR" dirty="0" smtClean="0"/>
              <a:t> Realização de processos eletrônicos de aquisições e disponibilização de informações referentes às licitações e contratações promovidas pela Administração Pública Federal direta, autárquica e fundacional.</a:t>
            </a:r>
            <a:endParaRPr lang="pt-BR" u="sng" dirty="0" smtClean="0"/>
          </a:p>
          <a:p>
            <a:pPr marL="0" indent="0">
              <a:buNone/>
            </a:pPr>
            <a:r>
              <a:rPr lang="pt-BR" u="sng" dirty="0" smtClean="0"/>
              <a:t>Principais Informações:</a:t>
            </a:r>
            <a:r>
              <a:rPr lang="pt-BR" dirty="0" smtClean="0"/>
              <a:t> No endereço </a:t>
            </a:r>
            <a:r>
              <a:rPr lang="pt-BR" i="1" dirty="0" smtClean="0">
                <a:hlinkClick r:id="rId2"/>
              </a:rPr>
              <a:t>www.comprasgovernamentais.gov.br</a:t>
            </a:r>
            <a:r>
              <a:rPr lang="pt-BR" dirty="0" smtClean="0"/>
              <a:t> podem ser consultados os editais e acompanhadas as licitações pela sociedade. São também disponibilizadas publicações, legislação e informações sobre contratações realizadas e cadastro de fornecedores, dentre outras.</a:t>
            </a:r>
          </a:p>
          <a:p>
            <a:pPr marL="0" indent="0">
              <a:buNone/>
            </a:pPr>
            <a:r>
              <a:rPr lang="pt-BR" u="sng" dirty="0" smtClean="0"/>
              <a:t>Linguagem de Programação</a:t>
            </a:r>
            <a:r>
              <a:rPr lang="pt-BR" dirty="0" smtClean="0"/>
              <a:t>: Shell Script</a:t>
            </a:r>
          </a:p>
          <a:p>
            <a:pPr marL="0" indent="0">
              <a:buNone/>
            </a:pPr>
            <a:r>
              <a:rPr lang="pt-BR" u="sng" dirty="0" smtClean="0"/>
              <a:t>Banco de Dados</a:t>
            </a:r>
            <a:r>
              <a:rPr lang="pt-BR" dirty="0" smtClean="0"/>
              <a:t>: SQL server</a:t>
            </a:r>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71747712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SISCOF</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Controle de Frequência</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r>
              <a:rPr lang="pt-BR" dirty="0" smtClean="0"/>
              <a:t> Sistema que realiza o controle eletrônico de frequência dos servidores do DNIT, em nível nacional. </a:t>
            </a:r>
          </a:p>
          <a:p>
            <a:pPr marL="0" indent="0">
              <a:buNone/>
            </a:pPr>
            <a:r>
              <a:rPr lang="pt-BR" dirty="0"/>
              <a:t> </a:t>
            </a:r>
            <a:r>
              <a:rPr lang="pt-BR" dirty="0" smtClean="0"/>
              <a:t>             Tem como funcionalidades disponíveis:(Perfil “Empregado”) Registrar ponto, manter cartão de ponto  emitir folha de frequência, (Perfil “Mantenedor de Ponto”) emitir folha de frequência, codificar ponto por período, consultar codificação de ponto por período, emitir relatório de descontos, emitir relatório de minutos excedentes, (Perfil “Administrador”) manter calendário de ponto, manter jornadas de trabalho, habilitar cartão de ponto, manter ocorrências de ponto e fechar cartão de ponto.</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55729788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48690"/>
            <a:ext cx="11630297" cy="5909309"/>
          </a:xfrm>
        </p:spPr>
        <p:txBody>
          <a:bodyPr>
            <a:normAutofit/>
          </a:bodyPr>
          <a:lstStyle/>
          <a:p>
            <a:pPr marL="0" indent="0" algn="ctr">
              <a:buNone/>
            </a:pPr>
            <a:endParaRPr lang="pt-BR" dirty="0" smtClean="0"/>
          </a:p>
          <a:p>
            <a:pPr marL="0" indent="0" algn="ctr">
              <a:buNone/>
            </a:pPr>
            <a:r>
              <a:rPr lang="pt-BR" b="1" dirty="0"/>
              <a:t>Sistema de Controle de Frequência</a:t>
            </a:r>
          </a:p>
          <a:p>
            <a:pPr marL="0" indent="0" algn="ctr">
              <a:buNone/>
            </a:pPr>
            <a:endParaRPr lang="pt-BR" dirty="0" smtClean="0"/>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Oracle.</a:t>
            </a:r>
          </a:p>
          <a:p>
            <a:pPr marL="0" indent="0">
              <a:buNone/>
            </a:pPr>
            <a:r>
              <a:rPr lang="pt-BR" u="sng" dirty="0" smtClean="0"/>
              <a:t>Documentação:</a:t>
            </a:r>
          </a:p>
          <a:p>
            <a:pPr marL="0" indent="0">
              <a:buNone/>
            </a:pPr>
            <a:r>
              <a:rPr lang="pt-BR" u="sng" dirty="0" smtClean="0"/>
              <a:t>Mantenedor</a:t>
            </a:r>
            <a:r>
              <a:rPr lang="pt-BR" u="sng" dirty="0"/>
              <a:t>:</a:t>
            </a:r>
            <a:r>
              <a:rPr lang="pt-BR" dirty="0"/>
              <a:t> SERPRO</a:t>
            </a:r>
            <a:r>
              <a:rPr lang="pt-BR" dirty="0" smtClean="0"/>
              <a:t>.</a:t>
            </a:r>
          </a:p>
          <a:p>
            <a:pPr marL="0" indent="0">
              <a:buNone/>
            </a:pPr>
            <a:r>
              <a:rPr lang="pt-BR" u="sng" dirty="0" smtClean="0"/>
              <a:t>Propriedade:</a:t>
            </a:r>
          </a:p>
          <a:p>
            <a:pPr marL="0" indent="0">
              <a:buNone/>
            </a:pPr>
            <a:r>
              <a:rPr lang="pt-BR" u="sng" dirty="0" smtClean="0"/>
              <a:t>Ambiente:</a:t>
            </a:r>
          </a:p>
          <a:p>
            <a:pPr marL="0" indent="0">
              <a:buNone/>
            </a:pPr>
            <a:r>
              <a:rPr lang="pt-BR" u="sng" dirty="0" smtClean="0"/>
              <a:t>Área</a:t>
            </a:r>
            <a:r>
              <a:rPr lang="pt-BR" u="sng" dirty="0"/>
              <a:t>:</a:t>
            </a:r>
            <a:r>
              <a:rPr lang="pt-BR" dirty="0"/>
              <a:t> </a:t>
            </a:r>
            <a:r>
              <a:rPr lang="pt-BR" dirty="0" smtClean="0"/>
              <a:t>Recursos Humanos.</a:t>
            </a:r>
          </a:p>
          <a:p>
            <a:pPr marL="0" indent="0">
              <a:buNone/>
            </a:pPr>
            <a:r>
              <a:rPr lang="pt-BR" u="sng" dirty="0"/>
              <a:t>Interface com Outros Sistemas:</a:t>
            </a:r>
          </a:p>
          <a:p>
            <a:pPr marL="0" indent="0">
              <a:buNone/>
            </a:pPr>
            <a:endParaRPr lang="pt-BR" u="sng" dirty="0"/>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231</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SISCOF</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24153433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SISCON</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Consultoria</a:t>
            </a:r>
          </a:p>
          <a:p>
            <a:pPr marL="0" indent="0" algn="ctr">
              <a:buNone/>
            </a:pPr>
            <a:endParaRPr lang="pt-BR" dirty="0" smtClean="0"/>
          </a:p>
          <a:p>
            <a:pPr marL="0" indent="0">
              <a:buNone/>
            </a:pPr>
            <a:r>
              <a:rPr lang="pt-BR" u="sng" dirty="0"/>
              <a:t>Objetivo</a:t>
            </a:r>
            <a:r>
              <a:rPr lang="pt-BR" u="sng" dirty="0" smtClean="0"/>
              <a:t>:</a:t>
            </a:r>
            <a:r>
              <a:rPr lang="pt-BR" dirty="0" smtClean="0"/>
              <a:t> Controle, avaliação e recuperação das manifestações consultivas dos órgãos da AGU (Advocacia-Geral da União).</a:t>
            </a:r>
          </a:p>
          <a:p>
            <a:pPr marL="0" indent="0">
              <a:buNone/>
            </a:pPr>
            <a:r>
              <a:rPr lang="pt-BR" u="sng" dirty="0" smtClean="0"/>
              <a:t>Principais Informações:</a:t>
            </a:r>
            <a:r>
              <a:rPr lang="pt-BR" dirty="0"/>
              <a:t> Trata-se de iniciativa conjunta da Consultoria-Geral da União e da Procuradoria-Geral Federal, com o auxílio técnico do Departamento de Tecnologia da Informação da AGU, e cujos dados serão utilizados no âmbito da Procuradoria-Geral Federal para fundamentar os pedidos de revisão da Portaria de Lotação Ideal, conforme Portaria PGF nº 947/2010.</a:t>
            </a:r>
            <a:br>
              <a:rPr lang="pt-BR" dirty="0"/>
            </a:br>
            <a:r>
              <a:rPr lang="pt-BR" dirty="0" smtClean="0"/>
              <a:t>              Dentre </a:t>
            </a:r>
            <a:r>
              <a:rPr lang="pt-BR" dirty="0"/>
              <a:t>suas funcionalidades, destacam-se a pesquisa de atos (classificada por hierarquia da autoridade aprovadora), a indicação </a:t>
            </a:r>
            <a:r>
              <a:rPr lang="pt-BR" dirty="0" smtClean="0"/>
              <a:t>eletrônica de divergência e a alimentação do Dossiê Eletrônico (integrada ao </a:t>
            </a:r>
            <a:r>
              <a:rPr lang="pt-BR" dirty="0" smtClean="0">
                <a:hlinkClick r:id="rId3" action="ppaction://hlinksldjump"/>
              </a:rPr>
              <a:t>SICAU</a:t>
            </a:r>
            <a:r>
              <a:rPr lang="pt-BR" dirty="0" smtClean="0"/>
              <a:t>).</a:t>
            </a:r>
            <a:endParaRPr lang="pt-BR" u="sng" dirty="0" smtClean="0"/>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221220042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SISCON</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a:t>Sistema de Consultoria</a:t>
            </a:r>
          </a:p>
          <a:p>
            <a:pPr marL="0" indent="0" algn="ctr">
              <a:buNone/>
            </a:pPr>
            <a:endParaRPr lang="pt-BR" dirty="0" smtClean="0"/>
          </a:p>
          <a:p>
            <a:pPr marL="0" indent="0">
              <a:buNone/>
            </a:pPr>
            <a:r>
              <a:rPr lang="pt-BR" u="sng" dirty="0" smtClean="0"/>
              <a:t>Linguagem de Programação:</a:t>
            </a:r>
            <a:endParaRPr lang="pt-BR" dirty="0" smtClean="0"/>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a:p>
            <a:pPr marL="0" indent="0">
              <a:buNone/>
            </a:pPr>
            <a:r>
              <a:rPr lang="pt-BR" u="sng" dirty="0" smtClean="0"/>
              <a:t>Área:</a:t>
            </a:r>
            <a:r>
              <a:rPr lang="pt-BR" dirty="0" smtClean="0"/>
              <a:t> </a:t>
            </a:r>
            <a:r>
              <a:rPr lang="pt-BR" dirty="0"/>
              <a:t>SR/BA / SR/AL</a:t>
            </a:r>
            <a:r>
              <a:rPr lang="pt-BR" dirty="0" smtClean="0"/>
              <a:t>.</a:t>
            </a:r>
          </a:p>
          <a:p>
            <a:pPr marL="0" indent="0">
              <a:buNone/>
            </a:pPr>
            <a:r>
              <a:rPr lang="pt-BR" u="sng" dirty="0"/>
              <a:t>Interface com Outros Sistemas:</a:t>
            </a: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5353606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SisControl</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endParaRPr lang="pt-BR" dirty="0" smtClean="0"/>
          </a:p>
          <a:p>
            <a:pPr marL="0" indent="0">
              <a:buNone/>
            </a:pPr>
            <a:endParaRPr lang="pt-BR" u="sng" dirty="0" smtClean="0"/>
          </a:p>
          <a:p>
            <a:pPr marL="0" indent="0">
              <a:buNone/>
            </a:pPr>
            <a:r>
              <a:rPr lang="pt-BR" u="sng" dirty="0" smtClean="0"/>
              <a:t>Objetivo:</a:t>
            </a:r>
            <a:r>
              <a:rPr lang="pt-BR" dirty="0" smtClean="0"/>
              <a:t> Gestão de processos da JARI. </a:t>
            </a:r>
            <a:endParaRPr lang="pt-BR" dirty="0"/>
          </a:p>
          <a:p>
            <a:pPr marL="0" indent="0">
              <a:buNone/>
            </a:pPr>
            <a:r>
              <a:rPr lang="pt-BR" u="sng" dirty="0" smtClean="0"/>
              <a:t>Principais Informações:</a:t>
            </a:r>
          </a:p>
          <a:p>
            <a:pPr marL="0" indent="0">
              <a:buNone/>
            </a:pPr>
            <a:r>
              <a:rPr lang="pt-BR" u="sng" dirty="0" smtClean="0"/>
              <a:t>Linguagem de Programação:</a:t>
            </a:r>
            <a:r>
              <a:rPr lang="pt-BR" dirty="0" smtClean="0"/>
              <a:t> </a:t>
            </a:r>
            <a:r>
              <a:rPr lang="pt-BR" dirty="0"/>
              <a:t>VB 6 </a:t>
            </a:r>
            <a:r>
              <a:rPr lang="pt-BR" dirty="0" smtClean="0"/>
              <a:t>.</a:t>
            </a:r>
          </a:p>
          <a:p>
            <a:pPr marL="0" indent="0">
              <a:buNone/>
            </a:pPr>
            <a:r>
              <a:rPr lang="pt-BR" u="sng" dirty="0" smtClean="0"/>
              <a:t>Banco de Dados:</a:t>
            </a:r>
            <a:r>
              <a:rPr lang="pt-BR" dirty="0" smtClean="0"/>
              <a:t> ACCESS.</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30319300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SisControl</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endParaRPr lang="pt-BR" dirty="0" smtClean="0"/>
          </a:p>
          <a:p>
            <a:pPr marL="0" indent="0">
              <a:buNone/>
            </a:pPr>
            <a:r>
              <a:rPr lang="pt-BR" u="sng" dirty="0" smtClean="0"/>
              <a:t>Área:</a:t>
            </a:r>
            <a:r>
              <a:rPr lang="pt-BR" dirty="0" smtClean="0"/>
              <a:t> CGPERT / SR/PR.</a:t>
            </a:r>
          </a:p>
          <a:p>
            <a:pPr marL="0" indent="0">
              <a:buNone/>
            </a:pPr>
            <a:r>
              <a:rPr lang="pt-BR" u="sng" dirty="0" smtClean="0"/>
              <a:t>Interface com Outros Sistemas: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1349471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SISCOP</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Tramitação Interna CGPLAN</a:t>
            </a:r>
          </a:p>
          <a:p>
            <a:pPr marL="0" indent="0" algn="ctr">
              <a:buNone/>
            </a:pPr>
            <a:endParaRPr lang="pt-BR" dirty="0" smtClean="0"/>
          </a:p>
          <a:p>
            <a:pPr marL="0" indent="0">
              <a:buNone/>
            </a:pPr>
            <a:r>
              <a:rPr lang="pt-BR" u="sng" dirty="0" smtClean="0"/>
              <a:t>Objetivo:</a:t>
            </a:r>
            <a:r>
              <a:rPr lang="pt-BR" dirty="0" smtClean="0"/>
              <a:t> Sistema de protocolo, numeração e tramitação interna de todos os documentos. </a:t>
            </a:r>
            <a:endParaRPr lang="pt-BR" dirty="0"/>
          </a:p>
          <a:p>
            <a:pPr marL="0" indent="0">
              <a:buNone/>
            </a:pPr>
            <a:r>
              <a:rPr lang="pt-BR" u="sng" dirty="0" smtClean="0"/>
              <a:t>Principais Informações:</a:t>
            </a:r>
          </a:p>
          <a:p>
            <a:pPr marL="0" indent="0">
              <a:buNone/>
            </a:pPr>
            <a:r>
              <a:rPr lang="pt-BR" u="sng" dirty="0" smtClean="0"/>
              <a:t>Linguagem de Programação:</a:t>
            </a:r>
            <a:r>
              <a:rPr lang="pt-BR" dirty="0" smtClean="0"/>
              <a:t> </a:t>
            </a:r>
            <a:r>
              <a:rPr lang="pt-BR" dirty="0"/>
              <a:t>C</a:t>
            </a:r>
            <a:r>
              <a:rPr lang="pt-BR" dirty="0" smtClean="0"/>
              <a:t># (</a:t>
            </a:r>
            <a:r>
              <a:rPr lang="pt-BR" dirty="0"/>
              <a:t>GasWeb</a:t>
            </a:r>
            <a:r>
              <a:rPr lang="pt-BR" dirty="0" smtClean="0"/>
              <a:t>).</a:t>
            </a:r>
          </a:p>
          <a:p>
            <a:pPr marL="0" indent="0">
              <a:buNone/>
            </a:pPr>
            <a:r>
              <a:rPr lang="pt-BR" u="sng" dirty="0" smtClean="0"/>
              <a:t>Banco de Dados:</a:t>
            </a:r>
            <a:r>
              <a:rPr lang="pt-BR" dirty="0" smtClean="0"/>
              <a:t> SQL-Server 2008.</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15538377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SISCOP</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Tramitação Interna CGPLAN</a:t>
            </a:r>
          </a:p>
          <a:p>
            <a:pPr marL="0" indent="0" algn="ctr">
              <a:buNone/>
            </a:pPr>
            <a:endParaRPr lang="pt-BR" dirty="0" smtClean="0"/>
          </a:p>
          <a:p>
            <a:pPr marL="0" indent="0">
              <a:buNone/>
            </a:pPr>
            <a:r>
              <a:rPr lang="pt-BR" u="sng" dirty="0" smtClean="0"/>
              <a:t>Área:</a:t>
            </a:r>
            <a:r>
              <a:rPr lang="pt-BR" dirty="0" smtClean="0"/>
              <a:t> CGPLAN / DPP.</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07263309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SISDAF</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Controle de Processos da Diretoria de Administração e Finanças</a:t>
            </a:r>
          </a:p>
          <a:p>
            <a:pPr marL="0" indent="0" algn="ctr">
              <a:buNone/>
            </a:pPr>
            <a:endParaRPr lang="pt-BR" dirty="0" smtClean="0"/>
          </a:p>
          <a:p>
            <a:pPr marL="0" indent="0">
              <a:buNone/>
            </a:pPr>
            <a:r>
              <a:rPr lang="pt-BR" u="sng" dirty="0" smtClean="0"/>
              <a:t>Objetivo:</a:t>
            </a:r>
            <a:r>
              <a:rPr lang="pt-BR" dirty="0" smtClean="0"/>
              <a:t> Controla os processos da divisão de finanças. </a:t>
            </a:r>
          </a:p>
          <a:p>
            <a:pPr marL="0" indent="0">
              <a:buNone/>
            </a:pPr>
            <a:r>
              <a:rPr lang="pt-BR" u="sng" dirty="0" smtClean="0"/>
              <a:t>Principais Informações:</a:t>
            </a:r>
          </a:p>
          <a:p>
            <a:pPr marL="0" indent="0">
              <a:buNone/>
            </a:pPr>
            <a:r>
              <a:rPr lang="pt-BR" u="sng" dirty="0" smtClean="0"/>
              <a:t>Linguagem de Programação</a:t>
            </a:r>
            <a:r>
              <a:rPr lang="pt-BR" dirty="0" smtClean="0"/>
              <a:t>: Visual </a:t>
            </a:r>
            <a:r>
              <a:rPr lang="pt-BR" dirty="0"/>
              <a:t>B</a:t>
            </a:r>
            <a:r>
              <a:rPr lang="pt-BR" dirty="0" smtClean="0"/>
              <a:t>asic .</a:t>
            </a:r>
          </a:p>
          <a:p>
            <a:pPr marL="0" indent="0">
              <a:buNone/>
            </a:pPr>
            <a:r>
              <a:rPr lang="pt-BR" u="sng" dirty="0" smtClean="0"/>
              <a:t>Banco de Dados</a:t>
            </a:r>
            <a:r>
              <a:rPr lang="pt-BR" dirty="0" smtClean="0"/>
              <a:t>: </a:t>
            </a:r>
            <a:r>
              <a:rPr lang="pt-BR" dirty="0"/>
              <a:t>SQL </a:t>
            </a:r>
            <a:r>
              <a:rPr lang="pt-BR" dirty="0" smtClean="0"/>
              <a:t>Server. </a:t>
            </a:r>
            <a:endParaRPr lang="pt-BR" u="sng" dirty="0" smtClean="0"/>
          </a:p>
          <a:p>
            <a:pPr marL="0" indent="0">
              <a:buNone/>
            </a:pPr>
            <a:r>
              <a:rPr lang="pt-BR" u="sng" dirty="0" smtClean="0"/>
              <a:t>Documentação:</a:t>
            </a:r>
            <a:r>
              <a:rPr lang="pt-BR" dirty="0" smtClean="0"/>
              <a:t> Resumo; </a:t>
            </a:r>
            <a:r>
              <a:rPr lang="pt-BR" dirty="0"/>
              <a:t>CHS; </a:t>
            </a:r>
            <a:r>
              <a:rPr lang="pt-BR" dirty="0" smtClean="0"/>
              <a:t>PGCS.  (Atualizado)</a:t>
            </a:r>
            <a:endParaRPr lang="pt-BR" u="sng" dirty="0"/>
          </a:p>
          <a:p>
            <a:pPr marL="0" indent="0">
              <a:buNone/>
            </a:pPr>
            <a:r>
              <a:rPr lang="pt-BR" u="sng" dirty="0" smtClean="0"/>
              <a:t>Mantenedor</a:t>
            </a:r>
            <a:r>
              <a:rPr lang="pt-BR" u="sng" dirty="0"/>
              <a:t>:</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smtClean="0"/>
              <a:t>Ambiente</a:t>
            </a:r>
            <a:r>
              <a:rPr lang="pt-BR" dirty="0" smtClean="0"/>
              <a:t>: Portal Siga Rede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2279791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SISDAF</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Controle de Processos da Diretoria de Administração e Finanças</a:t>
            </a:r>
          </a:p>
          <a:p>
            <a:pPr marL="0" indent="0" algn="ctr">
              <a:buNone/>
            </a:pPr>
            <a:endParaRPr lang="pt-BR" dirty="0" smtClean="0"/>
          </a:p>
          <a:p>
            <a:pPr marL="0" indent="0">
              <a:buNone/>
            </a:pPr>
            <a:r>
              <a:rPr lang="pt-BR" u="sng" dirty="0" smtClean="0"/>
              <a:t>Área</a:t>
            </a:r>
            <a:r>
              <a:rPr lang="pt-BR" u="sng" dirty="0"/>
              <a:t>:</a:t>
            </a:r>
            <a:r>
              <a:rPr lang="pt-BR" dirty="0"/>
              <a:t> </a:t>
            </a:r>
            <a:r>
              <a:rPr lang="pt-BR" dirty="0" smtClean="0"/>
              <a:t>Financeiro.</a:t>
            </a:r>
          </a:p>
          <a:p>
            <a:pPr marL="0" indent="0">
              <a:buNone/>
            </a:pPr>
            <a:r>
              <a:rPr lang="pt-BR" u="sng" dirty="0"/>
              <a:t>Interface com Outros Sistemas:</a:t>
            </a: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239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3874179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err="1" smtClean="0"/>
              <a:t>ComprasNet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Portal de Compras Governamentais</a:t>
            </a:r>
          </a:p>
          <a:p>
            <a:pPr marL="0" indent="0" algn="ctr">
              <a:buNone/>
            </a:pPr>
            <a:endParaRPr lang="pt-BR" dirty="0" smtClean="0"/>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r>
              <a:rPr lang="pt-BR" dirty="0" smtClean="0"/>
              <a:t> Governo.</a:t>
            </a:r>
          </a:p>
          <a:p>
            <a:pPr marL="0" indent="0">
              <a:buNone/>
            </a:pPr>
            <a:r>
              <a:rPr lang="pt-BR" u="sng" dirty="0" smtClean="0"/>
              <a:t>Ambiente:</a:t>
            </a:r>
          </a:p>
          <a:p>
            <a:pPr marL="0" indent="0">
              <a:buNone/>
            </a:pPr>
            <a:r>
              <a:rPr lang="pt-BR" u="sng" dirty="0" smtClean="0"/>
              <a:t>Área:</a:t>
            </a:r>
            <a:r>
              <a:rPr lang="pt-BR" dirty="0" smtClean="0"/>
              <a:t> DPP; SR/PI; SR/AL; </a:t>
            </a:r>
            <a:r>
              <a:rPr lang="pt-BR" dirty="0"/>
              <a:t>SR/ES</a:t>
            </a:r>
            <a:r>
              <a:rPr lang="pt-BR" dirty="0" smtClean="0"/>
              <a:t>.</a:t>
            </a:r>
          </a:p>
          <a:p>
            <a:pPr marL="0" indent="0">
              <a:buNone/>
            </a:pPr>
            <a:r>
              <a:rPr lang="pt-BR" u="sng" dirty="0"/>
              <a:t>Interface com Outros Sistemas:</a:t>
            </a:r>
          </a:p>
          <a:p>
            <a:pPr marL="0" indent="0">
              <a:buNone/>
            </a:pPr>
            <a:endParaRPr lang="pt-BR" u="sng" dirty="0" smtClean="0"/>
          </a:p>
          <a:p>
            <a:pPr marL="0" indent="0">
              <a:buNone/>
            </a:pPr>
            <a:endParaRPr lang="pt-BR" dirty="0" smtClean="0"/>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58851430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SISDG</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Controle de Processos da Diretoria Geral</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endParaRPr lang="pt-BR" dirty="0" smtClean="0"/>
          </a:p>
          <a:p>
            <a:pPr marL="0" indent="0">
              <a:buNone/>
            </a:pPr>
            <a:r>
              <a:rPr lang="pt-BR" u="sng" dirty="0" smtClean="0"/>
              <a:t>Mantenedor:</a:t>
            </a:r>
            <a:r>
              <a:rPr lang="pt-BR" dirty="0" smtClean="0"/>
              <a:t> SERPRO.</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smtClean="0">
                <a:hlinkClick r:id="rId3" action="ppaction://hlinksldjump"/>
              </a:rPr>
              <a:t>Menu</a:t>
            </a:r>
            <a:endParaRPr lang="pt-BR" dirty="0"/>
          </a:p>
        </p:txBody>
      </p:sp>
    </p:spTree>
    <p:extLst>
      <p:ext uri="{BB962C8B-B14F-4D97-AF65-F5344CB8AC3E}">
        <p14:creationId xmlns:p14="http://schemas.microsoft.com/office/powerpoint/2010/main" val="27096550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SISDG</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Controle de Processos da Diretoria Geral</a:t>
            </a:r>
          </a:p>
          <a:p>
            <a:pPr marL="0" indent="0" algn="ctr">
              <a:buNone/>
            </a:pPr>
            <a:endParaRPr lang="pt-BR" dirty="0" smtClean="0"/>
          </a:p>
          <a:p>
            <a:pPr marL="0" indent="0">
              <a:buNone/>
            </a:pPr>
            <a:r>
              <a:rPr lang="pt-BR" u="sng" dirty="0" smtClean="0"/>
              <a:t>Área</a:t>
            </a:r>
            <a:r>
              <a:rPr lang="pt-BR" u="sng" dirty="0"/>
              <a:t>:</a:t>
            </a:r>
            <a:r>
              <a:rPr lang="pt-BR" dirty="0"/>
              <a:t> Diretoria Geral</a:t>
            </a:r>
            <a:r>
              <a:rPr lang="pt-BR" dirty="0" smtClean="0"/>
              <a:t>.</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98790454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SISDNIT</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Administração de Usuários e Aplicações</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r>
              <a:rPr lang="pt-BR" dirty="0" smtClean="0"/>
              <a:t> Sistema de controle de acesso aos sistema </a:t>
            </a:r>
            <a:r>
              <a:rPr lang="pt-BR" dirty="0" err="1" smtClean="0"/>
              <a:t>java</a:t>
            </a:r>
            <a:r>
              <a:rPr lang="pt-BR" dirty="0" smtClean="0"/>
              <a:t>/web.</a:t>
            </a:r>
          </a:p>
          <a:p>
            <a:pPr marL="0" indent="0">
              <a:buNone/>
            </a:pPr>
            <a:r>
              <a:rPr lang="pt-BR" dirty="0" smtClean="0"/>
              <a:t>O sistema pode ser encontrado </a:t>
            </a:r>
            <a:r>
              <a:rPr lang="pt-BR" dirty="0"/>
              <a:t>no </a:t>
            </a:r>
            <a:r>
              <a:rPr lang="pt-BR" dirty="0" smtClean="0"/>
              <a:t>endereço: </a:t>
            </a:r>
            <a:r>
              <a:rPr lang="pt-BR" i="1" dirty="0" smtClean="0">
                <a:hlinkClick r:id="rId3"/>
              </a:rPr>
              <a:t>https</a:t>
            </a:r>
            <a:r>
              <a:rPr lang="pt-BR" i="1" dirty="0">
                <a:hlinkClick r:id="rId3"/>
              </a:rPr>
              <a:t>://sisdnit.dnit.gov.br/sisdnit/jsp</a:t>
            </a:r>
            <a:r>
              <a:rPr lang="pt-BR" i="1" dirty="0" smtClean="0">
                <a:hlinkClick r:id="rId3"/>
              </a:rPr>
              <a:t>/</a:t>
            </a:r>
            <a:endParaRPr lang="pt-BR" i="1" dirty="0" smtClean="0"/>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Oracle.</a:t>
            </a:r>
          </a:p>
          <a:p>
            <a:pPr marL="0" indent="0">
              <a:buNone/>
            </a:pPr>
            <a:r>
              <a:rPr lang="pt-BR" u="sng" dirty="0" smtClean="0"/>
              <a:t>Documentação:</a:t>
            </a:r>
          </a:p>
          <a:p>
            <a:pPr marL="0" indent="0">
              <a:buNone/>
            </a:pPr>
            <a:r>
              <a:rPr lang="pt-BR" u="sng" dirty="0" smtClean="0"/>
              <a:t>Mantenedor:</a:t>
            </a:r>
            <a:r>
              <a:rPr lang="pt-BR" dirty="0" smtClean="0"/>
              <a:t> Serpro.</a:t>
            </a:r>
          </a:p>
          <a:p>
            <a:pPr marL="0" indent="0">
              <a:buNone/>
            </a:pPr>
            <a:r>
              <a:rPr lang="pt-BR" u="sng" dirty="0" smtClean="0"/>
              <a:t>Propriedade</a:t>
            </a:r>
            <a:r>
              <a:rPr lang="pt-BR" dirty="0" smtClean="0"/>
              <a:t>: DNIT.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78674883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SISDNIT</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Administração de Usuários e Aplicações</a:t>
            </a:r>
          </a:p>
          <a:p>
            <a:pPr marL="0" indent="0" algn="ctr">
              <a:buNone/>
            </a:pPr>
            <a:endParaRPr lang="pt-BR" dirty="0" smtClean="0"/>
          </a:p>
          <a:p>
            <a:pPr marL="0" indent="0">
              <a:buNone/>
            </a:pPr>
            <a:r>
              <a:rPr lang="pt-BR" u="sng" dirty="0" smtClean="0"/>
              <a:t>Ambiente:</a:t>
            </a:r>
            <a:r>
              <a:rPr lang="pt-BR" dirty="0" smtClean="0"/>
              <a:t> Web.</a:t>
            </a:r>
          </a:p>
          <a:p>
            <a:pPr marL="0" indent="0">
              <a:buNone/>
            </a:pPr>
            <a:r>
              <a:rPr lang="pt-BR" u="sng" dirty="0" smtClean="0"/>
              <a:t>Área:</a:t>
            </a:r>
            <a:r>
              <a:rPr lang="pt-BR" dirty="0" smtClean="0"/>
              <a:t> </a:t>
            </a:r>
            <a:r>
              <a:rPr lang="pt-BR" dirty="0"/>
              <a:t>SR/CE / SR/AL</a:t>
            </a:r>
            <a:r>
              <a:rPr lang="pt-BR" dirty="0" smtClean="0"/>
              <a:t>.</a:t>
            </a:r>
          </a:p>
          <a:p>
            <a:pPr marL="0" indent="0">
              <a:buNone/>
            </a:pPr>
            <a:r>
              <a:rPr lang="pt-BR" u="sng" dirty="0"/>
              <a:t>Interface com Outros Sistemas: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04569544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SISDOC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Numeração Automática da CGDESP</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Propriedades:</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08062427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SISDOC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Numeração Automática da CGDESP</a:t>
            </a:r>
          </a:p>
          <a:p>
            <a:pPr marL="0" indent="0" algn="ctr">
              <a:buNone/>
            </a:pPr>
            <a:endParaRPr lang="pt-BR" dirty="0" smtClean="0"/>
          </a:p>
          <a:p>
            <a:pPr marL="0" indent="0">
              <a:buNone/>
            </a:pPr>
            <a:r>
              <a:rPr lang="pt-BR" u="sng" dirty="0" smtClean="0"/>
              <a:t>Área:</a:t>
            </a:r>
            <a:r>
              <a:rPr lang="pt-BR" dirty="0" smtClean="0"/>
              <a:t> DPP.</a:t>
            </a:r>
          </a:p>
          <a:p>
            <a:pPr marL="0" indent="0">
              <a:buNone/>
            </a:pPr>
            <a:r>
              <a:rPr lang="pt-BR" u="sng" dirty="0"/>
              <a:t>Interface com Outros Sistemas:</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17469295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SISLIC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Acompanhamento de Licitações</a:t>
            </a:r>
          </a:p>
          <a:p>
            <a:pPr marL="0" indent="0" algn="ctr">
              <a:buNone/>
            </a:pPr>
            <a:endParaRPr lang="pt-BR" dirty="0" smtClean="0"/>
          </a:p>
          <a:p>
            <a:pPr marL="0" indent="0">
              <a:buNone/>
            </a:pPr>
            <a:r>
              <a:rPr lang="pt-BR" u="sng" dirty="0" smtClean="0"/>
              <a:t>Objetivo:</a:t>
            </a:r>
            <a:r>
              <a:rPr lang="pt-BR" dirty="0" smtClean="0"/>
              <a:t> Auxiliar no acompanhamento das licitações aprovadas junto ao apoio da DG. </a:t>
            </a:r>
          </a:p>
          <a:p>
            <a:pPr marL="0" indent="0">
              <a:buNone/>
            </a:pPr>
            <a:r>
              <a:rPr lang="pt-BR" u="sng" dirty="0" smtClean="0"/>
              <a:t>Principais Informações:</a:t>
            </a:r>
          </a:p>
          <a:p>
            <a:pPr marL="0" indent="0">
              <a:buNone/>
            </a:pPr>
            <a:r>
              <a:rPr lang="pt-BR" u="sng" dirty="0" smtClean="0"/>
              <a:t>Linguagem de Programação</a:t>
            </a:r>
            <a:r>
              <a:rPr lang="pt-BR" dirty="0" smtClean="0"/>
              <a:t>: </a:t>
            </a:r>
            <a:r>
              <a:rPr lang="pt-BR" dirty="0"/>
              <a:t>C</a:t>
            </a:r>
            <a:r>
              <a:rPr lang="pt-BR" dirty="0" smtClean="0"/>
              <a:t># (</a:t>
            </a:r>
            <a:r>
              <a:rPr lang="pt-BR" dirty="0"/>
              <a:t>GasWeb</a:t>
            </a:r>
            <a:r>
              <a:rPr lang="pt-BR" dirty="0" smtClean="0"/>
              <a:t>).</a:t>
            </a:r>
          </a:p>
          <a:p>
            <a:pPr marL="0" indent="0">
              <a:buNone/>
            </a:pPr>
            <a:r>
              <a:rPr lang="pt-BR" u="sng" dirty="0" smtClean="0"/>
              <a:t>Banco de Dados</a:t>
            </a:r>
            <a:r>
              <a:rPr lang="pt-BR" dirty="0" smtClean="0"/>
              <a:t>: </a:t>
            </a:r>
            <a:r>
              <a:rPr lang="pt-BR" dirty="0"/>
              <a:t>SQL </a:t>
            </a:r>
            <a:r>
              <a:rPr lang="pt-BR" dirty="0" smtClean="0"/>
              <a:t>Server 2008.</a:t>
            </a:r>
          </a:p>
          <a:p>
            <a:pPr marL="0" indent="0">
              <a:buNone/>
            </a:pPr>
            <a:r>
              <a:rPr lang="pt-BR" u="sng" dirty="0" smtClean="0"/>
              <a:t>Documentação:</a:t>
            </a:r>
            <a:r>
              <a:rPr lang="pt-BR" dirty="0" smtClean="0"/>
              <a:t> S/documentação.</a:t>
            </a:r>
          </a:p>
          <a:p>
            <a:pPr marL="0" indent="0">
              <a:buNone/>
            </a:pPr>
            <a:r>
              <a:rPr lang="pt-BR" u="sng" dirty="0" smtClean="0"/>
              <a:t>Mantenedor: </a:t>
            </a:r>
          </a:p>
          <a:p>
            <a:pPr marL="0" indent="0">
              <a:buNone/>
            </a:pPr>
            <a:r>
              <a:rPr lang="pt-BR" u="sng" dirty="0" smtClean="0"/>
              <a:t>Propriedade:</a:t>
            </a:r>
          </a:p>
          <a:p>
            <a:pPr marL="0" indent="0">
              <a:buNone/>
            </a:pPr>
            <a:r>
              <a:rPr lang="pt-BR" u="sng" dirty="0" smtClean="0"/>
              <a:t>Ambiente:</a:t>
            </a: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49360347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SISLIC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Acompanhamento de Licitações</a:t>
            </a:r>
          </a:p>
          <a:p>
            <a:pPr marL="0" indent="0" algn="ctr">
              <a:buNone/>
            </a:pPr>
            <a:endParaRPr lang="pt-BR" dirty="0" smtClean="0"/>
          </a:p>
          <a:p>
            <a:pPr marL="0" indent="0">
              <a:buNone/>
            </a:pPr>
            <a:r>
              <a:rPr lang="pt-BR" u="sng" dirty="0" smtClean="0"/>
              <a:t>Área:</a:t>
            </a:r>
            <a:r>
              <a:rPr lang="pt-BR" dirty="0" smtClean="0"/>
              <a:t> DPP.</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69545425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SISMAT</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Controle de Materiais</a:t>
            </a:r>
          </a:p>
          <a:p>
            <a:pPr marL="0" indent="0" algn="ctr">
              <a:buNone/>
            </a:pPr>
            <a:endParaRPr lang="pt-BR" dirty="0" smtClean="0"/>
          </a:p>
          <a:p>
            <a:pPr marL="0" indent="0">
              <a:buNone/>
            </a:pPr>
            <a:r>
              <a:rPr lang="pt-BR" u="sng" dirty="0" smtClean="0"/>
              <a:t>Objetivo:</a:t>
            </a:r>
            <a:r>
              <a:rPr lang="pt-BR" dirty="0" smtClean="0"/>
              <a:t> Auxiliar o apoio da CGDESP no controle de materiais de expediente utilizado ao longo dos meses.</a:t>
            </a:r>
          </a:p>
          <a:p>
            <a:pPr marL="0" indent="0">
              <a:buNone/>
            </a:pPr>
            <a:r>
              <a:rPr lang="pt-BR" u="sng" dirty="0" smtClean="0"/>
              <a:t>Principais Informações:</a:t>
            </a:r>
          </a:p>
          <a:p>
            <a:pPr marL="0" indent="0">
              <a:buNone/>
            </a:pPr>
            <a:r>
              <a:rPr lang="pt-BR" u="sng" dirty="0" smtClean="0"/>
              <a:t>Linguagem de Programação</a:t>
            </a:r>
            <a:r>
              <a:rPr lang="pt-BR" dirty="0" smtClean="0"/>
              <a:t>: </a:t>
            </a:r>
            <a:r>
              <a:rPr lang="pt-BR" dirty="0"/>
              <a:t>C</a:t>
            </a:r>
            <a:r>
              <a:rPr lang="pt-BR" dirty="0" smtClean="0"/>
              <a:t># (</a:t>
            </a:r>
            <a:r>
              <a:rPr lang="pt-BR" dirty="0"/>
              <a:t>GasWeb</a:t>
            </a:r>
            <a:r>
              <a:rPr lang="pt-BR" dirty="0" smtClean="0"/>
              <a:t>).</a:t>
            </a:r>
          </a:p>
          <a:p>
            <a:pPr marL="0" indent="0">
              <a:buNone/>
            </a:pPr>
            <a:r>
              <a:rPr lang="pt-BR" u="sng" dirty="0" smtClean="0"/>
              <a:t>Banco de Dados</a:t>
            </a:r>
            <a:r>
              <a:rPr lang="pt-BR" dirty="0" smtClean="0"/>
              <a:t>: </a:t>
            </a:r>
            <a:r>
              <a:rPr lang="pt-BR" dirty="0"/>
              <a:t>SQL </a:t>
            </a:r>
            <a:r>
              <a:rPr lang="pt-BR" dirty="0" smtClean="0"/>
              <a:t>Server 2008. </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9278484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SISMAT</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Controle de Materiais</a:t>
            </a:r>
          </a:p>
          <a:p>
            <a:pPr marL="0" indent="0" algn="ctr">
              <a:buNone/>
            </a:pPr>
            <a:endParaRPr lang="pt-BR" dirty="0" smtClean="0"/>
          </a:p>
          <a:p>
            <a:pPr marL="0" indent="0">
              <a:buNone/>
            </a:pPr>
            <a:r>
              <a:rPr lang="pt-BR" u="sng" dirty="0" smtClean="0"/>
              <a:t>Área: </a:t>
            </a:r>
            <a:r>
              <a:rPr lang="pt-BR" dirty="0" smtClean="0"/>
              <a:t>CGDESP / DPP.</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249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42101292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CPJ</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Processos Judiciários</a:t>
            </a:r>
          </a:p>
          <a:p>
            <a:pPr marL="0" indent="0" algn="ctr">
              <a:buNone/>
            </a:pPr>
            <a:endParaRPr lang="pt-BR" dirty="0" smtClean="0"/>
          </a:p>
          <a:p>
            <a:pPr marL="0" indent="0">
              <a:buNone/>
            </a:pPr>
            <a:r>
              <a:rPr lang="pt-BR" u="sng" dirty="0" smtClean="0"/>
              <a:t>Objetivo:</a:t>
            </a:r>
            <a:r>
              <a:rPr lang="pt-BR" dirty="0" smtClean="0"/>
              <a:t> Facilitar e agilizar, de forma segura, os trabalhos desenvolvidos dentro de procuradorias jurídicas,  distribuindo os processos aos procuradores federais. </a:t>
            </a:r>
          </a:p>
          <a:p>
            <a:pPr marL="0" indent="0">
              <a:buNone/>
            </a:pPr>
            <a:r>
              <a:rPr lang="pt-BR" u="sng" dirty="0" smtClean="0"/>
              <a:t>Principais Informações:</a:t>
            </a:r>
            <a:r>
              <a:rPr lang="pt-BR" dirty="0" smtClean="0"/>
              <a:t> É integrado ao Sistema de Gestão de Frotas.</a:t>
            </a:r>
          </a:p>
          <a:p>
            <a:pPr marL="0" indent="0">
              <a:buNone/>
            </a:pPr>
            <a:r>
              <a:rPr lang="pt-BR" u="sng" dirty="0"/>
              <a:t>Linguagem de </a:t>
            </a:r>
            <a:r>
              <a:rPr lang="pt-BR" u="sng" dirty="0" smtClean="0"/>
              <a:t>Programação</a:t>
            </a:r>
            <a:r>
              <a:rPr lang="pt-BR" u="sng" dirty="0"/>
              <a:t>:</a:t>
            </a:r>
            <a:r>
              <a:rPr lang="pt-BR" dirty="0"/>
              <a:t> </a:t>
            </a:r>
            <a:r>
              <a:rPr lang="pt-BR" dirty="0" err="1" smtClean="0"/>
              <a:t>Centura</a:t>
            </a:r>
            <a:r>
              <a:rPr lang="pt-BR" dirty="0" smtClean="0"/>
              <a:t>.</a:t>
            </a:r>
            <a:endParaRPr lang="pt-BR" dirty="0"/>
          </a:p>
          <a:p>
            <a:pPr marL="0" indent="0">
              <a:buNone/>
            </a:pPr>
            <a:r>
              <a:rPr lang="pt-BR" u="sng" dirty="0"/>
              <a:t>Banco de Dados:</a:t>
            </a:r>
            <a:r>
              <a:rPr lang="pt-BR" dirty="0"/>
              <a:t> Oracle</a:t>
            </a:r>
            <a:r>
              <a:rPr lang="pt-BR" dirty="0" smtClean="0"/>
              <a:t>.</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POLIGRAPH Sistemas e Representações </a:t>
            </a:r>
            <a:r>
              <a:rPr lang="pt-BR" dirty="0" err="1" smtClean="0"/>
              <a:t>Ltda</a:t>
            </a:r>
            <a:r>
              <a:rPr lang="pt-BR" dirty="0" smtClean="0"/>
              <a:t>, contratado pela SR-DNIT/</a:t>
            </a:r>
            <a:r>
              <a:rPr lang="pt-BR" dirty="0" err="1" smtClean="0"/>
              <a:t>SC.ld</a:t>
            </a: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64265402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SISME</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Minuta de Empenho</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r>
              <a:rPr lang="pt-BR" dirty="0" smtClean="0"/>
              <a:t> É o módulo do Sistema Integrado de Administração e Serviços Gerais (</a:t>
            </a:r>
            <a:r>
              <a:rPr lang="pt-BR" dirty="0" smtClean="0">
                <a:hlinkClick r:id="rId3" action="ppaction://hlinksldjump"/>
              </a:rPr>
              <a:t>SIASG</a:t>
            </a:r>
            <a:r>
              <a:rPr lang="pt-BR" dirty="0" smtClean="0"/>
              <a:t>) que possibilita a geração de Minuta de Empenho de forma automática e interligada ao Sistema Integrado de Administração Financeira (</a:t>
            </a:r>
            <a:r>
              <a:rPr lang="pt-BR" dirty="0" smtClean="0">
                <a:hlinkClick r:id="rId4" action="ppaction://hlinksldjump"/>
              </a:rPr>
              <a:t>SIAFI</a:t>
            </a:r>
            <a:r>
              <a:rPr lang="pt-BR" dirty="0" smtClean="0"/>
              <a:t>).</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SERPRO.</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5" action="ppaction://hlinksldjump"/>
              </a:rPr>
              <a:t>M</a:t>
            </a:r>
            <a:r>
              <a:rPr lang="pt-BR" dirty="0" smtClean="0">
                <a:hlinkClick r:id="rId5" action="ppaction://hlinksldjump"/>
              </a:rPr>
              <a:t>enu</a:t>
            </a:r>
            <a:endParaRPr lang="pt-BR" dirty="0"/>
          </a:p>
        </p:txBody>
      </p:sp>
    </p:spTree>
    <p:extLst>
      <p:ext uri="{BB962C8B-B14F-4D97-AF65-F5344CB8AC3E}">
        <p14:creationId xmlns:p14="http://schemas.microsoft.com/office/powerpoint/2010/main" val="221016222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SISME</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Minuta de Empenho</a:t>
            </a:r>
          </a:p>
          <a:p>
            <a:pPr marL="0" indent="0" algn="ctr">
              <a:buNone/>
            </a:pPr>
            <a:endParaRPr lang="pt-BR" dirty="0" smtClean="0"/>
          </a:p>
          <a:p>
            <a:pPr marL="0" indent="0">
              <a:buNone/>
            </a:pPr>
            <a:r>
              <a:rPr lang="pt-BR" u="sng" dirty="0" smtClean="0"/>
              <a:t>Propriedade:</a:t>
            </a:r>
            <a:r>
              <a:rPr lang="pt-BR" dirty="0" smtClean="0"/>
              <a:t> Governo.</a:t>
            </a:r>
          </a:p>
          <a:p>
            <a:pPr marL="0" indent="0">
              <a:buNone/>
            </a:pPr>
            <a:r>
              <a:rPr lang="pt-BR" u="sng" dirty="0" smtClean="0"/>
              <a:t>Ambiente:</a:t>
            </a:r>
          </a:p>
          <a:p>
            <a:pPr marL="0" indent="0">
              <a:buNone/>
            </a:pPr>
            <a:r>
              <a:rPr lang="pt-BR" u="sng" dirty="0" smtClean="0"/>
              <a:t>Área:</a:t>
            </a:r>
            <a:r>
              <a:rPr lang="pt-BR" dirty="0" smtClean="0"/>
              <a:t> Administração de Serviços </a:t>
            </a:r>
            <a:r>
              <a:rPr lang="pt-BR" dirty="0"/>
              <a:t>Gerais / SR/AL</a:t>
            </a:r>
            <a:r>
              <a:rPr lang="pt-BR" dirty="0" smtClean="0"/>
              <a:t>.</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60593281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a:t>Sistema de Administração dos Recursos de Tecnologia da Informação</a:t>
            </a:r>
            <a:endParaRPr lang="pt-BR" dirty="0" smtClean="0"/>
          </a:p>
          <a:p>
            <a:pPr marL="0" indent="0">
              <a:buNone/>
            </a:pPr>
            <a:r>
              <a:rPr lang="pt-BR" dirty="0" smtClean="0"/>
              <a:t> </a:t>
            </a:r>
          </a:p>
          <a:p>
            <a:pPr marL="0" indent="0">
              <a:buNone/>
            </a:pPr>
            <a:r>
              <a:rPr lang="pt-BR" u="sng" dirty="0" smtClean="0"/>
              <a:t>Objetivo:</a:t>
            </a:r>
            <a:r>
              <a:rPr lang="pt-BR" dirty="0" smtClean="0"/>
              <a:t> Organizar a operação, controle, supervisão e coordenação dos recursos de informação e informática da administração direta, autárquica e fundacional do Poder Executivo Federal.</a:t>
            </a:r>
          </a:p>
          <a:p>
            <a:pPr marL="0" indent="0">
              <a:buNone/>
            </a:pPr>
            <a:r>
              <a:rPr lang="pt-BR" u="sng" dirty="0" smtClean="0"/>
              <a:t>Principais Informações:</a:t>
            </a:r>
            <a:r>
              <a:rPr lang="pt-BR" dirty="0" smtClean="0"/>
              <a:t> A estrutura do SISP é composta da seguinte forma:</a:t>
            </a:r>
          </a:p>
          <a:p>
            <a:r>
              <a:rPr lang="pt-BR" dirty="0" smtClean="0"/>
              <a:t>Órgão Central: Secretaria de Logística e Tecnologia da Informação/MP.</a:t>
            </a:r>
          </a:p>
          <a:p>
            <a:r>
              <a:rPr lang="pt-BR" dirty="0" smtClean="0"/>
              <a:t>Comissão de Coordenação: Formada pelos representantes dos Órgãos Setoriais, presidia pelo representante do Órgão Central.</a:t>
            </a:r>
          </a:p>
          <a:p>
            <a:r>
              <a:rPr lang="pt-BR" dirty="0" smtClean="0"/>
              <a:t>Órgãos Setoriais: Representadas por seus titulares, as unidades de administração dos recursos de tecnologia da informação dos Ministérios e dos órgãos da Presidência da República. </a:t>
            </a:r>
            <a:r>
              <a:rPr lang="pt-BR" dirty="0"/>
              <a:t> </a:t>
            </a: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63403175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82980"/>
            <a:ext cx="11630297" cy="5875019"/>
          </a:xfrm>
        </p:spPr>
        <p:txBody>
          <a:bodyPr>
            <a:normAutofit/>
          </a:bodyPr>
          <a:lstStyle/>
          <a:p>
            <a:pPr marL="0" indent="0" algn="ctr">
              <a:buNone/>
            </a:pPr>
            <a:endParaRPr lang="pt-BR" dirty="0" smtClean="0"/>
          </a:p>
          <a:p>
            <a:pPr marL="0" indent="0" algn="ctr">
              <a:buNone/>
            </a:pPr>
            <a:r>
              <a:rPr lang="pt-BR" b="1" dirty="0"/>
              <a:t>Sistema de Administração dos Recursos de Tecnologia da Informação</a:t>
            </a:r>
            <a:endParaRPr lang="pt-BR" dirty="0"/>
          </a:p>
          <a:p>
            <a:pPr marL="0" indent="0" algn="ctr">
              <a:buNone/>
            </a:pPr>
            <a:endParaRPr lang="pt-BR" dirty="0"/>
          </a:p>
          <a:p>
            <a:r>
              <a:rPr lang="pt-BR" dirty="0" smtClean="0"/>
              <a:t>Órgãos Seccionais: Representadas por seus titulares, as unidades de administração dos recursos de tecnologia da informação das autarquias e fundações.</a:t>
            </a:r>
          </a:p>
          <a:p>
            <a:r>
              <a:rPr lang="pt-BR" dirty="0" smtClean="0"/>
              <a:t>Órgãos Correlatos: Representados pelos seus titulares, as unidades desconcentradas e formalmente constituídas de administração dos recursos de tecnologia da informação dos Órgãos Setoriais e Seccionais.</a:t>
            </a:r>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Oracle.</a:t>
            </a:r>
          </a:p>
          <a:p>
            <a:pPr marL="0" indent="0">
              <a:buNone/>
            </a:pPr>
            <a:r>
              <a:rPr lang="pt-BR" u="sng" dirty="0" smtClean="0"/>
              <a:t>Documentação:</a:t>
            </a:r>
            <a:r>
              <a:rPr lang="pt-BR" dirty="0" smtClean="0"/>
              <a:t> S/documentação.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253</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SISP</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2642901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82980"/>
            <a:ext cx="11630297" cy="5875019"/>
          </a:xfrm>
        </p:spPr>
        <p:txBody>
          <a:bodyPr>
            <a:normAutofit/>
          </a:bodyPr>
          <a:lstStyle/>
          <a:p>
            <a:pPr marL="0" indent="0" algn="ctr">
              <a:buNone/>
            </a:pPr>
            <a:endParaRPr lang="pt-BR" dirty="0" smtClean="0"/>
          </a:p>
          <a:p>
            <a:pPr marL="0" indent="0" algn="ctr">
              <a:buNone/>
            </a:pPr>
            <a:r>
              <a:rPr lang="pt-BR" b="1" dirty="0"/>
              <a:t>Sistema de Administração dos Recursos de Tecnologia da Informação</a:t>
            </a:r>
            <a:endParaRPr lang="pt-BR" dirty="0"/>
          </a:p>
          <a:p>
            <a:pPr marL="0" indent="0" algn="ctr">
              <a:buNone/>
            </a:pPr>
            <a:endParaRPr lang="pt-BR" dirty="0"/>
          </a:p>
          <a:p>
            <a:pPr marL="0" indent="0">
              <a:buNone/>
            </a:pPr>
            <a:r>
              <a:rPr lang="pt-BR" u="sng" dirty="0"/>
              <a:t>Mantenedor:</a:t>
            </a:r>
          </a:p>
          <a:p>
            <a:pPr marL="0" indent="0">
              <a:buNone/>
            </a:pPr>
            <a:r>
              <a:rPr lang="pt-BR" u="sng" dirty="0"/>
              <a:t>Propriedade:</a:t>
            </a:r>
            <a:r>
              <a:rPr lang="pt-BR" dirty="0"/>
              <a:t> Governo.</a:t>
            </a:r>
            <a:endParaRPr lang="pt-BR" u="sng" dirty="0"/>
          </a:p>
          <a:p>
            <a:pPr marL="0" indent="0">
              <a:buNone/>
            </a:pPr>
            <a:r>
              <a:rPr lang="pt-BR" u="sng" dirty="0" smtClean="0"/>
              <a:t>Ambiente:</a:t>
            </a:r>
          </a:p>
          <a:p>
            <a:pPr marL="0" indent="0">
              <a:buNone/>
            </a:pPr>
            <a:r>
              <a:rPr lang="pt-BR" u="sng" dirty="0" smtClean="0"/>
              <a:t>Área:</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254</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SISP</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400475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SISPAC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Acompanhamento do PAC</a:t>
            </a:r>
          </a:p>
          <a:p>
            <a:pPr marL="0" indent="0" algn="ctr">
              <a:buNone/>
            </a:pPr>
            <a:endParaRPr lang="pt-BR" dirty="0" smtClean="0"/>
          </a:p>
          <a:p>
            <a:pPr marL="0" indent="0">
              <a:buNone/>
            </a:pPr>
            <a:r>
              <a:rPr lang="pt-BR" u="sng" dirty="0" smtClean="0"/>
              <a:t>Objetivo:</a:t>
            </a:r>
            <a:r>
              <a:rPr lang="pt-BR" dirty="0" smtClean="0"/>
              <a:t> Prover o acompanhamento das ações do PAC realizadas pelo DNIT, com as seguintes funcionalidades: importação das informações existentes; cadastro, alteração, exclusão, consulta e a emissão de relatórios de ações.</a:t>
            </a:r>
            <a:endParaRPr lang="pt-BR" u="sng" dirty="0" smtClean="0"/>
          </a:p>
          <a:p>
            <a:pPr marL="0" indent="0">
              <a:buNone/>
            </a:pPr>
            <a:r>
              <a:rPr lang="pt-BR" u="sng" dirty="0" smtClean="0"/>
              <a:t>Principais Informações:</a:t>
            </a:r>
            <a:r>
              <a:rPr lang="pt-BR" dirty="0" smtClean="0"/>
              <a:t> Acompanhamento na gestão de contratos e serviços do PAC. É constituído por três módulos: cadastramento, autorização de empenho e pós-execução.</a:t>
            </a:r>
          </a:p>
          <a:p>
            <a:pPr marL="0" indent="0">
              <a:buNone/>
            </a:pPr>
            <a:r>
              <a:rPr lang="pt-BR" u="sng" dirty="0" smtClean="0"/>
              <a:t>Linguagem de Programação:</a:t>
            </a:r>
          </a:p>
          <a:p>
            <a:pPr marL="0" indent="0">
              <a:buNone/>
            </a:pPr>
            <a:r>
              <a:rPr lang="pt-BR" u="sng" dirty="0" smtClean="0"/>
              <a:t>Banco de </a:t>
            </a:r>
            <a:r>
              <a:rPr lang="pt-BR" u="sng" smtClean="0"/>
              <a:t>Dados:</a:t>
            </a:r>
            <a:endParaRPr lang="pt-BR" u="sng" dirty="0" smtClean="0"/>
          </a:p>
          <a:p>
            <a:pPr marL="0" indent="0">
              <a:buNone/>
            </a:pPr>
            <a:r>
              <a:rPr lang="pt-BR" u="sng" dirty="0" smtClean="0"/>
              <a:t>Documentação</a:t>
            </a:r>
            <a:r>
              <a:rPr lang="pt-BR" dirty="0" smtClean="0"/>
              <a:t>: S/documentação.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90400551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SISPAC</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b="1" dirty="0" smtClean="0"/>
          </a:p>
          <a:p>
            <a:pPr marL="0" indent="0" algn="ctr">
              <a:buNone/>
            </a:pPr>
            <a:r>
              <a:rPr lang="pt-BR" b="1" dirty="0" smtClean="0"/>
              <a:t>Sistema </a:t>
            </a:r>
            <a:r>
              <a:rPr lang="pt-BR" b="1" dirty="0"/>
              <a:t>de Acompanhamento do PAC</a:t>
            </a:r>
          </a:p>
          <a:p>
            <a:pPr marL="0" indent="0" algn="ctr">
              <a:buNone/>
            </a:pPr>
            <a:endParaRPr lang="pt-BR" dirty="0" smtClean="0"/>
          </a:p>
          <a:p>
            <a:pPr marL="0" indent="0">
              <a:buNone/>
            </a:pPr>
            <a:r>
              <a:rPr lang="pt-BR" u="sng" dirty="0"/>
              <a:t>Mantenedor:</a:t>
            </a:r>
            <a:r>
              <a:rPr lang="pt-BR" dirty="0"/>
              <a:t> SERPRO.</a:t>
            </a:r>
            <a:endParaRPr lang="pt-BR" u="sng" dirty="0"/>
          </a:p>
          <a:p>
            <a:pPr marL="0" indent="0">
              <a:buNone/>
            </a:pPr>
            <a:r>
              <a:rPr lang="pt-BR" u="sng" dirty="0"/>
              <a:t>Propriedade:</a:t>
            </a:r>
            <a:r>
              <a:rPr lang="pt-BR" dirty="0"/>
              <a:t> Governo.</a:t>
            </a:r>
          </a:p>
          <a:p>
            <a:pPr marL="0" indent="0">
              <a:buNone/>
            </a:pPr>
            <a:r>
              <a:rPr lang="pt-BR" u="sng" dirty="0"/>
              <a:t>Ambiente:</a:t>
            </a:r>
            <a:r>
              <a:rPr lang="pt-BR" dirty="0"/>
              <a:t> WEB.</a:t>
            </a:r>
            <a:endParaRPr lang="pt-BR" u="sng" dirty="0"/>
          </a:p>
          <a:p>
            <a:pPr marL="0" indent="0">
              <a:buNone/>
            </a:pPr>
            <a:r>
              <a:rPr lang="pt-BR" u="sng" dirty="0" smtClean="0"/>
              <a:t>Área:</a:t>
            </a:r>
            <a:r>
              <a:rPr lang="pt-BR" dirty="0" smtClean="0"/>
              <a:t> DPP.</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8241048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SISPG</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da Procuradoria Geral</a:t>
            </a:r>
          </a:p>
          <a:p>
            <a:pPr marL="0" indent="0" algn="ctr">
              <a:buNone/>
            </a:pPr>
            <a:endParaRPr lang="pt-BR" dirty="0" smtClean="0"/>
          </a:p>
          <a:p>
            <a:pPr marL="0" indent="0">
              <a:buNone/>
            </a:pPr>
            <a:r>
              <a:rPr lang="pt-BR" u="sng" dirty="0" smtClean="0"/>
              <a:t>Objetivo:</a:t>
            </a:r>
            <a:r>
              <a:rPr lang="pt-BR" dirty="0" smtClean="0"/>
              <a:t> Controla os processos da divisão da procuradoria geral do DNIT. </a:t>
            </a:r>
          </a:p>
          <a:p>
            <a:pPr marL="0" indent="0">
              <a:buNone/>
            </a:pPr>
            <a:r>
              <a:rPr lang="pt-BR" u="sng" dirty="0" smtClean="0"/>
              <a:t>Principais Informações:</a:t>
            </a:r>
          </a:p>
          <a:p>
            <a:pPr marL="0" indent="0">
              <a:buNone/>
            </a:pPr>
            <a:r>
              <a:rPr lang="pt-BR" u="sng" dirty="0" smtClean="0"/>
              <a:t>Linguagem de Programação</a:t>
            </a:r>
            <a:r>
              <a:rPr lang="pt-BR" dirty="0" smtClean="0"/>
              <a:t>: Visual </a:t>
            </a:r>
            <a:r>
              <a:rPr lang="pt-BR" dirty="0"/>
              <a:t>B</a:t>
            </a:r>
            <a:r>
              <a:rPr lang="pt-BR" dirty="0" smtClean="0"/>
              <a:t>asic .</a:t>
            </a:r>
          </a:p>
          <a:p>
            <a:pPr marL="0" indent="0">
              <a:buNone/>
            </a:pPr>
            <a:r>
              <a:rPr lang="pt-BR" u="sng" dirty="0" smtClean="0"/>
              <a:t>Banco de Dados</a:t>
            </a:r>
            <a:r>
              <a:rPr lang="pt-BR" dirty="0" smtClean="0"/>
              <a:t>: </a:t>
            </a:r>
            <a:r>
              <a:rPr lang="pt-BR" dirty="0"/>
              <a:t>SQL </a:t>
            </a:r>
            <a:r>
              <a:rPr lang="pt-BR" dirty="0" smtClean="0"/>
              <a:t>Server. </a:t>
            </a:r>
            <a:endParaRPr lang="pt-BR" u="sng" dirty="0" smtClean="0"/>
          </a:p>
          <a:p>
            <a:pPr marL="0" indent="0">
              <a:buNone/>
            </a:pPr>
            <a:r>
              <a:rPr lang="pt-BR" u="sng" dirty="0" smtClean="0"/>
              <a:t>Documentação:</a:t>
            </a:r>
            <a:r>
              <a:rPr lang="pt-BR" dirty="0" smtClean="0"/>
              <a:t> Resumo; DVS.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61013694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SISPG</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Integrado da Procuradoria Geral</a:t>
            </a:r>
          </a:p>
          <a:p>
            <a:pPr marL="0" indent="0" algn="ctr">
              <a:buNone/>
            </a:pPr>
            <a:endParaRPr lang="pt-BR" dirty="0" smtClean="0"/>
          </a:p>
          <a:p>
            <a:pPr marL="0" indent="0">
              <a:buNone/>
            </a:pPr>
            <a:r>
              <a:rPr lang="pt-BR" u="sng" dirty="0" smtClean="0"/>
              <a:t>Área:</a:t>
            </a:r>
          </a:p>
          <a:p>
            <a:pPr marL="0" indent="0">
              <a:buNone/>
            </a:pPr>
            <a:r>
              <a:rPr lang="pt-BR" u="sng" dirty="0"/>
              <a:t>Interface com Outros Sistemas: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3221398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SISPLAN</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Planejamento Orçamentário</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r>
              <a:rPr lang="pt-BR" dirty="0" smtClean="0"/>
              <a:t>: </a:t>
            </a:r>
            <a:r>
              <a:rPr lang="pt-BR" dirty="0"/>
              <a:t>C</a:t>
            </a:r>
            <a:r>
              <a:rPr lang="pt-BR" dirty="0" smtClean="0"/>
              <a:t># (</a:t>
            </a:r>
            <a:r>
              <a:rPr lang="pt-BR" dirty="0"/>
              <a:t>GasWeb</a:t>
            </a:r>
            <a:r>
              <a:rPr lang="pt-BR" dirty="0" smtClean="0"/>
              <a:t>).</a:t>
            </a:r>
          </a:p>
          <a:p>
            <a:pPr marL="0" indent="0">
              <a:buNone/>
            </a:pPr>
            <a:r>
              <a:rPr lang="pt-BR" u="sng" dirty="0" smtClean="0"/>
              <a:t>Banco de Dados</a:t>
            </a:r>
            <a:r>
              <a:rPr lang="pt-BR" dirty="0" smtClean="0"/>
              <a:t>: </a:t>
            </a:r>
            <a:r>
              <a:rPr lang="pt-BR" dirty="0"/>
              <a:t>SQL </a:t>
            </a:r>
            <a:r>
              <a:rPr lang="pt-BR" dirty="0" smtClean="0"/>
              <a:t>Server 2008. </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259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55356911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CPJ</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Controle de Processos Judiciários</a:t>
            </a:r>
          </a:p>
          <a:p>
            <a:pPr marL="0" indent="0" algn="ctr">
              <a:buNone/>
            </a:pPr>
            <a:endParaRPr lang="pt-BR" dirty="0" smtClean="0"/>
          </a:p>
          <a:p>
            <a:pPr marL="0" indent="0">
              <a:buNone/>
            </a:pPr>
            <a:r>
              <a:rPr lang="pt-BR" u="sng" dirty="0" smtClean="0"/>
              <a:t>Propriedade:</a:t>
            </a:r>
            <a:r>
              <a:rPr lang="pt-BR" dirty="0" smtClean="0"/>
              <a:t> Equipe da Poligraph contratada pela SR-DNIT/SC</a:t>
            </a:r>
          </a:p>
          <a:p>
            <a:pPr marL="0" indent="0">
              <a:buNone/>
            </a:pPr>
            <a:r>
              <a:rPr lang="pt-BR" u="sng" dirty="0" smtClean="0"/>
              <a:t>Ambiente:</a:t>
            </a:r>
          </a:p>
          <a:p>
            <a:pPr marL="0" indent="0">
              <a:buNone/>
            </a:pPr>
            <a:r>
              <a:rPr lang="pt-BR" u="sng" dirty="0"/>
              <a:t>Área:</a:t>
            </a:r>
            <a:r>
              <a:rPr lang="pt-BR" dirty="0"/>
              <a:t> SR/SC</a:t>
            </a:r>
            <a:r>
              <a:rPr lang="pt-BR" dirty="0" smtClean="0"/>
              <a:t>.</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53822108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SISPLAN</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Planejamento Orçamentário</a:t>
            </a:r>
          </a:p>
          <a:p>
            <a:pPr marL="0" indent="0" algn="ctr">
              <a:buNone/>
            </a:pPr>
            <a:endParaRPr lang="pt-BR" dirty="0" smtClean="0"/>
          </a:p>
          <a:p>
            <a:pPr marL="0" indent="0">
              <a:buNone/>
            </a:pPr>
            <a:r>
              <a:rPr lang="pt-BR" u="sng" dirty="0" smtClean="0"/>
              <a:t>Área:</a:t>
            </a:r>
            <a:r>
              <a:rPr lang="pt-BR" dirty="0" smtClean="0"/>
              <a:t> DPP.</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6283168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SISPLOA</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para a elaboração do PLOA (Projeto de Lei Orçamentária Anual)</a:t>
            </a:r>
          </a:p>
          <a:p>
            <a:pPr marL="0" indent="0" algn="ctr">
              <a:buNone/>
            </a:pPr>
            <a:endParaRPr lang="pt-BR" dirty="0" smtClean="0"/>
          </a:p>
          <a:p>
            <a:pPr marL="0" indent="0">
              <a:buNone/>
            </a:pPr>
            <a:r>
              <a:rPr lang="pt-BR" u="sng" dirty="0" smtClean="0"/>
              <a:t>Objetivo:</a:t>
            </a:r>
            <a:r>
              <a:rPr lang="pt-BR" dirty="0" smtClean="0"/>
              <a:t> Sistema de criação da proposta da LOA e acompanhamento de sua execução. </a:t>
            </a:r>
          </a:p>
          <a:p>
            <a:pPr marL="0" indent="0">
              <a:buNone/>
            </a:pPr>
            <a:r>
              <a:rPr lang="pt-BR" u="sng" dirty="0" smtClean="0"/>
              <a:t>Principais Informações:</a:t>
            </a:r>
          </a:p>
          <a:p>
            <a:pPr marL="0" indent="0">
              <a:buNone/>
            </a:pPr>
            <a:r>
              <a:rPr lang="pt-BR" u="sng" dirty="0" smtClean="0"/>
              <a:t>Linguagem de Programação</a:t>
            </a:r>
            <a:r>
              <a:rPr lang="pt-BR" dirty="0" smtClean="0"/>
              <a:t>: Visual Basic (</a:t>
            </a:r>
            <a:r>
              <a:rPr lang="pt-BR" dirty="0"/>
              <a:t>GAS 2007</a:t>
            </a:r>
            <a:r>
              <a:rPr lang="pt-BR" dirty="0" smtClean="0"/>
              <a:t>).</a:t>
            </a:r>
          </a:p>
          <a:p>
            <a:pPr marL="0" indent="0">
              <a:buNone/>
            </a:pPr>
            <a:r>
              <a:rPr lang="pt-BR" u="sng" dirty="0" smtClean="0"/>
              <a:t>Banco de Dados</a:t>
            </a:r>
            <a:r>
              <a:rPr lang="pt-BR" dirty="0" smtClean="0"/>
              <a:t>: </a:t>
            </a:r>
            <a:r>
              <a:rPr lang="pt-BR" dirty="0"/>
              <a:t>SQL </a:t>
            </a:r>
            <a:r>
              <a:rPr lang="pt-BR" dirty="0" smtClean="0"/>
              <a:t>Server 2008.</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a:t>
            </a:r>
          </a:p>
          <a:p>
            <a:pPr marL="0" indent="0">
              <a:buNone/>
            </a:pPr>
            <a:r>
              <a:rPr lang="pt-BR" u="sng" dirty="0" smtClean="0"/>
              <a:t>Propriedade:</a:t>
            </a:r>
            <a:r>
              <a:rPr lang="pt-BR" dirty="0" smtClean="0"/>
              <a:t> Governo.</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74716250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SISPLOA</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para a elaboração do PLOA (Projeto de Lei Orçamentária Anual)</a:t>
            </a:r>
          </a:p>
          <a:p>
            <a:pPr marL="0" indent="0" algn="ctr">
              <a:buNone/>
            </a:pPr>
            <a:endParaRPr lang="pt-BR" dirty="0" smtClean="0"/>
          </a:p>
          <a:p>
            <a:pPr marL="0" indent="0">
              <a:buNone/>
            </a:pPr>
            <a:r>
              <a:rPr lang="pt-BR" u="sng" dirty="0" smtClean="0"/>
              <a:t>Área:</a:t>
            </a:r>
            <a:r>
              <a:rPr lang="pt-BR" dirty="0" smtClean="0"/>
              <a:t> DPP.</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2482114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SISPP</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Preços Praticados</a:t>
            </a:r>
          </a:p>
          <a:p>
            <a:pPr marL="0" indent="0" algn="ctr">
              <a:buNone/>
            </a:pPr>
            <a:endParaRPr lang="pt-BR" dirty="0" smtClean="0"/>
          </a:p>
          <a:p>
            <a:pPr marL="0" indent="0">
              <a:buNone/>
            </a:pPr>
            <a:r>
              <a:rPr lang="pt-BR" u="sng" dirty="0" smtClean="0"/>
              <a:t>Objetivo: </a:t>
            </a:r>
            <a:r>
              <a:rPr lang="pt-BR" dirty="0" smtClean="0"/>
              <a:t>Registrar </a:t>
            </a:r>
            <a:r>
              <a:rPr lang="pt-BR" dirty="0"/>
              <a:t>os </a:t>
            </a:r>
            <a:r>
              <a:rPr lang="pt-BR" dirty="0" smtClean="0"/>
              <a:t>valores praticados nos </a:t>
            </a:r>
            <a:r>
              <a:rPr lang="pt-BR" dirty="0"/>
              <a:t>processos de contratações governamentais, </a:t>
            </a:r>
            <a:r>
              <a:rPr lang="pt-BR" dirty="0" smtClean="0"/>
              <a:t>discriminados por unidade </a:t>
            </a:r>
            <a:r>
              <a:rPr lang="pt-BR" dirty="0"/>
              <a:t>de medidas de padrão legal e marcas, com </a:t>
            </a:r>
            <a:r>
              <a:rPr lang="pt-BR" dirty="0" smtClean="0"/>
              <a:t>vistas </a:t>
            </a:r>
            <a:r>
              <a:rPr lang="pt-BR" dirty="0"/>
              <a:t>a subsidiar </a:t>
            </a:r>
            <a:r>
              <a:rPr lang="pt-BR" dirty="0" smtClean="0"/>
              <a:t>o gestor</a:t>
            </a:r>
            <a:r>
              <a:rPr lang="pt-BR" dirty="0"/>
              <a:t>, a cada processo, na estimativa da </a:t>
            </a:r>
            <a:r>
              <a:rPr lang="pt-BR" dirty="0" smtClean="0"/>
              <a:t>contratação </a:t>
            </a:r>
            <a:r>
              <a:rPr lang="pt-BR" dirty="0"/>
              <a:t>e antes </a:t>
            </a:r>
            <a:r>
              <a:rPr lang="pt-BR" dirty="0" smtClean="0"/>
              <a:t>da respectiva homologação, para </a:t>
            </a:r>
            <a:r>
              <a:rPr lang="pt-BR" dirty="0"/>
              <a:t>confirmar se o preço </a:t>
            </a:r>
            <a:r>
              <a:rPr lang="pt-BR" dirty="0" smtClean="0"/>
              <a:t>a ser </a:t>
            </a:r>
            <a:r>
              <a:rPr lang="pt-BR" dirty="0"/>
              <a:t>contratado </a:t>
            </a:r>
            <a:r>
              <a:rPr lang="pt-BR" dirty="0" smtClean="0"/>
              <a:t>é compatível com </a:t>
            </a:r>
            <a:r>
              <a:rPr lang="pt-BR" dirty="0"/>
              <a:t>o praticado pela Administração </a:t>
            </a:r>
            <a:r>
              <a:rPr lang="pt-BR" dirty="0" smtClean="0"/>
              <a:t>Pública </a:t>
            </a:r>
            <a:r>
              <a:rPr lang="pt-BR" dirty="0"/>
              <a:t>Federal</a:t>
            </a:r>
            <a:r>
              <a:rPr lang="pt-BR" dirty="0" smtClean="0"/>
              <a:t>.</a:t>
            </a:r>
            <a:endParaRPr lang="pt-BR" u="sng" dirty="0" smtClean="0"/>
          </a:p>
          <a:p>
            <a:pPr marL="0" indent="0">
              <a:buNone/>
            </a:pPr>
            <a:r>
              <a:rPr lang="pt-BR" u="sng" dirty="0" smtClean="0"/>
              <a:t>Principais Informações:</a:t>
            </a:r>
            <a:r>
              <a:rPr lang="pt-BR" dirty="0" smtClean="0"/>
              <a:t> Subsistema do </a:t>
            </a:r>
            <a:r>
              <a:rPr lang="pt-BR" dirty="0" smtClean="0">
                <a:hlinkClick r:id="rId3" action="ppaction://hlinksldjump"/>
              </a:rPr>
              <a:t>SIASG</a:t>
            </a:r>
            <a:r>
              <a:rPr lang="pt-BR" dirty="0" smtClean="0"/>
              <a:t> que permite o registro dos preços praticados nas compras de bens e serviços no âmbito da Administração Pública Federal. Permite também, consultar os resultados da licitações já encerradas, possibilitando o estabelecimento de referencial de preços para novas aquisições.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106852421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834390"/>
            <a:ext cx="11630297" cy="6023609"/>
          </a:xfrm>
        </p:spPr>
        <p:txBody>
          <a:bodyPr>
            <a:normAutofit/>
          </a:bodyPr>
          <a:lstStyle/>
          <a:p>
            <a:pPr marL="0" indent="0" algn="ctr">
              <a:buNone/>
            </a:pPr>
            <a:r>
              <a:rPr lang="pt-BR" b="1" dirty="0" smtClean="0"/>
              <a:t>Preços </a:t>
            </a:r>
            <a:r>
              <a:rPr lang="pt-BR" b="1" dirty="0"/>
              <a:t>Praticados</a:t>
            </a:r>
          </a:p>
          <a:p>
            <a:pPr marL="0" indent="0">
              <a:buNone/>
            </a:pPr>
            <a:endParaRPr lang="pt-BR" dirty="0" smtClean="0"/>
          </a:p>
          <a:p>
            <a:pPr marL="0" indent="0">
              <a:buNone/>
            </a:pPr>
            <a:r>
              <a:rPr lang="pt-BR" dirty="0" smtClean="0"/>
              <a:t>            É </a:t>
            </a:r>
            <a:r>
              <a:rPr lang="pt-BR" dirty="0"/>
              <a:t>utilizado para registrar os preços praticados nas modalidades: Convite, tomada de preço, concorrência e concurso</a:t>
            </a:r>
            <a:r>
              <a:rPr lang="pt-BR" dirty="0" smtClean="0"/>
              <a:t>.</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r>
              <a:rPr lang="pt-BR" u="sng" dirty="0"/>
              <a:t>:</a:t>
            </a:r>
            <a:r>
              <a:rPr lang="pt-BR" dirty="0"/>
              <a:t> Governo</a:t>
            </a:r>
            <a:r>
              <a:rPr lang="pt-BR" dirty="0" smtClean="0"/>
              <a:t>.</a:t>
            </a:r>
          </a:p>
          <a:p>
            <a:pPr marL="0" indent="0">
              <a:buNone/>
            </a:pPr>
            <a:r>
              <a:rPr lang="pt-BR" u="sng" dirty="0" smtClean="0"/>
              <a:t>Ambiente:</a:t>
            </a:r>
          </a:p>
          <a:p>
            <a:pPr marL="0" indent="0">
              <a:buNone/>
            </a:pPr>
            <a:r>
              <a:rPr lang="pt-BR" u="sng" dirty="0" smtClean="0"/>
              <a:t>Área:</a:t>
            </a:r>
            <a:r>
              <a:rPr lang="pt-BR" dirty="0" smtClean="0"/>
              <a:t> Administração de Serviços </a:t>
            </a:r>
            <a:r>
              <a:rPr lang="pt-BR" dirty="0"/>
              <a:t>Gerais / SR/AL</a:t>
            </a:r>
            <a:r>
              <a:rPr lang="pt-BR" dirty="0" smtClean="0"/>
              <a:t>.</a:t>
            </a:r>
          </a:p>
          <a:p>
            <a:pPr marL="0" indent="0">
              <a:buNone/>
            </a:pPr>
            <a:r>
              <a:rPr lang="pt-BR" u="sng" dirty="0"/>
              <a:t>Interface com Outros Sistemas: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264</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SISPP</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9600378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SISRP</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Registro de Preço</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r>
              <a:rPr lang="pt-BR" dirty="0" smtClean="0"/>
              <a:t> Representa o conjunto de procedimentos </a:t>
            </a:r>
            <a:r>
              <a:rPr lang="pt-BR" dirty="0"/>
              <a:t>para registro formal de preços </a:t>
            </a:r>
            <a:r>
              <a:rPr lang="pt-BR" dirty="0" smtClean="0"/>
              <a:t>relativos </a:t>
            </a:r>
            <a:r>
              <a:rPr lang="pt-BR" dirty="0"/>
              <a:t>à prestação </a:t>
            </a:r>
            <a:r>
              <a:rPr lang="pt-BR" dirty="0" smtClean="0"/>
              <a:t>de serviços </a:t>
            </a:r>
            <a:r>
              <a:rPr lang="pt-BR" dirty="0"/>
              <a:t>e aquisição de bens, para contratações </a:t>
            </a:r>
            <a:r>
              <a:rPr lang="pt-BR" dirty="0" smtClean="0"/>
              <a:t>futuras. </a:t>
            </a:r>
          </a:p>
          <a:p>
            <a:pPr marL="0" indent="0">
              <a:buNone/>
            </a:pPr>
            <a:r>
              <a:rPr lang="pt-BR" dirty="0" smtClean="0"/>
              <a:t>              É um sistema de aquisição de bens e contratação de serviços, por meio de uma única licitação, nas modalidades de Pregão e Concorrência do tipo menor preço.</a:t>
            </a:r>
          </a:p>
          <a:p>
            <a:pPr marL="0" indent="0">
              <a:buNone/>
            </a:pPr>
            <a:r>
              <a:rPr lang="pt-BR" dirty="0"/>
              <a:t> </a:t>
            </a:r>
            <a:r>
              <a:rPr lang="pt-BR" dirty="0" smtClean="0"/>
              <a:t>             O preço </a:t>
            </a:r>
            <a:r>
              <a:rPr lang="pt-BR" dirty="0"/>
              <a:t>registrado na Ata e a indicação dos </a:t>
            </a:r>
            <a:r>
              <a:rPr lang="pt-BR" dirty="0" smtClean="0"/>
              <a:t>respectivos fornecedores serão </a:t>
            </a:r>
            <a:r>
              <a:rPr lang="pt-BR" dirty="0"/>
              <a:t>divulgados em órgão oficial da Administração </a:t>
            </a:r>
            <a:r>
              <a:rPr lang="pt-BR" dirty="0" smtClean="0"/>
              <a:t>Federal </a:t>
            </a:r>
            <a:r>
              <a:rPr lang="pt-BR" dirty="0"/>
              <a:t>e </a:t>
            </a:r>
            <a:r>
              <a:rPr lang="pt-BR" dirty="0" smtClean="0"/>
              <a:t>ficarão disponíveis </a:t>
            </a:r>
            <a:r>
              <a:rPr lang="pt-BR" dirty="0"/>
              <a:t>para os órgãos e entidades </a:t>
            </a:r>
            <a:r>
              <a:rPr lang="pt-BR" dirty="0" smtClean="0"/>
              <a:t>participantes </a:t>
            </a:r>
            <a:r>
              <a:rPr lang="pt-BR" dirty="0"/>
              <a:t>do registro </a:t>
            </a:r>
            <a:r>
              <a:rPr lang="pt-BR" dirty="0" smtClean="0"/>
              <a:t>de...</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265</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25044615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37260"/>
            <a:ext cx="11630297" cy="6441440"/>
          </a:xfrm>
        </p:spPr>
        <p:txBody>
          <a:bodyPr>
            <a:normAutofit/>
          </a:bodyPr>
          <a:lstStyle/>
          <a:p>
            <a:pPr marL="0" indent="0" algn="ctr">
              <a:buNone/>
            </a:pPr>
            <a:r>
              <a:rPr lang="pt-BR" b="1" dirty="0"/>
              <a:t>Sistema de Registro de </a:t>
            </a:r>
            <a:r>
              <a:rPr lang="pt-BR" b="1" dirty="0" smtClean="0"/>
              <a:t>Preço</a:t>
            </a:r>
          </a:p>
          <a:p>
            <a:pPr marL="0" indent="0" algn="ctr">
              <a:buNone/>
            </a:pPr>
            <a:endParaRPr lang="pt-BR" b="1" dirty="0"/>
          </a:p>
          <a:p>
            <a:pPr marL="0" indent="0">
              <a:buNone/>
            </a:pPr>
            <a:r>
              <a:rPr lang="pt-BR" dirty="0"/>
              <a:t>preços ou </a:t>
            </a:r>
            <a:r>
              <a:rPr lang="pt-BR" dirty="0" smtClean="0"/>
              <a:t>a qualquer </a:t>
            </a:r>
            <a:r>
              <a:rPr lang="pt-BR" dirty="0"/>
              <a:t>outro órgão ou entidade da administração, mesmo que não </a:t>
            </a:r>
            <a:r>
              <a:rPr lang="pt-BR" dirty="0" smtClean="0"/>
              <a:t>tenha participado </a:t>
            </a:r>
            <a:r>
              <a:rPr lang="pt-BR" dirty="0"/>
              <a:t>do certame licitatório.</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r>
              <a:rPr lang="pt-BR" u="sng" dirty="0"/>
              <a:t>:</a:t>
            </a:r>
            <a:r>
              <a:rPr lang="pt-BR" dirty="0"/>
              <a:t> Governo</a:t>
            </a:r>
            <a:r>
              <a:rPr lang="pt-BR" dirty="0" smtClean="0"/>
              <a:t>.</a:t>
            </a:r>
          </a:p>
          <a:p>
            <a:pPr marL="0" indent="0">
              <a:buNone/>
            </a:pPr>
            <a:r>
              <a:rPr lang="pt-BR" u="sng" dirty="0" smtClean="0"/>
              <a:t>Ambiente:</a:t>
            </a:r>
            <a:endParaRPr lang="pt-BR" u="sng" dirty="0"/>
          </a:p>
          <a:p>
            <a:pPr marL="0" indent="0">
              <a:buNone/>
            </a:pPr>
            <a:r>
              <a:rPr lang="pt-BR" u="sng" dirty="0"/>
              <a:t>Área:</a:t>
            </a:r>
            <a:r>
              <a:rPr lang="pt-BR" dirty="0"/>
              <a:t> </a:t>
            </a:r>
            <a:r>
              <a:rPr lang="pt-BR" dirty="0" smtClean="0"/>
              <a:t>Licitações</a:t>
            </a:r>
            <a:r>
              <a:rPr lang="pt-BR" dirty="0"/>
              <a:t> </a:t>
            </a:r>
            <a:r>
              <a:rPr lang="pt-BR" dirty="0" smtClean="0"/>
              <a:t>/ </a:t>
            </a:r>
            <a:r>
              <a:rPr lang="pt-BR" dirty="0"/>
              <a:t>SR/AL</a:t>
            </a:r>
            <a:r>
              <a:rPr lang="pt-BR" dirty="0" smtClean="0"/>
              <a:t>.</a:t>
            </a:r>
          </a:p>
          <a:p>
            <a:pPr marL="0" indent="0">
              <a:buNone/>
            </a:pPr>
            <a:r>
              <a:rPr lang="pt-BR" u="sng" dirty="0"/>
              <a:t>Interface com Outros Sistemas: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266</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SISRP</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88940826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SISTCOND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Atualização de Condições das Rodovias</a:t>
            </a:r>
          </a:p>
          <a:p>
            <a:pPr marL="0" indent="0" algn="ctr">
              <a:buNone/>
            </a:pPr>
            <a:endParaRPr lang="pt-BR" dirty="0" smtClean="0"/>
          </a:p>
          <a:p>
            <a:pPr marL="0" indent="0">
              <a:buNone/>
            </a:pPr>
            <a:r>
              <a:rPr lang="pt-BR" u="sng" dirty="0" smtClean="0"/>
              <a:t>Objetivo:</a:t>
            </a:r>
            <a:r>
              <a:rPr lang="pt-BR" dirty="0" smtClean="0"/>
              <a:t> Cadastro/consulta das condições das vias.</a:t>
            </a:r>
          </a:p>
          <a:p>
            <a:pPr marL="0" indent="0">
              <a:buNone/>
            </a:pPr>
            <a:r>
              <a:rPr lang="pt-BR" u="sng" dirty="0"/>
              <a:t>Principais Informações:</a:t>
            </a:r>
            <a:r>
              <a:rPr lang="pt-BR" dirty="0"/>
              <a:t> </a:t>
            </a:r>
            <a:r>
              <a:rPr lang="pt-BR" dirty="0" smtClean="0"/>
              <a:t>Pode ser acessado através do </a:t>
            </a:r>
            <a:r>
              <a:rPr lang="pt-BR" dirty="0"/>
              <a:t>endereço: </a:t>
            </a:r>
            <a:r>
              <a:rPr lang="pt-BR" i="1" dirty="0">
                <a:hlinkClick r:id="rId3"/>
              </a:rPr>
              <a:t>http://</a:t>
            </a:r>
            <a:r>
              <a:rPr lang="pt-BR" i="1" dirty="0" smtClean="0">
                <a:hlinkClick r:id="rId3"/>
              </a:rPr>
              <a:t>www1.dnit.gov.br/intranet/aplweb/sis_sistcond/login.asp</a:t>
            </a:r>
            <a:endParaRPr lang="pt-BR" i="1" dirty="0" smtClean="0"/>
          </a:p>
          <a:p>
            <a:pPr marL="0" indent="0">
              <a:buNone/>
            </a:pPr>
            <a:r>
              <a:rPr lang="pt-BR" dirty="0"/>
              <a:t> </a:t>
            </a:r>
            <a:r>
              <a:rPr lang="pt-BR" dirty="0" smtClean="0"/>
              <a:t>        Um aplicativo pode ser </a:t>
            </a:r>
            <a:r>
              <a:rPr lang="pt-BR" dirty="0"/>
              <a:t>encontrado na Intranet do DNIT, no endereço: </a:t>
            </a:r>
            <a:r>
              <a:rPr lang="pt-BR" i="1" dirty="0" err="1" smtClean="0"/>
              <a:t>intradnit.intranet</a:t>
            </a:r>
            <a:r>
              <a:rPr lang="pt-BR" i="1" dirty="0" smtClean="0"/>
              <a:t>/aplicativos</a:t>
            </a:r>
            <a:r>
              <a:rPr lang="pt-BR" dirty="0" smtClean="0"/>
              <a:t> </a:t>
            </a:r>
            <a:endParaRPr lang="pt-BR" u="sng" dirty="0" smtClean="0"/>
          </a:p>
          <a:p>
            <a:pPr marL="0" indent="0">
              <a:buNone/>
            </a:pPr>
            <a:r>
              <a:rPr lang="pt-BR" u="sng" dirty="0" smtClean="0"/>
              <a:t>Linguagem de Programação</a:t>
            </a:r>
            <a:r>
              <a:rPr lang="pt-BR" dirty="0" smtClean="0"/>
              <a:t>: ASP.</a:t>
            </a:r>
          </a:p>
          <a:p>
            <a:pPr marL="0" indent="0">
              <a:buNone/>
            </a:pPr>
            <a:r>
              <a:rPr lang="pt-BR" u="sng" dirty="0" smtClean="0"/>
              <a:t>Banco de Dados</a:t>
            </a:r>
            <a:r>
              <a:rPr lang="pt-BR" dirty="0" smtClean="0"/>
              <a:t>: SQL server. </a:t>
            </a:r>
            <a:endParaRPr lang="pt-BR" u="sng" dirty="0" smtClean="0"/>
          </a:p>
          <a:p>
            <a:pPr marL="0" indent="0">
              <a:buNone/>
            </a:pPr>
            <a:r>
              <a:rPr lang="pt-BR" u="sng" dirty="0" smtClean="0"/>
              <a:t>Documentação:</a:t>
            </a:r>
            <a:r>
              <a:rPr lang="pt-BR" dirty="0" smtClean="0"/>
              <a:t> Resumo.  (Atualizado)</a:t>
            </a:r>
          </a:p>
          <a:p>
            <a:pPr marL="0" indent="0">
              <a:buNone/>
            </a:pPr>
            <a:r>
              <a:rPr lang="pt-BR" u="sng" dirty="0"/>
              <a:t>Mantenedor:</a:t>
            </a:r>
            <a:r>
              <a:rPr lang="pt-BR" dirty="0"/>
              <a:t> SERPRO</a:t>
            </a: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267</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345996523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37260"/>
            <a:ext cx="11630297" cy="5920739"/>
          </a:xfrm>
        </p:spPr>
        <p:txBody>
          <a:bodyPr>
            <a:normAutofit/>
          </a:bodyPr>
          <a:lstStyle/>
          <a:p>
            <a:pPr marL="0" indent="0" algn="ctr">
              <a:buNone/>
            </a:pPr>
            <a:endParaRPr lang="pt-BR" dirty="0" smtClean="0"/>
          </a:p>
          <a:p>
            <a:pPr marL="0" indent="0" algn="ctr">
              <a:buNone/>
            </a:pPr>
            <a:r>
              <a:rPr lang="pt-BR" b="1" dirty="0"/>
              <a:t>Sistema de Atualização de Condições das Rodovias</a:t>
            </a:r>
          </a:p>
          <a:p>
            <a:pPr marL="0" indent="0" algn="ctr">
              <a:buNone/>
            </a:pPr>
            <a:endParaRPr lang="pt-BR" dirty="0"/>
          </a:p>
          <a:p>
            <a:pPr marL="0" indent="0">
              <a:buNone/>
            </a:pPr>
            <a:r>
              <a:rPr lang="pt-BR" u="sng" dirty="0" smtClean="0"/>
              <a:t>Propriedade</a:t>
            </a:r>
            <a:r>
              <a:rPr lang="pt-BR" u="sng" dirty="0"/>
              <a:t>:</a:t>
            </a:r>
            <a:r>
              <a:rPr lang="pt-BR" dirty="0"/>
              <a:t> DNIT</a:t>
            </a:r>
            <a:r>
              <a:rPr lang="pt-BR" dirty="0" smtClean="0"/>
              <a:t>.</a:t>
            </a:r>
          </a:p>
          <a:p>
            <a:pPr marL="0" indent="0">
              <a:buNone/>
            </a:pPr>
            <a:r>
              <a:rPr lang="pt-BR" u="sng" dirty="0"/>
              <a:t>Ambiente:</a:t>
            </a:r>
            <a:r>
              <a:rPr lang="pt-BR" dirty="0"/>
              <a:t> WEB.</a:t>
            </a:r>
            <a:endParaRPr lang="pt-BR" u="sng" dirty="0"/>
          </a:p>
          <a:p>
            <a:pPr marL="0" indent="0">
              <a:buNone/>
            </a:pPr>
            <a:r>
              <a:rPr lang="pt-BR" u="sng" dirty="0" smtClean="0"/>
              <a:t>Área</a:t>
            </a:r>
            <a:r>
              <a:rPr lang="pt-BR" u="sng" dirty="0"/>
              <a:t>:</a:t>
            </a:r>
            <a:r>
              <a:rPr lang="pt-BR" dirty="0"/>
              <a:t> CGRH; ASCOM; SR/PI ; SR/PB; SR/SE; SR/RN ; SR/PR ; SR/SP</a:t>
            </a:r>
            <a:r>
              <a:rPr lang="pt-BR" dirty="0" smtClean="0"/>
              <a:t>.</a:t>
            </a:r>
          </a:p>
          <a:p>
            <a:pPr marL="0" indent="0">
              <a:buNone/>
            </a:pPr>
            <a:r>
              <a:rPr lang="pt-BR" u="sng" dirty="0"/>
              <a:t>Interface com Outros Sistemas:</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268</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SISTCOND</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0381739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SISTD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Tramitação de Documentos</a:t>
            </a:r>
          </a:p>
          <a:p>
            <a:pPr marL="0" indent="0" algn="ctr">
              <a:buNone/>
            </a:pPr>
            <a:endParaRPr lang="pt-BR" dirty="0" smtClean="0"/>
          </a:p>
          <a:p>
            <a:pPr marL="0" indent="0">
              <a:buNone/>
            </a:pPr>
            <a:r>
              <a:rPr lang="pt-BR" u="sng" dirty="0" smtClean="0"/>
              <a:t>Objetivo:</a:t>
            </a:r>
            <a:r>
              <a:rPr lang="pt-BR" dirty="0" smtClean="0"/>
              <a:t> Responsável pelo tramite de documentos do DNIT. </a:t>
            </a:r>
          </a:p>
          <a:p>
            <a:pPr marL="0" indent="0">
              <a:buNone/>
            </a:pPr>
            <a:r>
              <a:rPr lang="pt-BR" u="sng" dirty="0" smtClean="0"/>
              <a:t>Principais Informações:</a:t>
            </a:r>
          </a:p>
          <a:p>
            <a:pPr marL="0" indent="0">
              <a:buNone/>
            </a:pPr>
            <a:r>
              <a:rPr lang="pt-BR" u="sng" dirty="0" smtClean="0"/>
              <a:t>Linguagem de Programação</a:t>
            </a:r>
            <a:r>
              <a:rPr lang="pt-BR" dirty="0" smtClean="0"/>
              <a:t>: Visual Basic.</a:t>
            </a:r>
          </a:p>
          <a:p>
            <a:pPr marL="0" indent="0">
              <a:buNone/>
            </a:pPr>
            <a:r>
              <a:rPr lang="pt-BR" u="sng" dirty="0" smtClean="0"/>
              <a:t>Banco de Dados</a:t>
            </a:r>
            <a:r>
              <a:rPr lang="pt-BR" dirty="0" smtClean="0"/>
              <a:t>: </a:t>
            </a:r>
            <a:r>
              <a:rPr lang="pt-BR" dirty="0"/>
              <a:t>SQL </a:t>
            </a:r>
            <a:r>
              <a:rPr lang="pt-BR" dirty="0" smtClean="0"/>
              <a:t>Server. </a:t>
            </a:r>
            <a:endParaRPr lang="pt-BR" u="sng" dirty="0" smtClean="0"/>
          </a:p>
          <a:p>
            <a:pPr marL="0" indent="0">
              <a:buNone/>
            </a:pPr>
            <a:r>
              <a:rPr lang="pt-BR" u="sng" dirty="0" smtClean="0"/>
              <a:t>Documentação:</a:t>
            </a:r>
            <a:r>
              <a:rPr lang="pt-BR" dirty="0" smtClean="0"/>
              <a:t> Resumo; CHS.  (Atualizado)</a:t>
            </a:r>
          </a:p>
          <a:p>
            <a:pPr marL="0" indent="0">
              <a:buNone/>
            </a:pPr>
            <a:r>
              <a:rPr lang="pt-BR" u="sng" dirty="0" smtClean="0"/>
              <a:t>Mantenedor</a:t>
            </a:r>
            <a:r>
              <a:rPr lang="pt-BR" u="sng" dirty="0"/>
              <a:t>:</a:t>
            </a:r>
            <a:r>
              <a:rPr lang="pt-BR" dirty="0"/>
              <a:t> </a:t>
            </a:r>
            <a:r>
              <a:rPr lang="pt-BR" dirty="0" smtClean="0"/>
              <a:t>SERPRO.</a:t>
            </a:r>
          </a:p>
          <a:p>
            <a:pPr marL="0" indent="0">
              <a:buNone/>
            </a:pPr>
            <a:r>
              <a:rPr lang="pt-BR" u="sng" dirty="0"/>
              <a:t>Propriedade:</a:t>
            </a:r>
            <a:r>
              <a:rPr lang="pt-BR" dirty="0"/>
              <a:t> DNIT</a:t>
            </a:r>
            <a:r>
              <a:rPr lang="pt-BR" dirty="0" smtClean="0"/>
              <a:t>.  </a:t>
            </a:r>
          </a:p>
          <a:p>
            <a:pPr marL="0" indent="0">
              <a:buNone/>
            </a:pPr>
            <a:r>
              <a:rPr lang="pt-BR" u="sng" dirty="0" smtClean="0"/>
              <a:t>Ambiente:</a:t>
            </a: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269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0012767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CRPG</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endParaRPr lang="pt-BR" dirty="0" smtClean="0"/>
          </a:p>
          <a:p>
            <a:pPr marL="0" indent="0" algn="ctr">
              <a:buNone/>
            </a:pPr>
            <a:endParaRPr lang="pt-BR" dirty="0" smtClean="0"/>
          </a:p>
          <a:p>
            <a:pPr marL="0" indent="0">
              <a:buNone/>
            </a:pPr>
            <a:r>
              <a:rPr lang="pt-BR" u="sng" dirty="0" smtClean="0"/>
              <a:t>Objetivo:</a:t>
            </a:r>
            <a:r>
              <a:rPr lang="pt-BR" dirty="0" smtClean="0"/>
              <a:t> Gerar etiquetas para processos e manter um banco de informações sobre os mesmos. </a:t>
            </a:r>
          </a:p>
          <a:p>
            <a:pPr marL="0" indent="0">
              <a:buNone/>
            </a:pPr>
            <a:r>
              <a:rPr lang="pt-BR" u="sng" dirty="0" smtClean="0"/>
              <a:t>Principais Informações:</a:t>
            </a:r>
            <a:r>
              <a:rPr lang="pt-BR" dirty="0" smtClean="0"/>
              <a:t> É integrado ao Sistema de Gestão de Frotas.</a:t>
            </a:r>
          </a:p>
          <a:p>
            <a:pPr marL="0" indent="0">
              <a:buNone/>
            </a:pPr>
            <a:r>
              <a:rPr lang="pt-BR" u="sng" dirty="0"/>
              <a:t>Linguagem de </a:t>
            </a:r>
            <a:r>
              <a:rPr lang="pt-BR" u="sng" dirty="0" smtClean="0"/>
              <a:t>Programação</a:t>
            </a:r>
            <a:r>
              <a:rPr lang="pt-BR" u="sng" dirty="0"/>
              <a:t>:</a:t>
            </a:r>
            <a:r>
              <a:rPr lang="pt-BR" dirty="0"/>
              <a:t> </a:t>
            </a:r>
            <a:r>
              <a:rPr lang="pt-BR" dirty="0" smtClean="0"/>
              <a:t>Clipper.</a:t>
            </a:r>
            <a:endParaRPr lang="pt-BR" dirty="0"/>
          </a:p>
          <a:p>
            <a:pPr marL="0" indent="0">
              <a:buNone/>
            </a:pPr>
            <a:r>
              <a:rPr lang="pt-BR" u="sng" dirty="0"/>
              <a:t>Banco de Dados:</a:t>
            </a:r>
            <a:r>
              <a:rPr lang="pt-BR" dirty="0"/>
              <a:t> </a:t>
            </a:r>
            <a:r>
              <a:rPr lang="pt-BR" dirty="0" err="1" smtClean="0"/>
              <a:t>Dbase</a:t>
            </a:r>
            <a:r>
              <a:rPr lang="pt-BR" dirty="0" smtClean="0"/>
              <a:t> 3.</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35086752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SISTD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b="1" dirty="0" smtClean="0"/>
          </a:p>
          <a:p>
            <a:pPr marL="0" indent="0" algn="ctr">
              <a:buNone/>
            </a:pPr>
            <a:r>
              <a:rPr lang="pt-BR" b="1" dirty="0" smtClean="0"/>
              <a:t>Sistema </a:t>
            </a:r>
            <a:r>
              <a:rPr lang="pt-BR" b="1" dirty="0"/>
              <a:t>de Tramitação de Documentos</a:t>
            </a:r>
          </a:p>
          <a:p>
            <a:pPr marL="0" indent="0" algn="ctr">
              <a:buNone/>
            </a:pPr>
            <a:endParaRPr lang="pt-BR" u="sng" dirty="0" smtClean="0"/>
          </a:p>
          <a:p>
            <a:pPr marL="0" indent="0">
              <a:buNone/>
            </a:pPr>
            <a:r>
              <a:rPr lang="pt-BR" u="sng" dirty="0" smtClean="0"/>
              <a:t>Áreas</a:t>
            </a:r>
            <a:r>
              <a:rPr lang="pt-BR" u="sng" dirty="0"/>
              <a:t>:</a:t>
            </a:r>
            <a:r>
              <a:rPr lang="pt-BR" dirty="0"/>
              <a:t> DG; DPP; CGMAB; COCAP; COLEG; DAF; DIR; CGPERT; CGCONT; CGPMAQ; DIREX; CGCIT; CGDESP; CGPLAN; DIF; Serviço Médico Social; CGRH; DAF; COMAQ; CGCL; DIREX; Coordenação de Administração Patrimonial; CGAG; CGOF; DAQ; CGHPAQ; SR-RO/AC</a:t>
            </a:r>
            <a:r>
              <a:rPr lang="pt-BR" dirty="0" smtClean="0"/>
              <a:t>;</a:t>
            </a:r>
          </a:p>
          <a:p>
            <a:pPr marL="0" indent="0">
              <a:buNone/>
            </a:pPr>
            <a:r>
              <a:rPr lang="pt-BR" u="sng" dirty="0"/>
              <a:t>Interface com Outros Sistemas:</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526611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SMD</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Cálculo de Medições de Obras</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r>
              <a:rPr lang="pt-BR" dirty="0" smtClean="0"/>
              <a:t> SERPRO.</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97407104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SMD</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Cálculo de Medições de Obras</a:t>
            </a:r>
          </a:p>
          <a:p>
            <a:pPr marL="0" indent="0" algn="ctr">
              <a:buNone/>
            </a:pPr>
            <a:endParaRPr lang="pt-BR" dirty="0" smtClean="0"/>
          </a:p>
          <a:p>
            <a:pPr marL="0" indent="0">
              <a:buNone/>
            </a:pPr>
            <a:r>
              <a:rPr lang="pt-BR" u="sng" dirty="0" smtClean="0"/>
              <a:t>Área:</a:t>
            </a:r>
            <a:r>
              <a:rPr lang="pt-BR" dirty="0" smtClean="0"/>
              <a:t> CGDESP; CGPLAN; CGPERT; CGCONT.</a:t>
            </a:r>
          </a:p>
          <a:p>
            <a:pPr marL="0" indent="0">
              <a:buNone/>
            </a:pPr>
            <a:r>
              <a:rPr lang="pt-BR" u="sng" dirty="0"/>
              <a:t>Interface com Outros Sistemas:</a:t>
            </a:r>
            <a:endParaRPr lang="pt-BR" u="sng" dirty="0" smtClean="0"/>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Desativado. Substituído pelo </a:t>
            </a:r>
            <a:r>
              <a:rPr lang="pt-BR" dirty="0" smtClean="0">
                <a:solidFill>
                  <a:srgbClr val="FF0000"/>
                </a:solidFill>
                <a:hlinkClick r:id="rId3" action="ppaction://hlinksldjump"/>
              </a:rPr>
              <a:t>SIAC</a:t>
            </a:r>
            <a:r>
              <a:rPr lang="pt-BR" dirty="0" smtClean="0">
                <a:solidFill>
                  <a:srgbClr val="FF0000"/>
                </a:solidFill>
              </a:rPr>
              <a:t>.</a:t>
            </a:r>
            <a:endParaRPr lang="pt-BR" u="sng" dirty="0" smtClean="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242083184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SMP</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Material e Patrimônio</a:t>
            </a:r>
          </a:p>
          <a:p>
            <a:pPr marL="0" indent="0" algn="ctr">
              <a:buNone/>
            </a:pPr>
            <a:endParaRPr lang="pt-BR" dirty="0" smtClean="0"/>
          </a:p>
          <a:p>
            <a:pPr marL="0" indent="0">
              <a:buNone/>
            </a:pPr>
            <a:r>
              <a:rPr lang="pt-BR" u="sng" dirty="0"/>
              <a:t>Objetivo</a:t>
            </a:r>
            <a:r>
              <a:rPr lang="pt-BR" u="sng" dirty="0" smtClean="0"/>
              <a:t>:</a:t>
            </a:r>
            <a:r>
              <a:rPr lang="pt-BR" dirty="0" smtClean="0"/>
              <a:t> Suporte de consulta aos registros, dados cadastrais, inventários e movimentações de bens móveis permanentes do extinto DNER.</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r>
              <a:rPr lang="pt-BR" dirty="0" smtClean="0"/>
              <a:t> SERPRO.</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33893574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SMP</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Material e Patrimônio</a:t>
            </a:r>
          </a:p>
          <a:p>
            <a:pPr marL="0" indent="0" algn="ctr">
              <a:buNone/>
            </a:pPr>
            <a:endParaRPr lang="pt-BR" dirty="0" smtClean="0"/>
          </a:p>
          <a:p>
            <a:pPr marL="0" indent="0">
              <a:buNone/>
            </a:pPr>
            <a:r>
              <a:rPr lang="pt-BR" u="sng" dirty="0" smtClean="0"/>
              <a:t>Área</a:t>
            </a:r>
            <a:r>
              <a:rPr lang="pt-BR" u="sng" dirty="0"/>
              <a:t>:</a:t>
            </a:r>
            <a:r>
              <a:rPr lang="pt-BR" dirty="0"/>
              <a:t> COMAQ; CGCL; DIREX; CGDESP; DIF; COCAP; COLEG; Coordenação de Administração Patrimonial; CGAG; DAF / Coordenação Geral de Orçamento e Finanças; DIR; CGPERT; CGCONT; CGPMAQ; DAQ; CGHPAQ; SR/PI; SR/CE; SR/PB; SR/SE; SR/RN; SR-RO/AC; SR/PR; SR/SP; SR/MT</a:t>
            </a:r>
            <a:r>
              <a:rPr lang="pt-BR" dirty="0" smtClean="0"/>
              <a:t>.</a:t>
            </a:r>
          </a:p>
          <a:p>
            <a:pPr marL="0" indent="0">
              <a:buNone/>
            </a:pPr>
            <a:r>
              <a:rPr lang="pt-BR" u="sng" dirty="0"/>
              <a:t>Interface com Outros Sistemas:</a:t>
            </a:r>
            <a:endParaRPr lang="pt-BR" dirty="0"/>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Substituído pelo </a:t>
            </a:r>
            <a:r>
              <a:rPr lang="pt-BR" dirty="0" smtClean="0">
                <a:solidFill>
                  <a:srgbClr val="FF0000"/>
                </a:solidFill>
                <a:hlinkClick r:id="rId3" action="ppaction://hlinksldjump"/>
              </a:rPr>
              <a:t>SIP</a:t>
            </a:r>
            <a:r>
              <a:rPr lang="pt-BR" dirty="0" smtClean="0">
                <a:solidFill>
                  <a:srgbClr val="FF0000"/>
                </a:solidFill>
              </a:rPr>
              <a:t>.</a:t>
            </a:r>
            <a:endParaRPr lang="pt-BR" u="sng" dirty="0" smtClean="0">
              <a:solidFill>
                <a:srgbClr val="FF0000"/>
              </a:solidFill>
            </a:endParaRP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191558528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200" b="1" dirty="0" smtClean="0"/>
              <a:t>                                                  SNV</a:t>
            </a:r>
            <a:r>
              <a:rPr lang="pt-BR" sz="3200" b="1"/>
              <a:t/>
            </a:r>
            <a:br>
              <a:rPr lang="pt-BR" sz="3200" b="1"/>
            </a:br>
            <a:endParaRPr lang="pt-BR" sz="3200" b="1" dirty="0"/>
          </a:p>
        </p:txBody>
      </p:sp>
      <p:sp>
        <p:nvSpPr>
          <p:cNvPr id="3" name="Espaço Reservado para Conteúdo 2"/>
          <p:cNvSpPr>
            <a:spLocks noGrp="1"/>
          </p:cNvSpPr>
          <p:nvPr>
            <p:ph idx="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94B39633-44D6-4BF2-BEFC-FF72915BA4FA}" type="slidenum">
              <a:rPr lang="pt-BR" smtClean="0"/>
              <a:t>275</a:t>
            </a:fld>
            <a:endParaRPr lang="pt-BR"/>
          </a:p>
        </p:txBody>
      </p:sp>
    </p:spTree>
    <p:extLst>
      <p:ext uri="{BB962C8B-B14F-4D97-AF65-F5344CB8AC3E}">
        <p14:creationId xmlns:p14="http://schemas.microsoft.com/office/powerpoint/2010/main" val="4152358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SPD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para Pedidos de Material de Consumo</a:t>
            </a:r>
          </a:p>
          <a:p>
            <a:pPr marL="0" indent="0" algn="ctr">
              <a:buNone/>
            </a:pPr>
            <a:endParaRPr lang="pt-BR" dirty="0" smtClean="0"/>
          </a:p>
          <a:p>
            <a:pPr marL="0" indent="0">
              <a:buNone/>
            </a:pPr>
            <a:r>
              <a:rPr lang="pt-BR" u="sng" dirty="0"/>
              <a:t>Objetivo</a:t>
            </a:r>
            <a:r>
              <a:rPr lang="pt-BR" u="sng" dirty="0" smtClean="0"/>
              <a:t>:</a:t>
            </a:r>
            <a:r>
              <a:rPr lang="pt-BR" dirty="0" smtClean="0"/>
              <a:t> Emissão de materiais de consumo utilizados pelo setor.</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endParaRPr lang="pt-BR" u="sng" dirty="0"/>
          </a:p>
          <a:p>
            <a:pPr marL="0" indent="0">
              <a:buNone/>
            </a:pPr>
            <a:endParaRPr lang="pt-BR" u="sng" dirty="0" smtClean="0"/>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36765110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SPD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para Pedidos de Material de Consumo</a:t>
            </a:r>
          </a:p>
          <a:p>
            <a:pPr marL="0" indent="0" algn="ctr">
              <a:buNone/>
            </a:pPr>
            <a:endParaRPr lang="pt-BR" dirty="0" smtClean="0"/>
          </a:p>
          <a:p>
            <a:pPr marL="0" indent="0">
              <a:buNone/>
            </a:pPr>
            <a:r>
              <a:rPr lang="pt-BR" u="sng" dirty="0" smtClean="0"/>
              <a:t>Áreas</a:t>
            </a:r>
            <a:r>
              <a:rPr lang="pt-BR" u="sng" dirty="0"/>
              <a:t>:</a:t>
            </a:r>
            <a:r>
              <a:rPr lang="pt-BR" dirty="0"/>
              <a:t> Serviço Médico </a:t>
            </a:r>
            <a:r>
              <a:rPr lang="pt-BR" dirty="0" smtClean="0"/>
              <a:t>Social; CGRH; DAF; SR/SC.</a:t>
            </a:r>
          </a:p>
          <a:p>
            <a:pPr marL="0" indent="0">
              <a:buNone/>
            </a:pPr>
            <a:r>
              <a:rPr lang="pt-BR" u="sng" dirty="0"/>
              <a:t>Interface com Outros Sistemas:</a:t>
            </a:r>
          </a:p>
          <a:p>
            <a:pPr marL="0" indent="0">
              <a:buNone/>
            </a:pPr>
            <a:endParaRPr lang="pt-BR" u="sng" dirty="0"/>
          </a:p>
          <a:p>
            <a:pPr marL="0" indent="0">
              <a:buNone/>
            </a:pPr>
            <a:endParaRPr lang="pt-BR" u="sng" dirty="0" smtClean="0"/>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36184930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SPEO</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Programação e Execução Orçamentária</a:t>
            </a:r>
          </a:p>
          <a:p>
            <a:pPr marL="0" indent="0" algn="ctr">
              <a:buNone/>
            </a:pPr>
            <a:endParaRPr lang="pt-BR" dirty="0" smtClean="0"/>
          </a:p>
          <a:p>
            <a:pPr marL="0" indent="0">
              <a:buNone/>
            </a:pPr>
            <a:r>
              <a:rPr lang="pt-BR" u="sng" dirty="0" smtClean="0"/>
              <a:t>Objetivo:</a:t>
            </a:r>
            <a:r>
              <a:rPr lang="pt-BR" dirty="0" smtClean="0"/>
              <a:t> Definição de uma programação financeira e orçamentária dos empenhos cadastrados pelo </a:t>
            </a:r>
            <a:r>
              <a:rPr lang="pt-BR" dirty="0" smtClean="0">
                <a:hlinkClick r:id="rId3" action="ppaction://hlinksldjump"/>
              </a:rPr>
              <a:t>SCE</a:t>
            </a:r>
            <a:r>
              <a:rPr lang="pt-BR" dirty="0" smtClean="0"/>
              <a:t>. </a:t>
            </a:r>
          </a:p>
          <a:p>
            <a:pPr marL="0" indent="0">
              <a:buNone/>
            </a:pPr>
            <a:r>
              <a:rPr lang="pt-BR" u="sng" dirty="0" smtClean="0"/>
              <a:t>Principais Informações:</a:t>
            </a:r>
            <a:r>
              <a:rPr lang="pt-BR" dirty="0" smtClean="0"/>
              <a:t> Ferramenta auxiliar ao </a:t>
            </a:r>
            <a:r>
              <a:rPr lang="pt-BR" dirty="0" smtClean="0">
                <a:hlinkClick r:id="rId4" action="ppaction://hlinksldjump"/>
              </a:rPr>
              <a:t>SGF</a:t>
            </a:r>
            <a:r>
              <a:rPr lang="pt-BR" dirty="0" smtClean="0"/>
              <a:t>.</a:t>
            </a:r>
            <a:endParaRPr lang="pt-BR" u="sng" dirty="0" smtClean="0"/>
          </a:p>
          <a:p>
            <a:pPr marL="0" indent="0">
              <a:buNone/>
            </a:pPr>
            <a:r>
              <a:rPr lang="pt-BR" u="sng" dirty="0" smtClean="0"/>
              <a:t>Linguagem de Programação</a:t>
            </a:r>
            <a:r>
              <a:rPr lang="pt-BR" dirty="0" smtClean="0"/>
              <a:t>: Visual Basic 6 e Crystal </a:t>
            </a:r>
            <a:r>
              <a:rPr lang="pt-BR" dirty="0" err="1" smtClean="0"/>
              <a:t>Report</a:t>
            </a:r>
            <a:r>
              <a:rPr lang="pt-BR" dirty="0" smtClean="0"/>
              <a:t>- Versão 9.0.</a:t>
            </a:r>
          </a:p>
          <a:p>
            <a:pPr marL="0" indent="0">
              <a:buNone/>
            </a:pPr>
            <a:r>
              <a:rPr lang="pt-BR" u="sng" dirty="0" smtClean="0"/>
              <a:t>Banco de Dados</a:t>
            </a:r>
            <a:r>
              <a:rPr lang="pt-BR" dirty="0" smtClean="0"/>
              <a:t>: SQL. </a:t>
            </a:r>
            <a:endParaRPr lang="pt-BR" u="sng" dirty="0" smtClean="0"/>
          </a:p>
          <a:p>
            <a:pPr marL="0" indent="0">
              <a:buNone/>
            </a:pPr>
            <a:r>
              <a:rPr lang="pt-BR" u="sng" dirty="0" smtClean="0"/>
              <a:t>Documentação:</a:t>
            </a:r>
            <a:r>
              <a:rPr lang="pt-BR" dirty="0" smtClean="0"/>
              <a:t> </a:t>
            </a:r>
            <a:r>
              <a:rPr lang="pt-BR" dirty="0"/>
              <a:t>DVS; CHS; PGCS; QRD; </a:t>
            </a:r>
            <a:r>
              <a:rPr lang="pt-BR" dirty="0" err="1" smtClean="0"/>
              <a:t>QTProdução</a:t>
            </a:r>
            <a:r>
              <a:rPr lang="pt-BR" dirty="0" smtClean="0"/>
              <a:t>.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5" action="ppaction://hlinksldjump"/>
              </a:rPr>
              <a:t>M</a:t>
            </a:r>
            <a:r>
              <a:rPr lang="pt-BR" dirty="0" smtClean="0">
                <a:hlinkClick r:id="rId5" action="ppaction://hlinksldjump"/>
              </a:rPr>
              <a:t>enu</a:t>
            </a:r>
            <a:endParaRPr lang="pt-BR" dirty="0"/>
          </a:p>
        </p:txBody>
      </p:sp>
    </p:spTree>
    <p:extLst>
      <p:ext uri="{BB962C8B-B14F-4D97-AF65-F5344CB8AC3E}">
        <p14:creationId xmlns:p14="http://schemas.microsoft.com/office/powerpoint/2010/main" val="146088388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25830"/>
            <a:ext cx="11630297" cy="5932169"/>
          </a:xfrm>
        </p:spPr>
        <p:txBody>
          <a:bodyPr>
            <a:normAutofit/>
          </a:bodyPr>
          <a:lstStyle/>
          <a:p>
            <a:pPr marL="0" indent="0" algn="ctr">
              <a:buNone/>
            </a:pPr>
            <a:endParaRPr lang="pt-BR" dirty="0" smtClean="0"/>
          </a:p>
          <a:p>
            <a:pPr marL="0" indent="0" algn="ctr">
              <a:buNone/>
            </a:pPr>
            <a:r>
              <a:rPr lang="pt-BR" b="1" dirty="0"/>
              <a:t>Sistema de Programação e Execução Orçamentária</a:t>
            </a:r>
          </a:p>
          <a:p>
            <a:pPr marL="0" indent="0" algn="ctr">
              <a:buNone/>
            </a:pPr>
            <a:endParaRPr lang="pt-BR" dirty="0"/>
          </a:p>
          <a:p>
            <a:pPr marL="0" indent="0">
              <a:buNone/>
            </a:pPr>
            <a:r>
              <a:rPr lang="pt-BR" u="sng" dirty="0"/>
              <a:t>Área:</a:t>
            </a:r>
            <a:r>
              <a:rPr lang="pt-BR" dirty="0"/>
              <a:t> DPP; CGPLAN; DAF; DIR; CGPMAQ; SR/BA; SR/SE; SR-RO/AC; </a:t>
            </a:r>
            <a:r>
              <a:rPr lang="pt-BR" dirty="0" smtClean="0"/>
              <a:t>SR/SC; SR/MT.</a:t>
            </a:r>
          </a:p>
          <a:p>
            <a:pPr marL="0" indent="0">
              <a:buNone/>
            </a:pPr>
            <a:r>
              <a:rPr lang="pt-BR" u="sng" dirty="0"/>
              <a:t>Interface com Outros Sistemas:</a:t>
            </a:r>
            <a:endParaRPr lang="pt-BR" dirty="0" smtClean="0"/>
          </a:p>
          <a:p>
            <a:pPr marL="0" indent="0">
              <a:buNone/>
            </a:pPr>
            <a:r>
              <a:rPr lang="pt-BR" u="sng" dirty="0" err="1" smtClean="0">
                <a:solidFill>
                  <a:srgbClr val="FF0000"/>
                </a:solidFill>
              </a:rPr>
              <a:t>Obs</a:t>
            </a:r>
            <a:r>
              <a:rPr lang="pt-BR" u="sng" dirty="0">
                <a:solidFill>
                  <a:srgbClr val="FF0000"/>
                </a:solidFill>
              </a:rPr>
              <a:t>:</a:t>
            </a:r>
            <a:r>
              <a:rPr lang="pt-BR" dirty="0">
                <a:solidFill>
                  <a:srgbClr val="FF0000"/>
                </a:solidFill>
              </a:rPr>
              <a:t> Será substituído pelo novo </a:t>
            </a:r>
            <a:r>
              <a:rPr lang="pt-BR" dirty="0">
                <a:solidFill>
                  <a:srgbClr val="FF0000"/>
                </a:solidFill>
                <a:hlinkClick r:id="rId3" action="ppaction://hlinksldjump"/>
              </a:rPr>
              <a:t>SGF</a:t>
            </a:r>
            <a:r>
              <a:rPr lang="pt-BR" dirty="0">
                <a:solidFill>
                  <a:srgbClr val="FF0000"/>
                </a:solidFill>
              </a:rPr>
              <a:t>.</a:t>
            </a:r>
            <a:endParaRPr lang="pt-BR" u="sng"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279</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SPEO</a:t>
            </a:r>
            <a:endParaRPr lang="pt-BR" sz="3200" b="1" dirty="0">
              <a:solidFill>
                <a:srgbClr val="FF0000"/>
              </a:solidFill>
            </a:endParaRP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393085473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CRPG</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endParaRPr lang="pt-BR" dirty="0" smtClean="0"/>
          </a:p>
          <a:p>
            <a:pPr marL="0" indent="0" algn="ctr">
              <a:buNone/>
            </a:pPr>
            <a:endParaRPr lang="pt-BR" dirty="0" smtClean="0"/>
          </a:p>
          <a:p>
            <a:pPr marL="0" indent="0">
              <a:buNone/>
            </a:pPr>
            <a:r>
              <a:rPr lang="pt-BR" u="sng" dirty="0" smtClean="0"/>
              <a:t>Ambiente:</a:t>
            </a:r>
          </a:p>
          <a:p>
            <a:pPr marL="0" indent="0">
              <a:buNone/>
            </a:pPr>
            <a:r>
              <a:rPr lang="pt-BR" u="sng" dirty="0" smtClean="0"/>
              <a:t>Área:</a:t>
            </a:r>
            <a:r>
              <a:rPr lang="pt-BR" dirty="0" smtClean="0"/>
              <a:t> SR/PR.</a:t>
            </a:r>
          </a:p>
          <a:p>
            <a:pPr marL="0" indent="0">
              <a:buNone/>
            </a:pPr>
            <a:r>
              <a:rPr lang="pt-BR" u="sng" dirty="0"/>
              <a:t>Interface com Outros Sistemas:</a:t>
            </a:r>
          </a:p>
          <a:p>
            <a:pPr marL="0" indent="0">
              <a:buNone/>
            </a:pPr>
            <a:endParaRPr lang="pt-BR" u="sng" dirty="0" smtClean="0"/>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31069832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err="1" smtClean="0"/>
              <a:t>SPIUnet</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b="1" dirty="0" smtClean="0"/>
          </a:p>
          <a:p>
            <a:pPr marL="0" indent="0" algn="ctr">
              <a:buNone/>
            </a:pPr>
            <a:r>
              <a:rPr lang="pt-BR" b="1" dirty="0" smtClean="0"/>
              <a:t>Sistema de Gerenciamento dos Imóveis de Uso Especial da União</a:t>
            </a:r>
          </a:p>
          <a:p>
            <a:pPr marL="0" indent="0" algn="ctr">
              <a:buNone/>
            </a:pPr>
            <a:endParaRPr lang="pt-BR" dirty="0" smtClean="0"/>
          </a:p>
          <a:p>
            <a:pPr marL="0" indent="0">
              <a:buNone/>
            </a:pPr>
            <a:r>
              <a:rPr lang="pt-BR" u="sng" dirty="0"/>
              <a:t>Objetivo</a:t>
            </a:r>
            <a:r>
              <a:rPr lang="pt-BR" u="sng" dirty="0" smtClean="0"/>
              <a:t>:</a:t>
            </a:r>
            <a:r>
              <a:rPr lang="pt-BR" dirty="0" smtClean="0"/>
              <a:t> Cadastrar e manter consultas de bens imóveis situados no âmbito do distrito federal, vinculados ao DNIT/SEDE.</a:t>
            </a:r>
          </a:p>
          <a:p>
            <a:pPr marL="0" indent="0">
              <a:buNone/>
            </a:pPr>
            <a:r>
              <a:rPr lang="pt-BR" u="sng" dirty="0" smtClean="0"/>
              <a:t>Principais Informações:</a:t>
            </a:r>
            <a:r>
              <a:rPr lang="pt-BR" dirty="0" smtClean="0"/>
              <a:t> Permite o gerenciamento e arrecadação de receitas patrimoniais devidas de aluguel e arrendamento, além de padronizar os procedimentos operacionais das Gerências Regionais do Patrimônio da União.</a:t>
            </a:r>
          </a:p>
          <a:p>
            <a:pPr marL="0" indent="0">
              <a:buNone/>
            </a:pPr>
            <a:r>
              <a:rPr lang="pt-BR" u="sng" dirty="0" smtClean="0"/>
              <a:t>Linguagem de Programação: </a:t>
            </a:r>
          </a:p>
          <a:p>
            <a:pPr marL="0" indent="0">
              <a:buNone/>
            </a:pPr>
            <a:r>
              <a:rPr lang="pt-BR" u="sng" dirty="0" smtClean="0"/>
              <a:t>Banco de Dados:</a:t>
            </a:r>
            <a:r>
              <a:rPr lang="pt-BR" dirty="0" smtClean="0"/>
              <a:t> Access.</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SERPRO.</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280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44943363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err="1" smtClean="0"/>
              <a:t>SPIUnet</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b="1" dirty="0" smtClean="0"/>
          </a:p>
          <a:p>
            <a:pPr marL="0" indent="0" algn="ctr">
              <a:buNone/>
            </a:pPr>
            <a:r>
              <a:rPr lang="pt-BR" b="1" dirty="0" smtClean="0"/>
              <a:t>Sistema de Gerenciamento dos Imóveis de Uso Especial da União</a:t>
            </a:r>
          </a:p>
          <a:p>
            <a:pPr marL="0" indent="0" algn="ctr">
              <a:buNone/>
            </a:pPr>
            <a:endParaRPr lang="pt-BR" dirty="0" smtClean="0"/>
          </a:p>
          <a:p>
            <a:pPr marL="0" indent="0">
              <a:buNone/>
            </a:pPr>
            <a:r>
              <a:rPr lang="pt-BR" u="sng" dirty="0" smtClean="0"/>
              <a:t>Propriedade:</a:t>
            </a:r>
            <a:r>
              <a:rPr lang="pt-BR" dirty="0" smtClean="0"/>
              <a:t> Governo.</a:t>
            </a:r>
          </a:p>
          <a:p>
            <a:pPr marL="0" indent="0">
              <a:buNone/>
            </a:pPr>
            <a:r>
              <a:rPr lang="pt-BR" u="sng" dirty="0" smtClean="0"/>
              <a:t>Ambiente:</a:t>
            </a:r>
          </a:p>
          <a:p>
            <a:pPr marL="0" indent="0">
              <a:buNone/>
            </a:pPr>
            <a:r>
              <a:rPr lang="pt-BR" u="sng" dirty="0"/>
              <a:t>Áreas:</a:t>
            </a:r>
            <a:r>
              <a:rPr lang="pt-BR" dirty="0"/>
              <a:t> Coordenação de Administração Patrimonial/CGAG/DAF</a:t>
            </a:r>
            <a:r>
              <a:rPr lang="pt-BR" dirty="0" smtClean="0"/>
              <a:t>.</a:t>
            </a:r>
          </a:p>
          <a:p>
            <a:pPr marL="0" indent="0">
              <a:buNone/>
            </a:pPr>
            <a:r>
              <a:rPr lang="pt-BR" u="sng" dirty="0"/>
              <a:t>Interface com Outros Sistemas: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281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4805860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SPJ</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Acompanhamento de Processos Judiciais</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r>
              <a:rPr lang="pt-BR" dirty="0" smtClean="0"/>
              <a:t> SERPRO.</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282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23720282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SPJ</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Acompanhamento de Processos Judiciais</a:t>
            </a:r>
          </a:p>
          <a:p>
            <a:pPr marL="0" indent="0" algn="ctr">
              <a:buNone/>
            </a:pPr>
            <a:endParaRPr lang="pt-BR" dirty="0" smtClean="0"/>
          </a:p>
          <a:p>
            <a:pPr marL="0" indent="0">
              <a:buNone/>
            </a:pPr>
            <a:r>
              <a:rPr lang="pt-BR" u="sng" dirty="0" smtClean="0"/>
              <a:t>Área</a:t>
            </a:r>
            <a:r>
              <a:rPr lang="pt-BR" u="sng" dirty="0"/>
              <a:t>:</a:t>
            </a:r>
            <a:r>
              <a:rPr lang="pt-BR" dirty="0"/>
              <a:t> SR-RO/AC; SR/SP</a:t>
            </a:r>
            <a:r>
              <a:rPr lang="pt-BR" dirty="0" smtClean="0"/>
              <a:t>.</a:t>
            </a:r>
          </a:p>
          <a:p>
            <a:pPr marL="0" indent="0">
              <a:buNone/>
            </a:pPr>
            <a:r>
              <a:rPr lang="pt-BR" u="sng" dirty="0"/>
              <a:t>Interface com Outros Sistemas:</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283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81759883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9071" y="12424"/>
            <a:ext cx="10515600" cy="1325563"/>
          </a:xfrm>
        </p:spPr>
        <p:txBody>
          <a:bodyPr>
            <a:normAutofit/>
          </a:bodyPr>
          <a:lstStyle/>
          <a:p>
            <a:pPr algn="ctr"/>
            <a:r>
              <a:rPr lang="pt-BR" sz="3200" b="1" dirty="0" smtClean="0"/>
              <a:t>STID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Tramitação Interna CGMAB</a:t>
            </a:r>
          </a:p>
          <a:p>
            <a:pPr marL="0" indent="0" algn="ctr">
              <a:buNone/>
            </a:pPr>
            <a:endParaRPr lang="pt-BR" dirty="0" smtClean="0"/>
          </a:p>
          <a:p>
            <a:pPr marL="0" indent="0">
              <a:buNone/>
            </a:pPr>
            <a:r>
              <a:rPr lang="pt-BR" u="sng" dirty="0" smtClean="0"/>
              <a:t>Objetivo:</a:t>
            </a:r>
            <a:r>
              <a:rPr lang="pt-BR" dirty="0" smtClean="0"/>
              <a:t> Possibilita à coordenação, controle e acompanhamento interno dos projetos. </a:t>
            </a:r>
          </a:p>
          <a:p>
            <a:pPr marL="0" indent="0">
              <a:buNone/>
            </a:pPr>
            <a:r>
              <a:rPr lang="pt-BR" u="sng" dirty="0" smtClean="0"/>
              <a:t>Principais Informações:</a:t>
            </a:r>
          </a:p>
          <a:p>
            <a:pPr marL="0" indent="0">
              <a:buNone/>
            </a:pPr>
            <a:r>
              <a:rPr lang="pt-BR" u="sng" dirty="0" smtClean="0"/>
              <a:t>Linguagem de Programação</a:t>
            </a:r>
            <a:r>
              <a:rPr lang="pt-BR" dirty="0" smtClean="0"/>
              <a:t>: C#.</a:t>
            </a:r>
          </a:p>
          <a:p>
            <a:pPr marL="0" indent="0">
              <a:buNone/>
            </a:pPr>
            <a:r>
              <a:rPr lang="pt-BR" u="sng" dirty="0" smtClean="0"/>
              <a:t>Banco de Dados</a:t>
            </a:r>
            <a:r>
              <a:rPr lang="pt-BR" dirty="0" smtClean="0"/>
              <a:t>: SQL-Server 2008.</a:t>
            </a:r>
          </a:p>
          <a:p>
            <a:pPr marL="0" indent="0">
              <a:buNone/>
            </a:pPr>
            <a:r>
              <a:rPr lang="pt-BR" u="sng" dirty="0" smtClean="0"/>
              <a:t>Documentação:</a:t>
            </a:r>
            <a:r>
              <a:rPr lang="pt-BR" dirty="0" smtClean="0"/>
              <a:t> S/documentação.</a:t>
            </a:r>
          </a:p>
          <a:p>
            <a:pPr marL="0" indent="0">
              <a:buNone/>
            </a:pPr>
            <a:r>
              <a:rPr lang="pt-BR" u="sng" dirty="0" smtClean="0"/>
              <a:t>Mantenedor: </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284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9078859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STID</a:t>
            </a: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Tramitação Interna CGMAB</a:t>
            </a:r>
          </a:p>
          <a:p>
            <a:pPr marL="0" indent="0" algn="ctr">
              <a:buNone/>
            </a:pPr>
            <a:endParaRPr lang="pt-BR" dirty="0" smtClean="0"/>
          </a:p>
          <a:p>
            <a:pPr marL="0" indent="0">
              <a:buNone/>
            </a:pPr>
            <a:r>
              <a:rPr lang="pt-BR" u="sng" dirty="0" smtClean="0"/>
              <a:t>Área:</a:t>
            </a:r>
            <a:r>
              <a:rPr lang="pt-BR" dirty="0" smtClean="0"/>
              <a:t> DPP.</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285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3674374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Expresso Livre</a:t>
            </a:r>
          </a:p>
          <a:p>
            <a:pPr marL="0" indent="0" algn="ctr">
              <a:buNone/>
            </a:pPr>
            <a:endParaRPr lang="pt-BR" dirty="0" smtClean="0"/>
          </a:p>
          <a:p>
            <a:pPr marL="0" indent="0">
              <a:buNone/>
            </a:pPr>
            <a:r>
              <a:rPr lang="pt-BR" u="sng" dirty="0" smtClean="0"/>
              <a:t>Objetivo:</a:t>
            </a:r>
            <a:r>
              <a:rPr lang="pt-BR" dirty="0" smtClean="0"/>
              <a:t> Comunicação através de e-mail.</a:t>
            </a:r>
          </a:p>
          <a:p>
            <a:pPr marL="0" indent="0">
              <a:buNone/>
            </a:pPr>
            <a:r>
              <a:rPr lang="pt-BR" u="sng" dirty="0" smtClean="0"/>
              <a:t>Principais Informações:</a:t>
            </a:r>
            <a:r>
              <a:rPr lang="pt-BR" dirty="0" smtClean="0"/>
              <a:t> Permite que o usuário cadastre contatos, inclua compromissos no calendário, liste tarefas por ordem de prioridade e envie mensagens instantâneas via </a:t>
            </a:r>
            <a:r>
              <a:rPr lang="pt-BR" i="1" dirty="0" smtClean="0"/>
              <a:t>chat</a:t>
            </a:r>
            <a:r>
              <a:rPr lang="pt-BR" dirty="0" smtClean="0"/>
              <a:t>.</a:t>
            </a:r>
          </a:p>
          <a:p>
            <a:pPr marL="0" indent="0">
              <a:buNone/>
            </a:pPr>
            <a:r>
              <a:rPr lang="pt-BR" dirty="0"/>
              <a:t> </a:t>
            </a:r>
            <a:r>
              <a:rPr lang="pt-BR" dirty="0" smtClean="0"/>
              <a:t>       Site situado </a:t>
            </a:r>
            <a:r>
              <a:rPr lang="pt-BR" dirty="0"/>
              <a:t>no endereço: </a:t>
            </a:r>
            <a:r>
              <a:rPr lang="pt-BR" dirty="0">
                <a:hlinkClick r:id="rId4"/>
              </a:rPr>
              <a:t>https://</a:t>
            </a:r>
            <a:r>
              <a:rPr lang="pt-BR" dirty="0" smtClean="0">
                <a:hlinkClick r:id="rId4"/>
              </a:rPr>
              <a:t>expresso.dnit.gov.br/</a:t>
            </a:r>
            <a:endParaRPr lang="pt-BR" dirty="0" smtClean="0"/>
          </a:p>
          <a:p>
            <a:pPr marL="0" indent="0">
              <a:buNone/>
            </a:pPr>
            <a:r>
              <a:rPr lang="pt-BR" u="sng" dirty="0" smtClean="0"/>
              <a:t>Linguagem de Programação:</a:t>
            </a:r>
            <a:r>
              <a:rPr lang="pt-BR" dirty="0" smtClean="0"/>
              <a:t> PHP.</a:t>
            </a:r>
          </a:p>
          <a:p>
            <a:pPr marL="0" indent="0">
              <a:buNone/>
            </a:pPr>
            <a:r>
              <a:rPr lang="pt-BR" u="sng" dirty="0" smtClean="0"/>
              <a:t>Banco de Dados</a:t>
            </a:r>
            <a:r>
              <a:rPr lang="pt-BR" dirty="0" smtClean="0"/>
              <a:t>: Postgre SQL.</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Serpro.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286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5" action="ppaction://hlinksldjump"/>
              </a:rPr>
              <a:t>M</a:t>
            </a:r>
            <a:r>
              <a:rPr lang="pt-BR" dirty="0" smtClean="0">
                <a:hlinkClick r:id="rId5" action="ppaction://hlinksldjump"/>
              </a:rPr>
              <a:t>enu</a:t>
            </a:r>
            <a:endParaRPr lang="pt-BR" dirty="0"/>
          </a:p>
        </p:txBody>
      </p:sp>
    </p:spTree>
    <p:extLst>
      <p:ext uri="{BB962C8B-B14F-4D97-AF65-F5344CB8AC3E}">
        <p14:creationId xmlns:p14="http://schemas.microsoft.com/office/powerpoint/2010/main" val="224638902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endParaRPr lang="pt-BR" sz="3200" b="1" dirty="0"/>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Expresso Livre</a:t>
            </a:r>
          </a:p>
          <a:p>
            <a:pPr marL="0" indent="0" algn="ctr">
              <a:buNone/>
            </a:pPr>
            <a:endParaRPr lang="pt-BR" dirty="0" smtClean="0"/>
          </a:p>
          <a:p>
            <a:pPr marL="0" indent="0">
              <a:buNone/>
            </a:pPr>
            <a:r>
              <a:rPr lang="pt-BR" u="sng" dirty="0" smtClean="0"/>
              <a:t>Propriedade:</a:t>
            </a:r>
            <a:r>
              <a:rPr lang="pt-BR" dirty="0" smtClean="0"/>
              <a:t> DNIT.</a:t>
            </a:r>
          </a:p>
          <a:p>
            <a:pPr marL="0" indent="0">
              <a:buNone/>
            </a:pPr>
            <a:r>
              <a:rPr lang="pt-BR" u="sng" dirty="0" smtClean="0"/>
              <a:t>Ambiente:</a:t>
            </a:r>
            <a:r>
              <a:rPr lang="pt-BR" dirty="0" smtClean="0"/>
              <a:t> WEB.</a:t>
            </a:r>
          </a:p>
          <a:p>
            <a:pPr marL="0" indent="0">
              <a:buNone/>
            </a:pPr>
            <a:r>
              <a:rPr lang="pt-BR" u="sng" dirty="0" smtClean="0"/>
              <a:t>Área:</a:t>
            </a:r>
            <a:r>
              <a:rPr lang="pt-BR" dirty="0" smtClean="0"/>
              <a:t> </a:t>
            </a:r>
            <a:r>
              <a:rPr lang="pt-BR" dirty="0"/>
              <a:t>SR/AL</a:t>
            </a:r>
            <a:r>
              <a:rPr lang="pt-BR" dirty="0" smtClean="0"/>
              <a:t>.</a:t>
            </a:r>
          </a:p>
          <a:p>
            <a:pPr marL="0" indent="0">
              <a:buNone/>
            </a:pPr>
            <a:r>
              <a:rPr lang="pt-BR" u="sng" dirty="0"/>
              <a:t>Interface com Outros Sistemas:</a:t>
            </a: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287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80059085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CSDPS</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Cadastro de Servidor Dependente e Plano de Saúde</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r>
              <a:rPr lang="pt-BR" dirty="0" smtClean="0"/>
              <a:t> Serpro.</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29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96625877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p:cNvSpPr>
            <a:spLocks noGrp="1"/>
          </p:cNvSpPr>
          <p:nvPr>
            <p:ph idx="1"/>
          </p:nvPr>
        </p:nvSpPr>
        <p:spPr>
          <a:xfrm>
            <a:off x="838200" y="1"/>
            <a:ext cx="11353800" cy="6878512"/>
          </a:xfrm>
        </p:spPr>
        <p:txBody>
          <a:bodyPr numCol="4">
            <a:normAutofit/>
          </a:bodyPr>
          <a:lstStyle/>
          <a:p>
            <a:pPr>
              <a:buFont typeface="Wingdings" panose="05000000000000000000" pitchFamily="2" charset="2"/>
              <a:buChar char="v"/>
            </a:pPr>
            <a:r>
              <a:rPr lang="pt-BR" dirty="0" smtClean="0">
                <a:hlinkClick r:id="rId2" action="ppaction://hlinksldjump"/>
              </a:rPr>
              <a:t>SCDP</a:t>
            </a:r>
            <a:endParaRPr lang="pt-BR" dirty="0"/>
          </a:p>
          <a:p>
            <a:pPr>
              <a:buFont typeface="Wingdings" panose="05000000000000000000" pitchFamily="2" charset="2"/>
              <a:buChar char="v"/>
            </a:pPr>
            <a:r>
              <a:rPr lang="pt-BR" dirty="0">
                <a:solidFill>
                  <a:srgbClr val="FF0000"/>
                </a:solidFill>
                <a:hlinkClick r:id="rId3" action="ppaction://hlinksldjump"/>
              </a:rPr>
              <a:t>SCE</a:t>
            </a:r>
            <a:endParaRPr lang="pt-BR" dirty="0">
              <a:solidFill>
                <a:srgbClr val="FF0000"/>
              </a:solidFill>
            </a:endParaRPr>
          </a:p>
          <a:p>
            <a:pPr>
              <a:buFont typeface="Wingdings" panose="05000000000000000000" pitchFamily="2" charset="2"/>
              <a:buChar char="v"/>
            </a:pPr>
            <a:r>
              <a:rPr lang="pt-BR" dirty="0" smtClean="0">
                <a:hlinkClick r:id="rId4" action="ppaction://hlinksldjump"/>
              </a:rPr>
              <a:t>SCL</a:t>
            </a:r>
            <a:endParaRPr lang="pt-BR" dirty="0" smtClean="0">
              <a:solidFill>
                <a:srgbClr val="FF0000"/>
              </a:solidFill>
              <a:hlinkClick r:id="rId5" action="ppaction://hlinksldjump"/>
            </a:endParaRPr>
          </a:p>
          <a:p>
            <a:pPr>
              <a:buFont typeface="Wingdings" panose="05000000000000000000" pitchFamily="2" charset="2"/>
              <a:buChar char="v"/>
            </a:pPr>
            <a:r>
              <a:rPr lang="pt-BR" dirty="0" smtClean="0">
                <a:solidFill>
                  <a:schemeClr val="accent6">
                    <a:lumMod val="75000"/>
                  </a:schemeClr>
                </a:solidFill>
                <a:hlinkClick r:id="rId5" action="ppaction://hlinksldjump"/>
              </a:rPr>
              <a:t>SCLC</a:t>
            </a:r>
          </a:p>
          <a:p>
            <a:pPr>
              <a:buFont typeface="Wingdings" panose="05000000000000000000" pitchFamily="2" charset="2"/>
              <a:buChar char="v"/>
            </a:pPr>
            <a:r>
              <a:rPr lang="pt-BR" dirty="0" smtClean="0">
                <a:solidFill>
                  <a:schemeClr val="accent6">
                    <a:lumMod val="75000"/>
                  </a:schemeClr>
                </a:solidFill>
                <a:hlinkClick r:id="rId6" action="ppaction://hlinksldjump"/>
              </a:rPr>
              <a:t>SCLC</a:t>
            </a:r>
            <a:endParaRPr lang="pt-BR" dirty="0">
              <a:solidFill>
                <a:schemeClr val="accent6">
                  <a:lumMod val="75000"/>
                </a:schemeClr>
              </a:solidFill>
              <a:hlinkClick r:id="rId5" action="ppaction://hlinksldjump"/>
            </a:endParaRPr>
          </a:p>
          <a:p>
            <a:pPr>
              <a:buFont typeface="Wingdings" panose="05000000000000000000" pitchFamily="2" charset="2"/>
              <a:buChar char="v"/>
            </a:pPr>
            <a:r>
              <a:rPr lang="pt-BR" dirty="0" smtClean="0">
                <a:hlinkClick r:id="rId7" action="ppaction://hlinksldjump"/>
              </a:rPr>
              <a:t>SCOE</a:t>
            </a:r>
            <a:endParaRPr lang="pt-BR" dirty="0" smtClean="0">
              <a:hlinkClick r:id="rId8" action="ppaction://hlinksldjump"/>
            </a:endParaRPr>
          </a:p>
          <a:p>
            <a:pPr>
              <a:buFont typeface="Wingdings" panose="05000000000000000000" pitchFamily="2" charset="2"/>
              <a:buChar char="v"/>
            </a:pPr>
            <a:r>
              <a:rPr lang="pt-BR" dirty="0" smtClean="0">
                <a:hlinkClick r:id="rId8" action="ppaction://hlinksldjump"/>
              </a:rPr>
              <a:t>SCOVIDE</a:t>
            </a:r>
            <a:endParaRPr lang="pt-BR" dirty="0"/>
          </a:p>
          <a:p>
            <a:pPr>
              <a:buFont typeface="Wingdings" panose="05000000000000000000" pitchFamily="2" charset="2"/>
              <a:buChar char="v"/>
            </a:pPr>
            <a:r>
              <a:rPr lang="pt-BR" dirty="0" smtClean="0">
                <a:hlinkClick r:id="rId9" action="ppaction://hlinksldjump"/>
              </a:rPr>
              <a:t>SCP</a:t>
            </a:r>
            <a:endParaRPr lang="pt-BR" dirty="0" smtClean="0">
              <a:hlinkClick r:id="rId10" action="ppaction://hlinksldjump"/>
            </a:endParaRPr>
          </a:p>
          <a:p>
            <a:pPr>
              <a:buFont typeface="Wingdings" panose="05000000000000000000" pitchFamily="2" charset="2"/>
              <a:buChar char="v"/>
            </a:pPr>
            <a:r>
              <a:rPr lang="pt-BR" dirty="0" smtClean="0">
                <a:hlinkClick r:id="rId10" action="ppaction://hlinksldjump"/>
              </a:rPr>
              <a:t>SCSD</a:t>
            </a:r>
            <a:endParaRPr lang="pt-BR" dirty="0" smtClean="0">
              <a:hlinkClick r:id="rId11" action="ppaction://hlinksldjump"/>
            </a:endParaRPr>
          </a:p>
          <a:p>
            <a:pPr>
              <a:buFont typeface="Wingdings" panose="05000000000000000000" pitchFamily="2" charset="2"/>
              <a:buChar char="v"/>
            </a:pPr>
            <a:r>
              <a:rPr lang="pt-BR" dirty="0" smtClean="0">
                <a:hlinkClick r:id="rId11" action="ppaction://hlinksldjump"/>
              </a:rPr>
              <a:t>SEA</a:t>
            </a:r>
            <a:endParaRPr lang="pt-BR" dirty="0" smtClean="0"/>
          </a:p>
          <a:p>
            <a:pPr>
              <a:buFont typeface="Wingdings" panose="05000000000000000000" pitchFamily="2" charset="2"/>
              <a:buChar char="v"/>
            </a:pPr>
            <a:r>
              <a:rPr lang="pt-BR" dirty="0" smtClean="0">
                <a:hlinkClick r:id="rId12" action="ppaction://hlinksldjump"/>
              </a:rPr>
              <a:t>Sgerenciamento</a:t>
            </a:r>
            <a:endParaRPr lang="pt-BR" dirty="0" smtClean="0"/>
          </a:p>
          <a:p>
            <a:pPr>
              <a:buFont typeface="Wingdings" panose="05000000000000000000" pitchFamily="2" charset="2"/>
              <a:buChar char="v"/>
            </a:pPr>
            <a:r>
              <a:rPr lang="pt-BR" dirty="0" smtClean="0">
                <a:hlinkClick r:id="rId13" action="ppaction://hlinksldjump"/>
              </a:rPr>
              <a:t>SGF</a:t>
            </a:r>
            <a:endParaRPr lang="pt-BR" dirty="0" smtClean="0"/>
          </a:p>
          <a:p>
            <a:pPr>
              <a:buFont typeface="Wingdings" panose="05000000000000000000" pitchFamily="2" charset="2"/>
              <a:buChar char="v"/>
            </a:pPr>
            <a:r>
              <a:rPr lang="pt-BR" sz="2400" dirty="0" smtClean="0">
                <a:hlinkClick r:id="rId14" action="ppaction://hlinksldjump"/>
              </a:rPr>
              <a:t>SGF-CRONOLOGIA</a:t>
            </a:r>
            <a:endParaRPr lang="pt-BR" sz="2400" dirty="0" smtClean="0"/>
          </a:p>
          <a:p>
            <a:pPr>
              <a:buFont typeface="Wingdings" panose="05000000000000000000" pitchFamily="2" charset="2"/>
              <a:buChar char="v"/>
            </a:pPr>
            <a:r>
              <a:rPr lang="pt-BR" dirty="0" smtClean="0">
                <a:hlinkClick r:id="rId15" action="ppaction://hlinksldjump"/>
              </a:rPr>
              <a:t>SGO</a:t>
            </a:r>
            <a:endParaRPr lang="pt-BR" dirty="0" smtClean="0"/>
          </a:p>
          <a:p>
            <a:pPr>
              <a:buFont typeface="Wingdings" panose="05000000000000000000" pitchFamily="2" charset="2"/>
              <a:buChar char="v"/>
            </a:pPr>
            <a:r>
              <a:rPr lang="pt-BR" dirty="0" smtClean="0">
                <a:hlinkClick r:id="rId16" action="ppaction://hlinksldjump"/>
              </a:rPr>
              <a:t>SGO-MOBILE</a:t>
            </a:r>
            <a:endParaRPr lang="pt-BR" dirty="0" smtClean="0"/>
          </a:p>
          <a:p>
            <a:pPr>
              <a:buFont typeface="Wingdings" panose="05000000000000000000" pitchFamily="2" charset="2"/>
              <a:buChar char="v"/>
            </a:pPr>
            <a:r>
              <a:rPr lang="pt-BR" dirty="0" smtClean="0">
                <a:solidFill>
                  <a:schemeClr val="accent6">
                    <a:lumMod val="75000"/>
                  </a:schemeClr>
                </a:solidFill>
                <a:hlinkClick r:id="rId17" action="ppaction://hlinksldjump"/>
              </a:rPr>
              <a:t>SGP</a:t>
            </a:r>
            <a:endParaRPr lang="pt-BR" dirty="0" smtClean="0">
              <a:solidFill>
                <a:schemeClr val="accent6">
                  <a:lumMod val="75000"/>
                </a:schemeClr>
              </a:solidFill>
            </a:endParaRPr>
          </a:p>
          <a:p>
            <a:pPr>
              <a:buFont typeface="Wingdings" panose="05000000000000000000" pitchFamily="2" charset="2"/>
              <a:buChar char="v"/>
            </a:pPr>
            <a:r>
              <a:rPr lang="pt-BR" dirty="0" smtClean="0">
                <a:solidFill>
                  <a:schemeClr val="accent6">
                    <a:lumMod val="75000"/>
                  </a:schemeClr>
                </a:solidFill>
                <a:hlinkClick r:id="rId18" action="ppaction://hlinksldjump"/>
              </a:rPr>
              <a:t>SGP</a:t>
            </a:r>
            <a:endParaRPr lang="pt-BR" dirty="0" smtClean="0">
              <a:solidFill>
                <a:schemeClr val="accent6">
                  <a:lumMod val="75000"/>
                </a:schemeClr>
              </a:solidFill>
            </a:endParaRPr>
          </a:p>
          <a:p>
            <a:pPr>
              <a:buFont typeface="Wingdings" panose="05000000000000000000" pitchFamily="2" charset="2"/>
              <a:buChar char="v"/>
            </a:pPr>
            <a:r>
              <a:rPr lang="pt-BR" dirty="0" smtClean="0">
                <a:hlinkClick r:id="rId19" action="ppaction://hlinksldjump"/>
              </a:rPr>
              <a:t>SGPD</a:t>
            </a:r>
            <a:endParaRPr lang="pt-BR" dirty="0" smtClean="0"/>
          </a:p>
          <a:p>
            <a:pPr>
              <a:buFont typeface="Wingdings" panose="05000000000000000000" pitchFamily="2" charset="2"/>
              <a:buChar char="v"/>
            </a:pPr>
            <a:r>
              <a:rPr lang="pt-BR" dirty="0" smtClean="0">
                <a:hlinkClick r:id="rId20" action="ppaction://hlinksldjump"/>
              </a:rPr>
              <a:t>SGPROJETO</a:t>
            </a:r>
            <a:endParaRPr lang="pt-BR" dirty="0" smtClean="0"/>
          </a:p>
          <a:p>
            <a:pPr>
              <a:buFont typeface="Wingdings" panose="05000000000000000000" pitchFamily="2" charset="2"/>
              <a:buChar char="v"/>
            </a:pPr>
            <a:r>
              <a:rPr lang="pt-BR" dirty="0" smtClean="0">
                <a:solidFill>
                  <a:schemeClr val="accent6">
                    <a:lumMod val="75000"/>
                  </a:schemeClr>
                </a:solidFill>
                <a:hlinkClick r:id="rId21" action="ppaction://hlinksldjump"/>
              </a:rPr>
              <a:t>SGV.net</a:t>
            </a:r>
            <a:endParaRPr lang="pt-BR" dirty="0" smtClean="0">
              <a:solidFill>
                <a:schemeClr val="accent6">
                  <a:lumMod val="75000"/>
                </a:schemeClr>
              </a:solidFill>
            </a:endParaRPr>
          </a:p>
          <a:p>
            <a:pPr>
              <a:buFont typeface="Wingdings" panose="05000000000000000000" pitchFamily="2" charset="2"/>
              <a:buChar char="v"/>
            </a:pPr>
            <a:r>
              <a:rPr lang="pt-BR" dirty="0" smtClean="0">
                <a:solidFill>
                  <a:schemeClr val="accent6">
                    <a:lumMod val="75000"/>
                  </a:schemeClr>
                </a:solidFill>
                <a:hlinkClick r:id="rId22" action="ppaction://hlinksldjump"/>
              </a:rPr>
              <a:t>SGV</a:t>
            </a:r>
            <a:endParaRPr lang="pt-BR" dirty="0" smtClean="0">
              <a:solidFill>
                <a:schemeClr val="accent6">
                  <a:lumMod val="75000"/>
                </a:schemeClr>
              </a:solidFill>
            </a:endParaRPr>
          </a:p>
          <a:p>
            <a:pPr>
              <a:buFont typeface="Wingdings" panose="05000000000000000000" pitchFamily="2" charset="2"/>
              <a:buChar char="v"/>
            </a:pPr>
            <a:r>
              <a:rPr lang="pt-BR" dirty="0" smtClean="0">
                <a:hlinkClick r:id="rId23" action="ppaction://hlinksldjump"/>
              </a:rPr>
              <a:t>SIAARQ</a:t>
            </a:r>
            <a:endParaRPr lang="pt-BR" dirty="0" smtClean="0"/>
          </a:p>
          <a:p>
            <a:pPr>
              <a:buFont typeface="Wingdings" panose="05000000000000000000" pitchFamily="2" charset="2"/>
              <a:buChar char="v"/>
            </a:pPr>
            <a:r>
              <a:rPr lang="pt-BR" dirty="0" smtClean="0">
                <a:hlinkClick r:id="rId24" action="ppaction://hlinksldjump"/>
              </a:rPr>
              <a:t>SIAC</a:t>
            </a:r>
            <a:endParaRPr lang="pt-BR" dirty="0" smtClean="0"/>
          </a:p>
          <a:p>
            <a:pPr>
              <a:buFont typeface="Wingdings" panose="05000000000000000000" pitchFamily="2" charset="2"/>
              <a:buChar char="v"/>
            </a:pPr>
            <a:r>
              <a:rPr lang="pt-BR" dirty="0" smtClean="0">
                <a:hlinkClick r:id="rId25" action="ppaction://hlinksldjump"/>
              </a:rPr>
              <a:t>SIAET</a:t>
            </a:r>
            <a:endParaRPr lang="pt-BR" dirty="0" smtClean="0"/>
          </a:p>
          <a:p>
            <a:pPr>
              <a:buFont typeface="Wingdings" panose="05000000000000000000" pitchFamily="2" charset="2"/>
              <a:buChar char="v"/>
            </a:pPr>
            <a:r>
              <a:rPr lang="pt-BR" dirty="0" smtClean="0">
                <a:hlinkClick r:id="rId26" action="ppaction://hlinksldjump"/>
              </a:rPr>
              <a:t>SIAFI</a:t>
            </a:r>
            <a:endParaRPr lang="pt-BR" dirty="0" smtClean="0"/>
          </a:p>
          <a:p>
            <a:pPr>
              <a:buFont typeface="Wingdings" panose="05000000000000000000" pitchFamily="2" charset="2"/>
              <a:buChar char="v"/>
            </a:pPr>
            <a:r>
              <a:rPr lang="pt-BR" dirty="0" smtClean="0">
                <a:hlinkClick r:id="rId27" action="ppaction://hlinksldjump"/>
              </a:rPr>
              <a:t>SIAGEP</a:t>
            </a:r>
            <a:endParaRPr lang="pt-BR" dirty="0" smtClean="0"/>
          </a:p>
          <a:p>
            <a:pPr>
              <a:buFont typeface="Wingdings" panose="05000000000000000000" pitchFamily="2" charset="2"/>
              <a:buChar char="v"/>
            </a:pPr>
            <a:r>
              <a:rPr lang="pt-BR" dirty="0" smtClean="0">
                <a:hlinkClick r:id="rId28" action="ppaction://hlinksldjump"/>
              </a:rPr>
              <a:t>SIAPE</a:t>
            </a:r>
            <a:endParaRPr lang="pt-BR" dirty="0" smtClean="0"/>
          </a:p>
          <a:p>
            <a:pPr>
              <a:buFont typeface="Wingdings" panose="05000000000000000000" pitchFamily="2" charset="2"/>
              <a:buChar char="v"/>
            </a:pPr>
            <a:r>
              <a:rPr lang="pt-BR" dirty="0" smtClean="0">
                <a:hlinkClick r:id="rId29" action="ppaction://hlinksldjump"/>
              </a:rPr>
              <a:t>SIASG</a:t>
            </a:r>
            <a:endParaRPr lang="pt-BR" dirty="0" smtClean="0"/>
          </a:p>
          <a:p>
            <a:pPr>
              <a:buFont typeface="Wingdings" panose="05000000000000000000" pitchFamily="2" charset="2"/>
              <a:buChar char="v"/>
            </a:pPr>
            <a:r>
              <a:rPr lang="pt-BR" dirty="0" smtClean="0">
                <a:hlinkClick r:id="rId30" action="ppaction://hlinksldjump"/>
              </a:rPr>
              <a:t>SICAF</a:t>
            </a:r>
            <a:endParaRPr lang="pt-BR" dirty="0" smtClean="0"/>
          </a:p>
          <a:p>
            <a:pPr>
              <a:buFont typeface="Wingdings" panose="05000000000000000000" pitchFamily="2" charset="2"/>
              <a:buChar char="v"/>
            </a:pPr>
            <a:r>
              <a:rPr lang="pt-BR" dirty="0" smtClean="0">
                <a:hlinkClick r:id="rId31" action="ppaction://hlinksldjump"/>
              </a:rPr>
              <a:t>SICATEC</a:t>
            </a:r>
            <a:endParaRPr lang="pt-BR" dirty="0" smtClean="0"/>
          </a:p>
          <a:p>
            <a:pPr>
              <a:buFont typeface="Wingdings" panose="05000000000000000000" pitchFamily="2" charset="2"/>
              <a:buChar char="v"/>
            </a:pPr>
            <a:r>
              <a:rPr lang="pt-BR" dirty="0" smtClean="0">
                <a:hlinkClick r:id="rId32" action="ppaction://hlinksldjump"/>
              </a:rPr>
              <a:t>SICAU</a:t>
            </a:r>
            <a:endParaRPr lang="pt-BR" dirty="0" smtClean="0"/>
          </a:p>
          <a:p>
            <a:pPr>
              <a:buFont typeface="Wingdings" panose="05000000000000000000" pitchFamily="2" charset="2"/>
              <a:buChar char="v"/>
            </a:pPr>
            <a:r>
              <a:rPr lang="pt-BR" dirty="0" smtClean="0">
                <a:solidFill>
                  <a:srgbClr val="FF0000"/>
                </a:solidFill>
                <a:hlinkClick r:id="rId33" action="ppaction://hlinksldjump"/>
              </a:rPr>
              <a:t>SICOD</a:t>
            </a:r>
            <a:endParaRPr lang="pt-BR" dirty="0" smtClean="0">
              <a:solidFill>
                <a:srgbClr val="FF0000"/>
              </a:solidFill>
            </a:endParaRPr>
          </a:p>
          <a:p>
            <a:pPr>
              <a:buFont typeface="Wingdings" panose="05000000000000000000" pitchFamily="2" charset="2"/>
              <a:buChar char="v"/>
            </a:pPr>
            <a:r>
              <a:rPr lang="pt-BR" dirty="0" smtClean="0">
                <a:hlinkClick r:id="rId34" action="ppaction://hlinksldjump"/>
              </a:rPr>
              <a:t>SICONV</a:t>
            </a:r>
            <a:endParaRPr lang="pt-BR" dirty="0" smtClean="0"/>
          </a:p>
          <a:p>
            <a:pPr>
              <a:buFont typeface="Wingdings" panose="05000000000000000000" pitchFamily="2" charset="2"/>
              <a:buChar char="v"/>
            </a:pPr>
            <a:r>
              <a:rPr lang="pt-BR" dirty="0" smtClean="0">
                <a:hlinkClick r:id="rId35" action="ppaction://hlinksldjump"/>
              </a:rPr>
              <a:t>SICRO 2</a:t>
            </a:r>
            <a:endParaRPr lang="pt-BR" dirty="0" smtClean="0"/>
          </a:p>
          <a:p>
            <a:pPr>
              <a:buFont typeface="Wingdings" panose="05000000000000000000" pitchFamily="2" charset="2"/>
              <a:buChar char="v"/>
            </a:pPr>
            <a:r>
              <a:rPr lang="pt-BR" dirty="0" smtClean="0">
                <a:hlinkClick r:id="rId36" action="ppaction://hlinksldjump"/>
              </a:rPr>
              <a:t>SIDEC</a:t>
            </a:r>
            <a:endParaRPr lang="pt-BR" dirty="0" smtClean="0"/>
          </a:p>
          <a:p>
            <a:pPr>
              <a:buFont typeface="Wingdings" panose="05000000000000000000" pitchFamily="2" charset="2"/>
              <a:buChar char="v"/>
            </a:pPr>
            <a:r>
              <a:rPr lang="pt-BR" dirty="0" smtClean="0">
                <a:hlinkClick r:id="rId37" action="ppaction://hlinksldjump"/>
              </a:rPr>
              <a:t>SIDER</a:t>
            </a:r>
            <a:endParaRPr lang="pt-BR" dirty="0" smtClean="0"/>
          </a:p>
          <a:p>
            <a:pPr>
              <a:buFont typeface="Wingdings" panose="05000000000000000000" pitchFamily="2" charset="2"/>
              <a:buChar char="v"/>
            </a:pPr>
            <a:r>
              <a:rPr lang="pt-BR" dirty="0" smtClean="0">
                <a:hlinkClick r:id="rId38" action="ppaction://hlinksldjump"/>
              </a:rPr>
              <a:t>SIE</a:t>
            </a:r>
            <a:endParaRPr lang="pt-BR" dirty="0" smtClean="0"/>
          </a:p>
          <a:p>
            <a:pPr>
              <a:buFont typeface="Wingdings" panose="05000000000000000000" pitchFamily="2" charset="2"/>
              <a:buChar char="v"/>
            </a:pPr>
            <a:r>
              <a:rPr lang="pt-BR" dirty="0" smtClean="0">
                <a:hlinkClick r:id="rId39" action="ppaction://hlinksldjump"/>
              </a:rPr>
              <a:t>SIESC</a:t>
            </a:r>
            <a:endParaRPr lang="pt-BR" dirty="0" smtClean="0"/>
          </a:p>
          <a:p>
            <a:pPr>
              <a:buFont typeface="Wingdings" panose="05000000000000000000" pitchFamily="2" charset="2"/>
              <a:buChar char="v"/>
            </a:pPr>
            <a:r>
              <a:rPr lang="pt-BR" dirty="0" smtClean="0">
                <a:hlinkClick r:id="rId40" action="ppaction://hlinksldjump"/>
              </a:rPr>
              <a:t>SIG</a:t>
            </a:r>
            <a:endParaRPr lang="pt-BR" dirty="0" smtClean="0"/>
          </a:p>
          <a:p>
            <a:pPr>
              <a:buFont typeface="Wingdings" panose="05000000000000000000" pitchFamily="2" charset="2"/>
              <a:buChar char="v"/>
            </a:pPr>
            <a:r>
              <a:rPr lang="pt-BR" dirty="0" smtClean="0">
                <a:hlinkClick r:id="rId41" action="ppaction://hlinksldjump"/>
              </a:rPr>
              <a:t>SIGA</a:t>
            </a:r>
            <a:endParaRPr lang="pt-BR" dirty="0" smtClean="0"/>
          </a:p>
          <a:p>
            <a:pPr>
              <a:buFont typeface="Wingdings" panose="05000000000000000000" pitchFamily="2" charset="2"/>
              <a:buChar char="v"/>
            </a:pPr>
            <a:r>
              <a:rPr lang="pt-BR" dirty="0" smtClean="0">
                <a:hlinkClick r:id="rId42" action="ppaction://hlinksldjump"/>
              </a:rPr>
              <a:t>SIGA/CICS</a:t>
            </a:r>
            <a:endParaRPr lang="pt-BR" dirty="0" smtClean="0"/>
          </a:p>
          <a:p>
            <a:pPr>
              <a:buFont typeface="Wingdings" panose="05000000000000000000" pitchFamily="2" charset="2"/>
              <a:buChar char="v"/>
            </a:pPr>
            <a:r>
              <a:rPr lang="pt-BR" dirty="0" smtClean="0">
                <a:hlinkClick r:id="rId43" action="ppaction://hlinksldjump"/>
              </a:rPr>
              <a:t>SIGACAD</a:t>
            </a:r>
            <a:endParaRPr lang="pt-BR" dirty="0" smtClean="0"/>
          </a:p>
          <a:p>
            <a:pPr>
              <a:buFont typeface="Wingdings" panose="05000000000000000000" pitchFamily="2" charset="2"/>
              <a:buChar char="v"/>
            </a:pPr>
            <a:r>
              <a:rPr lang="pt-BR" sz="2400" dirty="0" smtClean="0">
                <a:hlinkClick r:id="rId44" action="ppaction://hlinksldjump"/>
              </a:rPr>
              <a:t>SIGADAQ-STE_200</a:t>
            </a:r>
            <a:r>
              <a:rPr lang="pt-BR" dirty="0" smtClean="0">
                <a:hlinkClick r:id="rId44" action="ppaction://hlinksldjump"/>
              </a:rPr>
              <a:t>2</a:t>
            </a:r>
            <a:endParaRPr lang="pt-BR" dirty="0" smtClean="0"/>
          </a:p>
          <a:p>
            <a:pPr>
              <a:buFont typeface="Wingdings" panose="05000000000000000000" pitchFamily="2" charset="2"/>
              <a:buChar char="v"/>
            </a:pPr>
            <a:r>
              <a:rPr lang="pt-BR" dirty="0" smtClean="0">
                <a:hlinkClick r:id="rId45" action="ppaction://hlinksldjump"/>
              </a:rPr>
              <a:t>SIGAMALHA</a:t>
            </a:r>
            <a:endParaRPr lang="pt-BR" dirty="0" smtClean="0"/>
          </a:p>
          <a:p>
            <a:pPr>
              <a:buFont typeface="Wingdings" panose="05000000000000000000" pitchFamily="2" charset="2"/>
              <a:buChar char="v"/>
            </a:pPr>
            <a:r>
              <a:rPr lang="pt-BR" dirty="0" smtClean="0">
                <a:hlinkClick r:id="rId46" action="ppaction://hlinksldjump"/>
              </a:rPr>
              <a:t>SIGAREDE</a:t>
            </a:r>
            <a:endParaRPr lang="pt-BR" dirty="0" smtClean="0"/>
          </a:p>
          <a:p>
            <a:pPr>
              <a:buFont typeface="Wingdings" panose="05000000000000000000" pitchFamily="2" charset="2"/>
              <a:buChar char="v"/>
            </a:pPr>
            <a:r>
              <a:rPr lang="pt-BR" dirty="0" smtClean="0">
                <a:hlinkClick r:id="rId47" action="ppaction://hlinksldjump"/>
              </a:rPr>
              <a:t>SIGPLAN</a:t>
            </a:r>
            <a:endParaRPr lang="pt-BR" dirty="0" smtClean="0"/>
          </a:p>
          <a:p>
            <a:pPr>
              <a:buFont typeface="Wingdings" panose="05000000000000000000" pitchFamily="2" charset="2"/>
              <a:buChar char="v"/>
            </a:pPr>
            <a:r>
              <a:rPr lang="pt-BR" dirty="0" smtClean="0">
                <a:hlinkClick r:id="rId48" action="ppaction://hlinksldjump"/>
              </a:rPr>
              <a:t>SIGRHU</a:t>
            </a:r>
            <a:endParaRPr lang="pt-BR" dirty="0" smtClean="0"/>
          </a:p>
          <a:p>
            <a:pPr>
              <a:buFont typeface="Wingdings" panose="05000000000000000000" pitchFamily="2" charset="2"/>
              <a:buChar char="v"/>
            </a:pPr>
            <a:r>
              <a:rPr lang="pt-BR" dirty="0" smtClean="0">
                <a:hlinkClick r:id="rId49" action="ppaction://hlinksldjump"/>
              </a:rPr>
              <a:t>SIGTEC</a:t>
            </a:r>
            <a:endParaRPr lang="pt-BR" dirty="0" smtClean="0"/>
          </a:p>
          <a:p>
            <a:pPr>
              <a:buClr>
                <a:srgbClr val="FF0000"/>
              </a:buClr>
              <a:buFont typeface="Wingdings" panose="05000000000000000000" pitchFamily="2" charset="2"/>
              <a:buChar char="v"/>
            </a:pPr>
            <a:r>
              <a:rPr lang="pt-BR" dirty="0" smtClean="0">
                <a:hlinkClick r:id="rId50" action="ppaction://hlinksldjump"/>
              </a:rPr>
              <a:t>SIM-DNIT</a:t>
            </a:r>
            <a:endParaRPr lang="pt-BR" dirty="0" smtClean="0"/>
          </a:p>
          <a:p>
            <a:pPr>
              <a:buFont typeface="Wingdings" panose="05000000000000000000" pitchFamily="2" charset="2"/>
              <a:buChar char="v"/>
            </a:pPr>
            <a:r>
              <a:rPr lang="pt-BR" dirty="0" smtClean="0">
                <a:hlinkClick r:id="rId51" action="ppaction://hlinksldjump"/>
              </a:rPr>
              <a:t>SIM-PR</a:t>
            </a:r>
            <a:endParaRPr lang="pt-BR" dirty="0" smtClean="0"/>
          </a:p>
          <a:p>
            <a:pPr>
              <a:buFont typeface="Wingdings" panose="05000000000000000000" pitchFamily="2" charset="2"/>
              <a:buChar char="v"/>
            </a:pPr>
            <a:r>
              <a:rPr lang="pt-BR" dirty="0" smtClean="0">
                <a:hlinkClick r:id="rId52" action="ppaction://hlinksldjump"/>
              </a:rPr>
              <a:t>SIMEC</a:t>
            </a:r>
            <a:endParaRPr lang="pt-BR" dirty="0" smtClean="0"/>
          </a:p>
          <a:p>
            <a:pPr>
              <a:buFont typeface="Wingdings" panose="05000000000000000000" pitchFamily="2" charset="2"/>
              <a:buChar char="v"/>
            </a:pPr>
            <a:r>
              <a:rPr lang="pt-BR" dirty="0" smtClean="0">
                <a:hlinkClick r:id="rId53" action="ppaction://hlinksldjump"/>
              </a:rPr>
              <a:t>SIMONE</a:t>
            </a:r>
            <a:endParaRPr lang="pt-BR" dirty="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3</a:t>
            </a:fld>
            <a:endParaRPr lang="pt-BR" dirty="0"/>
          </a:p>
        </p:txBody>
      </p:sp>
    </p:spTree>
    <p:extLst>
      <p:ext uri="{BB962C8B-B14F-4D97-AF65-F5344CB8AC3E}">
        <p14:creationId xmlns:p14="http://schemas.microsoft.com/office/powerpoint/2010/main" val="243793680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CSDPS</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Cadastro de Servidor Dependente e Plano de Saúde</a:t>
            </a:r>
          </a:p>
          <a:p>
            <a:pPr marL="0" indent="0" algn="ctr">
              <a:buNone/>
            </a:pPr>
            <a:endParaRPr lang="pt-BR" dirty="0" smtClean="0"/>
          </a:p>
          <a:p>
            <a:pPr marL="0" indent="0">
              <a:buNone/>
            </a:pPr>
            <a:r>
              <a:rPr lang="pt-BR" u="sng" dirty="0" smtClean="0"/>
              <a:t>Área</a:t>
            </a:r>
            <a:r>
              <a:rPr lang="pt-BR" u="sng" dirty="0"/>
              <a:t>:</a:t>
            </a:r>
            <a:r>
              <a:rPr lang="pt-BR" dirty="0"/>
              <a:t> SR/ES</a:t>
            </a:r>
            <a:r>
              <a:rPr lang="pt-BR" dirty="0" smtClean="0"/>
              <a:t>.</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30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82479700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DNIT/GEO</a:t>
            </a:r>
            <a:endParaRPr lang="pt-BR" sz="3200" b="1" dirty="0"/>
          </a:p>
        </p:txBody>
      </p:sp>
      <p:sp>
        <p:nvSpPr>
          <p:cNvPr id="3" name="Espaço Reservado para Conteúdo 2"/>
          <p:cNvSpPr>
            <a:spLocks noGrp="1"/>
          </p:cNvSpPr>
          <p:nvPr>
            <p:ph idx="1"/>
          </p:nvPr>
        </p:nvSpPr>
        <p:spPr>
          <a:xfrm>
            <a:off x="668795" y="927463"/>
            <a:ext cx="11630297" cy="5930537"/>
          </a:xfrm>
        </p:spPr>
        <p:txBody>
          <a:bodyPr>
            <a:normAutofit/>
          </a:bodyPr>
          <a:lstStyle/>
          <a:p>
            <a:pPr marL="0" indent="0" algn="ctr">
              <a:buNone/>
            </a:pPr>
            <a:endParaRPr lang="pt-BR" dirty="0" smtClean="0"/>
          </a:p>
          <a:p>
            <a:pPr marL="0" indent="0" algn="ctr">
              <a:buNone/>
            </a:pPr>
            <a:r>
              <a:rPr lang="pt-BR" b="1" dirty="0" smtClean="0"/>
              <a:t>Sistema de Geoprocessamento do DNIT</a:t>
            </a:r>
          </a:p>
          <a:p>
            <a:pPr marL="0" indent="0" algn="ctr">
              <a:buNone/>
            </a:pPr>
            <a:endParaRPr lang="pt-BR" dirty="0" smtClean="0"/>
          </a:p>
          <a:p>
            <a:pPr marL="0" indent="0">
              <a:buNone/>
            </a:pPr>
            <a:r>
              <a:rPr lang="pt-BR" u="sng" dirty="0" smtClean="0"/>
              <a:t>Objetivo:</a:t>
            </a:r>
            <a:r>
              <a:rPr lang="pt-BR" dirty="0" smtClean="0"/>
              <a:t> Sistema de informação gráfica que unifica informações gráficas e alfanuméricas.  </a:t>
            </a:r>
          </a:p>
          <a:p>
            <a:pPr marL="0" indent="0">
              <a:buNone/>
            </a:pPr>
            <a:r>
              <a:rPr lang="pt-BR" u="sng" dirty="0" smtClean="0"/>
              <a:t>Principais Informações:</a:t>
            </a:r>
            <a:r>
              <a:rPr lang="pt-BR" dirty="0" smtClean="0"/>
              <a:t> Integração da tecnologia de geoprocessamento das atividades diárias do DNIT. </a:t>
            </a:r>
          </a:p>
          <a:p>
            <a:pPr marL="0" indent="0">
              <a:buNone/>
            </a:pPr>
            <a:r>
              <a:rPr lang="pt-BR" dirty="0" smtClean="0"/>
              <a:t>             Um aplicativo pode ser </a:t>
            </a:r>
            <a:r>
              <a:rPr lang="pt-BR" dirty="0"/>
              <a:t>encontrado na Intranet do DNIT, no endereço: </a:t>
            </a:r>
            <a:r>
              <a:rPr lang="pt-BR" i="1" dirty="0" err="1" smtClean="0"/>
              <a:t>intradnit.intranet</a:t>
            </a:r>
            <a:r>
              <a:rPr lang="pt-BR" i="1" dirty="0" smtClean="0"/>
              <a:t>/aplicativos</a:t>
            </a:r>
          </a:p>
          <a:p>
            <a:pPr marL="0" indent="0">
              <a:buNone/>
            </a:pPr>
            <a:r>
              <a:rPr lang="pt-BR" u="sng" dirty="0" smtClean="0"/>
              <a:t>Linguagem de Programação</a:t>
            </a:r>
            <a:r>
              <a:rPr lang="pt-BR" dirty="0" smtClean="0"/>
              <a:t>: C</a:t>
            </a:r>
          </a:p>
          <a:p>
            <a:pPr marL="0" indent="0">
              <a:buNone/>
            </a:pPr>
            <a:r>
              <a:rPr lang="pt-BR" u="sng" dirty="0" smtClean="0"/>
              <a:t>Banco </a:t>
            </a:r>
            <a:r>
              <a:rPr lang="pt-BR" u="sng" dirty="0"/>
              <a:t>de Dados:</a:t>
            </a:r>
            <a:r>
              <a:rPr lang="pt-BR" dirty="0"/>
              <a:t> </a:t>
            </a:r>
            <a:r>
              <a:rPr lang="pt-BR" dirty="0" smtClean="0"/>
              <a:t>Oracle </a:t>
            </a:r>
            <a:r>
              <a:rPr lang="pt-BR" dirty="0" err="1" smtClean="0"/>
              <a:t>Spatial</a:t>
            </a:r>
            <a:r>
              <a:rPr lang="pt-BR" dirty="0" smtClean="0"/>
              <a:t>.</a:t>
            </a:r>
          </a:p>
          <a:p>
            <a:pPr marL="0" indent="0">
              <a:buNone/>
            </a:pPr>
            <a:r>
              <a:rPr lang="pt-BR" u="sng" dirty="0" smtClean="0"/>
              <a:t>Documentação:</a:t>
            </a:r>
            <a:r>
              <a:rPr lang="pt-BR" dirty="0" smtClean="0"/>
              <a:t> Documentação técnica de software. (Atualizado)        </a:t>
            </a:r>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31</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8790910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508760"/>
            <a:ext cx="11630297" cy="4192797"/>
          </a:xfrm>
        </p:spPr>
        <p:txBody>
          <a:bodyPr>
            <a:normAutofit/>
          </a:bodyPr>
          <a:lstStyle/>
          <a:p>
            <a:pPr marL="0" indent="0" algn="ctr">
              <a:buNone/>
            </a:pPr>
            <a:r>
              <a:rPr lang="pt-BR" b="1" dirty="0"/>
              <a:t>Sistema de Geoprocessamento do DNIT</a:t>
            </a:r>
          </a:p>
          <a:p>
            <a:pPr marL="0" indent="0" algn="ctr">
              <a:buNone/>
            </a:pPr>
            <a:endParaRPr lang="pt-BR" dirty="0" smtClean="0"/>
          </a:p>
          <a:p>
            <a:pPr marL="0" indent="0">
              <a:buNone/>
            </a:pPr>
            <a:r>
              <a:rPr lang="pt-BR" u="sng" dirty="0" smtClean="0"/>
              <a:t>Mantenedor</a:t>
            </a:r>
            <a:r>
              <a:rPr lang="pt-BR" u="sng" dirty="0"/>
              <a:t>:</a:t>
            </a:r>
            <a:r>
              <a:rPr lang="pt-BR" dirty="0"/>
              <a:t> SERPRO</a:t>
            </a:r>
            <a:r>
              <a:rPr lang="pt-BR" dirty="0" smtClean="0"/>
              <a:t>.</a:t>
            </a:r>
            <a:endParaRPr lang="pt-BR" u="sng" dirty="0" smtClean="0"/>
          </a:p>
          <a:p>
            <a:pPr marL="0" indent="0">
              <a:buNone/>
            </a:pPr>
            <a:r>
              <a:rPr lang="pt-BR" u="sng" dirty="0" smtClean="0"/>
              <a:t>Propriedade</a:t>
            </a:r>
            <a:r>
              <a:rPr lang="pt-BR" u="sng" dirty="0"/>
              <a:t>:</a:t>
            </a:r>
            <a:r>
              <a:rPr lang="pt-BR" dirty="0"/>
              <a:t> DNIT</a:t>
            </a:r>
            <a:r>
              <a:rPr lang="pt-BR" dirty="0" smtClean="0"/>
              <a:t>.</a:t>
            </a:r>
          </a:p>
          <a:p>
            <a:pPr marL="0" indent="0">
              <a:buNone/>
            </a:pPr>
            <a:r>
              <a:rPr lang="pt-BR" u="sng" dirty="0" smtClean="0"/>
              <a:t>Ambiente:</a:t>
            </a:r>
          </a:p>
          <a:p>
            <a:pPr marL="0" indent="0">
              <a:buNone/>
            </a:pPr>
            <a:r>
              <a:rPr lang="pt-BR" u="sng" dirty="0" smtClean="0"/>
              <a:t>Área:</a:t>
            </a:r>
            <a:r>
              <a:rPr lang="pt-BR" dirty="0" smtClean="0"/>
              <a:t> DPP; CGPLAN; DIREX.</a:t>
            </a:r>
          </a:p>
          <a:p>
            <a:pPr marL="0" indent="0">
              <a:buNone/>
            </a:pPr>
            <a:r>
              <a:rPr lang="pt-BR" u="sng" dirty="0"/>
              <a:t>Interface com Outros Sistemas:</a:t>
            </a:r>
          </a:p>
          <a:p>
            <a:pPr marL="0" indent="0">
              <a:buNone/>
            </a:pPr>
            <a:endParaRPr lang="pt-BR" u="sng" dirty="0"/>
          </a:p>
        </p:txBody>
      </p:sp>
      <p:sp>
        <p:nvSpPr>
          <p:cNvPr id="8" name="Espaço Reservado para Número de Slide 7"/>
          <p:cNvSpPr>
            <a:spLocks noGrp="1"/>
          </p:cNvSpPr>
          <p:nvPr>
            <p:ph type="sldNum" sz="quarter" idx="12"/>
          </p:nvPr>
        </p:nvSpPr>
        <p:spPr/>
        <p:txBody>
          <a:bodyPr/>
          <a:lstStyle/>
          <a:p>
            <a:fld id="{94B39633-44D6-4BF2-BEFC-FF72915BA4FA}" type="slidenum">
              <a:rPr lang="pt-BR" smtClean="0"/>
              <a:t>32</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DNIT/GEO</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61950770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DSP</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Desapropriações</a:t>
            </a:r>
          </a:p>
          <a:p>
            <a:pPr marL="0" indent="0" algn="ctr">
              <a:buNone/>
            </a:pPr>
            <a:endParaRPr lang="pt-BR" dirty="0" smtClean="0"/>
          </a:p>
          <a:p>
            <a:pPr marL="0" indent="0">
              <a:lnSpc>
                <a:spcPct val="100000"/>
              </a:lnSpc>
              <a:buNone/>
            </a:pPr>
            <a:r>
              <a:rPr lang="pt-BR" u="sng" dirty="0" smtClean="0"/>
              <a:t>Objetivo:</a:t>
            </a:r>
            <a:r>
              <a:rPr lang="pt-BR" dirty="0" smtClean="0"/>
              <a:t> Auxilia no controle das etapas de desapropriação e indenização de bens de terceiros, facilitando e organizando a realização dos trabalhos envolvidos, destacando-se o cadastramento dos dados das áreas atingidas, a impressão dos laudos para elaboração do plano de desapropriação, a emissão de relatórios oficiais e a vinculação dos laudos a processos administrativos de judiciais.   </a:t>
            </a:r>
          </a:p>
          <a:p>
            <a:pPr marL="0" indent="0">
              <a:lnSpc>
                <a:spcPct val="100000"/>
              </a:lnSpc>
              <a:buNone/>
            </a:pPr>
            <a:r>
              <a:rPr lang="pt-BR" u="sng" dirty="0" smtClean="0"/>
              <a:t>Principais Informações:</a:t>
            </a:r>
            <a:r>
              <a:rPr lang="pt-BR" dirty="0" smtClean="0"/>
              <a:t> Contempla uma vasta quantidade de informações referentes as desapropriações. </a:t>
            </a:r>
          </a:p>
          <a:p>
            <a:pPr marL="0" indent="0">
              <a:lnSpc>
                <a:spcPct val="100000"/>
              </a:lnSpc>
              <a:buNone/>
            </a:pPr>
            <a:r>
              <a:rPr lang="pt-BR" u="sng" dirty="0"/>
              <a:t>Linguagem de Programação:</a:t>
            </a:r>
            <a:r>
              <a:rPr lang="pt-BR" dirty="0"/>
              <a:t> </a:t>
            </a:r>
            <a:r>
              <a:rPr lang="pt-BR" dirty="0" err="1"/>
              <a:t>Centura</a:t>
            </a:r>
            <a:r>
              <a:rPr lang="pt-BR" dirty="0" smtClean="0"/>
              <a:t>.</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33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58057262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97280"/>
            <a:ext cx="11630297" cy="5760720"/>
          </a:xfrm>
        </p:spPr>
        <p:txBody>
          <a:bodyPr>
            <a:normAutofit lnSpcReduction="10000"/>
          </a:bodyPr>
          <a:lstStyle/>
          <a:p>
            <a:pPr marL="0" indent="0" algn="ctr">
              <a:buNone/>
            </a:pPr>
            <a:endParaRPr lang="pt-BR" b="1" dirty="0" smtClean="0"/>
          </a:p>
          <a:p>
            <a:pPr marL="0" indent="0" algn="ctr">
              <a:buNone/>
            </a:pPr>
            <a:r>
              <a:rPr lang="pt-BR" b="1" dirty="0" smtClean="0"/>
              <a:t>Sistema </a:t>
            </a:r>
            <a:r>
              <a:rPr lang="pt-BR" b="1" dirty="0"/>
              <a:t>de Desapropriações</a:t>
            </a:r>
          </a:p>
          <a:p>
            <a:pPr marL="0" indent="0" algn="ctr">
              <a:buNone/>
            </a:pPr>
            <a:endParaRPr lang="pt-BR" dirty="0" smtClean="0"/>
          </a:p>
          <a:p>
            <a:pPr marL="0" indent="0">
              <a:lnSpc>
                <a:spcPct val="100000"/>
              </a:lnSpc>
              <a:buNone/>
            </a:pPr>
            <a:r>
              <a:rPr lang="pt-BR" u="sng" dirty="0" smtClean="0"/>
              <a:t>Banco de Dados:</a:t>
            </a:r>
            <a:r>
              <a:rPr lang="pt-BR" dirty="0" smtClean="0"/>
              <a:t> Oracle.</a:t>
            </a:r>
          </a:p>
          <a:p>
            <a:pPr marL="0" indent="0">
              <a:lnSpc>
                <a:spcPct val="100000"/>
              </a:lnSpc>
              <a:buNone/>
            </a:pPr>
            <a:r>
              <a:rPr lang="pt-BR" u="sng" dirty="0" smtClean="0"/>
              <a:t>Documentação:</a:t>
            </a:r>
            <a:r>
              <a:rPr lang="pt-BR" dirty="0" smtClean="0"/>
              <a:t> S/documentação.</a:t>
            </a:r>
            <a:endParaRPr lang="pt-BR" i="1" dirty="0" smtClean="0"/>
          </a:p>
          <a:p>
            <a:pPr marL="0" indent="0">
              <a:lnSpc>
                <a:spcPct val="100000"/>
              </a:lnSpc>
              <a:buNone/>
            </a:pPr>
            <a:r>
              <a:rPr lang="pt-BR" u="sng" dirty="0" smtClean="0"/>
              <a:t>Mantenedor</a:t>
            </a:r>
            <a:r>
              <a:rPr lang="pt-BR" u="sng" dirty="0"/>
              <a:t>:</a:t>
            </a:r>
            <a:r>
              <a:rPr lang="pt-BR" dirty="0"/>
              <a:t> POLIGRAPH Sistemas e Representações </a:t>
            </a:r>
            <a:r>
              <a:rPr lang="pt-BR" dirty="0" err="1"/>
              <a:t>Ltda</a:t>
            </a:r>
            <a:r>
              <a:rPr lang="pt-BR" dirty="0"/>
              <a:t>, contratado pela SR-DNIT/SC</a:t>
            </a:r>
            <a:r>
              <a:rPr lang="pt-BR" dirty="0" smtClean="0"/>
              <a:t>.</a:t>
            </a:r>
          </a:p>
          <a:p>
            <a:pPr marL="0" indent="0">
              <a:lnSpc>
                <a:spcPct val="100000"/>
              </a:lnSpc>
              <a:buNone/>
            </a:pPr>
            <a:r>
              <a:rPr lang="pt-BR" u="sng" dirty="0" smtClean="0"/>
              <a:t>Propriedade:</a:t>
            </a:r>
          </a:p>
          <a:p>
            <a:pPr marL="0" indent="0">
              <a:lnSpc>
                <a:spcPct val="100000"/>
              </a:lnSpc>
              <a:buNone/>
            </a:pPr>
            <a:r>
              <a:rPr lang="pt-BR" u="sng" dirty="0" smtClean="0"/>
              <a:t>Ambiente:</a:t>
            </a:r>
          </a:p>
          <a:p>
            <a:pPr marL="0" indent="0">
              <a:lnSpc>
                <a:spcPct val="100000"/>
              </a:lnSpc>
              <a:buNone/>
            </a:pPr>
            <a:r>
              <a:rPr lang="pt-BR" u="sng" dirty="0"/>
              <a:t>Área:</a:t>
            </a:r>
            <a:r>
              <a:rPr lang="pt-BR" dirty="0"/>
              <a:t> SR/SC</a:t>
            </a:r>
            <a:r>
              <a:rPr lang="pt-BR" dirty="0" smtClean="0"/>
              <a:t>.</a:t>
            </a:r>
          </a:p>
          <a:p>
            <a:pPr marL="0" indent="0">
              <a:lnSpc>
                <a:spcPct val="100000"/>
              </a:lnSpc>
              <a:buNone/>
            </a:pPr>
            <a:r>
              <a:rPr lang="pt-BR" u="sng" dirty="0"/>
              <a:t>Interface com Outros Sistemas</a:t>
            </a:r>
            <a:r>
              <a:rPr lang="pt-BR" u="sng" dirty="0" smtClean="0"/>
              <a:t>:</a:t>
            </a:r>
            <a:endParaRPr lang="pt-BR" u="sng" dirty="0"/>
          </a:p>
        </p:txBody>
      </p:sp>
      <p:sp>
        <p:nvSpPr>
          <p:cNvPr id="8" name="Espaço Reservado para Número de Slide 7"/>
          <p:cNvSpPr>
            <a:spLocks noGrp="1"/>
          </p:cNvSpPr>
          <p:nvPr>
            <p:ph type="sldNum" sz="quarter" idx="12"/>
          </p:nvPr>
        </p:nvSpPr>
        <p:spPr/>
        <p:txBody>
          <a:bodyPr/>
          <a:lstStyle/>
          <a:p>
            <a:fld id="{94B39633-44D6-4BF2-BEFC-FF72915BA4FA}" type="slidenum">
              <a:rPr lang="pt-BR" smtClean="0"/>
              <a:t>34</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DSP</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47430438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err="1" smtClean="0"/>
              <a:t>EXFerr</a:t>
            </a:r>
            <a:endParaRPr lang="pt-BR" sz="3200" b="1" dirty="0"/>
          </a:p>
        </p:txBody>
      </p:sp>
      <p:sp>
        <p:nvSpPr>
          <p:cNvPr id="3" name="Espaço Reservado para Conteúdo 2"/>
          <p:cNvSpPr>
            <a:spLocks noGrp="1"/>
          </p:cNvSpPr>
          <p:nvPr>
            <p:ph idx="1"/>
          </p:nvPr>
        </p:nvSpPr>
        <p:spPr>
          <a:xfrm>
            <a:off x="561703" y="927462"/>
            <a:ext cx="11630297" cy="6400438"/>
          </a:xfrm>
        </p:spPr>
        <p:txBody>
          <a:bodyPr>
            <a:normAutofit/>
          </a:bodyPr>
          <a:lstStyle/>
          <a:p>
            <a:pPr marL="0" indent="0" algn="ctr">
              <a:buNone/>
            </a:pPr>
            <a:endParaRPr lang="pt-BR" dirty="0" smtClean="0"/>
          </a:p>
          <a:p>
            <a:pPr marL="0" indent="0" algn="ctr">
              <a:buNone/>
            </a:pPr>
            <a:r>
              <a:rPr lang="pt-BR" b="1" dirty="0" smtClean="0"/>
              <a:t>Expresso Ferroviário</a:t>
            </a:r>
          </a:p>
          <a:p>
            <a:pPr marL="0" indent="0" algn="ctr">
              <a:buNone/>
            </a:pPr>
            <a:endParaRPr lang="pt-BR" dirty="0" smtClean="0"/>
          </a:p>
          <a:p>
            <a:pPr marL="0" indent="0">
              <a:buNone/>
            </a:pPr>
            <a:r>
              <a:rPr lang="pt-BR" u="sng" dirty="0" smtClean="0"/>
              <a:t>Objetivo:</a:t>
            </a:r>
            <a:r>
              <a:rPr lang="pt-BR" dirty="0" smtClean="0"/>
              <a:t> Controle de Documentos.</a:t>
            </a:r>
          </a:p>
          <a:p>
            <a:pPr marL="0" indent="0">
              <a:buNone/>
            </a:pPr>
            <a:r>
              <a:rPr lang="pt-BR" u="sng" dirty="0" smtClean="0"/>
              <a:t>Principais Informações:</a:t>
            </a:r>
            <a:endParaRPr lang="pt-BR" u="sng" dirty="0"/>
          </a:p>
          <a:p>
            <a:pPr marL="0" indent="0">
              <a:buNone/>
            </a:pPr>
            <a:r>
              <a:rPr lang="pt-BR" u="sng" dirty="0" smtClean="0"/>
              <a:t>Linguagem de Programação:</a:t>
            </a:r>
            <a:r>
              <a:rPr lang="pt-BR" dirty="0" smtClean="0"/>
              <a:t> Java.</a:t>
            </a:r>
          </a:p>
          <a:p>
            <a:pPr marL="0" indent="0">
              <a:buNone/>
            </a:pPr>
            <a:r>
              <a:rPr lang="pt-BR" u="sng" dirty="0" smtClean="0"/>
              <a:t>Banco de Dados: </a:t>
            </a:r>
            <a:r>
              <a:rPr lang="pt-BR" dirty="0" smtClean="0"/>
              <a:t>MySQL.</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Alexssander Saraiva</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35</a:t>
            </a:fld>
            <a:endParaRPr lang="pt-BR"/>
          </a:p>
        </p:txBody>
      </p:sp>
      <p:sp>
        <p:nvSpPr>
          <p:cNvPr id="6" name="CaixaDeTexto 5"/>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5016385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err="1" smtClean="0"/>
              <a:t>EXFerr</a:t>
            </a:r>
            <a:endParaRPr lang="pt-BR" sz="3200" b="1" dirty="0"/>
          </a:p>
        </p:txBody>
      </p:sp>
      <p:sp>
        <p:nvSpPr>
          <p:cNvPr id="3" name="Espaço Reservado para Conteúdo 2"/>
          <p:cNvSpPr>
            <a:spLocks noGrp="1"/>
          </p:cNvSpPr>
          <p:nvPr>
            <p:ph idx="1"/>
          </p:nvPr>
        </p:nvSpPr>
        <p:spPr>
          <a:xfrm>
            <a:off x="561703" y="927462"/>
            <a:ext cx="11630297" cy="6400438"/>
          </a:xfrm>
        </p:spPr>
        <p:txBody>
          <a:bodyPr>
            <a:normAutofit/>
          </a:bodyPr>
          <a:lstStyle/>
          <a:p>
            <a:pPr marL="0" indent="0" algn="ctr">
              <a:buNone/>
            </a:pPr>
            <a:endParaRPr lang="pt-BR" dirty="0" smtClean="0"/>
          </a:p>
          <a:p>
            <a:pPr marL="0" indent="0" algn="ctr">
              <a:buNone/>
            </a:pPr>
            <a:r>
              <a:rPr lang="pt-BR" b="1" dirty="0" smtClean="0"/>
              <a:t>Expresso Ferroviário</a:t>
            </a:r>
          </a:p>
          <a:p>
            <a:pPr marL="0" indent="0" algn="ctr">
              <a:buNone/>
            </a:pPr>
            <a:endParaRPr lang="pt-BR" dirty="0" smtClean="0"/>
          </a:p>
          <a:p>
            <a:pPr marL="0" indent="0">
              <a:buNone/>
            </a:pPr>
            <a:r>
              <a:rPr lang="pt-BR" u="sng" dirty="0" smtClean="0"/>
              <a:t>Área:</a:t>
            </a:r>
            <a:r>
              <a:rPr lang="pt-BR" dirty="0" smtClean="0"/>
              <a:t> DIF.</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36</a:t>
            </a:fld>
            <a:endParaRPr lang="pt-BR"/>
          </a:p>
        </p:txBody>
      </p:sp>
      <p:sp>
        <p:nvSpPr>
          <p:cNvPr id="5" name="CaixaDeTexto 4"/>
          <p:cNvSpPr txBox="1"/>
          <p:nvPr/>
        </p:nvSpPr>
        <p:spPr>
          <a:xfrm>
            <a:off x="11353800" y="63690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1024662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GFD.net</a:t>
            </a:r>
            <a:endParaRPr lang="pt-BR" sz="3200" b="1" dirty="0"/>
          </a:p>
        </p:txBody>
      </p:sp>
      <p:sp>
        <p:nvSpPr>
          <p:cNvPr id="3" name="Espaço Reservado para Conteúdo 2"/>
          <p:cNvSpPr>
            <a:spLocks noGrp="1"/>
          </p:cNvSpPr>
          <p:nvPr>
            <p:ph idx="1"/>
          </p:nvPr>
        </p:nvSpPr>
        <p:spPr>
          <a:xfrm>
            <a:off x="561703" y="927462"/>
            <a:ext cx="11630297" cy="6656679"/>
          </a:xfrm>
        </p:spPr>
        <p:txBody>
          <a:bodyPr>
            <a:normAutofit/>
          </a:bodyPr>
          <a:lstStyle/>
          <a:p>
            <a:pPr marL="0" indent="0" algn="ctr">
              <a:buNone/>
            </a:pPr>
            <a:endParaRPr lang="pt-BR" dirty="0" smtClean="0"/>
          </a:p>
          <a:p>
            <a:pPr marL="0" indent="0" algn="ctr">
              <a:buNone/>
            </a:pPr>
            <a:r>
              <a:rPr lang="pt-BR" b="1" dirty="0" smtClean="0"/>
              <a:t>Sistema de Gestão de Faixa de Domínio</a:t>
            </a:r>
          </a:p>
          <a:p>
            <a:pPr marL="0" indent="0" algn="ctr">
              <a:buNone/>
            </a:pPr>
            <a:endParaRPr lang="pt-BR" dirty="0" smtClean="0"/>
          </a:p>
          <a:p>
            <a:pPr marL="0" indent="0">
              <a:lnSpc>
                <a:spcPct val="120000"/>
              </a:lnSpc>
              <a:buNone/>
            </a:pPr>
            <a:r>
              <a:rPr lang="pt-BR" u="sng" dirty="0" smtClean="0"/>
              <a:t>Objetivo:</a:t>
            </a:r>
            <a:r>
              <a:rPr lang="pt-BR" dirty="0" smtClean="0"/>
              <a:t> Oferece instrumentos para gestão do uso permissivo da faixa de domínio, contribuindo na geração de receitas.</a:t>
            </a:r>
          </a:p>
          <a:p>
            <a:pPr marL="0" indent="0">
              <a:lnSpc>
                <a:spcPct val="120000"/>
              </a:lnSpc>
              <a:buNone/>
            </a:pPr>
            <a:r>
              <a:rPr lang="pt-BR" dirty="0" smtClean="0"/>
              <a:t> </a:t>
            </a:r>
            <a:r>
              <a:rPr lang="pt-BR" u="sng" dirty="0"/>
              <a:t>Principais Informações</a:t>
            </a:r>
            <a:r>
              <a:rPr lang="pt-BR" u="sng" dirty="0" smtClean="0"/>
              <a:t>:</a:t>
            </a:r>
            <a:r>
              <a:rPr lang="pt-BR" dirty="0" smtClean="0"/>
              <a:t> </a:t>
            </a:r>
            <a:r>
              <a:rPr lang="pt-BR" dirty="0"/>
              <a:t>O </a:t>
            </a:r>
            <a:r>
              <a:rPr lang="pt-BR" dirty="0" smtClean="0"/>
              <a:t>sistema realiza o controle dos processos e contratos de cessão da faixa de domínio, gerando automaticamente os títulos e as parcelas de contas a receber para o sistema de gestão de receitas. As vistorias iniciais, finais e de análise de projeto são cobradas através da emissão de guia de recolhimento, assim como para as parcelas de ocupação. </a:t>
            </a:r>
          </a:p>
          <a:p>
            <a:pPr marL="0" indent="0">
              <a:lnSpc>
                <a:spcPct val="120000"/>
              </a:lnSpc>
              <a:buNone/>
            </a:pPr>
            <a:r>
              <a:rPr lang="pt-BR" u="sng" dirty="0"/>
              <a:t>Linguagem de Programação:</a:t>
            </a:r>
            <a:r>
              <a:rPr lang="pt-BR" dirty="0"/>
              <a:t> Java</a:t>
            </a:r>
            <a:r>
              <a:rPr lang="pt-BR" dirty="0" smtClean="0"/>
              <a:t>.</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37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5729728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165860"/>
            <a:ext cx="11630297" cy="5984240"/>
          </a:xfrm>
        </p:spPr>
        <p:txBody>
          <a:bodyPr>
            <a:normAutofit/>
          </a:bodyPr>
          <a:lstStyle/>
          <a:p>
            <a:pPr marL="0" indent="0" algn="ctr">
              <a:buNone/>
            </a:pPr>
            <a:r>
              <a:rPr lang="pt-BR" b="1" dirty="0"/>
              <a:t>Sistema de Gestão de Faixa de Domínio</a:t>
            </a:r>
          </a:p>
          <a:p>
            <a:pPr marL="0" indent="0" algn="ctr">
              <a:buNone/>
            </a:pPr>
            <a:endParaRPr lang="pt-BR" dirty="0" smtClean="0"/>
          </a:p>
          <a:p>
            <a:pPr marL="0" indent="0">
              <a:lnSpc>
                <a:spcPct val="100000"/>
              </a:lnSpc>
              <a:buNone/>
            </a:pPr>
            <a:r>
              <a:rPr lang="pt-BR" u="sng" dirty="0" smtClean="0"/>
              <a:t>Banco de Dados:</a:t>
            </a:r>
            <a:r>
              <a:rPr lang="pt-BR" dirty="0" smtClean="0"/>
              <a:t> Oracle.</a:t>
            </a:r>
          </a:p>
          <a:p>
            <a:pPr marL="0" indent="0">
              <a:lnSpc>
                <a:spcPct val="100000"/>
              </a:lnSpc>
              <a:buNone/>
            </a:pPr>
            <a:r>
              <a:rPr lang="pt-BR" u="sng" dirty="0" smtClean="0"/>
              <a:t>Documentação:</a:t>
            </a:r>
            <a:r>
              <a:rPr lang="pt-BR" dirty="0" smtClean="0"/>
              <a:t> S/documentação.</a:t>
            </a:r>
          </a:p>
          <a:p>
            <a:pPr marL="0" indent="0">
              <a:lnSpc>
                <a:spcPct val="100000"/>
              </a:lnSpc>
              <a:buNone/>
            </a:pPr>
            <a:r>
              <a:rPr lang="pt-BR" u="sng" dirty="0" smtClean="0"/>
              <a:t>Mantenedor</a:t>
            </a:r>
            <a:r>
              <a:rPr lang="pt-BR" u="sng" dirty="0"/>
              <a:t>:</a:t>
            </a:r>
            <a:r>
              <a:rPr lang="pt-BR" dirty="0"/>
              <a:t> POLIGRAPH Sistemas e Representações </a:t>
            </a:r>
            <a:r>
              <a:rPr lang="pt-BR" dirty="0" err="1"/>
              <a:t>Ltda</a:t>
            </a:r>
            <a:r>
              <a:rPr lang="pt-BR" dirty="0"/>
              <a:t>, contratado pela SR-DNIT/SC</a:t>
            </a:r>
            <a:r>
              <a:rPr lang="pt-BR" dirty="0" smtClean="0"/>
              <a:t>.</a:t>
            </a:r>
          </a:p>
          <a:p>
            <a:pPr marL="0" indent="0">
              <a:lnSpc>
                <a:spcPct val="100000"/>
              </a:lnSpc>
              <a:buNone/>
            </a:pPr>
            <a:r>
              <a:rPr lang="pt-BR" u="sng" dirty="0" smtClean="0"/>
              <a:t>Propriedade:</a:t>
            </a:r>
            <a:r>
              <a:rPr lang="pt-BR" dirty="0" smtClean="0"/>
              <a:t> Governo.</a:t>
            </a:r>
          </a:p>
          <a:p>
            <a:pPr marL="0" indent="0">
              <a:lnSpc>
                <a:spcPct val="100000"/>
              </a:lnSpc>
              <a:buNone/>
            </a:pPr>
            <a:r>
              <a:rPr lang="pt-BR" u="sng" dirty="0" smtClean="0"/>
              <a:t>Ambiente: </a:t>
            </a:r>
          </a:p>
          <a:p>
            <a:pPr marL="0" indent="0">
              <a:lnSpc>
                <a:spcPct val="100000"/>
              </a:lnSpc>
              <a:buNone/>
            </a:pPr>
            <a:r>
              <a:rPr lang="pt-BR" u="sng" dirty="0" smtClean="0"/>
              <a:t>Área</a:t>
            </a:r>
            <a:r>
              <a:rPr lang="pt-BR" dirty="0" smtClean="0"/>
              <a:t>: SR/SC</a:t>
            </a:r>
          </a:p>
          <a:p>
            <a:pPr marL="0" indent="0">
              <a:lnSpc>
                <a:spcPct val="100000"/>
              </a:lnSpc>
              <a:buNone/>
            </a:pPr>
            <a:r>
              <a:rPr lang="pt-BR" u="sng" dirty="0"/>
              <a:t>Interface com Outros Sistemas:</a:t>
            </a:r>
          </a:p>
          <a:p>
            <a:pPr marL="0" indent="0">
              <a:lnSpc>
                <a:spcPct val="100000"/>
              </a:lnSpc>
              <a:buNone/>
            </a:pPr>
            <a:endParaRPr lang="pt-BR" u="sng" dirty="0" smtClean="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38</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GFD.net</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6371462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GPAV</a:t>
            </a:r>
            <a:endParaRPr lang="pt-BR" sz="3200" b="1" dirty="0"/>
          </a:p>
        </p:txBody>
      </p:sp>
      <p:sp>
        <p:nvSpPr>
          <p:cNvPr id="3" name="Espaço Reservado para Conteúdo 2"/>
          <p:cNvSpPr>
            <a:spLocks noGrp="1"/>
          </p:cNvSpPr>
          <p:nvPr>
            <p:ph idx="1"/>
          </p:nvPr>
        </p:nvSpPr>
        <p:spPr>
          <a:xfrm>
            <a:off x="561703" y="927462"/>
            <a:ext cx="11630297" cy="6656679"/>
          </a:xfrm>
        </p:spPr>
        <p:txBody>
          <a:bodyPr>
            <a:normAutofit/>
          </a:bodyPr>
          <a:lstStyle/>
          <a:p>
            <a:pPr marL="0" indent="0" algn="ctr">
              <a:buNone/>
            </a:pPr>
            <a:endParaRPr lang="pt-BR" dirty="0" smtClean="0"/>
          </a:p>
          <a:p>
            <a:pPr marL="0" indent="0" algn="ctr">
              <a:buNone/>
            </a:pPr>
            <a:r>
              <a:rPr lang="pt-BR" b="1" dirty="0" smtClean="0"/>
              <a:t>Gestão de Processos Administrativos Virtuais</a:t>
            </a:r>
          </a:p>
          <a:p>
            <a:pPr marL="0" indent="0" algn="ctr">
              <a:buNone/>
            </a:pPr>
            <a:endParaRPr lang="pt-BR" dirty="0" smtClean="0"/>
          </a:p>
          <a:p>
            <a:pPr marL="0" indent="0">
              <a:lnSpc>
                <a:spcPct val="120000"/>
              </a:lnSpc>
              <a:buNone/>
            </a:pPr>
            <a:r>
              <a:rPr lang="pt-BR" u="sng" dirty="0" smtClean="0"/>
              <a:t>Objetivo:</a:t>
            </a:r>
            <a:r>
              <a:rPr lang="pt-BR" dirty="0" smtClean="0"/>
              <a:t> Permite a gestão dos processos administrativos físicos e digitais, de documentos e correspondências.</a:t>
            </a:r>
          </a:p>
          <a:p>
            <a:pPr marL="0" indent="0">
              <a:lnSpc>
                <a:spcPct val="120000"/>
              </a:lnSpc>
              <a:buNone/>
            </a:pPr>
            <a:r>
              <a:rPr lang="pt-BR" dirty="0" smtClean="0"/>
              <a:t> </a:t>
            </a:r>
            <a:r>
              <a:rPr lang="pt-BR" u="sng" dirty="0"/>
              <a:t>Principais Informações</a:t>
            </a:r>
            <a:r>
              <a:rPr lang="pt-BR" u="sng" dirty="0" smtClean="0"/>
              <a:t>:</a:t>
            </a:r>
            <a:r>
              <a:rPr lang="pt-BR" dirty="0" smtClean="0"/>
              <a:t> Permite a captura e indexação de documentos, digitalização com OCR, elaboração de documentos em editor de texto integrado, com posterior busca textual no conteúdo dos documentos. </a:t>
            </a:r>
          </a:p>
          <a:p>
            <a:pPr marL="0" indent="0">
              <a:lnSpc>
                <a:spcPct val="120000"/>
              </a:lnSpc>
              <a:buNone/>
            </a:pPr>
            <a:r>
              <a:rPr lang="pt-BR" u="sng" dirty="0"/>
              <a:t>Linguagem de Programação:</a:t>
            </a:r>
            <a:r>
              <a:rPr lang="pt-BR" dirty="0"/>
              <a:t> Java.</a:t>
            </a:r>
          </a:p>
          <a:p>
            <a:pPr marL="0" indent="0">
              <a:lnSpc>
                <a:spcPct val="120000"/>
              </a:lnSpc>
              <a:buNone/>
            </a:pPr>
            <a:r>
              <a:rPr lang="pt-BR" u="sng" dirty="0"/>
              <a:t>Banco de Dados:</a:t>
            </a:r>
            <a:r>
              <a:rPr lang="pt-BR" dirty="0"/>
              <a:t> </a:t>
            </a:r>
            <a:r>
              <a:rPr lang="pt-BR" dirty="0" smtClean="0"/>
              <a:t>Oracle.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39</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5243230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p:cNvSpPr>
            <a:spLocks noGrp="1"/>
          </p:cNvSpPr>
          <p:nvPr>
            <p:ph idx="1"/>
          </p:nvPr>
        </p:nvSpPr>
        <p:spPr>
          <a:xfrm>
            <a:off x="838200" y="1"/>
            <a:ext cx="11353800" cy="6878512"/>
          </a:xfrm>
        </p:spPr>
        <p:txBody>
          <a:bodyPr numCol="3">
            <a:normAutofit/>
          </a:bodyPr>
          <a:lstStyle/>
          <a:p>
            <a:pPr>
              <a:buFont typeface="Wingdings" panose="05000000000000000000" pitchFamily="2" charset="2"/>
              <a:buChar char="v"/>
            </a:pPr>
            <a:r>
              <a:rPr lang="pt-BR" dirty="0" smtClean="0">
                <a:hlinkClick r:id="rId2" action="ppaction://hlinksldjump"/>
              </a:rPr>
              <a:t>SINDEC</a:t>
            </a:r>
            <a:endParaRPr lang="pt-BR" dirty="0"/>
          </a:p>
          <a:p>
            <a:pPr>
              <a:buFont typeface="Wingdings" panose="05000000000000000000" pitchFamily="2" charset="2"/>
              <a:buChar char="v"/>
            </a:pPr>
            <a:r>
              <a:rPr lang="pt-BR" dirty="0" smtClean="0">
                <a:hlinkClick r:id="rId3" action="ppaction://hlinksldjump"/>
              </a:rPr>
              <a:t>SIOP</a:t>
            </a:r>
            <a:endParaRPr lang="pt-BR" dirty="0" smtClean="0"/>
          </a:p>
          <a:p>
            <a:pPr>
              <a:buFont typeface="Wingdings" panose="05000000000000000000" pitchFamily="2" charset="2"/>
              <a:buChar char="v"/>
            </a:pPr>
            <a:r>
              <a:rPr lang="pt-BR" dirty="0">
                <a:hlinkClick r:id="rId4" action="ppaction://hlinksldjump"/>
              </a:rPr>
              <a:t>SIOR</a:t>
            </a:r>
            <a:endParaRPr lang="pt-BR" dirty="0"/>
          </a:p>
          <a:p>
            <a:pPr>
              <a:buFont typeface="Wingdings" panose="05000000000000000000" pitchFamily="2" charset="2"/>
              <a:buChar char="v"/>
            </a:pPr>
            <a:r>
              <a:rPr lang="pt-BR" dirty="0">
                <a:hlinkClick r:id="rId5" action="ppaction://hlinksldjump"/>
              </a:rPr>
              <a:t>SIP</a:t>
            </a:r>
            <a:endParaRPr lang="pt-BR" dirty="0"/>
          </a:p>
          <a:p>
            <a:pPr>
              <a:buFont typeface="Wingdings" panose="05000000000000000000" pitchFamily="2" charset="2"/>
              <a:buChar char="v"/>
            </a:pPr>
            <a:r>
              <a:rPr lang="pt-BR" dirty="0" smtClean="0">
                <a:hlinkClick r:id="rId6" action="ppaction://hlinksldjump"/>
              </a:rPr>
              <a:t>SIPROD</a:t>
            </a:r>
            <a:endParaRPr lang="pt-BR" dirty="0" smtClean="0">
              <a:hlinkClick r:id="rId7" action="ppaction://hlinksldjump"/>
            </a:endParaRPr>
          </a:p>
          <a:p>
            <a:pPr>
              <a:buFont typeface="Wingdings" panose="05000000000000000000" pitchFamily="2" charset="2"/>
              <a:buChar char="v"/>
            </a:pPr>
            <a:r>
              <a:rPr lang="pt-BR" dirty="0" smtClean="0">
                <a:hlinkClick r:id="rId7" action="ppaction://hlinksldjump"/>
              </a:rPr>
              <a:t>SISACNET</a:t>
            </a:r>
          </a:p>
          <a:p>
            <a:pPr>
              <a:buFont typeface="Wingdings" panose="05000000000000000000" pitchFamily="2" charset="2"/>
              <a:buChar char="v"/>
            </a:pPr>
            <a:r>
              <a:rPr lang="pt-BR" dirty="0" smtClean="0">
                <a:hlinkClick r:id="rId8" action="ppaction://hlinksldjump"/>
              </a:rPr>
              <a:t>SisAuditoria</a:t>
            </a:r>
            <a:endParaRPr lang="pt-BR" dirty="0" smtClean="0">
              <a:hlinkClick r:id="rId9" action="ppaction://hlinksldjump"/>
            </a:endParaRPr>
          </a:p>
          <a:p>
            <a:pPr>
              <a:buFont typeface="Wingdings" panose="05000000000000000000" pitchFamily="2" charset="2"/>
              <a:buChar char="v"/>
            </a:pPr>
            <a:r>
              <a:rPr lang="pt-BR" dirty="0" smtClean="0">
                <a:hlinkClick r:id="rId9" action="ppaction://hlinksldjump"/>
              </a:rPr>
              <a:t>SISBACEN</a:t>
            </a:r>
            <a:endParaRPr lang="pt-BR" dirty="0" smtClean="0">
              <a:hlinkClick r:id="rId10" action="ppaction://hlinksldjump"/>
            </a:endParaRPr>
          </a:p>
          <a:p>
            <a:pPr>
              <a:buFont typeface="Wingdings" panose="05000000000000000000" pitchFamily="2" charset="2"/>
              <a:buChar char="v"/>
            </a:pPr>
            <a:r>
              <a:rPr lang="pt-BR" dirty="0" smtClean="0">
                <a:hlinkClick r:id="rId10" action="ppaction://hlinksldjump"/>
              </a:rPr>
              <a:t>SISCOF</a:t>
            </a:r>
            <a:endParaRPr lang="pt-BR" dirty="0" smtClean="0">
              <a:hlinkClick r:id="rId11" action="ppaction://hlinksldjump"/>
            </a:endParaRPr>
          </a:p>
          <a:p>
            <a:pPr>
              <a:buFont typeface="Wingdings" panose="05000000000000000000" pitchFamily="2" charset="2"/>
              <a:buChar char="v"/>
            </a:pPr>
            <a:r>
              <a:rPr lang="pt-BR" dirty="0" smtClean="0">
                <a:hlinkClick r:id="rId11" action="ppaction://hlinksldjump"/>
              </a:rPr>
              <a:t>SISCON</a:t>
            </a:r>
            <a:endParaRPr lang="pt-BR" dirty="0"/>
          </a:p>
          <a:p>
            <a:pPr>
              <a:buFont typeface="Wingdings" panose="05000000000000000000" pitchFamily="2" charset="2"/>
              <a:buChar char="v"/>
            </a:pPr>
            <a:r>
              <a:rPr lang="pt-BR" dirty="0" smtClean="0">
                <a:hlinkClick r:id="rId12" action="ppaction://hlinksldjump"/>
              </a:rPr>
              <a:t>SisControl</a:t>
            </a:r>
            <a:endParaRPr lang="pt-BR" dirty="0" smtClean="0">
              <a:hlinkClick r:id="rId13" action="ppaction://hlinksldjump"/>
            </a:endParaRPr>
          </a:p>
          <a:p>
            <a:pPr>
              <a:buFont typeface="Wingdings" panose="05000000000000000000" pitchFamily="2" charset="2"/>
              <a:buChar char="v"/>
            </a:pPr>
            <a:r>
              <a:rPr lang="pt-BR" dirty="0" smtClean="0">
                <a:hlinkClick r:id="rId13" action="ppaction://hlinksldjump"/>
              </a:rPr>
              <a:t>SISCOP</a:t>
            </a:r>
            <a:endParaRPr lang="pt-BR" dirty="0"/>
          </a:p>
          <a:p>
            <a:pPr>
              <a:buFont typeface="Wingdings" panose="05000000000000000000" pitchFamily="2" charset="2"/>
              <a:buChar char="v"/>
            </a:pPr>
            <a:r>
              <a:rPr lang="pt-BR" dirty="0" smtClean="0">
                <a:hlinkClick r:id="rId14" action="ppaction://hlinksldjump"/>
              </a:rPr>
              <a:t>SISDAF</a:t>
            </a:r>
            <a:endParaRPr lang="pt-BR" dirty="0" smtClean="0">
              <a:hlinkClick r:id="rId15" action="ppaction://hlinksldjump"/>
            </a:endParaRPr>
          </a:p>
          <a:p>
            <a:pPr>
              <a:buFont typeface="Wingdings" panose="05000000000000000000" pitchFamily="2" charset="2"/>
              <a:buChar char="v"/>
            </a:pPr>
            <a:r>
              <a:rPr lang="pt-BR" dirty="0" smtClean="0">
                <a:hlinkClick r:id="rId15" action="ppaction://hlinksldjump"/>
              </a:rPr>
              <a:t>SISDG</a:t>
            </a:r>
            <a:endParaRPr lang="pt-BR" dirty="0" smtClean="0">
              <a:hlinkClick r:id="rId16" action="ppaction://hlinksldjump"/>
            </a:endParaRPr>
          </a:p>
          <a:p>
            <a:pPr>
              <a:buFont typeface="Wingdings" panose="05000000000000000000" pitchFamily="2" charset="2"/>
              <a:buChar char="v"/>
            </a:pPr>
            <a:r>
              <a:rPr lang="pt-BR" dirty="0" smtClean="0">
                <a:hlinkClick r:id="rId16" action="ppaction://hlinksldjump"/>
              </a:rPr>
              <a:t>SISDNIT</a:t>
            </a:r>
            <a:endParaRPr lang="pt-BR" dirty="0" smtClean="0"/>
          </a:p>
          <a:p>
            <a:pPr>
              <a:buFont typeface="Wingdings" panose="05000000000000000000" pitchFamily="2" charset="2"/>
              <a:buChar char="v"/>
            </a:pPr>
            <a:r>
              <a:rPr lang="pt-BR" dirty="0" smtClean="0">
                <a:hlinkClick r:id="rId17" action="ppaction://hlinksldjump"/>
              </a:rPr>
              <a:t>SISDOC</a:t>
            </a:r>
            <a:endParaRPr lang="pt-BR" dirty="0" smtClean="0"/>
          </a:p>
          <a:p>
            <a:pPr>
              <a:buFont typeface="Wingdings" panose="05000000000000000000" pitchFamily="2" charset="2"/>
              <a:buChar char="v"/>
            </a:pPr>
            <a:r>
              <a:rPr lang="pt-BR" dirty="0" smtClean="0">
                <a:hlinkClick r:id="rId18" action="ppaction://hlinksldjump"/>
              </a:rPr>
              <a:t>SISLIC</a:t>
            </a:r>
            <a:endParaRPr lang="pt-BR" dirty="0" smtClean="0"/>
          </a:p>
          <a:p>
            <a:pPr>
              <a:buFont typeface="Wingdings" panose="05000000000000000000" pitchFamily="2" charset="2"/>
              <a:buChar char="v"/>
            </a:pPr>
            <a:r>
              <a:rPr lang="pt-BR" dirty="0" smtClean="0">
                <a:hlinkClick r:id="rId19" action="ppaction://hlinksldjump"/>
              </a:rPr>
              <a:t>SISMAT</a:t>
            </a:r>
            <a:endParaRPr lang="pt-BR" dirty="0" smtClean="0"/>
          </a:p>
          <a:p>
            <a:pPr>
              <a:buFont typeface="Wingdings" panose="05000000000000000000" pitchFamily="2" charset="2"/>
              <a:buChar char="v"/>
            </a:pPr>
            <a:r>
              <a:rPr lang="pt-BR" dirty="0" smtClean="0">
                <a:hlinkClick r:id="rId20" action="ppaction://hlinksldjump"/>
              </a:rPr>
              <a:t>SISME</a:t>
            </a:r>
            <a:endParaRPr lang="pt-BR" dirty="0" smtClean="0"/>
          </a:p>
          <a:p>
            <a:pPr>
              <a:buFont typeface="Wingdings" panose="05000000000000000000" pitchFamily="2" charset="2"/>
              <a:buChar char="v"/>
            </a:pPr>
            <a:r>
              <a:rPr lang="pt-BR" dirty="0" smtClean="0">
                <a:hlinkClick r:id="rId21" action="ppaction://hlinksldjump"/>
              </a:rPr>
              <a:t>SISP</a:t>
            </a:r>
            <a:endParaRPr lang="pt-BR" dirty="0" smtClean="0"/>
          </a:p>
          <a:p>
            <a:pPr>
              <a:buFont typeface="Wingdings" panose="05000000000000000000" pitchFamily="2" charset="2"/>
              <a:buChar char="v"/>
            </a:pPr>
            <a:r>
              <a:rPr lang="pt-BR" dirty="0" smtClean="0">
                <a:hlinkClick r:id="rId22" action="ppaction://hlinksldjump"/>
              </a:rPr>
              <a:t>SISPAC</a:t>
            </a:r>
            <a:endParaRPr lang="pt-BR" dirty="0" smtClean="0"/>
          </a:p>
          <a:p>
            <a:pPr>
              <a:buFont typeface="Wingdings" panose="05000000000000000000" pitchFamily="2" charset="2"/>
              <a:buChar char="v"/>
            </a:pPr>
            <a:r>
              <a:rPr lang="pt-BR" dirty="0" smtClean="0">
                <a:hlinkClick r:id="rId23" action="ppaction://hlinksldjump"/>
              </a:rPr>
              <a:t>SISPG</a:t>
            </a:r>
            <a:endParaRPr lang="pt-BR" dirty="0" smtClean="0"/>
          </a:p>
          <a:p>
            <a:pPr>
              <a:buFont typeface="Wingdings" panose="05000000000000000000" pitchFamily="2" charset="2"/>
              <a:buChar char="v"/>
            </a:pPr>
            <a:r>
              <a:rPr lang="pt-BR" dirty="0" smtClean="0">
                <a:hlinkClick r:id="rId24" action="ppaction://hlinksldjump"/>
              </a:rPr>
              <a:t>SISPLAN</a:t>
            </a:r>
            <a:endParaRPr lang="pt-BR" dirty="0" smtClean="0"/>
          </a:p>
          <a:p>
            <a:pPr>
              <a:buFont typeface="Wingdings" panose="05000000000000000000" pitchFamily="2" charset="2"/>
              <a:buChar char="v"/>
            </a:pPr>
            <a:r>
              <a:rPr lang="pt-BR" dirty="0" smtClean="0">
                <a:hlinkClick r:id="rId25" action="ppaction://hlinksldjump"/>
              </a:rPr>
              <a:t>SISPLOA</a:t>
            </a:r>
            <a:endParaRPr lang="pt-BR" dirty="0" smtClean="0"/>
          </a:p>
          <a:p>
            <a:pPr>
              <a:buFont typeface="Wingdings" panose="05000000000000000000" pitchFamily="2" charset="2"/>
              <a:buChar char="v"/>
            </a:pPr>
            <a:r>
              <a:rPr lang="pt-BR" dirty="0" smtClean="0">
                <a:hlinkClick r:id="rId26" action="ppaction://hlinksldjump"/>
              </a:rPr>
              <a:t>SISPP</a:t>
            </a:r>
            <a:endParaRPr lang="pt-BR" dirty="0" smtClean="0"/>
          </a:p>
          <a:p>
            <a:pPr>
              <a:buFont typeface="Wingdings" panose="05000000000000000000" pitchFamily="2" charset="2"/>
              <a:buChar char="v"/>
            </a:pPr>
            <a:r>
              <a:rPr lang="pt-BR" dirty="0" smtClean="0">
                <a:hlinkClick r:id="rId27" action="ppaction://hlinksldjump"/>
              </a:rPr>
              <a:t>SISRP</a:t>
            </a:r>
            <a:endParaRPr lang="pt-BR" dirty="0" smtClean="0"/>
          </a:p>
          <a:p>
            <a:pPr>
              <a:buFont typeface="Wingdings" panose="05000000000000000000" pitchFamily="2" charset="2"/>
              <a:buChar char="v"/>
            </a:pPr>
            <a:r>
              <a:rPr lang="pt-BR" dirty="0" smtClean="0">
                <a:hlinkClick r:id="rId28" action="ppaction://hlinksldjump"/>
              </a:rPr>
              <a:t>SISTCOND</a:t>
            </a:r>
            <a:endParaRPr lang="pt-BR" dirty="0" smtClean="0"/>
          </a:p>
          <a:p>
            <a:pPr>
              <a:buFont typeface="Wingdings" panose="05000000000000000000" pitchFamily="2" charset="2"/>
              <a:buChar char="v"/>
            </a:pPr>
            <a:r>
              <a:rPr lang="pt-BR" dirty="0" smtClean="0">
                <a:hlinkClick r:id="rId29" action="ppaction://hlinksldjump"/>
              </a:rPr>
              <a:t>SISTD</a:t>
            </a:r>
            <a:endParaRPr lang="pt-BR" dirty="0" smtClean="0"/>
          </a:p>
          <a:p>
            <a:pPr>
              <a:buFont typeface="Wingdings" panose="05000000000000000000" pitchFamily="2" charset="2"/>
              <a:buChar char="v"/>
            </a:pPr>
            <a:r>
              <a:rPr lang="pt-BR" dirty="0" smtClean="0">
                <a:solidFill>
                  <a:srgbClr val="FF0000"/>
                </a:solidFill>
                <a:hlinkClick r:id="rId30" action="ppaction://hlinksldjump"/>
              </a:rPr>
              <a:t>SMD</a:t>
            </a:r>
            <a:endParaRPr lang="pt-BR" dirty="0" smtClean="0">
              <a:solidFill>
                <a:srgbClr val="FF0000"/>
              </a:solidFill>
            </a:endParaRPr>
          </a:p>
          <a:p>
            <a:pPr>
              <a:buFont typeface="Wingdings" panose="05000000000000000000" pitchFamily="2" charset="2"/>
              <a:buChar char="v"/>
            </a:pPr>
            <a:r>
              <a:rPr lang="pt-BR" dirty="0" smtClean="0">
                <a:solidFill>
                  <a:srgbClr val="FF0000"/>
                </a:solidFill>
                <a:hlinkClick r:id="rId31" action="ppaction://hlinksldjump"/>
              </a:rPr>
              <a:t>SMP</a:t>
            </a:r>
            <a:endParaRPr lang="pt-BR" dirty="0" smtClean="0">
              <a:solidFill>
                <a:srgbClr val="FF0000"/>
              </a:solidFill>
            </a:endParaRPr>
          </a:p>
          <a:p>
            <a:pPr>
              <a:buFont typeface="Wingdings" panose="05000000000000000000" pitchFamily="2" charset="2"/>
              <a:buChar char="v"/>
            </a:pPr>
            <a:r>
              <a:rPr lang="pt-BR" dirty="0" smtClean="0">
                <a:hlinkClick r:id="rId32" action="ppaction://hlinksldjump"/>
              </a:rPr>
              <a:t>SPD</a:t>
            </a:r>
            <a:endParaRPr lang="pt-BR" dirty="0" smtClean="0"/>
          </a:p>
          <a:p>
            <a:pPr>
              <a:buFont typeface="Wingdings" panose="05000000000000000000" pitchFamily="2" charset="2"/>
              <a:buChar char="v"/>
            </a:pPr>
            <a:r>
              <a:rPr lang="pt-BR" dirty="0" smtClean="0">
                <a:solidFill>
                  <a:srgbClr val="FF0000"/>
                </a:solidFill>
                <a:hlinkClick r:id="rId33" action="ppaction://hlinksldjump"/>
              </a:rPr>
              <a:t>SPEO</a:t>
            </a:r>
            <a:endParaRPr lang="pt-BR" dirty="0" smtClean="0">
              <a:solidFill>
                <a:srgbClr val="FF0000"/>
              </a:solidFill>
            </a:endParaRPr>
          </a:p>
          <a:p>
            <a:pPr>
              <a:buFont typeface="Wingdings" panose="05000000000000000000" pitchFamily="2" charset="2"/>
              <a:buChar char="v"/>
            </a:pPr>
            <a:r>
              <a:rPr lang="pt-BR" dirty="0" smtClean="0">
                <a:hlinkClick r:id="rId34" action="ppaction://hlinksldjump"/>
              </a:rPr>
              <a:t>SPIUNET</a:t>
            </a:r>
            <a:endParaRPr lang="pt-BR" dirty="0" smtClean="0"/>
          </a:p>
          <a:p>
            <a:pPr>
              <a:buFont typeface="Wingdings" panose="05000000000000000000" pitchFamily="2" charset="2"/>
              <a:buChar char="v"/>
            </a:pPr>
            <a:r>
              <a:rPr lang="pt-BR" dirty="0" smtClean="0">
                <a:hlinkClick r:id="rId35" action="ppaction://hlinksldjump"/>
              </a:rPr>
              <a:t>SPJ</a:t>
            </a:r>
            <a:endParaRPr lang="pt-BR" dirty="0" smtClean="0"/>
          </a:p>
          <a:p>
            <a:pPr>
              <a:buFont typeface="Wingdings" panose="05000000000000000000" pitchFamily="2" charset="2"/>
              <a:buChar char="v"/>
            </a:pPr>
            <a:r>
              <a:rPr lang="pt-BR" dirty="0" smtClean="0">
                <a:hlinkClick r:id="rId36" action="ppaction://hlinksldjump"/>
              </a:rPr>
              <a:t>STID</a:t>
            </a:r>
            <a:endParaRPr lang="pt-BR" dirty="0" smtClean="0"/>
          </a:p>
          <a:p>
            <a:pPr>
              <a:buFont typeface="Wingdings" panose="05000000000000000000" pitchFamily="2" charset="2"/>
              <a:buChar char="v"/>
            </a:pPr>
            <a:r>
              <a:rPr lang="pt-BR" dirty="0" smtClean="0">
                <a:hlinkClick r:id="rId37" action="ppaction://hlinksldjump"/>
              </a:rPr>
              <a:t>EXPRESSO LIVRE</a:t>
            </a:r>
            <a:endParaRPr lang="pt-BR" dirty="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4</a:t>
            </a:fld>
            <a:endParaRPr lang="pt-BR"/>
          </a:p>
        </p:txBody>
      </p:sp>
    </p:spTree>
    <p:extLst>
      <p:ext uri="{BB962C8B-B14F-4D97-AF65-F5344CB8AC3E}">
        <p14:creationId xmlns:p14="http://schemas.microsoft.com/office/powerpoint/2010/main" val="118154064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234440"/>
            <a:ext cx="11630297" cy="5763260"/>
          </a:xfrm>
        </p:spPr>
        <p:txBody>
          <a:bodyPr>
            <a:normAutofit/>
          </a:bodyPr>
          <a:lstStyle/>
          <a:p>
            <a:pPr marL="0" indent="0" algn="ctr">
              <a:buNone/>
            </a:pPr>
            <a:r>
              <a:rPr lang="pt-BR" b="1" dirty="0"/>
              <a:t>Gestão de Processos Administrativos Virtuais</a:t>
            </a:r>
          </a:p>
          <a:p>
            <a:pPr marL="0" indent="0" algn="ctr">
              <a:buNone/>
            </a:pPr>
            <a:endParaRPr lang="pt-BR" dirty="0" smtClean="0"/>
          </a:p>
          <a:p>
            <a:pPr marL="0" indent="0">
              <a:lnSpc>
                <a:spcPct val="100000"/>
              </a:lnSpc>
              <a:buNone/>
            </a:pPr>
            <a:r>
              <a:rPr lang="pt-BR" u="sng" dirty="0" smtClean="0"/>
              <a:t>Documentação:</a:t>
            </a:r>
            <a:r>
              <a:rPr lang="pt-BR" dirty="0" smtClean="0"/>
              <a:t> S/documentação.</a:t>
            </a:r>
          </a:p>
          <a:p>
            <a:pPr marL="0" indent="0">
              <a:lnSpc>
                <a:spcPct val="100000"/>
              </a:lnSpc>
              <a:buNone/>
            </a:pPr>
            <a:r>
              <a:rPr lang="pt-BR" u="sng" dirty="0" smtClean="0"/>
              <a:t>Mantenedor:</a:t>
            </a:r>
            <a:r>
              <a:rPr lang="pt-BR" dirty="0" smtClean="0"/>
              <a:t> POLIGRAPH Sistemas e Representações </a:t>
            </a:r>
            <a:r>
              <a:rPr lang="pt-BR" dirty="0" err="1" smtClean="0"/>
              <a:t>Ltda</a:t>
            </a:r>
            <a:r>
              <a:rPr lang="pt-BR" dirty="0" smtClean="0"/>
              <a:t>, contratado pela SR-DNIT/SC.</a:t>
            </a:r>
          </a:p>
          <a:p>
            <a:pPr marL="0" indent="0">
              <a:lnSpc>
                <a:spcPct val="100000"/>
              </a:lnSpc>
              <a:buNone/>
            </a:pPr>
            <a:r>
              <a:rPr lang="pt-BR" u="sng" dirty="0" smtClean="0"/>
              <a:t>Propriedade:</a:t>
            </a:r>
          </a:p>
          <a:p>
            <a:pPr marL="0" indent="0">
              <a:lnSpc>
                <a:spcPct val="100000"/>
              </a:lnSpc>
              <a:buNone/>
            </a:pPr>
            <a:r>
              <a:rPr lang="pt-BR" u="sng" dirty="0" smtClean="0"/>
              <a:t>Ambiente:</a:t>
            </a:r>
          </a:p>
          <a:p>
            <a:pPr marL="0" indent="0">
              <a:lnSpc>
                <a:spcPct val="100000"/>
              </a:lnSpc>
              <a:buNone/>
            </a:pPr>
            <a:r>
              <a:rPr lang="pt-BR" u="sng" dirty="0" smtClean="0"/>
              <a:t>Área:</a:t>
            </a:r>
            <a:r>
              <a:rPr lang="pt-BR" dirty="0" smtClean="0"/>
              <a:t> SR/SC.</a:t>
            </a:r>
          </a:p>
          <a:p>
            <a:pPr marL="0" indent="0">
              <a:lnSpc>
                <a:spcPct val="100000"/>
              </a:lnSpc>
              <a:buNone/>
            </a:pPr>
            <a:r>
              <a:rPr lang="pt-BR" u="sng" dirty="0"/>
              <a:t>Interface com Outros Sistemas:</a:t>
            </a:r>
          </a:p>
          <a:p>
            <a:pPr marL="0" indent="0">
              <a:lnSpc>
                <a:spcPct val="100000"/>
              </a:lnSpc>
              <a:buNone/>
            </a:pPr>
            <a:endParaRPr lang="pt-BR" u="sng" dirty="0" smtClean="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40</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GPAV</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66204074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HDM-4</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i="1" dirty="0" err="1" smtClean="0"/>
              <a:t>Highway</a:t>
            </a:r>
            <a:r>
              <a:rPr lang="pt-BR" b="1" i="1" dirty="0" smtClean="0"/>
              <a:t> </a:t>
            </a:r>
            <a:r>
              <a:rPr lang="pt-BR" b="1" i="1" dirty="0" err="1" smtClean="0"/>
              <a:t>Development</a:t>
            </a:r>
            <a:r>
              <a:rPr lang="pt-BR" b="1" i="1" dirty="0" smtClean="0"/>
              <a:t> </a:t>
            </a:r>
            <a:r>
              <a:rPr lang="pt-BR" b="1" i="1" dirty="0" err="1" smtClean="0"/>
              <a:t>and</a:t>
            </a:r>
            <a:r>
              <a:rPr lang="pt-BR" b="1" i="1" dirty="0" smtClean="0"/>
              <a:t> Management 4</a:t>
            </a:r>
          </a:p>
          <a:p>
            <a:pPr marL="0" indent="0" algn="ctr">
              <a:buNone/>
            </a:pPr>
            <a:endParaRPr lang="pt-BR" dirty="0" smtClean="0"/>
          </a:p>
          <a:p>
            <a:pPr marL="0" indent="0">
              <a:buNone/>
            </a:pPr>
            <a:r>
              <a:rPr lang="pt-BR" u="sng" dirty="0" smtClean="0"/>
              <a:t>Objetivo:</a:t>
            </a:r>
            <a:r>
              <a:rPr lang="pt-BR" dirty="0" smtClean="0"/>
              <a:t> Análise econômica de rede rodoviária para investimentos com restrição orçamentária, buscando atingir a maior extensão possível, visando o maior retorno através do Valor Presente Líquido dos diversos cenários estudados, dentro de um horizonte de projeto (por exemplo: 20 anos), podendo analisar diversas alternativas de intervenção para cada célula, indicando a época para a realização dos investimentos, tendo como objetivo final a melhor condição da rede no final do horizonte do projeto. </a:t>
            </a:r>
          </a:p>
          <a:p>
            <a:pPr marL="0" indent="0">
              <a:buNone/>
            </a:pPr>
            <a:r>
              <a:rPr lang="pt-BR" u="sng" dirty="0" smtClean="0"/>
              <a:t>Principais Informações:</a:t>
            </a:r>
            <a:r>
              <a:rPr lang="pt-BR" dirty="0" smtClean="0"/>
              <a:t> Permite a análise econômica de uma rodovia, ou da rede de rodovias, sob a jurisdição do DNIT, pela aplicação de três métodos de avaliação: Análise por Projeto; Análise por Programa; Análise por estratégia. </a:t>
            </a:r>
            <a:endParaRPr lang="pt-BR" u="sng" dirty="0" smtClean="0"/>
          </a:p>
          <a:p>
            <a:pPr marL="0" indent="0">
              <a:buNone/>
            </a:pPr>
            <a:endParaRPr lang="pt-BR" dirty="0"/>
          </a:p>
        </p:txBody>
      </p:sp>
      <p:sp>
        <p:nvSpPr>
          <p:cNvPr id="8" name="Espaço Reservado para Número de Slide 7"/>
          <p:cNvSpPr>
            <a:spLocks noGrp="1"/>
          </p:cNvSpPr>
          <p:nvPr>
            <p:ph type="sldNum" sz="quarter" idx="12"/>
          </p:nvPr>
        </p:nvSpPr>
        <p:spPr/>
        <p:txBody>
          <a:bodyPr/>
          <a:lstStyle/>
          <a:p>
            <a:fld id="{94B39633-44D6-4BF2-BEFC-FF72915BA4FA}" type="slidenum">
              <a:rPr lang="pt-BR" smtClean="0"/>
              <a:t>41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48786458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HDM-4</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b="1" i="1" dirty="0" smtClean="0"/>
          </a:p>
          <a:p>
            <a:pPr marL="0" indent="0" algn="ctr">
              <a:buNone/>
            </a:pPr>
            <a:r>
              <a:rPr lang="pt-BR" b="1" i="1" dirty="0" err="1" smtClean="0"/>
              <a:t>Highway</a:t>
            </a:r>
            <a:r>
              <a:rPr lang="pt-BR" b="1" i="1" dirty="0" smtClean="0"/>
              <a:t> </a:t>
            </a:r>
            <a:r>
              <a:rPr lang="pt-BR" b="1" i="1" dirty="0" err="1"/>
              <a:t>Development</a:t>
            </a:r>
            <a:r>
              <a:rPr lang="pt-BR" b="1" i="1" dirty="0"/>
              <a:t> </a:t>
            </a:r>
            <a:r>
              <a:rPr lang="pt-BR" b="1" i="1" dirty="0" err="1"/>
              <a:t>and</a:t>
            </a:r>
            <a:r>
              <a:rPr lang="pt-BR" b="1" i="1" dirty="0"/>
              <a:t> Management 4</a:t>
            </a:r>
          </a:p>
          <a:p>
            <a:pPr marL="0" indent="0" algn="ctr">
              <a:buNone/>
            </a:pPr>
            <a:endParaRPr lang="pt-BR" dirty="0" smtClean="0"/>
          </a:p>
          <a:p>
            <a:pPr marL="0" indent="0">
              <a:buNone/>
            </a:pPr>
            <a:r>
              <a:rPr lang="pt-BR" u="sng" dirty="0" smtClean="0"/>
              <a:t>Linguagem de Programação</a:t>
            </a:r>
            <a:r>
              <a:rPr lang="pt-BR" dirty="0" smtClean="0"/>
              <a:t>: PHP ou Visual Basic.</a:t>
            </a:r>
          </a:p>
          <a:p>
            <a:pPr marL="0" indent="0">
              <a:buNone/>
            </a:pPr>
            <a:r>
              <a:rPr lang="pt-BR" u="sng" dirty="0" smtClean="0"/>
              <a:t>Banco de Dados</a:t>
            </a:r>
            <a:r>
              <a:rPr lang="pt-BR" dirty="0" smtClean="0"/>
              <a:t>: LTPP-FHWA.</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r>
              <a:rPr lang="pt-BR" dirty="0" smtClean="0"/>
              <a:t>: Web</a:t>
            </a:r>
          </a:p>
          <a:p>
            <a:pPr marL="0" indent="0">
              <a:buNone/>
            </a:pPr>
            <a:r>
              <a:rPr lang="pt-BR" u="sng" dirty="0" smtClean="0"/>
              <a:t>Área:</a:t>
            </a:r>
            <a:r>
              <a:rPr lang="pt-BR" dirty="0" smtClean="0"/>
              <a:t> DPP.</a:t>
            </a:r>
          </a:p>
          <a:p>
            <a:pPr marL="0" indent="0">
              <a:buNone/>
            </a:pPr>
            <a:r>
              <a:rPr lang="pt-BR" u="sng" dirty="0"/>
              <a:t>Interface com Outros Sistemas:</a:t>
            </a:r>
          </a:p>
          <a:p>
            <a:pPr marL="0" indent="0">
              <a:buNone/>
            </a:pPr>
            <a:endParaRPr lang="pt-BR" u="sng" dirty="0"/>
          </a:p>
        </p:txBody>
      </p:sp>
      <p:sp>
        <p:nvSpPr>
          <p:cNvPr id="8" name="Espaço Reservado para Número de Slide 7"/>
          <p:cNvSpPr>
            <a:spLocks noGrp="1"/>
          </p:cNvSpPr>
          <p:nvPr>
            <p:ph type="sldNum" sz="quarter" idx="12"/>
          </p:nvPr>
        </p:nvSpPr>
        <p:spPr/>
        <p:txBody>
          <a:bodyPr/>
          <a:lstStyle/>
          <a:p>
            <a:fld id="{94B39633-44D6-4BF2-BEFC-FF72915BA4FA}" type="slidenum">
              <a:rPr lang="pt-BR" smtClean="0"/>
              <a:t>42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57217374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HOD</a:t>
            </a:r>
            <a:endParaRPr lang="pt-BR" sz="3200" b="1" dirty="0"/>
          </a:p>
        </p:txBody>
      </p:sp>
      <p:sp>
        <p:nvSpPr>
          <p:cNvPr id="3" name="Espaço Reservado para Conteúdo 2"/>
          <p:cNvSpPr>
            <a:spLocks noGrp="1"/>
          </p:cNvSpPr>
          <p:nvPr>
            <p:ph idx="1"/>
          </p:nvPr>
        </p:nvSpPr>
        <p:spPr>
          <a:xfrm>
            <a:off x="561703" y="927462"/>
            <a:ext cx="11630297" cy="6387738"/>
          </a:xfrm>
        </p:spPr>
        <p:txBody>
          <a:bodyPr>
            <a:normAutofit/>
          </a:bodyPr>
          <a:lstStyle/>
          <a:p>
            <a:pPr marL="0" indent="0" algn="ctr">
              <a:buNone/>
            </a:pPr>
            <a:endParaRPr lang="pt-BR" dirty="0" smtClean="0"/>
          </a:p>
          <a:p>
            <a:pPr marL="0" indent="0" algn="ctr">
              <a:lnSpc>
                <a:spcPct val="100000"/>
              </a:lnSpc>
              <a:buNone/>
            </a:pPr>
            <a:r>
              <a:rPr lang="pt-BR" b="1" dirty="0" smtClean="0"/>
              <a:t>Serviço de Emulação via </a:t>
            </a:r>
            <a:r>
              <a:rPr lang="pt-BR" b="1" i="1" dirty="0" smtClean="0"/>
              <a:t>Web Browser</a:t>
            </a:r>
          </a:p>
          <a:p>
            <a:pPr marL="0" indent="0" algn="ctr">
              <a:lnSpc>
                <a:spcPct val="100000"/>
              </a:lnSpc>
              <a:buNone/>
            </a:pPr>
            <a:endParaRPr lang="pt-BR" dirty="0" smtClean="0"/>
          </a:p>
          <a:p>
            <a:pPr marL="0" indent="0">
              <a:lnSpc>
                <a:spcPct val="100000"/>
              </a:lnSpc>
              <a:buNone/>
            </a:pPr>
            <a:r>
              <a:rPr lang="pt-BR" u="sng" dirty="0" smtClean="0"/>
              <a:t>Objetivo</a:t>
            </a:r>
            <a:r>
              <a:rPr lang="pt-BR" dirty="0" smtClean="0"/>
              <a:t>: Emulador de terminal IBM para acessar sistemas do DNIT. Exemplo: </a:t>
            </a:r>
            <a:r>
              <a:rPr lang="pt-BR" dirty="0" smtClean="0">
                <a:hlinkClick r:id="rId2" action="ppaction://hlinksldjump"/>
              </a:rPr>
              <a:t>SIAPE</a:t>
            </a:r>
            <a:r>
              <a:rPr lang="pt-BR" dirty="0" smtClean="0"/>
              <a:t> e ao </a:t>
            </a:r>
            <a:r>
              <a:rPr lang="pt-BR" dirty="0" smtClean="0">
                <a:hlinkClick r:id="rId3" action="ppaction://hlinksldjump"/>
              </a:rPr>
              <a:t>SIGA</a:t>
            </a:r>
            <a:r>
              <a:rPr lang="pt-BR" dirty="0" smtClean="0"/>
              <a:t>.</a:t>
            </a:r>
          </a:p>
          <a:p>
            <a:pPr marL="0" indent="0">
              <a:lnSpc>
                <a:spcPct val="100000"/>
              </a:lnSpc>
              <a:buNone/>
            </a:pPr>
            <a:r>
              <a:rPr lang="pt-BR" u="sng" dirty="0" smtClean="0"/>
              <a:t>Principais Informações</a:t>
            </a:r>
            <a:r>
              <a:rPr lang="pt-BR" dirty="0" smtClean="0"/>
              <a:t>: É uma forma simples e rápida de oferecer acesso a aplicações 3270 em uma Intranet utilizando um </a:t>
            </a:r>
            <a:r>
              <a:rPr lang="pt-BR" i="1" dirty="0" smtClean="0"/>
              <a:t>Web Browser </a:t>
            </a:r>
            <a:r>
              <a:rPr lang="pt-BR" dirty="0" smtClean="0"/>
              <a:t>(Internet Explorer, Mozilla Firefox, </a:t>
            </a:r>
            <a:r>
              <a:rPr lang="pt-BR" dirty="0" err="1" smtClean="0"/>
              <a:t>Chrome</a:t>
            </a:r>
            <a:r>
              <a:rPr lang="pt-BR" dirty="0" smtClean="0"/>
              <a:t> etc.) que tenha uma máquina virtual JAVA, com recursos de criptografia forte de 128 bits e controle de acesso integrado ao Senha Rede do SERPRO.</a:t>
            </a:r>
          </a:p>
          <a:p>
            <a:pPr marL="0" indent="0">
              <a:lnSpc>
                <a:spcPct val="100000"/>
              </a:lnSpc>
              <a:buNone/>
            </a:pPr>
            <a:r>
              <a:rPr lang="pt-BR" u="sng" dirty="0" smtClean="0"/>
              <a:t>Linguagem de Programação</a:t>
            </a:r>
            <a:r>
              <a:rPr lang="pt-BR" dirty="0" smtClean="0"/>
              <a:t>: Java</a:t>
            </a:r>
          </a:p>
          <a:p>
            <a:pPr marL="0" indent="0">
              <a:lnSpc>
                <a:spcPct val="100000"/>
              </a:lnSpc>
              <a:buNone/>
            </a:pPr>
            <a:r>
              <a:rPr lang="pt-BR" u="sng" dirty="0" smtClean="0"/>
              <a:t>Banco de Dados:</a:t>
            </a:r>
            <a:r>
              <a:rPr lang="pt-BR" dirty="0" smtClean="0"/>
              <a:t> Oracle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43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340531484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74420"/>
            <a:ext cx="11630297" cy="6202680"/>
          </a:xfrm>
        </p:spPr>
        <p:txBody>
          <a:bodyPr>
            <a:normAutofit/>
          </a:bodyPr>
          <a:lstStyle/>
          <a:p>
            <a:pPr marL="0" indent="0" algn="ctr">
              <a:buNone/>
            </a:pPr>
            <a:r>
              <a:rPr lang="pt-BR" b="1" dirty="0" smtClean="0"/>
              <a:t>Serviço </a:t>
            </a:r>
            <a:r>
              <a:rPr lang="pt-BR" b="1" dirty="0"/>
              <a:t>de Emulação via </a:t>
            </a:r>
            <a:r>
              <a:rPr lang="pt-BR" b="1" i="1" dirty="0"/>
              <a:t>Web Browser</a:t>
            </a:r>
          </a:p>
          <a:p>
            <a:pPr marL="0" indent="0" algn="ctr">
              <a:buNone/>
            </a:pPr>
            <a:endParaRPr lang="pt-BR" dirty="0" smtClean="0"/>
          </a:p>
          <a:p>
            <a:pPr marL="0" indent="0">
              <a:lnSpc>
                <a:spcPct val="100000"/>
              </a:lnSpc>
              <a:buNone/>
            </a:pPr>
            <a:r>
              <a:rPr lang="pt-BR" u="sng" dirty="0" smtClean="0"/>
              <a:t>Documentação</a:t>
            </a:r>
            <a:r>
              <a:rPr lang="pt-BR" dirty="0" smtClean="0"/>
              <a:t>: S/documentação.</a:t>
            </a:r>
          </a:p>
          <a:p>
            <a:pPr marL="0" indent="0">
              <a:lnSpc>
                <a:spcPct val="100000"/>
              </a:lnSpc>
              <a:buNone/>
            </a:pPr>
            <a:r>
              <a:rPr lang="pt-BR" u="sng" dirty="0" smtClean="0"/>
              <a:t>Mantenedor</a:t>
            </a:r>
            <a:r>
              <a:rPr lang="pt-BR" dirty="0"/>
              <a:t>: SERPRO</a:t>
            </a:r>
            <a:r>
              <a:rPr lang="pt-BR" dirty="0" smtClean="0"/>
              <a:t>.</a:t>
            </a:r>
          </a:p>
          <a:p>
            <a:pPr marL="0" indent="0">
              <a:lnSpc>
                <a:spcPct val="100000"/>
              </a:lnSpc>
              <a:buNone/>
            </a:pPr>
            <a:r>
              <a:rPr lang="pt-BR" u="sng" dirty="0" smtClean="0"/>
              <a:t>Propriedade</a:t>
            </a:r>
            <a:r>
              <a:rPr lang="pt-BR" dirty="0" smtClean="0"/>
              <a:t>:</a:t>
            </a:r>
          </a:p>
          <a:p>
            <a:pPr marL="0" indent="0">
              <a:lnSpc>
                <a:spcPct val="100000"/>
              </a:lnSpc>
              <a:buNone/>
            </a:pPr>
            <a:r>
              <a:rPr lang="pt-BR" u="sng" dirty="0" smtClean="0"/>
              <a:t>Ambiente</a:t>
            </a:r>
            <a:r>
              <a:rPr lang="pt-BR" dirty="0" smtClean="0"/>
              <a:t>: Web</a:t>
            </a:r>
            <a:endParaRPr lang="pt-BR" dirty="0"/>
          </a:p>
          <a:p>
            <a:pPr marL="0" indent="0">
              <a:lnSpc>
                <a:spcPct val="100000"/>
              </a:lnSpc>
              <a:buNone/>
            </a:pPr>
            <a:r>
              <a:rPr lang="pt-BR" dirty="0" smtClean="0"/>
              <a:t>		A </a:t>
            </a:r>
            <a:r>
              <a:rPr lang="pt-BR" dirty="0"/>
              <a:t>solução foi implementada com o produto </a:t>
            </a:r>
            <a:r>
              <a:rPr lang="pt-BR" i="1" dirty="0"/>
              <a:t>Host On-Demand</a:t>
            </a:r>
            <a:r>
              <a:rPr lang="pt-BR" dirty="0"/>
              <a:t>, cujo processamento está centralizado num servidor de grande porte IBM z/OS (mainframe).</a:t>
            </a:r>
            <a:endParaRPr lang="pt-BR" u="sng" dirty="0"/>
          </a:p>
          <a:p>
            <a:pPr marL="0" indent="0">
              <a:buNone/>
            </a:pPr>
            <a:r>
              <a:rPr lang="pt-BR" u="sng" dirty="0" smtClean="0"/>
              <a:t>Áreas</a:t>
            </a:r>
            <a:r>
              <a:rPr lang="pt-BR" dirty="0"/>
              <a:t>: Serviço Médico Social; CGRH; DAF; ASCOM</a:t>
            </a:r>
            <a:r>
              <a:rPr lang="pt-BR" dirty="0" smtClean="0"/>
              <a:t>.</a:t>
            </a:r>
          </a:p>
          <a:p>
            <a:pPr marL="0" indent="0">
              <a:buNone/>
            </a:pPr>
            <a:r>
              <a:rPr lang="pt-BR" u="sng" dirty="0"/>
              <a:t>Interface com Outros Sistemas</a:t>
            </a:r>
            <a:r>
              <a:rPr lang="pt-BR" dirty="0"/>
              <a:t>:</a:t>
            </a:r>
          </a:p>
          <a:p>
            <a:pPr marL="0" indent="0">
              <a:buNone/>
            </a:pPr>
            <a:endParaRPr lang="pt-BR" u="sng" dirty="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44</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HOD</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8667931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ICOM</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Interface de Comunicação com Sistemas dos Órgãos de Cont. de Multas</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r>
              <a:rPr lang="pt-BR" dirty="0" smtClean="0"/>
              <a:t> Permite a comunicação e registro das infrações de trânsito junto aos sistemas dos órgão de controle de trânsito, como o RENAVAM e o RENAINF.</a:t>
            </a:r>
          </a:p>
          <a:p>
            <a:pPr marL="0" indent="0">
              <a:buNone/>
            </a:pPr>
            <a:r>
              <a:rPr lang="pt-BR" dirty="0"/>
              <a:t> </a:t>
            </a:r>
            <a:r>
              <a:rPr lang="pt-BR" dirty="0" smtClean="0"/>
              <a:t>           Hoje o sistema é administrado pela empresa KOPP, em um servidor que está no CPD do DNIT.</a:t>
            </a:r>
          </a:p>
          <a:p>
            <a:pPr marL="0" indent="0">
              <a:buNone/>
            </a:pPr>
            <a:r>
              <a:rPr lang="pt-BR" dirty="0"/>
              <a:t> </a:t>
            </a:r>
            <a:r>
              <a:rPr lang="pt-BR" dirty="0" smtClean="0"/>
              <a:t>           Está sendo migrado para um servidor que será administrado pelo DNIT.</a:t>
            </a:r>
          </a:p>
          <a:p>
            <a:pPr marL="0" indent="0">
              <a:buNone/>
            </a:pPr>
            <a:r>
              <a:rPr lang="pt-BR" u="sng" dirty="0" smtClean="0"/>
              <a:t>Linguagem de Programação:</a:t>
            </a:r>
          </a:p>
          <a:p>
            <a:pPr marL="0" indent="0">
              <a:buNone/>
            </a:pPr>
            <a:r>
              <a:rPr lang="pt-BR" u="sng" dirty="0" smtClean="0"/>
              <a:t>Banco de Dados: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45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26659860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ICOM</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Interface de Comunicação com Sistemas dos Órgãos de Cont. de Multas</a:t>
            </a:r>
          </a:p>
          <a:p>
            <a:pPr marL="0" indent="0" algn="ctr">
              <a:buNone/>
            </a:pPr>
            <a:endParaRPr lang="pt-BR" dirty="0" smtClean="0"/>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a:p>
            <a:pPr marL="0" indent="0">
              <a:buNone/>
            </a:pPr>
            <a:r>
              <a:rPr lang="pt-BR" u="sng" dirty="0" smtClean="0"/>
              <a:t>Área:</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46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6872204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INCOM</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Imprensa Nacional de Comunicação</a:t>
            </a:r>
          </a:p>
          <a:p>
            <a:pPr marL="0" indent="0" algn="ctr">
              <a:buNone/>
            </a:pPr>
            <a:endParaRPr lang="pt-BR" dirty="0" smtClean="0"/>
          </a:p>
          <a:p>
            <a:pPr marL="0" indent="0">
              <a:buNone/>
            </a:pPr>
            <a:r>
              <a:rPr lang="pt-BR" u="sng" dirty="0"/>
              <a:t>Objetivo:</a:t>
            </a:r>
            <a:r>
              <a:rPr lang="pt-BR" dirty="0"/>
              <a:t> </a:t>
            </a:r>
            <a:r>
              <a:rPr lang="pt-BR" dirty="0" smtClean="0"/>
              <a:t>Dar </a:t>
            </a:r>
            <a:r>
              <a:rPr lang="pt-BR" dirty="0"/>
              <a:t>publicidade, validar e preservar as informações </a:t>
            </a:r>
            <a:r>
              <a:rPr lang="pt-BR" dirty="0" smtClean="0"/>
              <a:t>oficiais, contribuindo </a:t>
            </a:r>
            <a:r>
              <a:rPr lang="pt-BR" dirty="0"/>
              <a:t>para a cidadania, bem como prestar serviços gráficos à Presidência da República e manter a memória da imprensa </a:t>
            </a:r>
            <a:r>
              <a:rPr lang="pt-BR" dirty="0" smtClean="0"/>
              <a:t>brasileira.</a:t>
            </a:r>
          </a:p>
          <a:p>
            <a:pPr marL="0" indent="0">
              <a:buNone/>
            </a:pPr>
            <a:r>
              <a:rPr lang="pt-BR" u="sng" dirty="0" smtClean="0"/>
              <a:t>Principais Informações:</a:t>
            </a:r>
            <a:r>
              <a:rPr lang="pt-BR" dirty="0" smtClean="0"/>
              <a:t> Portal que se encontra no endereço: </a:t>
            </a:r>
            <a:r>
              <a:rPr lang="pt-BR" i="1" dirty="0" smtClean="0">
                <a:hlinkClick r:id="rId2"/>
              </a:rPr>
              <a:t>http://portal.in.gov.br</a:t>
            </a:r>
            <a:r>
              <a:rPr lang="pt-BR" dirty="0" smtClean="0"/>
              <a:t>. Publica notícias da imprensa nacional e destaques do Diário Oficial da União e permite o envio de matérias.</a:t>
            </a:r>
          </a:p>
          <a:p>
            <a:pPr marL="0" indent="0">
              <a:buNone/>
            </a:pPr>
            <a:r>
              <a:rPr lang="pt-BR" u="sng" dirty="0" smtClean="0"/>
              <a:t>Linguagem de Programação:</a:t>
            </a:r>
            <a:r>
              <a:rPr lang="pt-BR" dirty="0" smtClean="0"/>
              <a:t> ASP.NET</a:t>
            </a:r>
          </a:p>
          <a:p>
            <a:pPr marL="0" indent="0">
              <a:buNone/>
            </a:pPr>
            <a:r>
              <a:rPr lang="pt-BR" u="sng" dirty="0" smtClean="0"/>
              <a:t>Banco de Dados:</a:t>
            </a:r>
          </a:p>
          <a:p>
            <a:pPr marL="0" indent="0">
              <a:buNone/>
            </a:pPr>
            <a:r>
              <a:rPr lang="pt-BR" u="sng" dirty="0" smtClean="0"/>
              <a:t>Documentação:</a:t>
            </a:r>
            <a:r>
              <a:rPr lang="pt-BR" dirty="0" smtClean="0"/>
              <a:t> S/documentação.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47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89136905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INCOM</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Imprensa Nacional de Comunicação</a:t>
            </a:r>
          </a:p>
          <a:p>
            <a:pPr marL="0" indent="0" algn="ctr">
              <a:buNone/>
            </a:pPr>
            <a:endParaRPr lang="pt-BR" dirty="0" smtClean="0"/>
          </a:p>
          <a:p>
            <a:pPr marL="0" indent="0">
              <a:buNone/>
            </a:pPr>
            <a:r>
              <a:rPr lang="pt-BR" u="sng" dirty="0" smtClean="0"/>
              <a:t>Mantenedor:</a:t>
            </a:r>
          </a:p>
          <a:p>
            <a:pPr marL="0" indent="0">
              <a:buNone/>
            </a:pPr>
            <a:r>
              <a:rPr lang="pt-BR" u="sng" dirty="0" smtClean="0"/>
              <a:t>Propriedade:</a:t>
            </a:r>
          </a:p>
          <a:p>
            <a:pPr marL="0" indent="0">
              <a:buNone/>
            </a:pPr>
            <a:r>
              <a:rPr lang="pt-BR" u="sng" dirty="0" smtClean="0"/>
              <a:t>Ambiente: </a:t>
            </a:r>
          </a:p>
          <a:p>
            <a:pPr marL="0" indent="0">
              <a:buNone/>
            </a:pPr>
            <a:r>
              <a:rPr lang="pt-BR" u="sng" dirty="0" smtClean="0"/>
              <a:t>Área:</a:t>
            </a:r>
            <a:r>
              <a:rPr lang="pt-BR" dirty="0" smtClean="0"/>
              <a:t> SR/CE; </a:t>
            </a:r>
            <a:r>
              <a:rPr lang="pt-BR" dirty="0"/>
              <a:t>SR/ES</a:t>
            </a:r>
            <a:r>
              <a:rPr lang="pt-BR" dirty="0" smtClean="0"/>
              <a:t>.</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48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74573965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IPR (WEBSITE)</a:t>
            </a:r>
            <a:endParaRPr lang="pt-BR" sz="3200" b="1" dirty="0"/>
          </a:p>
        </p:txBody>
      </p:sp>
      <p:sp>
        <p:nvSpPr>
          <p:cNvPr id="3" name="Espaço Reservado para Conteúdo 2"/>
          <p:cNvSpPr>
            <a:spLocks noGrp="1"/>
          </p:cNvSpPr>
          <p:nvPr>
            <p:ph idx="1"/>
          </p:nvPr>
        </p:nvSpPr>
        <p:spPr>
          <a:xfrm>
            <a:off x="561703" y="927463"/>
            <a:ext cx="11630297" cy="5930537"/>
          </a:xfrm>
        </p:spPr>
        <p:txBody>
          <a:bodyPr>
            <a:normAutofit/>
          </a:bodyPr>
          <a:lstStyle/>
          <a:p>
            <a:pPr marL="0" indent="0" algn="ctr">
              <a:buNone/>
            </a:pPr>
            <a:endParaRPr lang="pt-BR" dirty="0" smtClean="0"/>
          </a:p>
          <a:p>
            <a:pPr marL="0" indent="0" algn="ctr">
              <a:buNone/>
            </a:pPr>
            <a:r>
              <a:rPr lang="pt-BR" b="1" dirty="0" smtClean="0"/>
              <a:t>Instituto de Pesquisas Rodoviárias (WEBSITE)</a:t>
            </a:r>
          </a:p>
          <a:p>
            <a:pPr marL="0" indent="0" algn="ctr">
              <a:buNone/>
            </a:pPr>
            <a:endParaRPr lang="pt-BR" dirty="0" smtClean="0"/>
          </a:p>
          <a:p>
            <a:pPr marL="0" indent="0">
              <a:buNone/>
            </a:pPr>
            <a:r>
              <a:rPr lang="pt-BR" u="sng" dirty="0" smtClean="0"/>
              <a:t>Objetivo:</a:t>
            </a:r>
            <a:r>
              <a:rPr lang="pt-BR" dirty="0" smtClean="0"/>
              <a:t> Apresentar ao público interno (DNIT) e externo, as atividades, serviços e pesquisas realizadas pelo IPR. </a:t>
            </a:r>
          </a:p>
          <a:p>
            <a:pPr marL="0" indent="0">
              <a:buNone/>
            </a:pPr>
            <a:r>
              <a:rPr lang="pt-BR" u="sng" dirty="0" smtClean="0"/>
              <a:t>Principais Informações:</a:t>
            </a:r>
            <a:r>
              <a:rPr lang="pt-BR" dirty="0" smtClean="0"/>
              <a:t> </a:t>
            </a:r>
            <a:r>
              <a:rPr lang="pt-BR" i="1" dirty="0" smtClean="0"/>
              <a:t>Website</a:t>
            </a:r>
            <a:r>
              <a:rPr lang="pt-BR" dirty="0" smtClean="0"/>
              <a:t> encontrado </a:t>
            </a:r>
            <a:r>
              <a:rPr lang="pt-BR" dirty="0"/>
              <a:t>no endereço: </a:t>
            </a:r>
            <a:r>
              <a:rPr lang="pt-BR" i="1" dirty="0">
                <a:hlinkClick r:id="rId2"/>
              </a:rPr>
              <a:t>http://</a:t>
            </a:r>
            <a:r>
              <a:rPr lang="pt-BR" i="1" dirty="0" smtClean="0">
                <a:hlinkClick r:id="rId2"/>
              </a:rPr>
              <a:t>ipr.dnit.gov.br</a:t>
            </a:r>
            <a:r>
              <a:rPr lang="pt-BR" dirty="0" smtClean="0">
                <a:hlinkClick r:id="rId2"/>
              </a:rPr>
              <a:t> </a:t>
            </a:r>
            <a:endParaRPr lang="pt-BR" dirty="0" smtClean="0"/>
          </a:p>
          <a:p>
            <a:pPr marL="0" indent="0">
              <a:buNone/>
            </a:pPr>
            <a:r>
              <a:rPr lang="pt-BR" u="sng" dirty="0" smtClean="0"/>
              <a:t>Linguagem </a:t>
            </a:r>
            <a:r>
              <a:rPr lang="pt-BR" u="sng" dirty="0"/>
              <a:t>de Programação</a:t>
            </a:r>
            <a:r>
              <a:rPr lang="pt-BR" u="sng" dirty="0" smtClean="0"/>
              <a:t>:</a:t>
            </a:r>
            <a:r>
              <a:rPr lang="pt-BR" dirty="0" smtClean="0"/>
              <a:t> </a:t>
            </a:r>
            <a:r>
              <a:rPr lang="pt-BR" dirty="0"/>
              <a:t>PHP, MYSQL.</a:t>
            </a:r>
            <a:endParaRPr lang="pt-BR" u="sng" dirty="0"/>
          </a:p>
          <a:p>
            <a:pPr marL="0" indent="0">
              <a:buNone/>
            </a:pPr>
            <a:r>
              <a:rPr lang="pt-BR" u="sng" dirty="0" smtClean="0"/>
              <a:t>Banco </a:t>
            </a:r>
            <a:r>
              <a:rPr lang="pt-BR" u="sng" dirty="0"/>
              <a:t>de Dados</a:t>
            </a:r>
            <a:r>
              <a:rPr lang="pt-BR" u="sng" dirty="0" smtClean="0"/>
              <a:t>:</a:t>
            </a:r>
            <a:r>
              <a:rPr lang="pt-BR" dirty="0" smtClean="0"/>
              <a:t> MYSQL.</a:t>
            </a:r>
          </a:p>
          <a:p>
            <a:pPr marL="0" indent="0">
              <a:buNone/>
            </a:pPr>
            <a:r>
              <a:rPr lang="pt-BR" u="sng" dirty="0" smtClean="0"/>
              <a:t>Documentação</a:t>
            </a:r>
            <a:r>
              <a:rPr lang="pt-BR" u="sng" dirty="0"/>
              <a:t>:</a:t>
            </a:r>
            <a:r>
              <a:rPr lang="pt-BR" dirty="0"/>
              <a:t> </a:t>
            </a:r>
            <a:r>
              <a:rPr lang="pt-BR" dirty="0" smtClean="0"/>
              <a:t>S/documentação.</a:t>
            </a:r>
            <a:endParaRPr lang="pt-BR" dirty="0"/>
          </a:p>
          <a:p>
            <a:pPr marL="0" indent="0">
              <a:buNone/>
            </a:pPr>
            <a:r>
              <a:rPr lang="pt-BR" u="sng" dirty="0" smtClean="0"/>
              <a:t>Mantenedor</a:t>
            </a:r>
            <a:r>
              <a:rPr lang="pt-BR" dirty="0" smtClean="0"/>
              <a:t>: DNIT</a:t>
            </a:r>
          </a:p>
          <a:p>
            <a:pPr marL="0" indent="0">
              <a:buNone/>
            </a:pPr>
            <a:r>
              <a:rPr lang="pt-BR" u="sng" dirty="0" smtClean="0"/>
              <a:t>Propriedade</a:t>
            </a:r>
            <a:r>
              <a:rPr lang="pt-BR" dirty="0" smtClean="0"/>
              <a: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49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14717507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ALX.net</a:t>
            </a:r>
            <a:endParaRPr lang="pt-BR" sz="3200" b="1" dirty="0"/>
          </a:p>
        </p:txBody>
      </p:sp>
      <p:sp>
        <p:nvSpPr>
          <p:cNvPr id="3" name="Espaço Reservado para Conteúdo 2"/>
          <p:cNvSpPr>
            <a:spLocks noGrp="1"/>
          </p:cNvSpPr>
          <p:nvPr>
            <p:ph idx="1"/>
          </p:nvPr>
        </p:nvSpPr>
        <p:spPr>
          <a:xfrm>
            <a:off x="561703" y="927462"/>
            <a:ext cx="11630297" cy="6510830"/>
          </a:xfrm>
        </p:spPr>
        <p:txBody>
          <a:bodyPr>
            <a:normAutofit/>
          </a:bodyPr>
          <a:lstStyle/>
          <a:p>
            <a:pPr marL="0" indent="0" algn="ctr">
              <a:buNone/>
            </a:pPr>
            <a:endParaRPr lang="pt-BR" dirty="0" smtClean="0"/>
          </a:p>
          <a:p>
            <a:pPr marL="0" indent="0" algn="ctr">
              <a:buNone/>
            </a:pPr>
            <a:r>
              <a:rPr lang="pt-BR" b="1" dirty="0" smtClean="0"/>
              <a:t>Sistema de Controle de Almoxarifado</a:t>
            </a:r>
          </a:p>
          <a:p>
            <a:pPr marL="0" indent="0" algn="ctr">
              <a:buNone/>
            </a:pPr>
            <a:endParaRPr lang="pt-BR" dirty="0" smtClean="0"/>
          </a:p>
          <a:p>
            <a:pPr marL="0" indent="0">
              <a:lnSpc>
                <a:spcPct val="100000"/>
              </a:lnSpc>
              <a:buNone/>
            </a:pPr>
            <a:r>
              <a:rPr lang="pt-BR" u="sng" dirty="0" smtClean="0"/>
              <a:t>Objetivo:</a:t>
            </a:r>
            <a:r>
              <a:rPr lang="pt-BR" dirty="0" smtClean="0"/>
              <a:t> Informatiza o processo de suprimento de materiais desde a requisição até a retirada do material do estoque. </a:t>
            </a:r>
          </a:p>
          <a:p>
            <a:pPr marL="0" indent="0">
              <a:lnSpc>
                <a:spcPct val="100000"/>
              </a:lnSpc>
              <a:buNone/>
            </a:pPr>
            <a:r>
              <a:rPr lang="pt-BR" u="sng" dirty="0" smtClean="0"/>
              <a:t>Principais Informações:</a:t>
            </a:r>
            <a:r>
              <a:rPr lang="pt-BR" dirty="0" smtClean="0"/>
              <a:t> As requisições de materiais são geradas de forma eletrônica, através de um fluxo de atividades-workflow-permitindo acompanhar o andamento dos pedidos desde a sua criação, passando pela aprovação nos setores competentes, até a entrega do material.</a:t>
            </a:r>
          </a:p>
          <a:p>
            <a:pPr marL="0" indent="0">
              <a:lnSpc>
                <a:spcPct val="100000"/>
              </a:lnSpc>
              <a:buNone/>
            </a:pPr>
            <a:r>
              <a:rPr lang="pt-BR" u="sng" dirty="0"/>
              <a:t>Linguagem Programação:</a:t>
            </a:r>
            <a:r>
              <a:rPr lang="pt-BR" dirty="0"/>
              <a:t> Java.</a:t>
            </a:r>
          </a:p>
          <a:p>
            <a:pPr marL="0" indent="0">
              <a:lnSpc>
                <a:spcPct val="100000"/>
              </a:lnSpc>
              <a:buNone/>
            </a:pPr>
            <a:r>
              <a:rPr lang="pt-BR" u="sng" dirty="0"/>
              <a:t>Banco de Dados:</a:t>
            </a:r>
            <a:r>
              <a:rPr lang="pt-BR" dirty="0"/>
              <a:t> Oracle</a:t>
            </a:r>
            <a:r>
              <a:rPr lang="pt-BR" dirty="0" smtClean="0"/>
              <a:t>.</a:t>
            </a:r>
          </a:p>
          <a:p>
            <a:pPr marL="0" indent="0">
              <a:lnSpc>
                <a:spcPct val="100000"/>
              </a:lnSpc>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02071934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IPR (WEBSITE)</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Instituto de Pesquisas Rodoviárias (WEBSITE)</a:t>
            </a:r>
          </a:p>
          <a:p>
            <a:pPr marL="0" indent="0" algn="ctr">
              <a:buNone/>
            </a:pPr>
            <a:endParaRPr lang="pt-BR" dirty="0" smtClean="0"/>
          </a:p>
          <a:p>
            <a:pPr marL="0" indent="0">
              <a:buNone/>
            </a:pPr>
            <a:r>
              <a:rPr lang="pt-BR" u="sng" dirty="0" smtClean="0"/>
              <a:t>Ambiente:</a:t>
            </a:r>
            <a:r>
              <a:rPr lang="pt-BR" dirty="0" smtClean="0"/>
              <a:t> WEB</a:t>
            </a:r>
          </a:p>
          <a:p>
            <a:pPr marL="0" indent="0">
              <a:buNone/>
            </a:pPr>
            <a:r>
              <a:rPr lang="pt-BR" u="sng" dirty="0" smtClean="0"/>
              <a:t>Área:</a:t>
            </a:r>
            <a:r>
              <a:rPr lang="pt-BR" dirty="0" smtClean="0"/>
              <a:t> IPR/RJ.</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58869676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MULTASNET</a:t>
            </a:r>
            <a:endParaRPr lang="pt-BR" sz="3200" b="1" dirty="0"/>
          </a:p>
        </p:txBody>
      </p:sp>
      <p:sp>
        <p:nvSpPr>
          <p:cNvPr id="3" name="Espaço Reservado para Conteúdo 2"/>
          <p:cNvSpPr>
            <a:spLocks noGrp="1"/>
          </p:cNvSpPr>
          <p:nvPr>
            <p:ph idx="1"/>
          </p:nvPr>
        </p:nvSpPr>
        <p:spPr>
          <a:xfrm>
            <a:off x="561703" y="927463"/>
            <a:ext cx="11630297" cy="5930538"/>
          </a:xfrm>
        </p:spPr>
        <p:txBody>
          <a:bodyPr>
            <a:normAutofit/>
          </a:bodyPr>
          <a:lstStyle/>
          <a:p>
            <a:pPr marL="0" indent="0" algn="ctr">
              <a:buNone/>
            </a:pPr>
            <a:endParaRPr lang="pt-BR" dirty="0" smtClean="0"/>
          </a:p>
          <a:p>
            <a:pPr marL="0" indent="0" algn="ctr">
              <a:lnSpc>
                <a:spcPct val="100000"/>
              </a:lnSpc>
              <a:buNone/>
            </a:pPr>
            <a:r>
              <a:rPr lang="pt-BR" b="1" dirty="0" smtClean="0"/>
              <a:t>Sistema de Multas do DNIT</a:t>
            </a:r>
          </a:p>
          <a:p>
            <a:pPr marL="0" indent="0" algn="ctr">
              <a:lnSpc>
                <a:spcPct val="100000"/>
              </a:lnSpc>
              <a:buNone/>
            </a:pPr>
            <a:endParaRPr lang="pt-BR" dirty="0" smtClean="0"/>
          </a:p>
          <a:p>
            <a:pPr marL="0" indent="0">
              <a:lnSpc>
                <a:spcPct val="100000"/>
              </a:lnSpc>
              <a:buNone/>
            </a:pPr>
            <a:r>
              <a:rPr lang="pt-BR" u="sng" dirty="0" smtClean="0"/>
              <a:t>Objetivo:</a:t>
            </a:r>
            <a:r>
              <a:rPr lang="pt-BR" dirty="0" smtClean="0"/>
              <a:t> Organizar todos os autos de rodovias federais brasileiras, captados por diferentes tipos de equipamentos, disponibilizando-os para consulta através da Intranet do DNIT. </a:t>
            </a:r>
          </a:p>
          <a:p>
            <a:pPr marL="0" indent="0">
              <a:lnSpc>
                <a:spcPct val="100000"/>
              </a:lnSpc>
              <a:buNone/>
            </a:pPr>
            <a:r>
              <a:rPr lang="pt-BR" u="sng" dirty="0" smtClean="0"/>
              <a:t>Principais Informações:</a:t>
            </a:r>
            <a:r>
              <a:rPr lang="pt-BR" dirty="0" smtClean="0"/>
              <a:t> Um aplicativo pode ser encontrado na Intranet do DNIT, no endereço: </a:t>
            </a:r>
            <a:r>
              <a:rPr lang="pt-BR" i="1" dirty="0" smtClean="0"/>
              <a:t>intradnit.intranet/aplicativos</a:t>
            </a:r>
          </a:p>
          <a:p>
            <a:pPr marL="0" indent="0">
              <a:lnSpc>
                <a:spcPct val="100000"/>
              </a:lnSpc>
              <a:buNone/>
            </a:pPr>
            <a:r>
              <a:rPr lang="pt-BR" u="sng" dirty="0"/>
              <a:t>Linguagem de Programação:</a:t>
            </a:r>
            <a:r>
              <a:rPr lang="pt-BR" dirty="0"/>
              <a:t> VISUAL STUDIO 2005 .NET COM LINGUAGEM C#.</a:t>
            </a:r>
          </a:p>
          <a:p>
            <a:pPr marL="0" indent="0">
              <a:lnSpc>
                <a:spcPct val="100000"/>
              </a:lnSpc>
              <a:buNone/>
            </a:pPr>
            <a:r>
              <a:rPr lang="pt-BR" u="sng" dirty="0"/>
              <a:t>Banco de Dados:</a:t>
            </a:r>
            <a:r>
              <a:rPr lang="pt-BR" dirty="0"/>
              <a:t> SGBD SQL 2000 SERVER</a:t>
            </a:r>
            <a:r>
              <a:rPr lang="pt-BR" dirty="0" smtClean="0"/>
              <a:t>.</a:t>
            </a:r>
          </a:p>
          <a:p>
            <a:pPr marL="0" indent="0">
              <a:lnSpc>
                <a:spcPct val="100000"/>
              </a:lnSpc>
              <a:buNone/>
            </a:pPr>
            <a:r>
              <a:rPr lang="pt-BR" u="sng" dirty="0"/>
              <a:t>Documentação:</a:t>
            </a:r>
            <a:r>
              <a:rPr lang="pt-BR" dirty="0"/>
              <a:t> DVS; CHS; PGCS; ECU; GLO; QTD; Outros. (Atualizado</a:t>
            </a: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51</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07935094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120140"/>
            <a:ext cx="11630297" cy="5737860"/>
          </a:xfrm>
        </p:spPr>
        <p:txBody>
          <a:bodyPr>
            <a:normAutofit/>
          </a:bodyPr>
          <a:lstStyle/>
          <a:p>
            <a:pPr marL="0" indent="0" algn="ctr">
              <a:buNone/>
            </a:pPr>
            <a:r>
              <a:rPr lang="pt-BR" b="1" dirty="0"/>
              <a:t>Sistema de Multas do DNIT</a:t>
            </a:r>
          </a:p>
          <a:p>
            <a:pPr marL="0" indent="0" algn="ctr">
              <a:buNone/>
            </a:pPr>
            <a:endParaRPr lang="pt-BR" dirty="0" smtClean="0"/>
          </a:p>
          <a:p>
            <a:pPr marL="0" indent="0">
              <a:buNone/>
            </a:pPr>
            <a:r>
              <a:rPr lang="pt-BR" u="sng" dirty="0" smtClean="0"/>
              <a:t>Mantenedor</a:t>
            </a:r>
            <a:r>
              <a:rPr lang="pt-BR" u="sng" dirty="0"/>
              <a:t>:</a:t>
            </a:r>
            <a:r>
              <a:rPr lang="pt-BR" dirty="0"/>
              <a:t> SERPRO</a:t>
            </a:r>
            <a:r>
              <a:rPr lang="pt-BR" dirty="0" smtClean="0"/>
              <a:t>.</a:t>
            </a:r>
          </a:p>
          <a:p>
            <a:pPr marL="0" indent="0">
              <a:buNone/>
            </a:pPr>
            <a:r>
              <a:rPr lang="pt-BR" u="sng" dirty="0" smtClean="0"/>
              <a:t>Propriedade</a:t>
            </a:r>
            <a:r>
              <a:rPr lang="pt-BR" dirty="0" smtClean="0"/>
              <a:t>: DNIT</a:t>
            </a:r>
          </a:p>
          <a:p>
            <a:pPr marL="0" indent="0">
              <a:buNone/>
            </a:pPr>
            <a:r>
              <a:rPr lang="pt-BR" u="sng" dirty="0" smtClean="0"/>
              <a:t>Ambiente:</a:t>
            </a:r>
            <a:endParaRPr lang="pt-BR" u="sng" dirty="0"/>
          </a:p>
          <a:p>
            <a:pPr marL="0" indent="0">
              <a:buNone/>
            </a:pPr>
            <a:r>
              <a:rPr lang="pt-BR" u="sng" dirty="0"/>
              <a:t>Área:</a:t>
            </a:r>
            <a:r>
              <a:rPr lang="pt-BR" dirty="0"/>
              <a:t> CGPERT;  </a:t>
            </a:r>
            <a:r>
              <a:rPr lang="pt-BR" dirty="0" smtClean="0"/>
              <a:t>SR/PB; SR/SP.</a:t>
            </a:r>
          </a:p>
          <a:p>
            <a:pPr marL="0" indent="0">
              <a:buNone/>
            </a:pPr>
            <a:r>
              <a:rPr lang="pt-BR" u="sng" dirty="0"/>
              <a:t>Interface com Outros Sistemas:</a:t>
            </a:r>
          </a:p>
          <a:p>
            <a:pPr marL="0" indent="0">
              <a:buNone/>
            </a:pPr>
            <a:endParaRPr lang="pt-BR" u="sng" dirty="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52</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MULTASNET</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91822660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OFPG</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Ofício Eletrônico de Pagamentos</a:t>
            </a:r>
          </a:p>
          <a:p>
            <a:pPr marL="0" indent="0" algn="ctr">
              <a:buNone/>
            </a:pPr>
            <a:endParaRPr lang="pt-BR" dirty="0" smtClean="0"/>
          </a:p>
          <a:p>
            <a:pPr marL="0" indent="0">
              <a:buNone/>
            </a:pPr>
            <a:r>
              <a:rPr lang="pt-BR" u="sng" dirty="0"/>
              <a:t>Objetivo:</a:t>
            </a:r>
            <a:r>
              <a:rPr lang="pt-BR" dirty="0"/>
              <a:t> </a:t>
            </a:r>
            <a:r>
              <a:rPr lang="pt-BR" dirty="0" smtClean="0"/>
              <a:t>Gerar ofício eletrônico de medições.</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r>
              <a:rPr lang="pt-BR" dirty="0" smtClean="0"/>
              <a:t> SERPRO.</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32773044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OFPG</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Ofício Eletrônico de Pagamentos</a:t>
            </a:r>
          </a:p>
          <a:p>
            <a:pPr marL="0" indent="0" algn="ctr">
              <a:buNone/>
            </a:pPr>
            <a:endParaRPr lang="pt-BR" dirty="0" smtClean="0"/>
          </a:p>
          <a:p>
            <a:pPr marL="0" indent="0">
              <a:buNone/>
            </a:pPr>
            <a:r>
              <a:rPr lang="pt-BR" u="sng" dirty="0" smtClean="0"/>
              <a:t>Área</a:t>
            </a:r>
            <a:r>
              <a:rPr lang="pt-BR" u="sng" dirty="0"/>
              <a:t>:</a:t>
            </a:r>
            <a:r>
              <a:rPr lang="pt-BR" dirty="0"/>
              <a:t> CGMAB; CGDESP; CGPLAN; CGPERT; CGCONT; CGPMAQ; SR/PI</a:t>
            </a:r>
            <a:r>
              <a:rPr lang="pt-BR" dirty="0" smtClean="0"/>
              <a:t>.</a:t>
            </a:r>
          </a:p>
          <a:p>
            <a:pPr marL="0" indent="0">
              <a:buNone/>
            </a:pPr>
            <a:r>
              <a:rPr lang="pt-BR" u="sng" dirty="0"/>
              <a:t>Interface com Outros Sistemas:</a:t>
            </a:r>
          </a:p>
          <a:p>
            <a:pPr marL="0" indent="0">
              <a:buNone/>
            </a:pPr>
            <a:r>
              <a:rPr lang="pt-BR" u="sng" dirty="0" err="1" smtClean="0">
                <a:solidFill>
                  <a:srgbClr val="FF0000"/>
                </a:solidFill>
              </a:rPr>
              <a:t>Obs</a:t>
            </a:r>
            <a:r>
              <a:rPr lang="pt-BR" u="sng" dirty="0" smtClean="0">
                <a:solidFill>
                  <a:srgbClr val="FF0000"/>
                </a:solidFill>
              </a:rPr>
              <a:t>:</a:t>
            </a:r>
            <a:r>
              <a:rPr lang="pt-BR" dirty="0" smtClean="0"/>
              <a:t> </a:t>
            </a:r>
            <a:r>
              <a:rPr lang="pt-BR" dirty="0" smtClean="0">
                <a:solidFill>
                  <a:srgbClr val="FF0000"/>
                </a:solidFill>
              </a:rPr>
              <a:t>Sistema Desativado. Substituído pelo </a:t>
            </a:r>
            <a:r>
              <a:rPr lang="pt-BR" dirty="0" smtClean="0">
                <a:solidFill>
                  <a:srgbClr val="FF0000"/>
                </a:solidFill>
                <a:hlinkClick r:id="rId2" action="ppaction://hlinksldjump"/>
              </a:rPr>
              <a:t>SIAC</a:t>
            </a:r>
            <a:r>
              <a:rPr lang="pt-BR" dirty="0" smtClean="0">
                <a:solidFill>
                  <a:srgbClr val="FF0000"/>
                </a:solidFill>
              </a:rPr>
              <a:t>.</a:t>
            </a:r>
            <a:endParaRPr lang="pt-BR" u="sng"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54</a:t>
            </a:fld>
            <a:endParaRPr lang="pt-BR"/>
          </a:p>
        </p:txBody>
      </p:sp>
      <p:sp>
        <p:nvSpPr>
          <p:cNvPr id="6" name="CaixaDeTexto 5"/>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09957789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OnGuard</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endParaRPr lang="pt-BR" dirty="0" smtClean="0"/>
          </a:p>
          <a:p>
            <a:pPr marL="0" indent="0" algn="ctr">
              <a:buNone/>
            </a:pPr>
            <a:endParaRPr lang="pt-BR" dirty="0" smtClean="0"/>
          </a:p>
          <a:p>
            <a:pPr marL="0" indent="0">
              <a:buNone/>
            </a:pPr>
            <a:r>
              <a:rPr lang="pt-BR" u="sng" dirty="0" smtClean="0"/>
              <a:t>Objetivo:</a:t>
            </a:r>
            <a:r>
              <a:rPr lang="pt-BR" dirty="0" smtClean="0"/>
              <a:t> Controle de acesso físico nas dependências do edifício sede do DNIT.</a:t>
            </a:r>
          </a:p>
          <a:p>
            <a:pPr marL="0" indent="0">
              <a:buNone/>
            </a:pPr>
            <a:r>
              <a:rPr lang="pt-BR" u="sng" dirty="0" smtClean="0"/>
              <a:t>Principais Informações:</a:t>
            </a:r>
            <a:r>
              <a:rPr lang="pt-BR" dirty="0" smtClean="0"/>
              <a:t> Sistema de controle de acesso através de catracas e cartão com tecnologia </a:t>
            </a:r>
            <a:r>
              <a:rPr lang="pt-BR" i="1" dirty="0" err="1" smtClean="0"/>
              <a:t>Smart</a:t>
            </a:r>
            <a:r>
              <a:rPr lang="pt-BR" i="1" dirty="0" smtClean="0"/>
              <a:t> </a:t>
            </a:r>
            <a:r>
              <a:rPr lang="pt-BR" i="1" dirty="0" err="1" smtClean="0"/>
              <a:t>Card</a:t>
            </a:r>
            <a:r>
              <a:rPr lang="pt-BR" dirty="0" smtClean="0"/>
              <a:t> sem contato (MIFARE) e ainda câmeras de inspeção </a:t>
            </a:r>
            <a:r>
              <a:rPr lang="pt-BR" dirty="0" err="1" smtClean="0"/>
              <a:t>raio-x</a:t>
            </a:r>
            <a:r>
              <a:rPr lang="pt-BR" dirty="0" smtClean="0"/>
              <a:t>.</a:t>
            </a:r>
          </a:p>
          <a:p>
            <a:pPr marL="0" indent="0">
              <a:buNone/>
            </a:pPr>
            <a:r>
              <a:rPr lang="pt-BR" u="sng" dirty="0" smtClean="0"/>
              <a:t>Linguagem de Programação:</a:t>
            </a:r>
            <a:r>
              <a:rPr lang="pt-BR" dirty="0" smtClean="0"/>
              <a:t> C#</a:t>
            </a:r>
            <a:endParaRPr lang="pt-BR" dirty="0"/>
          </a:p>
          <a:p>
            <a:pPr marL="0" indent="0">
              <a:buNone/>
            </a:pPr>
            <a:r>
              <a:rPr lang="pt-BR" u="sng" dirty="0" smtClean="0"/>
              <a:t>Banco de Dados:</a:t>
            </a:r>
            <a:r>
              <a:rPr lang="pt-BR" dirty="0" smtClean="0"/>
              <a:t> </a:t>
            </a:r>
            <a:r>
              <a:rPr lang="pt-BR" dirty="0"/>
              <a:t>MYSQL </a:t>
            </a:r>
            <a:r>
              <a:rPr lang="pt-BR" dirty="0" smtClean="0"/>
              <a:t>Server Express.</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Serviço de telecomunicações/CGMI.</a:t>
            </a:r>
          </a:p>
          <a:p>
            <a:pPr marL="0" indent="0">
              <a:buNone/>
            </a:pPr>
            <a:r>
              <a:rPr lang="pt-BR" u="sng" dirty="0" smtClean="0"/>
              <a:t>Propriedade</a:t>
            </a:r>
            <a:r>
              <a:rPr lang="pt-BR" dirty="0" smtClean="0"/>
              <a:t>: DNIT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05902464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OnGuard</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endParaRPr lang="pt-BR" dirty="0" smtClean="0"/>
          </a:p>
          <a:p>
            <a:pPr marL="0" indent="0" algn="ctr">
              <a:buNone/>
            </a:pPr>
            <a:endParaRPr lang="pt-BR" dirty="0" smtClean="0"/>
          </a:p>
          <a:p>
            <a:pPr marL="0" indent="0">
              <a:buNone/>
            </a:pPr>
            <a:r>
              <a:rPr lang="pt-BR" u="sng" dirty="0" smtClean="0"/>
              <a:t>Ambiente:</a:t>
            </a:r>
            <a:r>
              <a:rPr lang="pt-BR" dirty="0" smtClean="0"/>
              <a:t> </a:t>
            </a:r>
          </a:p>
          <a:p>
            <a:pPr marL="0" indent="0">
              <a:buNone/>
            </a:pPr>
            <a:r>
              <a:rPr lang="pt-BR" u="sng" dirty="0" smtClean="0"/>
              <a:t>Área:</a:t>
            </a:r>
            <a:r>
              <a:rPr lang="pt-BR" dirty="0" smtClean="0"/>
              <a:t> Coordenação de Serviços Gerais; CGAG; DAF.</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88284640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OUVIDORIA DNIT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Novo Sistema de Ouvidoria</a:t>
            </a:r>
          </a:p>
          <a:p>
            <a:pPr marL="0" indent="0" algn="ctr">
              <a:buNone/>
            </a:pPr>
            <a:endParaRPr lang="pt-BR" dirty="0" smtClean="0"/>
          </a:p>
          <a:p>
            <a:pPr marL="0" indent="0">
              <a:lnSpc>
                <a:spcPct val="100000"/>
              </a:lnSpc>
              <a:buNone/>
            </a:pPr>
            <a:r>
              <a:rPr lang="pt-BR" u="sng" dirty="0" smtClean="0"/>
              <a:t>Objetivo:</a:t>
            </a:r>
            <a:r>
              <a:rPr lang="pt-BR" dirty="0" smtClean="0"/>
              <a:t> Sistema que possibilita a comunicação com a Ouvidoria. Um canal ágil e direto de comunicação entre o cidadão e o DNIT.</a:t>
            </a:r>
          </a:p>
          <a:p>
            <a:pPr marL="0" indent="0">
              <a:lnSpc>
                <a:spcPct val="100000"/>
              </a:lnSpc>
              <a:buNone/>
            </a:pPr>
            <a:r>
              <a:rPr lang="pt-BR" u="sng" dirty="0" smtClean="0"/>
              <a:t>Principais Informações:</a:t>
            </a:r>
            <a:r>
              <a:rPr lang="pt-BR" dirty="0" smtClean="0"/>
              <a:t> </a:t>
            </a:r>
          </a:p>
          <a:p>
            <a:pPr>
              <a:lnSpc>
                <a:spcPct val="100000"/>
              </a:lnSpc>
            </a:pPr>
            <a:r>
              <a:rPr lang="pt-BR" dirty="0" smtClean="0"/>
              <a:t>Recebe pedidos de informações, esclarecimentos e reclamações afetos ao DNIT e responder diretamente aos interessados;</a:t>
            </a:r>
          </a:p>
          <a:p>
            <a:pPr>
              <a:lnSpc>
                <a:spcPct val="100000"/>
              </a:lnSpc>
            </a:pPr>
            <a:r>
              <a:rPr lang="pt-BR" dirty="0" smtClean="0"/>
              <a:t>Informa às áreas competentes, apresentando as questões e requisitando informações e documentos necessários ao atendimento das demandas;</a:t>
            </a:r>
          </a:p>
          <a:p>
            <a:r>
              <a:rPr lang="pt-BR" dirty="0"/>
              <a:t>Propões adoção de providências ou medidas para solução dos problemas identificados</a:t>
            </a:r>
            <a:r>
              <a:rPr lang="pt-BR" dirty="0" smtClean="0"/>
              <a:t>; </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95088905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85850"/>
            <a:ext cx="11630297" cy="5792663"/>
          </a:xfrm>
        </p:spPr>
        <p:txBody>
          <a:bodyPr>
            <a:normAutofit/>
          </a:bodyPr>
          <a:lstStyle/>
          <a:p>
            <a:pPr marL="0" indent="0" algn="ctr">
              <a:buNone/>
            </a:pPr>
            <a:r>
              <a:rPr lang="pt-BR" b="1" dirty="0"/>
              <a:t>Novo Sistema de Ouvidoria</a:t>
            </a:r>
          </a:p>
          <a:p>
            <a:pPr marL="0" indent="0" algn="ctr">
              <a:buNone/>
            </a:pPr>
            <a:endParaRPr lang="pt-BR" dirty="0" smtClean="0"/>
          </a:p>
          <a:p>
            <a:r>
              <a:rPr lang="pt-BR" dirty="0" smtClean="0"/>
              <a:t>Produz trimestralmente, ou quando julga oportuno, relatório circunstanciado de suas atividades e encaminhá-lo ao Diretor Geral, ao Conselho de Administração e ao Ministério dos Transportes;</a:t>
            </a:r>
          </a:p>
          <a:p>
            <a:r>
              <a:rPr lang="pt-BR" dirty="0" smtClean="0"/>
              <a:t>Solicita a abertura de processos administrativos ao setor competente para a devida apuração.</a:t>
            </a:r>
          </a:p>
          <a:p>
            <a:pPr marL="0" indent="0">
              <a:buNone/>
            </a:pPr>
            <a:r>
              <a:rPr lang="pt-BR" u="sng" dirty="0" smtClean="0"/>
              <a:t>Linguagem de Programação</a:t>
            </a:r>
            <a:r>
              <a:rPr lang="pt-BR" dirty="0" smtClean="0"/>
              <a:t>: VB6</a:t>
            </a:r>
          </a:p>
          <a:p>
            <a:pPr marL="0" indent="0">
              <a:buNone/>
            </a:pPr>
            <a:r>
              <a:rPr lang="pt-BR" u="sng" dirty="0" smtClean="0"/>
              <a:t>Banco de Dados</a:t>
            </a:r>
            <a:r>
              <a:rPr lang="pt-BR" dirty="0" smtClean="0"/>
              <a:t>: SQL server</a:t>
            </a:r>
          </a:p>
          <a:p>
            <a:pPr marL="0" indent="0">
              <a:buNone/>
            </a:pPr>
            <a:r>
              <a:rPr lang="pt-BR" u="sng" dirty="0" smtClean="0"/>
              <a:t>Documentação: </a:t>
            </a:r>
            <a:r>
              <a:rPr lang="pt-BR" dirty="0" smtClean="0"/>
              <a:t>ECU;ERN;GLO;RNF;DV;Outros. (Atualizado)</a:t>
            </a:r>
            <a:endParaRPr lang="pt-BR" dirty="0"/>
          </a:p>
          <a:p>
            <a:pPr marL="0" indent="0">
              <a:buNone/>
            </a:pPr>
            <a:r>
              <a:rPr lang="pt-BR" u="sng" dirty="0" smtClean="0"/>
              <a:t>Mantenedor:</a:t>
            </a:r>
            <a:r>
              <a:rPr lang="pt-BR" dirty="0" smtClean="0"/>
              <a:t> SERPRO.</a:t>
            </a:r>
          </a:p>
          <a:p>
            <a:pPr marL="0" indent="0">
              <a:buNone/>
            </a:pPr>
            <a:r>
              <a:rPr lang="pt-BR" u="sng" dirty="0"/>
              <a:t>Propriedade</a:t>
            </a:r>
            <a:r>
              <a:rPr lang="pt-BR" u="sng" dirty="0" smtClean="0"/>
              <a:t>:</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58</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OUVIDORIA DNIT</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14437790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85850"/>
            <a:ext cx="11630297" cy="5792663"/>
          </a:xfrm>
        </p:spPr>
        <p:txBody>
          <a:bodyPr>
            <a:normAutofit/>
          </a:bodyPr>
          <a:lstStyle/>
          <a:p>
            <a:pPr marL="0" indent="0" algn="ctr">
              <a:buNone/>
            </a:pPr>
            <a:r>
              <a:rPr lang="pt-BR" b="1" dirty="0"/>
              <a:t>Novo Sistema de Ouvidoria</a:t>
            </a:r>
          </a:p>
          <a:p>
            <a:pPr marL="0" indent="0" algn="ctr">
              <a:buNone/>
            </a:pPr>
            <a:endParaRPr lang="pt-BR" dirty="0" smtClean="0"/>
          </a:p>
          <a:p>
            <a:pPr marL="0" indent="0">
              <a:buNone/>
            </a:pPr>
            <a:r>
              <a:rPr lang="pt-BR" u="sng" dirty="0" smtClean="0"/>
              <a:t>Ambiente:</a:t>
            </a:r>
          </a:p>
          <a:p>
            <a:pPr marL="0" indent="0">
              <a:buNone/>
            </a:pPr>
            <a:r>
              <a:rPr lang="pt-BR" u="sng" dirty="0" smtClean="0"/>
              <a:t>Área:</a:t>
            </a:r>
            <a:r>
              <a:rPr lang="pt-BR" dirty="0" smtClean="0"/>
              <a:t> CGCL; </a:t>
            </a:r>
            <a:r>
              <a:rPr lang="pt-BR" dirty="0"/>
              <a:t>CGPERT; </a:t>
            </a:r>
            <a:r>
              <a:rPr lang="pt-BR" dirty="0" smtClean="0"/>
              <a:t>SR/BA; SR/ES; SR/RS; SR/PB; SR/SE; SR/CE; SR/PR; SR/SC; SR/SP; SR/MT.</a:t>
            </a:r>
          </a:p>
          <a:p>
            <a:pPr marL="0" indent="0">
              <a:buNone/>
            </a:pPr>
            <a:r>
              <a:rPr lang="pt-BR" u="sng" dirty="0"/>
              <a:t>Interface com Outros Sistemas</a:t>
            </a:r>
            <a:r>
              <a:rPr lang="pt-BR" u="sng" dirty="0" smtClean="0"/>
              <a:t>:</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59</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OUVIDORIA DNIT</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60481709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245870"/>
            <a:ext cx="11630297" cy="5612130"/>
          </a:xfrm>
        </p:spPr>
        <p:txBody>
          <a:bodyPr>
            <a:normAutofit fontScale="85000" lnSpcReduction="20000"/>
          </a:bodyPr>
          <a:lstStyle/>
          <a:p>
            <a:pPr marL="0" indent="0" algn="ctr">
              <a:buNone/>
            </a:pPr>
            <a:r>
              <a:rPr lang="pt-BR" b="1" dirty="0" smtClean="0"/>
              <a:t>Sistema </a:t>
            </a:r>
            <a:r>
              <a:rPr lang="pt-BR" b="1" dirty="0"/>
              <a:t>de Controle de Almoxarifado</a:t>
            </a:r>
          </a:p>
          <a:p>
            <a:pPr marL="0" indent="0" algn="ctr">
              <a:buNone/>
            </a:pPr>
            <a:endParaRPr lang="pt-BR" u="sng" dirty="0"/>
          </a:p>
          <a:p>
            <a:pPr marL="0" indent="0">
              <a:buNone/>
            </a:pPr>
            <a:r>
              <a:rPr lang="pt-BR" u="sng" dirty="0" smtClean="0"/>
              <a:t>Documentação:</a:t>
            </a:r>
            <a:r>
              <a:rPr lang="pt-BR" dirty="0" smtClean="0"/>
              <a:t> arquitetura de sistemas, Código Fonte fornecido em meio eletrônico, DER/ </a:t>
            </a:r>
            <a:r>
              <a:rPr lang="pt-BR" dirty="0" err="1" smtClean="0"/>
              <a:t>Dicionario</a:t>
            </a:r>
            <a:r>
              <a:rPr lang="pt-BR" dirty="0" smtClean="0"/>
              <a:t> de dados, Documentação de dados, Documentação do sistema, Documentação de visão, Manual do usuário em formato eletrônico, Manutenções e suporte, Modelo físico do banco de dados.</a:t>
            </a:r>
          </a:p>
          <a:p>
            <a:pPr marL="0" indent="0">
              <a:buNone/>
            </a:pPr>
            <a:r>
              <a:rPr lang="pt-BR" u="sng" dirty="0" smtClean="0"/>
              <a:t>Mantenedor:</a:t>
            </a:r>
            <a:r>
              <a:rPr lang="pt-BR" dirty="0" smtClean="0"/>
              <a:t> POLIGRAPH </a:t>
            </a:r>
            <a:r>
              <a:rPr lang="pt-BR" dirty="0"/>
              <a:t>Sistemas e Representações Ltda.</a:t>
            </a:r>
          </a:p>
          <a:p>
            <a:pPr marL="0" indent="0">
              <a:buNone/>
            </a:pPr>
            <a:r>
              <a:rPr lang="pt-BR" u="sng" dirty="0"/>
              <a:t>Propriedade:</a:t>
            </a:r>
            <a:r>
              <a:rPr lang="pt-BR" dirty="0"/>
              <a:t> DNIT</a:t>
            </a:r>
            <a:r>
              <a:rPr lang="pt-BR" dirty="0" smtClean="0"/>
              <a:t>.</a:t>
            </a:r>
          </a:p>
          <a:p>
            <a:pPr marL="0" indent="0">
              <a:buNone/>
            </a:pPr>
            <a:r>
              <a:rPr lang="pt-BR" u="sng" dirty="0" smtClean="0"/>
              <a:t>Ambiente</a:t>
            </a:r>
            <a:r>
              <a:rPr lang="pt-BR" dirty="0" smtClean="0"/>
              <a:t>: Web</a:t>
            </a:r>
          </a:p>
          <a:p>
            <a:pPr marL="0" indent="0">
              <a:buNone/>
            </a:pPr>
            <a:r>
              <a:rPr lang="pt-BR" u="sng" dirty="0"/>
              <a:t>Área:</a:t>
            </a:r>
            <a:r>
              <a:rPr lang="pt-BR" dirty="0"/>
              <a:t> SR/SC; Coordenação de Controle Orçamentário; CGOF; Coordenação de Contabilidade; CGOF; ASCOM; SAG; SR/MS; DNIT; SR/ES</a:t>
            </a:r>
            <a:r>
              <a:rPr lang="pt-BR" dirty="0" smtClean="0"/>
              <a:t>.</a:t>
            </a:r>
          </a:p>
          <a:p>
            <a:pPr marL="0" indent="0">
              <a:buNone/>
            </a:pPr>
            <a:r>
              <a:rPr lang="pt-BR" u="sng" dirty="0" smtClean="0"/>
              <a:t>Interface com Outros Sistemas:</a:t>
            </a:r>
          </a:p>
          <a:p>
            <a:pPr marL="0" indent="0">
              <a:buNone/>
            </a:pPr>
            <a:endParaRPr lang="pt-BR" u="sng" dirty="0"/>
          </a:p>
          <a:p>
            <a:pPr marL="0" indent="0">
              <a:buNone/>
            </a:pPr>
            <a:endParaRPr lang="pt-BR" u="sng" dirty="0" smtClean="0"/>
          </a:p>
          <a:p>
            <a:pPr marL="0" indent="0">
              <a:buNone/>
            </a:pPr>
            <a:r>
              <a:rPr lang="pt-BR" dirty="0" smtClean="0"/>
              <a:t>									</a:t>
            </a:r>
            <a:endParaRPr lang="pt-BR" dirty="0"/>
          </a:p>
        </p:txBody>
      </p:sp>
      <p:sp>
        <p:nvSpPr>
          <p:cNvPr id="8" name="Espaço Reservado para Número de Slide 7"/>
          <p:cNvSpPr>
            <a:spLocks noGrp="1"/>
          </p:cNvSpPr>
          <p:nvPr>
            <p:ph type="sldNum" sz="quarter" idx="12"/>
          </p:nvPr>
        </p:nvSpPr>
        <p:spPr/>
        <p:txBody>
          <a:bodyPr/>
          <a:lstStyle/>
          <a:p>
            <a:fld id="{94B39633-44D6-4BF2-BEFC-FF72915BA4FA}" type="slidenum">
              <a:rPr lang="pt-BR" smtClean="0"/>
              <a:t>6</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ALX.net</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12600770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OUVIDORIA DO SERVIDOR</a:t>
            </a:r>
            <a:endParaRPr lang="pt-BR" sz="3200" b="1" dirty="0"/>
          </a:p>
        </p:txBody>
      </p:sp>
      <p:sp>
        <p:nvSpPr>
          <p:cNvPr id="3" name="Espaço Reservado para Conteúdo 2"/>
          <p:cNvSpPr>
            <a:spLocks noGrp="1"/>
          </p:cNvSpPr>
          <p:nvPr>
            <p:ph idx="1"/>
          </p:nvPr>
        </p:nvSpPr>
        <p:spPr>
          <a:xfrm>
            <a:off x="561703" y="927462"/>
            <a:ext cx="11630297" cy="5930537"/>
          </a:xfrm>
        </p:spPr>
        <p:txBody>
          <a:bodyPr/>
          <a:lstStyle/>
          <a:p>
            <a:pPr marL="0" indent="0" algn="ctr">
              <a:buNone/>
            </a:pPr>
            <a:endParaRPr lang="pt-BR" dirty="0" smtClean="0"/>
          </a:p>
          <a:p>
            <a:pPr marL="0" indent="0" algn="ctr">
              <a:buNone/>
            </a:pPr>
            <a:r>
              <a:rPr lang="pt-BR" b="1" dirty="0" smtClean="0"/>
              <a:t>Sistema de Ouvidoria do Servidor.</a:t>
            </a:r>
          </a:p>
          <a:p>
            <a:pPr marL="0" indent="0" algn="ctr">
              <a:buNone/>
            </a:pPr>
            <a:endParaRPr lang="pt-BR" dirty="0" smtClean="0"/>
          </a:p>
          <a:p>
            <a:pPr marL="0" indent="0">
              <a:buNone/>
            </a:pPr>
            <a:r>
              <a:rPr lang="pt-BR" u="sng" dirty="0" smtClean="0"/>
              <a:t>Objetivo:</a:t>
            </a:r>
            <a:r>
              <a:rPr lang="pt-BR" dirty="0" smtClean="0"/>
              <a:t> Portal que possibilita ao servidor público, a busca por informações mais recentes referentes às atividades da Ouvidoria, legislações pertinentes a sua vida funcional, links com outros sítios governamentais e, principalmente, o envio de mensagens (elogios, reclamações, sugestões, solicitações, informações e denúncias).</a:t>
            </a:r>
          </a:p>
          <a:p>
            <a:pPr marL="0" indent="0">
              <a:buNone/>
            </a:pPr>
            <a:r>
              <a:rPr lang="pt-BR" u="sng" dirty="0" smtClean="0"/>
              <a:t>Principais Informações:</a:t>
            </a:r>
            <a:r>
              <a:rPr lang="pt-BR" dirty="0" smtClean="0"/>
              <a:t> A Ouvidoria do Servidor é um canal de comunicação, que possui como foco o servidor público federal, propiciando sua interlocução com a unidade de recursos humanos de seu próprio órgão.</a:t>
            </a:r>
          </a:p>
          <a:p>
            <a:pPr marL="0" indent="0">
              <a:buNone/>
            </a:pPr>
            <a:r>
              <a:rPr lang="pt-BR" u="sng" dirty="0" smtClean="0"/>
              <a:t>Linguagem de Programação</a:t>
            </a:r>
            <a:r>
              <a:rPr lang="pt-BR" dirty="0" smtClean="0"/>
              <a:t>: Tcl</a:t>
            </a:r>
          </a:p>
          <a:p>
            <a:pPr marL="0" indent="0">
              <a:buNone/>
            </a:pPr>
            <a:r>
              <a:rPr lang="pt-BR" u="sng" dirty="0" smtClean="0"/>
              <a:t>Banco de Dados:</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3595741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OUVIDORIA DO SERVIDOR</a:t>
            </a:r>
            <a:endParaRPr lang="pt-BR" sz="3200" b="1" dirty="0"/>
          </a:p>
        </p:txBody>
      </p:sp>
      <p:sp>
        <p:nvSpPr>
          <p:cNvPr id="3" name="Espaço Reservado para Conteúdo 2"/>
          <p:cNvSpPr>
            <a:spLocks noGrp="1"/>
          </p:cNvSpPr>
          <p:nvPr>
            <p:ph idx="1"/>
          </p:nvPr>
        </p:nvSpPr>
        <p:spPr>
          <a:xfrm>
            <a:off x="561703" y="927462"/>
            <a:ext cx="11630297" cy="5930537"/>
          </a:xfrm>
        </p:spPr>
        <p:txBody>
          <a:bodyPr/>
          <a:lstStyle/>
          <a:p>
            <a:pPr marL="0" indent="0" algn="ctr">
              <a:buNone/>
            </a:pPr>
            <a:endParaRPr lang="pt-BR" dirty="0" smtClean="0"/>
          </a:p>
          <a:p>
            <a:pPr marL="0" indent="0" algn="ctr">
              <a:buNone/>
            </a:pPr>
            <a:r>
              <a:rPr lang="pt-BR" b="1" dirty="0" smtClean="0"/>
              <a:t>Sistema de Ouvidoria do Servidor.</a:t>
            </a:r>
          </a:p>
          <a:p>
            <a:pPr marL="0" indent="0" algn="ctr">
              <a:buNone/>
            </a:pPr>
            <a:endParaRPr lang="pt-BR" dirty="0" smtClean="0"/>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a:p>
            <a:pPr marL="0" indent="0">
              <a:buNone/>
            </a:pPr>
            <a:r>
              <a:rPr lang="pt-BR" u="sng" dirty="0" smtClean="0"/>
              <a:t>Área:</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21523450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PAINEL DE GESTÃO</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endParaRPr lang="pt-BR" b="1" dirty="0" smtClean="0"/>
          </a:p>
          <a:p>
            <a:pPr marL="0" indent="0" algn="ctr">
              <a:buNone/>
            </a:pPr>
            <a:endParaRPr lang="pt-BR" dirty="0" smtClean="0"/>
          </a:p>
          <a:p>
            <a:pPr marL="0" indent="0">
              <a:buNone/>
            </a:pPr>
            <a:r>
              <a:rPr lang="pt-BR" u="sng" dirty="0" smtClean="0"/>
              <a:t>Objetivo:</a:t>
            </a:r>
            <a:r>
              <a:rPr lang="pt-BR" dirty="0" smtClean="0"/>
              <a:t> Painel que concentra os links de todos os sistemas que a coordenação utiliza.</a:t>
            </a:r>
          </a:p>
          <a:p>
            <a:pPr marL="0" indent="0">
              <a:buNone/>
            </a:pPr>
            <a:r>
              <a:rPr lang="pt-BR" u="sng" dirty="0" smtClean="0"/>
              <a:t>Principais Informações:</a:t>
            </a:r>
            <a:endParaRPr lang="pt-BR" dirty="0" smtClean="0"/>
          </a:p>
          <a:p>
            <a:pPr marL="0" indent="0">
              <a:buNone/>
            </a:pPr>
            <a:r>
              <a:rPr lang="pt-BR" u="sng" dirty="0"/>
              <a:t>Linguagem de </a:t>
            </a:r>
            <a:r>
              <a:rPr lang="pt-BR" u="sng" dirty="0" smtClean="0"/>
              <a:t>Programação</a:t>
            </a:r>
            <a:r>
              <a:rPr lang="pt-BR" u="sng" dirty="0"/>
              <a:t>:</a:t>
            </a:r>
            <a:r>
              <a:rPr lang="pt-BR" dirty="0"/>
              <a:t> </a:t>
            </a:r>
            <a:r>
              <a:rPr lang="pt-BR" dirty="0" smtClean="0"/>
              <a:t>HTML-5.</a:t>
            </a:r>
          </a:p>
          <a:p>
            <a:pPr marL="0" indent="0">
              <a:buNone/>
            </a:pPr>
            <a:r>
              <a:rPr lang="pt-BR" u="sng" dirty="0" smtClean="0"/>
              <a:t>Banco de Dados:</a:t>
            </a:r>
            <a:r>
              <a:rPr lang="pt-BR" dirty="0" smtClean="0"/>
              <a:t> Não tem </a:t>
            </a:r>
          </a:p>
          <a:p>
            <a:pPr marL="0" indent="0">
              <a:buNone/>
            </a:pPr>
            <a:r>
              <a:rPr lang="pt-BR" u="sng" dirty="0" smtClean="0"/>
              <a:t>Documentação:</a:t>
            </a:r>
            <a:r>
              <a:rPr lang="pt-BR" dirty="0" smtClean="0"/>
              <a:t> S/documentação.</a:t>
            </a:r>
          </a:p>
          <a:p>
            <a:pPr marL="0" indent="0">
              <a:buNone/>
            </a:pPr>
            <a:r>
              <a:rPr lang="pt-BR" u="sng" dirty="0" smtClean="0"/>
              <a:t>Mantenedor:</a:t>
            </a:r>
          </a:p>
          <a:p>
            <a:pPr marL="0" indent="0">
              <a:buNone/>
            </a:pPr>
            <a:r>
              <a:rPr lang="pt-BR" u="sng" dirty="0" smtClean="0"/>
              <a:t>Propriedade: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04486904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PAINEL DE GESTÃO</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endParaRPr lang="pt-BR" b="1" dirty="0" smtClean="0"/>
          </a:p>
          <a:p>
            <a:pPr marL="0" indent="0" algn="ctr">
              <a:buNone/>
            </a:pPr>
            <a:endParaRPr lang="pt-BR" dirty="0" smtClean="0"/>
          </a:p>
          <a:p>
            <a:pPr marL="0" indent="0">
              <a:buNone/>
            </a:pPr>
            <a:r>
              <a:rPr lang="pt-BR" u="sng" dirty="0" smtClean="0"/>
              <a:t>Ambiente:</a:t>
            </a:r>
          </a:p>
          <a:p>
            <a:pPr marL="0" indent="0">
              <a:buNone/>
            </a:pPr>
            <a:r>
              <a:rPr lang="pt-BR" u="sng" dirty="0" smtClean="0"/>
              <a:t>Área:</a:t>
            </a:r>
            <a:r>
              <a:rPr lang="pt-BR" dirty="0" smtClean="0"/>
              <a:t> DPP.</a:t>
            </a:r>
          </a:p>
          <a:p>
            <a:pPr marL="0" indent="0">
              <a:buNone/>
            </a:pPr>
            <a:r>
              <a:rPr lang="pt-BR" u="sng" dirty="0"/>
              <a:t>Interface com Outros Sistemas:</a:t>
            </a:r>
          </a:p>
          <a:p>
            <a:pPr marL="0" indent="0">
              <a:buNone/>
            </a:pPr>
            <a:endParaRPr lang="pt-BR" u="sng" dirty="0" smtClean="0"/>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85329533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PNV</a:t>
            </a:r>
            <a:endParaRPr lang="pt-BR" sz="3200" b="1" dirty="0"/>
          </a:p>
        </p:txBody>
      </p:sp>
      <p:sp>
        <p:nvSpPr>
          <p:cNvPr id="3" name="Espaço Reservado para Conteúdo 2"/>
          <p:cNvSpPr>
            <a:spLocks noGrp="1"/>
          </p:cNvSpPr>
          <p:nvPr>
            <p:ph idx="1"/>
          </p:nvPr>
        </p:nvSpPr>
        <p:spPr>
          <a:xfrm>
            <a:off x="561703" y="927462"/>
            <a:ext cx="11630297" cy="5930538"/>
          </a:xfrm>
        </p:spPr>
        <p:txBody>
          <a:bodyPr>
            <a:normAutofit lnSpcReduction="10000"/>
          </a:bodyPr>
          <a:lstStyle/>
          <a:p>
            <a:pPr marL="0" indent="0" algn="ctr">
              <a:buNone/>
            </a:pPr>
            <a:endParaRPr lang="pt-BR" dirty="0" smtClean="0"/>
          </a:p>
          <a:p>
            <a:pPr marL="0" indent="0" algn="ctr">
              <a:buNone/>
            </a:pPr>
            <a:r>
              <a:rPr lang="pt-BR" b="1" dirty="0" smtClean="0"/>
              <a:t>Sistema de Plano Nacional de Viação</a:t>
            </a:r>
          </a:p>
          <a:p>
            <a:pPr marL="0" indent="0" algn="ctr">
              <a:buNone/>
            </a:pPr>
            <a:endParaRPr lang="pt-BR" dirty="0" smtClean="0"/>
          </a:p>
          <a:p>
            <a:pPr marL="0" indent="0">
              <a:buNone/>
            </a:pPr>
            <a:r>
              <a:rPr lang="pt-BR" u="sng" dirty="0" smtClean="0"/>
              <a:t>Objetivo:</a:t>
            </a:r>
            <a:r>
              <a:rPr lang="pt-BR" dirty="0" smtClean="0"/>
              <a:t> Consiste no cadastro dos trechos unitários constantes no PNV- plano nacional de viação, especificamente no modal rodoviário.  </a:t>
            </a:r>
          </a:p>
          <a:p>
            <a:pPr marL="0" indent="0">
              <a:buNone/>
            </a:pPr>
            <a:r>
              <a:rPr lang="pt-BR" u="sng" dirty="0" smtClean="0"/>
              <a:t>Principais Informações</a:t>
            </a:r>
            <a:r>
              <a:rPr lang="pt-BR" dirty="0" smtClean="0"/>
              <a:t>: Em relação aos modos de transportes, o sistema Nacional de Viação compreende os subsistemas:Rodoviario,Ferroviario,Áquaviario e Aeroviário.</a:t>
            </a:r>
            <a:r>
              <a:rPr lang="pt-BR" u="sng" dirty="0" smtClean="0"/>
              <a:t> </a:t>
            </a:r>
          </a:p>
          <a:p>
            <a:pPr marL="0" indent="0">
              <a:buNone/>
            </a:pPr>
            <a:r>
              <a:rPr lang="pt-BR" u="sng" dirty="0" smtClean="0"/>
              <a:t>Linguagem de Programação:</a:t>
            </a:r>
            <a:r>
              <a:rPr lang="pt-BR" dirty="0" smtClean="0"/>
              <a:t> Visual Basic 6.</a:t>
            </a:r>
            <a:endParaRPr lang="pt-BR" u="sng" dirty="0" smtClean="0"/>
          </a:p>
          <a:p>
            <a:pPr marL="0" indent="0">
              <a:buNone/>
            </a:pPr>
            <a:r>
              <a:rPr lang="pt-BR" u="sng" dirty="0" smtClean="0"/>
              <a:t>Banco </a:t>
            </a:r>
            <a:r>
              <a:rPr lang="pt-BR" u="sng" dirty="0"/>
              <a:t>de Dados:</a:t>
            </a:r>
            <a:r>
              <a:rPr lang="pt-BR" dirty="0"/>
              <a:t> </a:t>
            </a:r>
            <a:r>
              <a:rPr lang="pt-BR" dirty="0" smtClean="0"/>
              <a:t>Microsoft </a:t>
            </a:r>
            <a:r>
              <a:rPr lang="pt-BR" dirty="0"/>
              <a:t>SQL </a:t>
            </a:r>
            <a:r>
              <a:rPr lang="pt-BR" dirty="0" smtClean="0"/>
              <a:t>Server </a:t>
            </a:r>
            <a:r>
              <a:rPr lang="pt-BR" dirty="0"/>
              <a:t>2000 </a:t>
            </a:r>
            <a:r>
              <a:rPr lang="pt-BR" dirty="0" smtClean="0"/>
              <a:t>e Crystal </a:t>
            </a:r>
            <a:r>
              <a:rPr lang="pt-BR" dirty="0" err="1" smtClean="0"/>
              <a:t>Report</a:t>
            </a:r>
            <a:r>
              <a:rPr lang="pt-BR" dirty="0" smtClean="0"/>
              <a:t> 9. </a:t>
            </a:r>
          </a:p>
          <a:p>
            <a:pPr marL="0" indent="0">
              <a:buNone/>
            </a:pPr>
            <a:r>
              <a:rPr lang="pt-BR" u="sng" dirty="0" smtClean="0"/>
              <a:t>Documentação:</a:t>
            </a:r>
            <a:r>
              <a:rPr lang="pt-BR" dirty="0" smtClean="0"/>
              <a:t> </a:t>
            </a:r>
            <a:r>
              <a:rPr lang="pt-BR" dirty="0"/>
              <a:t>DVS; CHS; PGCS; ECU; GLO; QTD; </a:t>
            </a:r>
            <a:r>
              <a:rPr lang="pt-BR" dirty="0" smtClean="0"/>
              <a:t>Outros.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07730109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PNV</a:t>
            </a:r>
            <a:endParaRPr lang="pt-BR" sz="3200" b="1" dirty="0"/>
          </a:p>
        </p:txBody>
      </p:sp>
      <p:sp>
        <p:nvSpPr>
          <p:cNvPr id="3" name="Espaço Reservado para Conteúdo 2"/>
          <p:cNvSpPr>
            <a:spLocks noGrp="1"/>
          </p:cNvSpPr>
          <p:nvPr>
            <p:ph idx="1"/>
          </p:nvPr>
        </p:nvSpPr>
        <p:spPr>
          <a:xfrm>
            <a:off x="561703" y="927462"/>
            <a:ext cx="11630297" cy="6667138"/>
          </a:xfrm>
        </p:spPr>
        <p:txBody>
          <a:bodyPr>
            <a:normAutofit/>
          </a:bodyPr>
          <a:lstStyle/>
          <a:p>
            <a:pPr marL="0" indent="0" algn="ctr">
              <a:buNone/>
            </a:pPr>
            <a:endParaRPr lang="pt-BR" dirty="0" smtClean="0"/>
          </a:p>
          <a:p>
            <a:pPr marL="0" indent="0" algn="ctr">
              <a:buNone/>
            </a:pPr>
            <a:r>
              <a:rPr lang="pt-BR" b="1" dirty="0" smtClean="0"/>
              <a:t>Sistema de Plano Nacional de Viação</a:t>
            </a:r>
          </a:p>
          <a:p>
            <a:pPr marL="0" indent="0" algn="ctr">
              <a:buNone/>
            </a:pPr>
            <a:endParaRPr lang="pt-BR" dirty="0" smtClean="0"/>
          </a:p>
          <a:p>
            <a:pPr marL="0" indent="0">
              <a:buNone/>
            </a:pPr>
            <a:r>
              <a:rPr lang="pt-BR" u="sng" dirty="0" smtClean="0"/>
              <a:t>Ambiente</a:t>
            </a:r>
            <a:r>
              <a:rPr lang="pt-BR" dirty="0" smtClean="0"/>
              <a:t>: Portal Siga Rede</a:t>
            </a:r>
          </a:p>
          <a:p>
            <a:pPr marL="0" indent="0">
              <a:buNone/>
            </a:pPr>
            <a:r>
              <a:rPr lang="pt-BR" u="sng" dirty="0" smtClean="0"/>
              <a:t>Área:</a:t>
            </a:r>
            <a:r>
              <a:rPr lang="pt-BR" dirty="0" smtClean="0"/>
              <a:t> CGDESP; SR/PB; SR/MT.</a:t>
            </a:r>
          </a:p>
          <a:p>
            <a:pPr marL="0" indent="0">
              <a:buNone/>
            </a:pPr>
            <a:r>
              <a:rPr lang="pt-BR" u="sng" dirty="0"/>
              <a:t>Interface com Outros Sistemas:</a:t>
            </a:r>
          </a:p>
          <a:p>
            <a:pPr marL="0" indent="0">
              <a:buNone/>
            </a:pP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98532578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PORTAL DNIT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PORTAL DNIT – www.dnit.gov.br</a:t>
            </a:r>
          </a:p>
          <a:p>
            <a:pPr marL="0" indent="0" algn="ctr">
              <a:buNone/>
            </a:pPr>
            <a:endParaRPr lang="pt-BR" dirty="0" smtClean="0"/>
          </a:p>
          <a:p>
            <a:pPr marL="0" indent="0">
              <a:buNone/>
            </a:pPr>
            <a:r>
              <a:rPr lang="pt-BR" u="sng" dirty="0" smtClean="0"/>
              <a:t>Objetivo:</a:t>
            </a:r>
            <a:r>
              <a:rPr lang="pt-BR" dirty="0" smtClean="0"/>
              <a:t> Portal com as informações institucionais e serviços prestados pelo órgão.  </a:t>
            </a:r>
          </a:p>
          <a:p>
            <a:pPr marL="0" indent="0">
              <a:buNone/>
            </a:pPr>
            <a:r>
              <a:rPr lang="pt-BR" u="sng" dirty="0" smtClean="0"/>
              <a:t>Principais Informações:</a:t>
            </a:r>
            <a:r>
              <a:rPr lang="pt-BR" dirty="0" smtClean="0"/>
              <a:t> Atualmente o portal está desenvolvido em outra plataforma e este encontra-se parcialmente em desuso. </a:t>
            </a:r>
          </a:p>
          <a:p>
            <a:pPr marL="0" indent="0">
              <a:buNone/>
            </a:pPr>
            <a:r>
              <a:rPr lang="pt-BR" u="sng" dirty="0" smtClean="0"/>
              <a:t>Linguagem de Programação:</a:t>
            </a:r>
            <a:r>
              <a:rPr lang="pt-BR" dirty="0" smtClean="0"/>
              <a:t> ASP/HTML.</a:t>
            </a:r>
          </a:p>
          <a:p>
            <a:pPr marL="0" indent="0">
              <a:buNone/>
            </a:pPr>
            <a:r>
              <a:rPr lang="pt-BR" u="sng" dirty="0" smtClean="0"/>
              <a:t>Banco de Dados:</a:t>
            </a:r>
          </a:p>
          <a:p>
            <a:pPr marL="0" indent="0">
              <a:buNone/>
            </a:pPr>
            <a:r>
              <a:rPr lang="pt-BR" u="sng" dirty="0" smtClean="0"/>
              <a:t>Documentação:</a:t>
            </a:r>
            <a:r>
              <a:rPr lang="pt-BR" dirty="0" smtClean="0"/>
              <a:t> Resumo; </a:t>
            </a:r>
            <a:r>
              <a:rPr lang="pt-BR" dirty="0"/>
              <a:t>DVP.  </a:t>
            </a:r>
            <a:r>
              <a:rPr lang="pt-BR" dirty="0" smtClean="0"/>
              <a:t>(Atualizado)</a:t>
            </a:r>
          </a:p>
          <a:p>
            <a:pPr marL="0" indent="0">
              <a:buNone/>
            </a:pPr>
            <a:r>
              <a:rPr lang="pt-BR" u="sng" dirty="0" smtClean="0"/>
              <a:t>Mantenedor:</a:t>
            </a:r>
            <a:r>
              <a:rPr lang="pt-BR" dirty="0" smtClean="0"/>
              <a:t> SERPRO.</a:t>
            </a:r>
          </a:p>
          <a:p>
            <a:pPr marL="0" indent="0">
              <a:buNone/>
            </a:pPr>
            <a:r>
              <a:rPr lang="pt-BR" u="sng" dirty="0" smtClean="0"/>
              <a:t>Propriedade:</a:t>
            </a:r>
            <a:r>
              <a:rPr lang="pt-BR" dirty="0" smtClean="0"/>
              <a:t> DNIT.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66</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92045176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PORTAL DNIT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PORTAL DNIT – www.dnit.gov.br</a:t>
            </a:r>
          </a:p>
          <a:p>
            <a:pPr marL="0" indent="0" algn="ctr">
              <a:buNone/>
            </a:pPr>
            <a:endParaRPr lang="pt-BR" dirty="0" smtClean="0"/>
          </a:p>
          <a:p>
            <a:pPr marL="0" indent="0">
              <a:buNone/>
            </a:pPr>
            <a:r>
              <a:rPr lang="pt-BR" u="sng" dirty="0" smtClean="0"/>
              <a:t>Ambiente:</a:t>
            </a:r>
            <a:r>
              <a:rPr lang="pt-BR" dirty="0" smtClean="0"/>
              <a:t> WEB.</a:t>
            </a:r>
            <a:endParaRPr lang="pt-BR" u="sng" dirty="0" smtClean="0"/>
          </a:p>
          <a:p>
            <a:pPr marL="0" indent="0">
              <a:buNone/>
            </a:pPr>
            <a:r>
              <a:rPr lang="pt-BR" u="sng" dirty="0"/>
              <a:t>Áreas:</a:t>
            </a:r>
            <a:r>
              <a:rPr lang="pt-BR" dirty="0"/>
              <a:t> COMAQ; CGCL; DIREX; SR/PI; ASCOM; DAQ; CGHPAQ; SR/BA; SR/ES</a:t>
            </a:r>
            <a:r>
              <a:rPr lang="pt-BR" dirty="0" smtClean="0"/>
              <a:t>.</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67</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4213831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PORTAL INTRANET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PORTAL INTRANET – intradnit.intranet</a:t>
            </a:r>
          </a:p>
          <a:p>
            <a:pPr marL="0" indent="0" algn="ctr">
              <a:buNone/>
            </a:pPr>
            <a:endParaRPr lang="pt-BR" dirty="0" smtClean="0"/>
          </a:p>
          <a:p>
            <a:pPr marL="0" indent="0">
              <a:buNone/>
            </a:pPr>
            <a:r>
              <a:rPr lang="pt-BR" u="sng" dirty="0" smtClean="0"/>
              <a:t>Objetivo:</a:t>
            </a:r>
            <a:r>
              <a:rPr lang="pt-BR" dirty="0" smtClean="0"/>
              <a:t> Gerenciamento de conteúdo do DNIT.</a:t>
            </a:r>
          </a:p>
          <a:p>
            <a:pPr marL="0" indent="0">
              <a:buNone/>
            </a:pPr>
            <a:r>
              <a:rPr lang="pt-BR" u="sng" dirty="0" smtClean="0"/>
              <a:t>Principais Informações:</a:t>
            </a:r>
            <a:r>
              <a:rPr lang="pt-BR" dirty="0" smtClean="0"/>
              <a:t> Acesso a notícias, eventos, informações e consultas (administração geral, recursos humanos, modernização e informática, serviços, canais de relacionamento, boletins administrativos, aplicativos, listas telefônicas e auditoria) relacionadas ao DNIT.  </a:t>
            </a:r>
          </a:p>
          <a:p>
            <a:pPr marL="0" indent="0">
              <a:buNone/>
            </a:pPr>
            <a:r>
              <a:rPr lang="pt-BR" u="sng" dirty="0" smtClean="0"/>
              <a:t>Linguagem de Programação</a:t>
            </a:r>
            <a:r>
              <a:rPr lang="pt-BR" dirty="0" smtClean="0"/>
              <a:t>: HTML</a:t>
            </a:r>
          </a:p>
          <a:p>
            <a:pPr marL="0" indent="0">
              <a:buNone/>
            </a:pPr>
            <a:r>
              <a:rPr lang="pt-BR" u="sng" dirty="0" smtClean="0"/>
              <a:t>Banco de Dados</a:t>
            </a:r>
            <a:r>
              <a:rPr lang="pt-BR" dirty="0" smtClean="0"/>
              <a:t>: SQL server</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SERPRO.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08479629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PORTAL INTRANET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PORTAL INTRANET – intradnit.intranet</a:t>
            </a:r>
          </a:p>
          <a:p>
            <a:pPr marL="0" indent="0" algn="ctr">
              <a:buNone/>
            </a:pPr>
            <a:endParaRPr lang="pt-BR" dirty="0" smtClean="0"/>
          </a:p>
          <a:p>
            <a:pPr marL="0" indent="0">
              <a:buNone/>
            </a:pPr>
            <a:r>
              <a:rPr lang="pt-BR" u="sng" dirty="0" smtClean="0"/>
              <a:t>Propriedade:</a:t>
            </a:r>
          </a:p>
          <a:p>
            <a:pPr marL="0" indent="0">
              <a:buNone/>
            </a:pPr>
            <a:r>
              <a:rPr lang="pt-BR" u="sng" dirty="0" smtClean="0"/>
              <a:t>Ambiente:</a:t>
            </a:r>
          </a:p>
          <a:p>
            <a:pPr marL="0" indent="0">
              <a:buNone/>
            </a:pPr>
            <a:r>
              <a:rPr lang="pt-BR" u="sng" dirty="0"/>
              <a:t>Áreas:</a:t>
            </a:r>
            <a:r>
              <a:rPr lang="pt-BR" dirty="0"/>
              <a:t> DG; DDP; CGMAB; CGDESP; CGPLAN; DIF; CGAG; CGRH; COCAP; COLEG; DAF; DIR; CGMRR; CGCONT; CGPMAQ; CGCIT; COMAQ; CGCL; DIREX; CGOF; ASCOM; DAQ; CGHPAQ; SR/BA; SR/ES; SR/PI; SR/PB; SR/SP; SR/SE; SR/CE; SR/RN; SR/PR; SR/SC; SR/MT</a:t>
            </a:r>
            <a:r>
              <a:rPr lang="pt-BR" dirty="0" smtClean="0"/>
              <a:t>.</a:t>
            </a:r>
          </a:p>
          <a:p>
            <a:pPr marL="0" indent="0">
              <a:buNone/>
            </a:pPr>
            <a:r>
              <a:rPr lang="pt-BR" u="sng" dirty="0"/>
              <a:t>Interface com Outros Sistemas:</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69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8863667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ALX.SIPNET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Gestão de Patrimônio e Almoxarifado</a:t>
            </a:r>
          </a:p>
          <a:p>
            <a:pPr marL="0" indent="0" algn="ctr">
              <a:buNone/>
            </a:pPr>
            <a:endParaRPr lang="pt-BR" dirty="0" smtClean="0"/>
          </a:p>
          <a:p>
            <a:pPr marL="0" indent="0">
              <a:buNone/>
            </a:pPr>
            <a:r>
              <a:rPr lang="pt-BR" u="sng" dirty="0" smtClean="0"/>
              <a:t>Objetivo:</a:t>
            </a:r>
            <a:r>
              <a:rPr lang="pt-BR" dirty="0" smtClean="0"/>
              <a:t> Gestão de patrimônio de bens móveis permanentes e de consumo de propriedade do DNIT/SEDE.</a:t>
            </a:r>
          </a:p>
          <a:p>
            <a:pPr marL="0" indent="0">
              <a:buNone/>
            </a:pPr>
            <a:r>
              <a:rPr lang="pt-BR" u="sng" dirty="0" smtClean="0"/>
              <a:t>Principais Informações:</a:t>
            </a:r>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Oracle.</a:t>
            </a:r>
          </a:p>
          <a:p>
            <a:pPr marL="0" indent="0">
              <a:buNone/>
            </a:pPr>
            <a:r>
              <a:rPr lang="pt-BR" u="sng" dirty="0" smtClean="0"/>
              <a:t>Documentação: </a:t>
            </a:r>
            <a:r>
              <a:rPr lang="pt-BR" dirty="0" smtClean="0"/>
              <a:t>S/documentação.</a:t>
            </a:r>
          </a:p>
          <a:p>
            <a:pPr marL="0" indent="0">
              <a:buNone/>
            </a:pPr>
            <a:r>
              <a:rPr lang="pt-BR" u="sng" dirty="0" smtClean="0"/>
              <a:t>Mantenedor:</a:t>
            </a:r>
            <a:r>
              <a:rPr lang="pt-BR" dirty="0" smtClean="0"/>
              <a:t> POLIGRAPH Sistemas e Representações Ltda.</a:t>
            </a:r>
          </a:p>
          <a:p>
            <a:pPr marL="0" indent="0">
              <a:buNone/>
            </a:pPr>
            <a:r>
              <a:rPr lang="pt-BR" u="sng" dirty="0" smtClean="0"/>
              <a:t>Propriedade:</a:t>
            </a:r>
            <a:r>
              <a:rPr lang="pt-BR" dirty="0" smtClean="0"/>
              <a:t> DNIT</a:t>
            </a:r>
          </a:p>
          <a:p>
            <a:pPr marL="0" indent="0">
              <a:buNone/>
            </a:pP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7</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27989742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RAPPI</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Relatório de Acompanhamento de PPI</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r>
              <a:rPr lang="pt-BR" dirty="0" smtClean="0"/>
              <a:t> Localizado no endereço</a:t>
            </a:r>
            <a:r>
              <a:rPr lang="pt-BR" dirty="0"/>
              <a:t>: </a:t>
            </a:r>
            <a:r>
              <a:rPr lang="pt-BR" dirty="0">
                <a:hlinkClick r:id="rId2"/>
              </a:rPr>
              <a:t>http://</a:t>
            </a:r>
            <a:r>
              <a:rPr lang="pt-BR" dirty="0" smtClean="0">
                <a:hlinkClick r:id="rId2"/>
              </a:rPr>
              <a:t>www1.dnit.gov.br/intranet/aplweb/sis_rappi/default.asp</a:t>
            </a:r>
            <a:endParaRPr lang="pt-BR" dirty="0" smtClean="0"/>
          </a:p>
          <a:p>
            <a:pPr marL="0" indent="0">
              <a:buNone/>
            </a:pPr>
            <a:r>
              <a:rPr lang="pt-BR" dirty="0"/>
              <a:t> </a:t>
            </a:r>
            <a:r>
              <a:rPr lang="pt-BR" dirty="0" smtClean="0"/>
              <a:t>            Aplicativo encontrado na Intranet do DNIT, no endereço: </a:t>
            </a:r>
            <a:r>
              <a:rPr lang="pt-BR" i="1" dirty="0" err="1" smtClean="0"/>
              <a:t>intradnit.intranet</a:t>
            </a:r>
            <a:r>
              <a:rPr lang="pt-BR" i="1" dirty="0" smtClean="0"/>
              <a:t>/aplicativos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SERPRO.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70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795521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RAPPI</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Relatório de Acompanhamento de PPI</a:t>
            </a:r>
          </a:p>
          <a:p>
            <a:pPr marL="0" indent="0" algn="ctr">
              <a:buNone/>
            </a:pPr>
            <a:endParaRPr lang="pt-BR" dirty="0" smtClean="0"/>
          </a:p>
          <a:p>
            <a:pPr marL="0" indent="0">
              <a:buNone/>
            </a:pPr>
            <a:r>
              <a:rPr lang="pt-BR" u="sng" dirty="0" smtClean="0"/>
              <a:t>Propriedade:</a:t>
            </a:r>
          </a:p>
          <a:p>
            <a:pPr marL="0" indent="0">
              <a:buNone/>
            </a:pPr>
            <a:r>
              <a:rPr lang="pt-BR" u="sng" dirty="0" smtClean="0"/>
              <a:t>Ambiente</a:t>
            </a:r>
            <a:r>
              <a:rPr lang="pt-BR" u="sng" dirty="0"/>
              <a:t>:</a:t>
            </a:r>
            <a:r>
              <a:rPr lang="pt-BR" dirty="0"/>
              <a:t> WEB.</a:t>
            </a:r>
          </a:p>
          <a:p>
            <a:pPr marL="0" indent="0">
              <a:buNone/>
            </a:pPr>
            <a:r>
              <a:rPr lang="pt-BR" u="sng" dirty="0" smtClean="0"/>
              <a:t>Área:</a:t>
            </a:r>
            <a:r>
              <a:rPr lang="pt-BR" dirty="0" smtClean="0"/>
              <a:t> CGPERT.</a:t>
            </a:r>
          </a:p>
          <a:p>
            <a:pPr marL="0" indent="0">
              <a:buNone/>
            </a:pPr>
            <a:r>
              <a:rPr lang="pt-BR" u="sng" dirty="0"/>
              <a:t>Interface com Outros Sistemas:</a:t>
            </a:r>
          </a:p>
          <a:p>
            <a:pPr marL="0" indent="0">
              <a:buNone/>
            </a:pPr>
            <a:endParaRPr lang="pt-BR" u="sng"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71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00759189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a:solidFill>
                  <a:srgbClr val="FF0000"/>
                </a:solidFill>
              </a:rPr>
              <a:t>R</a:t>
            </a:r>
            <a:r>
              <a:rPr lang="pt-BR" sz="3200" b="1" dirty="0" smtClean="0">
                <a:solidFill>
                  <a:srgbClr val="FF0000"/>
                </a:solidFill>
              </a:rPr>
              <a:t>CONSERV</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Relatórios de Conservação de Obras</a:t>
            </a:r>
          </a:p>
          <a:p>
            <a:pPr marL="0" indent="0" algn="ctr">
              <a:buNone/>
            </a:pPr>
            <a:endParaRPr lang="pt-BR" dirty="0" smtClean="0"/>
          </a:p>
          <a:p>
            <a:pPr marL="0" indent="0">
              <a:buNone/>
            </a:pPr>
            <a:r>
              <a:rPr lang="pt-BR" u="sng" dirty="0" smtClean="0"/>
              <a:t>Objetivo:</a:t>
            </a:r>
          </a:p>
          <a:p>
            <a:pPr marL="0" indent="0">
              <a:buNone/>
            </a:pPr>
            <a:r>
              <a:rPr lang="pt-BR" u="sng" dirty="0" smtClean="0"/>
              <a:t>Principais Informações:</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p>
          <a:p>
            <a:pPr marL="0" indent="0">
              <a:buNone/>
            </a:pPr>
            <a:r>
              <a:rPr lang="pt-BR" u="sng" dirty="0" smtClean="0"/>
              <a:t>Mantenedor:</a:t>
            </a:r>
          </a:p>
          <a:p>
            <a:pPr marL="0" indent="0">
              <a:buNone/>
            </a:pPr>
            <a:r>
              <a:rPr lang="pt-BR" u="sng" dirty="0" smtClean="0"/>
              <a:t>Propriedade:</a:t>
            </a:r>
          </a:p>
          <a:p>
            <a:pPr marL="0" indent="0">
              <a:buNone/>
            </a:pPr>
            <a:r>
              <a:rPr lang="pt-BR" u="sng" dirty="0" smtClean="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72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0303181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a:solidFill>
                  <a:srgbClr val="FF0000"/>
                </a:solidFill>
              </a:rPr>
              <a:t>R</a:t>
            </a:r>
            <a:r>
              <a:rPr lang="pt-BR" sz="3200" b="1" dirty="0" smtClean="0">
                <a:solidFill>
                  <a:srgbClr val="FF0000"/>
                </a:solidFill>
              </a:rPr>
              <a:t>CONSERV</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Relatórios de Conservação de Obras</a:t>
            </a:r>
          </a:p>
          <a:p>
            <a:pPr marL="0" indent="0" algn="ctr">
              <a:buNone/>
            </a:pPr>
            <a:endParaRPr lang="pt-BR" dirty="0" smtClean="0"/>
          </a:p>
          <a:p>
            <a:pPr marL="0" indent="0">
              <a:buNone/>
            </a:pPr>
            <a:r>
              <a:rPr lang="pt-BR" u="sng" dirty="0" smtClean="0"/>
              <a:t>Área:</a:t>
            </a:r>
            <a:r>
              <a:rPr lang="pt-BR" dirty="0" smtClean="0"/>
              <a:t> Financeiro; </a:t>
            </a:r>
            <a:r>
              <a:rPr lang="pt-BR" dirty="0"/>
              <a:t>SR/RS</a:t>
            </a:r>
            <a:r>
              <a:rPr lang="pt-BR" dirty="0" smtClean="0"/>
              <a:t>.</a:t>
            </a:r>
          </a:p>
          <a:p>
            <a:pPr marL="0" indent="0">
              <a:buNone/>
            </a:pPr>
            <a:r>
              <a:rPr lang="pt-BR" u="sng" dirty="0"/>
              <a:t>Interface com Outros Sistemas:</a:t>
            </a:r>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desativado. Substituído pelo </a:t>
            </a:r>
            <a:r>
              <a:rPr lang="pt-BR" dirty="0" smtClean="0">
                <a:solidFill>
                  <a:srgbClr val="FF0000"/>
                </a:solidFill>
                <a:hlinkClick r:id="rId3" action="ppaction://hlinksldjump"/>
              </a:rPr>
              <a:t>SIAC</a:t>
            </a:r>
            <a:r>
              <a:rPr lang="pt-BR" dirty="0" smtClean="0">
                <a:solidFill>
                  <a:srgbClr val="FF0000"/>
                </a:solidFill>
              </a:rPr>
              <a:t>.</a:t>
            </a:r>
            <a:endParaRPr lang="pt-BR" u="sng"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73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241275778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REC.net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Receitas</a:t>
            </a:r>
          </a:p>
          <a:p>
            <a:pPr marL="0" indent="0" algn="ctr">
              <a:buNone/>
            </a:pPr>
            <a:endParaRPr lang="pt-BR" dirty="0" smtClean="0"/>
          </a:p>
          <a:p>
            <a:pPr marL="0" indent="0">
              <a:buNone/>
            </a:pPr>
            <a:r>
              <a:rPr lang="pt-BR" u="sng" dirty="0" smtClean="0"/>
              <a:t>Objetivo:</a:t>
            </a:r>
            <a:r>
              <a:rPr lang="pt-BR" dirty="0" smtClean="0"/>
              <a:t> Realiza a consolidação das receitas do DNIT para os contratos cadastrados no sistema de gestão de faixa de domínio.  </a:t>
            </a:r>
          </a:p>
          <a:p>
            <a:pPr marL="0" indent="0">
              <a:buNone/>
            </a:pPr>
            <a:r>
              <a:rPr lang="pt-BR" u="sng" dirty="0" smtClean="0"/>
              <a:t>Principais Informações:</a:t>
            </a:r>
            <a:r>
              <a:rPr lang="pt-BR" dirty="0" smtClean="0"/>
              <a:t> É possível listar os recursos financeiros arrecadados, identificar as receitas vencidas e não quitadas e verificar o cronograma de receitas para os meses subsequentes. </a:t>
            </a:r>
          </a:p>
          <a:p>
            <a:pPr marL="0" indent="0">
              <a:buNone/>
            </a:pPr>
            <a:r>
              <a:rPr lang="pt-BR" u="sng" dirty="0" smtClean="0"/>
              <a:t>Linguagem de Programação:</a:t>
            </a:r>
            <a:r>
              <a:rPr lang="pt-BR" dirty="0" smtClean="0"/>
              <a:t> Java.</a:t>
            </a:r>
          </a:p>
          <a:p>
            <a:pPr marL="0" indent="0">
              <a:buNone/>
            </a:pPr>
            <a:r>
              <a:rPr lang="pt-BR" u="sng" dirty="0" smtClean="0"/>
              <a:t>Banco de Dados:</a:t>
            </a:r>
            <a:r>
              <a:rPr lang="pt-BR" dirty="0" smtClean="0"/>
              <a:t> Oracle.</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 Equipe da Poligraph.</a:t>
            </a:r>
          </a:p>
          <a:p>
            <a:pPr marL="0" indent="0">
              <a:buNone/>
            </a:pPr>
            <a:endParaRPr lang="pt-BR" u="sng" dirty="0" smtClean="0"/>
          </a:p>
        </p:txBody>
      </p:sp>
      <p:sp>
        <p:nvSpPr>
          <p:cNvPr id="9" name="Espaço Reservado para Número de Slide 8"/>
          <p:cNvSpPr>
            <a:spLocks noGrp="1"/>
          </p:cNvSpPr>
          <p:nvPr>
            <p:ph type="sldNum" sz="quarter" idx="12"/>
          </p:nvPr>
        </p:nvSpPr>
        <p:spPr/>
        <p:txBody>
          <a:bodyPr/>
          <a:lstStyle/>
          <a:p>
            <a:fld id="{94B39633-44D6-4BF2-BEFC-FF72915BA4FA}" type="slidenum">
              <a:rPr lang="pt-BR" smtClean="0"/>
              <a:t>74</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33245855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REC.net</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Receitas</a:t>
            </a:r>
          </a:p>
          <a:p>
            <a:pPr marL="0" indent="0" algn="ctr">
              <a:buNone/>
            </a:pPr>
            <a:endParaRPr lang="pt-BR" dirty="0" smtClean="0"/>
          </a:p>
          <a:p>
            <a:pPr marL="0" indent="0">
              <a:buNone/>
            </a:pPr>
            <a:r>
              <a:rPr lang="pt-BR" u="sng" dirty="0" smtClean="0"/>
              <a:t>Propriedade:</a:t>
            </a:r>
            <a:r>
              <a:rPr lang="pt-BR" dirty="0" smtClean="0"/>
              <a:t> Poligraph</a:t>
            </a:r>
          </a:p>
          <a:p>
            <a:pPr marL="0" indent="0">
              <a:buNone/>
            </a:pPr>
            <a:r>
              <a:rPr lang="pt-BR" u="sng" dirty="0" smtClean="0"/>
              <a:t>Ambiente</a:t>
            </a:r>
            <a:r>
              <a:rPr lang="pt-BR" dirty="0" smtClean="0"/>
              <a:t>: Web </a:t>
            </a:r>
            <a:endParaRPr lang="pt-BR" dirty="0"/>
          </a:p>
          <a:p>
            <a:pPr marL="0" indent="0">
              <a:buNone/>
            </a:pPr>
            <a:r>
              <a:rPr lang="pt-BR" u="sng" dirty="0"/>
              <a:t>Área:</a:t>
            </a:r>
            <a:r>
              <a:rPr lang="pt-BR" dirty="0"/>
              <a:t> SR/SC</a:t>
            </a:r>
            <a:r>
              <a:rPr lang="pt-BR" dirty="0" smtClean="0"/>
              <a:t>.</a:t>
            </a:r>
          </a:p>
          <a:p>
            <a:pPr marL="0" indent="0">
              <a:buNone/>
            </a:pPr>
            <a:r>
              <a:rPr lang="pt-BR" u="sng" dirty="0"/>
              <a:t>Interface com Outros Sistemas:</a:t>
            </a:r>
          </a:p>
          <a:p>
            <a:pPr marL="0" indent="0">
              <a:buNone/>
            </a:pPr>
            <a:endParaRPr lang="pt-BR" u="sng" dirty="0"/>
          </a:p>
          <a:p>
            <a:pPr marL="0" indent="0">
              <a:buNone/>
            </a:pPr>
            <a:endParaRPr lang="pt-BR" u="sng" dirty="0" smtClean="0"/>
          </a:p>
        </p:txBody>
      </p:sp>
      <p:sp>
        <p:nvSpPr>
          <p:cNvPr id="9" name="Espaço Reservado para Número de Slide 8"/>
          <p:cNvSpPr>
            <a:spLocks noGrp="1"/>
          </p:cNvSpPr>
          <p:nvPr>
            <p:ph type="sldNum" sz="quarter" idx="12"/>
          </p:nvPr>
        </p:nvSpPr>
        <p:spPr/>
        <p:txBody>
          <a:bodyPr/>
          <a:lstStyle/>
          <a:p>
            <a:fld id="{94B39633-44D6-4BF2-BEFC-FF72915BA4FA}" type="slidenum">
              <a:rPr lang="pt-BR" smtClean="0"/>
              <a:t>75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76214280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err="1" smtClean="0">
                <a:solidFill>
                  <a:srgbClr val="FF0000"/>
                </a:solidFill>
              </a:rPr>
              <a:t>RObras</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Relatórios de Obras</a:t>
            </a:r>
          </a:p>
          <a:p>
            <a:pPr marL="0" indent="0" algn="ctr">
              <a:buNone/>
            </a:pPr>
            <a:endParaRPr lang="pt-BR" dirty="0" smtClean="0"/>
          </a:p>
          <a:p>
            <a:pPr marL="0" indent="0">
              <a:buNone/>
            </a:pPr>
            <a:r>
              <a:rPr lang="pt-BR" u="sng" dirty="0"/>
              <a:t>Objetivo:</a:t>
            </a:r>
          </a:p>
          <a:p>
            <a:pPr marL="0" indent="0">
              <a:buNone/>
            </a:pPr>
            <a:r>
              <a:rPr lang="pt-BR" u="sng" dirty="0"/>
              <a:t>Principais Informações:</a:t>
            </a:r>
          </a:p>
          <a:p>
            <a:pPr marL="0" indent="0">
              <a:buNone/>
            </a:pPr>
            <a:r>
              <a:rPr lang="pt-BR" u="sng" dirty="0"/>
              <a:t>Linguagem de Programação:</a:t>
            </a:r>
          </a:p>
          <a:p>
            <a:pPr marL="0" indent="0">
              <a:buNone/>
            </a:pPr>
            <a:r>
              <a:rPr lang="pt-BR" u="sng" dirty="0"/>
              <a:t>Banco de Dados:</a:t>
            </a:r>
          </a:p>
          <a:p>
            <a:pPr marL="0" indent="0">
              <a:buNone/>
            </a:pPr>
            <a:r>
              <a:rPr lang="pt-BR" u="sng" dirty="0"/>
              <a:t>Documentação:</a:t>
            </a:r>
          </a:p>
          <a:p>
            <a:pPr marL="0" indent="0">
              <a:buNone/>
            </a:pPr>
            <a:r>
              <a:rPr lang="pt-BR" u="sng" dirty="0"/>
              <a:t>Mantenedor:</a:t>
            </a:r>
          </a:p>
          <a:p>
            <a:pPr marL="0" indent="0">
              <a:buNone/>
            </a:pPr>
            <a:r>
              <a:rPr lang="pt-BR" u="sng" dirty="0"/>
              <a:t>Propriedade:</a:t>
            </a:r>
          </a:p>
          <a:p>
            <a:pPr marL="0" indent="0">
              <a:buNone/>
            </a:pPr>
            <a:r>
              <a:rPr lang="pt-BR" u="sng" dirty="0"/>
              <a:t>Ambiente</a:t>
            </a:r>
            <a:r>
              <a:rPr lang="pt-BR" u="sng" dirty="0" smtClean="0"/>
              <a:t>:</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76</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79662446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err="1" smtClean="0">
                <a:solidFill>
                  <a:srgbClr val="FF0000"/>
                </a:solidFill>
              </a:rPr>
              <a:t>RObras</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Relatórios de Obras</a:t>
            </a:r>
          </a:p>
          <a:p>
            <a:pPr marL="0" indent="0" algn="ctr">
              <a:buNone/>
            </a:pPr>
            <a:endParaRPr lang="pt-BR" dirty="0" smtClean="0"/>
          </a:p>
          <a:p>
            <a:pPr marL="0" indent="0">
              <a:buNone/>
            </a:pPr>
            <a:r>
              <a:rPr lang="pt-BR" u="sng" dirty="0" smtClean="0"/>
              <a:t>Área:</a:t>
            </a:r>
            <a:r>
              <a:rPr lang="pt-BR" dirty="0" smtClean="0"/>
              <a:t> Financeiro; </a:t>
            </a:r>
            <a:r>
              <a:rPr lang="pt-BR" dirty="0"/>
              <a:t>SR/RS</a:t>
            </a:r>
            <a:r>
              <a:rPr lang="pt-BR" dirty="0" smtClean="0"/>
              <a:t>.</a:t>
            </a:r>
          </a:p>
          <a:p>
            <a:pPr marL="0" indent="0">
              <a:buNone/>
            </a:pPr>
            <a:r>
              <a:rPr lang="pt-BR" u="sng" dirty="0"/>
              <a:t>Interface com Outros Sistemas:</a:t>
            </a:r>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desativado. Substituído pelo </a:t>
            </a:r>
            <a:r>
              <a:rPr lang="pt-BR" dirty="0" smtClean="0">
                <a:solidFill>
                  <a:srgbClr val="FF0000"/>
                </a:solidFill>
                <a:hlinkClick r:id="rId3" action="ppaction://hlinksldjump"/>
              </a:rPr>
              <a:t>SIAC</a:t>
            </a:r>
            <a:r>
              <a:rPr lang="pt-BR" dirty="0" smtClean="0">
                <a:solidFill>
                  <a:srgbClr val="FF0000"/>
                </a:solidFill>
              </a:rPr>
              <a:t>.</a:t>
            </a:r>
            <a:endParaRPr lang="pt-BR" u="sng"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77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39393102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RSINAL</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Relatórios de Sinalização de Obras</a:t>
            </a:r>
          </a:p>
          <a:p>
            <a:pPr marL="0" indent="0" algn="ctr">
              <a:buNone/>
            </a:pPr>
            <a:endParaRPr lang="pt-BR" dirty="0" smtClean="0"/>
          </a:p>
          <a:p>
            <a:pPr marL="0" indent="0">
              <a:buNone/>
            </a:pPr>
            <a:r>
              <a:rPr lang="pt-BR" u="sng" dirty="0"/>
              <a:t>Objetivo:</a:t>
            </a:r>
          </a:p>
          <a:p>
            <a:pPr marL="0" indent="0">
              <a:buNone/>
            </a:pPr>
            <a:r>
              <a:rPr lang="pt-BR" u="sng" dirty="0"/>
              <a:t>Principais Informações:</a:t>
            </a:r>
          </a:p>
          <a:p>
            <a:pPr marL="0" indent="0">
              <a:buNone/>
            </a:pPr>
            <a:r>
              <a:rPr lang="pt-BR" u="sng" dirty="0"/>
              <a:t>Linguagem de Programação:</a:t>
            </a:r>
          </a:p>
          <a:p>
            <a:pPr marL="0" indent="0">
              <a:buNone/>
            </a:pPr>
            <a:r>
              <a:rPr lang="pt-BR" u="sng" dirty="0"/>
              <a:t>Banco de Dados:</a:t>
            </a:r>
          </a:p>
          <a:p>
            <a:pPr marL="0" indent="0">
              <a:buNone/>
            </a:pPr>
            <a:r>
              <a:rPr lang="pt-BR" u="sng" dirty="0"/>
              <a:t>Documentação:</a:t>
            </a:r>
          </a:p>
          <a:p>
            <a:pPr marL="0" indent="0">
              <a:buNone/>
            </a:pPr>
            <a:r>
              <a:rPr lang="pt-BR" u="sng" dirty="0"/>
              <a:t>Mantenedor:</a:t>
            </a:r>
          </a:p>
          <a:p>
            <a:pPr marL="0" indent="0">
              <a:buNone/>
            </a:pPr>
            <a:r>
              <a:rPr lang="pt-BR" u="sng" dirty="0"/>
              <a:t>Propriedade:</a:t>
            </a:r>
          </a:p>
          <a:p>
            <a:pPr marL="0" indent="0">
              <a:buNone/>
            </a:pPr>
            <a:r>
              <a:rPr lang="pt-BR" u="sng" dirty="0"/>
              <a:t>Ambiente</a:t>
            </a:r>
            <a:r>
              <a:rPr lang="pt-BR" u="sng" dirty="0" smtClean="0"/>
              <a:t>:</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78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87428260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RSINAL</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Relatórios de Sinalização de Obras</a:t>
            </a:r>
          </a:p>
          <a:p>
            <a:pPr marL="0" indent="0" algn="ctr">
              <a:buNone/>
            </a:pPr>
            <a:endParaRPr lang="pt-BR" dirty="0" smtClean="0"/>
          </a:p>
          <a:p>
            <a:pPr marL="0" indent="0">
              <a:buNone/>
            </a:pPr>
            <a:r>
              <a:rPr lang="pt-BR" u="sng" dirty="0" smtClean="0"/>
              <a:t>Área:</a:t>
            </a:r>
            <a:r>
              <a:rPr lang="pt-BR" dirty="0" smtClean="0"/>
              <a:t> Financeiro.</a:t>
            </a:r>
          </a:p>
          <a:p>
            <a:pPr marL="0" indent="0">
              <a:buNone/>
            </a:pPr>
            <a:r>
              <a:rPr lang="pt-BR" u="sng" dirty="0"/>
              <a:t>Interface com Outros Sistemas:</a:t>
            </a:r>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desativado. Substituído pelo </a:t>
            </a:r>
            <a:r>
              <a:rPr lang="pt-BR" dirty="0" smtClean="0">
                <a:solidFill>
                  <a:srgbClr val="FF0000"/>
                </a:solidFill>
                <a:hlinkClick r:id="rId3" action="ppaction://hlinksldjump"/>
              </a:rPr>
              <a:t>SIAC</a:t>
            </a:r>
            <a:r>
              <a:rPr lang="pt-BR" dirty="0" smtClean="0">
                <a:solidFill>
                  <a:srgbClr val="FF0000"/>
                </a:solidFill>
              </a:rPr>
              <a:t>.</a:t>
            </a:r>
            <a:endParaRPr lang="pt-BR" u="sng"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79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8675186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ALX.SIPNET</a:t>
            </a:r>
            <a:endParaRPr lang="pt-BR" sz="3200" b="1" dirty="0"/>
          </a:p>
        </p:txBody>
      </p:sp>
      <p:sp>
        <p:nvSpPr>
          <p:cNvPr id="3" name="Espaço Reservado para Conteúdo 2"/>
          <p:cNvSpPr>
            <a:spLocks noGrp="1"/>
          </p:cNvSpPr>
          <p:nvPr>
            <p:ph idx="1"/>
          </p:nvPr>
        </p:nvSpPr>
        <p:spPr>
          <a:xfrm>
            <a:off x="561703" y="927462"/>
            <a:ext cx="11630297" cy="6629038"/>
          </a:xfrm>
        </p:spPr>
        <p:txBody>
          <a:bodyPr>
            <a:normAutofit/>
          </a:bodyPr>
          <a:lstStyle/>
          <a:p>
            <a:pPr marL="0" indent="0" algn="ctr">
              <a:buNone/>
            </a:pPr>
            <a:endParaRPr lang="pt-BR" dirty="0" smtClean="0"/>
          </a:p>
          <a:p>
            <a:pPr marL="0" indent="0" algn="ctr">
              <a:buNone/>
            </a:pPr>
            <a:r>
              <a:rPr lang="pt-BR" b="1" dirty="0" smtClean="0"/>
              <a:t>Sistema de Gestão de Patrimônio e Almoxarifado</a:t>
            </a:r>
          </a:p>
          <a:p>
            <a:pPr marL="0" indent="0" algn="ctr">
              <a:buNone/>
            </a:pPr>
            <a:endParaRPr lang="pt-BR" dirty="0" smtClean="0"/>
          </a:p>
          <a:p>
            <a:pPr marL="0" indent="0">
              <a:buNone/>
            </a:pPr>
            <a:r>
              <a:rPr lang="pt-BR" u="sng" dirty="0" smtClean="0"/>
              <a:t>Ambiente: </a:t>
            </a:r>
          </a:p>
          <a:p>
            <a:pPr marL="0" indent="0">
              <a:buNone/>
            </a:pPr>
            <a:r>
              <a:rPr lang="pt-BR" u="sng" dirty="0" smtClean="0"/>
              <a:t>Área:</a:t>
            </a:r>
            <a:r>
              <a:rPr lang="pt-BR" dirty="0" smtClean="0"/>
              <a:t> Coordenação de Administração Patrimonial; CGAG; DAF.</a:t>
            </a:r>
          </a:p>
          <a:p>
            <a:pPr marL="0" indent="0">
              <a:buNone/>
            </a:pPr>
            <a:r>
              <a:rPr lang="pt-BR" u="sng" dirty="0"/>
              <a:t>Interface com Outros Sistemas</a:t>
            </a:r>
            <a:r>
              <a:rPr lang="pt-BR" u="sng" dirty="0" smtClean="0"/>
              <a:t>:</a:t>
            </a:r>
          </a:p>
          <a:p>
            <a:pPr marL="0" indent="0">
              <a:buNone/>
            </a:pPr>
            <a:endParaRPr lang="pt-BR" u="sng" dirty="0"/>
          </a:p>
          <a:p>
            <a:pPr marL="0" indent="0">
              <a:buNone/>
            </a:pPr>
            <a:endParaRPr lang="pt-BR" u="sng" dirty="0" smtClean="0"/>
          </a:p>
          <a:p>
            <a:pPr marL="0" indent="0">
              <a:buNone/>
            </a:pPr>
            <a:endParaRPr lang="pt-BR" u="sng" dirty="0"/>
          </a:p>
          <a:p>
            <a:pPr marL="0" indent="0">
              <a:buNone/>
            </a:pPr>
            <a:endParaRPr lang="pt-BR" dirty="0" smtClean="0"/>
          </a:p>
          <a:p>
            <a:pPr marL="0" indent="0">
              <a:buNone/>
            </a:pPr>
            <a:r>
              <a:rPr lang="pt-BR" dirty="0"/>
              <a:t>	</a:t>
            </a:r>
            <a:r>
              <a:rPr lang="pt-BR" dirty="0" smtClean="0"/>
              <a:t>									</a:t>
            </a:r>
            <a:endParaRPr lang="pt-BR" sz="1800"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8</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7812193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RSUPERV</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Relatórios de Supervisão de Obras</a:t>
            </a:r>
          </a:p>
          <a:p>
            <a:pPr marL="0" indent="0" algn="ctr">
              <a:buNone/>
            </a:pPr>
            <a:endParaRPr lang="pt-BR" dirty="0" smtClean="0"/>
          </a:p>
          <a:p>
            <a:pPr marL="0" indent="0">
              <a:buNone/>
            </a:pPr>
            <a:r>
              <a:rPr lang="pt-BR" u="sng" dirty="0"/>
              <a:t>Objetivo:</a:t>
            </a:r>
          </a:p>
          <a:p>
            <a:pPr marL="0" indent="0">
              <a:buNone/>
            </a:pPr>
            <a:r>
              <a:rPr lang="pt-BR" u="sng" dirty="0"/>
              <a:t>Principais Informações:</a:t>
            </a:r>
          </a:p>
          <a:p>
            <a:pPr marL="0" indent="0">
              <a:buNone/>
            </a:pPr>
            <a:r>
              <a:rPr lang="pt-BR" u="sng" dirty="0"/>
              <a:t>Linguagem de Programação:</a:t>
            </a:r>
          </a:p>
          <a:p>
            <a:pPr marL="0" indent="0">
              <a:buNone/>
            </a:pPr>
            <a:r>
              <a:rPr lang="pt-BR" u="sng" dirty="0"/>
              <a:t>Banco de Dados:</a:t>
            </a:r>
          </a:p>
          <a:p>
            <a:pPr marL="0" indent="0">
              <a:buNone/>
            </a:pPr>
            <a:r>
              <a:rPr lang="pt-BR" u="sng" dirty="0"/>
              <a:t>Documentação:</a:t>
            </a:r>
          </a:p>
          <a:p>
            <a:pPr marL="0" indent="0">
              <a:buNone/>
            </a:pPr>
            <a:r>
              <a:rPr lang="pt-BR" u="sng" dirty="0"/>
              <a:t>Mantenedor:</a:t>
            </a:r>
          </a:p>
          <a:p>
            <a:pPr marL="0" indent="0">
              <a:buNone/>
            </a:pPr>
            <a:r>
              <a:rPr lang="pt-BR" u="sng" dirty="0"/>
              <a:t>Propriedade:</a:t>
            </a:r>
          </a:p>
          <a:p>
            <a:pPr marL="0" indent="0">
              <a:buNone/>
            </a:pPr>
            <a:r>
              <a:rPr lang="pt-BR" u="sng" dirty="0"/>
              <a:t>Ambiente: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80</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84703571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RSUPERV</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522209"/>
          </a:xfrm>
        </p:spPr>
        <p:txBody>
          <a:bodyPr>
            <a:normAutofit/>
          </a:bodyPr>
          <a:lstStyle/>
          <a:p>
            <a:pPr marL="0" indent="0" algn="ctr">
              <a:buNone/>
            </a:pPr>
            <a:endParaRPr lang="pt-BR" dirty="0" smtClean="0"/>
          </a:p>
          <a:p>
            <a:pPr marL="0" indent="0" algn="ctr">
              <a:buNone/>
            </a:pPr>
            <a:r>
              <a:rPr lang="pt-BR" b="1" dirty="0" smtClean="0"/>
              <a:t>Sistema de Relatórios de Supervisão de Obras</a:t>
            </a:r>
          </a:p>
          <a:p>
            <a:pPr marL="0" indent="0" algn="ctr">
              <a:buNone/>
            </a:pPr>
            <a:endParaRPr lang="pt-BR" dirty="0" smtClean="0"/>
          </a:p>
          <a:p>
            <a:pPr marL="0" indent="0">
              <a:buNone/>
            </a:pPr>
            <a:r>
              <a:rPr lang="pt-BR" u="sng" dirty="0" smtClean="0"/>
              <a:t>Área:</a:t>
            </a:r>
            <a:r>
              <a:rPr lang="pt-BR" dirty="0" smtClean="0"/>
              <a:t> Financeiro.</a:t>
            </a:r>
          </a:p>
          <a:p>
            <a:pPr marL="0" indent="0">
              <a:buNone/>
            </a:pPr>
            <a:r>
              <a:rPr lang="pt-BR" u="sng" dirty="0"/>
              <a:t>Interface com Outros Sistemas</a:t>
            </a:r>
            <a:r>
              <a:rPr lang="pt-BR" u="sng" dirty="0" smtClean="0"/>
              <a:t>:</a:t>
            </a:r>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desativado. Substituído pelo </a:t>
            </a:r>
            <a:r>
              <a:rPr lang="pt-BR" dirty="0" smtClean="0">
                <a:solidFill>
                  <a:srgbClr val="FF0000"/>
                </a:solidFill>
                <a:hlinkClick r:id="rId3" action="ppaction://hlinksldjump"/>
              </a:rPr>
              <a:t>SIAC</a:t>
            </a:r>
            <a:r>
              <a:rPr lang="pt-BR" dirty="0" smtClean="0">
                <a:solidFill>
                  <a:srgbClr val="FF0000"/>
                </a:solidFill>
              </a:rPr>
              <a:t>.</a:t>
            </a:r>
            <a:endParaRPr lang="pt-BR" u="sng"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81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4" action="ppaction://hlinksldjump"/>
              </a:rPr>
              <a:t>M</a:t>
            </a:r>
            <a:r>
              <a:rPr lang="pt-BR" dirty="0" smtClean="0">
                <a:hlinkClick r:id="rId4" action="ppaction://hlinksldjump"/>
              </a:rPr>
              <a:t>enu</a:t>
            </a:r>
            <a:endParaRPr lang="pt-BR" dirty="0"/>
          </a:p>
        </p:txBody>
      </p:sp>
    </p:spTree>
    <p:extLst>
      <p:ext uri="{BB962C8B-B14F-4D97-AF65-F5344CB8AC3E}">
        <p14:creationId xmlns:p14="http://schemas.microsoft.com/office/powerpoint/2010/main" val="15994219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SAGARF</a:t>
            </a:r>
            <a:endParaRPr lang="pt-BR" sz="3200" b="1" dirty="0"/>
          </a:p>
        </p:txBody>
      </p:sp>
      <p:sp>
        <p:nvSpPr>
          <p:cNvPr id="3" name="Espaço Reservado para Conteúdo 2"/>
          <p:cNvSpPr>
            <a:spLocks noGrp="1"/>
          </p:cNvSpPr>
          <p:nvPr>
            <p:ph idx="1"/>
          </p:nvPr>
        </p:nvSpPr>
        <p:spPr>
          <a:xfrm>
            <a:off x="561703" y="927462"/>
            <a:ext cx="11630297" cy="6656679"/>
          </a:xfrm>
        </p:spPr>
        <p:txBody>
          <a:bodyPr>
            <a:normAutofit/>
          </a:bodyPr>
          <a:lstStyle/>
          <a:p>
            <a:pPr marL="0" indent="0" algn="ctr">
              <a:buNone/>
            </a:pPr>
            <a:endParaRPr lang="pt-BR" dirty="0" smtClean="0"/>
          </a:p>
          <a:p>
            <a:pPr marL="0" indent="0" algn="ctr">
              <a:buNone/>
            </a:pPr>
            <a:r>
              <a:rPr lang="pt-BR" sz="3000" b="1" dirty="0" smtClean="0"/>
              <a:t>Sistema de Gestão Ambiental de Rodovias Federais</a:t>
            </a:r>
          </a:p>
          <a:p>
            <a:pPr marL="0" indent="0" algn="ctr">
              <a:buNone/>
            </a:pPr>
            <a:endParaRPr lang="pt-BR" dirty="0" smtClean="0"/>
          </a:p>
          <a:p>
            <a:pPr marL="0" indent="0">
              <a:lnSpc>
                <a:spcPct val="120000"/>
              </a:lnSpc>
              <a:buNone/>
            </a:pPr>
            <a:r>
              <a:rPr lang="pt-BR" u="sng" dirty="0" smtClean="0"/>
              <a:t>Objetivo:</a:t>
            </a:r>
            <a:r>
              <a:rPr lang="pt-BR" dirty="0" smtClean="0"/>
              <a:t> Promover o gerenciamento e o controle de todas as questões ambientais associadas à malha rodoviária federal.</a:t>
            </a:r>
          </a:p>
          <a:p>
            <a:pPr marL="0" indent="0">
              <a:lnSpc>
                <a:spcPct val="120000"/>
              </a:lnSpc>
              <a:buNone/>
            </a:pPr>
            <a:r>
              <a:rPr lang="pt-BR" dirty="0" smtClean="0"/>
              <a:t> </a:t>
            </a:r>
            <a:r>
              <a:rPr lang="pt-BR" u="sng" dirty="0"/>
              <a:t>Principais Informações</a:t>
            </a:r>
            <a:r>
              <a:rPr lang="pt-BR" u="sng" dirty="0" smtClean="0"/>
              <a:t>:</a:t>
            </a:r>
            <a:r>
              <a:rPr lang="pt-BR" dirty="0" smtClean="0"/>
              <a:t> Cadastro e controle de empreendimentos; </a:t>
            </a:r>
          </a:p>
          <a:p>
            <a:pPr marL="0" indent="0">
              <a:lnSpc>
                <a:spcPct val="120000"/>
              </a:lnSpc>
              <a:buNone/>
            </a:pPr>
            <a:r>
              <a:rPr lang="pt-BR" dirty="0"/>
              <a:t>	C</a:t>
            </a:r>
            <a:r>
              <a:rPr lang="pt-BR" dirty="0" smtClean="0"/>
              <a:t>ontrole do trâmite burocrático entre o DNIT e os órgãos intervenientes e o gerenciamento dos processos de licenciamento; </a:t>
            </a:r>
          </a:p>
          <a:p>
            <a:pPr marL="0" indent="0">
              <a:lnSpc>
                <a:spcPct val="120000"/>
              </a:lnSpc>
              <a:buNone/>
            </a:pPr>
            <a:r>
              <a:rPr lang="pt-BR" dirty="0"/>
              <a:t>	R</a:t>
            </a:r>
            <a:r>
              <a:rPr lang="pt-BR" dirty="0" smtClean="0"/>
              <a:t>egistro de interfaces do empreendimento com áreas a proteger, das suas fases e das inspeções ambientais e condições prévias ao processo de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82</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2311774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62990"/>
            <a:ext cx="11630297" cy="5815523"/>
          </a:xfrm>
        </p:spPr>
        <p:txBody>
          <a:bodyPr>
            <a:normAutofit/>
          </a:bodyPr>
          <a:lstStyle/>
          <a:p>
            <a:pPr marL="0" indent="0" algn="ctr">
              <a:buNone/>
            </a:pPr>
            <a:r>
              <a:rPr lang="pt-BR" b="1" dirty="0"/>
              <a:t>Sistema de Gestão Ambiental de Rodovias Federais</a:t>
            </a:r>
          </a:p>
          <a:p>
            <a:pPr marL="0" indent="0" algn="ctr">
              <a:buNone/>
            </a:pPr>
            <a:endParaRPr lang="pt-BR" dirty="0" smtClean="0"/>
          </a:p>
          <a:p>
            <a:pPr marL="0" indent="0">
              <a:buNone/>
            </a:pPr>
            <a:r>
              <a:rPr lang="pt-BR" dirty="0" smtClean="0"/>
              <a:t>Licenciamento.</a:t>
            </a:r>
          </a:p>
          <a:p>
            <a:pPr marL="0" indent="0">
              <a:buNone/>
            </a:pPr>
            <a:r>
              <a:rPr lang="pt-BR" dirty="0" smtClean="0"/>
              <a:t>	Ferramenta </a:t>
            </a:r>
            <a:r>
              <a:rPr lang="pt-BR" dirty="0"/>
              <a:t>computacional para manipulação de imagens e detalhes </a:t>
            </a:r>
            <a:r>
              <a:rPr lang="pt-BR" dirty="0" smtClean="0"/>
              <a:t>temáticos </a:t>
            </a:r>
            <a:r>
              <a:rPr lang="pt-BR" dirty="0"/>
              <a:t>georreferenciados, tanto para informações sobre empreendimentos como para registros dos passivos ambientais</a:t>
            </a:r>
            <a:r>
              <a:rPr lang="pt-BR" dirty="0" smtClean="0"/>
              <a:t>.</a:t>
            </a:r>
            <a:endParaRPr lang="pt-BR" u="sng" dirty="0" smtClean="0"/>
          </a:p>
          <a:p>
            <a:pPr marL="0" indent="0">
              <a:buNone/>
            </a:pPr>
            <a:r>
              <a:rPr lang="pt-BR" u="sng" dirty="0" smtClean="0"/>
              <a:t>Linguagem </a:t>
            </a:r>
            <a:r>
              <a:rPr lang="pt-BR" u="sng" dirty="0"/>
              <a:t>de </a:t>
            </a:r>
            <a:r>
              <a:rPr lang="pt-BR" u="sng" dirty="0" smtClean="0"/>
              <a:t>Programação</a:t>
            </a:r>
            <a:r>
              <a:rPr lang="pt-BR" u="sng" dirty="0"/>
              <a:t>:</a:t>
            </a:r>
            <a:r>
              <a:rPr lang="pt-BR" dirty="0"/>
              <a:t> </a:t>
            </a:r>
            <a:r>
              <a:rPr lang="pt-BR" dirty="0" smtClean="0"/>
              <a:t>ASP.</a:t>
            </a:r>
            <a:endParaRPr lang="pt-BR" u="sng" dirty="0"/>
          </a:p>
          <a:p>
            <a:pPr marL="0" indent="0">
              <a:buNone/>
            </a:pPr>
            <a:r>
              <a:rPr lang="pt-BR" u="sng" dirty="0"/>
              <a:t>Banco de </a:t>
            </a:r>
            <a:r>
              <a:rPr lang="pt-BR" u="sng" dirty="0" smtClean="0"/>
              <a:t>Dados:</a:t>
            </a:r>
            <a:r>
              <a:rPr lang="pt-BR" dirty="0" smtClean="0"/>
              <a:t> Microsoft SQL Server 2000 com Service Pack 3.</a:t>
            </a:r>
          </a:p>
          <a:p>
            <a:pPr marL="0" indent="0">
              <a:buNone/>
            </a:pPr>
            <a:r>
              <a:rPr lang="pt-BR" u="sng" dirty="0" smtClean="0"/>
              <a:t>Documentação:</a:t>
            </a:r>
            <a:r>
              <a:rPr lang="pt-BR" dirty="0"/>
              <a:t> </a:t>
            </a:r>
            <a:r>
              <a:rPr lang="pt-BR" dirty="0" smtClean="0"/>
              <a:t>S/documentação.</a:t>
            </a:r>
            <a:endParaRPr lang="pt-BR" dirty="0"/>
          </a:p>
          <a:p>
            <a:pPr marL="0" indent="0">
              <a:buNone/>
            </a:pPr>
            <a:r>
              <a:rPr lang="pt-BR" u="sng" dirty="0" smtClean="0"/>
              <a:t>Mantenedor:</a:t>
            </a:r>
            <a:r>
              <a:rPr lang="pt-BR" dirty="0" smtClean="0"/>
              <a:t> Sem manutenção. Sistema hospedado em servidor no DNIT/CGMI .</a:t>
            </a:r>
          </a:p>
          <a:p>
            <a:pPr marL="0" indent="0">
              <a:buNone/>
            </a:pPr>
            <a:r>
              <a:rPr lang="pt-BR" u="sng" dirty="0" smtClean="0"/>
              <a:t>Propriedade</a:t>
            </a:r>
            <a:r>
              <a:rPr lang="pt-BR" dirty="0" smtClean="0"/>
              <a:t>: DNIT.</a:t>
            </a:r>
          </a:p>
          <a:p>
            <a:pPr marL="0" indent="0">
              <a:buNone/>
            </a:pPr>
            <a:endParaRPr lang="pt-BR" dirty="0" smtClean="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83</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SAGARF</a:t>
            </a:r>
            <a:endParaRPr lang="pt-BR" sz="3200" b="1" dirty="0"/>
          </a:p>
        </p:txBody>
      </p:sp>
      <p:sp>
        <p:nvSpPr>
          <p:cNvPr id="6" name="CaixaDeTexto 5"/>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12048810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62990"/>
            <a:ext cx="11630297" cy="5815523"/>
          </a:xfrm>
        </p:spPr>
        <p:txBody>
          <a:bodyPr>
            <a:normAutofit/>
          </a:bodyPr>
          <a:lstStyle/>
          <a:p>
            <a:pPr marL="0" indent="0" algn="ctr">
              <a:buNone/>
            </a:pPr>
            <a:r>
              <a:rPr lang="pt-BR" b="1" dirty="0"/>
              <a:t>Sistema de Gestão Ambiental de Rodovias Federais</a:t>
            </a:r>
          </a:p>
          <a:p>
            <a:pPr marL="0" indent="0" algn="ctr">
              <a:buNone/>
            </a:pPr>
            <a:endParaRPr lang="pt-BR" dirty="0" smtClean="0"/>
          </a:p>
          <a:p>
            <a:pPr marL="0" indent="0">
              <a:buNone/>
            </a:pPr>
            <a:r>
              <a:rPr lang="pt-BR" u="sng" dirty="0" smtClean="0"/>
              <a:t>Ambiente</a:t>
            </a:r>
            <a:r>
              <a:rPr lang="pt-BR" dirty="0" smtClean="0"/>
              <a:t>: Web.</a:t>
            </a:r>
            <a:endParaRPr lang="pt-BR" dirty="0"/>
          </a:p>
          <a:p>
            <a:pPr marL="0" indent="0">
              <a:buNone/>
            </a:pPr>
            <a:r>
              <a:rPr lang="pt-BR" u="sng" dirty="0"/>
              <a:t>Área:</a:t>
            </a:r>
            <a:r>
              <a:rPr lang="pt-BR" dirty="0"/>
              <a:t> DPP.</a:t>
            </a:r>
            <a:endParaRPr lang="pt-BR" u="sng" dirty="0"/>
          </a:p>
          <a:p>
            <a:pPr marL="0" indent="0">
              <a:buNone/>
            </a:pPr>
            <a:r>
              <a:rPr lang="pt-BR" u="sng" dirty="0" smtClean="0"/>
              <a:t>Interface com </a:t>
            </a:r>
            <a:r>
              <a:rPr lang="pt-BR" u="sng" dirty="0"/>
              <a:t>O</a:t>
            </a:r>
            <a:r>
              <a:rPr lang="pt-BR" u="sng" dirty="0" smtClean="0"/>
              <a:t>utros Sistemas:</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84</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SAGARF</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69058738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SAGI</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656679"/>
          </a:xfrm>
        </p:spPr>
        <p:txBody>
          <a:bodyPr>
            <a:normAutofit/>
          </a:bodyPr>
          <a:lstStyle/>
          <a:p>
            <a:pPr marL="0" indent="0" algn="ctr">
              <a:buNone/>
            </a:pPr>
            <a:endParaRPr lang="pt-BR" dirty="0" smtClean="0"/>
          </a:p>
          <a:p>
            <a:pPr marL="0" indent="0" algn="ctr">
              <a:buNone/>
            </a:pPr>
            <a:r>
              <a:rPr lang="pt-BR" b="1" dirty="0" smtClean="0"/>
              <a:t>Sistema de Administração de Gestão de Infrações</a:t>
            </a:r>
          </a:p>
          <a:p>
            <a:pPr marL="0" indent="0" algn="ctr">
              <a:buNone/>
            </a:pPr>
            <a:endParaRPr lang="pt-BR" dirty="0" smtClean="0"/>
          </a:p>
          <a:p>
            <a:pPr marL="0" indent="0">
              <a:lnSpc>
                <a:spcPct val="120000"/>
              </a:lnSpc>
              <a:buNone/>
            </a:pPr>
            <a:r>
              <a:rPr lang="pt-BR" u="sng" dirty="0" smtClean="0"/>
              <a:t>Objetivo:</a:t>
            </a:r>
            <a:r>
              <a:rPr lang="pt-BR" dirty="0" smtClean="0"/>
              <a:t> Atender às necessidades de cadastro, recebimento e distribuição de imagem, notificação de atuação e manutenção da infração.</a:t>
            </a:r>
          </a:p>
          <a:p>
            <a:pPr marL="0" indent="0">
              <a:lnSpc>
                <a:spcPct val="120000"/>
              </a:lnSpc>
              <a:buNone/>
            </a:pPr>
            <a:r>
              <a:rPr lang="pt-BR" dirty="0" smtClean="0"/>
              <a:t> </a:t>
            </a:r>
            <a:r>
              <a:rPr lang="pt-BR" u="sng" dirty="0"/>
              <a:t>Principais Informações</a:t>
            </a:r>
            <a:r>
              <a:rPr lang="pt-BR" u="sng" dirty="0" smtClean="0"/>
              <a:t>:</a:t>
            </a:r>
            <a:r>
              <a:rPr lang="pt-BR" dirty="0" smtClean="0"/>
              <a:t> O sistema SAGI faz o recebimento dos dados do sistema RENAINF.</a:t>
            </a:r>
          </a:p>
          <a:p>
            <a:pPr marL="0" indent="0">
              <a:buNone/>
            </a:pPr>
            <a:r>
              <a:rPr lang="pt-BR" u="sng" dirty="0"/>
              <a:t>Linguagem de </a:t>
            </a:r>
            <a:r>
              <a:rPr lang="pt-BR" u="sng" dirty="0" smtClean="0"/>
              <a:t>Programação</a:t>
            </a:r>
            <a:r>
              <a:rPr lang="pt-BR" u="sng" dirty="0"/>
              <a:t>:</a:t>
            </a:r>
            <a:r>
              <a:rPr lang="pt-BR" dirty="0"/>
              <a:t> </a:t>
            </a:r>
            <a:r>
              <a:rPr lang="pt-BR" dirty="0" smtClean="0"/>
              <a:t>Java.</a:t>
            </a:r>
            <a:endParaRPr lang="pt-BR" u="sng" dirty="0"/>
          </a:p>
          <a:p>
            <a:pPr marL="0" indent="0">
              <a:buNone/>
            </a:pPr>
            <a:r>
              <a:rPr lang="pt-BR" u="sng" dirty="0"/>
              <a:t>Banco de Dados:</a:t>
            </a:r>
            <a:r>
              <a:rPr lang="pt-BR" dirty="0"/>
              <a:t> </a:t>
            </a:r>
            <a:r>
              <a:rPr lang="pt-BR" dirty="0" smtClean="0"/>
              <a:t>Oracle.</a:t>
            </a:r>
          </a:p>
          <a:p>
            <a:pPr marL="0" indent="0">
              <a:buNone/>
            </a:pPr>
            <a:r>
              <a:rPr lang="pt-BR" u="sng" dirty="0" smtClean="0"/>
              <a:t>Documentação:</a:t>
            </a:r>
            <a:r>
              <a:rPr lang="pt-BR" dirty="0" smtClean="0"/>
              <a:t> </a:t>
            </a:r>
            <a:r>
              <a:rPr lang="pt-BR" dirty="0"/>
              <a:t>AR; DVP; </a:t>
            </a:r>
            <a:r>
              <a:rPr lang="pt-BR" dirty="0" smtClean="0"/>
              <a:t>Legislação correlata. (Atualizado)</a:t>
            </a:r>
          </a:p>
          <a:p>
            <a:pPr marL="0" indent="0">
              <a:buNone/>
            </a:pPr>
            <a:r>
              <a:rPr lang="pt-BR" u="sng" dirty="0" smtClean="0"/>
              <a:t>Mantenedor:</a:t>
            </a:r>
            <a:r>
              <a:rPr lang="pt-BR" dirty="0" smtClean="0"/>
              <a:t> SERPRO.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85</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5101361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0"/>
            <a:ext cx="11630297" cy="6878513"/>
          </a:xfrm>
        </p:spPr>
        <p:txBody>
          <a:bodyPr>
            <a:normAutofit/>
          </a:bodyPr>
          <a:lstStyle/>
          <a:p>
            <a:pPr marL="0" indent="0">
              <a:buNone/>
            </a:pPr>
            <a:endParaRPr lang="pt-BR" u="sng" dirty="0" smtClean="0"/>
          </a:p>
          <a:p>
            <a:pPr marL="0" indent="0">
              <a:buNone/>
            </a:pPr>
            <a:endParaRPr lang="pt-BR" u="sng" dirty="0" smtClean="0"/>
          </a:p>
          <a:p>
            <a:pPr marL="0" indent="0" algn="ctr">
              <a:buNone/>
            </a:pPr>
            <a:endParaRPr lang="pt-BR" b="1" dirty="0" smtClean="0"/>
          </a:p>
          <a:p>
            <a:pPr marL="0" indent="0" algn="ctr">
              <a:buNone/>
            </a:pPr>
            <a:r>
              <a:rPr lang="pt-BR" b="1" dirty="0" smtClean="0"/>
              <a:t>Sistema </a:t>
            </a:r>
            <a:r>
              <a:rPr lang="pt-BR" b="1" dirty="0"/>
              <a:t>de Administração de Gestão de Infrações</a:t>
            </a:r>
          </a:p>
          <a:p>
            <a:pPr marL="0" indent="0" algn="ctr">
              <a:buNone/>
            </a:pPr>
            <a:endParaRPr lang="pt-BR" u="sng" dirty="0"/>
          </a:p>
          <a:p>
            <a:pPr marL="0" indent="0">
              <a:buNone/>
            </a:pPr>
            <a:r>
              <a:rPr lang="pt-BR" u="sng" dirty="0" smtClean="0"/>
              <a:t>Propriedade</a:t>
            </a:r>
            <a:r>
              <a:rPr lang="pt-BR" u="sng" dirty="0"/>
              <a:t>:</a:t>
            </a:r>
            <a:r>
              <a:rPr lang="pt-BR" dirty="0"/>
              <a:t> </a:t>
            </a:r>
            <a:r>
              <a:rPr lang="pt-BR" dirty="0" smtClean="0"/>
              <a:t>DNIT.</a:t>
            </a:r>
          </a:p>
          <a:p>
            <a:pPr marL="0" indent="0">
              <a:buNone/>
            </a:pPr>
            <a:r>
              <a:rPr lang="pt-BR" u="sng" dirty="0" smtClean="0"/>
              <a:t>Ambiente:</a:t>
            </a:r>
          </a:p>
          <a:p>
            <a:pPr marL="0" indent="0">
              <a:buNone/>
            </a:pPr>
            <a:r>
              <a:rPr lang="pt-BR" u="sng" dirty="0"/>
              <a:t>Área:</a:t>
            </a:r>
            <a:r>
              <a:rPr lang="pt-BR" dirty="0"/>
              <a:t> CGPERT</a:t>
            </a:r>
            <a:r>
              <a:rPr lang="pt-BR" dirty="0" smtClean="0"/>
              <a:t>.</a:t>
            </a:r>
          </a:p>
          <a:p>
            <a:pPr marL="0" indent="0">
              <a:buNone/>
            </a:pPr>
            <a:r>
              <a:rPr lang="pt-BR" u="sng" dirty="0"/>
              <a:t>Interface com Outros Sistemas:</a:t>
            </a:r>
          </a:p>
          <a:p>
            <a:pPr marL="0" indent="0">
              <a:buNone/>
            </a:pPr>
            <a:endParaRPr lang="pt-BR" dirty="0"/>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cancelado. Será substituído pelo </a:t>
            </a:r>
            <a:r>
              <a:rPr lang="pt-BR" dirty="0" smtClean="0">
                <a:solidFill>
                  <a:srgbClr val="FF0000"/>
                </a:solidFill>
                <a:hlinkClick r:id="rId2" action="ppaction://hlinksldjump"/>
              </a:rPr>
              <a:t>SIOR</a:t>
            </a:r>
            <a:r>
              <a:rPr lang="pt-BR" dirty="0" smtClean="0">
                <a:solidFill>
                  <a:srgbClr val="FF0000"/>
                </a:solidFill>
              </a:rPr>
              <a:t>.</a:t>
            </a:r>
            <a:endParaRPr lang="pt-BR" u="sng" dirty="0">
              <a:solidFill>
                <a:srgbClr val="FF0000"/>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86</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SAGI</a:t>
            </a:r>
            <a:endParaRPr lang="pt-BR" sz="3200" b="1" dirty="0">
              <a:solidFill>
                <a:srgbClr val="FF0000"/>
              </a:solidFill>
            </a:endParaRP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188917094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SAMP</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6631578"/>
          </a:xfrm>
        </p:spPr>
        <p:txBody>
          <a:bodyPr>
            <a:normAutofit/>
          </a:bodyPr>
          <a:lstStyle/>
          <a:p>
            <a:pPr marL="0" indent="0" algn="ctr">
              <a:buNone/>
            </a:pPr>
            <a:endParaRPr lang="pt-BR" dirty="0" smtClean="0"/>
          </a:p>
          <a:p>
            <a:pPr marL="0" indent="0" algn="ctr">
              <a:buNone/>
            </a:pPr>
            <a:r>
              <a:rPr lang="pt-BR" b="1" dirty="0" smtClean="0"/>
              <a:t>Sistema de Administração de Material e Patrimônio</a:t>
            </a:r>
          </a:p>
          <a:p>
            <a:pPr marL="0" indent="0" algn="ctr">
              <a:buNone/>
            </a:pPr>
            <a:endParaRPr lang="pt-BR" dirty="0" smtClean="0"/>
          </a:p>
          <a:p>
            <a:pPr marL="0" indent="0">
              <a:buNone/>
            </a:pPr>
            <a:r>
              <a:rPr lang="pt-BR" u="sng" dirty="0" smtClean="0"/>
              <a:t>Objetivo:</a:t>
            </a:r>
            <a:r>
              <a:rPr lang="pt-BR" dirty="0" smtClean="0"/>
              <a:t> Controla material de patrimônio do DNIT.  </a:t>
            </a:r>
          </a:p>
          <a:p>
            <a:pPr marL="0" indent="0">
              <a:buNone/>
            </a:pPr>
            <a:r>
              <a:rPr lang="pt-BR" u="sng" dirty="0" smtClean="0"/>
              <a:t>Principais Informações:</a:t>
            </a:r>
            <a:r>
              <a:rPr lang="pt-BR" dirty="0" smtClean="0"/>
              <a:t> Atualmente o portal está desenvolvido em outra plataforma e este encontra-se parcialmente em desuso. </a:t>
            </a:r>
          </a:p>
          <a:p>
            <a:pPr marL="0" indent="0">
              <a:buNone/>
            </a:pPr>
            <a:r>
              <a:rPr lang="pt-BR" u="sng" dirty="0" smtClean="0"/>
              <a:t>Linguagem de Programação:</a:t>
            </a:r>
          </a:p>
          <a:p>
            <a:pPr marL="0" indent="0">
              <a:buNone/>
            </a:pPr>
            <a:r>
              <a:rPr lang="pt-BR" u="sng" dirty="0" smtClean="0"/>
              <a:t>Banco de Dados:</a:t>
            </a:r>
          </a:p>
          <a:p>
            <a:pPr marL="0" indent="0">
              <a:buNone/>
            </a:pPr>
            <a:r>
              <a:rPr lang="pt-BR" u="sng" dirty="0" smtClean="0"/>
              <a:t>Documentação:</a:t>
            </a:r>
            <a:r>
              <a:rPr lang="pt-BR" dirty="0" smtClean="0"/>
              <a:t> </a:t>
            </a:r>
            <a:r>
              <a:rPr lang="pt-BR" dirty="0"/>
              <a:t>DVP; PGCS; CHS; QTD; </a:t>
            </a:r>
            <a:r>
              <a:rPr lang="pt-BR" dirty="0" err="1" smtClean="0"/>
              <a:t>QTProdução</a:t>
            </a:r>
            <a:r>
              <a:rPr lang="pt-BR" dirty="0" smtClean="0"/>
              <a:t>.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a:t>Ambiente:</a:t>
            </a:r>
            <a:r>
              <a:rPr lang="pt-BR" dirty="0"/>
              <a:t> IBM/ Grande </a:t>
            </a:r>
            <a:r>
              <a:rPr lang="pt-BR" dirty="0" smtClean="0"/>
              <a:t>Porte.</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87</a:t>
            </a:fld>
            <a:endParaRPr lang="pt-BR"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23319163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0"/>
            <a:ext cx="11630297" cy="6878513"/>
          </a:xfrm>
        </p:spPr>
        <p:txBody>
          <a:bodyPr>
            <a:normAutofit/>
          </a:bodyPr>
          <a:lstStyle/>
          <a:p>
            <a:pPr marL="0" indent="0">
              <a:buNone/>
            </a:pPr>
            <a:endParaRPr lang="pt-BR" u="sng" dirty="0" smtClean="0"/>
          </a:p>
          <a:p>
            <a:pPr marL="0" indent="0">
              <a:buNone/>
            </a:pPr>
            <a:endParaRPr lang="pt-BR" u="sng" dirty="0" smtClean="0">
              <a:solidFill>
                <a:srgbClr val="FF0000"/>
              </a:solidFill>
            </a:endParaRPr>
          </a:p>
          <a:p>
            <a:pPr marL="0" indent="0" algn="ctr">
              <a:buNone/>
            </a:pPr>
            <a:endParaRPr lang="pt-BR" b="1" dirty="0" smtClean="0"/>
          </a:p>
          <a:p>
            <a:pPr marL="0" indent="0" algn="ctr">
              <a:buNone/>
            </a:pPr>
            <a:r>
              <a:rPr lang="pt-BR" b="1" dirty="0" smtClean="0"/>
              <a:t>Sistema </a:t>
            </a:r>
            <a:r>
              <a:rPr lang="pt-BR" b="1" dirty="0"/>
              <a:t>de Administração de Material e Patrimônio</a:t>
            </a:r>
          </a:p>
          <a:p>
            <a:pPr marL="0" indent="0" algn="ctr">
              <a:buNone/>
            </a:pPr>
            <a:endParaRPr lang="pt-BR" u="sng" dirty="0">
              <a:solidFill>
                <a:srgbClr val="FF0000"/>
              </a:solidFill>
            </a:endParaRPr>
          </a:p>
          <a:p>
            <a:pPr marL="0" indent="0">
              <a:buNone/>
            </a:pPr>
            <a:r>
              <a:rPr lang="pt-BR" u="sng" dirty="0" smtClean="0"/>
              <a:t>Área</a:t>
            </a:r>
            <a:r>
              <a:rPr lang="pt-BR" u="sng" dirty="0"/>
              <a:t>:</a:t>
            </a:r>
            <a:r>
              <a:rPr lang="pt-BR" dirty="0"/>
              <a:t> DPP; CGPERT; CGCL; CGDESP; CGAG; COLEG; CGCONT; CGEHPAQ; SR-RO/AC; SR/SP; SR/MT</a:t>
            </a:r>
            <a:r>
              <a:rPr lang="pt-BR" dirty="0" smtClean="0"/>
              <a:t>.</a:t>
            </a:r>
          </a:p>
          <a:p>
            <a:pPr marL="0" indent="0">
              <a:buNone/>
            </a:pPr>
            <a:r>
              <a:rPr lang="pt-BR" u="sng" dirty="0"/>
              <a:t>Interface com Outros Sistemas:</a:t>
            </a:r>
          </a:p>
          <a:p>
            <a:pPr marL="0" indent="0">
              <a:buNone/>
            </a:pPr>
            <a:r>
              <a:rPr lang="pt-BR" u="sng" dirty="0" err="1" smtClean="0">
                <a:solidFill>
                  <a:srgbClr val="FF0000"/>
                </a:solidFill>
              </a:rPr>
              <a:t>Obs</a:t>
            </a:r>
            <a:r>
              <a:rPr lang="pt-BR" u="sng" dirty="0">
                <a:solidFill>
                  <a:srgbClr val="FF0000"/>
                </a:solidFill>
              </a:rPr>
              <a:t>:</a:t>
            </a:r>
            <a:r>
              <a:rPr lang="pt-BR" dirty="0">
                <a:solidFill>
                  <a:srgbClr val="FF0000"/>
                </a:solidFill>
              </a:rPr>
              <a:t> Substituído pelo </a:t>
            </a:r>
            <a:r>
              <a:rPr lang="pt-BR" dirty="0">
                <a:solidFill>
                  <a:srgbClr val="FF0000"/>
                </a:solidFill>
                <a:hlinkClick r:id="rId2" action="ppaction://hlinksldjump"/>
              </a:rPr>
              <a:t>SIP</a:t>
            </a:r>
            <a:r>
              <a:rPr lang="pt-BR" dirty="0">
                <a:solidFill>
                  <a:srgbClr val="FF0000"/>
                </a:solidFill>
              </a:rPr>
              <a:t>.</a:t>
            </a:r>
            <a:endParaRPr lang="pt-BR" u="sng" dirty="0">
              <a:solidFill>
                <a:srgbClr val="FF0000"/>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88</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SAMP</a:t>
            </a:r>
            <a:endParaRPr lang="pt-BR" sz="3200" b="1" dirty="0">
              <a:solidFill>
                <a:srgbClr val="FF0000"/>
              </a:solidFill>
            </a:endParaRP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270560165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SAPE</a:t>
            </a:r>
            <a:endParaRPr lang="pt-BR" sz="3200" b="1" dirty="0"/>
          </a:p>
        </p:txBody>
      </p:sp>
      <p:sp>
        <p:nvSpPr>
          <p:cNvPr id="3" name="Espaço Reservado para Conteúdo 2"/>
          <p:cNvSpPr>
            <a:spLocks noGrp="1"/>
          </p:cNvSpPr>
          <p:nvPr>
            <p:ph idx="1"/>
          </p:nvPr>
        </p:nvSpPr>
        <p:spPr>
          <a:xfrm>
            <a:off x="561703" y="927462"/>
            <a:ext cx="11630297" cy="7493524"/>
          </a:xfrm>
        </p:spPr>
        <p:txBody>
          <a:bodyPr>
            <a:normAutofit/>
          </a:bodyPr>
          <a:lstStyle/>
          <a:p>
            <a:pPr marL="0" indent="0" algn="ctr">
              <a:buNone/>
            </a:pPr>
            <a:endParaRPr lang="pt-BR" dirty="0" smtClean="0"/>
          </a:p>
          <a:p>
            <a:pPr marL="0" indent="0" algn="ctr">
              <a:buNone/>
            </a:pPr>
            <a:r>
              <a:rPr lang="pt-BR" b="1" dirty="0" smtClean="0"/>
              <a:t>Sistema de Atualização e Publicação de Editais</a:t>
            </a:r>
          </a:p>
          <a:p>
            <a:pPr marL="0" indent="0" algn="ctr">
              <a:buNone/>
            </a:pPr>
            <a:endParaRPr lang="pt-BR" dirty="0" smtClean="0"/>
          </a:p>
          <a:p>
            <a:pPr marL="0" indent="0">
              <a:buNone/>
            </a:pPr>
            <a:r>
              <a:rPr lang="pt-BR" u="sng" dirty="0" smtClean="0"/>
              <a:t>Objetivo:</a:t>
            </a:r>
            <a:r>
              <a:rPr lang="pt-BR" dirty="0" smtClean="0"/>
              <a:t> Permitir ao usuário publicar editais na internet. </a:t>
            </a:r>
          </a:p>
          <a:p>
            <a:pPr marL="0" indent="0">
              <a:buNone/>
            </a:pPr>
            <a:r>
              <a:rPr lang="pt-BR" u="sng" dirty="0" smtClean="0"/>
              <a:t>Principais Informações:</a:t>
            </a:r>
            <a:r>
              <a:rPr lang="pt-BR" dirty="0" smtClean="0"/>
              <a:t> Controla a publicação de editais do DNIT. Um aplicativo do sistema pode ser encontrado </a:t>
            </a:r>
            <a:r>
              <a:rPr lang="pt-BR" dirty="0"/>
              <a:t>na Intranet do DNIT, no endereço: </a:t>
            </a:r>
            <a:r>
              <a:rPr lang="pt-BR" i="1" dirty="0" smtClean="0"/>
              <a:t>intradnit.intranet/aplicativos</a:t>
            </a:r>
          </a:p>
          <a:p>
            <a:pPr marL="0" indent="0">
              <a:buNone/>
            </a:pPr>
            <a:r>
              <a:rPr lang="pt-BR" i="1" dirty="0"/>
              <a:t> </a:t>
            </a:r>
            <a:r>
              <a:rPr lang="pt-BR" i="1" dirty="0" smtClean="0"/>
              <a:t>        </a:t>
            </a:r>
            <a:r>
              <a:rPr lang="pt-BR" dirty="0" smtClean="0"/>
              <a:t>O sistema pode ser encontrado no endereço: </a:t>
            </a:r>
            <a:r>
              <a:rPr lang="pt-BR" i="1" dirty="0" smtClean="0">
                <a:hlinkClick r:id="rId2"/>
              </a:rPr>
              <a:t>sape.dnit.intranet</a:t>
            </a:r>
            <a:endParaRPr lang="pt-BR" i="1" dirty="0" smtClean="0"/>
          </a:p>
          <a:p>
            <a:pPr marL="0" indent="0">
              <a:buNone/>
            </a:pPr>
            <a:r>
              <a:rPr lang="pt-BR" u="sng" dirty="0" smtClean="0"/>
              <a:t>Linguagem de Programação:</a:t>
            </a:r>
            <a:r>
              <a:rPr lang="pt-BR" dirty="0" smtClean="0"/>
              <a:t> ASP.</a:t>
            </a:r>
          </a:p>
          <a:p>
            <a:pPr marL="0" indent="0">
              <a:buNone/>
            </a:pPr>
            <a:r>
              <a:rPr lang="pt-BR" u="sng" dirty="0" smtClean="0"/>
              <a:t>Banco de Dados</a:t>
            </a:r>
            <a:r>
              <a:rPr lang="pt-BR" dirty="0" smtClean="0"/>
              <a:t>: SQL.server.</a:t>
            </a:r>
          </a:p>
          <a:p>
            <a:pPr marL="0" indent="0">
              <a:buNone/>
            </a:pPr>
            <a:r>
              <a:rPr lang="pt-BR" u="sng" dirty="0" smtClean="0"/>
              <a:t>Documentação:</a:t>
            </a:r>
            <a:r>
              <a:rPr lang="pt-BR" dirty="0" smtClean="0"/>
              <a:t> </a:t>
            </a:r>
            <a:r>
              <a:rPr lang="pt-BR" dirty="0"/>
              <a:t>DVS; CHS; PGCS; </a:t>
            </a:r>
            <a:r>
              <a:rPr lang="pt-BR" dirty="0" smtClean="0"/>
              <a:t>Resumo.  (Atualizado)</a:t>
            </a:r>
          </a:p>
          <a:p>
            <a:pPr marL="0" indent="0">
              <a:buNone/>
            </a:pPr>
            <a:r>
              <a:rPr lang="pt-BR" u="sng" dirty="0"/>
              <a:t>Mantenedor:</a:t>
            </a:r>
            <a:r>
              <a:rPr lang="pt-BR" dirty="0"/>
              <a:t> SERPRO.</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89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3" action="ppaction://hlinksldjump"/>
              </a:rPr>
              <a:t>M</a:t>
            </a:r>
            <a:r>
              <a:rPr lang="pt-BR" dirty="0" smtClean="0">
                <a:hlinkClick r:id="rId3" action="ppaction://hlinksldjump"/>
              </a:rPr>
              <a:t>enu</a:t>
            </a:r>
            <a:endParaRPr lang="pt-BR" dirty="0"/>
          </a:p>
        </p:txBody>
      </p:sp>
    </p:spTree>
    <p:extLst>
      <p:ext uri="{BB962C8B-B14F-4D97-AF65-F5344CB8AC3E}">
        <p14:creationId xmlns:p14="http://schemas.microsoft.com/office/powerpoint/2010/main" val="52884822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AMBIENTE MOODLE</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Capacitação do RH</a:t>
            </a:r>
          </a:p>
          <a:p>
            <a:pPr marL="0" indent="0" algn="ctr">
              <a:buNone/>
            </a:pPr>
            <a:endParaRPr lang="pt-BR" dirty="0" smtClean="0"/>
          </a:p>
          <a:p>
            <a:pPr marL="0" indent="0">
              <a:buNone/>
            </a:pPr>
            <a:r>
              <a:rPr lang="pt-BR" u="sng" dirty="0" smtClean="0"/>
              <a:t>Objetivo</a:t>
            </a:r>
            <a:r>
              <a:rPr lang="pt-BR" dirty="0" smtClean="0"/>
              <a:t>: Treinamento e capacitação.</a:t>
            </a:r>
            <a:endParaRPr lang="pt-BR" u="sng" dirty="0"/>
          </a:p>
          <a:p>
            <a:pPr marL="0" indent="0">
              <a:buNone/>
            </a:pPr>
            <a:r>
              <a:rPr lang="pt-BR" u="sng" dirty="0" smtClean="0"/>
              <a:t>Principais Informações</a:t>
            </a:r>
            <a:r>
              <a:rPr lang="pt-BR" dirty="0" smtClean="0"/>
              <a:t>: Portal que permite o acesso a informações e cursos referentes a capacitação do servidor do DNIT.</a:t>
            </a:r>
          </a:p>
          <a:p>
            <a:pPr marL="0" indent="0">
              <a:buNone/>
            </a:pPr>
            <a:r>
              <a:rPr lang="pt-BR" u="sng" dirty="0" smtClean="0"/>
              <a:t>Linguagem de Programação</a:t>
            </a:r>
            <a:r>
              <a:rPr lang="pt-BR" dirty="0" smtClean="0"/>
              <a:t>: PHP</a:t>
            </a:r>
          </a:p>
          <a:p>
            <a:pPr marL="0" indent="0">
              <a:buNone/>
            </a:pPr>
            <a:r>
              <a:rPr lang="pt-BR" u="sng" dirty="0" smtClean="0"/>
              <a:t>Banco de Dados</a:t>
            </a:r>
            <a:r>
              <a:rPr lang="pt-BR" dirty="0" smtClean="0"/>
              <a:t>: mySQL</a:t>
            </a:r>
            <a:r>
              <a:rPr lang="pt-BR" dirty="0"/>
              <a:t> </a:t>
            </a:r>
            <a:r>
              <a:rPr lang="pt-BR" dirty="0" smtClean="0"/>
              <a:t>ou PostgreSQL</a:t>
            </a:r>
          </a:p>
          <a:p>
            <a:pPr marL="0" indent="0">
              <a:buNone/>
            </a:pPr>
            <a:r>
              <a:rPr lang="pt-BR" u="sng" dirty="0" smtClean="0"/>
              <a:t>Documentação</a:t>
            </a:r>
            <a:r>
              <a:rPr lang="pt-BR" dirty="0" smtClean="0"/>
              <a:t>: S/documentação.</a:t>
            </a:r>
          </a:p>
          <a:p>
            <a:pPr marL="0" indent="0">
              <a:buNone/>
            </a:pPr>
            <a:r>
              <a:rPr lang="pt-BR" u="sng" dirty="0" smtClean="0"/>
              <a:t>Mantenedor</a:t>
            </a:r>
            <a:r>
              <a:rPr lang="pt-BR" dirty="0" smtClean="0"/>
              <a:t>:</a:t>
            </a:r>
          </a:p>
          <a:p>
            <a:pPr marL="0" indent="0">
              <a:buNone/>
            </a:pPr>
            <a:r>
              <a:rPr lang="pt-BR" u="sng" dirty="0" smtClean="0"/>
              <a:t>Propriedade</a:t>
            </a:r>
            <a:r>
              <a:rPr lang="pt-BR" dirty="0" smtClean="0"/>
              <a:t>: Moodle HQ</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12784704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17270"/>
            <a:ext cx="11630297" cy="5861243"/>
          </a:xfrm>
        </p:spPr>
        <p:txBody>
          <a:bodyPr>
            <a:normAutofit/>
          </a:bodyPr>
          <a:lstStyle/>
          <a:p>
            <a:pPr marL="0" indent="0" algn="ctr">
              <a:buNone/>
            </a:pPr>
            <a:endParaRPr lang="pt-BR" b="1" dirty="0" smtClean="0"/>
          </a:p>
          <a:p>
            <a:pPr marL="0" indent="0" algn="ctr">
              <a:buNone/>
            </a:pPr>
            <a:r>
              <a:rPr lang="pt-BR" b="1" dirty="0" smtClean="0"/>
              <a:t>Sistema </a:t>
            </a:r>
            <a:r>
              <a:rPr lang="pt-BR" b="1" dirty="0"/>
              <a:t>de Atualização e Publicação de Editais</a:t>
            </a:r>
          </a:p>
          <a:p>
            <a:pPr marL="0" indent="0" algn="ctr">
              <a:buNone/>
            </a:pPr>
            <a:endParaRPr lang="pt-BR" u="sng" dirty="0" smtClean="0"/>
          </a:p>
          <a:p>
            <a:pPr marL="0" indent="0">
              <a:buNone/>
            </a:pPr>
            <a:r>
              <a:rPr lang="pt-BR" u="sng" dirty="0" smtClean="0"/>
              <a:t>Propriedade</a:t>
            </a:r>
            <a:r>
              <a:rPr lang="pt-BR" u="sng" dirty="0"/>
              <a:t>:</a:t>
            </a:r>
            <a:r>
              <a:rPr lang="pt-BR" dirty="0"/>
              <a:t> DNIT</a:t>
            </a:r>
            <a:r>
              <a:rPr lang="pt-BR" dirty="0" smtClean="0"/>
              <a:t>.</a:t>
            </a:r>
          </a:p>
          <a:p>
            <a:pPr marL="0" indent="0">
              <a:buNone/>
            </a:pPr>
            <a:r>
              <a:rPr lang="pt-BR" u="sng" dirty="0"/>
              <a:t>Ambiente:</a:t>
            </a:r>
            <a:r>
              <a:rPr lang="pt-BR" dirty="0"/>
              <a:t> IBM/Grande Porte.</a:t>
            </a:r>
            <a:endParaRPr lang="pt-BR" u="sng" dirty="0">
              <a:solidFill>
                <a:srgbClr val="FF0000"/>
              </a:solidFill>
            </a:endParaRPr>
          </a:p>
          <a:p>
            <a:pPr marL="0" indent="0">
              <a:buNone/>
            </a:pPr>
            <a:r>
              <a:rPr lang="pt-BR" u="sng" dirty="0" smtClean="0"/>
              <a:t>Área</a:t>
            </a:r>
            <a:r>
              <a:rPr lang="pt-BR" u="sng" dirty="0"/>
              <a:t>:</a:t>
            </a:r>
            <a:r>
              <a:rPr lang="pt-BR" dirty="0"/>
              <a:t> </a:t>
            </a:r>
            <a:r>
              <a:rPr lang="pt-BR" dirty="0" smtClean="0"/>
              <a:t>CGCL; DIREX</a:t>
            </a:r>
            <a:r>
              <a:rPr lang="pt-BR" dirty="0"/>
              <a:t>; </a:t>
            </a:r>
            <a:r>
              <a:rPr lang="pt-BR" dirty="0" smtClean="0"/>
              <a:t>SR/CE; SR/SE; SR/RN; SR-RO/AC; SR/PR; SR/SC; SR/SP; SR/MT; </a:t>
            </a:r>
            <a:r>
              <a:rPr lang="pt-BR" dirty="0"/>
              <a:t>SR/ES</a:t>
            </a:r>
            <a:r>
              <a:rPr lang="pt-BR" dirty="0" smtClean="0"/>
              <a:t>.</a:t>
            </a:r>
          </a:p>
          <a:p>
            <a:pPr marL="0" indent="0">
              <a:buNone/>
            </a:pPr>
            <a:r>
              <a:rPr lang="pt-BR" u="sng" dirty="0"/>
              <a:t>Interface com Outros Sistemas:</a:t>
            </a:r>
          </a:p>
          <a:p>
            <a:pPr marL="0" indent="0">
              <a:buNone/>
            </a:pPr>
            <a:endParaRPr lang="pt-BR" dirty="0" smtClean="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90</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SAPE</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2207686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SAPJ</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Acompanhamento de Processos Jurídicos</a:t>
            </a:r>
          </a:p>
          <a:p>
            <a:pPr marL="0" indent="0" algn="ctr">
              <a:buNone/>
            </a:pPr>
            <a:endParaRPr lang="pt-BR" dirty="0" smtClean="0"/>
          </a:p>
          <a:p>
            <a:pPr marL="0" indent="0">
              <a:buNone/>
            </a:pPr>
            <a:r>
              <a:rPr lang="pt-BR" u="sng" dirty="0"/>
              <a:t>Objetivo:</a:t>
            </a:r>
          </a:p>
          <a:p>
            <a:pPr marL="0" indent="0">
              <a:buNone/>
            </a:pPr>
            <a:r>
              <a:rPr lang="pt-BR" u="sng" dirty="0"/>
              <a:t>Principais Informações:</a:t>
            </a:r>
          </a:p>
          <a:p>
            <a:pPr marL="0" indent="0">
              <a:buNone/>
            </a:pPr>
            <a:r>
              <a:rPr lang="pt-BR" u="sng" dirty="0"/>
              <a:t>Linguagem de Programação:</a:t>
            </a:r>
          </a:p>
          <a:p>
            <a:pPr marL="0" indent="0">
              <a:buNone/>
            </a:pPr>
            <a:r>
              <a:rPr lang="pt-BR" u="sng" dirty="0"/>
              <a:t>Banco de Dados:</a:t>
            </a:r>
          </a:p>
          <a:p>
            <a:pPr marL="0" indent="0">
              <a:buNone/>
            </a:pPr>
            <a:r>
              <a:rPr lang="pt-BR" u="sng" dirty="0"/>
              <a:t>Documentação:</a:t>
            </a:r>
          </a:p>
          <a:p>
            <a:pPr marL="0" indent="0">
              <a:buNone/>
            </a:pPr>
            <a:r>
              <a:rPr lang="pt-BR" u="sng" dirty="0"/>
              <a:t>Mantenedor:</a:t>
            </a:r>
          </a:p>
          <a:p>
            <a:pPr marL="0" indent="0">
              <a:buNone/>
            </a:pPr>
            <a:r>
              <a:rPr lang="pt-BR" u="sng" dirty="0"/>
              <a:t>Propriedade:</a:t>
            </a:r>
          </a:p>
          <a:p>
            <a:pPr marL="0" indent="0">
              <a:buNone/>
            </a:pPr>
            <a:r>
              <a:rPr lang="pt-BR" u="sng" dirty="0"/>
              <a:t>Ambiente</a:t>
            </a:r>
            <a:r>
              <a:rPr lang="pt-BR" u="sng" dirty="0" smtClean="0"/>
              <a: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91</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361768446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SAPJ</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Acompanhamento de Processos Jurídicos</a:t>
            </a:r>
          </a:p>
          <a:p>
            <a:pPr marL="0" indent="0" algn="ctr">
              <a:buNone/>
            </a:pPr>
            <a:endParaRPr lang="pt-BR" dirty="0" smtClean="0"/>
          </a:p>
          <a:p>
            <a:pPr marL="0" indent="0">
              <a:buNone/>
            </a:pPr>
            <a:r>
              <a:rPr lang="pt-BR" sz="2600" u="sng" dirty="0" smtClean="0"/>
              <a:t>Área:</a:t>
            </a:r>
          </a:p>
          <a:p>
            <a:pPr marL="0" indent="0">
              <a:buNone/>
            </a:pPr>
            <a:r>
              <a:rPr lang="pt-BR" u="sng" dirty="0"/>
              <a:t>Interface com Outros Sistemas:</a:t>
            </a:r>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Desativado.</a:t>
            </a:r>
            <a:endParaRPr lang="pt-BR"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92</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35678306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SAPR</a:t>
            </a:r>
            <a:endParaRPr lang="pt-BR" sz="3200" b="1" dirty="0"/>
          </a:p>
        </p:txBody>
      </p:sp>
      <p:sp>
        <p:nvSpPr>
          <p:cNvPr id="3" name="Espaço Reservado para Conteúdo 2"/>
          <p:cNvSpPr>
            <a:spLocks noGrp="1"/>
          </p:cNvSpPr>
          <p:nvPr>
            <p:ph idx="1"/>
          </p:nvPr>
        </p:nvSpPr>
        <p:spPr>
          <a:xfrm>
            <a:off x="561703" y="927462"/>
            <a:ext cx="11630297" cy="7153282"/>
          </a:xfrm>
        </p:spPr>
        <p:txBody>
          <a:bodyPr>
            <a:normAutofit/>
          </a:bodyPr>
          <a:lstStyle/>
          <a:p>
            <a:pPr marL="0" indent="0" algn="ctr">
              <a:buNone/>
            </a:pPr>
            <a:endParaRPr lang="pt-BR" dirty="0" smtClean="0"/>
          </a:p>
          <a:p>
            <a:pPr marL="0" indent="0" algn="ctr">
              <a:buNone/>
            </a:pPr>
            <a:r>
              <a:rPr lang="pt-BR" b="1" dirty="0" smtClean="0"/>
              <a:t>Sistema de Administração de Protocolo</a:t>
            </a:r>
          </a:p>
          <a:p>
            <a:pPr marL="0" indent="0" algn="ctr">
              <a:buNone/>
            </a:pPr>
            <a:endParaRPr lang="pt-BR" dirty="0" smtClean="0"/>
          </a:p>
          <a:p>
            <a:pPr marL="0" indent="0">
              <a:buNone/>
            </a:pPr>
            <a:r>
              <a:rPr lang="pt-BR" u="sng" dirty="0" smtClean="0"/>
              <a:t>Objetivo:</a:t>
            </a:r>
            <a:r>
              <a:rPr lang="pt-BR" dirty="0" smtClean="0"/>
              <a:t> Sistema de grande porte responsável pelo controle de documentação. </a:t>
            </a:r>
          </a:p>
          <a:p>
            <a:pPr marL="0" indent="0">
              <a:buNone/>
            </a:pPr>
            <a:r>
              <a:rPr lang="pt-BR" u="sng" dirty="0" smtClean="0"/>
              <a:t>Principais Informações:</a:t>
            </a:r>
            <a:r>
              <a:rPr lang="pt-BR" dirty="0" smtClean="0"/>
              <a:t> Tramitação, consulta e anexação de processos. </a:t>
            </a:r>
            <a:endParaRPr lang="pt-BR" u="sng" dirty="0" smtClean="0"/>
          </a:p>
          <a:p>
            <a:pPr marL="0" indent="0">
              <a:buNone/>
            </a:pPr>
            <a:r>
              <a:rPr lang="pt-BR" u="sng" dirty="0" smtClean="0"/>
              <a:t>Linguagem de Programação:</a:t>
            </a:r>
            <a:r>
              <a:rPr lang="pt-BR" dirty="0" smtClean="0"/>
              <a:t> CSP.</a:t>
            </a:r>
          </a:p>
          <a:p>
            <a:pPr marL="0" indent="0">
              <a:buNone/>
            </a:pPr>
            <a:r>
              <a:rPr lang="pt-BR" u="sng" dirty="0" smtClean="0"/>
              <a:t>Banco de Dados: </a:t>
            </a:r>
            <a:r>
              <a:rPr lang="pt-BR" dirty="0" smtClean="0"/>
              <a:t>DB2.</a:t>
            </a:r>
            <a:endParaRPr lang="pt-BR" u="sng" dirty="0" smtClean="0"/>
          </a:p>
          <a:p>
            <a:pPr marL="0" indent="0">
              <a:buNone/>
            </a:pPr>
            <a:r>
              <a:rPr lang="pt-BR" u="sng" dirty="0" smtClean="0"/>
              <a:t>Documentação:</a:t>
            </a:r>
            <a:r>
              <a:rPr lang="pt-BR" dirty="0" smtClean="0"/>
              <a:t> Resumo.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p>
          <a:p>
            <a:pPr marL="0" indent="0">
              <a:buNone/>
            </a:pPr>
            <a:r>
              <a:rPr lang="pt-BR" u="sng" dirty="0" smtClean="0"/>
              <a:t>Ambiente</a:t>
            </a:r>
            <a:r>
              <a:rPr lang="pt-BR" u="sng" dirty="0"/>
              <a:t>:</a:t>
            </a:r>
            <a:r>
              <a:rPr lang="pt-BR" dirty="0"/>
              <a:t> IBM/Grande Porte</a:t>
            </a:r>
            <a:r>
              <a:rPr lang="pt-BR" dirty="0" smtClean="0"/>
              <a:t>.                                                                   	</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93</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86613358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1051560"/>
            <a:ext cx="11630297" cy="5826953"/>
          </a:xfrm>
        </p:spPr>
        <p:txBody>
          <a:bodyPr>
            <a:normAutofit/>
          </a:bodyPr>
          <a:lstStyle/>
          <a:p>
            <a:pPr marL="0" indent="0" algn="ctr">
              <a:buNone/>
            </a:pPr>
            <a:endParaRPr lang="pt-BR" b="1" dirty="0" smtClean="0"/>
          </a:p>
          <a:p>
            <a:pPr marL="0" indent="0" algn="ctr">
              <a:buNone/>
            </a:pPr>
            <a:r>
              <a:rPr lang="pt-BR" b="1" dirty="0" smtClean="0"/>
              <a:t>Sistema </a:t>
            </a:r>
            <a:r>
              <a:rPr lang="pt-BR" b="1" dirty="0"/>
              <a:t>de Administração de Protocolo</a:t>
            </a:r>
          </a:p>
          <a:p>
            <a:pPr marL="0" indent="0" algn="ctr">
              <a:buNone/>
            </a:pPr>
            <a:endParaRPr lang="pt-BR" u="sng" dirty="0" smtClean="0"/>
          </a:p>
          <a:p>
            <a:pPr marL="0" indent="0">
              <a:buNone/>
            </a:pPr>
            <a:r>
              <a:rPr lang="pt-BR" u="sng" dirty="0" smtClean="0"/>
              <a:t>Área:</a:t>
            </a:r>
            <a:r>
              <a:rPr lang="pt-BR" dirty="0"/>
              <a:t> </a:t>
            </a:r>
            <a:r>
              <a:rPr lang="pt-BR" dirty="0" smtClean="0"/>
              <a:t>COCAP; COLEG; CGCONT; SR/BA; SR/ES; SR/PB; SR/SE; SR/CE; SR-RO/AC; SR/PR;</a:t>
            </a:r>
            <a:r>
              <a:rPr lang="pt-BR" dirty="0"/>
              <a:t> </a:t>
            </a:r>
            <a:r>
              <a:rPr lang="pt-BR" dirty="0" smtClean="0"/>
              <a:t>SR/SP.</a:t>
            </a:r>
          </a:p>
          <a:p>
            <a:pPr marL="0" indent="0">
              <a:buNone/>
            </a:pPr>
            <a:r>
              <a:rPr lang="pt-BR" u="sng" dirty="0"/>
              <a:t>Interface com Outros Sistemas:</a:t>
            </a:r>
          </a:p>
          <a:p>
            <a:pPr marL="0" indent="0">
              <a:buNone/>
            </a:pPr>
            <a:endParaRPr lang="pt-BR" u="sng" dirty="0"/>
          </a:p>
          <a:p>
            <a:pPr marL="0" indent="0">
              <a:buNone/>
            </a:pPr>
            <a:endParaRPr lang="pt-BR" u="sng" dirty="0">
              <a:solidFill>
                <a:srgbClr val="FF0000"/>
              </a:solidFill>
            </a:endParaRPr>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94</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SAPR</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04835491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SARH</a:t>
            </a:r>
            <a:endParaRPr lang="pt-BR" sz="3200" b="1" dirty="0"/>
          </a:p>
        </p:txBody>
      </p:sp>
      <p:sp>
        <p:nvSpPr>
          <p:cNvPr id="3" name="Espaço Reservado para Conteúdo 2"/>
          <p:cNvSpPr>
            <a:spLocks noGrp="1"/>
          </p:cNvSpPr>
          <p:nvPr>
            <p:ph idx="1"/>
          </p:nvPr>
        </p:nvSpPr>
        <p:spPr>
          <a:xfrm>
            <a:off x="561703" y="927462"/>
            <a:ext cx="11630297" cy="5930537"/>
          </a:xfrm>
        </p:spPr>
        <p:txBody>
          <a:bodyPr>
            <a:normAutofit lnSpcReduction="10000"/>
          </a:bodyPr>
          <a:lstStyle/>
          <a:p>
            <a:pPr marL="0" indent="0" algn="ctr">
              <a:buNone/>
            </a:pPr>
            <a:endParaRPr lang="pt-BR" dirty="0" smtClean="0"/>
          </a:p>
          <a:p>
            <a:pPr marL="0" indent="0" algn="ctr">
              <a:buNone/>
            </a:pPr>
            <a:r>
              <a:rPr lang="pt-BR" b="1" dirty="0" smtClean="0"/>
              <a:t>Sistema de Administração de Recursos Humanos</a:t>
            </a:r>
          </a:p>
          <a:p>
            <a:pPr marL="0" indent="0" algn="ctr">
              <a:buNone/>
            </a:pPr>
            <a:r>
              <a:rPr lang="pt-BR" b="1" dirty="0" smtClean="0"/>
              <a:t>(DNER e Plano de Saúde)</a:t>
            </a:r>
          </a:p>
          <a:p>
            <a:pPr marL="0" indent="0" algn="ctr">
              <a:buNone/>
            </a:pPr>
            <a:endParaRPr lang="pt-BR" dirty="0" smtClean="0"/>
          </a:p>
          <a:p>
            <a:pPr marL="0" indent="0">
              <a:buNone/>
            </a:pPr>
            <a:r>
              <a:rPr lang="pt-BR" u="sng" dirty="0" smtClean="0"/>
              <a:t>Objetivo:</a:t>
            </a:r>
            <a:r>
              <a:rPr lang="pt-BR" dirty="0" smtClean="0"/>
              <a:t> Antigo sistema de recursos humanos desenvolvido no grande porte. </a:t>
            </a:r>
          </a:p>
          <a:p>
            <a:pPr marL="0" indent="0">
              <a:buNone/>
            </a:pPr>
            <a:r>
              <a:rPr lang="pt-BR" u="sng" dirty="0" smtClean="0"/>
              <a:t>Principais Informações:</a:t>
            </a:r>
            <a:r>
              <a:rPr lang="pt-BR" dirty="0" smtClean="0"/>
              <a:t> Atualmente está parcialmente inutilizado, mantendo apenas os dados dos antigos funcionários do DNIT para o processamento do plano de saúde.</a:t>
            </a:r>
          </a:p>
          <a:p>
            <a:pPr marL="0" indent="0">
              <a:buNone/>
            </a:pPr>
            <a:r>
              <a:rPr lang="pt-BR" u="sng" dirty="0" smtClean="0"/>
              <a:t>Linguagem de Programação:</a:t>
            </a:r>
            <a:r>
              <a:rPr lang="pt-BR" dirty="0" smtClean="0"/>
              <a:t> CSP.</a:t>
            </a:r>
          </a:p>
          <a:p>
            <a:pPr marL="0" indent="0">
              <a:buNone/>
            </a:pPr>
            <a:r>
              <a:rPr lang="pt-BR" u="sng" dirty="0" smtClean="0"/>
              <a:t>Banco de Dados: </a:t>
            </a:r>
            <a:r>
              <a:rPr lang="pt-BR" dirty="0" smtClean="0"/>
              <a:t>DB2.</a:t>
            </a:r>
            <a:endParaRPr lang="pt-BR" u="sng" dirty="0" smtClean="0"/>
          </a:p>
          <a:p>
            <a:pPr marL="0" indent="0">
              <a:buNone/>
            </a:pPr>
            <a:r>
              <a:rPr lang="pt-BR" u="sng" dirty="0" smtClean="0"/>
              <a:t>Documentação:</a:t>
            </a:r>
            <a:r>
              <a:rPr lang="pt-BR" dirty="0" smtClean="0"/>
              <a:t> Resumo.  (Atualizado)</a:t>
            </a:r>
            <a:endParaRPr lang="pt-BR" u="sng" dirty="0"/>
          </a:p>
          <a:p>
            <a:pPr marL="0" indent="0">
              <a:buNone/>
            </a:pPr>
            <a:r>
              <a:rPr lang="pt-BR" u="sng" dirty="0"/>
              <a:t>Mantenedor:</a:t>
            </a:r>
            <a:r>
              <a:rPr lang="pt-BR" dirty="0"/>
              <a:t> </a:t>
            </a:r>
            <a:r>
              <a:rPr lang="pt-BR" dirty="0" smtClean="0"/>
              <a:t>SERPRO.</a:t>
            </a:r>
          </a:p>
          <a:p>
            <a:pPr marL="0" indent="0">
              <a:buNone/>
            </a:pPr>
            <a:r>
              <a:rPr lang="pt-BR" u="sng" dirty="0" smtClean="0"/>
              <a:t>Propriedade:</a:t>
            </a:r>
            <a:r>
              <a:rPr lang="pt-BR" dirty="0" smtClean="0"/>
              <a:t> DNIT.</a:t>
            </a:r>
            <a:endParaRPr lang="pt-BR"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95</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429155517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61703" y="937260"/>
            <a:ext cx="11630297" cy="5941253"/>
          </a:xfrm>
        </p:spPr>
        <p:txBody>
          <a:bodyPr>
            <a:normAutofit/>
          </a:bodyPr>
          <a:lstStyle/>
          <a:p>
            <a:pPr marL="0" indent="0" algn="ctr">
              <a:buNone/>
            </a:pPr>
            <a:endParaRPr lang="pt-BR" b="1" dirty="0" smtClean="0"/>
          </a:p>
          <a:p>
            <a:pPr marL="0" indent="0" algn="ctr">
              <a:buNone/>
            </a:pPr>
            <a:r>
              <a:rPr lang="pt-BR" b="1" dirty="0" smtClean="0"/>
              <a:t>Sistema </a:t>
            </a:r>
            <a:r>
              <a:rPr lang="pt-BR" b="1" dirty="0"/>
              <a:t>de Administração de Recursos Humanos</a:t>
            </a:r>
          </a:p>
          <a:p>
            <a:pPr marL="0" indent="0" algn="ctr">
              <a:buNone/>
            </a:pPr>
            <a:r>
              <a:rPr lang="pt-BR" b="1" dirty="0"/>
              <a:t>(DNER e Plano de Saúde)</a:t>
            </a:r>
          </a:p>
          <a:p>
            <a:pPr marL="0" indent="0" algn="ctr">
              <a:buNone/>
            </a:pPr>
            <a:endParaRPr lang="pt-BR" u="sng" dirty="0" smtClean="0"/>
          </a:p>
          <a:p>
            <a:pPr marL="0" indent="0">
              <a:buNone/>
            </a:pPr>
            <a:r>
              <a:rPr lang="pt-BR" u="sng" dirty="0"/>
              <a:t>Ambiente:</a:t>
            </a:r>
            <a:r>
              <a:rPr lang="pt-BR" dirty="0"/>
              <a:t> IBM/Grande Porte.</a:t>
            </a:r>
            <a:endParaRPr lang="pt-BR" u="sng" dirty="0"/>
          </a:p>
          <a:p>
            <a:pPr marL="0" indent="0">
              <a:buNone/>
            </a:pPr>
            <a:r>
              <a:rPr lang="pt-BR" u="sng" dirty="0" smtClean="0"/>
              <a:t>Área:</a:t>
            </a:r>
            <a:r>
              <a:rPr lang="pt-BR" dirty="0" smtClean="0"/>
              <a:t> Recursos Humanos.</a:t>
            </a:r>
          </a:p>
          <a:p>
            <a:pPr marL="0" indent="0">
              <a:buNone/>
            </a:pPr>
            <a:r>
              <a:rPr lang="pt-BR" u="sng" dirty="0"/>
              <a:t>Interface com Outros Sistemas:</a:t>
            </a:r>
          </a:p>
          <a:p>
            <a:pPr marL="0" indent="0">
              <a:buNone/>
            </a:pPr>
            <a:endParaRPr lang="pt-BR" u="sng" dirty="0" smtClean="0"/>
          </a:p>
        </p:txBody>
      </p:sp>
      <p:sp>
        <p:nvSpPr>
          <p:cNvPr id="6" name="Espaço Reservado para Número de Slide 5"/>
          <p:cNvSpPr>
            <a:spLocks noGrp="1"/>
          </p:cNvSpPr>
          <p:nvPr>
            <p:ph type="sldNum" sz="quarter" idx="12"/>
          </p:nvPr>
        </p:nvSpPr>
        <p:spPr/>
        <p:txBody>
          <a:bodyPr/>
          <a:lstStyle/>
          <a:p>
            <a:fld id="{94B39633-44D6-4BF2-BEFC-FF72915BA4FA}" type="slidenum">
              <a:rPr lang="pt-BR" smtClean="0"/>
              <a:t>96</a:t>
            </a:fld>
            <a:endParaRPr lang="pt-BR"/>
          </a:p>
        </p:txBody>
      </p:sp>
      <p:sp>
        <p:nvSpPr>
          <p:cNvPr id="4" name="Título 1"/>
          <p:cNvSpPr>
            <a:spLocks noGrp="1"/>
          </p:cNvSpPr>
          <p:nvPr>
            <p:ph type="title"/>
          </p:nvPr>
        </p:nvSpPr>
        <p:spPr>
          <a:xfrm>
            <a:off x="1111303" y="12424"/>
            <a:ext cx="10515600" cy="1325563"/>
          </a:xfrm>
        </p:spPr>
        <p:txBody>
          <a:bodyPr>
            <a:normAutofit/>
          </a:bodyPr>
          <a:lstStyle/>
          <a:p>
            <a:pPr algn="ctr"/>
            <a:r>
              <a:rPr lang="pt-BR" sz="3200" b="1" dirty="0" smtClean="0"/>
              <a:t>SARH</a:t>
            </a:r>
            <a:endParaRPr lang="pt-BR" sz="3200" b="1" dirty="0"/>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268276099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SAV</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Acompanhamento de Acidentes</a:t>
            </a:r>
          </a:p>
          <a:p>
            <a:pPr marL="0" indent="0" algn="ctr">
              <a:buNone/>
            </a:pPr>
            <a:endParaRPr lang="pt-BR" dirty="0" smtClean="0"/>
          </a:p>
          <a:p>
            <a:pPr marL="0" indent="0">
              <a:buNone/>
            </a:pPr>
            <a:r>
              <a:rPr lang="pt-BR" u="sng" dirty="0"/>
              <a:t>Objetivo:</a:t>
            </a:r>
          </a:p>
          <a:p>
            <a:pPr marL="0" indent="0">
              <a:buNone/>
            </a:pPr>
            <a:r>
              <a:rPr lang="pt-BR" u="sng" dirty="0"/>
              <a:t>Principais Informações:</a:t>
            </a:r>
          </a:p>
          <a:p>
            <a:pPr marL="0" indent="0">
              <a:buNone/>
            </a:pPr>
            <a:r>
              <a:rPr lang="pt-BR" u="sng" dirty="0"/>
              <a:t>Linguagem de Programação:</a:t>
            </a:r>
          </a:p>
          <a:p>
            <a:pPr marL="0" indent="0">
              <a:buNone/>
            </a:pPr>
            <a:r>
              <a:rPr lang="pt-BR" u="sng" dirty="0"/>
              <a:t>Banco de Dados:</a:t>
            </a:r>
          </a:p>
          <a:p>
            <a:pPr marL="0" indent="0">
              <a:buNone/>
            </a:pPr>
            <a:r>
              <a:rPr lang="pt-BR" u="sng" dirty="0"/>
              <a:t>Documentação:</a:t>
            </a:r>
          </a:p>
          <a:p>
            <a:pPr marL="0" indent="0">
              <a:buNone/>
            </a:pPr>
            <a:r>
              <a:rPr lang="pt-BR" u="sng" dirty="0"/>
              <a:t>Mantenedor:</a:t>
            </a:r>
          </a:p>
          <a:p>
            <a:pPr marL="0" indent="0">
              <a:buNone/>
            </a:pPr>
            <a:r>
              <a:rPr lang="pt-BR" u="sng" dirty="0"/>
              <a:t>Propriedade:</a:t>
            </a:r>
          </a:p>
          <a:p>
            <a:pPr marL="0" indent="0">
              <a:buNone/>
            </a:pPr>
            <a:r>
              <a:rPr lang="pt-BR" u="sng" dirty="0"/>
              <a:t>Ambiente</a:t>
            </a:r>
            <a:r>
              <a:rPr lang="pt-BR" u="sng" dirty="0" smtClean="0"/>
              <a:t>:</a:t>
            </a: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97</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877024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solidFill>
                  <a:srgbClr val="FF0000"/>
                </a:solidFill>
              </a:rPr>
              <a:t>SAV</a:t>
            </a:r>
            <a:endParaRPr lang="pt-BR" sz="3200" b="1" dirty="0">
              <a:solidFill>
                <a:srgbClr val="FF0000"/>
              </a:solidFill>
            </a:endParaRPr>
          </a:p>
        </p:txBody>
      </p:sp>
      <p:sp>
        <p:nvSpPr>
          <p:cNvPr id="3" name="Espaço Reservado para Conteúdo 2"/>
          <p:cNvSpPr>
            <a:spLocks noGrp="1"/>
          </p:cNvSpPr>
          <p:nvPr>
            <p:ph idx="1"/>
          </p:nvPr>
        </p:nvSpPr>
        <p:spPr>
          <a:xfrm>
            <a:off x="561703" y="927462"/>
            <a:ext cx="11630297" cy="5930537"/>
          </a:xfrm>
        </p:spPr>
        <p:txBody>
          <a:bodyPr>
            <a:normAutofit/>
          </a:bodyPr>
          <a:lstStyle/>
          <a:p>
            <a:pPr marL="0" indent="0" algn="ctr">
              <a:buNone/>
            </a:pPr>
            <a:endParaRPr lang="pt-BR" dirty="0" smtClean="0"/>
          </a:p>
          <a:p>
            <a:pPr marL="0" indent="0" algn="ctr">
              <a:buNone/>
            </a:pPr>
            <a:r>
              <a:rPr lang="pt-BR" b="1" dirty="0" smtClean="0"/>
              <a:t>Sistema de Acompanhamento de Acidentes</a:t>
            </a:r>
          </a:p>
          <a:p>
            <a:pPr marL="0" indent="0" algn="ctr">
              <a:buNone/>
            </a:pPr>
            <a:endParaRPr lang="pt-BR" dirty="0" smtClean="0"/>
          </a:p>
          <a:p>
            <a:pPr marL="0" indent="0">
              <a:buNone/>
            </a:pPr>
            <a:r>
              <a:rPr lang="pt-BR" u="sng" dirty="0" smtClean="0"/>
              <a:t>Área:</a:t>
            </a:r>
          </a:p>
          <a:p>
            <a:pPr marL="0" indent="0">
              <a:buNone/>
            </a:pPr>
            <a:r>
              <a:rPr lang="pt-BR" u="sng" dirty="0"/>
              <a:t>Interface com Outros Sistemas</a:t>
            </a:r>
            <a:r>
              <a:rPr lang="pt-BR" u="sng" dirty="0" smtClean="0"/>
              <a:t>:</a:t>
            </a:r>
            <a:endParaRPr lang="pt-BR" u="sng" dirty="0"/>
          </a:p>
          <a:p>
            <a:pPr marL="0" indent="0">
              <a:buNone/>
            </a:pPr>
            <a:r>
              <a:rPr lang="pt-BR" u="sng" dirty="0" err="1" smtClean="0">
                <a:solidFill>
                  <a:srgbClr val="FF0000"/>
                </a:solidFill>
              </a:rPr>
              <a:t>Obs</a:t>
            </a:r>
            <a:r>
              <a:rPr lang="pt-BR" u="sng" dirty="0" smtClean="0">
                <a:solidFill>
                  <a:srgbClr val="FF0000"/>
                </a:solidFill>
              </a:rPr>
              <a:t>:</a:t>
            </a:r>
            <a:r>
              <a:rPr lang="pt-BR" dirty="0" smtClean="0">
                <a:solidFill>
                  <a:srgbClr val="FF0000"/>
                </a:solidFill>
              </a:rPr>
              <a:t> Sistema Desativado.</a:t>
            </a:r>
            <a:endParaRPr lang="pt-BR" u="sng" dirty="0">
              <a:solidFill>
                <a:srgbClr val="FF0000"/>
              </a:solidFill>
            </a:endParaRPr>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98</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80194719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303" y="12424"/>
            <a:ext cx="10515600" cy="1325563"/>
          </a:xfrm>
        </p:spPr>
        <p:txBody>
          <a:bodyPr>
            <a:normAutofit/>
          </a:bodyPr>
          <a:lstStyle/>
          <a:p>
            <a:pPr algn="ctr"/>
            <a:r>
              <a:rPr lang="pt-BR" sz="3200" b="1" dirty="0" smtClean="0"/>
              <a:t>SCBP</a:t>
            </a:r>
            <a:endParaRPr lang="pt-BR" sz="3200" b="1" dirty="0"/>
          </a:p>
        </p:txBody>
      </p:sp>
      <p:sp>
        <p:nvSpPr>
          <p:cNvPr id="3" name="Espaço Reservado para Conteúdo 2"/>
          <p:cNvSpPr>
            <a:spLocks noGrp="1"/>
          </p:cNvSpPr>
          <p:nvPr>
            <p:ph idx="1"/>
          </p:nvPr>
        </p:nvSpPr>
        <p:spPr>
          <a:xfrm>
            <a:off x="421660" y="675205"/>
            <a:ext cx="11630297" cy="6451238"/>
          </a:xfrm>
        </p:spPr>
        <p:txBody>
          <a:bodyPr>
            <a:normAutofit/>
          </a:bodyPr>
          <a:lstStyle/>
          <a:p>
            <a:pPr marL="0" indent="0" algn="ctr">
              <a:buNone/>
            </a:pPr>
            <a:endParaRPr lang="pt-BR" dirty="0" smtClean="0"/>
          </a:p>
          <a:p>
            <a:pPr marL="0" indent="0" algn="ctr">
              <a:buNone/>
            </a:pPr>
            <a:r>
              <a:rPr lang="pt-BR" b="1" dirty="0" smtClean="0"/>
              <a:t>Sistema de Controle de Benefícios de Pessoal</a:t>
            </a:r>
          </a:p>
          <a:p>
            <a:pPr marL="0" indent="0" algn="ctr">
              <a:buNone/>
            </a:pPr>
            <a:endParaRPr lang="pt-BR" dirty="0" smtClean="0"/>
          </a:p>
          <a:p>
            <a:pPr marL="0" indent="0">
              <a:buNone/>
            </a:pPr>
            <a:r>
              <a:rPr lang="pt-BR" u="sng" dirty="0"/>
              <a:t>Objetivo</a:t>
            </a:r>
            <a:r>
              <a:rPr lang="pt-BR" dirty="0" smtClean="0"/>
              <a:t>: Prover uma solução centralizada para a gestão de benefícios plano de saúde e auxilio indenizatório.</a:t>
            </a:r>
            <a:endParaRPr lang="pt-BR" dirty="0"/>
          </a:p>
          <a:p>
            <a:pPr marL="0" indent="0">
              <a:buNone/>
            </a:pPr>
            <a:r>
              <a:rPr lang="pt-BR" u="sng" dirty="0"/>
              <a:t>Principais </a:t>
            </a:r>
            <a:r>
              <a:rPr lang="pt-BR" u="sng" dirty="0" smtClean="0"/>
              <a:t>Informações: </a:t>
            </a:r>
            <a:r>
              <a:rPr lang="pt-BR" dirty="0" smtClean="0"/>
              <a:t>O SCBP não manterá dados cadastrais de servidores,dependentes/agregados, esses dados serão obtidos no sistema SIGRHU de forma a eliminar o retrabalho na duplicidade dos cadastros.</a:t>
            </a:r>
            <a:endParaRPr lang="pt-BR" dirty="0"/>
          </a:p>
          <a:p>
            <a:pPr marL="0" indent="0">
              <a:buNone/>
            </a:pPr>
            <a:r>
              <a:rPr lang="pt-BR" u="sng" dirty="0"/>
              <a:t>Linguagem de Programação</a:t>
            </a:r>
            <a:r>
              <a:rPr lang="pt-BR" dirty="0" smtClean="0"/>
              <a:t>: Java</a:t>
            </a:r>
            <a:endParaRPr lang="pt-BR" dirty="0"/>
          </a:p>
          <a:p>
            <a:pPr marL="0" indent="0">
              <a:buNone/>
            </a:pPr>
            <a:r>
              <a:rPr lang="pt-BR" u="sng" dirty="0"/>
              <a:t>Banco de Dados</a:t>
            </a:r>
            <a:r>
              <a:rPr lang="pt-BR" dirty="0" smtClean="0"/>
              <a:t>: Oracle</a:t>
            </a:r>
            <a:endParaRPr lang="pt-BR" dirty="0"/>
          </a:p>
          <a:p>
            <a:pPr marL="0" indent="0">
              <a:buNone/>
            </a:pPr>
            <a:r>
              <a:rPr lang="pt-BR" u="sng" dirty="0"/>
              <a:t>Documentação</a:t>
            </a:r>
            <a:r>
              <a:rPr lang="pt-BR" u="sng" dirty="0" smtClean="0"/>
              <a:t>: DVP;</a:t>
            </a:r>
            <a:endParaRPr lang="pt-BR" u="sng" dirty="0"/>
          </a:p>
        </p:txBody>
      </p:sp>
      <p:sp>
        <p:nvSpPr>
          <p:cNvPr id="7" name="Espaço Reservado para Número de Slide 6"/>
          <p:cNvSpPr>
            <a:spLocks noGrp="1"/>
          </p:cNvSpPr>
          <p:nvPr>
            <p:ph type="sldNum" sz="quarter" idx="12"/>
          </p:nvPr>
        </p:nvSpPr>
        <p:spPr/>
        <p:txBody>
          <a:bodyPr/>
          <a:lstStyle/>
          <a:p>
            <a:fld id="{94B39633-44D6-4BF2-BEFC-FF72915BA4FA}" type="slidenum">
              <a:rPr lang="pt-BR" smtClean="0"/>
              <a:t>99</a:t>
            </a:fld>
            <a:endParaRPr lang="pt-BR"/>
          </a:p>
        </p:txBody>
      </p:sp>
      <p:sp>
        <p:nvSpPr>
          <p:cNvPr id="5" name="CaixaDeTexto 4"/>
          <p:cNvSpPr txBox="1"/>
          <p:nvPr/>
        </p:nvSpPr>
        <p:spPr>
          <a:xfrm>
            <a:off x="11353800" y="6356350"/>
            <a:ext cx="838200" cy="369332"/>
          </a:xfrm>
          <a:prstGeom prst="rect">
            <a:avLst/>
          </a:prstGeom>
          <a:noFill/>
        </p:spPr>
        <p:txBody>
          <a:bodyPr wrap="square" rtlCol="0">
            <a:spAutoFit/>
          </a:bodyPr>
          <a:lstStyle/>
          <a:p>
            <a:r>
              <a:rPr lang="pt-BR" dirty="0">
                <a:hlinkClick r:id="rId2" action="ppaction://hlinksldjump"/>
              </a:rPr>
              <a:t>M</a:t>
            </a:r>
            <a:r>
              <a:rPr lang="pt-BR" dirty="0" smtClean="0">
                <a:hlinkClick r:id="rId2" action="ppaction://hlinksldjump"/>
              </a:rPr>
              <a:t>enu</a:t>
            </a:r>
            <a:endParaRPr lang="pt-BR" dirty="0"/>
          </a:p>
        </p:txBody>
      </p:sp>
    </p:spTree>
    <p:extLst>
      <p:ext uri="{BB962C8B-B14F-4D97-AF65-F5344CB8AC3E}">
        <p14:creationId xmlns:p14="http://schemas.microsoft.com/office/powerpoint/2010/main" val="12621806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3_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15649</TotalTime>
  <Words>14478</Words>
  <Application>Microsoft Office PowerPoint</Application>
  <PresentationFormat>Widescreen</PresentationFormat>
  <Paragraphs>3503</Paragraphs>
  <Slides>287</Slides>
  <Notes>178</Notes>
  <HiddenSlides>0</HiddenSlides>
  <MMClips>0</MMClips>
  <ScaleCrop>false</ScaleCrop>
  <HeadingPairs>
    <vt:vector size="6" baseType="variant">
      <vt:variant>
        <vt:lpstr>Fontes usadas</vt:lpstr>
      </vt:variant>
      <vt:variant>
        <vt:i4>4</vt:i4>
      </vt:variant>
      <vt:variant>
        <vt:lpstr>Tema</vt:lpstr>
      </vt:variant>
      <vt:variant>
        <vt:i4>4</vt:i4>
      </vt:variant>
      <vt:variant>
        <vt:lpstr>Títulos de slides</vt:lpstr>
      </vt:variant>
      <vt:variant>
        <vt:i4>287</vt:i4>
      </vt:variant>
    </vt:vector>
  </HeadingPairs>
  <TitlesOfParts>
    <vt:vector size="295" baseType="lpstr">
      <vt:lpstr>Arial</vt:lpstr>
      <vt:lpstr>Calibri</vt:lpstr>
      <vt:lpstr>Calibri Light</vt:lpstr>
      <vt:lpstr>Wingdings</vt:lpstr>
      <vt:lpstr>3_Tema do Office</vt:lpstr>
      <vt:lpstr>Personalizar design</vt:lpstr>
      <vt:lpstr>1_Tema do Office</vt:lpstr>
      <vt:lpstr>Tema do Office</vt:lpstr>
      <vt:lpstr>Catálogo  de  Sistemas</vt:lpstr>
      <vt:lpstr>Apresentação do PowerPoint</vt:lpstr>
      <vt:lpstr>Apresentação do PowerPoint</vt:lpstr>
      <vt:lpstr>Apresentação do PowerPoint</vt:lpstr>
      <vt:lpstr>ALX.net</vt:lpstr>
      <vt:lpstr>ALX.net</vt:lpstr>
      <vt:lpstr>ALX.SIPNET</vt:lpstr>
      <vt:lpstr>ALX.SIPNET</vt:lpstr>
      <vt:lpstr>AMBIENTE MOODLE</vt:lpstr>
      <vt:lpstr>AMBIENTE MOODLE</vt:lpstr>
      <vt:lpstr>BR LEGAL</vt:lpstr>
      <vt:lpstr>BR LEGAL</vt:lpstr>
      <vt:lpstr>CATMAT/CATSER</vt:lpstr>
      <vt:lpstr>CATMAT/CATSER</vt:lpstr>
      <vt:lpstr>CDFER</vt:lpstr>
      <vt:lpstr>CDFER</vt:lpstr>
      <vt:lpstr>CICSX</vt:lpstr>
      <vt:lpstr>CICSX</vt:lpstr>
      <vt:lpstr>CINFO</vt:lpstr>
      <vt:lpstr>CINFO</vt:lpstr>
      <vt:lpstr>COD</vt:lpstr>
      <vt:lpstr>COD</vt:lpstr>
      <vt:lpstr>ComprasNet</vt:lpstr>
      <vt:lpstr>ComprasNet</vt:lpstr>
      <vt:lpstr>CPJ</vt:lpstr>
      <vt:lpstr>CPJ</vt:lpstr>
      <vt:lpstr>CRPG</vt:lpstr>
      <vt:lpstr>CRPG</vt:lpstr>
      <vt:lpstr>CSDPS</vt:lpstr>
      <vt:lpstr>CSDPS</vt:lpstr>
      <vt:lpstr>DNIT/GEO</vt:lpstr>
      <vt:lpstr>DNIT/GEO</vt:lpstr>
      <vt:lpstr>DSP</vt:lpstr>
      <vt:lpstr>DSP</vt:lpstr>
      <vt:lpstr>EXFerr</vt:lpstr>
      <vt:lpstr>EXFerr</vt:lpstr>
      <vt:lpstr>GFD.net</vt:lpstr>
      <vt:lpstr>GFD.net</vt:lpstr>
      <vt:lpstr>GPAV</vt:lpstr>
      <vt:lpstr>GPAV</vt:lpstr>
      <vt:lpstr>HDM-4</vt:lpstr>
      <vt:lpstr>HDM-4</vt:lpstr>
      <vt:lpstr>HOD</vt:lpstr>
      <vt:lpstr>HOD</vt:lpstr>
      <vt:lpstr>ICOM</vt:lpstr>
      <vt:lpstr>ICOM</vt:lpstr>
      <vt:lpstr>INCOM</vt:lpstr>
      <vt:lpstr>INCOM</vt:lpstr>
      <vt:lpstr>IPR (WEBSITE)</vt:lpstr>
      <vt:lpstr>IPR (WEBSITE)</vt:lpstr>
      <vt:lpstr>MULTASNET</vt:lpstr>
      <vt:lpstr>MULTASNET</vt:lpstr>
      <vt:lpstr>OFPG</vt:lpstr>
      <vt:lpstr>OFPG</vt:lpstr>
      <vt:lpstr>OnGuard</vt:lpstr>
      <vt:lpstr>OnGuard</vt:lpstr>
      <vt:lpstr>OUVIDORIA DNIT</vt:lpstr>
      <vt:lpstr>OUVIDORIA DNIT</vt:lpstr>
      <vt:lpstr>OUVIDORIA DNIT</vt:lpstr>
      <vt:lpstr>OUVIDORIA DO SERVIDOR</vt:lpstr>
      <vt:lpstr>OUVIDORIA DO SERVIDOR</vt:lpstr>
      <vt:lpstr>PAINEL DE GESTÃO</vt:lpstr>
      <vt:lpstr>PAINEL DE GESTÃO</vt:lpstr>
      <vt:lpstr>PNV</vt:lpstr>
      <vt:lpstr>PNV</vt:lpstr>
      <vt:lpstr>PORTAL DNIT</vt:lpstr>
      <vt:lpstr>PORTAL DNIT</vt:lpstr>
      <vt:lpstr>PORTAL INTRANET</vt:lpstr>
      <vt:lpstr>PORTAL INTRANET</vt:lpstr>
      <vt:lpstr>RAPPI</vt:lpstr>
      <vt:lpstr>RAPPI</vt:lpstr>
      <vt:lpstr>RCONSERV</vt:lpstr>
      <vt:lpstr>RCONSERV</vt:lpstr>
      <vt:lpstr>REC.net</vt:lpstr>
      <vt:lpstr>REC.net</vt:lpstr>
      <vt:lpstr>RObras</vt:lpstr>
      <vt:lpstr>RObras</vt:lpstr>
      <vt:lpstr>RSINAL</vt:lpstr>
      <vt:lpstr>RSINAL</vt:lpstr>
      <vt:lpstr>RSUPERV</vt:lpstr>
      <vt:lpstr>RSUPERV</vt:lpstr>
      <vt:lpstr>SAGARF</vt:lpstr>
      <vt:lpstr>SAGARF</vt:lpstr>
      <vt:lpstr>SAGARF</vt:lpstr>
      <vt:lpstr>SAGI</vt:lpstr>
      <vt:lpstr>SAGI</vt:lpstr>
      <vt:lpstr>SAMP</vt:lpstr>
      <vt:lpstr>SAMP</vt:lpstr>
      <vt:lpstr>SAPE</vt:lpstr>
      <vt:lpstr>SAPE</vt:lpstr>
      <vt:lpstr>SAPJ</vt:lpstr>
      <vt:lpstr>SAPJ</vt:lpstr>
      <vt:lpstr>SAPR</vt:lpstr>
      <vt:lpstr>SAPR</vt:lpstr>
      <vt:lpstr>SARH</vt:lpstr>
      <vt:lpstr>SARH</vt:lpstr>
      <vt:lpstr>SAV</vt:lpstr>
      <vt:lpstr>SAV</vt:lpstr>
      <vt:lpstr>SCBP</vt:lpstr>
      <vt:lpstr>SCBP</vt:lpstr>
      <vt:lpstr>SCC</vt:lpstr>
      <vt:lpstr>SCC</vt:lpstr>
      <vt:lpstr>SCC</vt:lpstr>
      <vt:lpstr>SCC</vt:lpstr>
      <vt:lpstr>SCD</vt:lpstr>
      <vt:lpstr>SCD</vt:lpstr>
      <vt:lpstr>SCD</vt:lpstr>
      <vt:lpstr>SCD</vt:lpstr>
      <vt:lpstr>SCDP</vt:lpstr>
      <vt:lpstr>SCDP</vt:lpstr>
      <vt:lpstr>SCE</vt:lpstr>
      <vt:lpstr>SCE</vt:lpstr>
      <vt:lpstr>SCL</vt:lpstr>
      <vt:lpstr>SCL</vt:lpstr>
      <vt:lpstr>SCLC</vt:lpstr>
      <vt:lpstr>SCLC</vt:lpstr>
      <vt:lpstr>SCLC</vt:lpstr>
      <vt:lpstr>SCLC</vt:lpstr>
      <vt:lpstr>SCOE</vt:lpstr>
      <vt:lpstr>SCOE</vt:lpstr>
      <vt:lpstr>SCOE</vt:lpstr>
      <vt:lpstr>SCOVIDE</vt:lpstr>
      <vt:lpstr>SCOVIDE</vt:lpstr>
      <vt:lpstr>SCP</vt:lpstr>
      <vt:lpstr>SCP</vt:lpstr>
      <vt:lpstr>SCSD</vt:lpstr>
      <vt:lpstr>SCSD</vt:lpstr>
      <vt:lpstr>SEA</vt:lpstr>
      <vt:lpstr>SEA</vt:lpstr>
      <vt:lpstr>Sgerenciamento</vt:lpstr>
      <vt:lpstr>Sgerenciamento</vt:lpstr>
      <vt:lpstr>SGF</vt:lpstr>
      <vt:lpstr>SGF</vt:lpstr>
      <vt:lpstr>SGF-Cronologia</vt:lpstr>
      <vt:lpstr>SGF-Cronologia</vt:lpstr>
      <vt:lpstr>SGO</vt:lpstr>
      <vt:lpstr>SGO</vt:lpstr>
      <vt:lpstr>SGO-MOBILE</vt:lpstr>
      <vt:lpstr>SGO-MOBILE</vt:lpstr>
      <vt:lpstr>SGP</vt:lpstr>
      <vt:lpstr>SGP</vt:lpstr>
      <vt:lpstr>SGP</vt:lpstr>
      <vt:lpstr>SGP</vt:lpstr>
      <vt:lpstr>SGPD</vt:lpstr>
      <vt:lpstr>SGPD</vt:lpstr>
      <vt:lpstr>SGPROJETO</vt:lpstr>
      <vt:lpstr>SGPROJETO</vt:lpstr>
      <vt:lpstr>SGV.net</vt:lpstr>
      <vt:lpstr>SGV.net</vt:lpstr>
      <vt:lpstr>SGV</vt:lpstr>
      <vt:lpstr>SGV</vt:lpstr>
      <vt:lpstr>SIAARQ</vt:lpstr>
      <vt:lpstr>SIAARQ</vt:lpstr>
      <vt:lpstr>SIAC</vt:lpstr>
      <vt:lpstr>SIAC</vt:lpstr>
      <vt:lpstr>SIAET</vt:lpstr>
      <vt:lpstr>SIAET</vt:lpstr>
      <vt:lpstr>SIAFI</vt:lpstr>
      <vt:lpstr>SIAFI</vt:lpstr>
      <vt:lpstr>SIAGEP</vt:lpstr>
      <vt:lpstr>SIAGEP</vt:lpstr>
      <vt:lpstr>SIAPE</vt:lpstr>
      <vt:lpstr>SIAPE</vt:lpstr>
      <vt:lpstr>SIASG</vt:lpstr>
      <vt:lpstr>SIASG</vt:lpstr>
      <vt:lpstr>SICAF</vt:lpstr>
      <vt:lpstr>SICAF</vt:lpstr>
      <vt:lpstr>SICATEC</vt:lpstr>
      <vt:lpstr>SICATEC</vt:lpstr>
      <vt:lpstr>SICAU</vt:lpstr>
      <vt:lpstr>SICAU</vt:lpstr>
      <vt:lpstr>SICOD</vt:lpstr>
      <vt:lpstr>SICOD</vt:lpstr>
      <vt:lpstr>SICONV</vt:lpstr>
      <vt:lpstr>SICONV</vt:lpstr>
      <vt:lpstr>SICRO 2</vt:lpstr>
      <vt:lpstr>SICRO 2</vt:lpstr>
      <vt:lpstr>SIDEC</vt:lpstr>
      <vt:lpstr>SIDEC</vt:lpstr>
      <vt:lpstr>SIDER</vt:lpstr>
      <vt:lpstr>SIDER</vt:lpstr>
      <vt:lpstr>SIE</vt:lpstr>
      <vt:lpstr>SIE</vt:lpstr>
      <vt:lpstr>SIESC</vt:lpstr>
      <vt:lpstr>SIESC</vt:lpstr>
      <vt:lpstr>SIG</vt:lpstr>
      <vt:lpstr>SIG</vt:lpstr>
      <vt:lpstr>SIGA</vt:lpstr>
      <vt:lpstr>SIGA</vt:lpstr>
      <vt:lpstr>SIGA/CICS</vt:lpstr>
      <vt:lpstr>SIGA/CICS</vt:lpstr>
      <vt:lpstr>SIGACAD</vt:lpstr>
      <vt:lpstr>SIGACAD</vt:lpstr>
      <vt:lpstr>SIGDAQ-STE_2002</vt:lpstr>
      <vt:lpstr>SIGDAQ-STE_2002</vt:lpstr>
      <vt:lpstr>SIGAMALHA</vt:lpstr>
      <vt:lpstr>SIGAMALHA</vt:lpstr>
      <vt:lpstr>SIGAREDE</vt:lpstr>
      <vt:lpstr>SIGAREDE</vt:lpstr>
      <vt:lpstr>SIGPLAN</vt:lpstr>
      <vt:lpstr>SIGPLAN</vt:lpstr>
      <vt:lpstr>SIGRHU</vt:lpstr>
      <vt:lpstr>SIGRHU</vt:lpstr>
      <vt:lpstr>SIGTEC</vt:lpstr>
      <vt:lpstr>SIGTEC</vt:lpstr>
      <vt:lpstr>SIM-DNIT</vt:lpstr>
      <vt:lpstr>SIM-DNIT</vt:lpstr>
      <vt:lpstr>SIM-PR</vt:lpstr>
      <vt:lpstr>SIM-PR</vt:lpstr>
      <vt:lpstr>SIMEC</vt:lpstr>
      <vt:lpstr>SIMEC</vt:lpstr>
      <vt:lpstr>SIMONE</vt:lpstr>
      <vt:lpstr>SIMONE</vt:lpstr>
      <vt:lpstr>SINDEC</vt:lpstr>
      <vt:lpstr>SINDEC</vt:lpstr>
      <vt:lpstr>SIOP</vt:lpstr>
      <vt:lpstr>SIOP</vt:lpstr>
      <vt:lpstr>SIOR</vt:lpstr>
      <vt:lpstr>SIOR</vt:lpstr>
      <vt:lpstr>SIP</vt:lpstr>
      <vt:lpstr>SIP</vt:lpstr>
      <vt:lpstr>SIPROD</vt:lpstr>
      <vt:lpstr>SIPROD</vt:lpstr>
      <vt:lpstr>SISACNET</vt:lpstr>
      <vt:lpstr>SISACNET</vt:lpstr>
      <vt:lpstr>SISAuditoria</vt:lpstr>
      <vt:lpstr>SISAuditoria</vt:lpstr>
      <vt:lpstr>SISBACEN</vt:lpstr>
      <vt:lpstr>SISBACEN</vt:lpstr>
      <vt:lpstr>SISCOF</vt:lpstr>
      <vt:lpstr>SISCOF</vt:lpstr>
      <vt:lpstr>SISCON</vt:lpstr>
      <vt:lpstr>SISCON</vt:lpstr>
      <vt:lpstr>SisControl</vt:lpstr>
      <vt:lpstr>SisControl</vt:lpstr>
      <vt:lpstr>SISCOP</vt:lpstr>
      <vt:lpstr>SISCOP</vt:lpstr>
      <vt:lpstr>SISDAF</vt:lpstr>
      <vt:lpstr>SISDAF</vt:lpstr>
      <vt:lpstr>SISDG</vt:lpstr>
      <vt:lpstr>SISDG</vt:lpstr>
      <vt:lpstr>SISDNIT</vt:lpstr>
      <vt:lpstr>SISDNIT</vt:lpstr>
      <vt:lpstr>SISDOC</vt:lpstr>
      <vt:lpstr>SISDOC</vt:lpstr>
      <vt:lpstr>SISLIC</vt:lpstr>
      <vt:lpstr>SISLIC</vt:lpstr>
      <vt:lpstr>SISMAT</vt:lpstr>
      <vt:lpstr>SISMAT</vt:lpstr>
      <vt:lpstr>SISME</vt:lpstr>
      <vt:lpstr>SISME</vt:lpstr>
      <vt:lpstr>SISP</vt:lpstr>
      <vt:lpstr>SISP</vt:lpstr>
      <vt:lpstr>SISP</vt:lpstr>
      <vt:lpstr>SISPAC</vt:lpstr>
      <vt:lpstr>SISPAC</vt:lpstr>
      <vt:lpstr>SISPG</vt:lpstr>
      <vt:lpstr>SISPG</vt:lpstr>
      <vt:lpstr>SISPLAN</vt:lpstr>
      <vt:lpstr>SISPLAN</vt:lpstr>
      <vt:lpstr>SISPLOA</vt:lpstr>
      <vt:lpstr>SISPLOA</vt:lpstr>
      <vt:lpstr>SISPP</vt:lpstr>
      <vt:lpstr>SISPP</vt:lpstr>
      <vt:lpstr>SISRP</vt:lpstr>
      <vt:lpstr>SISRP</vt:lpstr>
      <vt:lpstr>SISTCOND</vt:lpstr>
      <vt:lpstr>SISTCOND</vt:lpstr>
      <vt:lpstr>SISTD</vt:lpstr>
      <vt:lpstr>SISTD</vt:lpstr>
      <vt:lpstr>SMD</vt:lpstr>
      <vt:lpstr>SMD</vt:lpstr>
      <vt:lpstr>SMP</vt:lpstr>
      <vt:lpstr>SMP</vt:lpstr>
      <vt:lpstr>                                                  SNV </vt:lpstr>
      <vt:lpstr>SPD</vt:lpstr>
      <vt:lpstr>SPD</vt:lpstr>
      <vt:lpstr>SPEO</vt:lpstr>
      <vt:lpstr>SPEO</vt:lpstr>
      <vt:lpstr>SPIUnet</vt:lpstr>
      <vt:lpstr>SPIUnet</vt:lpstr>
      <vt:lpstr>SPJ</vt:lpstr>
      <vt:lpstr>SPJ</vt:lpstr>
      <vt:lpstr>STID</vt:lpstr>
      <vt:lpstr>STID</vt:lpstr>
      <vt:lpstr>Apresentação do PowerPoint</vt:lpstr>
      <vt:lpstr>Apresentação do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Michel Farias da Silva</dc:creator>
  <cp:lastModifiedBy>Edy William Siqueira De Meneses</cp:lastModifiedBy>
  <cp:revision>1127</cp:revision>
  <dcterms:created xsi:type="dcterms:W3CDTF">2014-09-22T15:20:48Z</dcterms:created>
  <dcterms:modified xsi:type="dcterms:W3CDTF">2015-04-29T23:26:26Z</dcterms:modified>
</cp:coreProperties>
</file>