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C3BB-E024-4175-A131-9A75CCD17DBF}" type="datetimeFigureOut">
              <a:rPr lang="pt-BR" smtClean="0"/>
              <a:t>13/04/2015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A107-7B52-4AF1-8E87-9E43DAE30CC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2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C3BB-E024-4175-A131-9A75CCD17DBF}" type="datetimeFigureOut">
              <a:rPr lang="pt-BR" smtClean="0"/>
              <a:t>13/04/2015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A107-7B52-4AF1-8E87-9E43DAE30C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45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C3BB-E024-4175-A131-9A75CCD17DBF}" type="datetimeFigureOut">
              <a:rPr lang="pt-BR" smtClean="0"/>
              <a:t>13/04/2015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A107-7B52-4AF1-8E87-9E43DAE30C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91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C3BB-E024-4175-A131-9A75CCD17DBF}" type="datetimeFigureOut">
              <a:rPr lang="pt-BR" smtClean="0"/>
              <a:t>13/04/2015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A107-7B52-4AF1-8E87-9E43DAE30C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01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C3BB-E024-4175-A131-9A75CCD17DBF}" type="datetimeFigureOut">
              <a:rPr lang="pt-BR" smtClean="0"/>
              <a:t>13/04/2015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A107-7B52-4AF1-8E87-9E43DAE30CC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82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C3BB-E024-4175-A131-9A75CCD17DBF}" type="datetimeFigureOut">
              <a:rPr lang="pt-BR" smtClean="0"/>
              <a:t>13/04/2015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A107-7B52-4AF1-8E87-9E43DAE30C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66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C3BB-E024-4175-A131-9A75CCD17DBF}" type="datetimeFigureOut">
              <a:rPr lang="pt-BR" smtClean="0"/>
              <a:t>13/04/2015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A107-7B52-4AF1-8E87-9E43DAE30C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73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C3BB-E024-4175-A131-9A75CCD17DBF}" type="datetimeFigureOut">
              <a:rPr lang="pt-BR" smtClean="0"/>
              <a:t>13/04/2015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A107-7B52-4AF1-8E87-9E43DAE30C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84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C3BB-E024-4175-A131-9A75CCD17DBF}" type="datetimeFigureOut">
              <a:rPr lang="pt-BR" smtClean="0"/>
              <a:t>13/04/2015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A107-7B52-4AF1-8E87-9E43DAE30C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92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0BC3BB-E024-4175-A131-9A75CCD17DBF}" type="datetimeFigureOut">
              <a:rPr lang="pt-BR" smtClean="0"/>
              <a:t>13/04/2015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B8A107-7B52-4AF1-8E87-9E43DAE30C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12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C3BB-E024-4175-A131-9A75CCD17DBF}" type="datetimeFigureOut">
              <a:rPr lang="pt-BR" smtClean="0"/>
              <a:t>13/04/2015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A107-7B52-4AF1-8E87-9E43DAE30C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50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0BC3BB-E024-4175-A131-9A75CCD17DBF}" type="datetimeFigureOut">
              <a:rPr lang="pt-BR" smtClean="0"/>
              <a:t>13/04/2015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B8A107-7B52-4AF1-8E87-9E43DAE30CC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85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ocaweb.com.br/produtos/hospedagem-de-sites/plano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Los </a:t>
            </a:r>
            <a:r>
              <a:rPr lang="pt-BR" dirty="0" err="1" smtClean="0"/>
              <a:t>Aztecas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err="1" smtClean="0"/>
              <a:t>Paleteria</a:t>
            </a:r>
            <a:r>
              <a:rPr lang="pt-BR" dirty="0" smtClean="0"/>
              <a:t> Mexicana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Modelo de gestão de processos e Sistema Integrado de Gestão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280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Entrega do modelo de gestão de processos: 30/04/2015</a:t>
            </a:r>
          </a:p>
          <a:p>
            <a:r>
              <a:rPr lang="pt-BR" dirty="0" smtClean="0"/>
              <a:t>Validação da primeira versão do sistema: 15/05/2015</a:t>
            </a:r>
          </a:p>
          <a:p>
            <a:r>
              <a:rPr lang="pt-BR" dirty="0" smtClean="0"/>
              <a:t>Ajuste da versão para implantação: 25/05/2015</a:t>
            </a:r>
          </a:p>
          <a:p>
            <a:r>
              <a:rPr lang="pt-BR" dirty="0" smtClean="0"/>
              <a:t>Implantação e treinamento: 25/05/2015 – 29/05/2015</a:t>
            </a:r>
          </a:p>
        </p:txBody>
      </p:sp>
    </p:spTree>
    <p:extLst>
      <p:ext uri="{BB962C8B-B14F-4D97-AF65-F5344CB8AC3E}">
        <p14:creationId xmlns:p14="http://schemas.microsoft.com/office/powerpoint/2010/main" val="246234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Auxiliar na implantação dos modelos de processos e sistema de gestão para a fábrica dos Los </a:t>
            </a:r>
            <a:r>
              <a:rPr lang="pt-BR" dirty="0" err="1" smtClean="0"/>
              <a:t>Aztecas</a:t>
            </a:r>
            <a:r>
              <a:rPr lang="pt-BR" dirty="0" smtClean="0"/>
              <a:t> </a:t>
            </a:r>
            <a:r>
              <a:rPr lang="pt-BR" dirty="0" err="1" smtClean="0"/>
              <a:t>Paleteria</a:t>
            </a:r>
            <a:r>
              <a:rPr lang="pt-BR" dirty="0" smtClean="0"/>
              <a:t> Mexicana</a:t>
            </a:r>
          </a:p>
          <a:p>
            <a:r>
              <a:rPr lang="pt-BR" dirty="0" smtClean="0"/>
              <a:t>Criação de um modelo de gestão, baseado em processos, com referência ao modelo BPM</a:t>
            </a:r>
          </a:p>
          <a:p>
            <a:r>
              <a:rPr lang="pt-BR" dirty="0" smtClean="0"/>
              <a:t>Criação de uma ferramenta web, que integre o modelo de gestão e auxilie na execução de tarefas administrativas e operacionais da fábrica, comunicando-se com os </a:t>
            </a:r>
            <a:r>
              <a:rPr lang="pt-BR" dirty="0" err="1" smtClean="0"/>
              <a:t>PDVs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182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BPM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modelo BPM tem o intuito de mapear os processos de trabalho da empresa, deixando quais passos são seguidos a cada etapa.</a:t>
            </a:r>
          </a:p>
          <a:p>
            <a:r>
              <a:rPr lang="pt-BR" dirty="0" smtClean="0"/>
              <a:t>Esse modelo abrange todas as atividades da empresa, do operacional ao gerencial</a:t>
            </a:r>
          </a:p>
          <a:p>
            <a:r>
              <a:rPr lang="pt-BR" dirty="0" smtClean="0"/>
              <a:t>A proposta visa elaborar uma documentação sintética do modelo de processos da fábrica e comunicação com os </a:t>
            </a:r>
            <a:r>
              <a:rPr lang="pt-BR" dirty="0" err="1" smtClean="0"/>
              <a:t>PDVs</a:t>
            </a:r>
            <a:endParaRPr lang="pt-BR" dirty="0" smtClean="0"/>
          </a:p>
          <a:p>
            <a:r>
              <a:rPr lang="pt-BR" dirty="0" smtClean="0"/>
              <a:t>O sistema web terá a função de integrar esse modelo, comunicando-se com os sistemas operacionais existentes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455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130086"/>
            <a:ext cx="10058400" cy="1450757"/>
          </a:xfrm>
        </p:spPr>
        <p:txBody>
          <a:bodyPr/>
          <a:lstStyle/>
          <a:p>
            <a:r>
              <a:rPr lang="pt-BR" dirty="0" smtClean="0"/>
              <a:t>Processos Internos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09149"/>
            <a:ext cx="10515600" cy="3858484"/>
          </a:xfrm>
        </p:spPr>
        <p:txBody>
          <a:bodyPr numCol="2">
            <a:normAutofit/>
          </a:bodyPr>
          <a:lstStyle/>
          <a:p>
            <a:r>
              <a:rPr lang="pt-BR" dirty="0" smtClean="0"/>
              <a:t>Com base no mapeamento inicial, foi levantado os seguintes processos:</a:t>
            </a:r>
          </a:p>
          <a:p>
            <a:pPr lvl="1"/>
            <a:r>
              <a:rPr lang="pt-BR" dirty="0" smtClean="0"/>
              <a:t>Processo de aquisição de material</a:t>
            </a:r>
          </a:p>
          <a:p>
            <a:pPr lvl="1"/>
            <a:r>
              <a:rPr lang="pt-BR" dirty="0" smtClean="0"/>
              <a:t>Processo de controle de estoque de material</a:t>
            </a:r>
          </a:p>
          <a:p>
            <a:pPr lvl="1"/>
            <a:r>
              <a:rPr lang="pt-BR" dirty="0" smtClean="0"/>
              <a:t>Processo de fabricação dos produtos (paletas)</a:t>
            </a:r>
          </a:p>
          <a:p>
            <a:pPr lvl="2"/>
            <a:r>
              <a:rPr lang="pt-BR" dirty="0" smtClean="0"/>
              <a:t>Cremoso com recheio</a:t>
            </a:r>
          </a:p>
          <a:p>
            <a:pPr lvl="2"/>
            <a:r>
              <a:rPr lang="pt-BR" dirty="0" smtClean="0"/>
              <a:t>Frutado</a:t>
            </a:r>
          </a:p>
          <a:p>
            <a:pPr lvl="2"/>
            <a:r>
              <a:rPr lang="pt-BR" dirty="0" smtClean="0"/>
              <a:t>Premium</a:t>
            </a:r>
          </a:p>
          <a:p>
            <a:pPr lvl="1"/>
            <a:r>
              <a:rPr lang="pt-BR" dirty="0" smtClean="0"/>
              <a:t>Processo de armazenagem e controle de estoque dos produtos</a:t>
            </a:r>
          </a:p>
          <a:p>
            <a:pPr lvl="1"/>
            <a:r>
              <a:rPr lang="pt-BR" dirty="0" smtClean="0"/>
              <a:t>Processo de logística do material</a:t>
            </a:r>
          </a:p>
          <a:p>
            <a:pPr lvl="1"/>
            <a:r>
              <a:rPr lang="pt-BR" dirty="0" smtClean="0"/>
              <a:t>Processo de controle de estoque nos </a:t>
            </a:r>
            <a:r>
              <a:rPr lang="pt-BR" dirty="0" err="1" smtClean="0"/>
              <a:t>PDVs</a:t>
            </a:r>
            <a:endParaRPr lang="pt-BR" dirty="0" smtClean="0"/>
          </a:p>
          <a:p>
            <a:pPr lvl="1"/>
            <a:r>
              <a:rPr lang="pt-BR" dirty="0" smtClean="0"/>
              <a:t>Processos administrativos</a:t>
            </a:r>
          </a:p>
          <a:p>
            <a:pPr lvl="2"/>
            <a:r>
              <a:rPr lang="pt-BR" dirty="0" smtClean="0"/>
              <a:t>Contratação de pessoal</a:t>
            </a:r>
          </a:p>
          <a:p>
            <a:pPr lvl="2"/>
            <a:r>
              <a:rPr lang="pt-BR" dirty="0" smtClean="0"/>
              <a:t>Folha de pagamento</a:t>
            </a:r>
          </a:p>
          <a:p>
            <a:pPr lvl="2"/>
            <a:r>
              <a:rPr lang="pt-BR" dirty="0" smtClean="0"/>
              <a:t>Gestão de Pessoal</a:t>
            </a:r>
            <a:endParaRPr lang="pt-BR" dirty="0" smtClean="0"/>
          </a:p>
          <a:p>
            <a:pPr lvl="2"/>
            <a:r>
              <a:rPr lang="pt-BR" dirty="0" smtClean="0"/>
              <a:t>Contas a pagar</a:t>
            </a:r>
          </a:p>
          <a:p>
            <a:pPr lvl="2"/>
            <a:r>
              <a:rPr lang="pt-BR" dirty="0" smtClean="0"/>
              <a:t>Contas a receber</a:t>
            </a:r>
          </a:p>
          <a:p>
            <a:pPr lvl="2"/>
            <a:r>
              <a:rPr lang="pt-BR" dirty="0" smtClean="0"/>
              <a:t>Marketing e comunicação</a:t>
            </a:r>
          </a:p>
          <a:p>
            <a:pPr lvl="2"/>
            <a:r>
              <a:rPr lang="pt-BR" dirty="0" smtClean="0"/>
              <a:t>Novos produtos</a:t>
            </a:r>
          </a:p>
          <a:p>
            <a:pPr lvl="2"/>
            <a:r>
              <a:rPr lang="pt-BR" dirty="0" smtClean="0"/>
              <a:t>Novos materiais</a:t>
            </a:r>
          </a:p>
        </p:txBody>
      </p:sp>
    </p:spTree>
    <p:extLst>
      <p:ext uri="{BB962C8B-B14F-4D97-AF65-F5344CB8AC3E}">
        <p14:creationId xmlns:p14="http://schemas.microsoft.com/office/powerpoint/2010/main" val="391261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 Gestão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sistema de gestão roda em plataforma web, em linguagem PHP 5.5 e banco de dados MySQL 5.0</a:t>
            </a:r>
          </a:p>
          <a:p>
            <a:r>
              <a:rPr lang="pt-BR" dirty="0" smtClean="0"/>
              <a:t>Será necessário a aquisição de uma hospedagem com as características listadas. </a:t>
            </a:r>
          </a:p>
          <a:p>
            <a:pPr lvl="1"/>
            <a:r>
              <a:rPr lang="pt-BR" dirty="0" smtClean="0"/>
              <a:t>Sugestão: </a:t>
            </a:r>
            <a:r>
              <a:rPr lang="pt-BR" dirty="0" smtClean="0">
                <a:hlinkClick r:id="rId2"/>
              </a:rPr>
              <a:t>LOCAWEB</a:t>
            </a:r>
            <a:r>
              <a:rPr lang="pt-BR" dirty="0" smtClean="0"/>
              <a:t> – Plano Hospedagem I, que custa R$154,90/ano no primeiro ano e é suficiente para hospedagem do sistema e algum site futuramente</a:t>
            </a:r>
          </a:p>
          <a:p>
            <a:r>
              <a:rPr lang="pt-BR" dirty="0" smtClean="0"/>
              <a:t>O sistema será dividido em módulos, sendo habilitado o módulo de acordo com o perfil.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95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 Gestão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Perfis de Acesso</a:t>
            </a:r>
          </a:p>
          <a:p>
            <a:pPr lvl="1"/>
            <a:r>
              <a:rPr lang="pt-BR" dirty="0" smtClean="0"/>
              <a:t>Gerência</a:t>
            </a:r>
          </a:p>
          <a:p>
            <a:pPr lvl="1"/>
            <a:r>
              <a:rPr lang="pt-BR" dirty="0" smtClean="0"/>
              <a:t>Administrativo</a:t>
            </a:r>
          </a:p>
          <a:p>
            <a:pPr lvl="1"/>
            <a:r>
              <a:rPr lang="pt-BR" dirty="0" smtClean="0"/>
              <a:t>Operacional</a:t>
            </a:r>
          </a:p>
          <a:p>
            <a:pPr lvl="1"/>
            <a:r>
              <a:rPr lang="pt-BR" dirty="0" smtClean="0"/>
              <a:t>Estoque</a:t>
            </a:r>
          </a:p>
          <a:p>
            <a:pPr lvl="1"/>
            <a:r>
              <a:rPr lang="pt-BR" dirty="0" smtClean="0"/>
              <a:t>PDV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450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 Gestão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958384" cy="4476321"/>
          </a:xfrm>
        </p:spPr>
        <p:txBody>
          <a:bodyPr numCol="3">
            <a:normAutofit/>
          </a:bodyPr>
          <a:lstStyle/>
          <a:p>
            <a:r>
              <a:rPr lang="pt-BR" dirty="0" smtClean="0"/>
              <a:t>Módulos</a:t>
            </a:r>
          </a:p>
          <a:p>
            <a:pPr lvl="1"/>
            <a:r>
              <a:rPr lang="pt-BR" dirty="0" smtClean="0"/>
              <a:t>Controle de estoque de material</a:t>
            </a:r>
          </a:p>
          <a:p>
            <a:pPr lvl="2"/>
            <a:r>
              <a:rPr lang="pt-BR" sz="1600" dirty="0" smtClean="0"/>
              <a:t>Entrada e saída</a:t>
            </a:r>
          </a:p>
          <a:p>
            <a:pPr lvl="2"/>
            <a:r>
              <a:rPr lang="pt-BR" sz="1600" dirty="0" smtClean="0"/>
              <a:t>Data de validade</a:t>
            </a:r>
          </a:p>
          <a:p>
            <a:pPr lvl="2"/>
            <a:r>
              <a:rPr lang="pt-BR" sz="1600" dirty="0" smtClean="0"/>
              <a:t>Marca</a:t>
            </a:r>
          </a:p>
          <a:p>
            <a:pPr lvl="2"/>
            <a:r>
              <a:rPr lang="pt-BR" sz="1600" dirty="0" smtClean="0"/>
              <a:t>Valor de aquisição</a:t>
            </a:r>
          </a:p>
          <a:p>
            <a:pPr lvl="1"/>
            <a:r>
              <a:rPr lang="pt-BR" dirty="0" smtClean="0"/>
              <a:t>Controle de estoque de produto (paletas)</a:t>
            </a:r>
          </a:p>
          <a:p>
            <a:pPr lvl="2"/>
            <a:r>
              <a:rPr lang="pt-BR" sz="1600" dirty="0" smtClean="0"/>
              <a:t>Data de fabricação</a:t>
            </a:r>
          </a:p>
          <a:p>
            <a:pPr lvl="2"/>
            <a:r>
              <a:rPr lang="pt-BR" sz="1600" dirty="0" smtClean="0"/>
              <a:t>Localização</a:t>
            </a:r>
          </a:p>
          <a:p>
            <a:pPr lvl="2"/>
            <a:r>
              <a:rPr lang="pt-BR" sz="1600" dirty="0" smtClean="0"/>
              <a:t>Custo de fabricação (com base na ficha do produto)</a:t>
            </a:r>
          </a:p>
          <a:p>
            <a:pPr lvl="2"/>
            <a:r>
              <a:rPr lang="pt-BR" sz="1600" dirty="0" smtClean="0"/>
              <a:t>Custo de vendas</a:t>
            </a:r>
          </a:p>
          <a:p>
            <a:pPr lvl="1"/>
            <a:r>
              <a:rPr lang="pt-BR" dirty="0" smtClean="0"/>
              <a:t>Controle de PDV</a:t>
            </a:r>
          </a:p>
          <a:p>
            <a:pPr lvl="2"/>
            <a:r>
              <a:rPr lang="pt-BR" sz="1600" dirty="0" smtClean="0"/>
              <a:t>Produtos disponíveis</a:t>
            </a:r>
          </a:p>
          <a:p>
            <a:pPr lvl="2"/>
            <a:r>
              <a:rPr lang="pt-BR" sz="1600" dirty="0" smtClean="0"/>
              <a:t>Funcionários por PDV</a:t>
            </a:r>
          </a:p>
          <a:p>
            <a:pPr lvl="2"/>
            <a:r>
              <a:rPr lang="pt-BR" sz="1600" dirty="0" smtClean="0"/>
              <a:t>Horário de funcionamento</a:t>
            </a:r>
          </a:p>
          <a:p>
            <a:pPr lvl="2"/>
            <a:r>
              <a:rPr lang="pt-BR" sz="1600" dirty="0" smtClean="0"/>
              <a:t>Faturamento diário</a:t>
            </a:r>
          </a:p>
          <a:p>
            <a:pPr lvl="1"/>
            <a:r>
              <a:rPr lang="pt-BR" dirty="0"/>
              <a:t>Controle de funcionários</a:t>
            </a:r>
          </a:p>
          <a:p>
            <a:pPr lvl="2"/>
            <a:r>
              <a:rPr lang="pt-BR" sz="1600" dirty="0"/>
              <a:t>Dados funcionais</a:t>
            </a:r>
          </a:p>
          <a:p>
            <a:pPr lvl="2"/>
            <a:r>
              <a:rPr lang="pt-BR" sz="1600" dirty="0"/>
              <a:t>Dados contratuais</a:t>
            </a:r>
          </a:p>
          <a:p>
            <a:pPr lvl="2"/>
            <a:r>
              <a:rPr lang="pt-BR" sz="1600" dirty="0"/>
              <a:t>Dados financeiros</a:t>
            </a:r>
          </a:p>
          <a:p>
            <a:pPr lvl="2"/>
            <a:r>
              <a:rPr lang="pt-BR" sz="1600" dirty="0"/>
              <a:t>Custo mensal (entradas e saídas)</a:t>
            </a:r>
          </a:p>
          <a:p>
            <a:pPr lvl="1"/>
            <a:r>
              <a:rPr lang="pt-BR" dirty="0"/>
              <a:t>Controle de contas à pagar</a:t>
            </a:r>
          </a:p>
          <a:p>
            <a:pPr lvl="2"/>
            <a:r>
              <a:rPr lang="pt-BR" sz="1600" dirty="0"/>
              <a:t>Cadastro de </a:t>
            </a:r>
            <a:r>
              <a:rPr lang="pt-BR" sz="1600" dirty="0" err="1"/>
              <a:t>NFs</a:t>
            </a:r>
            <a:endParaRPr lang="pt-BR" sz="1600" dirty="0"/>
          </a:p>
          <a:p>
            <a:pPr lvl="2"/>
            <a:r>
              <a:rPr lang="pt-BR" sz="1600" dirty="0"/>
              <a:t>Baixa de contas</a:t>
            </a:r>
          </a:p>
          <a:p>
            <a:pPr lvl="2"/>
            <a:r>
              <a:rPr lang="pt-BR" sz="1600" dirty="0"/>
              <a:t>Alertas em relação ao vencimento (e-mail)</a:t>
            </a:r>
          </a:p>
          <a:p>
            <a:pPr lvl="1"/>
            <a:r>
              <a:rPr lang="pt-BR" dirty="0"/>
              <a:t>Controle de contas à receber</a:t>
            </a:r>
          </a:p>
          <a:p>
            <a:pPr lvl="2"/>
            <a:r>
              <a:rPr lang="pt-BR" sz="1600" dirty="0"/>
              <a:t>Faturamento diário</a:t>
            </a:r>
          </a:p>
          <a:p>
            <a:pPr lvl="2"/>
            <a:r>
              <a:rPr lang="pt-BR" sz="1600" dirty="0"/>
              <a:t>Controle de faturamento por cartão (crédito e débito)</a:t>
            </a:r>
          </a:p>
          <a:p>
            <a:pPr lvl="1"/>
            <a:r>
              <a:rPr lang="pt-BR" dirty="0"/>
              <a:t>Módulo de Relatórios</a:t>
            </a:r>
          </a:p>
          <a:p>
            <a:pPr lvl="2"/>
            <a:r>
              <a:rPr lang="pt-BR" sz="1600" dirty="0"/>
              <a:t>Criação de relatórios com faturamento mensal</a:t>
            </a:r>
          </a:p>
          <a:p>
            <a:pPr lvl="2"/>
            <a:r>
              <a:rPr lang="pt-BR" sz="1600" dirty="0"/>
              <a:t>Relatório de funcionários</a:t>
            </a:r>
          </a:p>
          <a:p>
            <a:pPr lvl="2"/>
            <a:r>
              <a:rPr lang="pt-BR" sz="1600" dirty="0"/>
              <a:t>Relatório de estoque de produtos</a:t>
            </a:r>
          </a:p>
          <a:p>
            <a:pPr lvl="2"/>
            <a:r>
              <a:rPr lang="pt-BR" sz="1600" dirty="0"/>
              <a:t>Relatório de estoque de materiais</a:t>
            </a:r>
          </a:p>
          <a:p>
            <a:pPr lvl="2"/>
            <a:r>
              <a:rPr lang="pt-BR" sz="1600" dirty="0"/>
              <a:t>Relatório pro PDV</a:t>
            </a:r>
          </a:p>
          <a:p>
            <a:pPr lvl="2"/>
            <a:r>
              <a:rPr lang="pt-BR" sz="1600" dirty="0"/>
              <a:t>Criação de mais relatórios </a:t>
            </a:r>
            <a:r>
              <a:rPr lang="pt-BR" sz="1600" dirty="0" smtClean="0"/>
              <a:t>customizados</a:t>
            </a:r>
          </a:p>
          <a:p>
            <a:pPr lvl="1"/>
            <a:endParaRPr lang="pt-BR" sz="1600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271054" y="619769"/>
            <a:ext cx="5702643" cy="4932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36533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Diferenciais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integrado aos atuais</a:t>
            </a:r>
          </a:p>
          <a:p>
            <a:r>
              <a:rPr lang="pt-BR" dirty="0" smtClean="0"/>
              <a:t>Funciona em ambiente web, acessível 24 horas por dia, 7 dias por semana</a:t>
            </a:r>
          </a:p>
          <a:p>
            <a:r>
              <a:rPr lang="pt-BR" dirty="0" smtClean="0"/>
              <a:t>Adequação do sistema às necessidades rotineiras da empresa, sem custo adicional</a:t>
            </a:r>
          </a:p>
          <a:p>
            <a:r>
              <a:rPr lang="pt-BR" dirty="0" smtClean="0"/>
              <a:t>Integrado ao modelo de processos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319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Criação do modelo de gestão de processos</a:t>
            </a:r>
          </a:p>
          <a:p>
            <a:pPr lvl="1"/>
            <a:r>
              <a:rPr lang="pt-BR" dirty="0" smtClean="0"/>
              <a:t>R$1.200,00 (mil e duzentos reais)</a:t>
            </a:r>
          </a:p>
          <a:p>
            <a:r>
              <a:rPr lang="pt-BR" dirty="0" smtClean="0"/>
              <a:t>Criação e manutenção corretiva do sistema de gestão</a:t>
            </a:r>
          </a:p>
          <a:p>
            <a:pPr lvl="1"/>
            <a:r>
              <a:rPr lang="pt-BR" dirty="0" smtClean="0"/>
              <a:t>R$3.800,00 (três mil e oitocentos reais)</a:t>
            </a:r>
          </a:p>
          <a:p>
            <a:r>
              <a:rPr lang="pt-BR" dirty="0" smtClean="0"/>
              <a:t>Não haverá cobrança de taxa de manutenção.</a:t>
            </a:r>
          </a:p>
          <a:p>
            <a:r>
              <a:rPr lang="pt-BR" dirty="0" smtClean="0"/>
              <a:t>As manutenções corretivas já estão incluídas no valor</a:t>
            </a:r>
          </a:p>
          <a:p>
            <a:r>
              <a:rPr lang="pt-BR" dirty="0" smtClean="0"/>
              <a:t>Toda a criação inicial será supervisionada pela empresa</a:t>
            </a:r>
          </a:p>
          <a:p>
            <a:r>
              <a:rPr lang="pt-BR" dirty="0" smtClean="0"/>
              <a:t>Só será cobrado algo adicional, caso seja necessário a criação de uma função que gere muitas horas de trabalho, as demais alterações, já estão inclusas no valor</a:t>
            </a:r>
          </a:p>
          <a:p>
            <a:r>
              <a:rPr lang="pt-BR" dirty="0" smtClean="0"/>
              <a:t>O pagamento será efetuado no momento da entrega da versão para homologação, previsto no cronograma para 15/05/2015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7897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633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Retrospectiva</vt:lpstr>
      <vt:lpstr>Los Aztecas  Paleteria Mexicana</vt:lpstr>
      <vt:lpstr>Introdução</vt:lpstr>
      <vt:lpstr>Modelo BPM</vt:lpstr>
      <vt:lpstr>Processos Internos</vt:lpstr>
      <vt:lpstr>Sistema de Gestão</vt:lpstr>
      <vt:lpstr>Sistema de Gestão</vt:lpstr>
      <vt:lpstr>Sistema de Gestão</vt:lpstr>
      <vt:lpstr>Diferenciais</vt:lpstr>
      <vt:lpstr>Proposta</vt:lpstr>
      <vt:lpstr>Cronograma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Aztecas  Paleteria Mexicana</dc:title>
  <dc:creator>Edy William Siqueira De Meneses</dc:creator>
  <cp:lastModifiedBy>Edy William Siqueira De Meneses</cp:lastModifiedBy>
  <cp:revision>4</cp:revision>
  <dcterms:created xsi:type="dcterms:W3CDTF">2015-04-13T16:22:56Z</dcterms:created>
  <dcterms:modified xsi:type="dcterms:W3CDTF">2015-04-13T16:44:36Z</dcterms:modified>
</cp:coreProperties>
</file>