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8" r:id="rId9"/>
    <p:sldId id="264" r:id="rId10"/>
    <p:sldId id="265" r:id="rId11"/>
    <p:sldId id="266" r:id="rId12"/>
    <p:sldId id="267" r:id="rId13"/>
  </p:sldIdLst>
  <p:sldSz cx="8382000" cy="19050000"/>
  <p:notesSz cx="6858000" cy="9144000"/>
  <p:embeddedFontLst>
    <p:embeddedFont>
      <p:font typeface="Arimo" panose="020B0604020202020204" charset="0"/>
      <p:regular r:id="rId14"/>
    </p:embeddedFont>
    <p:embeddedFont>
      <p:font typeface="Calibri" panose="020F050202020403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Lato Bold" panose="020F0502020204030203" charset="0"/>
      <p:regular r:id="rId23"/>
    </p:embeddedFont>
    <p:embeddedFont>
      <p:font typeface="Lato Italics" panose="020B0604020202020204" charset="0"/>
      <p:regular r:id="rId24"/>
    </p:embeddedFont>
    <p:embeddedFont>
      <p:font typeface="League Gothic" panose="020B0604020202020204" charset="0"/>
      <p:regular r:id="rId25"/>
    </p:embeddedFont>
    <p:embeddedFont>
      <p:font typeface="League Spartan" panose="020B0604020202020204" charset="0"/>
      <p:regular r:id="rId26"/>
    </p:embeddedFont>
    <p:embeddedFont>
      <p:font typeface="Oswald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FAFEE-E7F0-407F-8AA7-D76DAFFB1264}" v="14" dt="2022-04-12T04:55:41.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82" autoAdjust="0"/>
    <p:restoredTop sz="94622" autoAdjust="0"/>
  </p:normalViewPr>
  <p:slideViewPr>
    <p:cSldViewPr>
      <p:cViewPr>
        <p:scale>
          <a:sx n="125" d="100"/>
          <a:sy n="125" d="100"/>
        </p:scale>
        <p:origin x="706"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8.svg"/><Relationship Id="rId3" Type="http://schemas.openxmlformats.org/officeDocument/2006/relationships/image" Target="../media/image40.svg"/><Relationship Id="rId7" Type="http://schemas.openxmlformats.org/officeDocument/2006/relationships/image" Target="../media/image38.svg"/><Relationship Id="rId12" Type="http://schemas.openxmlformats.org/officeDocument/2006/relationships/image" Target="../media/image17.png"/><Relationship Id="rId2" Type="http://schemas.openxmlformats.org/officeDocument/2006/relationships/image" Target="../media/image39.png"/><Relationship Id="rId16"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32.svg"/><Relationship Id="rId5" Type="http://schemas.openxmlformats.org/officeDocument/2006/relationships/image" Target="../media/image8.svg"/><Relationship Id="rId15" Type="http://schemas.openxmlformats.org/officeDocument/2006/relationships/image" Target="../media/image12.svg"/><Relationship Id="rId10"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42.svg"/><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svg"/><Relationship Id="rId7" Type="http://schemas.openxmlformats.org/officeDocument/2006/relationships/image" Target="../media/image4.svg"/><Relationship Id="rId12" Type="http://schemas.openxmlformats.org/officeDocument/2006/relationships/image" Target="../media/image5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54.svg"/><Relationship Id="rId5" Type="http://schemas.openxmlformats.org/officeDocument/2006/relationships/image" Target="../media/image50.svg"/><Relationship Id="rId10" Type="http://schemas.openxmlformats.org/officeDocument/2006/relationships/image" Target="../media/image53.png"/><Relationship Id="rId4" Type="http://schemas.openxmlformats.org/officeDocument/2006/relationships/image" Target="../media/image49.png"/><Relationship Id="rId9" Type="http://schemas.openxmlformats.org/officeDocument/2006/relationships/image" Target="../media/image52.svg"/></Relationships>
</file>

<file path=ppt/slides/_rels/slide12.xml.rels><?xml version="1.0" encoding="UTF-8" standalone="yes"?>
<Relationships xmlns="http://schemas.openxmlformats.org/package/2006/relationships"><Relationship Id="rId26" Type="http://schemas.openxmlformats.org/officeDocument/2006/relationships/image" Target="../media/image66.png"/><Relationship Id="rId21" Type="http://schemas.openxmlformats.org/officeDocument/2006/relationships/image" Target="../media/image50.svg"/><Relationship Id="rId42" Type="http://schemas.openxmlformats.org/officeDocument/2006/relationships/image" Target="../media/image37.png"/><Relationship Id="rId47" Type="http://schemas.openxmlformats.org/officeDocument/2006/relationships/image" Target="../media/image83.svg"/><Relationship Id="rId63" Type="http://schemas.openxmlformats.org/officeDocument/2006/relationships/image" Target="../media/image93.svg"/><Relationship Id="rId68" Type="http://schemas.openxmlformats.org/officeDocument/2006/relationships/image" Target="../media/image96.png"/><Relationship Id="rId7" Type="http://schemas.openxmlformats.org/officeDocument/2006/relationships/image" Target="../media/image22.svg"/><Relationship Id="rId2" Type="http://schemas.openxmlformats.org/officeDocument/2006/relationships/image" Target="../media/image56.png"/><Relationship Id="rId16" Type="http://schemas.openxmlformats.org/officeDocument/2006/relationships/image" Target="../media/image62.png"/><Relationship Id="rId29" Type="http://schemas.openxmlformats.org/officeDocument/2006/relationships/image" Target="../media/image69.svg"/><Relationship Id="rId11" Type="http://schemas.openxmlformats.org/officeDocument/2006/relationships/image" Target="../media/image59.svg"/><Relationship Id="rId24" Type="http://schemas.openxmlformats.org/officeDocument/2006/relationships/image" Target="../media/image64.png"/><Relationship Id="rId32" Type="http://schemas.openxmlformats.org/officeDocument/2006/relationships/image" Target="../media/image72.png"/><Relationship Id="rId37" Type="http://schemas.openxmlformats.org/officeDocument/2006/relationships/image" Target="../media/image75.svg"/><Relationship Id="rId40" Type="http://schemas.openxmlformats.org/officeDocument/2006/relationships/image" Target="../media/image78.png"/><Relationship Id="rId45" Type="http://schemas.openxmlformats.org/officeDocument/2006/relationships/image" Target="../media/image81.svg"/><Relationship Id="rId53" Type="http://schemas.openxmlformats.org/officeDocument/2006/relationships/image" Target="../media/image24.svg"/><Relationship Id="rId58" Type="http://schemas.openxmlformats.org/officeDocument/2006/relationships/image" Target="../media/image27.png"/><Relationship Id="rId66" Type="http://schemas.openxmlformats.org/officeDocument/2006/relationships/image" Target="../media/image94.png"/><Relationship Id="rId5" Type="http://schemas.openxmlformats.org/officeDocument/2006/relationships/image" Target="../media/image34.svg"/><Relationship Id="rId61" Type="http://schemas.openxmlformats.org/officeDocument/2006/relationships/image" Target="../media/image91.svg"/><Relationship Id="rId19" Type="http://schemas.openxmlformats.org/officeDocument/2006/relationships/image" Target="../media/image40.svg"/><Relationship Id="rId14" Type="http://schemas.openxmlformats.org/officeDocument/2006/relationships/image" Target="../media/image60.png"/><Relationship Id="rId22" Type="http://schemas.openxmlformats.org/officeDocument/2006/relationships/image" Target="../media/image7.png"/><Relationship Id="rId27" Type="http://schemas.openxmlformats.org/officeDocument/2006/relationships/image" Target="../media/image67.svg"/><Relationship Id="rId30" Type="http://schemas.openxmlformats.org/officeDocument/2006/relationships/image" Target="../media/image70.png"/><Relationship Id="rId35" Type="http://schemas.openxmlformats.org/officeDocument/2006/relationships/image" Target="../media/image26.svg"/><Relationship Id="rId43" Type="http://schemas.openxmlformats.org/officeDocument/2006/relationships/image" Target="../media/image38.svg"/><Relationship Id="rId48" Type="http://schemas.openxmlformats.org/officeDocument/2006/relationships/image" Target="../media/image84.png"/><Relationship Id="rId56" Type="http://schemas.openxmlformats.org/officeDocument/2006/relationships/image" Target="../media/image88.png"/><Relationship Id="rId64" Type="http://schemas.openxmlformats.org/officeDocument/2006/relationships/image" Target="../media/image29.png"/><Relationship Id="rId69" Type="http://schemas.openxmlformats.org/officeDocument/2006/relationships/image" Target="../media/image97.svg"/><Relationship Id="rId8" Type="http://schemas.openxmlformats.org/officeDocument/2006/relationships/image" Target="../media/image31.png"/><Relationship Id="rId51" Type="http://schemas.openxmlformats.org/officeDocument/2006/relationships/image" Target="../media/image54.svg"/><Relationship Id="rId3" Type="http://schemas.openxmlformats.org/officeDocument/2006/relationships/image" Target="../media/image57.svg"/><Relationship Id="rId12" Type="http://schemas.openxmlformats.org/officeDocument/2006/relationships/image" Target="../media/image9.png"/><Relationship Id="rId17" Type="http://schemas.openxmlformats.org/officeDocument/2006/relationships/image" Target="../media/image63.svg"/><Relationship Id="rId25" Type="http://schemas.openxmlformats.org/officeDocument/2006/relationships/image" Target="../media/image65.svg"/><Relationship Id="rId33" Type="http://schemas.openxmlformats.org/officeDocument/2006/relationships/image" Target="../media/image73.svg"/><Relationship Id="rId38" Type="http://schemas.openxmlformats.org/officeDocument/2006/relationships/image" Target="../media/image76.png"/><Relationship Id="rId46" Type="http://schemas.openxmlformats.org/officeDocument/2006/relationships/image" Target="../media/image82.png"/><Relationship Id="rId59" Type="http://schemas.openxmlformats.org/officeDocument/2006/relationships/image" Target="../media/image28.svg"/><Relationship Id="rId67" Type="http://schemas.openxmlformats.org/officeDocument/2006/relationships/image" Target="../media/image95.svg"/><Relationship Id="rId20" Type="http://schemas.openxmlformats.org/officeDocument/2006/relationships/image" Target="../media/image49.png"/><Relationship Id="rId41" Type="http://schemas.openxmlformats.org/officeDocument/2006/relationships/image" Target="../media/image79.svg"/><Relationship Id="rId54" Type="http://schemas.openxmlformats.org/officeDocument/2006/relationships/image" Target="../media/image86.png"/><Relationship Id="rId62" Type="http://schemas.openxmlformats.org/officeDocument/2006/relationships/image" Target="../media/image92.png"/><Relationship Id="rId1" Type="http://schemas.openxmlformats.org/officeDocument/2006/relationships/slideLayout" Target="../slideLayouts/slideLayout7.xml"/><Relationship Id="rId6" Type="http://schemas.openxmlformats.org/officeDocument/2006/relationships/image" Target="../media/image21.png"/><Relationship Id="rId15" Type="http://schemas.openxmlformats.org/officeDocument/2006/relationships/image" Target="../media/image61.svg"/><Relationship Id="rId23" Type="http://schemas.openxmlformats.org/officeDocument/2006/relationships/image" Target="../media/image8.svg"/><Relationship Id="rId28" Type="http://schemas.openxmlformats.org/officeDocument/2006/relationships/image" Target="../media/image68.png"/><Relationship Id="rId36" Type="http://schemas.openxmlformats.org/officeDocument/2006/relationships/image" Target="../media/image74.png"/><Relationship Id="rId49" Type="http://schemas.openxmlformats.org/officeDocument/2006/relationships/image" Target="../media/image85.svg"/><Relationship Id="rId57" Type="http://schemas.openxmlformats.org/officeDocument/2006/relationships/image" Target="../media/image89.svg"/><Relationship Id="rId10" Type="http://schemas.openxmlformats.org/officeDocument/2006/relationships/image" Target="../media/image58.png"/><Relationship Id="rId31" Type="http://schemas.openxmlformats.org/officeDocument/2006/relationships/image" Target="../media/image71.svg"/><Relationship Id="rId44" Type="http://schemas.openxmlformats.org/officeDocument/2006/relationships/image" Target="../media/image80.png"/><Relationship Id="rId52" Type="http://schemas.openxmlformats.org/officeDocument/2006/relationships/image" Target="../media/image23.png"/><Relationship Id="rId60" Type="http://schemas.openxmlformats.org/officeDocument/2006/relationships/image" Target="../media/image90.png"/><Relationship Id="rId65" Type="http://schemas.openxmlformats.org/officeDocument/2006/relationships/image" Target="../media/image30.svg"/><Relationship Id="rId4" Type="http://schemas.openxmlformats.org/officeDocument/2006/relationships/image" Target="../media/image33.png"/><Relationship Id="rId9" Type="http://schemas.openxmlformats.org/officeDocument/2006/relationships/image" Target="../media/image32.svg"/><Relationship Id="rId13" Type="http://schemas.openxmlformats.org/officeDocument/2006/relationships/image" Target="../media/image10.svg"/><Relationship Id="rId18" Type="http://schemas.openxmlformats.org/officeDocument/2006/relationships/image" Target="../media/image39.png"/><Relationship Id="rId39" Type="http://schemas.openxmlformats.org/officeDocument/2006/relationships/image" Target="../media/image77.svg"/><Relationship Id="rId34" Type="http://schemas.openxmlformats.org/officeDocument/2006/relationships/image" Target="../media/image25.png"/><Relationship Id="rId50" Type="http://schemas.openxmlformats.org/officeDocument/2006/relationships/image" Target="../media/image53.png"/><Relationship Id="rId55" Type="http://schemas.openxmlformats.org/officeDocument/2006/relationships/image" Target="../media/image87.sv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2.svg"/><Relationship Id="rId3" Type="http://schemas.openxmlformats.org/officeDocument/2006/relationships/image" Target="../media/image4.svg"/><Relationship Id="rId7" Type="http://schemas.openxmlformats.org/officeDocument/2006/relationships/image" Target="../media/image10.svg"/><Relationship Id="rId12"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8.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6.sv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2.svg"/><Relationship Id="rId3" Type="http://schemas.openxmlformats.org/officeDocument/2006/relationships/image" Target="../media/image4.svg"/><Relationship Id="rId7" Type="http://schemas.openxmlformats.org/officeDocument/2006/relationships/image" Target="../media/image10.svg"/><Relationship Id="rId12"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8.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6.sv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8.svg"/><Relationship Id="rId7" Type="http://schemas.openxmlformats.org/officeDocument/2006/relationships/image" Target="../media/image16.svg"/><Relationship Id="rId12" Type="http://schemas.openxmlformats.org/officeDocument/2006/relationships/image" Target="../media/image23.png"/><Relationship Id="rId17" Type="http://schemas.openxmlformats.org/officeDocument/2006/relationships/image" Target="../media/image28.svg"/><Relationship Id="rId2" Type="http://schemas.openxmlformats.org/officeDocument/2006/relationships/image" Target="../media/image7.pn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2.svg"/><Relationship Id="rId5" Type="http://schemas.openxmlformats.org/officeDocument/2006/relationships/image" Target="../media/image10.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image" Target="../media/image20.sv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8.svg"/><Relationship Id="rId7" Type="http://schemas.openxmlformats.org/officeDocument/2006/relationships/image" Target="../media/image16.svg"/><Relationship Id="rId12"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4.svg"/><Relationship Id="rId5" Type="http://schemas.openxmlformats.org/officeDocument/2006/relationships/image" Target="../media/image10.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22.sv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7.png"/><Relationship Id="rId17" Type="http://schemas.openxmlformats.org/officeDocument/2006/relationships/image" Target="../media/image30.svg"/><Relationship Id="rId2" Type="http://schemas.openxmlformats.org/officeDocument/2006/relationships/image" Target="../media/image1.png"/><Relationship Id="rId16"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4.sv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6.svg"/><Relationship Id="rId3" Type="http://schemas.openxmlformats.org/officeDocument/2006/relationships/image" Target="../media/image32.svg"/><Relationship Id="rId7" Type="http://schemas.openxmlformats.org/officeDocument/2006/relationships/image" Target="../media/image10.svg"/><Relationship Id="rId12"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34.svg"/><Relationship Id="rId5" Type="http://schemas.openxmlformats.org/officeDocument/2006/relationships/image" Target="../media/image28.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18.svg"/><Relationship Id="rId1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8.svg"/><Relationship Id="rId3" Type="http://schemas.openxmlformats.org/officeDocument/2006/relationships/image" Target="../media/image40.svg"/><Relationship Id="rId7" Type="http://schemas.openxmlformats.org/officeDocument/2006/relationships/image" Target="../media/image16.svg"/><Relationship Id="rId12"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42.svg"/><Relationship Id="rId5" Type="http://schemas.openxmlformats.org/officeDocument/2006/relationships/image" Target="../media/image8.svg"/><Relationship Id="rId10" Type="http://schemas.openxmlformats.org/officeDocument/2006/relationships/image" Target="../media/image41.png"/><Relationship Id="rId4" Type="http://schemas.openxmlformats.org/officeDocument/2006/relationships/image" Target="../media/image7.png"/><Relationship Id="rId9" Type="http://schemas.openxmlformats.org/officeDocument/2006/relationships/image" Target="../media/image32.svg"/><Relationship Id="rId1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3" name="AutoShape 3"/>
          <p:cNvSpPr/>
          <p:nvPr/>
        </p:nvSpPr>
        <p:spPr>
          <a:xfrm>
            <a:off x="861994" y="2760371"/>
            <a:ext cx="3345598" cy="0"/>
          </a:xfrm>
          <a:prstGeom prst="line">
            <a:avLst/>
          </a:prstGeom>
          <a:ln w="76200" cap="flat">
            <a:solidFill>
              <a:srgbClr val="FFFFFF"/>
            </a:solidFill>
            <a:prstDash val="solid"/>
            <a:headEnd type="none" w="sm" len="sm"/>
            <a:tailEnd type="none" w="sm" len="sm"/>
          </a:ln>
        </p:spPr>
      </p:sp>
      <p:grpSp>
        <p:nvGrpSpPr>
          <p:cNvPr id="4" name="Group 4"/>
          <p:cNvGrpSpPr/>
          <p:nvPr/>
        </p:nvGrpSpPr>
        <p:grpSpPr>
          <a:xfrm>
            <a:off x="862211" y="3899129"/>
            <a:ext cx="4954422" cy="1337168"/>
            <a:chOff x="0" y="0"/>
            <a:chExt cx="6605896" cy="1782891"/>
          </a:xfrm>
        </p:grpSpPr>
        <p:grpSp>
          <p:nvGrpSpPr>
            <p:cNvPr id="5" name="Group 5"/>
            <p:cNvGrpSpPr/>
            <p:nvPr/>
          </p:nvGrpSpPr>
          <p:grpSpPr>
            <a:xfrm>
              <a:off x="0" y="0"/>
              <a:ext cx="538019" cy="525182"/>
              <a:chOff x="0" y="0"/>
              <a:chExt cx="1625600" cy="1625600"/>
            </a:xfrm>
          </p:grpSpPr>
          <p:sp>
            <p:nvSpPr>
              <p:cNvPr id="6" name="Freeform 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7" name="TextBox 7"/>
            <p:cNvSpPr txBox="1"/>
            <p:nvPr/>
          </p:nvSpPr>
          <p:spPr>
            <a:xfrm>
              <a:off x="121469" y="-14109"/>
              <a:ext cx="281474" cy="505774"/>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8" name="TextBox 8"/>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DETERMINE COMPANY TYPE</a:t>
              </a:r>
            </a:p>
          </p:txBody>
        </p:sp>
        <p:sp>
          <p:nvSpPr>
            <p:cNvPr id="9" name="TextBox 9"/>
            <p:cNvSpPr txBox="1"/>
            <p:nvPr/>
          </p:nvSpPr>
          <p:spPr>
            <a:xfrm>
              <a:off x="1085586" y="506132"/>
              <a:ext cx="5520310" cy="1276758"/>
            </a:xfrm>
            <a:prstGeom prst="rect">
              <a:avLst/>
            </a:prstGeom>
          </p:spPr>
          <p:txBody>
            <a:bodyPr lIns="0" tIns="0" rIns="0" bIns="0" rtlCol="0" anchor="t">
              <a:spAutoFit/>
            </a:bodyPr>
            <a:lstStyle/>
            <a:p>
              <a:pPr>
                <a:lnSpc>
                  <a:spcPts val="1524"/>
                </a:lnSpc>
              </a:pPr>
              <a:r>
                <a:rPr lang="en-US" sz="1209" spc="24">
                  <a:solidFill>
                    <a:srgbClr val="000000"/>
                  </a:solidFill>
                  <a:latin typeface="Lato"/>
                </a:rPr>
                <a:t>The four common types of companies in Singapore are:</a:t>
              </a:r>
            </a:p>
            <a:p>
              <a:pPr>
                <a:lnSpc>
                  <a:spcPts val="1524"/>
                </a:lnSpc>
              </a:pPr>
              <a:r>
                <a:rPr lang="en-US" sz="1209" spc="24">
                  <a:solidFill>
                    <a:srgbClr val="000000"/>
                  </a:solidFill>
                  <a:latin typeface="Lato"/>
                </a:rPr>
                <a:t>  - Private Company Limited by Shares</a:t>
              </a:r>
            </a:p>
            <a:p>
              <a:pPr>
                <a:lnSpc>
                  <a:spcPts val="1524"/>
                </a:lnSpc>
              </a:pPr>
              <a:r>
                <a:rPr lang="en-US" sz="1209" spc="24">
                  <a:solidFill>
                    <a:srgbClr val="000000"/>
                  </a:solidFill>
                  <a:latin typeface="Lato"/>
                </a:rPr>
                <a:t>  - Exempt Private Company Limited by Shares</a:t>
              </a:r>
            </a:p>
            <a:p>
              <a:pPr>
                <a:lnSpc>
                  <a:spcPts val="1524"/>
                </a:lnSpc>
              </a:pPr>
              <a:r>
                <a:rPr lang="en-US" sz="1209" spc="24">
                  <a:solidFill>
                    <a:srgbClr val="000000"/>
                  </a:solidFill>
                  <a:latin typeface="Lato"/>
                </a:rPr>
                <a:t>  - Public Company Limited by Shares</a:t>
              </a:r>
            </a:p>
            <a:p>
              <a:pPr>
                <a:lnSpc>
                  <a:spcPts val="1524"/>
                </a:lnSpc>
              </a:pPr>
              <a:r>
                <a:rPr lang="en-US" sz="1209" spc="24">
                  <a:solidFill>
                    <a:srgbClr val="000000"/>
                  </a:solidFill>
                  <a:latin typeface="Lato"/>
                </a:rPr>
                <a:t>  - Public Company Limited by Guarantee</a:t>
              </a:r>
            </a:p>
          </p:txBody>
        </p:sp>
      </p:grpSp>
      <p:grpSp>
        <p:nvGrpSpPr>
          <p:cNvPr id="10" name="Group 10"/>
          <p:cNvGrpSpPr/>
          <p:nvPr/>
        </p:nvGrpSpPr>
        <p:grpSpPr>
          <a:xfrm>
            <a:off x="857108" y="5617297"/>
            <a:ext cx="4959525" cy="1146668"/>
            <a:chOff x="0" y="0"/>
            <a:chExt cx="6612699" cy="1528891"/>
          </a:xfrm>
        </p:grpSpPr>
        <p:grpSp>
          <p:nvGrpSpPr>
            <p:cNvPr id="11" name="Group 11"/>
            <p:cNvGrpSpPr/>
            <p:nvPr/>
          </p:nvGrpSpPr>
          <p:grpSpPr>
            <a:xfrm>
              <a:off x="0" y="0"/>
              <a:ext cx="538019" cy="525182"/>
              <a:chOff x="0" y="0"/>
              <a:chExt cx="1625600" cy="1625600"/>
            </a:xfrm>
          </p:grpSpPr>
          <p:sp>
            <p:nvSpPr>
              <p:cNvPr id="12" name="Freeform 12"/>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3" name="TextBox 13"/>
            <p:cNvSpPr txBox="1"/>
            <p:nvPr/>
          </p:nvSpPr>
          <p:spPr>
            <a:xfrm>
              <a:off x="135076"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14" name="TextBox 14"/>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CHOOSE COMPANY NAME</a:t>
              </a:r>
            </a:p>
          </p:txBody>
        </p:sp>
        <p:sp>
          <p:nvSpPr>
            <p:cNvPr id="15" name="TextBox 15"/>
            <p:cNvSpPr txBox="1"/>
            <p:nvPr/>
          </p:nvSpPr>
          <p:spPr>
            <a:xfrm>
              <a:off x="1092390" y="506132"/>
              <a:ext cx="5520310"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Search on BizFile+ to ensure the preferred name is available. Avoid names that are identical or similar to existing entities, infringes existing trademarks or contain prohibited terms. </a:t>
              </a:r>
            </a:p>
          </p:txBody>
        </p:sp>
      </p:grpSp>
      <p:grpSp>
        <p:nvGrpSpPr>
          <p:cNvPr id="16" name="Group 16"/>
          <p:cNvGrpSpPr/>
          <p:nvPr/>
        </p:nvGrpSpPr>
        <p:grpSpPr>
          <a:xfrm>
            <a:off x="857108" y="7144965"/>
            <a:ext cx="4959525" cy="1146668"/>
            <a:chOff x="0" y="0"/>
            <a:chExt cx="6612699" cy="1528891"/>
          </a:xfrm>
        </p:grpSpPr>
        <p:grpSp>
          <p:nvGrpSpPr>
            <p:cNvPr id="17" name="Group 17"/>
            <p:cNvGrpSpPr/>
            <p:nvPr/>
          </p:nvGrpSpPr>
          <p:grpSpPr>
            <a:xfrm>
              <a:off x="0" y="0"/>
              <a:ext cx="538019" cy="525182"/>
              <a:chOff x="0" y="0"/>
              <a:chExt cx="1625600" cy="1625600"/>
            </a:xfrm>
          </p:grpSpPr>
          <p:sp>
            <p:nvSpPr>
              <p:cNvPr id="18" name="Freeform 18"/>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9" name="TextBox 19"/>
            <p:cNvSpPr txBox="1"/>
            <p:nvPr/>
          </p:nvSpPr>
          <p:spPr>
            <a:xfrm>
              <a:off x="128273" y="-19903"/>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sp>
          <p:nvSpPr>
            <p:cNvPr id="20" name="TextBox 20"/>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SPECIFY BUSINESS ACTIVITIES</a:t>
              </a:r>
            </a:p>
          </p:txBody>
        </p:sp>
        <p:sp>
          <p:nvSpPr>
            <p:cNvPr id="21" name="TextBox 21"/>
            <p:cNvSpPr txBox="1"/>
            <p:nvPr/>
          </p:nvSpPr>
          <p:spPr>
            <a:xfrm>
              <a:off x="1092390" y="506132"/>
              <a:ext cx="5520310"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Identify the primary and secondary business activities with</a:t>
              </a:r>
            </a:p>
            <a:p>
              <a:pPr algn="just">
                <a:lnSpc>
                  <a:spcPts val="1524"/>
                </a:lnSpc>
              </a:pPr>
              <a:r>
                <a:rPr lang="en-US" sz="1209" spc="24">
                  <a:solidFill>
                    <a:srgbClr val="000000"/>
                  </a:solidFill>
                  <a:latin typeface="Lato"/>
                </a:rPr>
                <a:t>reference to the Singapore Standard Industrial Classification (SSIC) code. Check if prior approval from Referral Authorities is required. </a:t>
              </a:r>
            </a:p>
          </p:txBody>
        </p:sp>
      </p:grpSp>
      <p:grpSp>
        <p:nvGrpSpPr>
          <p:cNvPr id="22" name="Group 22"/>
          <p:cNvGrpSpPr/>
          <p:nvPr/>
        </p:nvGrpSpPr>
        <p:grpSpPr>
          <a:xfrm>
            <a:off x="857108" y="8672633"/>
            <a:ext cx="4959525" cy="1527668"/>
            <a:chOff x="0" y="0"/>
            <a:chExt cx="6612699" cy="2036891"/>
          </a:xfrm>
        </p:grpSpPr>
        <p:grpSp>
          <p:nvGrpSpPr>
            <p:cNvPr id="23" name="Group 23"/>
            <p:cNvGrpSpPr/>
            <p:nvPr/>
          </p:nvGrpSpPr>
          <p:grpSpPr>
            <a:xfrm>
              <a:off x="0" y="0"/>
              <a:ext cx="538019" cy="525182"/>
              <a:chOff x="0" y="0"/>
              <a:chExt cx="1625600" cy="1625600"/>
            </a:xfrm>
          </p:grpSpPr>
          <p:sp>
            <p:nvSpPr>
              <p:cNvPr id="24" name="Freeform 24"/>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5" name="TextBox 25"/>
            <p:cNvSpPr txBox="1"/>
            <p:nvPr/>
          </p:nvSpPr>
          <p:spPr>
            <a:xfrm>
              <a:off x="1092390" y="506132"/>
              <a:ext cx="5520310" cy="1530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Italics"/>
                </a:rPr>
                <a:t>At Incorporation</a:t>
              </a:r>
              <a:r>
                <a:rPr lang="en-US" sz="1209" spc="24">
                  <a:solidFill>
                    <a:srgbClr val="000000"/>
                  </a:solidFill>
                  <a:latin typeface="Lato"/>
                </a:rPr>
                <a:t>: 1 Local Director</a:t>
              </a:r>
            </a:p>
            <a:p>
              <a:pPr algn="just">
                <a:lnSpc>
                  <a:spcPts val="1524"/>
                </a:lnSpc>
              </a:pPr>
              <a:r>
                <a:rPr lang="en-US" sz="1209" spc="24">
                  <a:solidFill>
                    <a:srgbClr val="000000"/>
                  </a:solidFill>
                  <a:latin typeface="Lato Italics"/>
                </a:rPr>
                <a:t>Post Incorporation</a:t>
              </a:r>
              <a:r>
                <a:rPr lang="en-US" sz="1209" spc="24">
                  <a:solidFill>
                    <a:srgbClr val="000000"/>
                  </a:solidFill>
                  <a:latin typeface="Lato"/>
                </a:rPr>
                <a:t>: </a:t>
              </a:r>
            </a:p>
            <a:p>
              <a:pPr algn="just">
                <a:lnSpc>
                  <a:spcPts val="1524"/>
                </a:lnSpc>
              </a:pPr>
              <a:r>
                <a:rPr lang="en-US" sz="1209" spc="24">
                  <a:solidFill>
                    <a:srgbClr val="000000"/>
                  </a:solidFill>
                  <a:latin typeface="Lato"/>
                </a:rPr>
                <a:t>                    Within 3 Months: Auditor (unless exempted)</a:t>
              </a:r>
            </a:p>
            <a:p>
              <a:pPr algn="just">
                <a:lnSpc>
                  <a:spcPts val="1524"/>
                </a:lnSpc>
              </a:pPr>
              <a:r>
                <a:rPr lang="en-US" sz="1209" spc="24">
                  <a:solidFill>
                    <a:srgbClr val="000000"/>
                  </a:solidFill>
                  <a:latin typeface="Lato"/>
                </a:rPr>
                <a:t>                    Within 6 Months: Company Secretary</a:t>
              </a:r>
            </a:p>
            <a:p>
              <a:pPr algn="just">
                <a:lnSpc>
                  <a:spcPts val="1524"/>
                </a:lnSpc>
              </a:pPr>
              <a:r>
                <a:rPr lang="en-US" sz="1209" spc="24">
                  <a:solidFill>
                    <a:srgbClr val="000000"/>
                  </a:solidFill>
                  <a:latin typeface="Lato Italics"/>
                </a:rPr>
                <a:t>Optional</a:t>
              </a:r>
              <a:r>
                <a:rPr lang="en-US" sz="1209" spc="24">
                  <a:solidFill>
                    <a:srgbClr val="000000"/>
                  </a:solidFill>
                  <a:latin typeface="Lato"/>
                </a:rPr>
                <a:t>: Other Local/Foreign Directors and Shareholders,</a:t>
              </a:r>
            </a:p>
            <a:p>
              <a:pPr algn="just">
                <a:lnSpc>
                  <a:spcPts val="1524"/>
                </a:lnSpc>
              </a:pPr>
              <a:r>
                <a:rPr lang="en-US" sz="1209" spc="24">
                  <a:solidFill>
                    <a:srgbClr val="000000"/>
                  </a:solidFill>
                  <a:latin typeface="Lato"/>
                </a:rPr>
                <a:t>                     CEO/Managing Director</a:t>
              </a:r>
            </a:p>
          </p:txBody>
        </p:sp>
        <p:sp>
          <p:nvSpPr>
            <p:cNvPr id="26" name="TextBox 26"/>
            <p:cNvSpPr txBox="1"/>
            <p:nvPr/>
          </p:nvSpPr>
          <p:spPr>
            <a:xfrm>
              <a:off x="128273" y="-19903"/>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27" name="TextBox 27"/>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APPOINT KEY PERSONNEL</a:t>
              </a:r>
            </a:p>
          </p:txBody>
        </p:sp>
      </p:grpSp>
      <p:grpSp>
        <p:nvGrpSpPr>
          <p:cNvPr id="28" name="Group 28"/>
          <p:cNvGrpSpPr/>
          <p:nvPr/>
        </p:nvGrpSpPr>
        <p:grpSpPr>
          <a:xfrm>
            <a:off x="862211" y="10581301"/>
            <a:ext cx="4954422" cy="956168"/>
            <a:chOff x="0" y="0"/>
            <a:chExt cx="6605896" cy="1274891"/>
          </a:xfrm>
        </p:grpSpPr>
        <p:grpSp>
          <p:nvGrpSpPr>
            <p:cNvPr id="29" name="Group 29"/>
            <p:cNvGrpSpPr/>
            <p:nvPr/>
          </p:nvGrpSpPr>
          <p:grpSpPr>
            <a:xfrm>
              <a:off x="0" y="0"/>
              <a:ext cx="538019" cy="525182"/>
              <a:chOff x="0" y="0"/>
              <a:chExt cx="1625600" cy="1625600"/>
            </a:xfrm>
          </p:grpSpPr>
          <p:sp>
            <p:nvSpPr>
              <p:cNvPr id="30" name="Freeform 30"/>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1" name="TextBox 31"/>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RESERVE BUSINESS NAME</a:t>
              </a:r>
            </a:p>
          </p:txBody>
        </p:sp>
        <p:sp>
          <p:nvSpPr>
            <p:cNvPr id="32" name="TextBox 32"/>
            <p:cNvSpPr txBox="1"/>
            <p:nvPr/>
          </p:nvSpPr>
          <p:spPr>
            <a:xfrm>
              <a:off x="1085586" y="506132"/>
              <a:ext cx="5520310" cy="768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Reserve the business name via BizFile+. </a:t>
              </a:r>
              <a:r>
                <a:rPr lang="en-US" sz="1209" spc="24">
                  <a:solidFill>
                    <a:srgbClr val="000000"/>
                  </a:solidFill>
                  <a:latin typeface="Arimo"/>
                </a:rPr>
                <a:t>The application costs $15. Upon approval, the business name will be reserved for 120 days.</a:t>
              </a:r>
            </a:p>
          </p:txBody>
        </p:sp>
        <p:sp>
          <p:nvSpPr>
            <p:cNvPr id="33" name="TextBox 33"/>
            <p:cNvSpPr txBox="1"/>
            <p:nvPr/>
          </p:nvSpPr>
          <p:spPr>
            <a:xfrm>
              <a:off x="121469" y="-19903"/>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grpSp>
      <p:grpSp>
        <p:nvGrpSpPr>
          <p:cNvPr id="34" name="Group 34"/>
          <p:cNvGrpSpPr/>
          <p:nvPr/>
        </p:nvGrpSpPr>
        <p:grpSpPr>
          <a:xfrm>
            <a:off x="862211" y="11918469"/>
            <a:ext cx="4954422" cy="1146668"/>
            <a:chOff x="0" y="0"/>
            <a:chExt cx="6605896" cy="1528891"/>
          </a:xfrm>
        </p:grpSpPr>
        <p:grpSp>
          <p:nvGrpSpPr>
            <p:cNvPr id="35" name="Group 35"/>
            <p:cNvGrpSpPr/>
            <p:nvPr/>
          </p:nvGrpSpPr>
          <p:grpSpPr>
            <a:xfrm>
              <a:off x="0" y="0"/>
              <a:ext cx="538019" cy="525182"/>
              <a:chOff x="0" y="0"/>
              <a:chExt cx="1625600" cy="1625600"/>
            </a:xfrm>
          </p:grpSpPr>
          <p:sp>
            <p:nvSpPr>
              <p:cNvPr id="36" name="Freeform 3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7" name="TextBox 37"/>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ESTABLISH SHARE MATTERS</a:t>
              </a:r>
            </a:p>
          </p:txBody>
        </p:sp>
        <p:sp>
          <p:nvSpPr>
            <p:cNvPr id="38" name="TextBox 38"/>
            <p:cNvSpPr txBox="1"/>
            <p:nvPr/>
          </p:nvSpPr>
          <p:spPr>
            <a:xfrm>
              <a:off x="1085586" y="506132"/>
              <a:ext cx="5520310"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Every company must have at least 1 individual or corporate shareholder and a minimum issued capital of SGD 1. There are two share types: Ordinary Shares or Preference Shares. Shareholders can decide the amount of paid up capital.</a:t>
              </a:r>
            </a:p>
          </p:txBody>
        </p:sp>
        <p:sp>
          <p:nvSpPr>
            <p:cNvPr id="39" name="TextBox 39"/>
            <p:cNvSpPr txBox="1"/>
            <p:nvPr/>
          </p:nvSpPr>
          <p:spPr>
            <a:xfrm>
              <a:off x="128272"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6</a:t>
              </a:r>
            </a:p>
          </p:txBody>
        </p:sp>
      </p:grpSp>
      <p:grpSp>
        <p:nvGrpSpPr>
          <p:cNvPr id="40" name="Group 40"/>
          <p:cNvGrpSpPr/>
          <p:nvPr/>
        </p:nvGrpSpPr>
        <p:grpSpPr>
          <a:xfrm>
            <a:off x="862211" y="13446137"/>
            <a:ext cx="5024824" cy="1718168"/>
            <a:chOff x="0" y="0"/>
            <a:chExt cx="6699765" cy="2290891"/>
          </a:xfrm>
        </p:grpSpPr>
        <p:grpSp>
          <p:nvGrpSpPr>
            <p:cNvPr id="41" name="Group 41"/>
            <p:cNvGrpSpPr/>
            <p:nvPr/>
          </p:nvGrpSpPr>
          <p:grpSpPr>
            <a:xfrm>
              <a:off x="0" y="0"/>
              <a:ext cx="538019" cy="525182"/>
              <a:chOff x="0" y="0"/>
              <a:chExt cx="1625600" cy="1625600"/>
            </a:xfrm>
          </p:grpSpPr>
          <p:sp>
            <p:nvSpPr>
              <p:cNvPr id="42" name="Freeform 42"/>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43" name="TextBox 43"/>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CONFIRM COMPANY DETAILS</a:t>
              </a:r>
            </a:p>
          </p:txBody>
        </p:sp>
        <p:sp>
          <p:nvSpPr>
            <p:cNvPr id="44" name="TextBox 44"/>
            <p:cNvSpPr txBox="1"/>
            <p:nvPr/>
          </p:nvSpPr>
          <p:spPr>
            <a:xfrm>
              <a:off x="1085586" y="506132"/>
              <a:ext cx="5614179" cy="1784758"/>
            </a:xfrm>
            <a:prstGeom prst="rect">
              <a:avLst/>
            </a:prstGeom>
          </p:spPr>
          <p:txBody>
            <a:bodyPr lIns="0" tIns="0" rIns="0" bIns="0" rtlCol="0" anchor="t">
              <a:spAutoFit/>
            </a:bodyPr>
            <a:lstStyle/>
            <a:p>
              <a:pPr>
                <a:lnSpc>
                  <a:spcPts val="1524"/>
                </a:lnSpc>
              </a:pPr>
              <a:r>
                <a:rPr lang="en-US" sz="1209" spc="24">
                  <a:solidFill>
                    <a:srgbClr val="000000"/>
                  </a:solidFill>
                  <a:latin typeface="Lato"/>
                </a:rPr>
                <a:t>Finalise remaining matters concerning the Company:</a:t>
              </a:r>
            </a:p>
            <a:p>
              <a:pPr marL="261200" lvl="1" indent="-130600">
                <a:lnSpc>
                  <a:spcPts val="1524"/>
                </a:lnSpc>
                <a:buFont typeface="Arial"/>
                <a:buChar char="•"/>
              </a:pPr>
              <a:r>
                <a:rPr lang="en-US" sz="1209" spc="24">
                  <a:solidFill>
                    <a:srgbClr val="000000"/>
                  </a:solidFill>
                  <a:latin typeface="Lato"/>
                </a:rPr>
                <a:t>Financial Year End</a:t>
              </a:r>
            </a:p>
            <a:p>
              <a:pPr>
                <a:lnSpc>
                  <a:spcPts val="1524"/>
                </a:lnSpc>
              </a:pPr>
              <a:r>
                <a:rPr lang="en-US" sz="1209" spc="24">
                  <a:solidFill>
                    <a:srgbClr val="000000"/>
                  </a:solidFill>
                  <a:latin typeface="Lato"/>
                </a:rPr>
                <a:t>          - Determines when corporate filings and taxes are due</a:t>
              </a:r>
            </a:p>
            <a:p>
              <a:pPr marL="261200" lvl="1" indent="-130600">
                <a:lnSpc>
                  <a:spcPts val="1524"/>
                </a:lnSpc>
                <a:buFont typeface="Arial"/>
                <a:buChar char="•"/>
              </a:pPr>
              <a:r>
                <a:rPr lang="en-US" sz="1209" spc="24">
                  <a:solidFill>
                    <a:srgbClr val="000000"/>
                  </a:solidFill>
                  <a:latin typeface="Lato"/>
                </a:rPr>
                <a:t>Registered Office Address</a:t>
              </a:r>
            </a:p>
            <a:p>
              <a:pPr>
                <a:lnSpc>
                  <a:spcPts val="1524"/>
                </a:lnSpc>
              </a:pPr>
              <a:r>
                <a:rPr lang="en-US" sz="1209" spc="24">
                  <a:solidFill>
                    <a:srgbClr val="000000"/>
                  </a:solidFill>
                  <a:latin typeface="Lato"/>
                </a:rPr>
                <a:t>          - To receive communications and notices</a:t>
              </a:r>
            </a:p>
            <a:p>
              <a:pPr marL="261200" lvl="1" indent="-130600">
                <a:lnSpc>
                  <a:spcPts val="1524"/>
                </a:lnSpc>
                <a:buFont typeface="Arial"/>
                <a:buChar char="•"/>
              </a:pPr>
              <a:r>
                <a:rPr lang="en-US" sz="1209" spc="24">
                  <a:solidFill>
                    <a:srgbClr val="000000"/>
                  </a:solidFill>
                  <a:latin typeface="Lato"/>
                </a:rPr>
                <a:t>Constitution</a:t>
              </a:r>
            </a:p>
            <a:p>
              <a:pPr>
                <a:lnSpc>
                  <a:spcPts val="1524"/>
                </a:lnSpc>
              </a:pPr>
              <a:r>
                <a:rPr lang="en-US" sz="1209" spc="24">
                  <a:solidFill>
                    <a:srgbClr val="000000"/>
                  </a:solidFill>
                  <a:latin typeface="Lato"/>
                </a:rPr>
                <a:t>          - Adopt Model Constitution or customised Constitution</a:t>
              </a:r>
            </a:p>
          </p:txBody>
        </p:sp>
        <p:sp>
          <p:nvSpPr>
            <p:cNvPr id="45" name="TextBox 45"/>
            <p:cNvSpPr txBox="1"/>
            <p:nvPr/>
          </p:nvSpPr>
          <p:spPr>
            <a:xfrm>
              <a:off x="128272"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7</a:t>
              </a:r>
            </a:p>
          </p:txBody>
        </p:sp>
      </p:grpSp>
      <p:grpSp>
        <p:nvGrpSpPr>
          <p:cNvPr id="46" name="Group 46"/>
          <p:cNvGrpSpPr/>
          <p:nvPr/>
        </p:nvGrpSpPr>
        <p:grpSpPr>
          <a:xfrm>
            <a:off x="862211" y="15545305"/>
            <a:ext cx="5024824" cy="1527668"/>
            <a:chOff x="0" y="0"/>
            <a:chExt cx="6699765" cy="2036891"/>
          </a:xfrm>
        </p:grpSpPr>
        <p:grpSp>
          <p:nvGrpSpPr>
            <p:cNvPr id="47" name="Group 47"/>
            <p:cNvGrpSpPr/>
            <p:nvPr/>
          </p:nvGrpSpPr>
          <p:grpSpPr>
            <a:xfrm>
              <a:off x="0" y="0"/>
              <a:ext cx="538019" cy="525182"/>
              <a:chOff x="0" y="0"/>
              <a:chExt cx="1625600" cy="1625600"/>
            </a:xfrm>
          </p:grpSpPr>
          <p:sp>
            <p:nvSpPr>
              <p:cNvPr id="48" name="Freeform 48"/>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49" name="TextBox 49"/>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CONSOLIDATE DOCUMENTS</a:t>
              </a:r>
            </a:p>
          </p:txBody>
        </p:sp>
        <p:sp>
          <p:nvSpPr>
            <p:cNvPr id="50" name="TextBox 50"/>
            <p:cNvSpPr txBox="1"/>
            <p:nvPr/>
          </p:nvSpPr>
          <p:spPr>
            <a:xfrm>
              <a:off x="1085586" y="506132"/>
              <a:ext cx="5614179" cy="1530758"/>
            </a:xfrm>
            <a:prstGeom prst="rect">
              <a:avLst/>
            </a:prstGeom>
          </p:spPr>
          <p:txBody>
            <a:bodyPr lIns="0" tIns="0" rIns="0" bIns="0" rtlCol="0" anchor="t">
              <a:spAutoFit/>
            </a:bodyPr>
            <a:lstStyle/>
            <a:p>
              <a:pPr marL="261200" lvl="1" indent="-130600" algn="just">
                <a:lnSpc>
                  <a:spcPts val="1524"/>
                </a:lnSpc>
                <a:buFont typeface="Arial"/>
                <a:buChar char="•"/>
              </a:pPr>
              <a:r>
                <a:rPr lang="en-US" sz="1209" spc="12">
                  <a:solidFill>
                    <a:srgbClr val="000000"/>
                  </a:solidFill>
                  <a:latin typeface="Lato"/>
                </a:rPr>
                <a:t>For all Key Personnel and Shareholders</a:t>
              </a:r>
            </a:p>
            <a:p>
              <a:pPr>
                <a:lnSpc>
                  <a:spcPts val="1524"/>
                </a:lnSpc>
              </a:pPr>
              <a:r>
                <a:rPr lang="en-US" sz="1209" spc="12">
                  <a:solidFill>
                    <a:srgbClr val="000000"/>
                  </a:solidFill>
                  <a:latin typeface="Lato"/>
                </a:rPr>
                <a:t>          - Identity documents and contact details</a:t>
              </a:r>
            </a:p>
            <a:p>
              <a:pPr>
                <a:lnSpc>
                  <a:spcPts val="1524"/>
                </a:lnSpc>
              </a:pPr>
              <a:r>
                <a:rPr lang="en-US" sz="1209" spc="12">
                  <a:solidFill>
                    <a:srgbClr val="000000"/>
                  </a:solidFill>
                  <a:latin typeface="Lato"/>
                </a:rPr>
                <a:t>          - Business Profile, Directors Resolution, Letter of Appt of</a:t>
              </a:r>
            </a:p>
            <a:p>
              <a:pPr>
                <a:lnSpc>
                  <a:spcPts val="1524"/>
                </a:lnSpc>
              </a:pPr>
              <a:r>
                <a:rPr lang="en-US" sz="1209" spc="12">
                  <a:solidFill>
                    <a:srgbClr val="000000"/>
                  </a:solidFill>
                  <a:latin typeface="Lato"/>
                </a:rPr>
                <a:t>             Corporate Representative (Corporate Shareholders)</a:t>
              </a:r>
            </a:p>
            <a:p>
              <a:pPr marL="261200" lvl="1" indent="-130600" algn="just">
                <a:lnSpc>
                  <a:spcPts val="1524"/>
                </a:lnSpc>
                <a:buFont typeface="Arial"/>
                <a:buChar char="•"/>
              </a:pPr>
              <a:r>
                <a:rPr lang="en-US" sz="1209" spc="12">
                  <a:solidFill>
                    <a:srgbClr val="000000"/>
                  </a:solidFill>
                  <a:latin typeface="Lato"/>
                </a:rPr>
                <a:t>Consent to Act as Director (Form 45)</a:t>
              </a:r>
            </a:p>
            <a:p>
              <a:pPr marL="261200" lvl="1" indent="-130600" algn="just">
                <a:lnSpc>
                  <a:spcPts val="1524"/>
                </a:lnSpc>
                <a:buFont typeface="Arial"/>
                <a:buChar char="•"/>
              </a:pPr>
              <a:r>
                <a:rPr lang="en-US" sz="1209" spc="12">
                  <a:solidFill>
                    <a:srgbClr val="000000"/>
                  </a:solidFill>
                  <a:latin typeface="Lato"/>
                </a:rPr>
                <a:t>Consent to Act as Company Secretary (Form 45B)</a:t>
              </a:r>
            </a:p>
          </p:txBody>
        </p:sp>
        <p:sp>
          <p:nvSpPr>
            <p:cNvPr id="51" name="TextBox 51"/>
            <p:cNvSpPr txBox="1"/>
            <p:nvPr/>
          </p:nvSpPr>
          <p:spPr>
            <a:xfrm>
              <a:off x="128272"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8</a:t>
              </a:r>
            </a:p>
          </p:txBody>
        </p:sp>
      </p:grpSp>
      <p:grpSp>
        <p:nvGrpSpPr>
          <p:cNvPr id="52" name="Group 52"/>
          <p:cNvGrpSpPr/>
          <p:nvPr/>
        </p:nvGrpSpPr>
        <p:grpSpPr>
          <a:xfrm>
            <a:off x="862211" y="17453973"/>
            <a:ext cx="403514" cy="393887"/>
            <a:chOff x="0" y="0"/>
            <a:chExt cx="1625600" cy="1625600"/>
          </a:xfrm>
        </p:grpSpPr>
        <p:sp>
          <p:nvSpPr>
            <p:cNvPr id="53" name="Freeform 53"/>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54" name="TextBox 54"/>
          <p:cNvSpPr txBox="1"/>
          <p:nvPr/>
        </p:nvSpPr>
        <p:spPr>
          <a:xfrm>
            <a:off x="1525352" y="17482548"/>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INCORPORATION</a:t>
            </a:r>
          </a:p>
        </p:txBody>
      </p:sp>
      <p:sp>
        <p:nvSpPr>
          <p:cNvPr id="55" name="TextBox 55"/>
          <p:cNvSpPr txBox="1"/>
          <p:nvPr/>
        </p:nvSpPr>
        <p:spPr>
          <a:xfrm>
            <a:off x="1676400" y="17828809"/>
            <a:ext cx="4140232" cy="390831"/>
          </a:xfrm>
          <a:prstGeom prst="rect">
            <a:avLst/>
          </a:prstGeom>
        </p:spPr>
        <p:txBody>
          <a:bodyPr lIns="0" tIns="0" rIns="0" bIns="0" rtlCol="0" anchor="t">
            <a:spAutoFit/>
          </a:bodyPr>
          <a:lstStyle/>
          <a:p>
            <a:pPr algn="just">
              <a:lnSpc>
                <a:spcPts val="1524"/>
              </a:lnSpc>
            </a:pPr>
            <a:r>
              <a:rPr lang="en-US" sz="1209" spc="12">
                <a:solidFill>
                  <a:srgbClr val="000000"/>
                </a:solidFill>
                <a:latin typeface="Lato"/>
              </a:rPr>
              <a:t>Proceed to incorporate the Company via Bizfile+. </a:t>
            </a:r>
            <a:r>
              <a:rPr lang="en-US" sz="1209" spc="12">
                <a:solidFill>
                  <a:srgbClr val="000000"/>
                </a:solidFill>
                <a:latin typeface="Arimo"/>
              </a:rPr>
              <a:t>The fee for registering a company is $300.</a:t>
            </a:r>
          </a:p>
        </p:txBody>
      </p:sp>
      <p:sp>
        <p:nvSpPr>
          <p:cNvPr id="56" name="TextBox 56"/>
          <p:cNvSpPr txBox="1"/>
          <p:nvPr/>
        </p:nvSpPr>
        <p:spPr>
          <a:xfrm>
            <a:off x="958415" y="17427139"/>
            <a:ext cx="211106" cy="391237"/>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9</a:t>
            </a:r>
          </a:p>
        </p:txBody>
      </p:sp>
      <p:sp>
        <p:nvSpPr>
          <p:cNvPr id="57" name="TextBox 57"/>
          <p:cNvSpPr txBox="1"/>
          <p:nvPr/>
        </p:nvSpPr>
        <p:spPr>
          <a:xfrm>
            <a:off x="857108" y="3017546"/>
            <a:ext cx="6686692" cy="500583"/>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This guide highlights the main requirements and steps involved in </a:t>
            </a:r>
            <a:r>
              <a:rPr lang="en-US" sz="1572" u="sng" spc="47">
                <a:solidFill>
                  <a:srgbClr val="000000"/>
                </a:solidFill>
                <a:latin typeface="Lato"/>
              </a:rPr>
              <a:t>incorporating a Company</a:t>
            </a:r>
            <a:r>
              <a:rPr lang="en-US" sz="1572" spc="47">
                <a:solidFill>
                  <a:srgbClr val="000000"/>
                </a:solidFill>
                <a:latin typeface="Lato"/>
              </a:rPr>
              <a:t> in Singapore. </a:t>
            </a:r>
          </a:p>
        </p:txBody>
      </p:sp>
      <p:sp>
        <p:nvSpPr>
          <p:cNvPr id="58" name="TextBox 58"/>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sp>
        <p:nvSpPr>
          <p:cNvPr id="59" name="TextBox 59"/>
          <p:cNvSpPr txBox="1"/>
          <p:nvPr/>
        </p:nvSpPr>
        <p:spPr>
          <a:xfrm>
            <a:off x="866297" y="676275"/>
            <a:ext cx="6686550" cy="1893596"/>
          </a:xfrm>
          <a:prstGeom prst="rect">
            <a:avLst/>
          </a:prstGeom>
        </p:spPr>
        <p:txBody>
          <a:bodyPr lIns="0" tIns="0" rIns="0" bIns="0" rtlCol="0" anchor="t">
            <a:spAutoFit/>
          </a:bodyPr>
          <a:lstStyle/>
          <a:p>
            <a:pPr>
              <a:lnSpc>
                <a:spcPts val="4928"/>
              </a:lnSpc>
            </a:pPr>
            <a:r>
              <a:rPr lang="en-US" sz="4400" spc="264">
                <a:solidFill>
                  <a:srgbClr val="000000"/>
                </a:solidFill>
                <a:latin typeface="League Spartan"/>
              </a:rPr>
              <a:t>GUIDE TO INCORPORATING</a:t>
            </a:r>
          </a:p>
          <a:p>
            <a:pPr>
              <a:lnSpc>
                <a:spcPts val="4928"/>
              </a:lnSpc>
            </a:pPr>
            <a:r>
              <a:rPr lang="en-US" sz="4400" spc="264">
                <a:solidFill>
                  <a:srgbClr val="000000"/>
                </a:solidFill>
                <a:latin typeface="League Spartan"/>
              </a:rPr>
              <a:t>A COMPANY</a:t>
            </a:r>
          </a:p>
        </p:txBody>
      </p:sp>
      <p:pic>
        <p:nvPicPr>
          <p:cNvPr id="60" name="Picture 6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3702" y="5550777"/>
            <a:ext cx="1204128" cy="1204128"/>
          </a:xfrm>
          <a:prstGeom prst="rect">
            <a:avLst/>
          </a:prstGeom>
        </p:spPr>
      </p:pic>
      <p:pic>
        <p:nvPicPr>
          <p:cNvPr id="61" name="Picture 6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33702" y="15640555"/>
            <a:ext cx="1204128" cy="1204128"/>
          </a:xfrm>
          <a:prstGeom prst="rect">
            <a:avLst/>
          </a:prstGeom>
        </p:spPr>
      </p:pic>
      <p:pic>
        <p:nvPicPr>
          <p:cNvPr id="62" name="Picture 6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33702" y="12096820"/>
            <a:ext cx="1204128" cy="1204128"/>
          </a:xfrm>
          <a:prstGeom prst="rect">
            <a:avLst/>
          </a:prstGeom>
        </p:spPr>
      </p:pic>
      <p:pic>
        <p:nvPicPr>
          <p:cNvPr id="63" name="Picture 6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27731" y="10505722"/>
            <a:ext cx="1210098" cy="1210098"/>
          </a:xfrm>
          <a:prstGeom prst="rect">
            <a:avLst/>
          </a:prstGeom>
        </p:spPr>
      </p:pic>
      <p:pic>
        <p:nvPicPr>
          <p:cNvPr id="64" name="Picture 64"/>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27731" y="17225683"/>
            <a:ext cx="1210098" cy="1210098"/>
          </a:xfrm>
          <a:prstGeom prst="rect">
            <a:avLst/>
          </a:prstGeom>
        </p:spPr>
      </p:pic>
      <p:pic>
        <p:nvPicPr>
          <p:cNvPr id="65" name="Picture 65"/>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333702" y="8922936"/>
            <a:ext cx="1204128" cy="1204128"/>
          </a:xfrm>
          <a:prstGeom prst="rect">
            <a:avLst/>
          </a:prstGeom>
        </p:spPr>
      </p:pic>
      <p:pic>
        <p:nvPicPr>
          <p:cNvPr id="66" name="Picture 66"/>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6333702" y="3965649"/>
            <a:ext cx="1204128" cy="1204128"/>
          </a:xfrm>
          <a:prstGeom prst="rect">
            <a:avLst/>
          </a:prstGeom>
        </p:spPr>
      </p:pic>
      <p:pic>
        <p:nvPicPr>
          <p:cNvPr id="67" name="Picture 67"/>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6333702" y="7240215"/>
            <a:ext cx="1204128" cy="1204128"/>
          </a:xfrm>
          <a:prstGeom prst="rect">
            <a:avLst/>
          </a:prstGeom>
        </p:spPr>
      </p:pic>
      <p:pic>
        <p:nvPicPr>
          <p:cNvPr id="68" name="Picture 68"/>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6333702" y="13777199"/>
            <a:ext cx="1204128" cy="12041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4" name="AutoShape 4"/>
          <p:cNvSpPr/>
          <p:nvPr/>
        </p:nvSpPr>
        <p:spPr>
          <a:xfrm>
            <a:off x="862211" y="2850515"/>
            <a:ext cx="3345598" cy="0"/>
          </a:xfrm>
          <a:prstGeom prst="line">
            <a:avLst/>
          </a:prstGeom>
          <a:ln w="76200" cap="flat">
            <a:solidFill>
              <a:srgbClr val="FFFFFF"/>
            </a:solidFill>
            <a:prstDash val="solid"/>
            <a:headEnd type="none" w="sm" len="sm"/>
            <a:tailEnd type="none" w="sm" len="sm"/>
          </a:ln>
        </p:spPr>
      </p:sp>
      <p:grpSp>
        <p:nvGrpSpPr>
          <p:cNvPr id="5" name="Group 5"/>
          <p:cNvGrpSpPr/>
          <p:nvPr/>
        </p:nvGrpSpPr>
        <p:grpSpPr>
          <a:xfrm>
            <a:off x="862211" y="4095835"/>
            <a:ext cx="403514" cy="393887"/>
            <a:chOff x="0" y="0"/>
            <a:chExt cx="1625600" cy="1625600"/>
          </a:xfrm>
        </p:grpSpPr>
        <p:sp>
          <p:nvSpPr>
            <p:cNvPr id="6" name="Freeform 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7" name="TextBox 7"/>
          <p:cNvSpPr txBox="1"/>
          <p:nvPr/>
        </p:nvSpPr>
        <p:spPr>
          <a:xfrm>
            <a:off x="953312" y="4073347"/>
            <a:ext cx="211105" cy="391237"/>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8" name="TextBox 8"/>
          <p:cNvSpPr txBox="1"/>
          <p:nvPr/>
        </p:nvSpPr>
        <p:spPr>
          <a:xfrm>
            <a:off x="1525352" y="4124410"/>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OVERVIEW</a:t>
            </a:r>
          </a:p>
        </p:txBody>
      </p:sp>
      <p:sp>
        <p:nvSpPr>
          <p:cNvPr id="9" name="TextBox 9"/>
          <p:cNvSpPr txBox="1"/>
          <p:nvPr/>
        </p:nvSpPr>
        <p:spPr>
          <a:xfrm>
            <a:off x="1676400" y="4470671"/>
            <a:ext cx="4140232" cy="962406"/>
          </a:xfrm>
          <a:prstGeom prst="rect">
            <a:avLst/>
          </a:prstGeom>
        </p:spPr>
        <p:txBody>
          <a:bodyPr lIns="0" tIns="0" rIns="0" bIns="0" rtlCol="0" anchor="t">
            <a:spAutoFit/>
          </a:bodyPr>
          <a:lstStyle/>
          <a:p>
            <a:pPr algn="just">
              <a:lnSpc>
                <a:spcPts val="1512"/>
              </a:lnSpc>
            </a:pPr>
            <a:r>
              <a:rPr lang="en-US" sz="1200" spc="24">
                <a:solidFill>
                  <a:srgbClr val="000000"/>
                </a:solidFill>
                <a:latin typeface="Lato"/>
              </a:rPr>
              <a:t>Eligible Employment Pass (EP) and S Pass holders can bring their spouse or children to Singapore by applying for a Dependant's Pass (DP) for each family member. Only employers or authorised third parties can apply for a DP on behalf of the candidate.</a:t>
            </a:r>
          </a:p>
        </p:txBody>
      </p:sp>
      <p:grpSp>
        <p:nvGrpSpPr>
          <p:cNvPr id="10" name="Group 10"/>
          <p:cNvGrpSpPr/>
          <p:nvPr/>
        </p:nvGrpSpPr>
        <p:grpSpPr>
          <a:xfrm>
            <a:off x="862211" y="5718827"/>
            <a:ext cx="403514" cy="393887"/>
            <a:chOff x="0" y="0"/>
            <a:chExt cx="1625600" cy="1625600"/>
          </a:xfrm>
        </p:grpSpPr>
        <p:sp>
          <p:nvSpPr>
            <p:cNvPr id="11" name="Freeform 1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2" name="TextBox 12"/>
          <p:cNvSpPr txBox="1"/>
          <p:nvPr/>
        </p:nvSpPr>
        <p:spPr>
          <a:xfrm>
            <a:off x="958415" y="5691994"/>
            <a:ext cx="211106"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13" name="TextBox 13"/>
          <p:cNvSpPr txBox="1"/>
          <p:nvPr/>
        </p:nvSpPr>
        <p:spPr>
          <a:xfrm>
            <a:off x="1525352" y="5747402"/>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ELIGIBILITY</a:t>
            </a:r>
          </a:p>
        </p:txBody>
      </p:sp>
      <p:sp>
        <p:nvSpPr>
          <p:cNvPr id="14" name="TextBox 14"/>
          <p:cNvSpPr txBox="1"/>
          <p:nvPr/>
        </p:nvSpPr>
        <p:spPr>
          <a:xfrm>
            <a:off x="1676400" y="6093664"/>
            <a:ext cx="4140232" cy="962406"/>
          </a:xfrm>
          <a:prstGeom prst="rect">
            <a:avLst/>
          </a:prstGeom>
        </p:spPr>
        <p:txBody>
          <a:bodyPr lIns="0" tIns="0" rIns="0" bIns="0" rtlCol="0" anchor="t">
            <a:spAutoFit/>
          </a:bodyPr>
          <a:lstStyle/>
          <a:p>
            <a:pPr algn="just">
              <a:lnSpc>
                <a:spcPts val="1512"/>
              </a:lnSpc>
            </a:pPr>
            <a:r>
              <a:rPr lang="en-US" sz="1200" spc="24">
                <a:solidFill>
                  <a:srgbClr val="000000"/>
                </a:solidFill>
                <a:latin typeface="Lato"/>
              </a:rPr>
              <a:t>An EP holder may apply a DP for their family if he/she is:</a:t>
            </a:r>
          </a:p>
          <a:p>
            <a:pPr marL="259080" lvl="1" indent="-129540" algn="just">
              <a:lnSpc>
                <a:spcPts val="1512"/>
              </a:lnSpc>
              <a:buFont typeface="Arial"/>
              <a:buChar char="•"/>
            </a:pPr>
            <a:r>
              <a:rPr lang="en-US" sz="1200" spc="24">
                <a:solidFill>
                  <a:srgbClr val="000000"/>
                </a:solidFill>
                <a:latin typeface="Lato"/>
              </a:rPr>
              <a:t>An EP or S Pass holder.</a:t>
            </a:r>
          </a:p>
          <a:p>
            <a:pPr marL="259080" lvl="1" indent="-129540" algn="just">
              <a:lnSpc>
                <a:spcPts val="1512"/>
              </a:lnSpc>
              <a:buFont typeface="Arial"/>
              <a:buChar char="•"/>
            </a:pPr>
            <a:r>
              <a:rPr lang="en-US" sz="1200" spc="24">
                <a:solidFill>
                  <a:srgbClr val="000000"/>
                </a:solidFill>
                <a:latin typeface="Lato"/>
              </a:rPr>
              <a:t>Earning a fixed monthly salary of at least $6,000.</a:t>
            </a:r>
          </a:p>
          <a:p>
            <a:pPr marL="259080" lvl="1" indent="-129540" algn="just">
              <a:lnSpc>
                <a:spcPts val="1512"/>
              </a:lnSpc>
              <a:buFont typeface="Arial"/>
              <a:buChar char="•"/>
            </a:pPr>
            <a:r>
              <a:rPr lang="en-US" sz="1200" spc="24">
                <a:solidFill>
                  <a:srgbClr val="000000"/>
                </a:solidFill>
                <a:latin typeface="Lato"/>
              </a:rPr>
              <a:t>Sponsored by an established, Singapore-registered company.</a:t>
            </a:r>
          </a:p>
        </p:txBody>
      </p:sp>
      <p:grpSp>
        <p:nvGrpSpPr>
          <p:cNvPr id="15" name="Group 15"/>
          <p:cNvGrpSpPr/>
          <p:nvPr/>
        </p:nvGrpSpPr>
        <p:grpSpPr>
          <a:xfrm>
            <a:off x="862211" y="7341820"/>
            <a:ext cx="403514" cy="393887"/>
            <a:chOff x="0" y="0"/>
            <a:chExt cx="1625600" cy="1625600"/>
          </a:xfrm>
        </p:grpSpPr>
        <p:sp>
          <p:nvSpPr>
            <p:cNvPr id="16" name="Freeform 1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7" name="TextBox 17"/>
          <p:cNvSpPr txBox="1"/>
          <p:nvPr/>
        </p:nvSpPr>
        <p:spPr>
          <a:xfrm>
            <a:off x="953312" y="7314987"/>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grpSp>
        <p:nvGrpSpPr>
          <p:cNvPr id="18" name="Group 18"/>
          <p:cNvGrpSpPr/>
          <p:nvPr/>
        </p:nvGrpSpPr>
        <p:grpSpPr>
          <a:xfrm>
            <a:off x="857108" y="10316980"/>
            <a:ext cx="403514" cy="393887"/>
            <a:chOff x="0" y="0"/>
            <a:chExt cx="1625600" cy="1625600"/>
          </a:xfrm>
        </p:grpSpPr>
        <p:sp>
          <p:nvSpPr>
            <p:cNvPr id="19" name="Freeform 19"/>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0" name="TextBox 20"/>
          <p:cNvSpPr txBox="1"/>
          <p:nvPr/>
        </p:nvSpPr>
        <p:spPr>
          <a:xfrm>
            <a:off x="934404" y="10290146"/>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21" name="TextBox 21"/>
          <p:cNvSpPr txBox="1"/>
          <p:nvPr/>
        </p:nvSpPr>
        <p:spPr>
          <a:xfrm>
            <a:off x="1525352" y="7370395"/>
            <a:ext cx="4291280" cy="525711"/>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REQUIRED INFORMATION AND DOCUMENTS</a:t>
            </a:r>
          </a:p>
        </p:txBody>
      </p:sp>
      <p:sp>
        <p:nvSpPr>
          <p:cNvPr id="22" name="TextBox 22"/>
          <p:cNvSpPr txBox="1"/>
          <p:nvPr/>
        </p:nvSpPr>
        <p:spPr>
          <a:xfrm>
            <a:off x="1676400" y="7972306"/>
            <a:ext cx="4140232" cy="2058924"/>
          </a:xfrm>
          <a:prstGeom prst="rect">
            <a:avLst/>
          </a:prstGeom>
        </p:spPr>
        <p:txBody>
          <a:bodyPr lIns="0" tIns="0" rIns="0" bIns="0" rtlCol="0" anchor="t">
            <a:spAutoFit/>
          </a:bodyPr>
          <a:lstStyle/>
          <a:p>
            <a:pPr algn="just">
              <a:lnSpc>
                <a:spcPts val="1512"/>
              </a:lnSpc>
            </a:pPr>
            <a:r>
              <a:rPr lang="en-US" sz="1200" spc="24">
                <a:solidFill>
                  <a:srgbClr val="000000"/>
                </a:solidFill>
                <a:latin typeface="Lato Italics"/>
              </a:rPr>
              <a:t>Candidate:</a:t>
            </a:r>
          </a:p>
          <a:p>
            <a:pPr marL="194312" lvl="1" indent="-97156" algn="just">
              <a:lnSpc>
                <a:spcPts val="1134"/>
              </a:lnSpc>
              <a:buFont typeface="Arial"/>
              <a:buChar char="•"/>
            </a:pPr>
            <a:r>
              <a:rPr lang="en-US" sz="900" spc="18">
                <a:solidFill>
                  <a:srgbClr val="000000"/>
                </a:solidFill>
                <a:latin typeface="Lato"/>
              </a:rPr>
              <a:t>Copy of Travel Document</a:t>
            </a:r>
          </a:p>
          <a:p>
            <a:pPr algn="just">
              <a:lnSpc>
                <a:spcPts val="1134"/>
              </a:lnSpc>
            </a:pPr>
            <a:endParaRPr lang="en-US" sz="900" spc="18">
              <a:solidFill>
                <a:srgbClr val="000000"/>
              </a:solidFill>
              <a:latin typeface="Lato"/>
            </a:endParaRPr>
          </a:p>
          <a:p>
            <a:pPr algn="just">
              <a:lnSpc>
                <a:spcPts val="1512"/>
              </a:lnSpc>
            </a:pPr>
            <a:r>
              <a:rPr lang="en-US" sz="1200" spc="24">
                <a:solidFill>
                  <a:srgbClr val="000000"/>
                </a:solidFill>
                <a:latin typeface="Lato Italics"/>
              </a:rPr>
              <a:t>Legally Married Spouse:</a:t>
            </a:r>
          </a:p>
          <a:p>
            <a:pPr marL="194312" lvl="1" indent="-97156" algn="just">
              <a:lnSpc>
                <a:spcPts val="1134"/>
              </a:lnSpc>
              <a:buFont typeface="Arial"/>
              <a:buChar char="•"/>
            </a:pPr>
            <a:r>
              <a:rPr lang="en-US" sz="900" spc="24">
                <a:solidFill>
                  <a:srgbClr val="000000"/>
                </a:solidFill>
                <a:latin typeface="Lato"/>
              </a:rPr>
              <a:t>Copy of Marriage Certificate </a:t>
            </a:r>
          </a:p>
          <a:p>
            <a:pPr algn="just">
              <a:lnSpc>
                <a:spcPts val="1134"/>
              </a:lnSpc>
            </a:pPr>
            <a:endParaRPr lang="en-US" sz="900" spc="24">
              <a:solidFill>
                <a:srgbClr val="000000"/>
              </a:solidFill>
              <a:latin typeface="Lato"/>
            </a:endParaRPr>
          </a:p>
          <a:p>
            <a:pPr algn="just">
              <a:lnSpc>
                <a:spcPts val="1512"/>
              </a:lnSpc>
            </a:pPr>
            <a:r>
              <a:rPr lang="en-US" sz="1200" spc="18">
                <a:solidFill>
                  <a:srgbClr val="000000"/>
                </a:solidFill>
                <a:latin typeface="Lato"/>
              </a:rPr>
              <a:t>U</a:t>
            </a:r>
            <a:r>
              <a:rPr lang="en-US" sz="1200" spc="24">
                <a:solidFill>
                  <a:srgbClr val="000000"/>
                </a:solidFill>
                <a:latin typeface="Lato Italics"/>
              </a:rPr>
              <a:t>nmarried children under 21 years</a:t>
            </a:r>
            <a:r>
              <a:rPr lang="en-US" sz="1200" spc="18">
                <a:solidFill>
                  <a:srgbClr val="000000"/>
                </a:solidFill>
                <a:latin typeface="Lato Italics"/>
              </a:rPr>
              <a:t>:</a:t>
            </a:r>
          </a:p>
          <a:p>
            <a:pPr marL="194310" lvl="1" indent="-97155" algn="just">
              <a:lnSpc>
                <a:spcPts val="1134"/>
              </a:lnSpc>
              <a:buFont typeface="Arial"/>
              <a:buChar char="•"/>
            </a:pPr>
            <a:r>
              <a:rPr lang="en-US" sz="900" spc="18">
                <a:solidFill>
                  <a:srgbClr val="000000"/>
                </a:solidFill>
                <a:latin typeface="Lato"/>
              </a:rPr>
              <a:t>Copy of Birth Certificate or Adoption Order</a:t>
            </a:r>
          </a:p>
          <a:p>
            <a:pPr marL="194310" lvl="1" indent="-97155" algn="just">
              <a:lnSpc>
                <a:spcPts val="1134"/>
              </a:lnSpc>
              <a:buFont typeface="Arial"/>
              <a:buChar char="•"/>
            </a:pPr>
            <a:r>
              <a:rPr lang="en-US" sz="900" spc="18">
                <a:solidFill>
                  <a:srgbClr val="000000"/>
                </a:solidFill>
                <a:latin typeface="Lato"/>
              </a:rPr>
              <a:t>Verification of Vaccination Requirements (for entry to Singapore) issued by Health Promotion Board (if applicable)</a:t>
            </a:r>
          </a:p>
          <a:p>
            <a:pPr algn="just">
              <a:lnSpc>
                <a:spcPts val="1512"/>
              </a:lnSpc>
            </a:pPr>
            <a:endParaRPr lang="en-US" sz="900" spc="18">
              <a:solidFill>
                <a:srgbClr val="000000"/>
              </a:solidFill>
              <a:latin typeface="Lato"/>
            </a:endParaRPr>
          </a:p>
          <a:p>
            <a:pPr algn="just">
              <a:lnSpc>
                <a:spcPts val="1134"/>
              </a:lnSpc>
            </a:pPr>
            <a:r>
              <a:rPr lang="en-US" sz="900" spc="24">
                <a:solidFill>
                  <a:srgbClr val="000000"/>
                </a:solidFill>
                <a:latin typeface="Lato"/>
              </a:rPr>
              <a:t>Note</a:t>
            </a:r>
            <a:r>
              <a:rPr lang="en-US" sz="900" spc="18">
                <a:solidFill>
                  <a:srgbClr val="000000"/>
                </a:solidFill>
                <a:latin typeface="Arimo"/>
              </a:rPr>
              <a:t>: Non-English documents must include an English translation completed by</a:t>
            </a:r>
          </a:p>
          <a:p>
            <a:pPr algn="just">
              <a:lnSpc>
                <a:spcPts val="1134"/>
              </a:lnSpc>
            </a:pPr>
            <a:r>
              <a:rPr lang="en-US" sz="900" spc="18">
                <a:solidFill>
                  <a:srgbClr val="000000"/>
                </a:solidFill>
                <a:latin typeface="Lato"/>
              </a:rPr>
              <a:t>             </a:t>
            </a:r>
            <a:r>
              <a:rPr lang="en-US" sz="900" spc="18">
                <a:solidFill>
                  <a:srgbClr val="000000"/>
                </a:solidFill>
                <a:latin typeface="Arimo"/>
              </a:rPr>
              <a:t>a translation service provider.</a:t>
            </a:r>
          </a:p>
        </p:txBody>
      </p:sp>
      <p:pic>
        <p:nvPicPr>
          <p:cNvPr id="23"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50536" y="4120972"/>
            <a:ext cx="1193264" cy="1193264"/>
          </a:xfrm>
          <a:prstGeom prst="rect">
            <a:avLst/>
          </a:prstGeom>
        </p:spPr>
      </p:pic>
      <p:pic>
        <p:nvPicPr>
          <p:cNvPr id="24" name="Picture 2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39672" y="10316980"/>
            <a:ext cx="1204128" cy="1204128"/>
          </a:xfrm>
          <a:prstGeom prst="rect">
            <a:avLst/>
          </a:prstGeom>
        </p:spPr>
      </p:pic>
      <p:pic>
        <p:nvPicPr>
          <p:cNvPr id="25" name="Picture 2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50536" y="7991356"/>
            <a:ext cx="1204128" cy="1204128"/>
          </a:xfrm>
          <a:prstGeom prst="rect">
            <a:avLst/>
          </a:prstGeom>
        </p:spPr>
      </p:pic>
      <p:pic>
        <p:nvPicPr>
          <p:cNvPr id="26" name="Picture 2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50536" y="12679396"/>
            <a:ext cx="1204128" cy="1204128"/>
          </a:xfrm>
          <a:prstGeom prst="rect">
            <a:avLst/>
          </a:prstGeom>
        </p:spPr>
      </p:pic>
      <p:pic>
        <p:nvPicPr>
          <p:cNvPr id="27" name="Picture 2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50536" y="5867383"/>
            <a:ext cx="1204128" cy="1204128"/>
          </a:xfrm>
          <a:prstGeom prst="rect">
            <a:avLst/>
          </a:prstGeom>
        </p:spPr>
      </p:pic>
      <p:sp>
        <p:nvSpPr>
          <p:cNvPr id="28" name="TextBox 28"/>
          <p:cNvSpPr txBox="1"/>
          <p:nvPr/>
        </p:nvSpPr>
        <p:spPr>
          <a:xfrm>
            <a:off x="857108" y="3202940"/>
            <a:ext cx="6686692" cy="492844"/>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This guide highlights the main requirements and steps involved for an </a:t>
            </a:r>
            <a:r>
              <a:rPr lang="en-US" sz="1572" u="sng" spc="47">
                <a:solidFill>
                  <a:srgbClr val="000000"/>
                </a:solidFill>
                <a:latin typeface="Lato"/>
              </a:rPr>
              <a:t>Dependant's Pass (DP)</a:t>
            </a:r>
            <a:r>
              <a:rPr lang="en-US" sz="1572" spc="47">
                <a:solidFill>
                  <a:srgbClr val="000000"/>
                </a:solidFill>
                <a:latin typeface="Lato"/>
              </a:rPr>
              <a:t> application in Singapore. </a:t>
            </a:r>
          </a:p>
        </p:txBody>
      </p:sp>
      <p:sp>
        <p:nvSpPr>
          <p:cNvPr id="29" name="TextBox 29"/>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grpSp>
        <p:nvGrpSpPr>
          <p:cNvPr id="30" name="Group 30"/>
          <p:cNvGrpSpPr/>
          <p:nvPr/>
        </p:nvGrpSpPr>
        <p:grpSpPr>
          <a:xfrm>
            <a:off x="838200" y="11749472"/>
            <a:ext cx="403514" cy="393887"/>
            <a:chOff x="0" y="0"/>
            <a:chExt cx="1625600" cy="1625600"/>
          </a:xfrm>
        </p:grpSpPr>
        <p:sp>
          <p:nvSpPr>
            <p:cNvPr id="31" name="Freeform 3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2" name="TextBox 32"/>
          <p:cNvSpPr txBox="1"/>
          <p:nvPr/>
        </p:nvSpPr>
        <p:spPr>
          <a:xfrm>
            <a:off x="1525352" y="10345555"/>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APPLICATION</a:t>
            </a:r>
          </a:p>
        </p:txBody>
      </p:sp>
      <p:sp>
        <p:nvSpPr>
          <p:cNvPr id="33" name="TextBox 33"/>
          <p:cNvSpPr txBox="1"/>
          <p:nvPr/>
        </p:nvSpPr>
        <p:spPr>
          <a:xfrm>
            <a:off x="1652389" y="10691816"/>
            <a:ext cx="4140232" cy="771906"/>
          </a:xfrm>
          <a:prstGeom prst="rect">
            <a:avLst/>
          </a:prstGeom>
        </p:spPr>
        <p:txBody>
          <a:bodyPr lIns="0" tIns="0" rIns="0" bIns="0" rtlCol="0" anchor="t">
            <a:spAutoFit/>
          </a:bodyPr>
          <a:lstStyle/>
          <a:p>
            <a:pPr algn="just">
              <a:lnSpc>
                <a:spcPts val="1512"/>
              </a:lnSpc>
            </a:pPr>
            <a:r>
              <a:rPr lang="en-US" sz="1200" spc="24">
                <a:solidFill>
                  <a:srgbClr val="000000"/>
                </a:solidFill>
                <a:latin typeface="Lato"/>
              </a:rPr>
              <a:t>Submit the application via myMOM Portal. The application fee is $105 and application processing take about 3 weeks. Check application status and submit additional documents when requested.</a:t>
            </a:r>
          </a:p>
        </p:txBody>
      </p:sp>
      <p:sp>
        <p:nvSpPr>
          <p:cNvPr id="34" name="TextBox 34"/>
          <p:cNvSpPr txBox="1"/>
          <p:nvPr/>
        </p:nvSpPr>
        <p:spPr>
          <a:xfrm>
            <a:off x="934404" y="11722639"/>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grpSp>
        <p:nvGrpSpPr>
          <p:cNvPr id="35" name="Group 35"/>
          <p:cNvGrpSpPr/>
          <p:nvPr/>
        </p:nvGrpSpPr>
        <p:grpSpPr>
          <a:xfrm>
            <a:off x="857108" y="14896390"/>
            <a:ext cx="403514" cy="393887"/>
            <a:chOff x="0" y="0"/>
            <a:chExt cx="1625600" cy="1625600"/>
          </a:xfrm>
        </p:grpSpPr>
        <p:sp>
          <p:nvSpPr>
            <p:cNvPr id="36" name="Freeform 3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7" name="TextBox 37"/>
          <p:cNvSpPr txBox="1"/>
          <p:nvPr/>
        </p:nvSpPr>
        <p:spPr>
          <a:xfrm>
            <a:off x="958415" y="14869557"/>
            <a:ext cx="211106"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6</a:t>
            </a:r>
          </a:p>
        </p:txBody>
      </p:sp>
      <p:sp>
        <p:nvSpPr>
          <p:cNvPr id="38" name="TextBox 38"/>
          <p:cNvSpPr txBox="1"/>
          <p:nvPr/>
        </p:nvSpPr>
        <p:spPr>
          <a:xfrm>
            <a:off x="1525352" y="11778047"/>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REQUEST PASS ISSUANCE</a:t>
            </a:r>
          </a:p>
        </p:txBody>
      </p:sp>
      <p:sp>
        <p:nvSpPr>
          <p:cNvPr id="39" name="TextBox 39"/>
          <p:cNvSpPr txBox="1"/>
          <p:nvPr/>
        </p:nvSpPr>
        <p:spPr>
          <a:xfrm>
            <a:off x="1676400" y="12124309"/>
            <a:ext cx="4140232" cy="24863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Arrange for the DP holder to enter Singapore within the validity period of the in-principle approval letter.</a:t>
            </a:r>
          </a:p>
          <a:p>
            <a:pPr algn="just">
              <a:lnSpc>
                <a:spcPts val="1524"/>
              </a:lnSpc>
            </a:pPr>
            <a:endParaRPr lang="en-US" sz="1209" spc="24">
              <a:solidFill>
                <a:srgbClr val="000000"/>
              </a:solidFill>
              <a:latin typeface="Lato"/>
            </a:endParaRPr>
          </a:p>
          <a:p>
            <a:pPr algn="just">
              <a:lnSpc>
                <a:spcPts val="1524"/>
              </a:lnSpc>
            </a:pPr>
            <a:r>
              <a:rPr lang="en-US" sz="1209" spc="24">
                <a:solidFill>
                  <a:srgbClr val="000000"/>
                </a:solidFill>
                <a:latin typeface="Lato"/>
              </a:rPr>
              <a:t>Request for pass issuance after the DP holder arrives in Singapore. Have the following ready:</a:t>
            </a:r>
          </a:p>
          <a:p>
            <a:pPr marL="261200" lvl="1" indent="-130600" algn="just">
              <a:lnSpc>
                <a:spcPts val="1524"/>
              </a:lnSpc>
              <a:buFont typeface="Arial"/>
              <a:buChar char="•"/>
            </a:pPr>
            <a:r>
              <a:rPr lang="en-US" sz="1209" spc="24">
                <a:solidFill>
                  <a:srgbClr val="000000"/>
                </a:solidFill>
                <a:latin typeface="Lato"/>
              </a:rPr>
              <a:t>Passport Details, Contact Details, Local Residential Address and Immigration Pass Details</a:t>
            </a:r>
          </a:p>
          <a:p>
            <a:pPr marL="261200" lvl="1" indent="-130600" algn="just">
              <a:lnSpc>
                <a:spcPts val="1524"/>
              </a:lnSpc>
              <a:buFont typeface="Arial"/>
              <a:buChar char="•"/>
            </a:pPr>
            <a:r>
              <a:rPr lang="en-US" sz="1209" spc="24">
                <a:solidFill>
                  <a:srgbClr val="000000"/>
                </a:solidFill>
                <a:latin typeface="Lato"/>
              </a:rPr>
              <a:t>Immigration Document</a:t>
            </a:r>
          </a:p>
          <a:p>
            <a:pPr marL="261200" lvl="1" indent="-130600" algn="just">
              <a:lnSpc>
                <a:spcPts val="1524"/>
              </a:lnSpc>
              <a:buFont typeface="Arial"/>
              <a:buChar char="•"/>
            </a:pPr>
            <a:r>
              <a:rPr lang="en-US" sz="1209" spc="24">
                <a:solidFill>
                  <a:srgbClr val="000000"/>
                </a:solidFill>
                <a:latin typeface="Lato"/>
              </a:rPr>
              <a:t>Card Delivery Details</a:t>
            </a:r>
          </a:p>
          <a:p>
            <a:pPr marL="261200" lvl="1" indent="-130600" algn="just">
              <a:lnSpc>
                <a:spcPts val="1524"/>
              </a:lnSpc>
              <a:buFont typeface="Arial"/>
              <a:buChar char="•"/>
            </a:pPr>
            <a:r>
              <a:rPr lang="en-US" sz="1209" spc="24">
                <a:solidFill>
                  <a:srgbClr val="000000"/>
                </a:solidFill>
                <a:latin typeface="Lato"/>
              </a:rPr>
              <a:t>Signed Declaration Forms</a:t>
            </a:r>
          </a:p>
          <a:p>
            <a:pPr algn="just">
              <a:lnSpc>
                <a:spcPts val="1524"/>
              </a:lnSpc>
            </a:pPr>
            <a:endParaRPr lang="en-US" sz="1209" spc="24">
              <a:solidFill>
                <a:srgbClr val="000000"/>
              </a:solidFill>
              <a:latin typeface="Lato"/>
            </a:endParaRPr>
          </a:p>
          <a:p>
            <a:pPr algn="just">
              <a:lnSpc>
                <a:spcPts val="1524"/>
              </a:lnSpc>
            </a:pPr>
            <a:r>
              <a:rPr lang="en-US" sz="1209" spc="24">
                <a:solidFill>
                  <a:srgbClr val="000000"/>
                </a:solidFill>
                <a:latin typeface="Lato"/>
              </a:rPr>
              <a:t>The fee for pass issuance is $225. An additional $30 may apply for a Multiple Journey Visa. </a:t>
            </a:r>
          </a:p>
        </p:txBody>
      </p:sp>
      <p:pic>
        <p:nvPicPr>
          <p:cNvPr id="40" name="Picture 40"/>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339672" y="16857442"/>
            <a:ext cx="1204128" cy="1204128"/>
          </a:xfrm>
          <a:prstGeom prst="rect">
            <a:avLst/>
          </a:prstGeom>
        </p:spPr>
      </p:pic>
      <p:pic>
        <p:nvPicPr>
          <p:cNvPr id="41" name="Picture 41"/>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6350536" y="15044946"/>
            <a:ext cx="1204128" cy="1204128"/>
          </a:xfrm>
          <a:prstGeom prst="rect">
            <a:avLst/>
          </a:prstGeom>
        </p:spPr>
      </p:pic>
      <p:grpSp>
        <p:nvGrpSpPr>
          <p:cNvPr id="42" name="Group 42"/>
          <p:cNvGrpSpPr/>
          <p:nvPr/>
        </p:nvGrpSpPr>
        <p:grpSpPr>
          <a:xfrm>
            <a:off x="857250" y="16708887"/>
            <a:ext cx="403514" cy="393887"/>
            <a:chOff x="0" y="0"/>
            <a:chExt cx="1625600" cy="1625600"/>
          </a:xfrm>
        </p:grpSpPr>
        <p:sp>
          <p:nvSpPr>
            <p:cNvPr id="43" name="Freeform 43"/>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44" name="TextBox 44"/>
          <p:cNvSpPr txBox="1"/>
          <p:nvPr/>
        </p:nvSpPr>
        <p:spPr>
          <a:xfrm>
            <a:off x="1501341" y="14924965"/>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WORK PASS CARD</a:t>
            </a:r>
          </a:p>
        </p:txBody>
      </p:sp>
      <p:sp>
        <p:nvSpPr>
          <p:cNvPr id="45" name="TextBox 45"/>
          <p:cNvSpPr txBox="1"/>
          <p:nvPr/>
        </p:nvSpPr>
        <p:spPr>
          <a:xfrm>
            <a:off x="958415" y="16682053"/>
            <a:ext cx="211106"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7</a:t>
            </a:r>
          </a:p>
        </p:txBody>
      </p:sp>
      <p:sp>
        <p:nvSpPr>
          <p:cNvPr id="46" name="TextBox 46"/>
          <p:cNvSpPr txBox="1"/>
          <p:nvPr/>
        </p:nvSpPr>
        <p:spPr>
          <a:xfrm>
            <a:off x="1676400" y="15271227"/>
            <a:ext cx="4140232" cy="11528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Set a card registration appointment within the registration timeframe. The pass holder should bring along:</a:t>
            </a:r>
          </a:p>
          <a:p>
            <a:pPr marL="261200" lvl="1" indent="-130600" algn="just">
              <a:lnSpc>
                <a:spcPts val="1524"/>
              </a:lnSpc>
              <a:buFont typeface="Arial"/>
              <a:buChar char="•"/>
            </a:pPr>
            <a:r>
              <a:rPr lang="en-US" sz="1209" spc="24">
                <a:solidFill>
                  <a:srgbClr val="000000"/>
                </a:solidFill>
                <a:latin typeface="Lato"/>
              </a:rPr>
              <a:t>Original Passport, Appointment Letter and Notification Letter</a:t>
            </a:r>
          </a:p>
          <a:p>
            <a:pPr algn="just">
              <a:lnSpc>
                <a:spcPts val="1524"/>
              </a:lnSpc>
            </a:pPr>
            <a:r>
              <a:rPr lang="en-US" sz="1209" spc="24">
                <a:solidFill>
                  <a:srgbClr val="000000"/>
                </a:solidFill>
                <a:latin typeface="Lato"/>
              </a:rPr>
              <a:t>Upon successful registration, the long-term pass card should be delivered within 5 working days.</a:t>
            </a:r>
          </a:p>
        </p:txBody>
      </p:sp>
      <p:sp>
        <p:nvSpPr>
          <p:cNvPr id="47" name="TextBox 47"/>
          <p:cNvSpPr txBox="1"/>
          <p:nvPr/>
        </p:nvSpPr>
        <p:spPr>
          <a:xfrm>
            <a:off x="1501341" y="16737462"/>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AFTER PASS ISSUANCE</a:t>
            </a:r>
          </a:p>
        </p:txBody>
      </p:sp>
      <p:sp>
        <p:nvSpPr>
          <p:cNvPr id="48" name="TextBox 48"/>
          <p:cNvSpPr txBox="1"/>
          <p:nvPr/>
        </p:nvSpPr>
        <p:spPr>
          <a:xfrm>
            <a:off x="1676400" y="17083724"/>
            <a:ext cx="4140232" cy="771906"/>
          </a:xfrm>
          <a:prstGeom prst="rect">
            <a:avLst/>
          </a:prstGeom>
        </p:spPr>
        <p:txBody>
          <a:bodyPr lIns="0" tIns="0" rIns="0" bIns="0" rtlCol="0" anchor="t">
            <a:spAutoFit/>
          </a:bodyPr>
          <a:lstStyle/>
          <a:p>
            <a:pPr algn="just">
              <a:lnSpc>
                <a:spcPts val="1512"/>
              </a:lnSpc>
            </a:pPr>
            <a:r>
              <a:rPr lang="en-US" sz="1200" spc="24">
                <a:solidFill>
                  <a:srgbClr val="000000"/>
                </a:solidFill>
                <a:latin typeface="Lato"/>
              </a:rPr>
              <a:t>Notify MOM of any changes or updates to the pass holder's details and where applicable:</a:t>
            </a:r>
          </a:p>
          <a:p>
            <a:pPr marL="259080" lvl="1" indent="-129540" algn="just">
              <a:lnSpc>
                <a:spcPts val="1512"/>
              </a:lnSpc>
              <a:buFont typeface="Arial"/>
              <a:buChar char="•"/>
            </a:pPr>
            <a:r>
              <a:rPr lang="en-US" sz="1200" spc="24">
                <a:solidFill>
                  <a:srgbClr val="000000"/>
                </a:solidFill>
                <a:latin typeface="Arimo"/>
              </a:rPr>
              <a:t>Renew the DP before pass expiry</a:t>
            </a:r>
          </a:p>
          <a:p>
            <a:pPr marL="259080" lvl="1" indent="-129540" algn="just">
              <a:lnSpc>
                <a:spcPts val="1512"/>
              </a:lnSpc>
              <a:buFont typeface="Arial"/>
              <a:buChar char="•"/>
            </a:pPr>
            <a:r>
              <a:rPr lang="en-US" sz="1200" spc="24">
                <a:solidFill>
                  <a:srgbClr val="000000"/>
                </a:solidFill>
                <a:latin typeface="Arimo"/>
              </a:rPr>
              <a:t>Cancel the DP if pass holder plans to leave Singapore</a:t>
            </a:r>
          </a:p>
        </p:txBody>
      </p:sp>
      <p:pic>
        <p:nvPicPr>
          <p:cNvPr id="50" name="Picture 49" descr="A picture containing text, tableware, plate, dishware&#10;&#10;Description automatically generated">
            <a:extLst>
              <a:ext uri="{FF2B5EF4-FFF2-40B4-BE49-F238E27FC236}">
                <a16:creationId xmlns:a16="http://schemas.microsoft.com/office/drawing/2014/main" id="{47B51B80-088C-4F9D-A7AB-E3A51325E794}"/>
              </a:ext>
            </a:extLst>
          </p:cNvPr>
          <p:cNvPicPr>
            <a:picLocks noChangeAspect="1"/>
          </p:cNvPicPr>
          <p:nvPr/>
        </p:nvPicPr>
        <p:blipFill>
          <a:blip r:embed="rId16" cstate="print">
            <a:alphaModFix/>
            <a:extLst>
              <a:ext uri="{28A0092B-C50C-407E-A947-70E740481C1C}">
                <a14:useLocalDpi xmlns:a14="http://schemas.microsoft.com/office/drawing/2010/main" val="0"/>
              </a:ext>
            </a:extLst>
          </a:blip>
          <a:stretch>
            <a:fillRect/>
          </a:stretch>
        </p:blipFill>
        <p:spPr>
          <a:xfrm>
            <a:off x="822547" y="797660"/>
            <a:ext cx="5847938" cy="16507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3" name="AutoShape 3"/>
          <p:cNvSpPr/>
          <p:nvPr/>
        </p:nvSpPr>
        <p:spPr>
          <a:xfrm>
            <a:off x="862211" y="2675001"/>
            <a:ext cx="3345598" cy="0"/>
          </a:xfrm>
          <a:prstGeom prst="line">
            <a:avLst/>
          </a:prstGeom>
          <a:ln w="76200" cap="flat">
            <a:solidFill>
              <a:srgbClr val="FFFFFF"/>
            </a:solidFill>
            <a:prstDash val="solid"/>
            <a:headEnd type="none" w="sm" len="sm"/>
            <a:tailEnd type="none" w="sm" len="sm"/>
          </a:ln>
        </p:spPr>
      </p:sp>
      <p:grpSp>
        <p:nvGrpSpPr>
          <p:cNvPr id="4" name="Group 4"/>
          <p:cNvGrpSpPr/>
          <p:nvPr/>
        </p:nvGrpSpPr>
        <p:grpSpPr>
          <a:xfrm>
            <a:off x="862211" y="3901270"/>
            <a:ext cx="403514" cy="393887"/>
            <a:chOff x="0" y="0"/>
            <a:chExt cx="1625600" cy="1625600"/>
          </a:xfrm>
        </p:grpSpPr>
        <p:sp>
          <p:nvSpPr>
            <p:cNvPr id="5" name="Freeform 5"/>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6" name="Group 6"/>
          <p:cNvGrpSpPr/>
          <p:nvPr/>
        </p:nvGrpSpPr>
        <p:grpSpPr>
          <a:xfrm>
            <a:off x="862211" y="5333763"/>
            <a:ext cx="403514" cy="393887"/>
            <a:chOff x="0" y="0"/>
            <a:chExt cx="1625600" cy="1625600"/>
          </a:xfrm>
        </p:grpSpPr>
        <p:sp>
          <p:nvSpPr>
            <p:cNvPr id="7" name="Freeform 7"/>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8" name="Group 8"/>
          <p:cNvGrpSpPr/>
          <p:nvPr/>
        </p:nvGrpSpPr>
        <p:grpSpPr>
          <a:xfrm>
            <a:off x="862211" y="7337756"/>
            <a:ext cx="403514" cy="393887"/>
            <a:chOff x="0" y="0"/>
            <a:chExt cx="1625600" cy="1625600"/>
          </a:xfrm>
        </p:grpSpPr>
        <p:sp>
          <p:nvSpPr>
            <p:cNvPr id="9" name="Freeform 9"/>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10" name="Group 10"/>
          <p:cNvGrpSpPr/>
          <p:nvPr/>
        </p:nvGrpSpPr>
        <p:grpSpPr>
          <a:xfrm>
            <a:off x="838200" y="12473514"/>
            <a:ext cx="403514" cy="393887"/>
            <a:chOff x="0" y="0"/>
            <a:chExt cx="1625600" cy="1625600"/>
          </a:xfrm>
        </p:grpSpPr>
        <p:sp>
          <p:nvSpPr>
            <p:cNvPr id="11" name="Freeform 1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12" name="Group 12"/>
          <p:cNvGrpSpPr/>
          <p:nvPr/>
        </p:nvGrpSpPr>
        <p:grpSpPr>
          <a:xfrm>
            <a:off x="822423" y="16078596"/>
            <a:ext cx="403514" cy="393887"/>
            <a:chOff x="0" y="0"/>
            <a:chExt cx="1625600" cy="1625600"/>
          </a:xfrm>
        </p:grpSpPr>
        <p:sp>
          <p:nvSpPr>
            <p:cNvPr id="13" name="Freeform 13"/>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aphicFrame>
        <p:nvGraphicFramePr>
          <p:cNvPr id="14" name="Table 14"/>
          <p:cNvGraphicFramePr>
            <a:graphicFrameLocks noGrp="1"/>
          </p:cNvGraphicFramePr>
          <p:nvPr>
            <p:extLst>
              <p:ext uri="{D42A27DB-BD31-4B8C-83A1-F6EECF244321}">
                <p14:modId xmlns:p14="http://schemas.microsoft.com/office/powerpoint/2010/main" val="3345784630"/>
              </p:ext>
            </p:extLst>
          </p:nvPr>
        </p:nvGraphicFramePr>
        <p:xfrm>
          <a:off x="1600877" y="9740784"/>
          <a:ext cx="4571324" cy="1965776"/>
        </p:xfrm>
        <a:graphic>
          <a:graphicData uri="http://schemas.openxmlformats.org/drawingml/2006/table">
            <a:tbl>
              <a:tblPr/>
              <a:tblGrid>
                <a:gridCol w="1001753">
                  <a:extLst>
                    <a:ext uri="{9D8B030D-6E8A-4147-A177-3AD203B41FA5}">
                      <a16:colId xmlns:a16="http://schemas.microsoft.com/office/drawing/2014/main" val="20000"/>
                    </a:ext>
                  </a:extLst>
                </a:gridCol>
                <a:gridCol w="1206311">
                  <a:extLst>
                    <a:ext uri="{9D8B030D-6E8A-4147-A177-3AD203B41FA5}">
                      <a16:colId xmlns:a16="http://schemas.microsoft.com/office/drawing/2014/main" val="20001"/>
                    </a:ext>
                  </a:extLst>
                </a:gridCol>
                <a:gridCol w="1198127">
                  <a:extLst>
                    <a:ext uri="{9D8B030D-6E8A-4147-A177-3AD203B41FA5}">
                      <a16:colId xmlns:a16="http://schemas.microsoft.com/office/drawing/2014/main" val="20002"/>
                    </a:ext>
                  </a:extLst>
                </a:gridCol>
                <a:gridCol w="1165133">
                  <a:extLst>
                    <a:ext uri="{9D8B030D-6E8A-4147-A177-3AD203B41FA5}">
                      <a16:colId xmlns:a16="http://schemas.microsoft.com/office/drawing/2014/main" val="20003"/>
                    </a:ext>
                  </a:extLst>
                </a:gridCol>
              </a:tblGrid>
              <a:tr h="555851">
                <a:tc>
                  <a:txBody>
                    <a:bodyPr/>
                    <a:lstStyle/>
                    <a:p>
                      <a:pPr algn="l">
                        <a:defRPr/>
                      </a:pPr>
                      <a:r>
                        <a:rPr lang="en-US" sz="800" dirty="0">
                          <a:solidFill>
                            <a:srgbClr val="FFFFFF"/>
                          </a:solidFill>
                          <a:latin typeface="Lato Bold" panose="020F0502020204030203" charset="0"/>
                        </a:rPr>
                        <a:t>Criterion</a:t>
                      </a:r>
                      <a:endParaRPr lang="en-US" sz="800" dirty="0">
                        <a:latin typeface="Lato Bold" panose="020F0502020204030203" charset="0"/>
                      </a:endParaRPr>
                    </a:p>
                  </a:txBody>
                  <a:tcPr anchor="ct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424242"/>
                      </a:solidFill>
                      <a:prstDash val="solid"/>
                      <a:round/>
                      <a:headEnd type="none" w="med" len="med"/>
                      <a:tailEnd type="none" w="med" len="med"/>
                    </a:lnB>
                    <a:solidFill>
                      <a:srgbClr val="191919"/>
                    </a:solidFill>
                  </a:tcPr>
                </a:tc>
                <a:tc>
                  <a:txBody>
                    <a:bodyPr/>
                    <a:lstStyle/>
                    <a:p>
                      <a:pPr algn="l">
                        <a:defRPr/>
                      </a:pPr>
                      <a:r>
                        <a:rPr lang="en-US" sz="800" b="1" dirty="0">
                          <a:solidFill>
                            <a:schemeClr val="bg1"/>
                          </a:solidFill>
                          <a:latin typeface="Lato Bold" panose="020F0502020204030203" charset="0"/>
                        </a:rPr>
                        <a:t>20 Points</a:t>
                      </a:r>
                    </a:p>
                    <a:p>
                      <a:r>
                        <a:rPr lang="en-US" sz="800" b="1" dirty="0">
                          <a:solidFill>
                            <a:schemeClr val="bg1"/>
                          </a:solidFill>
                          <a:latin typeface="Lato Bold" panose="020F0502020204030203" charset="0"/>
                        </a:rPr>
                        <a:t>Exceeds Expectations</a:t>
                      </a:r>
                    </a:p>
                  </a:txBody>
                  <a:tcPr anchor="ct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424242"/>
                      </a:solidFill>
                      <a:prstDash val="solid"/>
                      <a:round/>
                      <a:headEnd type="none" w="med" len="med"/>
                      <a:tailEnd type="none" w="med" len="med"/>
                    </a:lnB>
                    <a:solidFill>
                      <a:srgbClr val="191919"/>
                    </a:solidFill>
                  </a:tcPr>
                </a:tc>
                <a:tc>
                  <a:txBody>
                    <a:bodyPr/>
                    <a:lstStyle/>
                    <a:p>
                      <a:pPr algn="l">
                        <a:defRPr/>
                      </a:pPr>
                      <a:r>
                        <a:rPr lang="en-US" sz="800" b="1" dirty="0">
                          <a:solidFill>
                            <a:schemeClr val="bg1"/>
                          </a:solidFill>
                          <a:latin typeface="Lato Bold" panose="020F0502020204030203" charset="0"/>
                        </a:rPr>
                        <a:t>10 Points</a:t>
                      </a:r>
                    </a:p>
                    <a:p>
                      <a:r>
                        <a:rPr lang="en-US" sz="800" b="1" dirty="0">
                          <a:solidFill>
                            <a:schemeClr val="bg1"/>
                          </a:solidFill>
                          <a:latin typeface="Lato Bold" panose="020F0502020204030203" charset="0"/>
                        </a:rPr>
                        <a:t>Meets Expectations</a:t>
                      </a:r>
                    </a:p>
                  </a:txBody>
                  <a:tcPr anchor="ct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424242"/>
                      </a:solidFill>
                      <a:prstDash val="solid"/>
                      <a:round/>
                      <a:headEnd type="none" w="med" len="med"/>
                      <a:tailEnd type="none" w="med" len="med"/>
                    </a:lnB>
                    <a:solidFill>
                      <a:srgbClr val="191919"/>
                    </a:solidFill>
                  </a:tcPr>
                </a:tc>
                <a:tc>
                  <a:txBody>
                    <a:bodyPr/>
                    <a:lstStyle/>
                    <a:p>
                      <a:pPr algn="l">
                        <a:defRPr/>
                      </a:pPr>
                      <a:r>
                        <a:rPr lang="en-US" sz="800" b="1" dirty="0">
                          <a:solidFill>
                            <a:schemeClr val="bg1"/>
                          </a:solidFill>
                          <a:latin typeface="Lato Bold" panose="020F0502020204030203" charset="0"/>
                        </a:rPr>
                        <a:t>0 Points</a:t>
                      </a:r>
                    </a:p>
                    <a:p>
                      <a:r>
                        <a:rPr lang="en-US" sz="800" b="1" dirty="0">
                          <a:solidFill>
                            <a:schemeClr val="bg1"/>
                          </a:solidFill>
                          <a:latin typeface="Lato Bold" panose="020F0502020204030203" charset="0"/>
                        </a:rPr>
                        <a:t>Does Not Meet Expectations</a:t>
                      </a:r>
                    </a:p>
                  </a:txBody>
                  <a:tcPr anchor="ct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424242"/>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319278">
                <a:tc>
                  <a:txBody>
                    <a:bodyPr/>
                    <a:lstStyle/>
                    <a:p>
                      <a:pPr algn="l">
                        <a:defRPr/>
                      </a:pPr>
                      <a:r>
                        <a:rPr lang="en-US" sz="800" dirty="0">
                          <a:solidFill>
                            <a:srgbClr val="000000"/>
                          </a:solidFill>
                          <a:latin typeface="Lato Bold"/>
                        </a:rPr>
                        <a:t>Salary</a:t>
                      </a:r>
                      <a:endParaRPr lang="en-US" sz="400" dirty="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424242"/>
                      </a:solidFill>
                      <a:prstDash val="solid"/>
                      <a:round/>
                      <a:headEnd type="none" w="med" len="med"/>
                      <a:tailEnd type="none" w="med" len="med"/>
                    </a:lnT>
                    <a:lnB w="10583" cap="flat" cmpd="sng" algn="ctr">
                      <a:solidFill>
                        <a:srgbClr val="000000"/>
                      </a:solidFill>
                      <a:prstDash val="solid"/>
                      <a:round/>
                      <a:headEnd type="none" w="med" len="med"/>
                      <a:tailEnd type="none" w="med" len="med"/>
                    </a:lnB>
                    <a:solidFill>
                      <a:srgbClr val="CBCBCB"/>
                    </a:solidFill>
                  </a:tcPr>
                </a:tc>
                <a:tc>
                  <a:txBody>
                    <a:bodyPr/>
                    <a:lstStyle/>
                    <a:p>
                      <a:pPr algn="l">
                        <a:defRPr/>
                      </a:pPr>
                      <a:r>
                        <a:rPr lang="en-US" sz="800" dirty="0">
                          <a:solidFill>
                            <a:srgbClr val="000000"/>
                          </a:solidFill>
                          <a:latin typeface="Lato Bold"/>
                        </a:rPr>
                        <a:t>≥ 90th percentile</a:t>
                      </a:r>
                      <a:endParaRPr lang="en-US" sz="400" dirty="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424242"/>
                      </a:solidFill>
                      <a:prstDash val="solid"/>
                      <a:round/>
                      <a:headEnd type="none" w="med" len="med"/>
                      <a:tailEnd type="none" w="med" len="med"/>
                    </a:lnT>
                    <a:lnB w="10583" cap="flat" cmpd="sng" algn="ctr">
                      <a:solidFill>
                        <a:srgbClr val="000000"/>
                      </a:solidFill>
                      <a:prstDash val="solid"/>
                      <a:round/>
                      <a:headEnd type="none" w="med" len="med"/>
                      <a:tailEnd type="none" w="med" len="med"/>
                    </a:lnB>
                    <a:solidFill>
                      <a:srgbClr val="E8E8E8"/>
                    </a:solidFill>
                  </a:tcPr>
                </a:tc>
                <a:tc>
                  <a:txBody>
                    <a:bodyPr/>
                    <a:lstStyle/>
                    <a:p>
                      <a:pPr algn="l">
                        <a:defRPr/>
                      </a:pPr>
                      <a:r>
                        <a:rPr lang="en-US" sz="800">
                          <a:solidFill>
                            <a:srgbClr val="000000"/>
                          </a:solidFill>
                          <a:latin typeface="Lato Bold"/>
                        </a:rPr>
                        <a:t>65th to 90th percentile</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424242"/>
                      </a:solidFill>
                      <a:prstDash val="solid"/>
                      <a:round/>
                      <a:headEnd type="none" w="med" len="med"/>
                      <a:tailEnd type="none" w="med" len="med"/>
                    </a:lnT>
                    <a:lnB w="10583" cap="flat" cmpd="sng" algn="ctr">
                      <a:solidFill>
                        <a:srgbClr val="000000"/>
                      </a:solidFill>
                      <a:prstDash val="solid"/>
                      <a:round/>
                      <a:headEnd type="none" w="med" len="med"/>
                      <a:tailEnd type="none" w="med" len="med"/>
                    </a:lnB>
                    <a:solidFill>
                      <a:srgbClr val="E8E8E8"/>
                    </a:solidFill>
                  </a:tcPr>
                </a:tc>
                <a:tc>
                  <a:txBody>
                    <a:bodyPr/>
                    <a:lstStyle/>
                    <a:p>
                      <a:pPr algn="l">
                        <a:defRPr/>
                      </a:pPr>
                      <a:r>
                        <a:rPr lang="en-US" sz="800">
                          <a:solidFill>
                            <a:srgbClr val="000000"/>
                          </a:solidFill>
                          <a:latin typeface="Lato Bold"/>
                        </a:rPr>
                        <a:t>&lt; 65th percentile</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424242"/>
                      </a:solidFill>
                      <a:prstDash val="solid"/>
                      <a:round/>
                      <a:headEnd type="none" w="med" len="med"/>
                      <a:tailEnd type="none" w="med" len="med"/>
                    </a:lnT>
                    <a:lnB w="10583" cap="flat" cmpd="sng" algn="ctr">
                      <a:solidFill>
                        <a:srgbClr val="000000"/>
                      </a:solidFill>
                      <a:prstDash val="solid"/>
                      <a:round/>
                      <a:headEnd type="none" w="med" len="med"/>
                      <a:tailEnd type="none" w="med" len="med"/>
                    </a:lnB>
                    <a:solidFill>
                      <a:srgbClr val="E8E8E8"/>
                    </a:solidFill>
                  </a:tcPr>
                </a:tc>
                <a:extLst>
                  <a:ext uri="{0D108BD9-81ED-4DB2-BD59-A6C34878D82A}">
                    <a16:rowId xmlns:a16="http://schemas.microsoft.com/office/drawing/2014/main" val="10001"/>
                  </a:ext>
                </a:extLst>
              </a:tr>
              <a:tr h="407624">
                <a:tc>
                  <a:txBody>
                    <a:bodyPr/>
                    <a:lstStyle/>
                    <a:p>
                      <a:pPr algn="l">
                        <a:defRPr/>
                      </a:pPr>
                      <a:r>
                        <a:rPr lang="en-US" sz="800">
                          <a:solidFill>
                            <a:srgbClr val="000000"/>
                          </a:solidFill>
                          <a:latin typeface="Lato Bold"/>
                        </a:rPr>
                        <a:t>Qualifications</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solidFill>
                      <a:srgbClr val="CBCBCB"/>
                    </a:solidFill>
                  </a:tcPr>
                </a:tc>
                <a:tc>
                  <a:txBody>
                    <a:bodyPr/>
                    <a:lstStyle/>
                    <a:p>
                      <a:pPr algn="l">
                        <a:defRPr/>
                      </a:pPr>
                      <a:r>
                        <a:rPr lang="en-US" sz="800">
                          <a:solidFill>
                            <a:srgbClr val="000000"/>
                          </a:solidFill>
                          <a:latin typeface="Lato Bold"/>
                        </a:rPr>
                        <a:t>Top-tier institution</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tcPr>
                </a:tc>
                <a:tc>
                  <a:txBody>
                    <a:bodyPr/>
                    <a:lstStyle/>
                    <a:p>
                      <a:pPr algn="l">
                        <a:defRPr/>
                      </a:pPr>
                      <a:r>
                        <a:rPr lang="en-US" sz="800">
                          <a:solidFill>
                            <a:srgbClr val="000000"/>
                          </a:solidFill>
                          <a:latin typeface="Lato Bold"/>
                        </a:rPr>
                        <a:t>Degree-equivalent qualification</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tcPr>
                </a:tc>
                <a:tc>
                  <a:txBody>
                    <a:bodyPr/>
                    <a:lstStyle/>
                    <a:p>
                      <a:pPr algn="l">
                        <a:defRPr/>
                      </a:pPr>
                      <a:r>
                        <a:rPr lang="en-US" sz="800">
                          <a:solidFill>
                            <a:srgbClr val="000000"/>
                          </a:solidFill>
                          <a:latin typeface="Lato Bold"/>
                        </a:rPr>
                        <a:t>Degree-equivalent qualification</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9397">
                <a:tc>
                  <a:txBody>
                    <a:bodyPr/>
                    <a:lstStyle/>
                    <a:p>
                      <a:pPr algn="l">
                        <a:defRPr/>
                      </a:pPr>
                      <a:r>
                        <a:rPr lang="en-US" sz="800">
                          <a:solidFill>
                            <a:srgbClr val="000000"/>
                          </a:solidFill>
                          <a:latin typeface="Lato Bold"/>
                        </a:rPr>
                        <a:t>Diversity</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solidFill>
                      <a:srgbClr val="CBCBCB"/>
                    </a:solidFill>
                  </a:tcPr>
                </a:tc>
                <a:tc>
                  <a:txBody>
                    <a:bodyPr/>
                    <a:lstStyle/>
                    <a:p>
                      <a:pPr algn="l">
                        <a:defRPr/>
                      </a:pPr>
                      <a:r>
                        <a:rPr lang="en-US" sz="800">
                          <a:solidFill>
                            <a:srgbClr val="000000"/>
                          </a:solidFill>
                          <a:latin typeface="Lato Bold"/>
                        </a:rPr>
                        <a:t>&lt; 5%</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tcPr>
                </a:tc>
                <a:tc>
                  <a:txBody>
                    <a:bodyPr/>
                    <a:lstStyle/>
                    <a:p>
                      <a:pPr algn="l">
                        <a:defRPr/>
                      </a:pPr>
                      <a:r>
                        <a:rPr lang="en-US" sz="800">
                          <a:solidFill>
                            <a:srgbClr val="000000"/>
                          </a:solidFill>
                          <a:latin typeface="Lato Bold"/>
                        </a:rPr>
                        <a:t>5% to 25%</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tcPr>
                </a:tc>
                <a:tc>
                  <a:txBody>
                    <a:bodyPr/>
                    <a:lstStyle/>
                    <a:p>
                      <a:pPr algn="l">
                        <a:defRPr/>
                      </a:pPr>
                      <a:r>
                        <a:rPr lang="en-US" sz="800">
                          <a:solidFill>
                            <a:srgbClr val="000000"/>
                          </a:solidFill>
                          <a:latin typeface="Lato Bold"/>
                        </a:rPr>
                        <a:t>≥ 25%</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7624">
                <a:tc>
                  <a:txBody>
                    <a:bodyPr/>
                    <a:lstStyle/>
                    <a:p>
                      <a:pPr algn="l">
                        <a:defRPr/>
                      </a:pPr>
                      <a:r>
                        <a:rPr lang="en-US" sz="800">
                          <a:solidFill>
                            <a:srgbClr val="000000"/>
                          </a:solidFill>
                          <a:latin typeface="Lato Bold"/>
                        </a:rPr>
                        <a:t>Support for Local Employment</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solidFill>
                      <a:srgbClr val="CBCBCB"/>
                    </a:solidFill>
                  </a:tcPr>
                </a:tc>
                <a:tc>
                  <a:txBody>
                    <a:bodyPr/>
                    <a:lstStyle/>
                    <a:p>
                      <a:pPr algn="l">
                        <a:defRPr/>
                      </a:pPr>
                      <a:r>
                        <a:rPr lang="en-US" sz="800">
                          <a:solidFill>
                            <a:srgbClr val="000000"/>
                          </a:solidFill>
                          <a:latin typeface="Lato Bold"/>
                        </a:rPr>
                        <a:t>≥ 50th percentile</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tcPr>
                </a:tc>
                <a:tc>
                  <a:txBody>
                    <a:bodyPr/>
                    <a:lstStyle/>
                    <a:p>
                      <a:pPr algn="l">
                        <a:defRPr/>
                      </a:pPr>
                      <a:r>
                        <a:rPr lang="en-US" sz="800">
                          <a:solidFill>
                            <a:srgbClr val="000000"/>
                          </a:solidFill>
                          <a:latin typeface="Lato Bold"/>
                        </a:rPr>
                        <a:t>20th to 50th percentile</a:t>
                      </a:r>
                      <a:endParaRPr lang="en-US" sz="40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tcPr>
                </a:tc>
                <a:tc>
                  <a:txBody>
                    <a:bodyPr/>
                    <a:lstStyle/>
                    <a:p>
                      <a:pPr algn="l">
                        <a:defRPr/>
                      </a:pPr>
                      <a:r>
                        <a:rPr lang="en-US" sz="800" dirty="0">
                          <a:solidFill>
                            <a:srgbClr val="000000"/>
                          </a:solidFill>
                          <a:latin typeface="Lato Bold"/>
                        </a:rPr>
                        <a:t>&lt; 20th percentile</a:t>
                      </a:r>
                      <a:endParaRPr lang="en-US" sz="400" dirty="0"/>
                    </a:p>
                  </a:txBody>
                  <a:tcPr>
                    <a:lnL w="10583" cap="flat" cmpd="sng" algn="ctr">
                      <a:solidFill>
                        <a:srgbClr val="000000"/>
                      </a:solidFill>
                      <a:prstDash val="solid"/>
                      <a:round/>
                      <a:headEnd type="none" w="med" len="med"/>
                      <a:tailEnd type="none" w="med" len="med"/>
                    </a:lnL>
                    <a:lnR w="10583" cap="flat" cmpd="sng" algn="ctr">
                      <a:solidFill>
                        <a:srgbClr val="000000"/>
                      </a:solidFill>
                      <a:prstDash val="solid"/>
                      <a:round/>
                      <a:headEnd type="none" w="med" len="med"/>
                      <a:tailEnd type="none" w="med" len="med"/>
                    </a:lnR>
                    <a:lnT w="10583" cap="flat" cmpd="sng" algn="ctr">
                      <a:solidFill>
                        <a:srgbClr val="000000"/>
                      </a:solidFill>
                      <a:prstDash val="solid"/>
                      <a:round/>
                      <a:headEnd type="none" w="med" len="med"/>
                      <a:tailEnd type="none" w="med" len="med"/>
                    </a:lnT>
                    <a:lnB w="1058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5" name="Table 15"/>
          <p:cNvGraphicFramePr>
            <a:graphicFrameLocks noGrp="1"/>
          </p:cNvGraphicFramePr>
          <p:nvPr>
            <p:extLst>
              <p:ext uri="{D42A27DB-BD31-4B8C-83A1-F6EECF244321}">
                <p14:modId xmlns:p14="http://schemas.microsoft.com/office/powerpoint/2010/main" val="3323476309"/>
              </p:ext>
            </p:extLst>
          </p:nvPr>
        </p:nvGraphicFramePr>
        <p:xfrm>
          <a:off x="1525352" y="14343141"/>
          <a:ext cx="2224611" cy="893544"/>
        </p:xfrm>
        <a:graphic>
          <a:graphicData uri="http://schemas.openxmlformats.org/drawingml/2006/table">
            <a:tbl>
              <a:tblPr/>
              <a:tblGrid>
                <a:gridCol w="1340086">
                  <a:extLst>
                    <a:ext uri="{9D8B030D-6E8A-4147-A177-3AD203B41FA5}">
                      <a16:colId xmlns:a16="http://schemas.microsoft.com/office/drawing/2014/main" val="20000"/>
                    </a:ext>
                  </a:extLst>
                </a:gridCol>
                <a:gridCol w="884525">
                  <a:extLst>
                    <a:ext uri="{9D8B030D-6E8A-4147-A177-3AD203B41FA5}">
                      <a16:colId xmlns:a16="http://schemas.microsoft.com/office/drawing/2014/main" val="20001"/>
                    </a:ext>
                  </a:extLst>
                </a:gridCol>
              </a:tblGrid>
              <a:tr h="294220">
                <a:tc>
                  <a:txBody>
                    <a:bodyPr/>
                    <a:lstStyle/>
                    <a:p>
                      <a:pPr algn="l">
                        <a:defRPr/>
                      </a:pPr>
                      <a:r>
                        <a:rPr lang="en-US" sz="800">
                          <a:solidFill>
                            <a:srgbClr val="FFFFFF"/>
                          </a:solidFill>
                          <a:latin typeface="Lato Bold"/>
                        </a:rPr>
                        <a:t>Criterion</a:t>
                      </a:r>
                      <a:endParaRPr lang="en-US" sz="800"/>
                    </a:p>
                  </a:txBody>
                  <a:tcPr>
                    <a:lnL w="14816" cap="flat" cmpd="sng" algn="ctr">
                      <a:solidFill>
                        <a:srgbClr val="000000"/>
                      </a:solidFill>
                      <a:prstDash val="solid"/>
                      <a:round/>
                      <a:headEnd type="none" w="med" len="med"/>
                      <a:tailEnd type="none" w="med" len="med"/>
                    </a:lnL>
                    <a:lnR w="14816" cap="flat" cmpd="sng" algn="ctr">
                      <a:solidFill>
                        <a:srgbClr val="000000"/>
                      </a:solidFill>
                      <a:prstDash val="solid"/>
                      <a:round/>
                      <a:headEnd type="none" w="med" len="med"/>
                      <a:tailEnd type="none" w="med" len="med"/>
                    </a:lnR>
                    <a:lnT w="14816" cap="flat" cmpd="sng" algn="ctr">
                      <a:solidFill>
                        <a:srgbClr val="000000"/>
                      </a:solidFill>
                      <a:prstDash val="solid"/>
                      <a:round/>
                      <a:headEnd type="none" w="med" len="med"/>
                      <a:tailEnd type="none" w="med" len="med"/>
                    </a:lnT>
                    <a:lnB w="14816" cap="flat" cmpd="sng" algn="ctr">
                      <a:solidFill>
                        <a:srgbClr val="424242"/>
                      </a:solidFill>
                      <a:prstDash val="solid"/>
                      <a:round/>
                      <a:headEnd type="none" w="med" len="med"/>
                      <a:tailEnd type="none" w="med" len="med"/>
                    </a:lnB>
                    <a:solidFill>
                      <a:srgbClr val="191919"/>
                    </a:solidFill>
                  </a:tcPr>
                </a:tc>
                <a:tc>
                  <a:txBody>
                    <a:bodyPr/>
                    <a:lstStyle/>
                    <a:p>
                      <a:pPr algn="l">
                        <a:defRPr/>
                      </a:pPr>
                      <a:r>
                        <a:rPr lang="en-US" sz="800">
                          <a:solidFill>
                            <a:srgbClr val="FFFFFF"/>
                          </a:solidFill>
                          <a:latin typeface="Lato Bold"/>
                        </a:rPr>
                        <a:t>Points</a:t>
                      </a:r>
                      <a:endParaRPr lang="en-US" sz="800"/>
                    </a:p>
                  </a:txBody>
                  <a:tcPr>
                    <a:lnL w="14816" cap="flat" cmpd="sng" algn="ctr">
                      <a:solidFill>
                        <a:srgbClr val="000000"/>
                      </a:solidFill>
                      <a:prstDash val="solid"/>
                      <a:round/>
                      <a:headEnd type="none" w="med" len="med"/>
                      <a:tailEnd type="none" w="med" len="med"/>
                    </a:lnL>
                    <a:lnR w="14816" cap="flat" cmpd="sng" algn="ctr">
                      <a:solidFill>
                        <a:srgbClr val="000000"/>
                      </a:solidFill>
                      <a:prstDash val="solid"/>
                      <a:round/>
                      <a:headEnd type="none" w="med" len="med"/>
                      <a:tailEnd type="none" w="med" len="med"/>
                    </a:lnR>
                    <a:lnT w="14816" cap="flat" cmpd="sng" algn="ctr">
                      <a:solidFill>
                        <a:srgbClr val="000000"/>
                      </a:solidFill>
                      <a:prstDash val="solid"/>
                      <a:round/>
                      <a:headEnd type="none" w="med" len="med"/>
                      <a:tailEnd type="none" w="med" len="med"/>
                    </a:lnT>
                    <a:lnB w="14816" cap="flat" cmpd="sng" algn="ctr">
                      <a:solidFill>
                        <a:srgbClr val="424242"/>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264044">
                <a:tc>
                  <a:txBody>
                    <a:bodyPr/>
                    <a:lstStyle/>
                    <a:p>
                      <a:pPr algn="l">
                        <a:defRPr/>
                      </a:pPr>
                      <a:r>
                        <a:rPr lang="en-US" sz="800">
                          <a:solidFill>
                            <a:srgbClr val="000000"/>
                          </a:solidFill>
                          <a:latin typeface="Lato Bold"/>
                        </a:rPr>
                        <a:t>Skills Bonus</a:t>
                      </a:r>
                      <a:endParaRPr lang="en-US" sz="800"/>
                    </a:p>
                  </a:txBody>
                  <a:tcPr>
                    <a:lnL w="14816" cap="flat" cmpd="sng" algn="ctr">
                      <a:solidFill>
                        <a:srgbClr val="000000"/>
                      </a:solidFill>
                      <a:prstDash val="solid"/>
                      <a:round/>
                      <a:headEnd type="none" w="med" len="med"/>
                      <a:tailEnd type="none" w="med" len="med"/>
                    </a:lnL>
                    <a:lnR w="14816" cap="flat" cmpd="sng" algn="ctr">
                      <a:solidFill>
                        <a:srgbClr val="000000"/>
                      </a:solidFill>
                      <a:prstDash val="solid"/>
                      <a:round/>
                      <a:headEnd type="none" w="med" len="med"/>
                      <a:tailEnd type="none" w="med" len="med"/>
                    </a:lnR>
                    <a:lnT w="14816" cap="flat" cmpd="sng" algn="ctr">
                      <a:solidFill>
                        <a:srgbClr val="424242"/>
                      </a:solidFill>
                      <a:prstDash val="solid"/>
                      <a:round/>
                      <a:headEnd type="none" w="med" len="med"/>
                      <a:tailEnd type="none" w="med" len="med"/>
                    </a:lnT>
                    <a:lnB w="14816" cap="flat" cmpd="sng" algn="ctr">
                      <a:solidFill>
                        <a:srgbClr val="000000"/>
                      </a:solidFill>
                      <a:prstDash val="solid"/>
                      <a:round/>
                      <a:headEnd type="none" w="med" len="med"/>
                      <a:tailEnd type="none" w="med" len="med"/>
                    </a:lnB>
                    <a:solidFill>
                      <a:srgbClr val="CBCBCB"/>
                    </a:solidFill>
                  </a:tcPr>
                </a:tc>
                <a:tc>
                  <a:txBody>
                    <a:bodyPr/>
                    <a:lstStyle/>
                    <a:p>
                      <a:pPr algn="l">
                        <a:defRPr/>
                      </a:pPr>
                      <a:r>
                        <a:rPr lang="en-US" sz="800" dirty="0">
                          <a:solidFill>
                            <a:srgbClr val="000000"/>
                          </a:solidFill>
                          <a:latin typeface="Lato Bold"/>
                        </a:rPr>
                        <a:t>+ 20</a:t>
                      </a:r>
                      <a:endParaRPr lang="en-US" sz="800" dirty="0"/>
                    </a:p>
                  </a:txBody>
                  <a:tcPr>
                    <a:lnL w="14816" cap="flat" cmpd="sng" algn="ctr">
                      <a:solidFill>
                        <a:srgbClr val="000000"/>
                      </a:solidFill>
                      <a:prstDash val="solid"/>
                      <a:round/>
                      <a:headEnd type="none" w="med" len="med"/>
                      <a:tailEnd type="none" w="med" len="med"/>
                    </a:lnL>
                    <a:lnR w="14816" cap="flat" cmpd="sng" algn="ctr">
                      <a:solidFill>
                        <a:srgbClr val="000000"/>
                      </a:solidFill>
                      <a:prstDash val="solid"/>
                      <a:round/>
                      <a:headEnd type="none" w="med" len="med"/>
                      <a:tailEnd type="none" w="med" len="med"/>
                    </a:lnR>
                    <a:lnT w="14816" cap="flat" cmpd="sng" algn="ctr">
                      <a:solidFill>
                        <a:srgbClr val="424242"/>
                      </a:solidFill>
                      <a:prstDash val="solid"/>
                      <a:round/>
                      <a:headEnd type="none" w="med" len="med"/>
                      <a:tailEnd type="none" w="med" len="med"/>
                    </a:lnT>
                    <a:lnB w="14816" cap="flat" cmpd="sng" algn="ctr">
                      <a:solidFill>
                        <a:srgbClr val="000000"/>
                      </a:solidFill>
                      <a:prstDash val="solid"/>
                      <a:round/>
                      <a:headEnd type="none" w="med" len="med"/>
                      <a:tailEnd type="none" w="med" len="med"/>
                    </a:lnB>
                    <a:solidFill>
                      <a:srgbClr val="E8E8E8"/>
                    </a:solidFill>
                  </a:tcPr>
                </a:tc>
                <a:extLst>
                  <a:ext uri="{0D108BD9-81ED-4DB2-BD59-A6C34878D82A}">
                    <a16:rowId xmlns:a16="http://schemas.microsoft.com/office/drawing/2014/main" val="10001"/>
                  </a:ext>
                </a:extLst>
              </a:tr>
              <a:tr h="264044">
                <a:tc>
                  <a:txBody>
                    <a:bodyPr/>
                    <a:lstStyle/>
                    <a:p>
                      <a:pPr algn="l">
                        <a:defRPr/>
                      </a:pPr>
                      <a:r>
                        <a:rPr lang="en-US" sz="800">
                          <a:solidFill>
                            <a:srgbClr val="000000"/>
                          </a:solidFill>
                          <a:latin typeface="Lato Bold"/>
                        </a:rPr>
                        <a:t>Strategic Economic Priorities Bonus</a:t>
                      </a:r>
                      <a:endParaRPr lang="en-US" sz="800"/>
                    </a:p>
                  </a:txBody>
                  <a:tcPr>
                    <a:lnL w="14816" cap="flat" cmpd="sng" algn="ctr">
                      <a:solidFill>
                        <a:srgbClr val="000000"/>
                      </a:solidFill>
                      <a:prstDash val="solid"/>
                      <a:round/>
                      <a:headEnd type="none" w="med" len="med"/>
                      <a:tailEnd type="none" w="med" len="med"/>
                    </a:lnL>
                    <a:lnR w="14816" cap="flat" cmpd="sng" algn="ctr">
                      <a:solidFill>
                        <a:srgbClr val="000000"/>
                      </a:solidFill>
                      <a:prstDash val="solid"/>
                      <a:round/>
                      <a:headEnd type="none" w="med" len="med"/>
                      <a:tailEnd type="none" w="med" len="med"/>
                    </a:lnR>
                    <a:lnT w="14816" cap="flat" cmpd="sng" algn="ctr">
                      <a:solidFill>
                        <a:srgbClr val="000000"/>
                      </a:solidFill>
                      <a:prstDash val="solid"/>
                      <a:round/>
                      <a:headEnd type="none" w="med" len="med"/>
                      <a:tailEnd type="none" w="med" len="med"/>
                    </a:lnT>
                    <a:lnB w="14816" cap="flat" cmpd="sng" algn="ctr">
                      <a:solidFill>
                        <a:srgbClr val="000000"/>
                      </a:solidFill>
                      <a:prstDash val="solid"/>
                      <a:round/>
                      <a:headEnd type="none" w="med" len="med"/>
                      <a:tailEnd type="none" w="med" len="med"/>
                    </a:lnB>
                    <a:solidFill>
                      <a:srgbClr val="CBCBCB"/>
                    </a:solidFill>
                  </a:tcPr>
                </a:tc>
                <a:tc>
                  <a:txBody>
                    <a:bodyPr/>
                    <a:lstStyle/>
                    <a:p>
                      <a:pPr algn="l">
                        <a:defRPr/>
                      </a:pPr>
                      <a:r>
                        <a:rPr lang="en-US" sz="800" dirty="0">
                          <a:solidFill>
                            <a:srgbClr val="000000"/>
                          </a:solidFill>
                          <a:latin typeface="Lato Bold"/>
                        </a:rPr>
                        <a:t>+ 10</a:t>
                      </a:r>
                      <a:endParaRPr lang="en-US" sz="800" dirty="0"/>
                    </a:p>
                  </a:txBody>
                  <a:tcPr>
                    <a:lnL w="14816" cap="flat" cmpd="sng" algn="ctr">
                      <a:solidFill>
                        <a:srgbClr val="000000"/>
                      </a:solidFill>
                      <a:prstDash val="solid"/>
                      <a:round/>
                      <a:headEnd type="none" w="med" len="med"/>
                      <a:tailEnd type="none" w="med" len="med"/>
                    </a:lnL>
                    <a:lnR w="14816" cap="flat" cmpd="sng" algn="ctr">
                      <a:solidFill>
                        <a:srgbClr val="000000"/>
                      </a:solidFill>
                      <a:prstDash val="solid"/>
                      <a:round/>
                      <a:headEnd type="none" w="med" len="med"/>
                      <a:tailEnd type="none" w="med" len="med"/>
                    </a:lnR>
                    <a:lnT w="14816" cap="flat" cmpd="sng" algn="ctr">
                      <a:solidFill>
                        <a:srgbClr val="000000"/>
                      </a:solidFill>
                      <a:prstDash val="solid"/>
                      <a:round/>
                      <a:headEnd type="none" w="med" len="med"/>
                      <a:tailEnd type="none" w="med" len="med"/>
                    </a:lnT>
                    <a:lnB w="1481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672" y="4049826"/>
            <a:ext cx="1204128" cy="1204128"/>
          </a:xfrm>
          <a:prstGeom prst="rect">
            <a:avLst/>
          </a:prstGeom>
        </p:spPr>
      </p:pic>
      <p:pic>
        <p:nvPicPr>
          <p:cNvPr id="17" name="Picture 1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39672" y="12907957"/>
            <a:ext cx="1204128" cy="1204128"/>
          </a:xfrm>
          <a:prstGeom prst="rect">
            <a:avLst/>
          </a:prstGeom>
        </p:spPr>
      </p:pic>
      <p:pic>
        <p:nvPicPr>
          <p:cNvPr id="18" name="Picture 1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39672" y="8038898"/>
            <a:ext cx="1204128" cy="1204128"/>
          </a:xfrm>
          <a:prstGeom prst="rect">
            <a:avLst/>
          </a:prstGeom>
        </p:spPr>
      </p:pic>
      <p:pic>
        <p:nvPicPr>
          <p:cNvPr id="19" name="Picture 1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39672" y="5778239"/>
            <a:ext cx="1204128" cy="1204128"/>
          </a:xfrm>
          <a:prstGeom prst="rect">
            <a:avLst/>
          </a:prstGeom>
        </p:spPr>
      </p:pic>
      <p:pic>
        <p:nvPicPr>
          <p:cNvPr id="20" name="Picture 2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39672" y="16275539"/>
            <a:ext cx="1204128" cy="1204128"/>
          </a:xfrm>
          <a:prstGeom prst="rect">
            <a:avLst/>
          </a:prstGeom>
        </p:spPr>
      </p:pic>
      <p:sp>
        <p:nvSpPr>
          <p:cNvPr id="22" name="TextBox 22"/>
          <p:cNvSpPr txBox="1"/>
          <p:nvPr/>
        </p:nvSpPr>
        <p:spPr>
          <a:xfrm>
            <a:off x="953312" y="3878783"/>
            <a:ext cx="211105" cy="391237"/>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23" name="TextBox 23"/>
          <p:cNvSpPr txBox="1"/>
          <p:nvPr/>
        </p:nvSpPr>
        <p:spPr>
          <a:xfrm>
            <a:off x="1525352" y="3929845"/>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OVERVIEW</a:t>
            </a:r>
          </a:p>
        </p:txBody>
      </p:sp>
      <p:sp>
        <p:nvSpPr>
          <p:cNvPr id="24" name="TextBox 24"/>
          <p:cNvSpPr txBox="1"/>
          <p:nvPr/>
        </p:nvSpPr>
        <p:spPr>
          <a:xfrm>
            <a:off x="1676400" y="4276107"/>
            <a:ext cx="4140232" cy="771906"/>
          </a:xfrm>
          <a:prstGeom prst="rect">
            <a:avLst/>
          </a:prstGeom>
        </p:spPr>
        <p:txBody>
          <a:bodyPr lIns="0" tIns="0" rIns="0" bIns="0" rtlCol="0" anchor="t">
            <a:spAutoFit/>
          </a:bodyPr>
          <a:lstStyle/>
          <a:p>
            <a:pPr algn="just">
              <a:lnSpc>
                <a:spcPts val="1512"/>
              </a:lnSpc>
            </a:pPr>
            <a:r>
              <a:rPr lang="en-US" sz="1200" spc="24">
                <a:solidFill>
                  <a:srgbClr val="000000"/>
                </a:solidFill>
                <a:latin typeface="Lato"/>
              </a:rPr>
              <a:t>COMPASS helps in ensuring the complementarity of EP candidates with Singapore workers. It will take effect from:</a:t>
            </a:r>
          </a:p>
          <a:p>
            <a:pPr marL="259080" lvl="1" indent="-129540" algn="just">
              <a:lnSpc>
                <a:spcPts val="1512"/>
              </a:lnSpc>
              <a:buFont typeface="Arial"/>
              <a:buChar char="•"/>
            </a:pPr>
            <a:r>
              <a:rPr lang="en-US" sz="1200" spc="24">
                <a:solidFill>
                  <a:srgbClr val="000000"/>
                </a:solidFill>
                <a:latin typeface="Lato"/>
              </a:rPr>
              <a:t>1 September 2023 for new EP applications</a:t>
            </a:r>
          </a:p>
          <a:p>
            <a:pPr marL="259080" lvl="1" indent="-129540" algn="just">
              <a:lnSpc>
                <a:spcPts val="1512"/>
              </a:lnSpc>
              <a:buFont typeface="Arial"/>
              <a:buChar char="•"/>
            </a:pPr>
            <a:r>
              <a:rPr lang="en-US" sz="1200" spc="24">
                <a:solidFill>
                  <a:srgbClr val="000000"/>
                </a:solidFill>
                <a:latin typeface="Lato"/>
              </a:rPr>
              <a:t>1 September 2024 for EP renewals</a:t>
            </a:r>
          </a:p>
        </p:txBody>
      </p:sp>
      <p:sp>
        <p:nvSpPr>
          <p:cNvPr id="25" name="TextBox 25"/>
          <p:cNvSpPr txBox="1"/>
          <p:nvPr/>
        </p:nvSpPr>
        <p:spPr>
          <a:xfrm>
            <a:off x="958415" y="5306930"/>
            <a:ext cx="211106"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26" name="TextBox 26"/>
          <p:cNvSpPr txBox="1"/>
          <p:nvPr/>
        </p:nvSpPr>
        <p:spPr>
          <a:xfrm>
            <a:off x="953312" y="7310922"/>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sp>
        <p:nvSpPr>
          <p:cNvPr id="27" name="TextBox 27"/>
          <p:cNvSpPr txBox="1"/>
          <p:nvPr/>
        </p:nvSpPr>
        <p:spPr>
          <a:xfrm>
            <a:off x="934404" y="12446681"/>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28" name="TextBox 28"/>
          <p:cNvSpPr txBox="1"/>
          <p:nvPr/>
        </p:nvSpPr>
        <p:spPr>
          <a:xfrm>
            <a:off x="1525352" y="7366331"/>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FOUNDATIONAL CRITERIA</a:t>
            </a:r>
          </a:p>
        </p:txBody>
      </p:sp>
      <p:sp>
        <p:nvSpPr>
          <p:cNvPr id="29" name="TextBox 29"/>
          <p:cNvSpPr txBox="1"/>
          <p:nvPr/>
        </p:nvSpPr>
        <p:spPr>
          <a:xfrm>
            <a:off x="1600876" y="7693543"/>
            <a:ext cx="4215756" cy="1856740"/>
          </a:xfrm>
          <a:prstGeom prst="rect">
            <a:avLst/>
          </a:prstGeom>
        </p:spPr>
        <p:txBody>
          <a:bodyPr lIns="0" tIns="0" rIns="0" bIns="0" rtlCol="0" anchor="t">
            <a:spAutoFit/>
          </a:bodyPr>
          <a:lstStyle/>
          <a:p>
            <a:pPr algn="just">
              <a:lnSpc>
                <a:spcPts val="1599"/>
              </a:lnSpc>
            </a:pPr>
            <a:r>
              <a:rPr lang="en-US" sz="999" u="sng" spc="19">
                <a:solidFill>
                  <a:srgbClr val="000000"/>
                </a:solidFill>
                <a:latin typeface="Lato Bold"/>
              </a:rPr>
              <a:t>Individual Attributes</a:t>
            </a:r>
          </a:p>
          <a:p>
            <a:pPr algn="just">
              <a:lnSpc>
                <a:spcPts val="1512"/>
              </a:lnSpc>
            </a:pPr>
            <a:r>
              <a:rPr lang="en-US" sz="1200" spc="19">
                <a:solidFill>
                  <a:srgbClr val="000000"/>
                </a:solidFill>
                <a:latin typeface="Lato"/>
              </a:rPr>
              <a:t>C1. </a:t>
            </a:r>
            <a:r>
              <a:rPr lang="en-US" sz="1200" spc="18">
                <a:solidFill>
                  <a:srgbClr val="000000"/>
                </a:solidFill>
                <a:latin typeface="Lato"/>
              </a:rPr>
              <a:t>Salary</a:t>
            </a:r>
          </a:p>
          <a:p>
            <a:pPr algn="just">
              <a:lnSpc>
                <a:spcPts val="1260"/>
              </a:lnSpc>
            </a:pPr>
            <a:r>
              <a:rPr lang="en-US" sz="1000" spc="20">
                <a:solidFill>
                  <a:srgbClr val="000000"/>
                </a:solidFill>
                <a:latin typeface="Lato Italics"/>
              </a:rPr>
              <a:t>            - Fixed monthly salary relative to local PMET salary norms for the sector</a:t>
            </a:r>
          </a:p>
          <a:p>
            <a:pPr algn="just">
              <a:lnSpc>
                <a:spcPts val="1512"/>
              </a:lnSpc>
            </a:pPr>
            <a:r>
              <a:rPr lang="en-US" sz="1200" spc="20">
                <a:solidFill>
                  <a:srgbClr val="000000"/>
                </a:solidFill>
                <a:latin typeface="Lato"/>
              </a:rPr>
              <a:t>C2. </a:t>
            </a:r>
            <a:r>
              <a:rPr lang="en-US" sz="1200" spc="24">
                <a:solidFill>
                  <a:srgbClr val="000000"/>
                </a:solidFill>
                <a:latin typeface="Lato"/>
              </a:rPr>
              <a:t>Qualifications</a:t>
            </a:r>
          </a:p>
          <a:p>
            <a:pPr algn="just">
              <a:lnSpc>
                <a:spcPts val="1260"/>
              </a:lnSpc>
            </a:pPr>
            <a:r>
              <a:rPr lang="en-US" sz="1000" spc="20">
                <a:solidFill>
                  <a:srgbClr val="000000"/>
                </a:solidFill>
                <a:latin typeface="Lato Italics"/>
              </a:rPr>
              <a:t>            - Based on the candidate's recognised qualifications</a:t>
            </a:r>
          </a:p>
          <a:p>
            <a:pPr algn="just">
              <a:lnSpc>
                <a:spcPts val="600"/>
              </a:lnSpc>
            </a:pPr>
            <a:endParaRPr lang="en-US" sz="1000" spc="20">
              <a:solidFill>
                <a:srgbClr val="000000"/>
              </a:solidFill>
              <a:latin typeface="Lato Italics"/>
            </a:endParaRPr>
          </a:p>
          <a:p>
            <a:pPr algn="just">
              <a:lnSpc>
                <a:spcPts val="1599"/>
              </a:lnSpc>
            </a:pPr>
            <a:r>
              <a:rPr lang="en-US" sz="999" u="sng" spc="19">
                <a:solidFill>
                  <a:srgbClr val="000000"/>
                </a:solidFill>
                <a:latin typeface="Lato Bold"/>
              </a:rPr>
              <a:t>Firm-Related Attributes</a:t>
            </a:r>
          </a:p>
          <a:p>
            <a:pPr algn="just">
              <a:lnSpc>
                <a:spcPts val="1512"/>
              </a:lnSpc>
            </a:pPr>
            <a:r>
              <a:rPr lang="en-US" sz="1200" spc="19">
                <a:solidFill>
                  <a:srgbClr val="000000"/>
                </a:solidFill>
                <a:latin typeface="Lato"/>
              </a:rPr>
              <a:t>C3. Diversity</a:t>
            </a:r>
          </a:p>
          <a:p>
            <a:pPr algn="just">
              <a:lnSpc>
                <a:spcPts val="1260"/>
              </a:lnSpc>
            </a:pPr>
            <a:r>
              <a:rPr lang="en-US" sz="1000" spc="16">
                <a:solidFill>
                  <a:srgbClr val="000000"/>
                </a:solidFill>
                <a:latin typeface="Lato Italics"/>
              </a:rPr>
              <a:t>            - Share of candidate's nationality among firm's PMETs</a:t>
            </a:r>
          </a:p>
          <a:p>
            <a:pPr algn="just">
              <a:lnSpc>
                <a:spcPts val="1512"/>
              </a:lnSpc>
            </a:pPr>
            <a:r>
              <a:rPr lang="en-US" sz="1200" spc="24">
                <a:solidFill>
                  <a:srgbClr val="000000"/>
                </a:solidFill>
                <a:latin typeface="Lato"/>
              </a:rPr>
              <a:t>C4. Support for Resident Employment</a:t>
            </a:r>
          </a:p>
          <a:p>
            <a:pPr algn="just">
              <a:lnSpc>
                <a:spcPts val="1260"/>
              </a:lnSpc>
            </a:pPr>
            <a:r>
              <a:rPr lang="en-US" sz="1000" spc="20">
                <a:solidFill>
                  <a:srgbClr val="000000"/>
                </a:solidFill>
                <a:latin typeface="Lato Italics"/>
              </a:rPr>
              <a:t>            - Firm's share of local PMETs relative to industry peers</a:t>
            </a:r>
          </a:p>
        </p:txBody>
      </p:sp>
      <p:sp>
        <p:nvSpPr>
          <p:cNvPr id="30" name="TextBox 30"/>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sp>
        <p:nvSpPr>
          <p:cNvPr id="31" name="TextBox 31"/>
          <p:cNvSpPr txBox="1"/>
          <p:nvPr/>
        </p:nvSpPr>
        <p:spPr>
          <a:xfrm>
            <a:off x="1506444" y="12502089"/>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BONUS CRITERIA</a:t>
            </a:r>
          </a:p>
        </p:txBody>
      </p:sp>
      <p:sp>
        <p:nvSpPr>
          <p:cNvPr id="32" name="TextBox 32"/>
          <p:cNvSpPr txBox="1"/>
          <p:nvPr/>
        </p:nvSpPr>
        <p:spPr>
          <a:xfrm>
            <a:off x="918628" y="16051762"/>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sp>
        <p:nvSpPr>
          <p:cNvPr id="33" name="TextBox 33"/>
          <p:cNvSpPr txBox="1"/>
          <p:nvPr/>
        </p:nvSpPr>
        <p:spPr>
          <a:xfrm>
            <a:off x="857108" y="3027426"/>
            <a:ext cx="6686692" cy="492844"/>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Applications for an Employment Pass (EP) will be assessed under a points-based Complementarity Assessment Framework (COMPASS).</a:t>
            </a:r>
          </a:p>
        </p:txBody>
      </p:sp>
      <p:sp>
        <p:nvSpPr>
          <p:cNvPr id="34" name="TextBox 34"/>
          <p:cNvSpPr txBox="1"/>
          <p:nvPr/>
        </p:nvSpPr>
        <p:spPr>
          <a:xfrm>
            <a:off x="1600876" y="5699075"/>
            <a:ext cx="4215756" cy="1343406"/>
          </a:xfrm>
          <a:prstGeom prst="rect">
            <a:avLst/>
          </a:prstGeom>
        </p:spPr>
        <p:txBody>
          <a:bodyPr lIns="0" tIns="0" rIns="0" bIns="0" rtlCol="0" anchor="t">
            <a:spAutoFit/>
          </a:bodyPr>
          <a:lstStyle/>
          <a:p>
            <a:pPr algn="just">
              <a:lnSpc>
                <a:spcPts val="1512"/>
              </a:lnSpc>
            </a:pPr>
            <a:r>
              <a:rPr lang="en-US" sz="1200" spc="24">
                <a:solidFill>
                  <a:srgbClr val="000000"/>
                </a:solidFill>
                <a:latin typeface="Lato"/>
              </a:rPr>
              <a:t>COMPASS comprises four foundational criteria and two bonus criteria. Points are awarded for the attribute if the EP application meets or exceeds expectations, or fulfils the qualifying conditions.</a:t>
            </a:r>
          </a:p>
          <a:p>
            <a:pPr algn="just">
              <a:lnSpc>
                <a:spcPts val="1512"/>
              </a:lnSpc>
            </a:pPr>
            <a:endParaRPr lang="en-US" sz="1200" spc="24">
              <a:solidFill>
                <a:srgbClr val="000000"/>
              </a:solidFill>
              <a:latin typeface="Lato"/>
            </a:endParaRPr>
          </a:p>
          <a:p>
            <a:pPr algn="just">
              <a:lnSpc>
                <a:spcPts val="1512"/>
              </a:lnSpc>
            </a:pPr>
            <a:r>
              <a:rPr lang="en-US" sz="1200" spc="24">
                <a:solidFill>
                  <a:srgbClr val="000000"/>
                </a:solidFill>
                <a:latin typeface="Lato"/>
              </a:rPr>
              <a:t>An EP application must score 40 points to pass and be approved, with no minimum points required for a criterion.</a:t>
            </a:r>
          </a:p>
        </p:txBody>
      </p:sp>
      <p:sp>
        <p:nvSpPr>
          <p:cNvPr id="35" name="TextBox 35"/>
          <p:cNvSpPr txBox="1"/>
          <p:nvPr/>
        </p:nvSpPr>
        <p:spPr>
          <a:xfrm>
            <a:off x="1525352" y="5362338"/>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KEY INFORMATION</a:t>
            </a:r>
          </a:p>
        </p:txBody>
      </p:sp>
      <p:sp>
        <p:nvSpPr>
          <p:cNvPr id="36" name="TextBox 36"/>
          <p:cNvSpPr txBox="1"/>
          <p:nvPr/>
        </p:nvSpPr>
        <p:spPr>
          <a:xfrm>
            <a:off x="1600876" y="12829301"/>
            <a:ext cx="4215756" cy="1323340"/>
          </a:xfrm>
          <a:prstGeom prst="rect">
            <a:avLst/>
          </a:prstGeom>
        </p:spPr>
        <p:txBody>
          <a:bodyPr lIns="0" tIns="0" rIns="0" bIns="0" rtlCol="0" anchor="t">
            <a:spAutoFit/>
          </a:bodyPr>
          <a:lstStyle/>
          <a:p>
            <a:pPr algn="just">
              <a:lnSpc>
                <a:spcPts val="1599"/>
              </a:lnSpc>
            </a:pPr>
            <a:r>
              <a:rPr lang="en-US" sz="999" u="sng" spc="19">
                <a:solidFill>
                  <a:srgbClr val="000000"/>
                </a:solidFill>
                <a:latin typeface="Lato Bold"/>
              </a:rPr>
              <a:t>Individual Attributes</a:t>
            </a:r>
          </a:p>
          <a:p>
            <a:pPr algn="just">
              <a:lnSpc>
                <a:spcPts val="1512"/>
              </a:lnSpc>
            </a:pPr>
            <a:r>
              <a:rPr lang="en-US" sz="1200" spc="19">
                <a:solidFill>
                  <a:srgbClr val="000000"/>
                </a:solidFill>
                <a:latin typeface="Lato"/>
              </a:rPr>
              <a:t>C5. Skills Bonus</a:t>
            </a:r>
          </a:p>
          <a:p>
            <a:pPr algn="just">
              <a:lnSpc>
                <a:spcPts val="1260"/>
              </a:lnSpc>
            </a:pPr>
            <a:r>
              <a:rPr lang="en-US" sz="1000" spc="20">
                <a:solidFill>
                  <a:srgbClr val="000000"/>
                </a:solidFill>
                <a:latin typeface="Lato Italics"/>
              </a:rPr>
              <a:t>             -  For candidates in jobs on the Shortage Occupation List</a:t>
            </a:r>
          </a:p>
          <a:p>
            <a:pPr algn="just">
              <a:lnSpc>
                <a:spcPts val="600"/>
              </a:lnSpc>
            </a:pPr>
            <a:endParaRPr lang="en-US" sz="1000" spc="20">
              <a:solidFill>
                <a:srgbClr val="000000"/>
              </a:solidFill>
              <a:latin typeface="Lato Italics"/>
            </a:endParaRPr>
          </a:p>
          <a:p>
            <a:pPr algn="just">
              <a:lnSpc>
                <a:spcPts val="1599"/>
              </a:lnSpc>
            </a:pPr>
            <a:r>
              <a:rPr lang="en-US" sz="999" u="sng" spc="19">
                <a:solidFill>
                  <a:srgbClr val="000000"/>
                </a:solidFill>
                <a:latin typeface="Lato Bold"/>
              </a:rPr>
              <a:t>Firm-Related Attributes</a:t>
            </a:r>
          </a:p>
          <a:p>
            <a:pPr algn="just">
              <a:lnSpc>
                <a:spcPts val="1512"/>
              </a:lnSpc>
            </a:pPr>
            <a:r>
              <a:rPr lang="en-US" sz="1200" spc="19">
                <a:solidFill>
                  <a:srgbClr val="000000"/>
                </a:solidFill>
                <a:latin typeface="Lato"/>
              </a:rPr>
              <a:t>C6. Strategic Economic Priorities Bonus</a:t>
            </a:r>
          </a:p>
          <a:p>
            <a:pPr algn="just">
              <a:lnSpc>
                <a:spcPts val="1260"/>
              </a:lnSpc>
            </a:pPr>
            <a:r>
              <a:rPr lang="en-US" sz="1000" spc="16">
                <a:solidFill>
                  <a:srgbClr val="000000"/>
                </a:solidFill>
                <a:latin typeface="Lato Italics"/>
              </a:rPr>
              <a:t>         - Firms in partnership with the Government </a:t>
            </a:r>
            <a:r>
              <a:rPr lang="en-US" sz="1000" spc="20">
                <a:solidFill>
                  <a:srgbClr val="000000"/>
                </a:solidFill>
                <a:latin typeface="Lato Italics"/>
              </a:rPr>
              <a:t>on ambitious innovation or</a:t>
            </a:r>
          </a:p>
          <a:p>
            <a:pPr algn="just">
              <a:lnSpc>
                <a:spcPts val="1260"/>
              </a:lnSpc>
            </a:pPr>
            <a:r>
              <a:rPr lang="en-US" sz="1000" spc="20">
                <a:solidFill>
                  <a:srgbClr val="000000"/>
                </a:solidFill>
                <a:latin typeface="Lato Italics"/>
              </a:rPr>
              <a:t>           internationalisation activities</a:t>
            </a:r>
          </a:p>
        </p:txBody>
      </p:sp>
      <p:sp>
        <p:nvSpPr>
          <p:cNvPr id="37" name="TextBox 37"/>
          <p:cNvSpPr txBox="1"/>
          <p:nvPr/>
        </p:nvSpPr>
        <p:spPr>
          <a:xfrm>
            <a:off x="1563114" y="11881059"/>
            <a:ext cx="4291280" cy="306705"/>
          </a:xfrm>
          <a:prstGeom prst="rect">
            <a:avLst/>
          </a:prstGeom>
        </p:spPr>
        <p:txBody>
          <a:bodyPr lIns="0" tIns="0" rIns="0" bIns="0" rtlCol="0" anchor="t">
            <a:spAutoFit/>
          </a:bodyPr>
          <a:lstStyle/>
          <a:p>
            <a:pPr algn="just">
              <a:lnSpc>
                <a:spcPts val="1260"/>
              </a:lnSpc>
            </a:pPr>
            <a:r>
              <a:rPr lang="en-US" sz="1000" spc="20">
                <a:solidFill>
                  <a:srgbClr val="000000"/>
                </a:solidFill>
                <a:latin typeface="Lato"/>
              </a:rPr>
              <a:t>Note: Small firms with fewer than 25 PMET employees score 10 points on C3 and C4 by default.</a:t>
            </a:r>
          </a:p>
        </p:txBody>
      </p:sp>
      <p:sp>
        <p:nvSpPr>
          <p:cNvPr id="38" name="TextBox 38"/>
          <p:cNvSpPr txBox="1"/>
          <p:nvPr/>
        </p:nvSpPr>
        <p:spPr>
          <a:xfrm>
            <a:off x="1563114" y="16107171"/>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EXEMPTIONS</a:t>
            </a:r>
          </a:p>
        </p:txBody>
      </p:sp>
      <p:sp>
        <p:nvSpPr>
          <p:cNvPr id="39" name="TextBox 39"/>
          <p:cNvSpPr txBox="1"/>
          <p:nvPr/>
        </p:nvSpPr>
        <p:spPr>
          <a:xfrm>
            <a:off x="1600876" y="16453433"/>
            <a:ext cx="4215756" cy="962406"/>
          </a:xfrm>
          <a:prstGeom prst="rect">
            <a:avLst/>
          </a:prstGeom>
        </p:spPr>
        <p:txBody>
          <a:bodyPr lIns="0" tIns="0" rIns="0" bIns="0" rtlCol="0" anchor="t">
            <a:spAutoFit/>
          </a:bodyPr>
          <a:lstStyle/>
          <a:p>
            <a:pPr algn="just">
              <a:lnSpc>
                <a:spcPts val="1512"/>
              </a:lnSpc>
            </a:pPr>
            <a:r>
              <a:rPr lang="en-US" sz="1200" spc="24" dirty="0">
                <a:solidFill>
                  <a:srgbClr val="000000"/>
                </a:solidFill>
                <a:latin typeface="Lato"/>
              </a:rPr>
              <a:t>EP applications are exempted from COMPASS if the candidate meets any of the following conditions:</a:t>
            </a:r>
          </a:p>
          <a:p>
            <a:pPr algn="just">
              <a:lnSpc>
                <a:spcPts val="1512"/>
              </a:lnSpc>
            </a:pPr>
            <a:r>
              <a:rPr lang="en-US" sz="1200" spc="24" dirty="0">
                <a:solidFill>
                  <a:srgbClr val="000000"/>
                </a:solidFill>
                <a:latin typeface="Lato"/>
              </a:rPr>
              <a:t>- Earns a fixed monthly salary of at least $20,000</a:t>
            </a:r>
          </a:p>
          <a:p>
            <a:pPr algn="just">
              <a:lnSpc>
                <a:spcPts val="1512"/>
              </a:lnSpc>
            </a:pPr>
            <a:r>
              <a:rPr lang="en-US" sz="1200" spc="24">
                <a:solidFill>
                  <a:srgbClr val="000000"/>
                </a:solidFill>
                <a:latin typeface="Lato"/>
              </a:rPr>
              <a:t>- Applies as an overseas intra-corporate transferee</a:t>
            </a:r>
          </a:p>
          <a:p>
            <a:pPr algn="just">
              <a:lnSpc>
                <a:spcPts val="1512"/>
              </a:lnSpc>
            </a:pPr>
            <a:r>
              <a:rPr lang="en-US" sz="1200" spc="24" dirty="0">
                <a:solidFill>
                  <a:srgbClr val="000000"/>
                </a:solidFill>
                <a:latin typeface="Lato"/>
              </a:rPr>
              <a:t>- Filing a role on a short-term basis i.e. one month or less</a:t>
            </a:r>
          </a:p>
        </p:txBody>
      </p:sp>
      <p:sp>
        <p:nvSpPr>
          <p:cNvPr id="40" name="TextBox 40"/>
          <p:cNvSpPr txBox="1"/>
          <p:nvPr/>
        </p:nvSpPr>
        <p:spPr>
          <a:xfrm>
            <a:off x="1600876" y="15486141"/>
            <a:ext cx="4253518" cy="306705"/>
          </a:xfrm>
          <a:prstGeom prst="rect">
            <a:avLst/>
          </a:prstGeom>
        </p:spPr>
        <p:txBody>
          <a:bodyPr lIns="0" tIns="0" rIns="0" bIns="0" rtlCol="0" anchor="t">
            <a:spAutoFit/>
          </a:bodyPr>
          <a:lstStyle/>
          <a:p>
            <a:pPr algn="just">
              <a:lnSpc>
                <a:spcPts val="1260"/>
              </a:lnSpc>
            </a:pPr>
            <a:r>
              <a:rPr lang="en-US" sz="1000" spc="20">
                <a:solidFill>
                  <a:srgbClr val="000000"/>
                </a:solidFill>
                <a:latin typeface="Lato"/>
              </a:rPr>
              <a:t>Note: Skills bonus is reduced to +10 points if the share of candidate's nationality among the firm's PMETs is one-third or higher.</a:t>
            </a:r>
          </a:p>
        </p:txBody>
      </p:sp>
      <p:pic>
        <p:nvPicPr>
          <p:cNvPr id="42" name="Picture 41" descr="Text&#10;&#10;Description automatically generated">
            <a:extLst>
              <a:ext uri="{FF2B5EF4-FFF2-40B4-BE49-F238E27FC236}">
                <a16:creationId xmlns:a16="http://schemas.microsoft.com/office/drawing/2014/main" id="{CF8D61FD-1968-4E92-BBBA-19F171DC2A5F}"/>
              </a:ext>
            </a:extLst>
          </p:cNvPr>
          <p:cNvPicPr>
            <a:picLocks noChangeAspect="1"/>
          </p:cNvPicPr>
          <p:nvPr/>
        </p:nvPicPr>
        <p:blipFill>
          <a:blip r:embed="rId12" cstate="print">
            <a:alphaModFix/>
            <a:extLst>
              <a:ext uri="{28A0092B-C50C-407E-A947-70E740481C1C}">
                <a14:useLocalDpi xmlns:a14="http://schemas.microsoft.com/office/drawing/2010/main" val="0"/>
              </a:ext>
            </a:extLst>
          </a:blip>
          <a:stretch>
            <a:fillRect/>
          </a:stretch>
        </p:blipFill>
        <p:spPr>
          <a:xfrm>
            <a:off x="776890" y="762000"/>
            <a:ext cx="6843110" cy="16342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6E2E2"/>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53495" y="3624300"/>
            <a:ext cx="1020937" cy="1020937"/>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817736" y="3624300"/>
            <a:ext cx="1044784" cy="104478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817736" y="5353057"/>
            <a:ext cx="966006" cy="966006"/>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3817736" y="6774236"/>
            <a:ext cx="1034243" cy="1034243"/>
          </a:xfrm>
          <a:prstGeom prst="rect">
            <a:avLst/>
          </a:prstGeom>
        </p:spPr>
      </p:pic>
      <p:pic>
        <p:nvPicPr>
          <p:cNvPr id="13" name="Picture 1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5208366" y="6759565"/>
            <a:ext cx="1332625" cy="1332625"/>
          </a:xfrm>
          <a:prstGeom prst="rect">
            <a:avLst/>
          </a:prstGeom>
        </p:spPr>
      </p:pic>
      <p:pic>
        <p:nvPicPr>
          <p:cNvPr id="14" name="Picture 14"/>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441151" y="1161009"/>
            <a:ext cx="1186295" cy="1186295"/>
          </a:xfrm>
          <a:prstGeom prst="rect">
            <a:avLst/>
          </a:prstGeom>
        </p:spPr>
      </p:pic>
      <p:pic>
        <p:nvPicPr>
          <p:cNvPr id="15" name="Picture 15"/>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131560" y="1624290"/>
            <a:ext cx="977928" cy="977928"/>
          </a:xfrm>
          <a:prstGeom prst="rect">
            <a:avLst/>
          </a:prstGeom>
        </p:spPr>
      </p:pic>
      <p:pic>
        <p:nvPicPr>
          <p:cNvPr id="16" name="Picture 16"/>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5208366" y="5187605"/>
            <a:ext cx="1321958" cy="1321958"/>
          </a:xfrm>
          <a:prstGeom prst="rect">
            <a:avLst/>
          </a:prstGeom>
        </p:spPr>
      </p:pic>
      <p:pic>
        <p:nvPicPr>
          <p:cNvPr id="17" name="Picture 17"/>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6050749" y="3323279"/>
            <a:ext cx="1321958" cy="1321958"/>
          </a:xfrm>
          <a:prstGeom prst="rect">
            <a:avLst/>
          </a:prstGeom>
        </p:spPr>
      </p:pic>
      <p:pic>
        <p:nvPicPr>
          <p:cNvPr id="18" name="Picture 18"/>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a:off x="3529895" y="9747143"/>
            <a:ext cx="1321958" cy="1321958"/>
          </a:xfrm>
          <a:prstGeom prst="rect">
            <a:avLst/>
          </a:prstGeom>
        </p:spPr>
      </p:pic>
      <p:pic>
        <p:nvPicPr>
          <p:cNvPr id="19" name="Picture 19"/>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5208366" y="8362316"/>
            <a:ext cx="1336268" cy="1336268"/>
          </a:xfrm>
          <a:prstGeom prst="rect">
            <a:avLst/>
          </a:prstGeom>
        </p:spPr>
      </p:pic>
      <p:pic>
        <p:nvPicPr>
          <p:cNvPr id="20" name="Picture 20"/>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a:off x="2626460" y="1137206"/>
            <a:ext cx="1210098" cy="1210098"/>
          </a:xfrm>
          <a:prstGeom prst="rect">
            <a:avLst/>
          </a:prstGeom>
        </p:spPr>
      </p:pic>
      <p:pic>
        <p:nvPicPr>
          <p:cNvPr id="21" name="Picture 21"/>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a:fillRect/>
          </a:stretch>
        </p:blipFill>
        <p:spPr>
          <a:xfrm>
            <a:off x="4870688" y="2602218"/>
            <a:ext cx="1210098" cy="1210098"/>
          </a:xfrm>
          <a:prstGeom prst="rect">
            <a:avLst/>
          </a:prstGeom>
        </p:spPr>
      </p:pic>
      <p:pic>
        <p:nvPicPr>
          <p:cNvPr id="22" name="Picture 22"/>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a:fillRect/>
          </a:stretch>
        </p:blipFill>
        <p:spPr>
          <a:xfrm>
            <a:off x="3034812" y="2347304"/>
            <a:ext cx="1308588" cy="1308588"/>
          </a:xfrm>
          <a:prstGeom prst="rect">
            <a:avLst/>
          </a:prstGeom>
        </p:spPr>
      </p:pic>
      <p:pic>
        <p:nvPicPr>
          <p:cNvPr id="23" name="Picture 23"/>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a:fillRect/>
          </a:stretch>
        </p:blipFill>
        <p:spPr>
          <a:xfrm>
            <a:off x="2507743" y="7808479"/>
            <a:ext cx="1022152" cy="1022152"/>
          </a:xfrm>
          <a:prstGeom prst="rect">
            <a:avLst/>
          </a:prstGeom>
        </p:spPr>
      </p:pic>
      <p:pic>
        <p:nvPicPr>
          <p:cNvPr id="24" name="Picture 24"/>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a:stretch>
            <a:fillRect/>
          </a:stretch>
        </p:blipFill>
        <p:spPr>
          <a:xfrm>
            <a:off x="2177450" y="5415790"/>
            <a:ext cx="998004" cy="998004"/>
          </a:xfrm>
          <a:prstGeom prst="rect">
            <a:avLst/>
          </a:prstGeom>
        </p:spPr>
      </p:pic>
      <p:pic>
        <p:nvPicPr>
          <p:cNvPr id="25" name="Picture 25"/>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a:stretch>
            <a:fillRect/>
          </a:stretch>
        </p:blipFill>
        <p:spPr>
          <a:xfrm>
            <a:off x="2514600" y="10026894"/>
            <a:ext cx="1174506" cy="1174506"/>
          </a:xfrm>
          <a:prstGeom prst="rect">
            <a:avLst/>
          </a:prstGeom>
        </p:spPr>
      </p:pic>
      <p:pic>
        <p:nvPicPr>
          <p:cNvPr id="26" name="Picture 26"/>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rcRect/>
          <a:stretch>
            <a:fillRect/>
          </a:stretch>
        </p:blipFill>
        <p:spPr>
          <a:xfrm>
            <a:off x="6688684" y="5662905"/>
            <a:ext cx="1312316" cy="1312316"/>
          </a:xfrm>
          <a:prstGeom prst="rect">
            <a:avLst/>
          </a:prstGeom>
        </p:spPr>
      </p:pic>
      <p:pic>
        <p:nvPicPr>
          <p:cNvPr id="27" name="Picture 27"/>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rcRect/>
          <a:stretch>
            <a:fillRect/>
          </a:stretch>
        </p:blipFill>
        <p:spPr>
          <a:xfrm>
            <a:off x="7129340" y="10192620"/>
            <a:ext cx="1135031" cy="1135031"/>
          </a:xfrm>
          <a:prstGeom prst="rect">
            <a:avLst/>
          </a:prstGeom>
        </p:spPr>
      </p:pic>
      <p:pic>
        <p:nvPicPr>
          <p:cNvPr id="28" name="Picture 28"/>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rcRect/>
          <a:stretch>
            <a:fillRect/>
          </a:stretch>
        </p:blipFill>
        <p:spPr>
          <a:xfrm>
            <a:off x="4496027" y="11201400"/>
            <a:ext cx="1284837" cy="1284837"/>
          </a:xfrm>
          <a:prstGeom prst="rect">
            <a:avLst/>
          </a:prstGeom>
        </p:spPr>
      </p:pic>
      <p:pic>
        <p:nvPicPr>
          <p:cNvPr id="29" name="Picture 29"/>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rcRect/>
          <a:stretch>
            <a:fillRect/>
          </a:stretch>
        </p:blipFill>
        <p:spPr>
          <a:xfrm>
            <a:off x="1949380" y="6759565"/>
            <a:ext cx="948622" cy="948622"/>
          </a:xfrm>
          <a:prstGeom prst="rect">
            <a:avLst/>
          </a:prstGeom>
        </p:spPr>
      </p:pic>
      <p:pic>
        <p:nvPicPr>
          <p:cNvPr id="30" name="Picture 30"/>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rcRect/>
          <a:stretch>
            <a:fillRect/>
          </a:stretch>
        </p:blipFill>
        <p:spPr>
          <a:xfrm>
            <a:off x="705249" y="3055445"/>
            <a:ext cx="1148247" cy="1148247"/>
          </a:xfrm>
          <a:prstGeom prst="rect">
            <a:avLst/>
          </a:prstGeom>
        </p:spPr>
      </p:pic>
      <p:pic>
        <p:nvPicPr>
          <p:cNvPr id="31" name="Picture 31"/>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rcRect/>
          <a:stretch>
            <a:fillRect/>
          </a:stretch>
        </p:blipFill>
        <p:spPr>
          <a:xfrm>
            <a:off x="6711728" y="7581480"/>
            <a:ext cx="1289272" cy="1289272"/>
          </a:xfrm>
          <a:prstGeom prst="rect">
            <a:avLst/>
          </a:prstGeom>
        </p:spPr>
      </p:pic>
      <p:pic>
        <p:nvPicPr>
          <p:cNvPr id="32" name="Picture 32"/>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rcRect/>
          <a:stretch>
            <a:fillRect/>
          </a:stretch>
        </p:blipFill>
        <p:spPr>
          <a:xfrm>
            <a:off x="2779816" y="11900921"/>
            <a:ext cx="1112357" cy="1056739"/>
          </a:xfrm>
          <a:prstGeom prst="rect">
            <a:avLst/>
          </a:prstGeom>
        </p:spPr>
      </p:pic>
      <p:pic>
        <p:nvPicPr>
          <p:cNvPr id="33" name="Picture 33"/>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rcRect/>
          <a:stretch>
            <a:fillRect/>
          </a:stretch>
        </p:blipFill>
        <p:spPr>
          <a:xfrm>
            <a:off x="6122975" y="12486237"/>
            <a:ext cx="1504472" cy="1504472"/>
          </a:xfrm>
          <a:prstGeom prst="rect">
            <a:avLst/>
          </a:prstGeom>
        </p:spPr>
      </p:pic>
      <p:pic>
        <p:nvPicPr>
          <p:cNvPr id="34" name="Picture 34"/>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rcRect/>
          <a:stretch>
            <a:fillRect/>
          </a:stretch>
        </p:blipFill>
        <p:spPr>
          <a:xfrm>
            <a:off x="4443654" y="1025211"/>
            <a:ext cx="1032084" cy="1032084"/>
          </a:xfrm>
          <a:prstGeom prst="rect">
            <a:avLst/>
          </a:prstGeom>
        </p:spPr>
      </p:pic>
      <p:pic>
        <p:nvPicPr>
          <p:cNvPr id="35" name="Picture 35"/>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rcRect/>
          <a:stretch>
            <a:fillRect/>
          </a:stretch>
        </p:blipFill>
        <p:spPr>
          <a:xfrm>
            <a:off x="5582854" y="200018"/>
            <a:ext cx="1080242" cy="1080242"/>
          </a:xfrm>
          <a:prstGeom prst="rect">
            <a:avLst/>
          </a:prstGeom>
        </p:spPr>
      </p:pic>
      <p:pic>
        <p:nvPicPr>
          <p:cNvPr id="36" name="Picture 36"/>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rcRect/>
          <a:stretch>
            <a:fillRect/>
          </a:stretch>
        </p:blipFill>
        <p:spPr>
          <a:xfrm>
            <a:off x="1949380" y="139404"/>
            <a:ext cx="925053" cy="925053"/>
          </a:xfrm>
          <a:prstGeom prst="rect">
            <a:avLst/>
          </a:prstGeom>
        </p:spPr>
      </p:pic>
      <p:pic>
        <p:nvPicPr>
          <p:cNvPr id="37" name="Picture 37"/>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rcRect/>
          <a:stretch>
            <a:fillRect/>
          </a:stretch>
        </p:blipFill>
        <p:spPr>
          <a:xfrm>
            <a:off x="7255591" y="4452535"/>
            <a:ext cx="1008780" cy="1008780"/>
          </a:xfrm>
          <a:prstGeom prst="rect">
            <a:avLst/>
          </a:prstGeom>
        </p:spPr>
      </p:pic>
      <p:pic>
        <p:nvPicPr>
          <p:cNvPr id="38" name="Picture 38"/>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rcRect/>
          <a:stretch>
            <a:fillRect/>
          </a:stretch>
        </p:blipFill>
        <p:spPr>
          <a:xfrm>
            <a:off x="3892173" y="8092189"/>
            <a:ext cx="982031" cy="982031"/>
          </a:xfrm>
          <a:prstGeom prst="rect">
            <a:avLst/>
          </a:prstGeom>
        </p:spPr>
      </p:pic>
      <p:pic>
        <p:nvPicPr>
          <p:cNvPr id="39" name="Picture 39"/>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rcRect/>
          <a:stretch>
            <a:fillRect/>
          </a:stretch>
        </p:blipFill>
        <p:spPr>
          <a:xfrm>
            <a:off x="5718236" y="9953320"/>
            <a:ext cx="1174506" cy="1115780"/>
          </a:xfrm>
          <a:prstGeom prst="rect">
            <a:avLst/>
          </a:prstGeom>
        </p:spPr>
      </p:pic>
      <p:pic>
        <p:nvPicPr>
          <p:cNvPr id="40" name="Picture 40"/>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rcRect/>
          <a:stretch>
            <a:fillRect/>
          </a:stretch>
        </p:blipFill>
        <p:spPr>
          <a:xfrm>
            <a:off x="0" y="88571"/>
            <a:ext cx="1303136" cy="1303136"/>
          </a:xfrm>
          <a:prstGeom prst="rect">
            <a:avLst/>
          </a:prstGeom>
        </p:spPr>
      </p:pic>
      <p:pic>
        <p:nvPicPr>
          <p:cNvPr id="41" name="Picture 41"/>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rcRect/>
          <a:stretch>
            <a:fillRect/>
          </a:stretch>
        </p:blipFill>
        <p:spPr>
          <a:xfrm>
            <a:off x="6246811" y="11201400"/>
            <a:ext cx="1008780" cy="1008780"/>
          </a:xfrm>
          <a:prstGeom prst="rect">
            <a:avLst/>
          </a:prstGeom>
        </p:spPr>
      </p:pic>
      <p:pic>
        <p:nvPicPr>
          <p:cNvPr id="42" name="Picture 42"/>
          <p:cNvPicPr>
            <a:picLocks noChangeAspect="1"/>
          </p:cNvPicPr>
          <p:nvPr/>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rcRect/>
          <a:stretch>
            <a:fillRect/>
          </a:stretch>
        </p:blipFill>
        <p:spPr>
          <a:xfrm>
            <a:off x="1823306" y="8959539"/>
            <a:ext cx="956511" cy="956511"/>
          </a:xfrm>
          <a:prstGeom prst="rect">
            <a:avLst/>
          </a:prstGeom>
        </p:spPr>
      </p:pic>
      <p:sp>
        <p:nvSpPr>
          <p:cNvPr id="43" name="TextBox 43"/>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3" name="AutoShape 3"/>
          <p:cNvSpPr/>
          <p:nvPr/>
        </p:nvSpPr>
        <p:spPr>
          <a:xfrm>
            <a:off x="861994" y="3026029"/>
            <a:ext cx="3345598" cy="0"/>
          </a:xfrm>
          <a:prstGeom prst="line">
            <a:avLst/>
          </a:prstGeom>
          <a:ln w="76200" cap="flat">
            <a:solidFill>
              <a:srgbClr val="FFFFFF"/>
            </a:solidFill>
            <a:prstDash val="solid"/>
            <a:headEnd type="none" w="sm" len="sm"/>
            <a:tailEnd type="none" w="sm" len="sm"/>
          </a:ln>
        </p:spPr>
      </p:sp>
      <p:grpSp>
        <p:nvGrpSpPr>
          <p:cNvPr id="4" name="Group 4"/>
          <p:cNvGrpSpPr/>
          <p:nvPr/>
        </p:nvGrpSpPr>
        <p:grpSpPr>
          <a:xfrm>
            <a:off x="862211" y="4442798"/>
            <a:ext cx="4954422" cy="1432418"/>
            <a:chOff x="0" y="0"/>
            <a:chExt cx="6605896" cy="1909891"/>
          </a:xfrm>
        </p:grpSpPr>
        <p:grpSp>
          <p:nvGrpSpPr>
            <p:cNvPr id="5" name="Group 5"/>
            <p:cNvGrpSpPr/>
            <p:nvPr/>
          </p:nvGrpSpPr>
          <p:grpSpPr>
            <a:xfrm>
              <a:off x="0" y="0"/>
              <a:ext cx="538019" cy="525182"/>
              <a:chOff x="0" y="0"/>
              <a:chExt cx="1625600" cy="1625600"/>
            </a:xfrm>
          </p:grpSpPr>
          <p:sp>
            <p:nvSpPr>
              <p:cNvPr id="6" name="Freeform 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7" name="TextBox 7"/>
            <p:cNvSpPr txBox="1"/>
            <p:nvPr/>
          </p:nvSpPr>
          <p:spPr>
            <a:xfrm>
              <a:off x="121469" y="-14109"/>
              <a:ext cx="281474" cy="505774"/>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8" name="TextBox 8"/>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CHECK ELIGIBILITY</a:t>
              </a:r>
            </a:p>
          </p:txBody>
        </p:sp>
        <p:sp>
          <p:nvSpPr>
            <p:cNvPr id="9" name="TextBox 9"/>
            <p:cNvSpPr txBox="1"/>
            <p:nvPr/>
          </p:nvSpPr>
          <p:spPr>
            <a:xfrm>
              <a:off x="1085586" y="633132"/>
              <a:ext cx="5520310" cy="1276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Individuals must be at least 18 years old and a Singapore Citizen, Singapore Permanent Resident or an eligible FIN holder. Foreigners residing overseas must appoint a locally resident authorised representative and engage a filing agent to submit the application via BizFile+.</a:t>
              </a:r>
            </a:p>
          </p:txBody>
        </p:sp>
      </p:grpSp>
      <p:grpSp>
        <p:nvGrpSpPr>
          <p:cNvPr id="10" name="Group 10"/>
          <p:cNvGrpSpPr/>
          <p:nvPr/>
        </p:nvGrpSpPr>
        <p:grpSpPr>
          <a:xfrm>
            <a:off x="857108" y="6446716"/>
            <a:ext cx="4959525" cy="1241918"/>
            <a:chOff x="0" y="0"/>
            <a:chExt cx="6612699" cy="1655891"/>
          </a:xfrm>
        </p:grpSpPr>
        <p:grpSp>
          <p:nvGrpSpPr>
            <p:cNvPr id="11" name="Group 11"/>
            <p:cNvGrpSpPr/>
            <p:nvPr/>
          </p:nvGrpSpPr>
          <p:grpSpPr>
            <a:xfrm>
              <a:off x="0" y="0"/>
              <a:ext cx="538019" cy="525182"/>
              <a:chOff x="0" y="0"/>
              <a:chExt cx="1625600" cy="1625600"/>
            </a:xfrm>
          </p:grpSpPr>
          <p:sp>
            <p:nvSpPr>
              <p:cNvPr id="12" name="Freeform 12"/>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3" name="TextBox 13"/>
            <p:cNvSpPr txBox="1"/>
            <p:nvPr/>
          </p:nvSpPr>
          <p:spPr>
            <a:xfrm>
              <a:off x="135076"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14" name="TextBox 14"/>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CHOOSE BUSINESS NAME</a:t>
              </a:r>
            </a:p>
          </p:txBody>
        </p:sp>
        <p:sp>
          <p:nvSpPr>
            <p:cNvPr id="15" name="TextBox 15"/>
            <p:cNvSpPr txBox="1"/>
            <p:nvPr/>
          </p:nvSpPr>
          <p:spPr>
            <a:xfrm>
              <a:off x="1092390" y="633132"/>
              <a:ext cx="5520310"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Search on BizFile+ to ensure the preferred name is available. Avoid names that are identical or similar to existing entities, infringes existing trademarks or contain prohibited terms. </a:t>
              </a:r>
            </a:p>
          </p:txBody>
        </p:sp>
      </p:grpSp>
      <p:grpSp>
        <p:nvGrpSpPr>
          <p:cNvPr id="16" name="Group 16"/>
          <p:cNvGrpSpPr/>
          <p:nvPr/>
        </p:nvGrpSpPr>
        <p:grpSpPr>
          <a:xfrm>
            <a:off x="857108" y="8260134"/>
            <a:ext cx="4959525" cy="1241918"/>
            <a:chOff x="0" y="0"/>
            <a:chExt cx="6612699" cy="1655891"/>
          </a:xfrm>
        </p:grpSpPr>
        <p:grpSp>
          <p:nvGrpSpPr>
            <p:cNvPr id="17" name="Group 17"/>
            <p:cNvGrpSpPr/>
            <p:nvPr/>
          </p:nvGrpSpPr>
          <p:grpSpPr>
            <a:xfrm>
              <a:off x="0" y="0"/>
              <a:ext cx="538019" cy="525182"/>
              <a:chOff x="0" y="0"/>
              <a:chExt cx="1625600" cy="1625600"/>
            </a:xfrm>
          </p:grpSpPr>
          <p:sp>
            <p:nvSpPr>
              <p:cNvPr id="18" name="Freeform 18"/>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9" name="TextBox 19"/>
            <p:cNvSpPr txBox="1"/>
            <p:nvPr/>
          </p:nvSpPr>
          <p:spPr>
            <a:xfrm>
              <a:off x="128273" y="-19903"/>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sp>
          <p:nvSpPr>
            <p:cNvPr id="20" name="TextBox 20"/>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SPECIFY BUSINESS ACTIVITIES</a:t>
              </a:r>
            </a:p>
          </p:txBody>
        </p:sp>
        <p:sp>
          <p:nvSpPr>
            <p:cNvPr id="21" name="TextBox 21"/>
            <p:cNvSpPr txBox="1"/>
            <p:nvPr/>
          </p:nvSpPr>
          <p:spPr>
            <a:xfrm>
              <a:off x="1092390" y="633132"/>
              <a:ext cx="5520310"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Identify the primary and secondary business activities with reference to the Singapore Standard Industrial Classification (SSIC) code. Check if prior approval from Referral Authorities is required. </a:t>
              </a:r>
            </a:p>
          </p:txBody>
        </p:sp>
      </p:grpSp>
      <p:grpSp>
        <p:nvGrpSpPr>
          <p:cNvPr id="22" name="Group 22"/>
          <p:cNvGrpSpPr/>
          <p:nvPr/>
        </p:nvGrpSpPr>
        <p:grpSpPr>
          <a:xfrm>
            <a:off x="857108" y="10073552"/>
            <a:ext cx="4959525" cy="1051418"/>
            <a:chOff x="0" y="0"/>
            <a:chExt cx="6612699" cy="1401891"/>
          </a:xfrm>
        </p:grpSpPr>
        <p:grpSp>
          <p:nvGrpSpPr>
            <p:cNvPr id="23" name="Group 23"/>
            <p:cNvGrpSpPr/>
            <p:nvPr/>
          </p:nvGrpSpPr>
          <p:grpSpPr>
            <a:xfrm>
              <a:off x="0" y="0"/>
              <a:ext cx="538019" cy="525182"/>
              <a:chOff x="0" y="0"/>
              <a:chExt cx="1625600" cy="1625600"/>
            </a:xfrm>
          </p:grpSpPr>
          <p:sp>
            <p:nvSpPr>
              <p:cNvPr id="24" name="Freeform 24"/>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5" name="TextBox 25"/>
            <p:cNvSpPr txBox="1"/>
            <p:nvPr/>
          </p:nvSpPr>
          <p:spPr>
            <a:xfrm>
              <a:off x="1092390" y="633132"/>
              <a:ext cx="5520310" cy="768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Reserve the business name via BizFile+. The application costs $15. Upon approval, the business name will be reserved for 120 days.</a:t>
              </a:r>
            </a:p>
          </p:txBody>
        </p:sp>
        <p:sp>
          <p:nvSpPr>
            <p:cNvPr id="26" name="TextBox 26"/>
            <p:cNvSpPr txBox="1"/>
            <p:nvPr/>
          </p:nvSpPr>
          <p:spPr>
            <a:xfrm>
              <a:off x="128273" y="-19903"/>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27" name="TextBox 27"/>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RESERVE BUSINESS NAME</a:t>
              </a:r>
            </a:p>
          </p:txBody>
        </p:sp>
      </p:grpSp>
      <p:grpSp>
        <p:nvGrpSpPr>
          <p:cNvPr id="28" name="Group 28"/>
          <p:cNvGrpSpPr/>
          <p:nvPr/>
        </p:nvGrpSpPr>
        <p:grpSpPr>
          <a:xfrm>
            <a:off x="862211" y="11696470"/>
            <a:ext cx="4954422" cy="1241918"/>
            <a:chOff x="0" y="0"/>
            <a:chExt cx="6605896" cy="1655891"/>
          </a:xfrm>
        </p:grpSpPr>
        <p:grpSp>
          <p:nvGrpSpPr>
            <p:cNvPr id="29" name="Group 29"/>
            <p:cNvGrpSpPr/>
            <p:nvPr/>
          </p:nvGrpSpPr>
          <p:grpSpPr>
            <a:xfrm>
              <a:off x="0" y="0"/>
              <a:ext cx="538019" cy="525182"/>
              <a:chOff x="0" y="0"/>
              <a:chExt cx="1625600" cy="1625600"/>
            </a:xfrm>
          </p:grpSpPr>
          <p:sp>
            <p:nvSpPr>
              <p:cNvPr id="30" name="Freeform 30"/>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1" name="TextBox 31"/>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PROVIDE BUSINESS ADDRESS</a:t>
              </a:r>
            </a:p>
          </p:txBody>
        </p:sp>
        <p:sp>
          <p:nvSpPr>
            <p:cNvPr id="32" name="TextBox 32"/>
            <p:cNvSpPr txBox="1"/>
            <p:nvPr/>
          </p:nvSpPr>
          <p:spPr>
            <a:xfrm>
              <a:off x="1085586" y="633132"/>
              <a:ext cx="5520310"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A business address must be provided during registration. </a:t>
              </a:r>
              <a:r>
                <a:rPr lang="en-US" sz="1209" spc="24">
                  <a:solidFill>
                    <a:srgbClr val="000000"/>
                  </a:solidFill>
                  <a:latin typeface="Arimo"/>
                </a:rPr>
                <a:t>Business owners may use their residential address as the business address under the Home Office Scheme with prior approval obtained from HDB or URA.</a:t>
              </a:r>
            </a:p>
          </p:txBody>
        </p:sp>
        <p:sp>
          <p:nvSpPr>
            <p:cNvPr id="33" name="TextBox 33"/>
            <p:cNvSpPr txBox="1"/>
            <p:nvPr/>
          </p:nvSpPr>
          <p:spPr>
            <a:xfrm>
              <a:off x="121469" y="-19903"/>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grpSp>
      <p:grpSp>
        <p:nvGrpSpPr>
          <p:cNvPr id="34" name="Group 34"/>
          <p:cNvGrpSpPr/>
          <p:nvPr/>
        </p:nvGrpSpPr>
        <p:grpSpPr>
          <a:xfrm>
            <a:off x="862211" y="13509888"/>
            <a:ext cx="4954422" cy="860918"/>
            <a:chOff x="0" y="0"/>
            <a:chExt cx="6605896" cy="1147891"/>
          </a:xfrm>
        </p:grpSpPr>
        <p:grpSp>
          <p:nvGrpSpPr>
            <p:cNvPr id="35" name="Group 35"/>
            <p:cNvGrpSpPr/>
            <p:nvPr/>
          </p:nvGrpSpPr>
          <p:grpSpPr>
            <a:xfrm>
              <a:off x="0" y="0"/>
              <a:ext cx="538019" cy="525182"/>
              <a:chOff x="0" y="0"/>
              <a:chExt cx="1625600" cy="1625600"/>
            </a:xfrm>
          </p:grpSpPr>
          <p:sp>
            <p:nvSpPr>
              <p:cNvPr id="36" name="Freeform 3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7" name="TextBox 37"/>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DECIDE COMMENCEMENT DATE</a:t>
              </a:r>
            </a:p>
          </p:txBody>
        </p:sp>
        <p:sp>
          <p:nvSpPr>
            <p:cNvPr id="38" name="TextBox 38"/>
            <p:cNvSpPr txBox="1"/>
            <p:nvPr/>
          </p:nvSpPr>
          <p:spPr>
            <a:xfrm>
              <a:off x="1085586" y="633132"/>
              <a:ext cx="5520310" cy="514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Decide the business commencement date and select the period of business registration (1 year or 3 years).</a:t>
              </a:r>
            </a:p>
          </p:txBody>
        </p:sp>
        <p:sp>
          <p:nvSpPr>
            <p:cNvPr id="39" name="TextBox 39"/>
            <p:cNvSpPr txBox="1"/>
            <p:nvPr/>
          </p:nvSpPr>
          <p:spPr>
            <a:xfrm>
              <a:off x="128272"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6</a:t>
              </a:r>
            </a:p>
          </p:txBody>
        </p:sp>
      </p:grpSp>
      <p:grpSp>
        <p:nvGrpSpPr>
          <p:cNvPr id="40" name="Group 40"/>
          <p:cNvGrpSpPr/>
          <p:nvPr/>
        </p:nvGrpSpPr>
        <p:grpSpPr>
          <a:xfrm>
            <a:off x="862211" y="14942306"/>
            <a:ext cx="4954422" cy="1241918"/>
            <a:chOff x="0" y="0"/>
            <a:chExt cx="6605896" cy="1655891"/>
          </a:xfrm>
        </p:grpSpPr>
        <p:grpSp>
          <p:nvGrpSpPr>
            <p:cNvPr id="41" name="Group 41"/>
            <p:cNvGrpSpPr/>
            <p:nvPr/>
          </p:nvGrpSpPr>
          <p:grpSpPr>
            <a:xfrm>
              <a:off x="0" y="0"/>
              <a:ext cx="538019" cy="525182"/>
              <a:chOff x="0" y="0"/>
              <a:chExt cx="1625600" cy="1625600"/>
            </a:xfrm>
          </p:grpSpPr>
          <p:sp>
            <p:nvSpPr>
              <p:cNvPr id="42" name="Freeform 42"/>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43" name="TextBox 43"/>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REGISTRATION</a:t>
              </a:r>
            </a:p>
          </p:txBody>
        </p:sp>
        <p:sp>
          <p:nvSpPr>
            <p:cNvPr id="44" name="TextBox 44"/>
            <p:cNvSpPr txBox="1"/>
            <p:nvPr/>
          </p:nvSpPr>
          <p:spPr>
            <a:xfrm>
              <a:off x="1085586" y="633132"/>
              <a:ext cx="5520310"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Proceed to register the Sole Proprietorship via Bizfile+. The fee for registering the business is:</a:t>
              </a:r>
            </a:p>
            <a:p>
              <a:pPr marL="261200" lvl="1" indent="-130600">
                <a:lnSpc>
                  <a:spcPts val="1524"/>
                </a:lnSpc>
                <a:buFont typeface="Arial"/>
                <a:buChar char="•"/>
              </a:pPr>
              <a:r>
                <a:rPr lang="en-US" sz="1209" spc="24">
                  <a:solidFill>
                    <a:srgbClr val="000000"/>
                  </a:solidFill>
                  <a:latin typeface="Lato"/>
                </a:rPr>
                <a:t>1 year   &gt; $100</a:t>
              </a:r>
            </a:p>
            <a:p>
              <a:pPr marL="261200" lvl="1" indent="-130600">
                <a:lnSpc>
                  <a:spcPts val="1524"/>
                </a:lnSpc>
                <a:buFont typeface="Arial"/>
                <a:buChar char="•"/>
              </a:pPr>
              <a:r>
                <a:rPr lang="en-US" sz="1209" spc="24">
                  <a:solidFill>
                    <a:srgbClr val="000000"/>
                  </a:solidFill>
                  <a:latin typeface="Lato"/>
                </a:rPr>
                <a:t>3 years &gt; $160</a:t>
              </a:r>
            </a:p>
          </p:txBody>
        </p:sp>
        <p:sp>
          <p:nvSpPr>
            <p:cNvPr id="45" name="TextBox 45"/>
            <p:cNvSpPr txBox="1"/>
            <p:nvPr/>
          </p:nvSpPr>
          <p:spPr>
            <a:xfrm>
              <a:off x="128272"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7</a:t>
              </a:r>
            </a:p>
          </p:txBody>
        </p:sp>
      </p:grpSp>
      <p:sp>
        <p:nvSpPr>
          <p:cNvPr id="46" name="TextBox 46"/>
          <p:cNvSpPr txBox="1"/>
          <p:nvPr/>
        </p:nvSpPr>
        <p:spPr>
          <a:xfrm>
            <a:off x="838200" y="3378454"/>
            <a:ext cx="6705600" cy="492844"/>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This guide highlights the main requirements and steps involved in </a:t>
            </a:r>
            <a:r>
              <a:rPr lang="en-US" sz="1572" u="sng" spc="47">
                <a:solidFill>
                  <a:srgbClr val="000000"/>
                </a:solidFill>
                <a:latin typeface="Lato"/>
              </a:rPr>
              <a:t>starting a Sole Proprietorship</a:t>
            </a:r>
            <a:r>
              <a:rPr lang="en-US" sz="1572" spc="47">
                <a:solidFill>
                  <a:srgbClr val="000000"/>
                </a:solidFill>
                <a:latin typeface="Lato"/>
              </a:rPr>
              <a:t> in Singapore. </a:t>
            </a:r>
          </a:p>
        </p:txBody>
      </p:sp>
      <p:sp>
        <p:nvSpPr>
          <p:cNvPr id="47" name="TextBox 47"/>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sp>
        <p:nvSpPr>
          <p:cNvPr id="48" name="TextBox 48"/>
          <p:cNvSpPr txBox="1"/>
          <p:nvPr/>
        </p:nvSpPr>
        <p:spPr>
          <a:xfrm>
            <a:off x="838200" y="866775"/>
            <a:ext cx="6705600" cy="1873504"/>
          </a:xfrm>
          <a:prstGeom prst="rect">
            <a:avLst/>
          </a:prstGeom>
        </p:spPr>
        <p:txBody>
          <a:bodyPr lIns="0" tIns="0" rIns="0" bIns="0" rtlCol="0" anchor="t">
            <a:spAutoFit/>
          </a:bodyPr>
          <a:lstStyle/>
          <a:p>
            <a:pPr>
              <a:lnSpc>
                <a:spcPts val="4928"/>
              </a:lnSpc>
            </a:pPr>
            <a:r>
              <a:rPr lang="en-US" sz="4400" spc="264">
                <a:solidFill>
                  <a:srgbClr val="000000"/>
                </a:solidFill>
                <a:latin typeface="League Spartan"/>
              </a:rPr>
              <a:t>GUIDE TO</a:t>
            </a:r>
          </a:p>
          <a:p>
            <a:pPr>
              <a:lnSpc>
                <a:spcPts val="4928"/>
              </a:lnSpc>
            </a:pPr>
            <a:r>
              <a:rPr lang="en-US" sz="4400" spc="264">
                <a:solidFill>
                  <a:srgbClr val="000000"/>
                </a:solidFill>
                <a:latin typeface="League Spartan"/>
              </a:rPr>
              <a:t>STARTING A SOLE PROPRIETORSHIP</a:t>
            </a:r>
          </a:p>
        </p:txBody>
      </p:sp>
      <p:pic>
        <p:nvPicPr>
          <p:cNvPr id="49" name="Picture 4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672" y="4671088"/>
            <a:ext cx="1204128" cy="1204128"/>
          </a:xfrm>
          <a:prstGeom prst="rect">
            <a:avLst/>
          </a:prstGeom>
        </p:spPr>
      </p:pic>
      <p:pic>
        <p:nvPicPr>
          <p:cNvPr id="50" name="Picture 5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39672" y="10053881"/>
            <a:ext cx="1204128" cy="1204128"/>
          </a:xfrm>
          <a:prstGeom prst="rect">
            <a:avLst/>
          </a:prstGeom>
        </p:spPr>
      </p:pic>
      <p:pic>
        <p:nvPicPr>
          <p:cNvPr id="51" name="Picture 5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39672" y="15190266"/>
            <a:ext cx="1204128" cy="1204128"/>
          </a:xfrm>
          <a:prstGeom prst="rect">
            <a:avLst/>
          </a:prstGeom>
        </p:spPr>
      </p:pic>
      <p:pic>
        <p:nvPicPr>
          <p:cNvPr id="52" name="Picture 5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39672" y="8393174"/>
            <a:ext cx="1204128" cy="1204128"/>
          </a:xfrm>
          <a:prstGeom prst="rect">
            <a:avLst/>
          </a:prstGeom>
        </p:spPr>
      </p:pic>
      <p:pic>
        <p:nvPicPr>
          <p:cNvPr id="53" name="Picture 5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39672" y="13509888"/>
            <a:ext cx="1204128" cy="1204128"/>
          </a:xfrm>
          <a:prstGeom prst="rect">
            <a:avLst/>
          </a:prstGeom>
        </p:spPr>
      </p:pic>
      <p:pic>
        <p:nvPicPr>
          <p:cNvPr id="54" name="Picture 54"/>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339672" y="6484506"/>
            <a:ext cx="1204128" cy="1204128"/>
          </a:xfrm>
          <a:prstGeom prst="rect">
            <a:avLst/>
          </a:prstGeom>
        </p:spPr>
      </p:pic>
      <p:pic>
        <p:nvPicPr>
          <p:cNvPr id="55" name="Picture 55"/>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6339672" y="11829510"/>
            <a:ext cx="1204128" cy="12041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3" name="AutoShape 3"/>
          <p:cNvSpPr/>
          <p:nvPr/>
        </p:nvSpPr>
        <p:spPr>
          <a:xfrm>
            <a:off x="861994" y="3026029"/>
            <a:ext cx="3345598" cy="0"/>
          </a:xfrm>
          <a:prstGeom prst="line">
            <a:avLst/>
          </a:prstGeom>
          <a:ln w="76200" cap="flat">
            <a:solidFill>
              <a:srgbClr val="FFFFFF"/>
            </a:solidFill>
            <a:prstDash val="solid"/>
            <a:headEnd type="none" w="sm" len="sm"/>
            <a:tailEnd type="none" w="sm" len="sm"/>
          </a:ln>
        </p:spPr>
      </p:sp>
      <p:grpSp>
        <p:nvGrpSpPr>
          <p:cNvPr id="4" name="Group 4"/>
          <p:cNvGrpSpPr/>
          <p:nvPr/>
        </p:nvGrpSpPr>
        <p:grpSpPr>
          <a:xfrm>
            <a:off x="857108" y="6547277"/>
            <a:ext cx="4959525" cy="1241918"/>
            <a:chOff x="0" y="0"/>
            <a:chExt cx="6612699" cy="1655891"/>
          </a:xfrm>
        </p:grpSpPr>
        <p:grpSp>
          <p:nvGrpSpPr>
            <p:cNvPr id="5" name="Group 5"/>
            <p:cNvGrpSpPr/>
            <p:nvPr/>
          </p:nvGrpSpPr>
          <p:grpSpPr>
            <a:xfrm>
              <a:off x="0" y="0"/>
              <a:ext cx="538019" cy="525182"/>
              <a:chOff x="0" y="0"/>
              <a:chExt cx="1625600" cy="1625600"/>
            </a:xfrm>
          </p:grpSpPr>
          <p:sp>
            <p:nvSpPr>
              <p:cNvPr id="6" name="Freeform 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7" name="TextBox 7"/>
            <p:cNvSpPr txBox="1"/>
            <p:nvPr/>
          </p:nvSpPr>
          <p:spPr>
            <a:xfrm>
              <a:off x="135076"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8" name="TextBox 8"/>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CHOOSE BUSINESS NAME</a:t>
              </a:r>
            </a:p>
          </p:txBody>
        </p:sp>
        <p:sp>
          <p:nvSpPr>
            <p:cNvPr id="9" name="TextBox 9"/>
            <p:cNvSpPr txBox="1"/>
            <p:nvPr/>
          </p:nvSpPr>
          <p:spPr>
            <a:xfrm>
              <a:off x="1090822" y="633132"/>
              <a:ext cx="5521878"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Search on BizFile+ to ensure the preferred name is available. Avoid names that are identical or similar to existing entities, infringes existing trademarks or contain prohibited terms. </a:t>
              </a:r>
            </a:p>
          </p:txBody>
        </p:sp>
      </p:grpSp>
      <p:grpSp>
        <p:nvGrpSpPr>
          <p:cNvPr id="10" name="Group 10"/>
          <p:cNvGrpSpPr/>
          <p:nvPr/>
        </p:nvGrpSpPr>
        <p:grpSpPr>
          <a:xfrm>
            <a:off x="857108" y="8360695"/>
            <a:ext cx="4959525" cy="1241918"/>
            <a:chOff x="0" y="0"/>
            <a:chExt cx="6612699" cy="1655891"/>
          </a:xfrm>
        </p:grpSpPr>
        <p:grpSp>
          <p:nvGrpSpPr>
            <p:cNvPr id="11" name="Group 11"/>
            <p:cNvGrpSpPr/>
            <p:nvPr/>
          </p:nvGrpSpPr>
          <p:grpSpPr>
            <a:xfrm>
              <a:off x="0" y="0"/>
              <a:ext cx="538019" cy="525182"/>
              <a:chOff x="0" y="0"/>
              <a:chExt cx="1625600" cy="1625600"/>
            </a:xfrm>
          </p:grpSpPr>
          <p:sp>
            <p:nvSpPr>
              <p:cNvPr id="12" name="Freeform 12"/>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3" name="TextBox 13"/>
            <p:cNvSpPr txBox="1"/>
            <p:nvPr/>
          </p:nvSpPr>
          <p:spPr>
            <a:xfrm>
              <a:off x="128273" y="-19903"/>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sp>
          <p:nvSpPr>
            <p:cNvPr id="14" name="TextBox 14"/>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SPECIFY BUSINESS ACTIVITIES</a:t>
              </a:r>
            </a:p>
          </p:txBody>
        </p:sp>
        <p:sp>
          <p:nvSpPr>
            <p:cNvPr id="15" name="TextBox 15"/>
            <p:cNvSpPr txBox="1"/>
            <p:nvPr/>
          </p:nvSpPr>
          <p:spPr>
            <a:xfrm>
              <a:off x="1090822" y="633132"/>
              <a:ext cx="5521878"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Identify the primary and secondary business activities with reference to the Singapore Standard Industrial Classification (SSIC) code. Check if prior approval from Referral Authorities is required. </a:t>
              </a:r>
            </a:p>
          </p:txBody>
        </p:sp>
      </p:grpSp>
      <p:grpSp>
        <p:nvGrpSpPr>
          <p:cNvPr id="16" name="Group 16"/>
          <p:cNvGrpSpPr/>
          <p:nvPr/>
        </p:nvGrpSpPr>
        <p:grpSpPr>
          <a:xfrm>
            <a:off x="857108" y="10174113"/>
            <a:ext cx="4959525" cy="1051418"/>
            <a:chOff x="0" y="0"/>
            <a:chExt cx="6612699" cy="1401891"/>
          </a:xfrm>
        </p:grpSpPr>
        <p:grpSp>
          <p:nvGrpSpPr>
            <p:cNvPr id="17" name="Group 17"/>
            <p:cNvGrpSpPr/>
            <p:nvPr/>
          </p:nvGrpSpPr>
          <p:grpSpPr>
            <a:xfrm>
              <a:off x="0" y="0"/>
              <a:ext cx="538019" cy="525182"/>
              <a:chOff x="0" y="0"/>
              <a:chExt cx="1625600" cy="1625600"/>
            </a:xfrm>
          </p:grpSpPr>
          <p:sp>
            <p:nvSpPr>
              <p:cNvPr id="18" name="Freeform 18"/>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9" name="TextBox 19"/>
            <p:cNvSpPr txBox="1"/>
            <p:nvPr/>
          </p:nvSpPr>
          <p:spPr>
            <a:xfrm>
              <a:off x="1090822" y="633132"/>
              <a:ext cx="5521878" cy="768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Reserve the business name via BizFile+. The application costs $15. Upon approval, the business name will be reserved for 120 days.</a:t>
              </a:r>
            </a:p>
          </p:txBody>
        </p:sp>
        <p:sp>
          <p:nvSpPr>
            <p:cNvPr id="20" name="TextBox 20"/>
            <p:cNvSpPr txBox="1"/>
            <p:nvPr/>
          </p:nvSpPr>
          <p:spPr>
            <a:xfrm>
              <a:off x="128273" y="-19903"/>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21" name="TextBox 21"/>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RESERVE BUSINESS NAME</a:t>
              </a:r>
            </a:p>
          </p:txBody>
        </p:sp>
      </p:grpSp>
      <p:grpSp>
        <p:nvGrpSpPr>
          <p:cNvPr id="22" name="Group 22"/>
          <p:cNvGrpSpPr/>
          <p:nvPr/>
        </p:nvGrpSpPr>
        <p:grpSpPr>
          <a:xfrm>
            <a:off x="862211" y="11797031"/>
            <a:ext cx="4954422" cy="1241918"/>
            <a:chOff x="0" y="0"/>
            <a:chExt cx="6605896" cy="1655891"/>
          </a:xfrm>
        </p:grpSpPr>
        <p:grpSp>
          <p:nvGrpSpPr>
            <p:cNvPr id="23" name="Group 23"/>
            <p:cNvGrpSpPr/>
            <p:nvPr/>
          </p:nvGrpSpPr>
          <p:grpSpPr>
            <a:xfrm>
              <a:off x="0" y="0"/>
              <a:ext cx="538019" cy="525182"/>
              <a:chOff x="0" y="0"/>
              <a:chExt cx="1625600" cy="1625600"/>
            </a:xfrm>
          </p:grpSpPr>
          <p:sp>
            <p:nvSpPr>
              <p:cNvPr id="24" name="Freeform 24"/>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5" name="TextBox 25"/>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PROVIDE BUSINESS ADDRESS</a:t>
              </a:r>
            </a:p>
          </p:txBody>
        </p:sp>
        <p:sp>
          <p:nvSpPr>
            <p:cNvPr id="26" name="TextBox 26"/>
            <p:cNvSpPr txBox="1"/>
            <p:nvPr/>
          </p:nvSpPr>
          <p:spPr>
            <a:xfrm>
              <a:off x="1084018" y="633132"/>
              <a:ext cx="5521878"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A business address must be provided during registration. </a:t>
              </a:r>
              <a:r>
                <a:rPr lang="en-US" sz="1209" spc="24">
                  <a:solidFill>
                    <a:srgbClr val="000000"/>
                  </a:solidFill>
                  <a:latin typeface="Arimo"/>
                </a:rPr>
                <a:t>Business owners may use their residential address as the business address under the Home Office Scheme with prior approval obtained from HDB or URA.</a:t>
              </a:r>
            </a:p>
          </p:txBody>
        </p:sp>
        <p:sp>
          <p:nvSpPr>
            <p:cNvPr id="27" name="TextBox 27"/>
            <p:cNvSpPr txBox="1"/>
            <p:nvPr/>
          </p:nvSpPr>
          <p:spPr>
            <a:xfrm>
              <a:off x="121469" y="-19903"/>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grpSp>
      <p:grpSp>
        <p:nvGrpSpPr>
          <p:cNvPr id="28" name="Group 28"/>
          <p:cNvGrpSpPr/>
          <p:nvPr/>
        </p:nvGrpSpPr>
        <p:grpSpPr>
          <a:xfrm>
            <a:off x="862211" y="13610449"/>
            <a:ext cx="4954422" cy="860918"/>
            <a:chOff x="0" y="0"/>
            <a:chExt cx="6605896" cy="1147891"/>
          </a:xfrm>
        </p:grpSpPr>
        <p:grpSp>
          <p:nvGrpSpPr>
            <p:cNvPr id="29" name="Group 29"/>
            <p:cNvGrpSpPr/>
            <p:nvPr/>
          </p:nvGrpSpPr>
          <p:grpSpPr>
            <a:xfrm>
              <a:off x="0" y="0"/>
              <a:ext cx="538019" cy="525182"/>
              <a:chOff x="0" y="0"/>
              <a:chExt cx="1625600" cy="1625600"/>
            </a:xfrm>
          </p:grpSpPr>
          <p:sp>
            <p:nvSpPr>
              <p:cNvPr id="30" name="Freeform 30"/>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1" name="TextBox 31"/>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DECIDE COMMENCEMENT DATE</a:t>
              </a:r>
            </a:p>
          </p:txBody>
        </p:sp>
        <p:sp>
          <p:nvSpPr>
            <p:cNvPr id="32" name="TextBox 32"/>
            <p:cNvSpPr txBox="1"/>
            <p:nvPr/>
          </p:nvSpPr>
          <p:spPr>
            <a:xfrm>
              <a:off x="1084018" y="633132"/>
              <a:ext cx="5521878" cy="514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Decide the business commencement date and select the period of business registration (1 year or 3 years).</a:t>
              </a:r>
            </a:p>
          </p:txBody>
        </p:sp>
        <p:sp>
          <p:nvSpPr>
            <p:cNvPr id="33" name="TextBox 33"/>
            <p:cNvSpPr txBox="1"/>
            <p:nvPr/>
          </p:nvSpPr>
          <p:spPr>
            <a:xfrm>
              <a:off x="128272"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6</a:t>
              </a:r>
            </a:p>
          </p:txBody>
        </p:sp>
      </p:grpSp>
      <p:grpSp>
        <p:nvGrpSpPr>
          <p:cNvPr id="34" name="Group 34"/>
          <p:cNvGrpSpPr/>
          <p:nvPr/>
        </p:nvGrpSpPr>
        <p:grpSpPr>
          <a:xfrm>
            <a:off x="862211" y="15042867"/>
            <a:ext cx="4954422" cy="1241918"/>
            <a:chOff x="0" y="0"/>
            <a:chExt cx="6605896" cy="1655891"/>
          </a:xfrm>
        </p:grpSpPr>
        <p:grpSp>
          <p:nvGrpSpPr>
            <p:cNvPr id="35" name="Group 35"/>
            <p:cNvGrpSpPr/>
            <p:nvPr/>
          </p:nvGrpSpPr>
          <p:grpSpPr>
            <a:xfrm>
              <a:off x="0" y="0"/>
              <a:ext cx="538019" cy="525182"/>
              <a:chOff x="0" y="0"/>
              <a:chExt cx="1625600" cy="1625600"/>
            </a:xfrm>
          </p:grpSpPr>
          <p:sp>
            <p:nvSpPr>
              <p:cNvPr id="36" name="Freeform 3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7" name="TextBox 37"/>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REGISTRATION</a:t>
              </a:r>
            </a:p>
          </p:txBody>
        </p:sp>
        <p:sp>
          <p:nvSpPr>
            <p:cNvPr id="38" name="TextBox 38"/>
            <p:cNvSpPr txBox="1"/>
            <p:nvPr/>
          </p:nvSpPr>
          <p:spPr>
            <a:xfrm>
              <a:off x="1084018" y="633132"/>
              <a:ext cx="5521878"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Proceed to register the Partnership via Bizfile+. The fee for registering the business is:</a:t>
              </a:r>
            </a:p>
            <a:p>
              <a:pPr marL="261200" lvl="1" indent="-130600" algn="just">
                <a:lnSpc>
                  <a:spcPts val="1524"/>
                </a:lnSpc>
                <a:buFont typeface="Arial"/>
                <a:buChar char="•"/>
              </a:pPr>
              <a:r>
                <a:rPr lang="en-US" sz="1209" spc="24">
                  <a:solidFill>
                    <a:srgbClr val="000000"/>
                  </a:solidFill>
                  <a:latin typeface="Lato"/>
                </a:rPr>
                <a:t>1 year   &gt; $100</a:t>
              </a:r>
            </a:p>
            <a:p>
              <a:pPr marL="261200" lvl="1" indent="-130600" algn="just">
                <a:lnSpc>
                  <a:spcPts val="1524"/>
                </a:lnSpc>
                <a:buFont typeface="Arial"/>
                <a:buChar char="•"/>
              </a:pPr>
              <a:r>
                <a:rPr lang="en-US" sz="1209" spc="24">
                  <a:solidFill>
                    <a:srgbClr val="000000"/>
                  </a:solidFill>
                  <a:latin typeface="Lato"/>
                </a:rPr>
                <a:t>3 years &gt; $160</a:t>
              </a:r>
            </a:p>
          </p:txBody>
        </p:sp>
        <p:sp>
          <p:nvSpPr>
            <p:cNvPr id="39" name="TextBox 39"/>
            <p:cNvSpPr txBox="1"/>
            <p:nvPr/>
          </p:nvSpPr>
          <p:spPr>
            <a:xfrm>
              <a:off x="128272" y="-19903"/>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7</a:t>
              </a:r>
            </a:p>
          </p:txBody>
        </p:sp>
      </p:grpSp>
      <p:grpSp>
        <p:nvGrpSpPr>
          <p:cNvPr id="40" name="Group 40"/>
          <p:cNvGrpSpPr/>
          <p:nvPr/>
        </p:nvGrpSpPr>
        <p:grpSpPr>
          <a:xfrm>
            <a:off x="862211" y="4538048"/>
            <a:ext cx="4954422" cy="1437729"/>
            <a:chOff x="0" y="0"/>
            <a:chExt cx="6605896" cy="1916972"/>
          </a:xfrm>
        </p:grpSpPr>
        <p:grpSp>
          <p:nvGrpSpPr>
            <p:cNvPr id="41" name="Group 41"/>
            <p:cNvGrpSpPr/>
            <p:nvPr/>
          </p:nvGrpSpPr>
          <p:grpSpPr>
            <a:xfrm>
              <a:off x="0" y="7081"/>
              <a:ext cx="538019" cy="525182"/>
              <a:chOff x="0" y="0"/>
              <a:chExt cx="1625600" cy="1625600"/>
            </a:xfrm>
          </p:grpSpPr>
          <p:sp>
            <p:nvSpPr>
              <p:cNvPr id="42" name="Freeform 42"/>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43" name="TextBox 43"/>
            <p:cNvSpPr txBox="1"/>
            <p:nvPr/>
          </p:nvSpPr>
          <p:spPr>
            <a:xfrm>
              <a:off x="121469" y="-7027"/>
              <a:ext cx="281474" cy="505774"/>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44" name="TextBox 44"/>
            <p:cNvSpPr txBox="1"/>
            <p:nvPr/>
          </p:nvSpPr>
          <p:spPr>
            <a:xfrm>
              <a:off x="1084018" y="640213"/>
              <a:ext cx="5521878" cy="1276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Individuals must be at least 18 years old and a Singapore Citizen, Singapore Permanent Resident or an eligible FIN holder. Foreigners residing overseas must appoint a locally resident authorised representative and engage a filing agent to submit the application via BizFile+.</a:t>
              </a:r>
            </a:p>
          </p:txBody>
        </p:sp>
        <p:sp>
          <p:nvSpPr>
            <p:cNvPr id="45" name="TextBox 45"/>
            <p:cNvSpPr txBox="1"/>
            <p:nvPr/>
          </p:nvSpPr>
          <p:spPr>
            <a:xfrm>
              <a:off x="884188"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CHECK ELIGIBILITY</a:t>
              </a:r>
            </a:p>
          </p:txBody>
        </p:sp>
      </p:grpSp>
      <p:sp>
        <p:nvSpPr>
          <p:cNvPr id="46" name="TextBox 46"/>
          <p:cNvSpPr txBox="1"/>
          <p:nvPr/>
        </p:nvSpPr>
        <p:spPr>
          <a:xfrm>
            <a:off x="838200" y="3473704"/>
            <a:ext cx="6705600" cy="492844"/>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This guide highlights the main requirements and steps involved in </a:t>
            </a:r>
            <a:r>
              <a:rPr lang="en-US" sz="1572" u="sng" spc="47">
                <a:solidFill>
                  <a:srgbClr val="000000"/>
                </a:solidFill>
                <a:latin typeface="Lato"/>
              </a:rPr>
              <a:t>starting a Partnership</a:t>
            </a:r>
            <a:r>
              <a:rPr lang="en-US" sz="1572" spc="47">
                <a:solidFill>
                  <a:srgbClr val="000000"/>
                </a:solidFill>
                <a:latin typeface="Lato"/>
              </a:rPr>
              <a:t> in Singapore. </a:t>
            </a:r>
          </a:p>
        </p:txBody>
      </p:sp>
      <p:sp>
        <p:nvSpPr>
          <p:cNvPr id="47" name="TextBox 47"/>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sp>
        <p:nvSpPr>
          <p:cNvPr id="48" name="TextBox 48"/>
          <p:cNvSpPr txBox="1"/>
          <p:nvPr/>
        </p:nvSpPr>
        <p:spPr>
          <a:xfrm>
            <a:off x="838200" y="866775"/>
            <a:ext cx="6705600" cy="1873504"/>
          </a:xfrm>
          <a:prstGeom prst="rect">
            <a:avLst/>
          </a:prstGeom>
        </p:spPr>
        <p:txBody>
          <a:bodyPr lIns="0" tIns="0" rIns="0" bIns="0" rtlCol="0" anchor="t">
            <a:spAutoFit/>
          </a:bodyPr>
          <a:lstStyle/>
          <a:p>
            <a:pPr>
              <a:lnSpc>
                <a:spcPts val="4928"/>
              </a:lnSpc>
            </a:pPr>
            <a:r>
              <a:rPr lang="en-US" sz="4400" spc="264">
                <a:solidFill>
                  <a:srgbClr val="000000"/>
                </a:solidFill>
                <a:latin typeface="League Spartan"/>
              </a:rPr>
              <a:t>GUIDE TO</a:t>
            </a:r>
          </a:p>
          <a:p>
            <a:pPr>
              <a:lnSpc>
                <a:spcPts val="4928"/>
              </a:lnSpc>
            </a:pPr>
            <a:r>
              <a:rPr lang="en-US" sz="4400" spc="264">
                <a:solidFill>
                  <a:srgbClr val="000000"/>
                </a:solidFill>
                <a:latin typeface="League Spartan"/>
              </a:rPr>
              <a:t>STARTING A</a:t>
            </a:r>
          </a:p>
          <a:p>
            <a:pPr>
              <a:lnSpc>
                <a:spcPts val="4928"/>
              </a:lnSpc>
            </a:pPr>
            <a:r>
              <a:rPr lang="en-US" sz="4400" spc="264">
                <a:solidFill>
                  <a:srgbClr val="000000"/>
                </a:solidFill>
                <a:latin typeface="League Spartan"/>
              </a:rPr>
              <a:t>PARTNERSHIP</a:t>
            </a:r>
          </a:p>
        </p:txBody>
      </p:sp>
      <p:pic>
        <p:nvPicPr>
          <p:cNvPr id="49" name="Picture 4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672" y="4654849"/>
            <a:ext cx="1204128" cy="1204128"/>
          </a:xfrm>
          <a:prstGeom prst="rect">
            <a:avLst/>
          </a:prstGeom>
        </p:spPr>
      </p:pic>
      <p:pic>
        <p:nvPicPr>
          <p:cNvPr id="50" name="Picture 5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39672" y="10174113"/>
            <a:ext cx="1204128" cy="1204128"/>
          </a:xfrm>
          <a:prstGeom prst="rect">
            <a:avLst/>
          </a:prstGeom>
        </p:spPr>
      </p:pic>
      <p:pic>
        <p:nvPicPr>
          <p:cNvPr id="51" name="Picture 5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39672" y="15309722"/>
            <a:ext cx="1204128" cy="1204128"/>
          </a:xfrm>
          <a:prstGeom prst="rect">
            <a:avLst/>
          </a:prstGeom>
        </p:spPr>
      </p:pic>
      <p:pic>
        <p:nvPicPr>
          <p:cNvPr id="52" name="Picture 5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39672" y="8398485"/>
            <a:ext cx="1204128" cy="1204128"/>
          </a:xfrm>
          <a:prstGeom prst="rect">
            <a:avLst/>
          </a:prstGeom>
        </p:spPr>
      </p:pic>
      <p:pic>
        <p:nvPicPr>
          <p:cNvPr id="53" name="Picture 5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39672" y="13534094"/>
            <a:ext cx="1204128" cy="1204128"/>
          </a:xfrm>
          <a:prstGeom prst="rect">
            <a:avLst/>
          </a:prstGeom>
        </p:spPr>
      </p:pic>
      <p:pic>
        <p:nvPicPr>
          <p:cNvPr id="54" name="Picture 54"/>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339672" y="6525727"/>
            <a:ext cx="1204128" cy="1204128"/>
          </a:xfrm>
          <a:prstGeom prst="rect">
            <a:avLst/>
          </a:prstGeom>
        </p:spPr>
      </p:pic>
      <p:pic>
        <p:nvPicPr>
          <p:cNvPr id="55" name="Picture 55"/>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6339672" y="11854491"/>
            <a:ext cx="1204128" cy="12041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3" name="AutoShape 3"/>
          <p:cNvSpPr/>
          <p:nvPr/>
        </p:nvSpPr>
        <p:spPr>
          <a:xfrm>
            <a:off x="862211" y="2958810"/>
            <a:ext cx="3345381" cy="0"/>
          </a:xfrm>
          <a:prstGeom prst="line">
            <a:avLst/>
          </a:prstGeom>
          <a:ln w="76200" cap="flat">
            <a:solidFill>
              <a:srgbClr val="FFFFFF"/>
            </a:solidFill>
            <a:prstDash val="solid"/>
            <a:headEnd type="none" w="sm" len="sm"/>
            <a:tailEnd type="none" w="sm" len="sm"/>
          </a:ln>
        </p:spPr>
      </p:sp>
      <p:grpSp>
        <p:nvGrpSpPr>
          <p:cNvPr id="4" name="Group 4"/>
          <p:cNvGrpSpPr/>
          <p:nvPr/>
        </p:nvGrpSpPr>
        <p:grpSpPr>
          <a:xfrm>
            <a:off x="838200" y="4383319"/>
            <a:ext cx="5016911" cy="13459593"/>
            <a:chOff x="0" y="0"/>
            <a:chExt cx="6689215" cy="17946125"/>
          </a:xfrm>
        </p:grpSpPr>
        <p:grpSp>
          <p:nvGrpSpPr>
            <p:cNvPr id="5" name="Group 5"/>
            <p:cNvGrpSpPr/>
            <p:nvPr/>
          </p:nvGrpSpPr>
          <p:grpSpPr>
            <a:xfrm>
              <a:off x="32014" y="0"/>
              <a:ext cx="538019" cy="525182"/>
              <a:chOff x="0" y="0"/>
              <a:chExt cx="1625600" cy="1625600"/>
            </a:xfrm>
          </p:grpSpPr>
          <p:sp>
            <p:nvSpPr>
              <p:cNvPr id="6" name="Freeform 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7" name="TextBox 7"/>
            <p:cNvSpPr txBox="1"/>
            <p:nvPr/>
          </p:nvSpPr>
          <p:spPr>
            <a:xfrm>
              <a:off x="158347" y="-14109"/>
              <a:ext cx="281474" cy="505774"/>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8" name="TextBox 8"/>
            <p:cNvSpPr txBox="1"/>
            <p:nvPr/>
          </p:nvSpPr>
          <p:spPr>
            <a:xfrm>
              <a:off x="916203"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CHECK ELIGIBILITY</a:t>
              </a:r>
            </a:p>
          </p:txBody>
        </p:sp>
        <p:sp>
          <p:nvSpPr>
            <p:cNvPr id="9" name="TextBox 9"/>
            <p:cNvSpPr txBox="1"/>
            <p:nvPr/>
          </p:nvSpPr>
          <p:spPr>
            <a:xfrm>
              <a:off x="1116032" y="506132"/>
              <a:ext cx="5521878" cy="1276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Individuals must be at least 18 years old and a Singapore Citizen, Singapore Permanent Resident or an eligible FIN holder. Foreigners residing overseas must appoint a locally resident authorised representative and engage a filing agent to submit the application via BizFile+.</a:t>
              </a:r>
            </a:p>
          </p:txBody>
        </p:sp>
        <p:grpSp>
          <p:nvGrpSpPr>
            <p:cNvPr id="10" name="Group 10"/>
            <p:cNvGrpSpPr/>
            <p:nvPr/>
          </p:nvGrpSpPr>
          <p:grpSpPr>
            <a:xfrm>
              <a:off x="25210" y="8523672"/>
              <a:ext cx="538019" cy="525182"/>
              <a:chOff x="0" y="0"/>
              <a:chExt cx="1625600" cy="1625600"/>
            </a:xfrm>
          </p:grpSpPr>
          <p:sp>
            <p:nvSpPr>
              <p:cNvPr id="11" name="Freeform 1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2" name="TextBox 12"/>
            <p:cNvSpPr txBox="1"/>
            <p:nvPr/>
          </p:nvSpPr>
          <p:spPr>
            <a:xfrm>
              <a:off x="153483" y="8503769"/>
              <a:ext cx="281474" cy="505655"/>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13" name="TextBox 13"/>
            <p:cNvSpPr txBox="1"/>
            <p:nvPr/>
          </p:nvSpPr>
          <p:spPr>
            <a:xfrm>
              <a:off x="916203" y="8552247"/>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SPECIFY BUSINESS ACTIVITIES</a:t>
              </a:r>
            </a:p>
          </p:txBody>
        </p:sp>
        <p:sp>
          <p:nvSpPr>
            <p:cNvPr id="14" name="TextBox 14"/>
            <p:cNvSpPr txBox="1"/>
            <p:nvPr/>
          </p:nvSpPr>
          <p:spPr>
            <a:xfrm>
              <a:off x="1116032" y="9029804"/>
              <a:ext cx="5521878"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Identify the primary and secondary business activities with reference to the Singapore Standard Industrial Classification (SSIC) code. Check if prior approval from Referral Authorities is required. </a:t>
              </a:r>
            </a:p>
          </p:txBody>
        </p:sp>
        <p:grpSp>
          <p:nvGrpSpPr>
            <p:cNvPr id="15" name="Group 15"/>
            <p:cNvGrpSpPr/>
            <p:nvPr/>
          </p:nvGrpSpPr>
          <p:grpSpPr>
            <a:xfrm>
              <a:off x="25210" y="10687562"/>
              <a:ext cx="538019" cy="525182"/>
              <a:chOff x="0" y="0"/>
              <a:chExt cx="1625600" cy="1625600"/>
            </a:xfrm>
          </p:grpSpPr>
          <p:sp>
            <p:nvSpPr>
              <p:cNvPr id="16" name="Freeform 1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7" name="TextBox 17"/>
            <p:cNvSpPr txBox="1"/>
            <p:nvPr/>
          </p:nvSpPr>
          <p:spPr>
            <a:xfrm>
              <a:off x="1116032" y="11193695"/>
              <a:ext cx="5521878" cy="768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Reserve the business name via BizFile+. The application costs $15. Upon approval, the business name will be reserved for 120 days.</a:t>
              </a:r>
            </a:p>
          </p:txBody>
        </p:sp>
        <p:sp>
          <p:nvSpPr>
            <p:cNvPr id="18" name="TextBox 18"/>
            <p:cNvSpPr txBox="1"/>
            <p:nvPr/>
          </p:nvSpPr>
          <p:spPr>
            <a:xfrm>
              <a:off x="153483" y="10667659"/>
              <a:ext cx="281474" cy="505655"/>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sp>
          <p:nvSpPr>
            <p:cNvPr id="19" name="TextBox 19"/>
            <p:cNvSpPr txBox="1"/>
            <p:nvPr/>
          </p:nvSpPr>
          <p:spPr>
            <a:xfrm>
              <a:off x="916203" y="10716137"/>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RESERVE BUSINESS NAME</a:t>
              </a:r>
            </a:p>
          </p:txBody>
        </p:sp>
        <p:grpSp>
          <p:nvGrpSpPr>
            <p:cNvPr id="20" name="Group 20"/>
            <p:cNvGrpSpPr/>
            <p:nvPr/>
          </p:nvGrpSpPr>
          <p:grpSpPr>
            <a:xfrm>
              <a:off x="32014" y="12597453"/>
              <a:ext cx="538019" cy="525182"/>
              <a:chOff x="0" y="0"/>
              <a:chExt cx="1625600" cy="1625600"/>
            </a:xfrm>
          </p:grpSpPr>
          <p:sp>
            <p:nvSpPr>
              <p:cNvPr id="21" name="Freeform 2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2" name="TextBox 22"/>
            <p:cNvSpPr txBox="1"/>
            <p:nvPr/>
          </p:nvSpPr>
          <p:spPr>
            <a:xfrm>
              <a:off x="916203" y="12626028"/>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PROVIDE BUSINESS ADDRESS</a:t>
              </a:r>
            </a:p>
          </p:txBody>
        </p:sp>
        <p:sp>
          <p:nvSpPr>
            <p:cNvPr id="23" name="TextBox 23"/>
            <p:cNvSpPr txBox="1"/>
            <p:nvPr/>
          </p:nvSpPr>
          <p:spPr>
            <a:xfrm>
              <a:off x="1116032" y="13103585"/>
              <a:ext cx="5521878"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A business address must be provided during registration. </a:t>
              </a:r>
              <a:r>
                <a:rPr lang="en-US" sz="1209" spc="24">
                  <a:solidFill>
                    <a:srgbClr val="000000"/>
                  </a:solidFill>
                  <a:latin typeface="Arimo"/>
                </a:rPr>
                <a:t>Business owners may use their residential address as the business address under the Home Office Scheme with prior approval obtained from HDB or URA.</a:t>
              </a:r>
            </a:p>
          </p:txBody>
        </p:sp>
        <p:sp>
          <p:nvSpPr>
            <p:cNvPr id="24" name="TextBox 24"/>
            <p:cNvSpPr txBox="1"/>
            <p:nvPr/>
          </p:nvSpPr>
          <p:spPr>
            <a:xfrm>
              <a:off x="153483" y="12577550"/>
              <a:ext cx="281474" cy="505655"/>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6</a:t>
              </a:r>
            </a:p>
          </p:txBody>
        </p:sp>
        <p:grpSp>
          <p:nvGrpSpPr>
            <p:cNvPr id="25" name="Group 25"/>
            <p:cNvGrpSpPr/>
            <p:nvPr/>
          </p:nvGrpSpPr>
          <p:grpSpPr>
            <a:xfrm>
              <a:off x="32014" y="14761343"/>
              <a:ext cx="538019" cy="525182"/>
              <a:chOff x="0" y="0"/>
              <a:chExt cx="1625600" cy="1625600"/>
            </a:xfrm>
          </p:grpSpPr>
          <p:sp>
            <p:nvSpPr>
              <p:cNvPr id="26" name="Freeform 2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7" name="TextBox 27"/>
            <p:cNvSpPr txBox="1"/>
            <p:nvPr/>
          </p:nvSpPr>
          <p:spPr>
            <a:xfrm>
              <a:off x="916203" y="14789918"/>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DECIDE COMMENCEMENT DATE</a:t>
              </a:r>
            </a:p>
          </p:txBody>
        </p:sp>
        <p:sp>
          <p:nvSpPr>
            <p:cNvPr id="28" name="TextBox 28"/>
            <p:cNvSpPr txBox="1"/>
            <p:nvPr/>
          </p:nvSpPr>
          <p:spPr>
            <a:xfrm>
              <a:off x="1116032" y="15267476"/>
              <a:ext cx="5521878" cy="514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Decide the business commencement date and select the period of business registration (1 year or 3 years).</a:t>
              </a:r>
            </a:p>
          </p:txBody>
        </p:sp>
        <p:sp>
          <p:nvSpPr>
            <p:cNvPr id="29" name="TextBox 29"/>
            <p:cNvSpPr txBox="1"/>
            <p:nvPr/>
          </p:nvSpPr>
          <p:spPr>
            <a:xfrm>
              <a:off x="160286" y="14741441"/>
              <a:ext cx="281475" cy="505655"/>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7</a:t>
              </a:r>
            </a:p>
          </p:txBody>
        </p:sp>
        <p:grpSp>
          <p:nvGrpSpPr>
            <p:cNvPr id="30" name="Group 30"/>
            <p:cNvGrpSpPr/>
            <p:nvPr/>
          </p:nvGrpSpPr>
          <p:grpSpPr>
            <a:xfrm>
              <a:off x="32014" y="16417234"/>
              <a:ext cx="538019" cy="525182"/>
              <a:chOff x="0" y="0"/>
              <a:chExt cx="1625600" cy="1625600"/>
            </a:xfrm>
          </p:grpSpPr>
          <p:sp>
            <p:nvSpPr>
              <p:cNvPr id="31" name="Freeform 3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2" name="TextBox 32"/>
            <p:cNvSpPr txBox="1"/>
            <p:nvPr/>
          </p:nvSpPr>
          <p:spPr>
            <a:xfrm>
              <a:off x="916203" y="16445809"/>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REGISTRATION</a:t>
              </a:r>
            </a:p>
          </p:txBody>
        </p:sp>
        <p:sp>
          <p:nvSpPr>
            <p:cNvPr id="33" name="TextBox 33"/>
            <p:cNvSpPr txBox="1"/>
            <p:nvPr/>
          </p:nvSpPr>
          <p:spPr>
            <a:xfrm>
              <a:off x="1116032" y="16923366"/>
              <a:ext cx="5521878"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Proceed to register the Limited Partnership via Bizfile+. The fee for registering the business is:</a:t>
              </a:r>
            </a:p>
            <a:p>
              <a:pPr marL="261200" lvl="1" indent="-130600" algn="just">
                <a:lnSpc>
                  <a:spcPts val="1524"/>
                </a:lnSpc>
                <a:buFont typeface="Arial"/>
                <a:buChar char="•"/>
              </a:pPr>
              <a:r>
                <a:rPr lang="en-US" sz="1209" spc="24">
                  <a:solidFill>
                    <a:srgbClr val="000000"/>
                  </a:solidFill>
                  <a:latin typeface="Lato"/>
                </a:rPr>
                <a:t>1 year   &gt; $100</a:t>
              </a:r>
            </a:p>
            <a:p>
              <a:pPr marL="261200" lvl="1" indent="-130600" algn="just">
                <a:lnSpc>
                  <a:spcPts val="1524"/>
                </a:lnSpc>
                <a:buFont typeface="Arial"/>
                <a:buChar char="•"/>
              </a:pPr>
              <a:r>
                <a:rPr lang="en-US" sz="1209" spc="24">
                  <a:solidFill>
                    <a:srgbClr val="000000"/>
                  </a:solidFill>
                  <a:latin typeface="Lato"/>
                </a:rPr>
                <a:t>3 years &gt; $160</a:t>
              </a:r>
            </a:p>
          </p:txBody>
        </p:sp>
        <p:sp>
          <p:nvSpPr>
            <p:cNvPr id="34" name="TextBox 34"/>
            <p:cNvSpPr txBox="1"/>
            <p:nvPr/>
          </p:nvSpPr>
          <p:spPr>
            <a:xfrm>
              <a:off x="160286" y="16397331"/>
              <a:ext cx="281475" cy="505655"/>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8</a:t>
              </a:r>
            </a:p>
          </p:txBody>
        </p:sp>
        <p:grpSp>
          <p:nvGrpSpPr>
            <p:cNvPr id="35" name="Group 35"/>
            <p:cNvGrpSpPr/>
            <p:nvPr/>
          </p:nvGrpSpPr>
          <p:grpSpPr>
            <a:xfrm>
              <a:off x="0" y="2417891"/>
              <a:ext cx="538019" cy="525182"/>
              <a:chOff x="0" y="0"/>
              <a:chExt cx="1625600" cy="1625600"/>
            </a:xfrm>
          </p:grpSpPr>
          <p:sp>
            <p:nvSpPr>
              <p:cNvPr id="36" name="Freeform 3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7" name="TextBox 37"/>
            <p:cNvSpPr txBox="1"/>
            <p:nvPr/>
          </p:nvSpPr>
          <p:spPr>
            <a:xfrm>
              <a:off x="128272" y="2397988"/>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38" name="TextBox 38"/>
            <p:cNvSpPr txBox="1"/>
            <p:nvPr/>
          </p:nvSpPr>
          <p:spPr>
            <a:xfrm>
              <a:off x="916203" y="2446466"/>
              <a:ext cx="5773012"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ASSIGN PARTNERS &amp; MANAGERS</a:t>
              </a:r>
            </a:p>
          </p:txBody>
        </p:sp>
        <p:sp>
          <p:nvSpPr>
            <p:cNvPr id="39" name="TextBox 39"/>
            <p:cNvSpPr txBox="1"/>
            <p:nvPr/>
          </p:nvSpPr>
          <p:spPr>
            <a:xfrm>
              <a:off x="1116032" y="2924023"/>
              <a:ext cx="5521878" cy="2800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Every LP must have 1 General Partner and 1 Limited Partner. The LP must also appoint a local Manager if all general partners are residing outside Singapore.</a:t>
              </a:r>
            </a:p>
            <a:p>
              <a:pPr algn="just">
                <a:lnSpc>
                  <a:spcPts val="1524"/>
                </a:lnSpc>
              </a:pPr>
              <a:endParaRPr lang="en-US" sz="1209" spc="24">
                <a:solidFill>
                  <a:srgbClr val="000000"/>
                </a:solidFill>
                <a:latin typeface="Lato"/>
              </a:endParaRPr>
            </a:p>
            <a:p>
              <a:pPr marL="261200" lvl="1" indent="-130600" algn="just">
                <a:lnSpc>
                  <a:spcPts val="1524"/>
                </a:lnSpc>
                <a:buFont typeface="Arial"/>
                <a:buChar char="•"/>
              </a:pPr>
              <a:r>
                <a:rPr lang="en-US" sz="1209" spc="24">
                  <a:solidFill>
                    <a:srgbClr val="000000"/>
                  </a:solidFill>
                  <a:latin typeface="Lato"/>
                </a:rPr>
                <a:t>General Partner</a:t>
              </a:r>
            </a:p>
            <a:p>
              <a:pPr algn="just">
                <a:lnSpc>
                  <a:spcPts val="1524"/>
                </a:lnSpc>
              </a:pPr>
              <a:r>
                <a:rPr lang="en-US" sz="1209" spc="24">
                  <a:solidFill>
                    <a:srgbClr val="000000"/>
                  </a:solidFill>
                  <a:latin typeface="Lato"/>
                </a:rPr>
                <a:t>           - Manages the LP and has unlimited liability</a:t>
              </a:r>
            </a:p>
            <a:p>
              <a:pPr marL="261200" lvl="1" indent="-130600" algn="just">
                <a:lnSpc>
                  <a:spcPts val="1524"/>
                </a:lnSpc>
                <a:buFont typeface="Arial"/>
                <a:buChar char="•"/>
              </a:pPr>
              <a:r>
                <a:rPr lang="en-US" sz="1209" spc="24">
                  <a:solidFill>
                    <a:srgbClr val="000000"/>
                  </a:solidFill>
                  <a:latin typeface="Lato"/>
                </a:rPr>
                <a:t>Limited Partner</a:t>
              </a:r>
            </a:p>
            <a:p>
              <a:pPr algn="just">
                <a:lnSpc>
                  <a:spcPts val="1524"/>
                </a:lnSpc>
              </a:pPr>
              <a:r>
                <a:rPr lang="en-US" sz="1209" spc="24">
                  <a:solidFill>
                    <a:srgbClr val="000000"/>
                  </a:solidFill>
                  <a:latin typeface="Lato"/>
                </a:rPr>
                <a:t>           - Does not manage the LP and has limited liability</a:t>
              </a:r>
            </a:p>
            <a:p>
              <a:pPr marL="261200" lvl="1" indent="-130600" algn="just">
                <a:lnSpc>
                  <a:spcPts val="1524"/>
                </a:lnSpc>
                <a:buFont typeface="Arial"/>
                <a:buChar char="•"/>
              </a:pPr>
              <a:r>
                <a:rPr lang="en-US" sz="1209" spc="24">
                  <a:solidFill>
                    <a:srgbClr val="000000"/>
                  </a:solidFill>
                  <a:latin typeface="Lato"/>
                </a:rPr>
                <a:t>Manager</a:t>
              </a:r>
            </a:p>
            <a:p>
              <a:pPr algn="just">
                <a:lnSpc>
                  <a:spcPts val="1524"/>
                </a:lnSpc>
              </a:pPr>
              <a:r>
                <a:rPr lang="en-US" sz="1209" spc="24">
                  <a:solidFill>
                    <a:srgbClr val="000000"/>
                  </a:solidFill>
                  <a:latin typeface="Lato"/>
                </a:rPr>
                <a:t>           - Personally responsible for discharging all obligations</a:t>
              </a:r>
            </a:p>
            <a:p>
              <a:pPr algn="just">
                <a:lnSpc>
                  <a:spcPts val="1524"/>
                </a:lnSpc>
              </a:pPr>
              <a:r>
                <a:rPr lang="en-US" sz="1209" spc="24">
                  <a:solidFill>
                    <a:srgbClr val="000000"/>
                  </a:solidFill>
                  <a:latin typeface="Lato"/>
                </a:rPr>
                <a:t>              of the LP</a:t>
              </a:r>
            </a:p>
          </p:txBody>
        </p:sp>
        <p:grpSp>
          <p:nvGrpSpPr>
            <p:cNvPr id="40" name="Group 40"/>
            <p:cNvGrpSpPr/>
            <p:nvPr/>
          </p:nvGrpSpPr>
          <p:grpSpPr>
            <a:xfrm>
              <a:off x="25210" y="6359781"/>
              <a:ext cx="538019" cy="525182"/>
              <a:chOff x="0" y="0"/>
              <a:chExt cx="1625600" cy="1625600"/>
            </a:xfrm>
          </p:grpSpPr>
          <p:sp>
            <p:nvSpPr>
              <p:cNvPr id="41" name="Freeform 4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42" name="TextBox 42"/>
            <p:cNvSpPr txBox="1"/>
            <p:nvPr/>
          </p:nvSpPr>
          <p:spPr>
            <a:xfrm>
              <a:off x="916203" y="6388356"/>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CHOOSE BUSINESS NAME</a:t>
              </a:r>
            </a:p>
          </p:txBody>
        </p:sp>
        <p:sp>
          <p:nvSpPr>
            <p:cNvPr id="43" name="TextBox 43"/>
            <p:cNvSpPr txBox="1"/>
            <p:nvPr/>
          </p:nvSpPr>
          <p:spPr>
            <a:xfrm>
              <a:off x="1116032" y="6865913"/>
              <a:ext cx="5521878"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Search on BizFile+ to ensure the preferred name is available. Avoid names that are identical or similar to existing entities, infringes existing trademarks or contain prohibited terms. </a:t>
              </a:r>
            </a:p>
          </p:txBody>
        </p:sp>
        <p:sp>
          <p:nvSpPr>
            <p:cNvPr id="44" name="TextBox 44"/>
            <p:cNvSpPr txBox="1"/>
            <p:nvPr/>
          </p:nvSpPr>
          <p:spPr>
            <a:xfrm>
              <a:off x="160286" y="6339878"/>
              <a:ext cx="281475" cy="505655"/>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grpSp>
      <p:sp>
        <p:nvSpPr>
          <p:cNvPr id="45" name="TextBox 45"/>
          <p:cNvSpPr txBox="1"/>
          <p:nvPr/>
        </p:nvSpPr>
        <p:spPr>
          <a:xfrm>
            <a:off x="857108" y="3311235"/>
            <a:ext cx="6686692" cy="500583"/>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This guide highlights the main requirements and steps involved in </a:t>
            </a:r>
            <a:r>
              <a:rPr lang="en-US" sz="1572" u="sng" spc="47">
                <a:solidFill>
                  <a:srgbClr val="000000"/>
                </a:solidFill>
                <a:latin typeface="Lato"/>
              </a:rPr>
              <a:t>registering a Limited Partnership (LP)</a:t>
            </a:r>
            <a:r>
              <a:rPr lang="en-US" sz="1572" spc="47">
                <a:solidFill>
                  <a:srgbClr val="000000"/>
                </a:solidFill>
                <a:latin typeface="Lato"/>
              </a:rPr>
              <a:t> in Singapore. </a:t>
            </a:r>
          </a:p>
        </p:txBody>
      </p:sp>
      <p:sp>
        <p:nvSpPr>
          <p:cNvPr id="46" name="TextBox 46"/>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sp>
        <p:nvSpPr>
          <p:cNvPr id="47" name="TextBox 47"/>
          <p:cNvSpPr txBox="1"/>
          <p:nvPr/>
        </p:nvSpPr>
        <p:spPr>
          <a:xfrm>
            <a:off x="762982" y="857250"/>
            <a:ext cx="6893180" cy="1815810"/>
          </a:xfrm>
          <a:prstGeom prst="rect">
            <a:avLst/>
          </a:prstGeom>
        </p:spPr>
        <p:txBody>
          <a:bodyPr lIns="0" tIns="0" rIns="0" bIns="0" rtlCol="0" anchor="t">
            <a:spAutoFit/>
          </a:bodyPr>
          <a:lstStyle/>
          <a:p>
            <a:pPr>
              <a:lnSpc>
                <a:spcPts val="4704"/>
              </a:lnSpc>
            </a:pPr>
            <a:r>
              <a:rPr lang="en-US" sz="4200" spc="252">
                <a:solidFill>
                  <a:srgbClr val="000000"/>
                </a:solidFill>
                <a:latin typeface="League Spartan"/>
              </a:rPr>
              <a:t>GUIDE TO</a:t>
            </a:r>
          </a:p>
          <a:p>
            <a:pPr>
              <a:lnSpc>
                <a:spcPts val="4704"/>
              </a:lnSpc>
            </a:pPr>
            <a:r>
              <a:rPr lang="en-US" sz="4200" spc="252">
                <a:solidFill>
                  <a:srgbClr val="000000"/>
                </a:solidFill>
                <a:latin typeface="League Spartan"/>
              </a:rPr>
              <a:t>REGISTERING A</a:t>
            </a:r>
          </a:p>
          <a:p>
            <a:pPr>
              <a:lnSpc>
                <a:spcPts val="4704"/>
              </a:lnSpc>
            </a:pPr>
            <a:r>
              <a:rPr lang="en-US" sz="4200" spc="252">
                <a:solidFill>
                  <a:srgbClr val="000000"/>
                </a:solidFill>
                <a:latin typeface="League Spartan"/>
              </a:rPr>
              <a:t>LIMITED PARTNERSHIP</a:t>
            </a:r>
          </a:p>
        </p:txBody>
      </p:sp>
      <p:pic>
        <p:nvPicPr>
          <p:cNvPr id="48" name="Picture 4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672" y="12382549"/>
            <a:ext cx="1204128" cy="1204128"/>
          </a:xfrm>
          <a:prstGeom prst="rect">
            <a:avLst/>
          </a:prstGeom>
        </p:spPr>
      </p:pic>
      <p:pic>
        <p:nvPicPr>
          <p:cNvPr id="49" name="Picture 4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39672" y="16852184"/>
            <a:ext cx="1204128" cy="1204128"/>
          </a:xfrm>
          <a:prstGeom prst="rect">
            <a:avLst/>
          </a:prstGeom>
        </p:spPr>
      </p:pic>
      <p:pic>
        <p:nvPicPr>
          <p:cNvPr id="50" name="Picture 5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39672" y="10797421"/>
            <a:ext cx="1204128" cy="1204128"/>
          </a:xfrm>
          <a:prstGeom prst="rect">
            <a:avLst/>
          </a:prstGeom>
        </p:spPr>
      </p:pic>
      <p:pic>
        <p:nvPicPr>
          <p:cNvPr id="51" name="Picture 51"/>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39672" y="15362306"/>
            <a:ext cx="1204128" cy="1204128"/>
          </a:xfrm>
          <a:prstGeom prst="rect">
            <a:avLst/>
          </a:prstGeom>
        </p:spPr>
      </p:pic>
      <p:pic>
        <p:nvPicPr>
          <p:cNvPr id="52" name="Picture 52"/>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39672" y="9117042"/>
            <a:ext cx="1204128" cy="1204128"/>
          </a:xfrm>
          <a:prstGeom prst="rect">
            <a:avLst/>
          </a:prstGeom>
        </p:spPr>
      </p:pic>
      <p:pic>
        <p:nvPicPr>
          <p:cNvPr id="53" name="Picture 53"/>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339672" y="13872428"/>
            <a:ext cx="1204128" cy="1204128"/>
          </a:xfrm>
          <a:prstGeom prst="rect">
            <a:avLst/>
          </a:prstGeom>
        </p:spPr>
      </p:pic>
      <p:pic>
        <p:nvPicPr>
          <p:cNvPr id="54" name="Picture 54"/>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6339672" y="6350609"/>
            <a:ext cx="1204128" cy="1204128"/>
          </a:xfrm>
          <a:prstGeom prst="rect">
            <a:avLst/>
          </a:prstGeom>
        </p:spPr>
      </p:pic>
      <p:pic>
        <p:nvPicPr>
          <p:cNvPr id="55" name="Picture 55"/>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6339672" y="4479730"/>
            <a:ext cx="1204128" cy="12041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3" name="TextBox 3"/>
          <p:cNvSpPr txBox="1"/>
          <p:nvPr/>
        </p:nvSpPr>
        <p:spPr>
          <a:xfrm>
            <a:off x="862211" y="857250"/>
            <a:ext cx="6705600" cy="2385822"/>
          </a:xfrm>
          <a:prstGeom prst="rect">
            <a:avLst/>
          </a:prstGeom>
        </p:spPr>
        <p:txBody>
          <a:bodyPr lIns="0" tIns="0" rIns="0" bIns="0" rtlCol="0" anchor="t">
            <a:spAutoFit/>
          </a:bodyPr>
          <a:lstStyle/>
          <a:p>
            <a:pPr>
              <a:lnSpc>
                <a:spcPts val="4704"/>
              </a:lnSpc>
            </a:pPr>
            <a:r>
              <a:rPr lang="en-US" sz="4200" spc="252">
                <a:solidFill>
                  <a:srgbClr val="000000"/>
                </a:solidFill>
                <a:latin typeface="League Spartan"/>
              </a:rPr>
              <a:t>GUIDE TO</a:t>
            </a:r>
          </a:p>
          <a:p>
            <a:pPr>
              <a:lnSpc>
                <a:spcPts val="4704"/>
              </a:lnSpc>
            </a:pPr>
            <a:r>
              <a:rPr lang="en-US" sz="4200" spc="252">
                <a:solidFill>
                  <a:srgbClr val="000000"/>
                </a:solidFill>
                <a:latin typeface="League Spartan"/>
              </a:rPr>
              <a:t>REGISTERING A</a:t>
            </a:r>
          </a:p>
          <a:p>
            <a:pPr>
              <a:lnSpc>
                <a:spcPts val="4704"/>
              </a:lnSpc>
            </a:pPr>
            <a:r>
              <a:rPr lang="en-US" sz="4200" spc="252">
                <a:solidFill>
                  <a:srgbClr val="000000"/>
                </a:solidFill>
                <a:latin typeface="League Spartan"/>
              </a:rPr>
              <a:t>LIMITED LIABILITY PARTNERSHIP</a:t>
            </a:r>
          </a:p>
        </p:txBody>
      </p:sp>
      <p:sp>
        <p:nvSpPr>
          <p:cNvPr id="4" name="AutoShape 4"/>
          <p:cNvSpPr/>
          <p:nvPr/>
        </p:nvSpPr>
        <p:spPr>
          <a:xfrm>
            <a:off x="862211" y="3624072"/>
            <a:ext cx="3345381" cy="0"/>
          </a:xfrm>
          <a:prstGeom prst="line">
            <a:avLst/>
          </a:prstGeom>
          <a:ln w="76200" cap="flat">
            <a:solidFill>
              <a:srgbClr val="FFFFFF"/>
            </a:solidFill>
            <a:prstDash val="solid"/>
            <a:headEnd type="none" w="sm" len="sm"/>
            <a:tailEnd type="none" w="sm" len="sm"/>
          </a:ln>
        </p:spPr>
      </p:sp>
      <p:grpSp>
        <p:nvGrpSpPr>
          <p:cNvPr id="5" name="Group 5"/>
          <p:cNvGrpSpPr/>
          <p:nvPr/>
        </p:nvGrpSpPr>
        <p:grpSpPr>
          <a:xfrm>
            <a:off x="838200" y="5143831"/>
            <a:ext cx="403514" cy="393887"/>
            <a:chOff x="0" y="0"/>
            <a:chExt cx="1625600" cy="1625600"/>
          </a:xfrm>
        </p:grpSpPr>
        <p:sp>
          <p:nvSpPr>
            <p:cNvPr id="6" name="Freeform 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7" name="TextBox 7"/>
          <p:cNvSpPr txBox="1"/>
          <p:nvPr/>
        </p:nvSpPr>
        <p:spPr>
          <a:xfrm>
            <a:off x="934404" y="5121343"/>
            <a:ext cx="211105" cy="391237"/>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8" name="TextBox 8"/>
          <p:cNvSpPr txBox="1"/>
          <p:nvPr/>
        </p:nvSpPr>
        <p:spPr>
          <a:xfrm>
            <a:off x="1525352" y="5172406"/>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CHECK ELIGIBILITY</a:t>
            </a:r>
          </a:p>
        </p:txBody>
      </p:sp>
      <p:sp>
        <p:nvSpPr>
          <p:cNvPr id="9" name="TextBox 9"/>
          <p:cNvSpPr txBox="1"/>
          <p:nvPr/>
        </p:nvSpPr>
        <p:spPr>
          <a:xfrm>
            <a:off x="1676400" y="5518667"/>
            <a:ext cx="4140232" cy="9623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Individuals must be at least 18 years old and a Singapore Citizen, Singapore Permanent Resident or an eligible FIN holder. Foreigners residing overseas must appoint a local manager and engage a filing agent to submit the application via BizFile+.</a:t>
            </a:r>
          </a:p>
        </p:txBody>
      </p:sp>
      <p:grpSp>
        <p:nvGrpSpPr>
          <p:cNvPr id="10" name="Group 10"/>
          <p:cNvGrpSpPr/>
          <p:nvPr/>
        </p:nvGrpSpPr>
        <p:grpSpPr>
          <a:xfrm>
            <a:off x="838200" y="11822334"/>
            <a:ext cx="403514" cy="393887"/>
            <a:chOff x="0" y="0"/>
            <a:chExt cx="1625600" cy="1625600"/>
          </a:xfrm>
        </p:grpSpPr>
        <p:sp>
          <p:nvSpPr>
            <p:cNvPr id="11" name="Freeform 1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2" name="TextBox 12"/>
          <p:cNvSpPr txBox="1"/>
          <p:nvPr/>
        </p:nvSpPr>
        <p:spPr>
          <a:xfrm>
            <a:off x="934403" y="11799891"/>
            <a:ext cx="211105" cy="391148"/>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13" name="TextBox 13"/>
          <p:cNvSpPr txBox="1"/>
          <p:nvPr/>
        </p:nvSpPr>
        <p:spPr>
          <a:xfrm>
            <a:off x="1525352" y="11850909"/>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SPECIFY BUSINESS ACTIVITIES</a:t>
            </a:r>
          </a:p>
        </p:txBody>
      </p:sp>
      <p:sp>
        <p:nvSpPr>
          <p:cNvPr id="14" name="TextBox 14"/>
          <p:cNvSpPr txBox="1"/>
          <p:nvPr/>
        </p:nvSpPr>
        <p:spPr>
          <a:xfrm>
            <a:off x="1676400" y="12197171"/>
            <a:ext cx="4140232" cy="7718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Identify the primary and secondary business activities with reference to the Singapore Standard Industrial Classification (SSIC) code. Check if prior approval from Referral Authorities is required. </a:t>
            </a:r>
          </a:p>
        </p:txBody>
      </p:sp>
      <p:grpSp>
        <p:nvGrpSpPr>
          <p:cNvPr id="15" name="Group 15"/>
          <p:cNvGrpSpPr/>
          <p:nvPr/>
        </p:nvGrpSpPr>
        <p:grpSpPr>
          <a:xfrm>
            <a:off x="838200" y="13540502"/>
            <a:ext cx="403514" cy="393887"/>
            <a:chOff x="0" y="0"/>
            <a:chExt cx="1625600" cy="1625600"/>
          </a:xfrm>
        </p:grpSpPr>
        <p:sp>
          <p:nvSpPr>
            <p:cNvPr id="16" name="Freeform 1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7" name="TextBox 17"/>
          <p:cNvSpPr txBox="1"/>
          <p:nvPr/>
        </p:nvSpPr>
        <p:spPr>
          <a:xfrm>
            <a:off x="1676400" y="13915339"/>
            <a:ext cx="4140232" cy="5813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Reserve the business name via BizFile+. The application costs $15. Upon approval, the business name will be reserved for 120 days.</a:t>
            </a:r>
          </a:p>
        </p:txBody>
      </p:sp>
      <p:sp>
        <p:nvSpPr>
          <p:cNvPr id="18" name="TextBox 18"/>
          <p:cNvSpPr txBox="1"/>
          <p:nvPr/>
        </p:nvSpPr>
        <p:spPr>
          <a:xfrm>
            <a:off x="934403" y="13518059"/>
            <a:ext cx="211105" cy="391148"/>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sp>
        <p:nvSpPr>
          <p:cNvPr id="19" name="TextBox 19"/>
          <p:cNvSpPr txBox="1"/>
          <p:nvPr/>
        </p:nvSpPr>
        <p:spPr>
          <a:xfrm>
            <a:off x="1525352" y="13569077"/>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RESERVE BUSINESS NAME</a:t>
            </a:r>
          </a:p>
        </p:txBody>
      </p:sp>
      <p:grpSp>
        <p:nvGrpSpPr>
          <p:cNvPr id="20" name="Group 20"/>
          <p:cNvGrpSpPr/>
          <p:nvPr/>
        </p:nvGrpSpPr>
        <p:grpSpPr>
          <a:xfrm>
            <a:off x="838200" y="15068170"/>
            <a:ext cx="403514" cy="393887"/>
            <a:chOff x="0" y="0"/>
            <a:chExt cx="1625600" cy="1625600"/>
          </a:xfrm>
        </p:grpSpPr>
        <p:sp>
          <p:nvSpPr>
            <p:cNvPr id="21" name="Freeform 2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2" name="TextBox 22"/>
          <p:cNvSpPr txBox="1"/>
          <p:nvPr/>
        </p:nvSpPr>
        <p:spPr>
          <a:xfrm>
            <a:off x="1525352" y="15096745"/>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REGISTERED OFFICE ADDRESS</a:t>
            </a:r>
          </a:p>
        </p:txBody>
      </p:sp>
      <p:sp>
        <p:nvSpPr>
          <p:cNvPr id="23" name="TextBox 23"/>
          <p:cNvSpPr txBox="1"/>
          <p:nvPr/>
        </p:nvSpPr>
        <p:spPr>
          <a:xfrm>
            <a:off x="1676400" y="15443007"/>
            <a:ext cx="4140232" cy="7718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A registered office address must be provided during registration. It shall receive all communications and notices addressed to the LLP, and be operational and accessible to the public during normal office hours.</a:t>
            </a:r>
          </a:p>
        </p:txBody>
      </p:sp>
      <p:sp>
        <p:nvSpPr>
          <p:cNvPr id="24" name="TextBox 24"/>
          <p:cNvSpPr txBox="1"/>
          <p:nvPr/>
        </p:nvSpPr>
        <p:spPr>
          <a:xfrm>
            <a:off x="934403" y="15045727"/>
            <a:ext cx="211105" cy="391148"/>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6</a:t>
            </a:r>
          </a:p>
        </p:txBody>
      </p:sp>
      <p:grpSp>
        <p:nvGrpSpPr>
          <p:cNvPr id="25" name="Group 25"/>
          <p:cNvGrpSpPr/>
          <p:nvPr/>
        </p:nvGrpSpPr>
        <p:grpSpPr>
          <a:xfrm>
            <a:off x="838200" y="16786338"/>
            <a:ext cx="403514" cy="393887"/>
            <a:chOff x="0" y="0"/>
            <a:chExt cx="1625600" cy="1625600"/>
          </a:xfrm>
        </p:grpSpPr>
        <p:sp>
          <p:nvSpPr>
            <p:cNvPr id="26" name="Freeform 2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7" name="TextBox 27"/>
          <p:cNvSpPr txBox="1"/>
          <p:nvPr/>
        </p:nvSpPr>
        <p:spPr>
          <a:xfrm>
            <a:off x="1525352" y="16814913"/>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REGISTRATION</a:t>
            </a:r>
          </a:p>
        </p:txBody>
      </p:sp>
      <p:sp>
        <p:nvSpPr>
          <p:cNvPr id="28" name="TextBox 28"/>
          <p:cNvSpPr txBox="1"/>
          <p:nvPr/>
        </p:nvSpPr>
        <p:spPr>
          <a:xfrm>
            <a:off x="1676400" y="17161175"/>
            <a:ext cx="4140232" cy="3908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Proceed to register the Limited Liability Partnership via Bizfile+. The fee for registering the business is $100.</a:t>
            </a:r>
          </a:p>
        </p:txBody>
      </p:sp>
      <p:sp>
        <p:nvSpPr>
          <p:cNvPr id="29" name="TextBox 29"/>
          <p:cNvSpPr txBox="1"/>
          <p:nvPr/>
        </p:nvSpPr>
        <p:spPr>
          <a:xfrm>
            <a:off x="934403" y="16763895"/>
            <a:ext cx="211106" cy="391148"/>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7</a:t>
            </a:r>
          </a:p>
        </p:txBody>
      </p:sp>
      <p:grpSp>
        <p:nvGrpSpPr>
          <p:cNvPr id="30" name="Group 30"/>
          <p:cNvGrpSpPr/>
          <p:nvPr/>
        </p:nvGrpSpPr>
        <p:grpSpPr>
          <a:xfrm>
            <a:off x="838200" y="7052498"/>
            <a:ext cx="403514" cy="393887"/>
            <a:chOff x="0" y="0"/>
            <a:chExt cx="1625600" cy="1625600"/>
          </a:xfrm>
        </p:grpSpPr>
        <p:sp>
          <p:nvSpPr>
            <p:cNvPr id="31" name="Freeform 3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2" name="TextBox 32"/>
          <p:cNvSpPr txBox="1"/>
          <p:nvPr/>
        </p:nvSpPr>
        <p:spPr>
          <a:xfrm>
            <a:off x="934402" y="7025665"/>
            <a:ext cx="211106"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33" name="TextBox 33"/>
          <p:cNvSpPr txBox="1"/>
          <p:nvPr/>
        </p:nvSpPr>
        <p:spPr>
          <a:xfrm>
            <a:off x="1525352" y="7081073"/>
            <a:ext cx="438653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ASSIGN PARTNERS &amp; MANAGERS</a:t>
            </a:r>
          </a:p>
        </p:txBody>
      </p:sp>
      <p:sp>
        <p:nvSpPr>
          <p:cNvPr id="34" name="TextBox 34"/>
          <p:cNvSpPr txBox="1"/>
          <p:nvPr/>
        </p:nvSpPr>
        <p:spPr>
          <a:xfrm>
            <a:off x="1676400" y="7427335"/>
            <a:ext cx="4140232" cy="21053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Every LLP must have at least 2 partners and 1 locally resident manager. Foreigners must appoint a locally resident manager if they wish to register a LLP in  Singapore.</a:t>
            </a:r>
          </a:p>
          <a:p>
            <a:pPr algn="just">
              <a:lnSpc>
                <a:spcPts val="1524"/>
              </a:lnSpc>
            </a:pPr>
            <a:endParaRPr lang="en-US" sz="1209" spc="24">
              <a:solidFill>
                <a:srgbClr val="000000"/>
              </a:solidFill>
              <a:latin typeface="Lato"/>
            </a:endParaRPr>
          </a:p>
          <a:p>
            <a:pPr marL="261200" lvl="1" indent="-130600" algn="just">
              <a:lnSpc>
                <a:spcPts val="1524"/>
              </a:lnSpc>
              <a:buFont typeface="Arial"/>
              <a:buChar char="•"/>
            </a:pPr>
            <a:r>
              <a:rPr lang="en-US" sz="1209" spc="24">
                <a:solidFill>
                  <a:srgbClr val="000000"/>
                </a:solidFill>
                <a:latin typeface="Lato"/>
              </a:rPr>
              <a:t>Partner</a:t>
            </a:r>
          </a:p>
          <a:p>
            <a:pPr algn="just">
              <a:lnSpc>
                <a:spcPts val="1524"/>
              </a:lnSpc>
            </a:pPr>
            <a:r>
              <a:rPr lang="en-US" sz="1209" spc="24">
                <a:solidFill>
                  <a:srgbClr val="000000"/>
                </a:solidFill>
                <a:latin typeface="Lato"/>
              </a:rPr>
              <a:t>          - An individual, local/foreign company or another LLP</a:t>
            </a:r>
          </a:p>
          <a:p>
            <a:pPr algn="just">
              <a:lnSpc>
                <a:spcPts val="1524"/>
              </a:lnSpc>
            </a:pPr>
            <a:r>
              <a:rPr lang="en-US" sz="1209" spc="24">
                <a:solidFill>
                  <a:srgbClr val="000000"/>
                </a:solidFill>
                <a:latin typeface="Lato"/>
              </a:rPr>
              <a:t>          - Admitted as a partner in the LLP in accordance to the</a:t>
            </a:r>
          </a:p>
          <a:p>
            <a:pPr algn="just">
              <a:lnSpc>
                <a:spcPts val="1524"/>
              </a:lnSpc>
            </a:pPr>
            <a:r>
              <a:rPr lang="en-US" sz="1209" spc="24">
                <a:solidFill>
                  <a:srgbClr val="000000"/>
                </a:solidFill>
                <a:latin typeface="Lato"/>
              </a:rPr>
              <a:t>             LLP agreement</a:t>
            </a:r>
          </a:p>
          <a:p>
            <a:pPr marL="261200" lvl="1" indent="-130600" algn="just">
              <a:lnSpc>
                <a:spcPts val="1524"/>
              </a:lnSpc>
              <a:buFont typeface="Arial"/>
              <a:buChar char="•"/>
            </a:pPr>
            <a:r>
              <a:rPr lang="en-US" sz="1209" spc="24">
                <a:solidFill>
                  <a:srgbClr val="000000"/>
                </a:solidFill>
                <a:latin typeface="Lato"/>
              </a:rPr>
              <a:t>Manager</a:t>
            </a:r>
          </a:p>
          <a:p>
            <a:pPr algn="just">
              <a:lnSpc>
                <a:spcPts val="1524"/>
              </a:lnSpc>
            </a:pPr>
            <a:r>
              <a:rPr lang="en-US" sz="1209" spc="24">
                <a:solidFill>
                  <a:srgbClr val="000000"/>
                </a:solidFill>
                <a:latin typeface="Lato"/>
              </a:rPr>
              <a:t>          - Takes part in the management of the LLP</a:t>
            </a:r>
          </a:p>
        </p:txBody>
      </p:sp>
      <p:grpSp>
        <p:nvGrpSpPr>
          <p:cNvPr id="35" name="Group 35"/>
          <p:cNvGrpSpPr/>
          <p:nvPr/>
        </p:nvGrpSpPr>
        <p:grpSpPr>
          <a:xfrm>
            <a:off x="838200" y="10104166"/>
            <a:ext cx="403514" cy="393887"/>
            <a:chOff x="0" y="0"/>
            <a:chExt cx="1625600" cy="1625600"/>
          </a:xfrm>
        </p:grpSpPr>
        <p:sp>
          <p:nvSpPr>
            <p:cNvPr id="36" name="Freeform 3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7" name="TextBox 37"/>
          <p:cNvSpPr txBox="1"/>
          <p:nvPr/>
        </p:nvSpPr>
        <p:spPr>
          <a:xfrm>
            <a:off x="1525352" y="10132741"/>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CHOOSE BUSINESS NAME</a:t>
            </a:r>
          </a:p>
        </p:txBody>
      </p:sp>
      <p:sp>
        <p:nvSpPr>
          <p:cNvPr id="38" name="TextBox 38"/>
          <p:cNvSpPr txBox="1"/>
          <p:nvPr/>
        </p:nvSpPr>
        <p:spPr>
          <a:xfrm>
            <a:off x="1676400" y="10479003"/>
            <a:ext cx="4140232" cy="7718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Search on BizFile+ to ensure the preferred name is available. Avoid names that are identical or similar to existing entities, infringes existing trademarks or contain prohibited terms. </a:t>
            </a:r>
          </a:p>
        </p:txBody>
      </p:sp>
      <p:sp>
        <p:nvSpPr>
          <p:cNvPr id="39" name="TextBox 39"/>
          <p:cNvSpPr txBox="1"/>
          <p:nvPr/>
        </p:nvSpPr>
        <p:spPr>
          <a:xfrm>
            <a:off x="934402" y="10081723"/>
            <a:ext cx="211106" cy="391148"/>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sp>
        <p:nvSpPr>
          <p:cNvPr id="40" name="TextBox 40"/>
          <p:cNvSpPr txBox="1"/>
          <p:nvPr/>
        </p:nvSpPr>
        <p:spPr>
          <a:xfrm>
            <a:off x="857108" y="4071747"/>
            <a:ext cx="6686692" cy="500583"/>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This guide highlights the main requirements and steps involved in </a:t>
            </a:r>
            <a:r>
              <a:rPr lang="en-US" sz="1572" u="sng" spc="47">
                <a:solidFill>
                  <a:srgbClr val="000000"/>
                </a:solidFill>
                <a:latin typeface="Lato"/>
              </a:rPr>
              <a:t>registering a Limited Liability Partnership (LLP)</a:t>
            </a:r>
            <a:r>
              <a:rPr lang="en-US" sz="1572" spc="47">
                <a:solidFill>
                  <a:srgbClr val="000000"/>
                </a:solidFill>
                <a:latin typeface="Lato"/>
              </a:rPr>
              <a:t> in Singapore. </a:t>
            </a:r>
          </a:p>
        </p:txBody>
      </p:sp>
      <p:sp>
        <p:nvSpPr>
          <p:cNvPr id="41" name="TextBox 41"/>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pic>
        <p:nvPicPr>
          <p:cNvPr id="42" name="Picture 4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672" y="13518215"/>
            <a:ext cx="1204128" cy="1204128"/>
          </a:xfrm>
          <a:prstGeom prst="rect">
            <a:avLst/>
          </a:prstGeom>
        </p:spPr>
      </p:pic>
      <p:pic>
        <p:nvPicPr>
          <p:cNvPr id="43" name="Picture 4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39672" y="16756934"/>
            <a:ext cx="1204128" cy="1204128"/>
          </a:xfrm>
          <a:prstGeom prst="rect">
            <a:avLst/>
          </a:prstGeom>
        </p:spPr>
      </p:pic>
      <p:pic>
        <p:nvPicPr>
          <p:cNvPr id="44" name="Picture 4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39672" y="11928945"/>
            <a:ext cx="1204128" cy="1204128"/>
          </a:xfrm>
          <a:prstGeom prst="rect">
            <a:avLst/>
          </a:prstGeom>
        </p:spPr>
      </p:pic>
      <p:pic>
        <p:nvPicPr>
          <p:cNvPr id="45" name="Picture 4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39672" y="10167138"/>
            <a:ext cx="1204128" cy="1204128"/>
          </a:xfrm>
          <a:prstGeom prst="rect">
            <a:avLst/>
          </a:prstGeom>
        </p:spPr>
      </p:pic>
      <p:pic>
        <p:nvPicPr>
          <p:cNvPr id="46" name="Picture 4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39672" y="15105960"/>
            <a:ext cx="1204128" cy="1204128"/>
          </a:xfrm>
          <a:prstGeom prst="rect">
            <a:avLst/>
          </a:prstGeom>
        </p:spPr>
      </p:pic>
      <p:pic>
        <p:nvPicPr>
          <p:cNvPr id="47" name="Picture 4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339672" y="7349609"/>
            <a:ext cx="1204128" cy="1204128"/>
          </a:xfrm>
          <a:prstGeom prst="rect">
            <a:avLst/>
          </a:prstGeom>
        </p:spPr>
      </p:pic>
      <p:pic>
        <p:nvPicPr>
          <p:cNvPr id="48" name="Picture 48"/>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6339672" y="5292386"/>
            <a:ext cx="1204128" cy="12041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3" name="AutoShape 3"/>
          <p:cNvSpPr/>
          <p:nvPr/>
        </p:nvSpPr>
        <p:spPr>
          <a:xfrm>
            <a:off x="862211" y="3576693"/>
            <a:ext cx="3345598" cy="0"/>
          </a:xfrm>
          <a:prstGeom prst="line">
            <a:avLst/>
          </a:prstGeom>
          <a:ln w="76200" cap="flat">
            <a:solidFill>
              <a:srgbClr val="FFFFFF"/>
            </a:solidFill>
            <a:prstDash val="solid"/>
            <a:headEnd type="none" w="sm" len="sm"/>
            <a:tailEnd type="none" w="sm" len="sm"/>
          </a:ln>
        </p:spPr>
      </p:sp>
      <p:grpSp>
        <p:nvGrpSpPr>
          <p:cNvPr id="4" name="Group 4"/>
          <p:cNvGrpSpPr/>
          <p:nvPr/>
        </p:nvGrpSpPr>
        <p:grpSpPr>
          <a:xfrm>
            <a:off x="857108" y="4905952"/>
            <a:ext cx="4959525" cy="13240878"/>
            <a:chOff x="0" y="0"/>
            <a:chExt cx="6612699" cy="17654504"/>
          </a:xfrm>
        </p:grpSpPr>
        <p:grpSp>
          <p:nvGrpSpPr>
            <p:cNvPr id="5" name="Group 5"/>
            <p:cNvGrpSpPr/>
            <p:nvPr/>
          </p:nvGrpSpPr>
          <p:grpSpPr>
            <a:xfrm>
              <a:off x="6804" y="0"/>
              <a:ext cx="538019" cy="525182"/>
              <a:chOff x="0" y="0"/>
              <a:chExt cx="1625600" cy="1625600"/>
            </a:xfrm>
          </p:grpSpPr>
          <p:sp>
            <p:nvSpPr>
              <p:cNvPr id="6" name="Freeform 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7" name="TextBox 7"/>
            <p:cNvSpPr txBox="1"/>
            <p:nvPr/>
          </p:nvSpPr>
          <p:spPr>
            <a:xfrm>
              <a:off x="128273" y="-14109"/>
              <a:ext cx="281474" cy="505774"/>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8" name="TextBox 8"/>
            <p:cNvSpPr txBox="1"/>
            <p:nvPr/>
          </p:nvSpPr>
          <p:spPr>
            <a:xfrm>
              <a:off x="890992" y="28575"/>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PROPOSED NAME</a:t>
              </a:r>
            </a:p>
          </p:txBody>
        </p:sp>
        <p:sp>
          <p:nvSpPr>
            <p:cNvPr id="9" name="TextBox 9"/>
            <p:cNvSpPr txBox="1"/>
            <p:nvPr/>
          </p:nvSpPr>
          <p:spPr>
            <a:xfrm>
              <a:off x="1092390" y="506132"/>
              <a:ext cx="5520310" cy="1530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The proposed entity name should follow the name of the Foreign Company in the place of incorporation.</a:t>
              </a:r>
            </a:p>
            <a:p>
              <a:pPr algn="just">
                <a:lnSpc>
                  <a:spcPts val="1524"/>
                </a:lnSpc>
              </a:pPr>
              <a:endParaRPr lang="en-US" sz="1209" spc="24">
                <a:solidFill>
                  <a:srgbClr val="000000"/>
                </a:solidFill>
                <a:latin typeface="Lato"/>
              </a:endParaRPr>
            </a:p>
            <a:p>
              <a:pPr algn="just">
                <a:lnSpc>
                  <a:spcPts val="1524"/>
                </a:lnSpc>
              </a:pPr>
              <a:r>
                <a:rPr lang="en-US" sz="1209" spc="24">
                  <a:solidFill>
                    <a:srgbClr val="000000"/>
                  </a:solidFill>
                  <a:latin typeface="Lato"/>
                </a:rPr>
                <a:t>Ensure the proposed name is available. It should not be identical or similar to existing entities, infringe existing trademarks or contain prohibited terms. </a:t>
              </a:r>
            </a:p>
          </p:txBody>
        </p:sp>
        <p:grpSp>
          <p:nvGrpSpPr>
            <p:cNvPr id="10" name="Group 10"/>
            <p:cNvGrpSpPr/>
            <p:nvPr/>
          </p:nvGrpSpPr>
          <p:grpSpPr>
            <a:xfrm>
              <a:off x="6804" y="2544891"/>
              <a:ext cx="538019" cy="525182"/>
              <a:chOff x="0" y="0"/>
              <a:chExt cx="1625600" cy="1625600"/>
            </a:xfrm>
          </p:grpSpPr>
          <p:sp>
            <p:nvSpPr>
              <p:cNvPr id="11" name="Freeform 1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2" name="TextBox 12"/>
            <p:cNvSpPr txBox="1"/>
            <p:nvPr/>
          </p:nvSpPr>
          <p:spPr>
            <a:xfrm>
              <a:off x="135076" y="2524988"/>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13" name="TextBox 13"/>
            <p:cNvSpPr txBox="1"/>
            <p:nvPr/>
          </p:nvSpPr>
          <p:spPr>
            <a:xfrm>
              <a:off x="890992" y="2573466"/>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SPECIFY BUSINESS ACTIVITIES</a:t>
              </a:r>
            </a:p>
          </p:txBody>
        </p:sp>
        <p:sp>
          <p:nvSpPr>
            <p:cNvPr id="14" name="TextBox 14"/>
            <p:cNvSpPr txBox="1"/>
            <p:nvPr/>
          </p:nvSpPr>
          <p:spPr>
            <a:xfrm>
              <a:off x="1092390" y="3051023"/>
              <a:ext cx="5520310"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Identify the primary and secondary business activities with reference to the Singapore Standard Industrial Classification (SSIC) code. Check if prior approval from Referral Authorities is required.</a:t>
              </a:r>
              <a:r>
                <a:rPr lang="en-US" sz="1209" spc="24">
                  <a:solidFill>
                    <a:srgbClr val="000000"/>
                  </a:solidFill>
                  <a:latin typeface="Arimo"/>
                </a:rPr>
                <a:t> </a:t>
              </a:r>
            </a:p>
          </p:txBody>
        </p:sp>
        <p:grpSp>
          <p:nvGrpSpPr>
            <p:cNvPr id="15" name="Group 15"/>
            <p:cNvGrpSpPr/>
            <p:nvPr/>
          </p:nvGrpSpPr>
          <p:grpSpPr>
            <a:xfrm>
              <a:off x="6804" y="4581781"/>
              <a:ext cx="538019" cy="525182"/>
              <a:chOff x="0" y="0"/>
              <a:chExt cx="1625600" cy="1625600"/>
            </a:xfrm>
          </p:grpSpPr>
          <p:sp>
            <p:nvSpPr>
              <p:cNvPr id="16" name="Freeform 1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7" name="TextBox 17"/>
            <p:cNvSpPr txBox="1"/>
            <p:nvPr/>
          </p:nvSpPr>
          <p:spPr>
            <a:xfrm>
              <a:off x="128273" y="4561878"/>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sp>
          <p:nvSpPr>
            <p:cNvPr id="18" name="TextBox 18"/>
            <p:cNvSpPr txBox="1"/>
            <p:nvPr/>
          </p:nvSpPr>
          <p:spPr>
            <a:xfrm>
              <a:off x="890992" y="4610356"/>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APPOINT KEY OFFICERS</a:t>
              </a:r>
            </a:p>
          </p:txBody>
        </p:sp>
        <p:sp>
          <p:nvSpPr>
            <p:cNvPr id="19" name="TextBox 19"/>
            <p:cNvSpPr txBox="1"/>
            <p:nvPr/>
          </p:nvSpPr>
          <p:spPr>
            <a:xfrm>
              <a:off x="1092390" y="5087913"/>
              <a:ext cx="5520310" cy="1276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Every branch office must have at least 1 locally resident Authorised Representative and 1 Director.</a:t>
              </a:r>
            </a:p>
            <a:p>
              <a:pPr algn="just">
                <a:lnSpc>
                  <a:spcPts val="1524"/>
                </a:lnSpc>
              </a:pPr>
              <a:endParaRPr lang="en-US" sz="1209" spc="24">
                <a:solidFill>
                  <a:srgbClr val="000000"/>
                </a:solidFill>
                <a:latin typeface="Lato"/>
              </a:endParaRPr>
            </a:p>
            <a:p>
              <a:pPr algn="just">
                <a:lnSpc>
                  <a:spcPts val="1524"/>
                </a:lnSpc>
              </a:pPr>
              <a:r>
                <a:rPr lang="en-US" sz="1209" spc="24">
                  <a:solidFill>
                    <a:srgbClr val="000000"/>
                  </a:solidFill>
                  <a:latin typeface="Lato"/>
                </a:rPr>
                <a:t>Foreign companies that do not have directors should appoint a person in the position equivalent to a director.</a:t>
              </a:r>
            </a:p>
          </p:txBody>
        </p:sp>
        <p:grpSp>
          <p:nvGrpSpPr>
            <p:cNvPr id="20" name="Group 20"/>
            <p:cNvGrpSpPr/>
            <p:nvPr/>
          </p:nvGrpSpPr>
          <p:grpSpPr>
            <a:xfrm>
              <a:off x="6804" y="8655562"/>
              <a:ext cx="538019" cy="525182"/>
              <a:chOff x="0" y="0"/>
              <a:chExt cx="1625600" cy="1625600"/>
            </a:xfrm>
          </p:grpSpPr>
          <p:sp>
            <p:nvSpPr>
              <p:cNvPr id="21" name="Freeform 2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2" name="TextBox 22"/>
            <p:cNvSpPr txBox="1"/>
            <p:nvPr/>
          </p:nvSpPr>
          <p:spPr>
            <a:xfrm>
              <a:off x="890992" y="8684137"/>
              <a:ext cx="5721707" cy="7104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CONSENT LETTER FOR APPOINTMENT OF AGENT</a:t>
              </a:r>
            </a:p>
          </p:txBody>
        </p:sp>
        <p:sp>
          <p:nvSpPr>
            <p:cNvPr id="23" name="TextBox 23"/>
            <p:cNvSpPr txBox="1"/>
            <p:nvPr/>
          </p:nvSpPr>
          <p:spPr>
            <a:xfrm>
              <a:off x="1092390" y="9502560"/>
              <a:ext cx="5520310" cy="768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Prepare a consent letter for appointment of agent to be signed by the Authorised Representative. This letter must be uploaded during registration.</a:t>
              </a:r>
            </a:p>
          </p:txBody>
        </p:sp>
        <p:sp>
          <p:nvSpPr>
            <p:cNvPr id="24" name="TextBox 24"/>
            <p:cNvSpPr txBox="1"/>
            <p:nvPr/>
          </p:nvSpPr>
          <p:spPr>
            <a:xfrm>
              <a:off x="128273" y="8635659"/>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grpSp>
          <p:nvGrpSpPr>
            <p:cNvPr id="25" name="Group 25"/>
            <p:cNvGrpSpPr/>
            <p:nvPr/>
          </p:nvGrpSpPr>
          <p:grpSpPr>
            <a:xfrm>
              <a:off x="6804" y="12818723"/>
              <a:ext cx="538019" cy="525182"/>
              <a:chOff x="0" y="0"/>
              <a:chExt cx="1625600" cy="1625600"/>
            </a:xfrm>
          </p:grpSpPr>
          <p:sp>
            <p:nvSpPr>
              <p:cNvPr id="26" name="Freeform 2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27" name="TextBox 27"/>
            <p:cNvSpPr txBox="1"/>
            <p:nvPr/>
          </p:nvSpPr>
          <p:spPr>
            <a:xfrm>
              <a:off x="890992" y="12847298"/>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FOREIGN COMPANY DETAILS</a:t>
              </a:r>
            </a:p>
          </p:txBody>
        </p:sp>
        <p:sp>
          <p:nvSpPr>
            <p:cNvPr id="28" name="TextBox 28"/>
            <p:cNvSpPr txBox="1"/>
            <p:nvPr/>
          </p:nvSpPr>
          <p:spPr>
            <a:xfrm>
              <a:off x="1092390" y="13324855"/>
              <a:ext cx="5520310" cy="2800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Compile the following information/documents concerning the Foreign Company:</a:t>
              </a:r>
            </a:p>
            <a:p>
              <a:pPr marL="261200" lvl="1" indent="-130600" algn="just">
                <a:lnSpc>
                  <a:spcPts val="1524"/>
                </a:lnSpc>
                <a:buFont typeface="Arial"/>
                <a:buChar char="•"/>
              </a:pPr>
              <a:r>
                <a:rPr lang="en-US" sz="1209" spc="24">
                  <a:solidFill>
                    <a:srgbClr val="000000"/>
                  </a:solidFill>
                  <a:latin typeface="Lato"/>
                </a:rPr>
                <a:t>Country/Region and Date of Incorporation</a:t>
              </a:r>
            </a:p>
            <a:p>
              <a:pPr marL="261200" lvl="1" indent="-130600" algn="just">
                <a:lnSpc>
                  <a:spcPts val="1524"/>
                </a:lnSpc>
                <a:buFont typeface="Arial"/>
                <a:buChar char="•"/>
              </a:pPr>
              <a:r>
                <a:rPr lang="en-US" sz="1209" spc="24">
                  <a:solidFill>
                    <a:srgbClr val="000000"/>
                  </a:solidFill>
                  <a:latin typeface="Lato"/>
                </a:rPr>
                <a:t>Legal Form and Type of Foreign Company</a:t>
              </a:r>
            </a:p>
            <a:p>
              <a:pPr marL="261200" lvl="1" indent="-130600" algn="just">
                <a:lnSpc>
                  <a:spcPts val="1524"/>
                </a:lnSpc>
                <a:buFont typeface="Arial"/>
                <a:buChar char="•"/>
              </a:pPr>
              <a:r>
                <a:rPr lang="en-US" sz="1209" spc="24">
                  <a:solidFill>
                    <a:srgbClr val="000000"/>
                  </a:solidFill>
                  <a:latin typeface="Lato"/>
                </a:rPr>
                <a:t>Registered Office Address</a:t>
              </a:r>
            </a:p>
            <a:p>
              <a:pPr marL="261200" lvl="1" indent="-130600" algn="just">
                <a:lnSpc>
                  <a:spcPts val="1524"/>
                </a:lnSpc>
                <a:buFont typeface="Arial"/>
                <a:buChar char="•"/>
              </a:pPr>
              <a:r>
                <a:rPr lang="en-US" sz="1209" spc="24">
                  <a:solidFill>
                    <a:srgbClr val="000000"/>
                  </a:solidFill>
                  <a:latin typeface="Lato"/>
                </a:rPr>
                <a:t>Certified Certificate of Incorporation</a:t>
              </a:r>
            </a:p>
            <a:p>
              <a:pPr algn="just">
                <a:lnSpc>
                  <a:spcPts val="1524"/>
                </a:lnSpc>
              </a:pPr>
              <a:r>
                <a:rPr lang="en-US" sz="1209" spc="24">
                  <a:solidFill>
                    <a:srgbClr val="000000"/>
                  </a:solidFill>
                  <a:latin typeface="Lato"/>
                </a:rPr>
                <a:t>          - Translated copy of the document in English</a:t>
              </a:r>
            </a:p>
            <a:p>
              <a:pPr marL="261200" lvl="1" indent="-130600" algn="just">
                <a:lnSpc>
                  <a:spcPts val="1524"/>
                </a:lnSpc>
                <a:buFont typeface="Arial"/>
                <a:buChar char="•"/>
              </a:pPr>
              <a:r>
                <a:rPr lang="en-US" sz="1209" spc="24">
                  <a:solidFill>
                    <a:srgbClr val="000000"/>
                  </a:solidFill>
                  <a:latin typeface="Lato"/>
                </a:rPr>
                <a:t>Copy of Charter/Statute/Memorandam and Articles or Other Constitutional Instruments</a:t>
              </a:r>
            </a:p>
            <a:p>
              <a:pPr algn="just">
                <a:lnSpc>
                  <a:spcPts val="1524"/>
                </a:lnSpc>
              </a:pPr>
              <a:r>
                <a:rPr lang="en-US" sz="1209" spc="24">
                  <a:solidFill>
                    <a:srgbClr val="000000"/>
                  </a:solidFill>
                  <a:latin typeface="Lato"/>
                </a:rPr>
                <a:t>          - Translated copy of the document in English</a:t>
              </a:r>
            </a:p>
            <a:p>
              <a:pPr marL="261200" lvl="1" indent="-130600" algn="just">
                <a:lnSpc>
                  <a:spcPts val="1524"/>
                </a:lnSpc>
                <a:buFont typeface="Arial"/>
                <a:buChar char="•"/>
              </a:pPr>
              <a:r>
                <a:rPr lang="en-US" sz="1209" spc="24">
                  <a:solidFill>
                    <a:srgbClr val="000000"/>
                  </a:solidFill>
                  <a:latin typeface="Lato"/>
                </a:rPr>
                <a:t>Latest Financial Statements (if required to be prepared)</a:t>
              </a:r>
            </a:p>
          </p:txBody>
        </p:sp>
        <p:sp>
          <p:nvSpPr>
            <p:cNvPr id="29" name="TextBox 29"/>
            <p:cNvSpPr txBox="1"/>
            <p:nvPr/>
          </p:nvSpPr>
          <p:spPr>
            <a:xfrm>
              <a:off x="135076" y="12771098"/>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7</a:t>
              </a:r>
            </a:p>
          </p:txBody>
        </p:sp>
        <p:grpSp>
          <p:nvGrpSpPr>
            <p:cNvPr id="30" name="Group 30"/>
            <p:cNvGrpSpPr/>
            <p:nvPr/>
          </p:nvGrpSpPr>
          <p:grpSpPr>
            <a:xfrm>
              <a:off x="6804" y="16633613"/>
              <a:ext cx="538019" cy="525182"/>
              <a:chOff x="0" y="0"/>
              <a:chExt cx="1625600" cy="1625600"/>
            </a:xfrm>
          </p:grpSpPr>
          <p:sp>
            <p:nvSpPr>
              <p:cNvPr id="31" name="Freeform 3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2" name="TextBox 32"/>
            <p:cNvSpPr txBox="1"/>
            <p:nvPr/>
          </p:nvSpPr>
          <p:spPr>
            <a:xfrm>
              <a:off x="890992" y="16662188"/>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REGISTRATION</a:t>
              </a:r>
            </a:p>
          </p:txBody>
        </p:sp>
        <p:sp>
          <p:nvSpPr>
            <p:cNvPr id="33" name="TextBox 33"/>
            <p:cNvSpPr txBox="1"/>
            <p:nvPr/>
          </p:nvSpPr>
          <p:spPr>
            <a:xfrm>
              <a:off x="1092390" y="17139745"/>
              <a:ext cx="5520310" cy="514758"/>
            </a:xfrm>
            <a:prstGeom prst="rect">
              <a:avLst/>
            </a:prstGeom>
          </p:spPr>
          <p:txBody>
            <a:bodyPr lIns="0" tIns="0" rIns="0" bIns="0" rtlCol="0" anchor="t">
              <a:spAutoFit/>
            </a:bodyPr>
            <a:lstStyle/>
            <a:p>
              <a:pPr algn="just">
                <a:lnSpc>
                  <a:spcPts val="1524"/>
                </a:lnSpc>
              </a:pPr>
              <a:r>
                <a:rPr lang="en-US" sz="1209" spc="12">
                  <a:solidFill>
                    <a:srgbClr val="000000"/>
                  </a:solidFill>
                  <a:latin typeface="Lato"/>
                </a:rPr>
                <a:t>Proceed to register the Branch via Bizfile+. </a:t>
              </a:r>
              <a:r>
                <a:rPr lang="en-US" sz="1209" spc="12">
                  <a:solidFill>
                    <a:srgbClr val="000000"/>
                  </a:solidFill>
                  <a:latin typeface="Arimo"/>
                </a:rPr>
                <a:t>The registration fee is $300.</a:t>
              </a:r>
            </a:p>
          </p:txBody>
        </p:sp>
        <p:sp>
          <p:nvSpPr>
            <p:cNvPr id="34" name="TextBox 34"/>
            <p:cNvSpPr txBox="1"/>
            <p:nvPr/>
          </p:nvSpPr>
          <p:spPr>
            <a:xfrm>
              <a:off x="135076" y="16619564"/>
              <a:ext cx="281475" cy="505655"/>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8</a:t>
              </a:r>
            </a:p>
          </p:txBody>
        </p:sp>
        <p:grpSp>
          <p:nvGrpSpPr>
            <p:cNvPr id="35" name="Group 35"/>
            <p:cNvGrpSpPr/>
            <p:nvPr/>
          </p:nvGrpSpPr>
          <p:grpSpPr>
            <a:xfrm>
              <a:off x="0" y="6872672"/>
              <a:ext cx="538019" cy="525182"/>
              <a:chOff x="0" y="0"/>
              <a:chExt cx="1625600" cy="1625600"/>
            </a:xfrm>
          </p:grpSpPr>
          <p:sp>
            <p:nvSpPr>
              <p:cNvPr id="36" name="Freeform 36"/>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37" name="TextBox 37"/>
            <p:cNvSpPr txBox="1"/>
            <p:nvPr/>
          </p:nvSpPr>
          <p:spPr>
            <a:xfrm>
              <a:off x="128273" y="6852769"/>
              <a:ext cx="281474"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38" name="TextBox 38"/>
            <p:cNvSpPr txBox="1"/>
            <p:nvPr/>
          </p:nvSpPr>
          <p:spPr>
            <a:xfrm>
              <a:off x="890992" y="6901247"/>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RESERVE BUSINESS NAME</a:t>
              </a:r>
            </a:p>
          </p:txBody>
        </p:sp>
        <p:sp>
          <p:nvSpPr>
            <p:cNvPr id="39" name="TextBox 39"/>
            <p:cNvSpPr txBox="1"/>
            <p:nvPr/>
          </p:nvSpPr>
          <p:spPr>
            <a:xfrm>
              <a:off x="1092390" y="7378804"/>
              <a:ext cx="5520310" cy="768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Reserve the business name via BizFile+. </a:t>
              </a:r>
              <a:r>
                <a:rPr lang="en-US" sz="1209" spc="24">
                  <a:solidFill>
                    <a:srgbClr val="000000"/>
                  </a:solidFill>
                  <a:latin typeface="Arimo"/>
                </a:rPr>
                <a:t>The application costs $15. Upon approval, the business name will be reserved for 120 days.</a:t>
              </a:r>
            </a:p>
          </p:txBody>
        </p:sp>
        <p:grpSp>
          <p:nvGrpSpPr>
            <p:cNvPr id="40" name="Group 40"/>
            <p:cNvGrpSpPr/>
            <p:nvPr/>
          </p:nvGrpSpPr>
          <p:grpSpPr>
            <a:xfrm>
              <a:off x="6804" y="10785668"/>
              <a:ext cx="538019" cy="525182"/>
              <a:chOff x="0" y="0"/>
              <a:chExt cx="1625600" cy="1625600"/>
            </a:xfrm>
          </p:grpSpPr>
          <p:sp>
            <p:nvSpPr>
              <p:cNvPr id="41" name="Freeform 4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42" name="TextBox 42"/>
            <p:cNvSpPr txBox="1"/>
            <p:nvPr/>
          </p:nvSpPr>
          <p:spPr>
            <a:xfrm>
              <a:off x="135076" y="10765765"/>
              <a:ext cx="281475" cy="517363"/>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6</a:t>
              </a:r>
            </a:p>
          </p:txBody>
        </p:sp>
        <p:sp>
          <p:nvSpPr>
            <p:cNvPr id="43" name="TextBox 43"/>
            <p:cNvSpPr txBox="1"/>
            <p:nvPr/>
          </p:nvSpPr>
          <p:spPr>
            <a:xfrm>
              <a:off x="890992" y="10814243"/>
              <a:ext cx="5721707" cy="367572"/>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REGISTERED OFFICE ADDRESS</a:t>
              </a:r>
            </a:p>
          </p:txBody>
        </p:sp>
        <p:sp>
          <p:nvSpPr>
            <p:cNvPr id="44" name="TextBox 44"/>
            <p:cNvSpPr txBox="1"/>
            <p:nvPr/>
          </p:nvSpPr>
          <p:spPr>
            <a:xfrm>
              <a:off x="1092390" y="11291800"/>
              <a:ext cx="5520310" cy="1022758"/>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A registered office address must be provided during registration. It shall receive all communications and notices addressed to the Branch Office, and be operational and accessible to the public during normal office hours.</a:t>
              </a:r>
            </a:p>
          </p:txBody>
        </p:sp>
      </p:grpSp>
      <p:pic>
        <p:nvPicPr>
          <p:cNvPr id="45" name="Picture 4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98091" y="4953303"/>
            <a:ext cx="1204128" cy="1204128"/>
          </a:xfrm>
          <a:prstGeom prst="rect">
            <a:avLst/>
          </a:prstGeom>
        </p:spPr>
      </p:pic>
      <p:pic>
        <p:nvPicPr>
          <p:cNvPr id="46" name="Picture 4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27731" y="9994438"/>
            <a:ext cx="1204128" cy="1204128"/>
          </a:xfrm>
          <a:prstGeom prst="rect">
            <a:avLst/>
          </a:prstGeom>
        </p:spPr>
      </p:pic>
      <p:pic>
        <p:nvPicPr>
          <p:cNvPr id="47" name="Picture 4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33702" y="17001702"/>
            <a:ext cx="1210098" cy="1210098"/>
          </a:xfrm>
          <a:prstGeom prst="rect">
            <a:avLst/>
          </a:prstGeom>
        </p:spPr>
      </p:pic>
      <p:pic>
        <p:nvPicPr>
          <p:cNvPr id="48" name="Picture 4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33702" y="8409310"/>
            <a:ext cx="1204128" cy="1204128"/>
          </a:xfrm>
          <a:prstGeom prst="rect">
            <a:avLst/>
          </a:prstGeom>
        </p:spPr>
      </p:pic>
      <p:pic>
        <p:nvPicPr>
          <p:cNvPr id="49" name="Picture 4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33702" y="6824181"/>
            <a:ext cx="1204128" cy="1204128"/>
          </a:xfrm>
          <a:prstGeom prst="rect">
            <a:avLst/>
          </a:prstGeom>
        </p:spPr>
      </p:pic>
      <p:pic>
        <p:nvPicPr>
          <p:cNvPr id="50" name="Picture 50"/>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327731" y="14940323"/>
            <a:ext cx="1204128" cy="1204128"/>
          </a:xfrm>
          <a:prstGeom prst="rect">
            <a:avLst/>
          </a:prstGeom>
        </p:spPr>
      </p:pic>
      <p:pic>
        <p:nvPicPr>
          <p:cNvPr id="51" name="Picture 51"/>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6298091" y="13164695"/>
            <a:ext cx="1204128" cy="1204128"/>
          </a:xfrm>
          <a:prstGeom prst="rect">
            <a:avLst/>
          </a:prstGeom>
        </p:spPr>
      </p:pic>
      <p:pic>
        <p:nvPicPr>
          <p:cNvPr id="52" name="Picture 52"/>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6298091" y="11484317"/>
            <a:ext cx="1204128" cy="1204128"/>
          </a:xfrm>
          <a:prstGeom prst="rect">
            <a:avLst/>
          </a:prstGeom>
        </p:spPr>
      </p:pic>
      <p:sp>
        <p:nvSpPr>
          <p:cNvPr id="53" name="TextBox 53"/>
          <p:cNvSpPr txBox="1"/>
          <p:nvPr/>
        </p:nvSpPr>
        <p:spPr>
          <a:xfrm>
            <a:off x="857250" y="866775"/>
            <a:ext cx="6686550" cy="2519418"/>
          </a:xfrm>
          <a:prstGeom prst="rect">
            <a:avLst/>
          </a:prstGeom>
        </p:spPr>
        <p:txBody>
          <a:bodyPr lIns="0" tIns="0" rIns="0" bIns="0" rtlCol="0" anchor="t">
            <a:spAutoFit/>
          </a:bodyPr>
          <a:lstStyle/>
          <a:p>
            <a:pPr>
              <a:lnSpc>
                <a:spcPts val="4928"/>
              </a:lnSpc>
            </a:pPr>
            <a:r>
              <a:rPr lang="en-US" sz="4400" spc="264">
                <a:solidFill>
                  <a:srgbClr val="000000"/>
                </a:solidFill>
                <a:latin typeface="League Spartan"/>
              </a:rPr>
              <a:t>GUIDE TO</a:t>
            </a:r>
          </a:p>
          <a:p>
            <a:pPr>
              <a:lnSpc>
                <a:spcPts val="4928"/>
              </a:lnSpc>
            </a:pPr>
            <a:r>
              <a:rPr lang="en-US" sz="4400" spc="264">
                <a:solidFill>
                  <a:srgbClr val="000000"/>
                </a:solidFill>
                <a:latin typeface="League Spartan"/>
              </a:rPr>
              <a:t>REGISTERING A BRANCH OF A FOREIGN COMPANY</a:t>
            </a:r>
          </a:p>
        </p:txBody>
      </p:sp>
      <p:sp>
        <p:nvSpPr>
          <p:cNvPr id="54" name="TextBox 54"/>
          <p:cNvSpPr txBox="1"/>
          <p:nvPr/>
        </p:nvSpPr>
        <p:spPr>
          <a:xfrm>
            <a:off x="857108" y="3929118"/>
            <a:ext cx="6686692" cy="500583"/>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This guide highlights the main requirements and steps involved in </a:t>
            </a:r>
            <a:r>
              <a:rPr lang="en-US" sz="1572" u="sng" spc="47">
                <a:solidFill>
                  <a:srgbClr val="000000"/>
                </a:solidFill>
                <a:latin typeface="Lato"/>
              </a:rPr>
              <a:t>registering a Branch of a Foreign Company</a:t>
            </a:r>
            <a:r>
              <a:rPr lang="en-US" sz="1572" spc="47">
                <a:solidFill>
                  <a:srgbClr val="000000"/>
                </a:solidFill>
                <a:latin typeface="Lato"/>
              </a:rPr>
              <a:t> in Singapore. </a:t>
            </a:r>
          </a:p>
        </p:txBody>
      </p:sp>
      <p:sp>
        <p:nvSpPr>
          <p:cNvPr id="55" name="TextBox 55"/>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3" name="AutoShape 3"/>
          <p:cNvSpPr/>
          <p:nvPr/>
        </p:nvSpPr>
        <p:spPr>
          <a:xfrm>
            <a:off x="862211" y="3671943"/>
            <a:ext cx="3345598" cy="0"/>
          </a:xfrm>
          <a:prstGeom prst="line">
            <a:avLst/>
          </a:prstGeom>
          <a:ln w="76200" cap="flat">
            <a:solidFill>
              <a:srgbClr val="FFFFFF"/>
            </a:solidFill>
            <a:prstDash val="solid"/>
            <a:headEnd type="none" w="sm" len="sm"/>
            <a:tailEnd type="none" w="sm" len="sm"/>
          </a:ln>
        </p:spPr>
      </p:sp>
      <p:grpSp>
        <p:nvGrpSpPr>
          <p:cNvPr id="4" name="Group 4"/>
          <p:cNvGrpSpPr/>
          <p:nvPr/>
        </p:nvGrpSpPr>
        <p:grpSpPr>
          <a:xfrm>
            <a:off x="862211" y="5096452"/>
            <a:ext cx="403514" cy="393887"/>
            <a:chOff x="0" y="0"/>
            <a:chExt cx="1625600" cy="1625600"/>
          </a:xfrm>
        </p:grpSpPr>
        <p:sp>
          <p:nvSpPr>
            <p:cNvPr id="5" name="Freeform 5"/>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6" name="Group 6"/>
          <p:cNvGrpSpPr/>
          <p:nvPr/>
        </p:nvGrpSpPr>
        <p:grpSpPr>
          <a:xfrm>
            <a:off x="862211" y="7005119"/>
            <a:ext cx="403514" cy="393887"/>
            <a:chOff x="0" y="0"/>
            <a:chExt cx="1625600" cy="1625600"/>
          </a:xfrm>
        </p:grpSpPr>
        <p:sp>
          <p:nvSpPr>
            <p:cNvPr id="7" name="Freeform 7"/>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8" name="Group 8"/>
          <p:cNvGrpSpPr/>
          <p:nvPr/>
        </p:nvGrpSpPr>
        <p:grpSpPr>
          <a:xfrm>
            <a:off x="862211" y="9169436"/>
            <a:ext cx="403514" cy="393887"/>
            <a:chOff x="0" y="0"/>
            <a:chExt cx="1625600" cy="1625600"/>
          </a:xfrm>
        </p:grpSpPr>
        <p:sp>
          <p:nvSpPr>
            <p:cNvPr id="9" name="Freeform 9"/>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10" name="Group 10"/>
          <p:cNvGrpSpPr/>
          <p:nvPr/>
        </p:nvGrpSpPr>
        <p:grpSpPr>
          <a:xfrm>
            <a:off x="862211" y="13432921"/>
            <a:ext cx="403514" cy="393887"/>
            <a:chOff x="0" y="0"/>
            <a:chExt cx="1625600" cy="1625600"/>
          </a:xfrm>
        </p:grpSpPr>
        <p:sp>
          <p:nvSpPr>
            <p:cNvPr id="11" name="Freeform 1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12" name="Group 12"/>
          <p:cNvGrpSpPr/>
          <p:nvPr/>
        </p:nvGrpSpPr>
        <p:grpSpPr>
          <a:xfrm>
            <a:off x="862211" y="14960589"/>
            <a:ext cx="403514" cy="393887"/>
            <a:chOff x="0" y="0"/>
            <a:chExt cx="1625600" cy="1625600"/>
          </a:xfrm>
        </p:grpSpPr>
        <p:sp>
          <p:nvSpPr>
            <p:cNvPr id="13" name="Freeform 13"/>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14" name="Group 14"/>
          <p:cNvGrpSpPr/>
          <p:nvPr/>
        </p:nvGrpSpPr>
        <p:grpSpPr>
          <a:xfrm>
            <a:off x="862211" y="11524253"/>
            <a:ext cx="403514" cy="393887"/>
            <a:chOff x="0" y="0"/>
            <a:chExt cx="1625600" cy="1625600"/>
          </a:xfrm>
        </p:grpSpPr>
        <p:sp>
          <p:nvSpPr>
            <p:cNvPr id="15" name="Freeform 15"/>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24118" y="5096452"/>
            <a:ext cx="1229266" cy="1229266"/>
          </a:xfrm>
          <a:prstGeom prst="rect">
            <a:avLst/>
          </a:prstGeom>
        </p:spPr>
      </p:pic>
      <p:pic>
        <p:nvPicPr>
          <p:cNvPr id="17" name="Picture 1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39672" y="5121589"/>
            <a:ext cx="1204128" cy="1204128"/>
          </a:xfrm>
          <a:prstGeom prst="rect">
            <a:avLst/>
          </a:prstGeom>
        </p:spPr>
      </p:pic>
      <p:pic>
        <p:nvPicPr>
          <p:cNvPr id="18" name="Picture 1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43285" y="15257699"/>
            <a:ext cx="1210098" cy="1210098"/>
          </a:xfrm>
          <a:prstGeom prst="rect">
            <a:avLst/>
          </a:prstGeom>
        </p:spPr>
      </p:pic>
      <p:pic>
        <p:nvPicPr>
          <p:cNvPr id="19" name="Picture 1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33702" y="13391538"/>
            <a:ext cx="1204128" cy="1204128"/>
          </a:xfrm>
          <a:prstGeom prst="rect">
            <a:avLst/>
          </a:prstGeom>
        </p:spPr>
      </p:pic>
      <p:pic>
        <p:nvPicPr>
          <p:cNvPr id="20" name="Picture 2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39672" y="11468489"/>
            <a:ext cx="1204128" cy="1204128"/>
          </a:xfrm>
          <a:prstGeom prst="rect">
            <a:avLst/>
          </a:prstGeom>
        </p:spPr>
      </p:pic>
      <p:pic>
        <p:nvPicPr>
          <p:cNvPr id="21" name="Picture 21"/>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339672" y="7202063"/>
            <a:ext cx="1204128" cy="1204128"/>
          </a:xfrm>
          <a:prstGeom prst="rect">
            <a:avLst/>
          </a:prstGeom>
        </p:spPr>
      </p:pic>
      <p:pic>
        <p:nvPicPr>
          <p:cNvPr id="22" name="Picture 22"/>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6339672" y="9446579"/>
            <a:ext cx="1204128" cy="1204128"/>
          </a:xfrm>
          <a:prstGeom prst="rect">
            <a:avLst/>
          </a:prstGeom>
        </p:spPr>
      </p:pic>
      <p:sp>
        <p:nvSpPr>
          <p:cNvPr id="23" name="TextBox 23"/>
          <p:cNvSpPr txBox="1"/>
          <p:nvPr/>
        </p:nvSpPr>
        <p:spPr>
          <a:xfrm>
            <a:off x="1676400" y="9895172"/>
            <a:ext cx="4140232" cy="1152831"/>
          </a:xfrm>
          <a:prstGeom prst="rect">
            <a:avLst/>
          </a:prstGeom>
        </p:spPr>
        <p:txBody>
          <a:bodyPr lIns="0" tIns="0" rIns="0" bIns="0" rtlCol="0" anchor="t">
            <a:spAutoFit/>
          </a:bodyPr>
          <a:lstStyle/>
          <a:p>
            <a:pPr marL="261200" lvl="1" indent="-130600">
              <a:lnSpc>
                <a:spcPts val="1524"/>
              </a:lnSpc>
              <a:buFont typeface="Arial"/>
              <a:buChar char="•"/>
            </a:pPr>
            <a:r>
              <a:rPr lang="en-US" sz="1209" spc="24">
                <a:solidFill>
                  <a:srgbClr val="000000"/>
                </a:solidFill>
                <a:latin typeface="Lato"/>
              </a:rPr>
              <a:t>Contact Details</a:t>
            </a:r>
          </a:p>
          <a:p>
            <a:pPr marL="261200" lvl="1" indent="-130600">
              <a:lnSpc>
                <a:spcPts val="1524"/>
              </a:lnSpc>
              <a:buFont typeface="Arial"/>
              <a:buChar char="•"/>
            </a:pPr>
            <a:r>
              <a:rPr lang="en-US" sz="1209" spc="24">
                <a:solidFill>
                  <a:srgbClr val="000000"/>
                </a:solidFill>
                <a:latin typeface="Lato"/>
              </a:rPr>
              <a:t>Representative Office Activities</a:t>
            </a:r>
          </a:p>
          <a:p>
            <a:pPr marL="261200" lvl="1" indent="-130600">
              <a:lnSpc>
                <a:spcPts val="1524"/>
              </a:lnSpc>
              <a:buFont typeface="Arial"/>
              <a:buChar char="•"/>
            </a:pPr>
            <a:r>
              <a:rPr lang="en-US" sz="1209" spc="24">
                <a:solidFill>
                  <a:srgbClr val="000000"/>
                </a:solidFill>
                <a:latin typeface="Lato"/>
              </a:rPr>
              <a:t>Proposed Staff Strength</a:t>
            </a:r>
          </a:p>
          <a:p>
            <a:pPr marL="261200" lvl="1" indent="-130600">
              <a:lnSpc>
                <a:spcPts val="1524"/>
              </a:lnSpc>
              <a:buFont typeface="Arial"/>
              <a:buChar char="•"/>
            </a:pPr>
            <a:r>
              <a:rPr lang="en-US" sz="1209" spc="24">
                <a:solidFill>
                  <a:srgbClr val="000000"/>
                </a:solidFill>
                <a:latin typeface="Lato"/>
              </a:rPr>
              <a:t>Details of Chief Representative</a:t>
            </a:r>
          </a:p>
          <a:p>
            <a:pPr marL="261200" lvl="1" indent="-130600">
              <a:lnSpc>
                <a:spcPts val="1524"/>
              </a:lnSpc>
              <a:buFont typeface="Arial"/>
              <a:buChar char="•"/>
            </a:pPr>
            <a:r>
              <a:rPr lang="en-US" sz="1209" spc="24">
                <a:solidFill>
                  <a:srgbClr val="000000"/>
                </a:solidFill>
                <a:latin typeface="Lato"/>
              </a:rPr>
              <a:t>Details of Other Representatives</a:t>
            </a:r>
          </a:p>
          <a:p>
            <a:pPr marL="261200" lvl="1" indent="-130600">
              <a:lnSpc>
                <a:spcPts val="1524"/>
              </a:lnSpc>
              <a:buFont typeface="Arial"/>
              <a:buChar char="•"/>
            </a:pPr>
            <a:r>
              <a:rPr lang="en-US" sz="1209" spc="24">
                <a:solidFill>
                  <a:srgbClr val="000000"/>
                </a:solidFill>
                <a:latin typeface="Lato"/>
              </a:rPr>
              <a:t>Business Spending (Current + Projection)</a:t>
            </a:r>
          </a:p>
        </p:txBody>
      </p:sp>
      <p:sp>
        <p:nvSpPr>
          <p:cNvPr id="24" name="TextBox 24"/>
          <p:cNvSpPr txBox="1"/>
          <p:nvPr/>
        </p:nvSpPr>
        <p:spPr>
          <a:xfrm>
            <a:off x="857250" y="866775"/>
            <a:ext cx="6686550" cy="2519418"/>
          </a:xfrm>
          <a:prstGeom prst="rect">
            <a:avLst/>
          </a:prstGeom>
        </p:spPr>
        <p:txBody>
          <a:bodyPr lIns="0" tIns="0" rIns="0" bIns="0" rtlCol="0" anchor="t">
            <a:spAutoFit/>
          </a:bodyPr>
          <a:lstStyle/>
          <a:p>
            <a:pPr marL="0" lvl="0" indent="0" algn="l">
              <a:lnSpc>
                <a:spcPts val="4928"/>
              </a:lnSpc>
              <a:spcBef>
                <a:spcPct val="0"/>
              </a:spcBef>
            </a:pPr>
            <a:r>
              <a:rPr lang="en-US" sz="4400" u="none" spc="264">
                <a:solidFill>
                  <a:srgbClr val="000000"/>
                </a:solidFill>
                <a:latin typeface="League Spartan"/>
              </a:rPr>
              <a:t>GUIDE TO</a:t>
            </a:r>
          </a:p>
          <a:p>
            <a:pPr marL="0" lvl="0" indent="0" algn="l">
              <a:lnSpc>
                <a:spcPts val="4928"/>
              </a:lnSpc>
              <a:spcBef>
                <a:spcPct val="0"/>
              </a:spcBef>
            </a:pPr>
            <a:r>
              <a:rPr lang="en-US" sz="4400" u="none" spc="264">
                <a:solidFill>
                  <a:srgbClr val="000000"/>
                </a:solidFill>
                <a:latin typeface="League Spartan"/>
              </a:rPr>
              <a:t>SETTING UP A</a:t>
            </a:r>
          </a:p>
          <a:p>
            <a:pPr marL="0" lvl="0" indent="0" algn="l">
              <a:lnSpc>
                <a:spcPts val="4928"/>
              </a:lnSpc>
              <a:spcBef>
                <a:spcPct val="0"/>
              </a:spcBef>
            </a:pPr>
            <a:r>
              <a:rPr lang="en-US" sz="4400" u="none" spc="264">
                <a:solidFill>
                  <a:srgbClr val="000000"/>
                </a:solidFill>
                <a:latin typeface="League Spartan"/>
              </a:rPr>
              <a:t>REPRESENTATIVE</a:t>
            </a:r>
          </a:p>
          <a:p>
            <a:pPr marL="0" lvl="0" indent="0" algn="l">
              <a:lnSpc>
                <a:spcPts val="4928"/>
              </a:lnSpc>
              <a:spcBef>
                <a:spcPct val="0"/>
              </a:spcBef>
            </a:pPr>
            <a:r>
              <a:rPr lang="en-US" sz="4400" u="none" spc="264">
                <a:solidFill>
                  <a:srgbClr val="000000"/>
                </a:solidFill>
                <a:latin typeface="League Spartan"/>
              </a:rPr>
              <a:t>OFFICE</a:t>
            </a:r>
          </a:p>
        </p:txBody>
      </p:sp>
      <p:sp>
        <p:nvSpPr>
          <p:cNvPr id="25" name="TextBox 25"/>
          <p:cNvSpPr txBox="1"/>
          <p:nvPr/>
        </p:nvSpPr>
        <p:spPr>
          <a:xfrm>
            <a:off x="953312" y="5073964"/>
            <a:ext cx="211105" cy="391237"/>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26" name="TextBox 26"/>
          <p:cNvSpPr txBox="1"/>
          <p:nvPr/>
        </p:nvSpPr>
        <p:spPr>
          <a:xfrm>
            <a:off x="1525352" y="5125027"/>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CRITERIA</a:t>
            </a:r>
          </a:p>
        </p:txBody>
      </p:sp>
      <p:sp>
        <p:nvSpPr>
          <p:cNvPr id="27" name="TextBox 27"/>
          <p:cNvSpPr txBox="1"/>
          <p:nvPr/>
        </p:nvSpPr>
        <p:spPr>
          <a:xfrm>
            <a:off x="1676400" y="5566538"/>
            <a:ext cx="4140232" cy="9623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To set up a RO, foreign commercial entities must fulfill the following criteria:</a:t>
            </a:r>
          </a:p>
          <a:p>
            <a:pPr marL="261200" lvl="1" indent="-130600" algn="just">
              <a:lnSpc>
                <a:spcPts val="1524"/>
              </a:lnSpc>
              <a:buFont typeface="Arial"/>
              <a:buChar char="•"/>
            </a:pPr>
            <a:r>
              <a:rPr lang="en-US" sz="1209" spc="24">
                <a:solidFill>
                  <a:srgbClr val="000000"/>
                </a:solidFill>
                <a:latin typeface="Arimo"/>
              </a:rPr>
              <a:t>Sales Turnover &gt; US$250,000</a:t>
            </a:r>
          </a:p>
          <a:p>
            <a:pPr marL="261200" lvl="1" indent="-130600" algn="just">
              <a:lnSpc>
                <a:spcPts val="1524"/>
              </a:lnSpc>
              <a:buFont typeface="Arial"/>
              <a:buChar char="•"/>
            </a:pPr>
            <a:r>
              <a:rPr lang="en-US" sz="1209" spc="24">
                <a:solidFill>
                  <a:srgbClr val="000000"/>
                </a:solidFill>
                <a:latin typeface="Arimo"/>
              </a:rPr>
              <a:t>Years of Establishment &gt;= 3 years</a:t>
            </a:r>
          </a:p>
          <a:p>
            <a:pPr marL="261200" lvl="1" indent="-130600" algn="just">
              <a:lnSpc>
                <a:spcPts val="1524"/>
              </a:lnSpc>
              <a:buFont typeface="Arial"/>
              <a:buChar char="•"/>
            </a:pPr>
            <a:r>
              <a:rPr lang="en-US" sz="1209" spc="24">
                <a:solidFill>
                  <a:srgbClr val="000000"/>
                </a:solidFill>
                <a:latin typeface="Arimo"/>
              </a:rPr>
              <a:t>Proposed No. of Staff for RO &lt; 5 people</a:t>
            </a:r>
          </a:p>
        </p:txBody>
      </p:sp>
      <p:sp>
        <p:nvSpPr>
          <p:cNvPr id="28" name="TextBox 28"/>
          <p:cNvSpPr txBox="1"/>
          <p:nvPr/>
        </p:nvSpPr>
        <p:spPr>
          <a:xfrm>
            <a:off x="953311" y="6978286"/>
            <a:ext cx="211106"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29" name="TextBox 29"/>
          <p:cNvSpPr txBox="1"/>
          <p:nvPr/>
        </p:nvSpPr>
        <p:spPr>
          <a:xfrm>
            <a:off x="1525352" y="7033694"/>
            <a:ext cx="4291280" cy="525711"/>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COMPILE INFORMATION ON PARENT ORGANISATION</a:t>
            </a:r>
          </a:p>
        </p:txBody>
      </p:sp>
      <p:sp>
        <p:nvSpPr>
          <p:cNvPr id="30" name="TextBox 30"/>
          <p:cNvSpPr txBox="1"/>
          <p:nvPr/>
        </p:nvSpPr>
        <p:spPr>
          <a:xfrm>
            <a:off x="1676400" y="7730855"/>
            <a:ext cx="4140232" cy="962331"/>
          </a:xfrm>
          <a:prstGeom prst="rect">
            <a:avLst/>
          </a:prstGeom>
        </p:spPr>
        <p:txBody>
          <a:bodyPr lIns="0" tIns="0" rIns="0" bIns="0" rtlCol="0" anchor="t">
            <a:spAutoFit/>
          </a:bodyPr>
          <a:lstStyle/>
          <a:p>
            <a:pPr marL="261200" lvl="1" indent="-130600" algn="just">
              <a:lnSpc>
                <a:spcPts val="1524"/>
              </a:lnSpc>
              <a:buFont typeface="Arial"/>
              <a:buChar char="•"/>
            </a:pPr>
            <a:r>
              <a:rPr lang="en-US" sz="1209" spc="24">
                <a:solidFill>
                  <a:srgbClr val="000000"/>
                </a:solidFill>
                <a:latin typeface="Lato"/>
              </a:rPr>
              <a:t>Incorporation Details</a:t>
            </a:r>
          </a:p>
          <a:p>
            <a:pPr marL="261200" lvl="1" indent="-130600" algn="just">
              <a:lnSpc>
                <a:spcPts val="1524"/>
              </a:lnSpc>
              <a:buFont typeface="Arial"/>
              <a:buChar char="•"/>
            </a:pPr>
            <a:r>
              <a:rPr lang="en-US" sz="1209" spc="24">
                <a:solidFill>
                  <a:srgbClr val="000000"/>
                </a:solidFill>
                <a:latin typeface="Lato"/>
              </a:rPr>
              <a:t>Contact Details</a:t>
            </a:r>
          </a:p>
          <a:p>
            <a:pPr marL="261200" lvl="1" indent="-130600" algn="just">
              <a:lnSpc>
                <a:spcPts val="1524"/>
              </a:lnSpc>
              <a:buFont typeface="Arial"/>
              <a:buChar char="•"/>
            </a:pPr>
            <a:r>
              <a:rPr lang="en-US" sz="1209" spc="24">
                <a:solidFill>
                  <a:srgbClr val="000000"/>
                </a:solidFill>
                <a:latin typeface="Lato"/>
              </a:rPr>
              <a:t>Nature of Business and Industry Sector</a:t>
            </a:r>
          </a:p>
          <a:p>
            <a:pPr marL="261200" lvl="1" indent="-130600" algn="just">
              <a:lnSpc>
                <a:spcPts val="1524"/>
              </a:lnSpc>
              <a:buFont typeface="Arial"/>
              <a:buChar char="•"/>
            </a:pPr>
            <a:r>
              <a:rPr lang="en-US" sz="1209" spc="24">
                <a:solidFill>
                  <a:srgbClr val="000000"/>
                </a:solidFill>
                <a:latin typeface="Lato"/>
              </a:rPr>
              <a:t>Financial Profile</a:t>
            </a:r>
          </a:p>
          <a:p>
            <a:pPr marL="261200" lvl="1" indent="-130600" algn="just">
              <a:lnSpc>
                <a:spcPts val="1524"/>
              </a:lnSpc>
              <a:buFont typeface="Arial"/>
              <a:buChar char="•"/>
            </a:pPr>
            <a:r>
              <a:rPr lang="en-US" sz="1209" spc="24">
                <a:solidFill>
                  <a:srgbClr val="000000"/>
                </a:solidFill>
                <a:latin typeface="Lato"/>
              </a:rPr>
              <a:t>Details of Authorised Personnel</a:t>
            </a:r>
          </a:p>
        </p:txBody>
      </p:sp>
      <p:sp>
        <p:nvSpPr>
          <p:cNvPr id="31" name="TextBox 31"/>
          <p:cNvSpPr txBox="1"/>
          <p:nvPr/>
        </p:nvSpPr>
        <p:spPr>
          <a:xfrm>
            <a:off x="953312" y="9142603"/>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sp>
        <p:nvSpPr>
          <p:cNvPr id="32" name="TextBox 32"/>
          <p:cNvSpPr txBox="1"/>
          <p:nvPr/>
        </p:nvSpPr>
        <p:spPr>
          <a:xfrm>
            <a:off x="1525352" y="9198011"/>
            <a:ext cx="4291280" cy="525711"/>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COMPILE INFORMATION ON REPRESENTATIVE OFFICE</a:t>
            </a:r>
          </a:p>
        </p:txBody>
      </p:sp>
      <p:sp>
        <p:nvSpPr>
          <p:cNvPr id="33" name="TextBox 33"/>
          <p:cNvSpPr txBox="1"/>
          <p:nvPr/>
        </p:nvSpPr>
        <p:spPr>
          <a:xfrm>
            <a:off x="953312" y="13406087"/>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sp>
        <p:nvSpPr>
          <p:cNvPr id="34" name="TextBox 34"/>
          <p:cNvSpPr txBox="1"/>
          <p:nvPr/>
        </p:nvSpPr>
        <p:spPr>
          <a:xfrm>
            <a:off x="1525352" y="13461496"/>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SUBMIT APPLICATION</a:t>
            </a:r>
          </a:p>
        </p:txBody>
      </p:sp>
      <p:sp>
        <p:nvSpPr>
          <p:cNvPr id="35" name="TextBox 35"/>
          <p:cNvSpPr txBox="1"/>
          <p:nvPr/>
        </p:nvSpPr>
        <p:spPr>
          <a:xfrm>
            <a:off x="1676400" y="13903008"/>
            <a:ext cx="4140232" cy="5813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Proceed to submit the online RO application via Enterprise Singapore's website. A non-refundable processing fee of $200 applies.</a:t>
            </a:r>
          </a:p>
        </p:txBody>
      </p:sp>
      <p:sp>
        <p:nvSpPr>
          <p:cNvPr id="36" name="TextBox 36"/>
          <p:cNvSpPr txBox="1"/>
          <p:nvPr/>
        </p:nvSpPr>
        <p:spPr>
          <a:xfrm>
            <a:off x="1525352" y="14989164"/>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RENEWAL</a:t>
            </a:r>
          </a:p>
        </p:txBody>
      </p:sp>
      <p:sp>
        <p:nvSpPr>
          <p:cNvPr id="37" name="TextBox 37"/>
          <p:cNvSpPr txBox="1"/>
          <p:nvPr/>
        </p:nvSpPr>
        <p:spPr>
          <a:xfrm>
            <a:off x="1676400" y="15430676"/>
            <a:ext cx="4140232" cy="11528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Approved ROs may operate for one year from its commencement date. ROs must renew their RO registration via the online application form every year, for a maximum period of three years. A non-refundable processing fee of $200 will apply for each renewal application.</a:t>
            </a:r>
          </a:p>
        </p:txBody>
      </p:sp>
      <p:sp>
        <p:nvSpPr>
          <p:cNvPr id="38" name="TextBox 38"/>
          <p:cNvSpPr txBox="1"/>
          <p:nvPr/>
        </p:nvSpPr>
        <p:spPr>
          <a:xfrm>
            <a:off x="958415" y="14938146"/>
            <a:ext cx="211106" cy="391148"/>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6</a:t>
            </a:r>
          </a:p>
        </p:txBody>
      </p:sp>
      <p:sp>
        <p:nvSpPr>
          <p:cNvPr id="39" name="TextBox 39"/>
          <p:cNvSpPr txBox="1"/>
          <p:nvPr/>
        </p:nvSpPr>
        <p:spPr>
          <a:xfrm>
            <a:off x="958415" y="11497420"/>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40" name="TextBox 40"/>
          <p:cNvSpPr txBox="1"/>
          <p:nvPr/>
        </p:nvSpPr>
        <p:spPr>
          <a:xfrm>
            <a:off x="1525352" y="11552828"/>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SUPPORTING DOCUMENTS</a:t>
            </a:r>
          </a:p>
        </p:txBody>
      </p:sp>
      <p:sp>
        <p:nvSpPr>
          <p:cNvPr id="41" name="TextBox 41"/>
          <p:cNvSpPr txBox="1"/>
          <p:nvPr/>
        </p:nvSpPr>
        <p:spPr>
          <a:xfrm>
            <a:off x="1676400" y="11994340"/>
            <a:ext cx="4140232" cy="9623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Compulsory for the foreign entity (in English):</a:t>
            </a:r>
          </a:p>
          <a:p>
            <a:pPr marL="261200" lvl="1" indent="-130600" algn="just">
              <a:lnSpc>
                <a:spcPts val="1524"/>
              </a:lnSpc>
              <a:buFont typeface="Arial"/>
              <a:buChar char="•"/>
            </a:pPr>
            <a:r>
              <a:rPr lang="en-US" sz="1209" spc="24">
                <a:solidFill>
                  <a:srgbClr val="000000"/>
                </a:solidFill>
                <a:latin typeface="Lato"/>
              </a:rPr>
              <a:t>Certificate of Incorporation or Registration Certificate</a:t>
            </a:r>
          </a:p>
          <a:p>
            <a:pPr marL="261200" lvl="1" indent="-130600" algn="just">
              <a:lnSpc>
                <a:spcPts val="1524"/>
              </a:lnSpc>
              <a:buFont typeface="Arial"/>
              <a:buChar char="•"/>
            </a:pPr>
            <a:r>
              <a:rPr lang="en-US" sz="1209" spc="24">
                <a:solidFill>
                  <a:srgbClr val="000000"/>
                </a:solidFill>
                <a:latin typeface="Lato"/>
              </a:rPr>
              <a:t>Latest Audited Accounts</a:t>
            </a:r>
          </a:p>
          <a:p>
            <a:pPr algn="just">
              <a:lnSpc>
                <a:spcPts val="1524"/>
              </a:lnSpc>
            </a:pPr>
            <a:r>
              <a:rPr lang="en-US" sz="1209" spc="24">
                <a:solidFill>
                  <a:srgbClr val="000000"/>
                </a:solidFill>
                <a:latin typeface="Lato"/>
              </a:rPr>
              <a:t>Other documents:</a:t>
            </a:r>
          </a:p>
          <a:p>
            <a:pPr marL="261200" lvl="1" indent="-130600" algn="just">
              <a:lnSpc>
                <a:spcPts val="1524"/>
              </a:lnSpc>
              <a:buFont typeface="Arial"/>
              <a:buChar char="•"/>
            </a:pPr>
            <a:r>
              <a:rPr lang="en-US" sz="1209" spc="24">
                <a:solidFill>
                  <a:srgbClr val="000000"/>
                </a:solidFill>
                <a:latin typeface="Lato"/>
              </a:rPr>
              <a:t>Acceptance of Terms and Conditions of RO</a:t>
            </a:r>
          </a:p>
        </p:txBody>
      </p:sp>
      <p:sp>
        <p:nvSpPr>
          <p:cNvPr id="42" name="TextBox 42"/>
          <p:cNvSpPr txBox="1"/>
          <p:nvPr/>
        </p:nvSpPr>
        <p:spPr>
          <a:xfrm>
            <a:off x="857108" y="4024368"/>
            <a:ext cx="6686692" cy="500583"/>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This guide highlights the main requirements and steps involved in </a:t>
            </a:r>
            <a:r>
              <a:rPr lang="en-US" sz="1572" u="sng" spc="47">
                <a:solidFill>
                  <a:srgbClr val="000000"/>
                </a:solidFill>
                <a:latin typeface="Lato"/>
              </a:rPr>
              <a:t>registering a Representative Office (RO)</a:t>
            </a:r>
            <a:r>
              <a:rPr lang="en-US" sz="1572" spc="47">
                <a:solidFill>
                  <a:srgbClr val="000000"/>
                </a:solidFill>
                <a:latin typeface="Lato"/>
              </a:rPr>
              <a:t> in Singapore. </a:t>
            </a:r>
          </a:p>
        </p:txBody>
      </p:sp>
      <p:sp>
        <p:nvSpPr>
          <p:cNvPr id="43" name="TextBox 43"/>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AutoShape 2"/>
          <p:cNvSpPr/>
          <p:nvPr/>
        </p:nvSpPr>
        <p:spPr>
          <a:xfrm>
            <a:off x="0" y="18702130"/>
            <a:ext cx="8419143" cy="347870"/>
          </a:xfrm>
          <a:prstGeom prst="rect">
            <a:avLst/>
          </a:prstGeom>
          <a:solidFill>
            <a:srgbClr val="FFFFFF"/>
          </a:solidFill>
        </p:spPr>
      </p:sp>
      <p:sp>
        <p:nvSpPr>
          <p:cNvPr id="3" name="AutoShape 3"/>
          <p:cNvSpPr/>
          <p:nvPr/>
        </p:nvSpPr>
        <p:spPr>
          <a:xfrm>
            <a:off x="862211" y="2774315"/>
            <a:ext cx="3345598" cy="0"/>
          </a:xfrm>
          <a:prstGeom prst="line">
            <a:avLst/>
          </a:prstGeom>
          <a:ln w="76200" cap="flat">
            <a:solidFill>
              <a:srgbClr val="FFFFFF"/>
            </a:solidFill>
            <a:prstDash val="solid"/>
            <a:headEnd type="none" w="sm" len="sm"/>
            <a:tailEnd type="none" w="sm" len="sm"/>
          </a:ln>
        </p:spPr>
      </p:sp>
      <p:grpSp>
        <p:nvGrpSpPr>
          <p:cNvPr id="4" name="Group 4"/>
          <p:cNvGrpSpPr/>
          <p:nvPr/>
        </p:nvGrpSpPr>
        <p:grpSpPr>
          <a:xfrm>
            <a:off x="862211" y="4000585"/>
            <a:ext cx="403514" cy="393887"/>
            <a:chOff x="0" y="0"/>
            <a:chExt cx="1625600" cy="1625600"/>
          </a:xfrm>
        </p:grpSpPr>
        <p:sp>
          <p:nvSpPr>
            <p:cNvPr id="5" name="Freeform 5"/>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6" name="Group 6"/>
          <p:cNvGrpSpPr/>
          <p:nvPr/>
        </p:nvGrpSpPr>
        <p:grpSpPr>
          <a:xfrm>
            <a:off x="862211" y="5337752"/>
            <a:ext cx="403514" cy="393887"/>
            <a:chOff x="0" y="0"/>
            <a:chExt cx="1625600" cy="1625600"/>
          </a:xfrm>
        </p:grpSpPr>
        <p:sp>
          <p:nvSpPr>
            <p:cNvPr id="7" name="Freeform 7"/>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8" name="Group 8"/>
          <p:cNvGrpSpPr/>
          <p:nvPr/>
        </p:nvGrpSpPr>
        <p:grpSpPr>
          <a:xfrm>
            <a:off x="862211" y="7533351"/>
            <a:ext cx="403514" cy="393887"/>
            <a:chOff x="0" y="0"/>
            <a:chExt cx="1625600" cy="1625600"/>
          </a:xfrm>
        </p:grpSpPr>
        <p:sp>
          <p:nvSpPr>
            <p:cNvPr id="9" name="Freeform 9"/>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10" name="Group 10"/>
          <p:cNvGrpSpPr/>
          <p:nvPr/>
        </p:nvGrpSpPr>
        <p:grpSpPr>
          <a:xfrm>
            <a:off x="857108" y="9442094"/>
            <a:ext cx="403514" cy="393887"/>
            <a:chOff x="0" y="0"/>
            <a:chExt cx="1625600" cy="1625600"/>
          </a:xfrm>
        </p:grpSpPr>
        <p:sp>
          <p:nvSpPr>
            <p:cNvPr id="11" name="Freeform 11"/>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50536" y="4025722"/>
            <a:ext cx="1193264" cy="1193264"/>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39672" y="12758898"/>
            <a:ext cx="1204128" cy="1204128"/>
          </a:xfrm>
          <a:prstGeom prst="rect">
            <a:avLst/>
          </a:prstGeom>
        </p:spPr>
      </p:pic>
      <p:pic>
        <p:nvPicPr>
          <p:cNvPr id="14" name="Picture 1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339672" y="7906446"/>
            <a:ext cx="1204128" cy="1204128"/>
          </a:xfrm>
          <a:prstGeom prst="rect">
            <a:avLst/>
          </a:prstGeom>
        </p:spPr>
      </p:pic>
      <p:pic>
        <p:nvPicPr>
          <p:cNvPr id="15" name="Picture 1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339672" y="5839950"/>
            <a:ext cx="1204128" cy="1204128"/>
          </a:xfrm>
          <a:prstGeom prst="rect">
            <a:avLst/>
          </a:prstGeom>
        </p:spPr>
      </p:pic>
      <p:grpSp>
        <p:nvGrpSpPr>
          <p:cNvPr id="16" name="Group 16"/>
          <p:cNvGrpSpPr/>
          <p:nvPr/>
        </p:nvGrpSpPr>
        <p:grpSpPr>
          <a:xfrm>
            <a:off x="838200" y="12758898"/>
            <a:ext cx="403514" cy="393887"/>
            <a:chOff x="0" y="0"/>
            <a:chExt cx="1625600" cy="1625600"/>
          </a:xfrm>
        </p:grpSpPr>
        <p:sp>
          <p:nvSpPr>
            <p:cNvPr id="17" name="Freeform 17"/>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grpSp>
        <p:nvGrpSpPr>
          <p:cNvPr id="18" name="Group 18"/>
          <p:cNvGrpSpPr/>
          <p:nvPr/>
        </p:nvGrpSpPr>
        <p:grpSpPr>
          <a:xfrm>
            <a:off x="857108" y="14286566"/>
            <a:ext cx="403514" cy="393887"/>
            <a:chOff x="0" y="0"/>
            <a:chExt cx="1625600" cy="1625600"/>
          </a:xfrm>
        </p:grpSpPr>
        <p:sp>
          <p:nvSpPr>
            <p:cNvPr id="19" name="Freeform 19"/>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pic>
        <p:nvPicPr>
          <p:cNvPr id="20" name="Picture 2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339672" y="14680453"/>
            <a:ext cx="1204128" cy="1204128"/>
          </a:xfrm>
          <a:prstGeom prst="rect">
            <a:avLst/>
          </a:prstGeom>
        </p:spPr>
      </p:pic>
      <p:pic>
        <p:nvPicPr>
          <p:cNvPr id="21" name="Picture 21"/>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6339672" y="10090374"/>
            <a:ext cx="1204128" cy="1204128"/>
          </a:xfrm>
          <a:prstGeom prst="rect">
            <a:avLst/>
          </a:prstGeom>
        </p:spPr>
      </p:pic>
      <p:sp>
        <p:nvSpPr>
          <p:cNvPr id="23" name="TextBox 23"/>
          <p:cNvSpPr txBox="1"/>
          <p:nvPr/>
        </p:nvSpPr>
        <p:spPr>
          <a:xfrm>
            <a:off x="953312" y="3978097"/>
            <a:ext cx="211105" cy="391237"/>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1</a:t>
            </a:r>
          </a:p>
        </p:txBody>
      </p:sp>
      <p:sp>
        <p:nvSpPr>
          <p:cNvPr id="24" name="TextBox 24"/>
          <p:cNvSpPr txBox="1"/>
          <p:nvPr/>
        </p:nvSpPr>
        <p:spPr>
          <a:xfrm>
            <a:off x="1525352" y="4029160"/>
            <a:ext cx="4291280" cy="268536"/>
          </a:xfrm>
          <a:prstGeom prst="rect">
            <a:avLst/>
          </a:prstGeom>
        </p:spPr>
        <p:txBody>
          <a:bodyPr lIns="0" tIns="0" rIns="0" bIns="0" rtlCol="0" anchor="t">
            <a:spAutoFit/>
          </a:bodyPr>
          <a:lstStyle/>
          <a:p>
            <a:pPr>
              <a:lnSpc>
                <a:spcPts val="2043"/>
              </a:lnSpc>
            </a:pPr>
            <a:r>
              <a:rPr lang="en-US" sz="1965" spc="314" dirty="0">
                <a:solidFill>
                  <a:srgbClr val="000000"/>
                </a:solidFill>
                <a:latin typeface="Oswald Bold"/>
              </a:rPr>
              <a:t>OVERVIEW</a:t>
            </a:r>
          </a:p>
        </p:txBody>
      </p:sp>
      <p:sp>
        <p:nvSpPr>
          <p:cNvPr id="25" name="TextBox 25"/>
          <p:cNvSpPr txBox="1"/>
          <p:nvPr/>
        </p:nvSpPr>
        <p:spPr>
          <a:xfrm>
            <a:off x="1676400" y="4375421"/>
            <a:ext cx="4140232" cy="581406"/>
          </a:xfrm>
          <a:prstGeom prst="rect">
            <a:avLst/>
          </a:prstGeom>
        </p:spPr>
        <p:txBody>
          <a:bodyPr lIns="0" tIns="0" rIns="0" bIns="0" rtlCol="0" anchor="t">
            <a:spAutoFit/>
          </a:bodyPr>
          <a:lstStyle/>
          <a:p>
            <a:pPr algn="just">
              <a:lnSpc>
                <a:spcPts val="1512"/>
              </a:lnSpc>
            </a:pPr>
            <a:r>
              <a:rPr lang="en-US" sz="1200" spc="24" dirty="0">
                <a:solidFill>
                  <a:srgbClr val="000000"/>
                </a:solidFill>
                <a:latin typeface="Lato"/>
              </a:rPr>
              <a:t>An Employment Pass (EP) allows foreign professionals of all nationalities to work in Singapore. Only employers or </a:t>
            </a:r>
            <a:r>
              <a:rPr lang="en-US" sz="1200" spc="24" dirty="0" err="1">
                <a:solidFill>
                  <a:srgbClr val="000000"/>
                </a:solidFill>
                <a:latin typeface="Lato"/>
              </a:rPr>
              <a:t>authorised</a:t>
            </a:r>
            <a:r>
              <a:rPr lang="en-US" sz="1200" spc="24" dirty="0">
                <a:solidFill>
                  <a:srgbClr val="000000"/>
                </a:solidFill>
                <a:latin typeface="Lato"/>
              </a:rPr>
              <a:t> third parties can apply for a candidate’s EP.</a:t>
            </a:r>
          </a:p>
        </p:txBody>
      </p:sp>
      <p:sp>
        <p:nvSpPr>
          <p:cNvPr id="26" name="TextBox 26"/>
          <p:cNvSpPr txBox="1"/>
          <p:nvPr/>
        </p:nvSpPr>
        <p:spPr>
          <a:xfrm>
            <a:off x="958415" y="5310919"/>
            <a:ext cx="211106"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2</a:t>
            </a:r>
          </a:p>
        </p:txBody>
      </p:sp>
      <p:sp>
        <p:nvSpPr>
          <p:cNvPr id="27" name="TextBox 27"/>
          <p:cNvSpPr txBox="1"/>
          <p:nvPr/>
        </p:nvSpPr>
        <p:spPr>
          <a:xfrm>
            <a:off x="1525352" y="5366327"/>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ELIGIBILITY</a:t>
            </a:r>
          </a:p>
        </p:txBody>
      </p:sp>
      <p:sp>
        <p:nvSpPr>
          <p:cNvPr id="28" name="TextBox 28"/>
          <p:cNvSpPr txBox="1"/>
          <p:nvPr/>
        </p:nvSpPr>
        <p:spPr>
          <a:xfrm>
            <a:off x="1676400" y="5712589"/>
            <a:ext cx="4140232" cy="1439799"/>
          </a:xfrm>
          <a:prstGeom prst="rect">
            <a:avLst/>
          </a:prstGeom>
        </p:spPr>
        <p:txBody>
          <a:bodyPr lIns="0" tIns="0" rIns="0" bIns="0" rtlCol="0" anchor="t">
            <a:spAutoFit/>
          </a:bodyPr>
          <a:lstStyle/>
          <a:p>
            <a:pPr algn="just">
              <a:lnSpc>
                <a:spcPts val="1512"/>
              </a:lnSpc>
            </a:pPr>
            <a:r>
              <a:rPr lang="en-US" sz="1200" spc="24">
                <a:solidFill>
                  <a:srgbClr val="000000"/>
                </a:solidFill>
                <a:latin typeface="Lato"/>
              </a:rPr>
              <a:t>A candidate qualifies for an EP if he/she has:</a:t>
            </a:r>
          </a:p>
          <a:p>
            <a:pPr marL="259080" lvl="1" indent="-129540" algn="just">
              <a:lnSpc>
                <a:spcPts val="1512"/>
              </a:lnSpc>
              <a:buFont typeface="Arial"/>
              <a:buChar char="•"/>
            </a:pPr>
            <a:r>
              <a:rPr lang="en-US" sz="1200" spc="24">
                <a:solidFill>
                  <a:srgbClr val="000000"/>
                </a:solidFill>
                <a:latin typeface="Lato"/>
              </a:rPr>
              <a:t>A job offer for a managerial, executive or specialised role in Singapore.</a:t>
            </a:r>
          </a:p>
          <a:p>
            <a:pPr marL="259080" lvl="1" indent="-129540" algn="just">
              <a:lnSpc>
                <a:spcPts val="1512"/>
              </a:lnSpc>
              <a:buFont typeface="Arial"/>
              <a:buChar char="•"/>
            </a:pPr>
            <a:r>
              <a:rPr lang="en-US" sz="1200" spc="24">
                <a:solidFill>
                  <a:srgbClr val="000000"/>
                </a:solidFill>
                <a:latin typeface="Lato"/>
              </a:rPr>
              <a:t>Acceptable educational/professional qualifications from accredited institutions or specialised skills.</a:t>
            </a:r>
          </a:p>
          <a:p>
            <a:pPr marL="259080" lvl="1" indent="-129540" algn="just">
              <a:lnSpc>
                <a:spcPts val="1512"/>
              </a:lnSpc>
              <a:buFont typeface="Arial"/>
              <a:buChar char="•"/>
            </a:pPr>
            <a:r>
              <a:rPr lang="en-US" sz="1200" spc="24">
                <a:solidFill>
                  <a:srgbClr val="000000"/>
                </a:solidFill>
                <a:latin typeface="Lato"/>
              </a:rPr>
              <a:t>A fixed monthly salary of at least $4,500.</a:t>
            </a:r>
          </a:p>
          <a:p>
            <a:pPr algn="just">
              <a:lnSpc>
                <a:spcPts val="1134"/>
              </a:lnSpc>
            </a:pPr>
            <a:r>
              <a:rPr lang="en-US" sz="900" spc="18">
                <a:solidFill>
                  <a:srgbClr val="000000"/>
                </a:solidFill>
                <a:latin typeface="Lato"/>
              </a:rPr>
              <a:t>          Note: Qualifying salary is at least $5,000 for financial services sector and</a:t>
            </a:r>
          </a:p>
          <a:p>
            <a:pPr algn="just">
              <a:lnSpc>
                <a:spcPts val="1134"/>
              </a:lnSpc>
            </a:pPr>
            <a:r>
              <a:rPr lang="en-US" sz="900" spc="18">
                <a:solidFill>
                  <a:srgbClr val="000000"/>
                </a:solidFill>
                <a:latin typeface="Lato"/>
              </a:rPr>
              <a:t>                       increases for older and more experienced candidates.</a:t>
            </a:r>
          </a:p>
        </p:txBody>
      </p:sp>
      <p:sp>
        <p:nvSpPr>
          <p:cNvPr id="29" name="TextBox 29"/>
          <p:cNvSpPr txBox="1"/>
          <p:nvPr/>
        </p:nvSpPr>
        <p:spPr>
          <a:xfrm>
            <a:off x="953312" y="7506517"/>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3</a:t>
            </a:r>
          </a:p>
        </p:txBody>
      </p:sp>
      <p:sp>
        <p:nvSpPr>
          <p:cNvPr id="30" name="TextBox 30"/>
          <p:cNvSpPr txBox="1"/>
          <p:nvPr/>
        </p:nvSpPr>
        <p:spPr>
          <a:xfrm>
            <a:off x="1525352" y="7561926"/>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PRE-APPLICATION</a:t>
            </a:r>
          </a:p>
        </p:txBody>
      </p:sp>
      <p:sp>
        <p:nvSpPr>
          <p:cNvPr id="31" name="TextBox 31"/>
          <p:cNvSpPr txBox="1"/>
          <p:nvPr/>
        </p:nvSpPr>
        <p:spPr>
          <a:xfrm>
            <a:off x="1676400" y="7908188"/>
            <a:ext cx="4140232" cy="1152906"/>
          </a:xfrm>
          <a:prstGeom prst="rect">
            <a:avLst/>
          </a:prstGeom>
        </p:spPr>
        <p:txBody>
          <a:bodyPr lIns="0" tIns="0" rIns="0" bIns="0" rtlCol="0" anchor="t">
            <a:spAutoFit/>
          </a:bodyPr>
          <a:lstStyle/>
          <a:p>
            <a:pPr algn="just">
              <a:lnSpc>
                <a:spcPts val="1512"/>
              </a:lnSpc>
            </a:pPr>
            <a:r>
              <a:rPr lang="en-US" sz="1200" spc="24" dirty="0">
                <a:solidFill>
                  <a:srgbClr val="000000"/>
                </a:solidFill>
                <a:latin typeface="Lato"/>
              </a:rPr>
              <a:t>Before EP application, employers must:</a:t>
            </a:r>
          </a:p>
          <a:p>
            <a:pPr marL="259080" lvl="1" indent="-129540" algn="just">
              <a:lnSpc>
                <a:spcPts val="1512"/>
              </a:lnSpc>
              <a:buFont typeface="Arial"/>
              <a:buChar char="•"/>
            </a:pPr>
            <a:r>
              <a:rPr lang="en-US" sz="1200" spc="24" dirty="0">
                <a:solidFill>
                  <a:srgbClr val="000000"/>
                </a:solidFill>
                <a:latin typeface="Lato"/>
              </a:rPr>
              <a:t>Advertise the job on </a:t>
            </a:r>
            <a:r>
              <a:rPr lang="en-US" sz="1200" spc="24" dirty="0" err="1">
                <a:solidFill>
                  <a:srgbClr val="000000"/>
                </a:solidFill>
                <a:latin typeface="Lato"/>
              </a:rPr>
              <a:t>MyCareersFuture</a:t>
            </a:r>
            <a:r>
              <a:rPr lang="en-US" sz="1200" spc="24" dirty="0">
                <a:solidFill>
                  <a:srgbClr val="000000"/>
                </a:solidFill>
                <a:latin typeface="Lato"/>
              </a:rPr>
              <a:t> for 28 days and consider all candidates fairly, unless exempted. </a:t>
            </a:r>
          </a:p>
          <a:p>
            <a:pPr marL="259080" lvl="1" indent="-129540" algn="just">
              <a:lnSpc>
                <a:spcPts val="1512"/>
              </a:lnSpc>
              <a:buFont typeface="Arial"/>
              <a:buChar char="•"/>
            </a:pPr>
            <a:r>
              <a:rPr lang="en-US" sz="1200" spc="24" dirty="0">
                <a:solidFill>
                  <a:srgbClr val="000000"/>
                </a:solidFill>
                <a:latin typeface="Lato"/>
              </a:rPr>
              <a:t>Use the Self-Assessment Tool (SAT) to determine candidate’s eligibility.</a:t>
            </a:r>
          </a:p>
          <a:p>
            <a:pPr marL="259080" lvl="1" indent="-129540" algn="just">
              <a:lnSpc>
                <a:spcPts val="1512"/>
              </a:lnSpc>
              <a:buFont typeface="Arial"/>
              <a:buChar char="•"/>
            </a:pPr>
            <a:r>
              <a:rPr lang="en-US" sz="1200" spc="24" dirty="0">
                <a:solidFill>
                  <a:srgbClr val="000000"/>
                </a:solidFill>
                <a:latin typeface="Lato"/>
              </a:rPr>
              <a:t>Obtain candidate’s written consent to apply for the EP.</a:t>
            </a:r>
          </a:p>
        </p:txBody>
      </p:sp>
      <p:sp>
        <p:nvSpPr>
          <p:cNvPr id="32" name="TextBox 32"/>
          <p:cNvSpPr txBox="1"/>
          <p:nvPr/>
        </p:nvSpPr>
        <p:spPr>
          <a:xfrm>
            <a:off x="953312" y="9415260"/>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4</a:t>
            </a:r>
          </a:p>
        </p:txBody>
      </p:sp>
      <p:sp>
        <p:nvSpPr>
          <p:cNvPr id="33" name="TextBox 33"/>
          <p:cNvSpPr txBox="1"/>
          <p:nvPr/>
        </p:nvSpPr>
        <p:spPr>
          <a:xfrm>
            <a:off x="1525352" y="9470669"/>
            <a:ext cx="4291280" cy="525711"/>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REQUIRED INFORMATION AND DOCUMENTS</a:t>
            </a:r>
          </a:p>
        </p:txBody>
      </p:sp>
      <p:sp>
        <p:nvSpPr>
          <p:cNvPr id="34" name="TextBox 34"/>
          <p:cNvSpPr txBox="1"/>
          <p:nvPr/>
        </p:nvSpPr>
        <p:spPr>
          <a:xfrm>
            <a:off x="1676400" y="10071324"/>
            <a:ext cx="4140232" cy="2306574"/>
          </a:xfrm>
          <a:prstGeom prst="rect">
            <a:avLst/>
          </a:prstGeom>
        </p:spPr>
        <p:txBody>
          <a:bodyPr lIns="0" tIns="0" rIns="0" bIns="0" rtlCol="0" anchor="t">
            <a:spAutoFit/>
          </a:bodyPr>
          <a:lstStyle/>
          <a:p>
            <a:pPr algn="just">
              <a:lnSpc>
                <a:spcPts val="1512"/>
              </a:lnSpc>
            </a:pPr>
            <a:r>
              <a:rPr lang="en-US" sz="1200" spc="24" dirty="0">
                <a:solidFill>
                  <a:srgbClr val="000000"/>
                </a:solidFill>
                <a:latin typeface="Lato Italics"/>
              </a:rPr>
              <a:t>Candidate:</a:t>
            </a:r>
          </a:p>
          <a:p>
            <a:pPr marL="194312" lvl="1" indent="-97156" algn="just">
              <a:lnSpc>
                <a:spcPts val="1134"/>
              </a:lnSpc>
              <a:buFont typeface="Arial"/>
              <a:buChar char="•"/>
            </a:pPr>
            <a:r>
              <a:rPr lang="en-US" sz="900" spc="18" dirty="0">
                <a:solidFill>
                  <a:srgbClr val="000000"/>
                </a:solidFill>
                <a:latin typeface="Lato"/>
              </a:rPr>
              <a:t>Copy of Travel Document, Personal and Contact Details</a:t>
            </a:r>
          </a:p>
          <a:p>
            <a:pPr marL="194312" lvl="1" indent="-97156" algn="just">
              <a:lnSpc>
                <a:spcPts val="1134"/>
              </a:lnSpc>
              <a:buFont typeface="Arial"/>
              <a:buChar char="•"/>
            </a:pPr>
            <a:r>
              <a:rPr lang="en-US" sz="900" spc="18" dirty="0">
                <a:solidFill>
                  <a:srgbClr val="000000"/>
                </a:solidFill>
                <a:latin typeface="Lato"/>
              </a:rPr>
              <a:t>Work Experience and Salary Details</a:t>
            </a:r>
          </a:p>
          <a:p>
            <a:pPr marL="194312" lvl="1" indent="-97156" algn="just">
              <a:lnSpc>
                <a:spcPts val="1134"/>
              </a:lnSpc>
              <a:buFont typeface="Arial"/>
              <a:buChar char="•"/>
            </a:pPr>
            <a:r>
              <a:rPr lang="en-US" sz="900" spc="18" dirty="0">
                <a:solidFill>
                  <a:srgbClr val="000000"/>
                </a:solidFill>
                <a:latin typeface="Lato"/>
              </a:rPr>
              <a:t>Educational Qualifications, Membership/Professional Details</a:t>
            </a:r>
          </a:p>
          <a:p>
            <a:pPr marL="194312" lvl="1" indent="-97156" algn="just">
              <a:lnSpc>
                <a:spcPts val="1134"/>
              </a:lnSpc>
              <a:buFont typeface="Arial"/>
              <a:buChar char="•"/>
            </a:pPr>
            <a:r>
              <a:rPr lang="en-US" sz="900" spc="18" dirty="0">
                <a:solidFill>
                  <a:srgbClr val="000000"/>
                </a:solidFill>
                <a:latin typeface="Lato"/>
              </a:rPr>
              <a:t>Copy of Educational Certificates and Transcripts, Verification Proof</a:t>
            </a:r>
          </a:p>
          <a:p>
            <a:pPr algn="just">
              <a:lnSpc>
                <a:spcPts val="1134"/>
              </a:lnSpc>
            </a:pPr>
            <a:r>
              <a:rPr lang="en-US" sz="900" spc="18" dirty="0">
                <a:solidFill>
                  <a:srgbClr val="000000"/>
                </a:solidFill>
                <a:latin typeface="Lato"/>
              </a:rPr>
              <a:t>        (if applicable)</a:t>
            </a:r>
          </a:p>
          <a:p>
            <a:pPr algn="just">
              <a:lnSpc>
                <a:spcPts val="1260"/>
              </a:lnSpc>
            </a:pPr>
            <a:endParaRPr lang="en-US" sz="900" spc="18" dirty="0">
              <a:solidFill>
                <a:srgbClr val="000000"/>
              </a:solidFill>
              <a:latin typeface="Lato"/>
            </a:endParaRPr>
          </a:p>
          <a:p>
            <a:pPr algn="just">
              <a:lnSpc>
                <a:spcPts val="1512"/>
              </a:lnSpc>
            </a:pPr>
            <a:r>
              <a:rPr lang="en-US" sz="1200" spc="24" dirty="0">
                <a:solidFill>
                  <a:srgbClr val="000000"/>
                </a:solidFill>
                <a:latin typeface="Lato Italics"/>
              </a:rPr>
              <a:t>Company:</a:t>
            </a:r>
          </a:p>
          <a:p>
            <a:pPr marL="194312" lvl="1" indent="-97156" algn="just">
              <a:lnSpc>
                <a:spcPts val="1134"/>
              </a:lnSpc>
              <a:buFont typeface="Arial"/>
              <a:buChar char="•"/>
            </a:pPr>
            <a:r>
              <a:rPr lang="en-US" sz="900" spc="22" dirty="0">
                <a:solidFill>
                  <a:srgbClr val="000000"/>
                </a:solidFill>
                <a:latin typeface="Lato"/>
              </a:rPr>
              <a:t>Job Advertisement and Recruitment Details</a:t>
            </a:r>
          </a:p>
          <a:p>
            <a:pPr marL="194312" lvl="1" indent="-97156" algn="just">
              <a:lnSpc>
                <a:spcPts val="1134"/>
              </a:lnSpc>
              <a:buFont typeface="Arial"/>
              <a:buChar char="•"/>
            </a:pPr>
            <a:r>
              <a:rPr lang="en-US" sz="900" spc="18" dirty="0">
                <a:solidFill>
                  <a:srgbClr val="000000"/>
                </a:solidFill>
                <a:latin typeface="Lato"/>
              </a:rPr>
              <a:t>Job Position and Work Location</a:t>
            </a:r>
          </a:p>
          <a:p>
            <a:pPr algn="just">
              <a:lnSpc>
                <a:spcPts val="1512"/>
              </a:lnSpc>
            </a:pPr>
            <a:endParaRPr lang="en-US" sz="900" spc="18" dirty="0">
              <a:solidFill>
                <a:srgbClr val="000000"/>
              </a:solidFill>
              <a:latin typeface="Lato"/>
            </a:endParaRPr>
          </a:p>
          <a:p>
            <a:pPr algn="just">
              <a:lnSpc>
                <a:spcPts val="1134"/>
              </a:lnSpc>
            </a:pPr>
            <a:r>
              <a:rPr lang="en-US" sz="900" spc="18" dirty="0">
                <a:solidFill>
                  <a:srgbClr val="000000"/>
                </a:solidFill>
                <a:latin typeface="Arimo"/>
              </a:rPr>
              <a:t>Additional documents are required for candidates of these groups: </a:t>
            </a:r>
          </a:p>
          <a:p>
            <a:pPr marL="194312" lvl="1" indent="-97156" algn="just">
              <a:lnSpc>
                <a:spcPts val="1134"/>
              </a:lnSpc>
              <a:buFont typeface="Arial"/>
              <a:buChar char="•"/>
            </a:pPr>
            <a:r>
              <a:rPr lang="en-US" sz="900" spc="18" dirty="0">
                <a:solidFill>
                  <a:srgbClr val="000000"/>
                </a:solidFill>
                <a:latin typeface="Lato"/>
              </a:rPr>
              <a:t>Representative Office</a:t>
            </a:r>
          </a:p>
          <a:p>
            <a:pPr marL="194312" lvl="1" indent="-97156" algn="just">
              <a:lnSpc>
                <a:spcPts val="1134"/>
              </a:lnSpc>
              <a:buFont typeface="Arial"/>
              <a:buChar char="•"/>
            </a:pPr>
            <a:r>
              <a:rPr lang="en-US" sz="900" spc="18" dirty="0">
                <a:solidFill>
                  <a:srgbClr val="000000"/>
                </a:solidFill>
                <a:latin typeface="Lato"/>
              </a:rPr>
              <a:t>Healthcare Professionals, Lawyers, Football Players or Coaches</a:t>
            </a:r>
          </a:p>
          <a:p>
            <a:pPr marL="194312" lvl="1" indent="-97156" algn="just">
              <a:lnSpc>
                <a:spcPts val="1134"/>
              </a:lnSpc>
              <a:buFont typeface="Arial"/>
              <a:buChar char="•"/>
            </a:pPr>
            <a:r>
              <a:rPr lang="en-US" sz="900" spc="18" dirty="0">
                <a:solidFill>
                  <a:srgbClr val="000000"/>
                </a:solidFill>
                <a:latin typeface="Lato"/>
              </a:rPr>
              <a:t>Food Establishments</a:t>
            </a:r>
          </a:p>
        </p:txBody>
      </p:sp>
      <p:sp>
        <p:nvSpPr>
          <p:cNvPr id="35" name="TextBox 35"/>
          <p:cNvSpPr txBox="1"/>
          <p:nvPr/>
        </p:nvSpPr>
        <p:spPr>
          <a:xfrm>
            <a:off x="857108" y="3126740"/>
            <a:ext cx="6686692" cy="492844"/>
          </a:xfrm>
          <a:prstGeom prst="rect">
            <a:avLst/>
          </a:prstGeom>
        </p:spPr>
        <p:txBody>
          <a:bodyPr lIns="0" tIns="0" rIns="0" bIns="0" rtlCol="0" anchor="t">
            <a:spAutoFit/>
          </a:bodyPr>
          <a:lstStyle/>
          <a:p>
            <a:pPr algn="just">
              <a:lnSpc>
                <a:spcPts val="1981"/>
              </a:lnSpc>
            </a:pPr>
            <a:r>
              <a:rPr lang="en-US" sz="1572" spc="47" dirty="0">
                <a:solidFill>
                  <a:srgbClr val="000000"/>
                </a:solidFill>
                <a:latin typeface="Lato"/>
              </a:rPr>
              <a:t>This guide highlights the main requirements and steps involved for an </a:t>
            </a:r>
            <a:r>
              <a:rPr lang="en-US" sz="1572" u="sng" spc="47" dirty="0">
                <a:solidFill>
                  <a:srgbClr val="000000"/>
                </a:solidFill>
                <a:latin typeface="Lato"/>
              </a:rPr>
              <a:t>Employment Pass (EP)</a:t>
            </a:r>
            <a:r>
              <a:rPr lang="en-US" sz="1572" spc="47" dirty="0">
                <a:solidFill>
                  <a:srgbClr val="000000"/>
                </a:solidFill>
                <a:latin typeface="Lato"/>
              </a:rPr>
              <a:t> application in Singapore. </a:t>
            </a:r>
          </a:p>
        </p:txBody>
      </p:sp>
      <p:sp>
        <p:nvSpPr>
          <p:cNvPr id="36" name="TextBox 36"/>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sp>
        <p:nvSpPr>
          <p:cNvPr id="37" name="TextBox 37"/>
          <p:cNvSpPr txBox="1"/>
          <p:nvPr/>
        </p:nvSpPr>
        <p:spPr>
          <a:xfrm>
            <a:off x="1525352" y="12787473"/>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SUBMIT APPLICATION</a:t>
            </a:r>
          </a:p>
        </p:txBody>
      </p:sp>
      <p:sp>
        <p:nvSpPr>
          <p:cNvPr id="38" name="TextBox 38"/>
          <p:cNvSpPr txBox="1"/>
          <p:nvPr/>
        </p:nvSpPr>
        <p:spPr>
          <a:xfrm>
            <a:off x="1652389" y="13133735"/>
            <a:ext cx="4140232" cy="7718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Submit the application via myMOM Portal. The application fee is $105 and application processing take about 3 weeks. Check application status and submit additional documents when requested.</a:t>
            </a:r>
          </a:p>
        </p:txBody>
      </p:sp>
      <p:sp>
        <p:nvSpPr>
          <p:cNvPr id="39" name="TextBox 39"/>
          <p:cNvSpPr txBox="1"/>
          <p:nvPr/>
        </p:nvSpPr>
        <p:spPr>
          <a:xfrm>
            <a:off x="934404" y="12732064"/>
            <a:ext cx="211105"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5</a:t>
            </a:r>
          </a:p>
        </p:txBody>
      </p:sp>
      <p:sp>
        <p:nvSpPr>
          <p:cNvPr id="40" name="TextBox 40"/>
          <p:cNvSpPr txBox="1"/>
          <p:nvPr/>
        </p:nvSpPr>
        <p:spPr>
          <a:xfrm>
            <a:off x="958415" y="14259732"/>
            <a:ext cx="211106"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6</a:t>
            </a:r>
          </a:p>
        </p:txBody>
      </p:sp>
      <p:sp>
        <p:nvSpPr>
          <p:cNvPr id="41" name="TextBox 41"/>
          <p:cNvSpPr txBox="1"/>
          <p:nvPr/>
        </p:nvSpPr>
        <p:spPr>
          <a:xfrm>
            <a:off x="1525352" y="14315141"/>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REQUEST PASS ISSUANCE</a:t>
            </a:r>
          </a:p>
        </p:txBody>
      </p:sp>
      <p:sp>
        <p:nvSpPr>
          <p:cNvPr id="42" name="TextBox 42"/>
          <p:cNvSpPr txBox="1"/>
          <p:nvPr/>
        </p:nvSpPr>
        <p:spPr>
          <a:xfrm>
            <a:off x="1676400" y="14661403"/>
            <a:ext cx="4140232" cy="24863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Arrange for the EP holder to enter Singapore within the validity period of the in-principle approval letter.</a:t>
            </a:r>
          </a:p>
          <a:p>
            <a:pPr algn="just">
              <a:lnSpc>
                <a:spcPts val="1524"/>
              </a:lnSpc>
            </a:pPr>
            <a:endParaRPr lang="en-US" sz="1209" spc="24">
              <a:solidFill>
                <a:srgbClr val="000000"/>
              </a:solidFill>
              <a:latin typeface="Lato"/>
            </a:endParaRPr>
          </a:p>
          <a:p>
            <a:pPr algn="just">
              <a:lnSpc>
                <a:spcPts val="1524"/>
              </a:lnSpc>
            </a:pPr>
            <a:r>
              <a:rPr lang="en-US" sz="1209" spc="24">
                <a:solidFill>
                  <a:srgbClr val="000000"/>
                </a:solidFill>
                <a:latin typeface="Lato"/>
              </a:rPr>
              <a:t>Request for pass issuance after the EP holder arrives in Singapore. Have the following ready:</a:t>
            </a:r>
          </a:p>
          <a:p>
            <a:pPr marL="261200" lvl="1" indent="-130600" algn="just">
              <a:lnSpc>
                <a:spcPts val="1524"/>
              </a:lnSpc>
              <a:buFont typeface="Arial"/>
              <a:buChar char="•"/>
            </a:pPr>
            <a:r>
              <a:rPr lang="en-US" sz="1209" spc="24">
                <a:solidFill>
                  <a:srgbClr val="000000"/>
                </a:solidFill>
                <a:latin typeface="Lato"/>
              </a:rPr>
              <a:t>Candidate's Passport Details, Contact Details, Local Residential Address and Immigration Pass Details</a:t>
            </a:r>
          </a:p>
          <a:p>
            <a:pPr marL="261200" lvl="1" indent="-130600" algn="just">
              <a:lnSpc>
                <a:spcPts val="1524"/>
              </a:lnSpc>
              <a:buFont typeface="Arial"/>
              <a:buChar char="•"/>
            </a:pPr>
            <a:r>
              <a:rPr lang="en-US" sz="1209" spc="24">
                <a:solidFill>
                  <a:srgbClr val="000000"/>
                </a:solidFill>
                <a:latin typeface="Lato"/>
              </a:rPr>
              <a:t>Immigration Document</a:t>
            </a:r>
          </a:p>
          <a:p>
            <a:pPr marL="261200" lvl="1" indent="-130600" algn="just">
              <a:lnSpc>
                <a:spcPts val="1524"/>
              </a:lnSpc>
              <a:buFont typeface="Arial"/>
              <a:buChar char="•"/>
            </a:pPr>
            <a:r>
              <a:rPr lang="en-US" sz="1209" spc="24">
                <a:solidFill>
                  <a:srgbClr val="000000"/>
                </a:solidFill>
                <a:latin typeface="Lato"/>
              </a:rPr>
              <a:t>Card Delivery Details</a:t>
            </a:r>
          </a:p>
          <a:p>
            <a:pPr marL="261200" lvl="1" indent="-130600" algn="just">
              <a:lnSpc>
                <a:spcPts val="1524"/>
              </a:lnSpc>
              <a:buFont typeface="Arial"/>
              <a:buChar char="•"/>
            </a:pPr>
            <a:r>
              <a:rPr lang="en-US" sz="1209" spc="24">
                <a:solidFill>
                  <a:srgbClr val="000000"/>
                </a:solidFill>
                <a:latin typeface="Lato"/>
              </a:rPr>
              <a:t>Signed Declaration Forms</a:t>
            </a:r>
          </a:p>
          <a:p>
            <a:pPr algn="just">
              <a:lnSpc>
                <a:spcPts val="1524"/>
              </a:lnSpc>
            </a:pPr>
            <a:endParaRPr lang="en-US" sz="1209" spc="24">
              <a:solidFill>
                <a:srgbClr val="000000"/>
              </a:solidFill>
              <a:latin typeface="Lato"/>
            </a:endParaRPr>
          </a:p>
          <a:p>
            <a:pPr algn="just">
              <a:lnSpc>
                <a:spcPts val="1524"/>
              </a:lnSpc>
            </a:pPr>
            <a:r>
              <a:rPr lang="en-US" sz="1209" spc="24">
                <a:solidFill>
                  <a:srgbClr val="000000"/>
                </a:solidFill>
                <a:latin typeface="Lato"/>
              </a:rPr>
              <a:t>The fee for pass issuance is $225. An additional $30 may apply for a Multiple Journey Visa. </a:t>
            </a:r>
          </a:p>
        </p:txBody>
      </p:sp>
      <p:sp>
        <p:nvSpPr>
          <p:cNvPr id="43" name="TextBox 43"/>
          <p:cNvSpPr txBox="1"/>
          <p:nvPr/>
        </p:nvSpPr>
        <p:spPr>
          <a:xfrm>
            <a:off x="838200" y="17519209"/>
            <a:ext cx="6616508" cy="459105"/>
          </a:xfrm>
          <a:prstGeom prst="rect">
            <a:avLst/>
          </a:prstGeom>
        </p:spPr>
        <p:txBody>
          <a:bodyPr lIns="0" tIns="0" rIns="0" bIns="0" rtlCol="0" anchor="t">
            <a:spAutoFit/>
          </a:bodyPr>
          <a:lstStyle/>
          <a:p>
            <a:pPr algn="just">
              <a:lnSpc>
                <a:spcPts val="1259"/>
              </a:lnSpc>
            </a:pPr>
            <a:r>
              <a:rPr lang="en-US" sz="999" spc="19">
                <a:solidFill>
                  <a:srgbClr val="000000"/>
                </a:solidFill>
                <a:latin typeface="Lato"/>
              </a:rPr>
              <a:t>Note: The minimum qualifying salary for new EP applicants will be raised to SGD 5,000 from September 2022. This figure raises to SGD 5,500 for the financial services sector and will raise in tandem for older and more experienced EP candidates. For EP renewal applications, these changes will apply from September 2023.</a:t>
            </a:r>
          </a:p>
        </p:txBody>
      </p:sp>
      <p:pic>
        <p:nvPicPr>
          <p:cNvPr id="46" name="Picture 45" descr="A picture containing text, tableware, dishware, plate&#10;&#10;Description automatically generated">
            <a:extLst>
              <a:ext uri="{FF2B5EF4-FFF2-40B4-BE49-F238E27FC236}">
                <a16:creationId xmlns:a16="http://schemas.microsoft.com/office/drawing/2014/main" id="{E6DCE12A-3774-49DF-9BBF-5D92FC9CA750}"/>
              </a:ext>
            </a:extLst>
          </p:cNvPr>
          <p:cNvPicPr>
            <a:picLocks noChangeAspect="1"/>
          </p:cNvPicPr>
          <p:nvPr/>
        </p:nvPicPr>
        <p:blipFill>
          <a:blip r:embed="rId14" cstate="print">
            <a:alphaModFix/>
            <a:extLst>
              <a:ext uri="{28A0092B-C50C-407E-A947-70E740481C1C}">
                <a14:useLocalDpi xmlns:a14="http://schemas.microsoft.com/office/drawing/2010/main" val="0"/>
              </a:ext>
            </a:extLst>
          </a:blip>
          <a:stretch>
            <a:fillRect/>
          </a:stretch>
        </p:blipFill>
        <p:spPr>
          <a:xfrm>
            <a:off x="841084" y="762000"/>
            <a:ext cx="5864516" cy="1717523"/>
          </a:xfrm>
          <a:prstGeom prst="rect">
            <a:avLst/>
          </a:prstGeom>
        </p:spPr>
      </p:pic>
    </p:spTree>
    <p:extLst>
      <p:ext uri="{BB962C8B-B14F-4D97-AF65-F5344CB8AC3E}">
        <p14:creationId xmlns:p14="http://schemas.microsoft.com/office/powerpoint/2010/main" val="416965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19" name="Picture 18" descr="A picture containing text, tableware, dishware, plate&#10;&#10;Description automatically generated">
            <a:extLst>
              <a:ext uri="{FF2B5EF4-FFF2-40B4-BE49-F238E27FC236}">
                <a16:creationId xmlns:a16="http://schemas.microsoft.com/office/drawing/2014/main" id="{B4BF94E2-0414-4617-ADB1-0EF6B566B5EF}"/>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841084" y="762000"/>
            <a:ext cx="5864516" cy="1717523"/>
          </a:xfrm>
          <a:prstGeom prst="rect">
            <a:avLst/>
          </a:prstGeom>
        </p:spPr>
      </p:pic>
      <p:sp>
        <p:nvSpPr>
          <p:cNvPr id="2" name="AutoShape 2"/>
          <p:cNvSpPr/>
          <p:nvPr/>
        </p:nvSpPr>
        <p:spPr>
          <a:xfrm>
            <a:off x="0" y="18702130"/>
            <a:ext cx="8419143" cy="347870"/>
          </a:xfrm>
          <a:prstGeom prst="rect">
            <a:avLst/>
          </a:prstGeom>
          <a:solidFill>
            <a:srgbClr val="FFFFFF"/>
          </a:solidFill>
        </p:spPr>
      </p:sp>
      <p:grpSp>
        <p:nvGrpSpPr>
          <p:cNvPr id="3" name="Group 3"/>
          <p:cNvGrpSpPr/>
          <p:nvPr/>
        </p:nvGrpSpPr>
        <p:grpSpPr>
          <a:xfrm>
            <a:off x="838200" y="5814002"/>
            <a:ext cx="403514" cy="393887"/>
            <a:chOff x="0" y="0"/>
            <a:chExt cx="1625600" cy="1625600"/>
          </a:xfrm>
        </p:grpSpPr>
        <p:sp>
          <p:nvSpPr>
            <p:cNvPr id="4" name="Freeform 4"/>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5" name="TextBox 5"/>
          <p:cNvSpPr txBox="1"/>
          <p:nvPr/>
        </p:nvSpPr>
        <p:spPr>
          <a:xfrm>
            <a:off x="934404" y="5791932"/>
            <a:ext cx="211105" cy="390404"/>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8</a:t>
            </a:r>
          </a:p>
        </p:txBody>
      </p:sp>
      <p:sp>
        <p:nvSpPr>
          <p:cNvPr id="6" name="TextBox 6"/>
          <p:cNvSpPr txBox="1"/>
          <p:nvPr/>
        </p:nvSpPr>
        <p:spPr>
          <a:xfrm>
            <a:off x="1501341" y="5842577"/>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AFTER PASS ISSUANCE</a:t>
            </a:r>
          </a:p>
        </p:txBody>
      </p:sp>
      <p:sp>
        <p:nvSpPr>
          <p:cNvPr id="7" name="TextBox 7"/>
          <p:cNvSpPr txBox="1"/>
          <p:nvPr/>
        </p:nvSpPr>
        <p:spPr>
          <a:xfrm>
            <a:off x="1652389" y="6188839"/>
            <a:ext cx="4140232" cy="1343406"/>
          </a:xfrm>
          <a:prstGeom prst="rect">
            <a:avLst/>
          </a:prstGeom>
        </p:spPr>
        <p:txBody>
          <a:bodyPr lIns="0" tIns="0" rIns="0" bIns="0" rtlCol="0" anchor="t">
            <a:spAutoFit/>
          </a:bodyPr>
          <a:lstStyle/>
          <a:p>
            <a:pPr algn="just">
              <a:lnSpc>
                <a:spcPts val="1512"/>
              </a:lnSpc>
            </a:pPr>
            <a:r>
              <a:rPr lang="en-US" sz="1200" spc="24">
                <a:solidFill>
                  <a:srgbClr val="000000"/>
                </a:solidFill>
                <a:latin typeface="Lato"/>
              </a:rPr>
              <a:t>Notify MOM of any changes or updates to the company or pass holder details and where applicable:</a:t>
            </a:r>
          </a:p>
          <a:p>
            <a:pPr marL="259080" lvl="1" indent="-129540" algn="just">
              <a:lnSpc>
                <a:spcPts val="1512"/>
              </a:lnSpc>
              <a:buFont typeface="Arial"/>
              <a:buChar char="•"/>
            </a:pPr>
            <a:r>
              <a:rPr lang="en-US" sz="1200" spc="24">
                <a:solidFill>
                  <a:srgbClr val="000000"/>
                </a:solidFill>
                <a:latin typeface="Arimo"/>
              </a:rPr>
              <a:t>Apply a Dependant’s Pass or Long Term Visit Pass for family members</a:t>
            </a:r>
          </a:p>
          <a:p>
            <a:pPr marL="259080" lvl="1" indent="-129540" algn="just">
              <a:lnSpc>
                <a:spcPts val="1512"/>
              </a:lnSpc>
              <a:buFont typeface="Arial"/>
              <a:buChar char="•"/>
            </a:pPr>
            <a:r>
              <a:rPr lang="en-US" sz="1200" spc="24">
                <a:solidFill>
                  <a:srgbClr val="000000"/>
                </a:solidFill>
                <a:latin typeface="Arimo"/>
              </a:rPr>
              <a:t>Renew the EP before pass expiry</a:t>
            </a:r>
          </a:p>
          <a:p>
            <a:pPr marL="259080" lvl="1" indent="-129540" algn="just">
              <a:lnSpc>
                <a:spcPts val="1512"/>
              </a:lnSpc>
              <a:buFont typeface="Arial"/>
              <a:buChar char="•"/>
            </a:pPr>
            <a:r>
              <a:rPr lang="en-US" sz="1200" spc="24">
                <a:solidFill>
                  <a:srgbClr val="000000"/>
                </a:solidFill>
                <a:latin typeface="Arimo"/>
              </a:rPr>
              <a:t>Cancel the EP if the pass holder is no longer working for the company</a:t>
            </a:r>
          </a:p>
        </p:txBody>
      </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315661" y="5962558"/>
            <a:ext cx="1204128" cy="1204128"/>
          </a:xfrm>
          <a:prstGeom prst="rect">
            <a:avLst/>
          </a:prstGeom>
        </p:spPr>
      </p:pic>
      <p:sp>
        <p:nvSpPr>
          <p:cNvPr id="9" name="TextBox 9"/>
          <p:cNvSpPr txBox="1"/>
          <p:nvPr/>
        </p:nvSpPr>
        <p:spPr>
          <a:xfrm>
            <a:off x="4180655" y="18782804"/>
            <a:ext cx="3914602" cy="161746"/>
          </a:xfrm>
          <a:prstGeom prst="rect">
            <a:avLst/>
          </a:prstGeom>
        </p:spPr>
        <p:txBody>
          <a:bodyPr lIns="0" tIns="0" rIns="0" bIns="0" rtlCol="0" anchor="t">
            <a:spAutoFit/>
          </a:bodyPr>
          <a:lstStyle/>
          <a:p>
            <a:pPr algn="r">
              <a:lnSpc>
                <a:spcPts val="1259"/>
              </a:lnSpc>
            </a:pPr>
            <a:r>
              <a:rPr lang="en-US" sz="999" spc="49">
                <a:solidFill>
                  <a:srgbClr val="424242"/>
                </a:solidFill>
                <a:latin typeface="Lato Bold"/>
              </a:rPr>
              <a:t>RESOURCES BY ADVENZ PTE LTD</a:t>
            </a:r>
          </a:p>
        </p:txBody>
      </p:sp>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315661" y="4000585"/>
            <a:ext cx="1204128" cy="1204128"/>
          </a:xfrm>
          <a:prstGeom prst="rect">
            <a:avLst/>
          </a:prstGeom>
        </p:spPr>
      </p:pic>
      <p:grpSp>
        <p:nvGrpSpPr>
          <p:cNvPr id="11" name="Group 11"/>
          <p:cNvGrpSpPr/>
          <p:nvPr/>
        </p:nvGrpSpPr>
        <p:grpSpPr>
          <a:xfrm>
            <a:off x="838200" y="4000585"/>
            <a:ext cx="403514" cy="393887"/>
            <a:chOff x="0" y="0"/>
            <a:chExt cx="1625600" cy="1625600"/>
          </a:xfrm>
        </p:grpSpPr>
        <p:sp>
          <p:nvSpPr>
            <p:cNvPr id="12" name="Freeform 12"/>
            <p:cNvSpPr/>
            <p:nvPr/>
          </p:nvSpPr>
          <p:spPr>
            <a:xfrm>
              <a:off x="0" y="0"/>
              <a:ext cx="1625600" cy="1625600"/>
            </a:xfrm>
            <a:custGeom>
              <a:avLst/>
              <a:gdLst/>
              <a:ahLst/>
              <a:cxnLst/>
              <a:rect l="l" t="t" r="r" b="b"/>
              <a:pathLst>
                <a:path w="1625600" h="1625600">
                  <a:moveTo>
                    <a:pt x="0" y="0"/>
                  </a:moveTo>
                  <a:lnTo>
                    <a:pt x="1625600" y="0"/>
                  </a:lnTo>
                  <a:lnTo>
                    <a:pt x="1625600" y="1625600"/>
                  </a:lnTo>
                  <a:lnTo>
                    <a:pt x="0" y="1625600"/>
                  </a:lnTo>
                  <a:close/>
                </a:path>
              </a:pathLst>
            </a:custGeom>
            <a:solidFill>
              <a:srgbClr val="FFFFFF"/>
            </a:solidFill>
          </p:spPr>
        </p:sp>
      </p:grpSp>
      <p:sp>
        <p:nvSpPr>
          <p:cNvPr id="13" name="TextBox 13"/>
          <p:cNvSpPr txBox="1"/>
          <p:nvPr/>
        </p:nvSpPr>
        <p:spPr>
          <a:xfrm>
            <a:off x="1482291" y="4029160"/>
            <a:ext cx="4291280" cy="268536"/>
          </a:xfrm>
          <a:prstGeom prst="rect">
            <a:avLst/>
          </a:prstGeom>
        </p:spPr>
        <p:txBody>
          <a:bodyPr lIns="0" tIns="0" rIns="0" bIns="0" rtlCol="0" anchor="t">
            <a:spAutoFit/>
          </a:bodyPr>
          <a:lstStyle/>
          <a:p>
            <a:pPr>
              <a:lnSpc>
                <a:spcPts val="2043"/>
              </a:lnSpc>
            </a:pPr>
            <a:r>
              <a:rPr lang="en-US" sz="1965" spc="314">
                <a:solidFill>
                  <a:srgbClr val="000000"/>
                </a:solidFill>
                <a:latin typeface="Oswald Bold"/>
              </a:rPr>
              <a:t>WORK PASS CARD</a:t>
            </a:r>
          </a:p>
        </p:txBody>
      </p:sp>
      <p:sp>
        <p:nvSpPr>
          <p:cNvPr id="14" name="TextBox 14"/>
          <p:cNvSpPr txBox="1"/>
          <p:nvPr/>
        </p:nvSpPr>
        <p:spPr>
          <a:xfrm>
            <a:off x="934404" y="3973751"/>
            <a:ext cx="211106" cy="399929"/>
          </a:xfrm>
          <a:prstGeom prst="rect">
            <a:avLst/>
          </a:prstGeom>
        </p:spPr>
        <p:txBody>
          <a:bodyPr lIns="0" tIns="0" rIns="0" bIns="0" rtlCol="0" anchor="t">
            <a:spAutoFit/>
          </a:bodyPr>
          <a:lstStyle/>
          <a:p>
            <a:pPr algn="ctr">
              <a:lnSpc>
                <a:spcPts val="3156"/>
              </a:lnSpc>
            </a:pPr>
            <a:r>
              <a:rPr lang="en-US" sz="2254">
                <a:solidFill>
                  <a:srgbClr val="222222"/>
                </a:solidFill>
                <a:latin typeface="League Gothic"/>
              </a:rPr>
              <a:t>7</a:t>
            </a:r>
          </a:p>
        </p:txBody>
      </p:sp>
      <p:sp>
        <p:nvSpPr>
          <p:cNvPr id="15" name="TextBox 15"/>
          <p:cNvSpPr txBox="1"/>
          <p:nvPr/>
        </p:nvSpPr>
        <p:spPr>
          <a:xfrm>
            <a:off x="1657350" y="4375421"/>
            <a:ext cx="4140232" cy="1152831"/>
          </a:xfrm>
          <a:prstGeom prst="rect">
            <a:avLst/>
          </a:prstGeom>
        </p:spPr>
        <p:txBody>
          <a:bodyPr lIns="0" tIns="0" rIns="0" bIns="0" rtlCol="0" anchor="t">
            <a:spAutoFit/>
          </a:bodyPr>
          <a:lstStyle/>
          <a:p>
            <a:pPr algn="just">
              <a:lnSpc>
                <a:spcPts val="1524"/>
              </a:lnSpc>
            </a:pPr>
            <a:r>
              <a:rPr lang="en-US" sz="1209" spc="24">
                <a:solidFill>
                  <a:srgbClr val="000000"/>
                </a:solidFill>
                <a:latin typeface="Lato"/>
              </a:rPr>
              <a:t>Set a card registration appointment within the registration timeframe. The pass holder should bring along:</a:t>
            </a:r>
          </a:p>
          <a:p>
            <a:pPr marL="261200" lvl="1" indent="-130600" algn="just">
              <a:lnSpc>
                <a:spcPts val="1524"/>
              </a:lnSpc>
              <a:buFont typeface="Arial"/>
              <a:buChar char="•"/>
            </a:pPr>
            <a:r>
              <a:rPr lang="en-US" sz="1209" spc="24">
                <a:solidFill>
                  <a:srgbClr val="000000"/>
                </a:solidFill>
                <a:latin typeface="Lato"/>
              </a:rPr>
              <a:t>Original Passport, Appointment Letter and Notification Letter</a:t>
            </a:r>
          </a:p>
          <a:p>
            <a:pPr algn="just">
              <a:lnSpc>
                <a:spcPts val="1524"/>
              </a:lnSpc>
            </a:pPr>
            <a:r>
              <a:rPr lang="en-US" sz="1209" spc="24">
                <a:solidFill>
                  <a:srgbClr val="000000"/>
                </a:solidFill>
                <a:latin typeface="Lato"/>
              </a:rPr>
              <a:t>Upon successful registration, the work pass card should be delivered within 5 working days.</a:t>
            </a:r>
          </a:p>
        </p:txBody>
      </p:sp>
      <p:sp>
        <p:nvSpPr>
          <p:cNvPr id="17" name="AutoShape 17"/>
          <p:cNvSpPr/>
          <p:nvPr/>
        </p:nvSpPr>
        <p:spPr>
          <a:xfrm>
            <a:off x="862211" y="2774315"/>
            <a:ext cx="3345598" cy="0"/>
          </a:xfrm>
          <a:prstGeom prst="line">
            <a:avLst/>
          </a:prstGeom>
          <a:ln w="76200" cap="flat">
            <a:solidFill>
              <a:srgbClr val="FFFFFF"/>
            </a:solidFill>
            <a:prstDash val="solid"/>
            <a:headEnd type="none" w="sm" len="sm"/>
            <a:tailEnd type="none" w="sm" len="sm"/>
          </a:ln>
        </p:spPr>
      </p:sp>
      <p:sp>
        <p:nvSpPr>
          <p:cNvPr id="18" name="TextBox 18"/>
          <p:cNvSpPr txBox="1"/>
          <p:nvPr/>
        </p:nvSpPr>
        <p:spPr>
          <a:xfrm>
            <a:off x="857108" y="3126740"/>
            <a:ext cx="6686692" cy="492844"/>
          </a:xfrm>
          <a:prstGeom prst="rect">
            <a:avLst/>
          </a:prstGeom>
        </p:spPr>
        <p:txBody>
          <a:bodyPr lIns="0" tIns="0" rIns="0" bIns="0" rtlCol="0" anchor="t">
            <a:spAutoFit/>
          </a:bodyPr>
          <a:lstStyle/>
          <a:p>
            <a:pPr algn="just">
              <a:lnSpc>
                <a:spcPts val="1981"/>
              </a:lnSpc>
            </a:pPr>
            <a:r>
              <a:rPr lang="en-US" sz="1572" spc="47">
                <a:solidFill>
                  <a:srgbClr val="000000"/>
                </a:solidFill>
                <a:latin typeface="Lato"/>
              </a:rPr>
              <a:t>This guide highlights the main requirements and steps involved for an </a:t>
            </a:r>
            <a:r>
              <a:rPr lang="en-US" sz="1572" u="sng" spc="47">
                <a:solidFill>
                  <a:srgbClr val="000000"/>
                </a:solidFill>
                <a:latin typeface="Lato"/>
              </a:rPr>
              <a:t>Employment Pass (EP)</a:t>
            </a:r>
            <a:r>
              <a:rPr lang="en-US" sz="1572" spc="47">
                <a:solidFill>
                  <a:srgbClr val="000000"/>
                </a:solidFill>
                <a:latin typeface="Lato"/>
              </a:rPr>
              <a:t> application in Singapore.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1C844EB4E54446A2036DC6158594B6" ma:contentTypeVersion="14" ma:contentTypeDescription="Create a new document." ma:contentTypeScope="" ma:versionID="440abeabe723a62b5228295a5dfd80e3">
  <xsd:schema xmlns:xsd="http://www.w3.org/2001/XMLSchema" xmlns:xs="http://www.w3.org/2001/XMLSchema" xmlns:p="http://schemas.microsoft.com/office/2006/metadata/properties" xmlns:ns2="9df435c9-38eb-4e64-af02-fe79da3ce3bf" xmlns:ns3="27825514-48d6-476f-a13a-43d47bab39c1" targetNamespace="http://schemas.microsoft.com/office/2006/metadata/properties" ma:root="true" ma:fieldsID="fc1c6bf8f74b05157c1a48fcc83800bf" ns2:_="" ns3:_="">
    <xsd:import namespace="9df435c9-38eb-4e64-af02-fe79da3ce3bf"/>
    <xsd:import namespace="27825514-48d6-476f-a13a-43d47bab39c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ObjectDetectorVersion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f435c9-38eb-4e64-af02-fe79da3ce3b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a835780-5bc4-4b24-b17e-e9d9e522054c}" ma:internalName="TaxCatchAll" ma:showField="CatchAllData" ma:web="9df435c9-38eb-4e64-af02-fe79da3ce3b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825514-48d6-476f-a13a-43d47bab39c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94eac74a-5542-4782-aced-09974974ef62"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7825514-48d6-476f-a13a-43d47bab39c1">
      <Terms xmlns="http://schemas.microsoft.com/office/infopath/2007/PartnerControls"/>
    </lcf76f155ced4ddcb4097134ff3c332f>
    <TaxCatchAll xmlns="9df435c9-38eb-4e64-af02-fe79da3ce3bf" xsi:nil="true"/>
  </documentManagement>
</p:properties>
</file>

<file path=customXml/itemProps1.xml><?xml version="1.0" encoding="utf-8"?>
<ds:datastoreItem xmlns:ds="http://schemas.openxmlformats.org/officeDocument/2006/customXml" ds:itemID="{48E41DFA-1E3D-45E3-B498-8B8C0C119AD1}"/>
</file>

<file path=customXml/itemProps2.xml><?xml version="1.0" encoding="utf-8"?>
<ds:datastoreItem xmlns:ds="http://schemas.openxmlformats.org/officeDocument/2006/customXml" ds:itemID="{20D058B8-8ADC-435E-9C5D-6B5B3A2790AB}"/>
</file>

<file path=customXml/itemProps3.xml><?xml version="1.0" encoding="utf-8"?>
<ds:datastoreItem xmlns:ds="http://schemas.openxmlformats.org/officeDocument/2006/customXml" ds:itemID="{72DD01CA-B224-4F16-9D19-C1741E991E70}"/>
</file>

<file path=docProps/app.xml><?xml version="1.0" encoding="utf-8"?>
<Properties xmlns="http://schemas.openxmlformats.org/officeDocument/2006/extended-properties" xmlns:vt="http://schemas.openxmlformats.org/officeDocument/2006/docPropsVTypes">
  <TotalTime>31</TotalTime>
  <Words>3460</Words>
  <Application>Microsoft Office PowerPoint</Application>
  <PresentationFormat>Custom</PresentationFormat>
  <Paragraphs>445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League Gothic</vt:lpstr>
      <vt:lpstr>Arimo</vt:lpstr>
      <vt:lpstr>Arial</vt:lpstr>
      <vt:lpstr>Lato</vt:lpstr>
      <vt:lpstr>Calibri</vt:lpstr>
      <vt:lpstr>Lato Bold</vt:lpstr>
      <vt:lpstr>League Spartan</vt:lpstr>
      <vt:lpstr>Lato Italics</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Guides (For Download)</dc:title>
  <cp:lastModifiedBy>Lam Leng Jen</cp:lastModifiedBy>
  <cp:revision>2</cp:revision>
  <dcterms:created xsi:type="dcterms:W3CDTF">2006-08-16T00:00:00Z</dcterms:created>
  <dcterms:modified xsi:type="dcterms:W3CDTF">2022-04-12T08:19:38Z</dcterms:modified>
  <dc:identifier>DAEymQz0sjU</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0x010100A51C844EB4E54446A2036DC6158594B6</vt:lpwstr>
  </property>
  <property fmtid="{D5CDD505-2E9C-101B-9397-08002B2CF9AE}" pid="3" name="MediaServiceImageTags">
    <vt:lpwstr/>
  </property>
</Properties>
</file>