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ata"/>
      <p:regular r:id="rId22"/>
    </p:embeddedFont>
    <p:embeddedFont>
      <p:font typeface="Sora"/>
      <p:regular r:id="rId23"/>
      <p:bold r:id="rId24"/>
    </p:embeddedFont>
    <p:embeddedFont>
      <p:font typeface="Ex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29" roundtripDataSignature="AMtx7mgHI7SdNA1V09T0ZKZ0Pb0x97HM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ata-regular.fntdata"/><Relationship Id="rId21" Type="http://schemas.openxmlformats.org/officeDocument/2006/relationships/slide" Target="slides/slide16.xml"/><Relationship Id="rId24" Type="http://schemas.openxmlformats.org/officeDocument/2006/relationships/font" Target="fonts/Sora-bold.fntdata"/><Relationship Id="rId23" Type="http://schemas.openxmlformats.org/officeDocument/2006/relationships/font" Target="fonts/S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xo-bold.fntdata"/><Relationship Id="rId25" Type="http://schemas.openxmlformats.org/officeDocument/2006/relationships/font" Target="fonts/Exo-regular.fntdata"/><Relationship Id="rId28" Type="http://schemas.openxmlformats.org/officeDocument/2006/relationships/font" Target="fonts/Exo-boldItalic.fntdata"/><Relationship Id="rId27" Type="http://schemas.openxmlformats.org/officeDocument/2006/relationships/font" Target="fonts/Ex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9559bac5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69559bac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/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7"/>
          <p:cNvSpPr txBox="1"/>
          <p:nvPr>
            <p:ph idx="1" type="subTitle"/>
          </p:nvPr>
        </p:nvSpPr>
        <p:spPr>
          <a:xfrm>
            <a:off x="1401375" y="3695341"/>
            <a:ext cx="2756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17"/>
          <p:cNvSpPr/>
          <p:nvPr/>
        </p:nvSpPr>
        <p:spPr>
          <a:xfrm>
            <a:off x="-861625" y="-12007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/>
          <p:nvPr/>
        </p:nvSpPr>
        <p:spPr>
          <a:xfrm>
            <a:off x="-617962" y="43267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27"/>
          <p:cNvGrpSpPr/>
          <p:nvPr/>
        </p:nvGrpSpPr>
        <p:grpSpPr>
          <a:xfrm rot="10800000">
            <a:off x="2574011" y="4162663"/>
            <a:ext cx="3995951" cy="564600"/>
            <a:chOff x="1524913" y="922950"/>
            <a:chExt cx="6094175" cy="564600"/>
          </a:xfrm>
        </p:grpSpPr>
        <p:cxnSp>
          <p:nvCxnSpPr>
            <p:cNvPr id="69" name="Google Shape;69;p2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187605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2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16561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1" name="Google Shape;71;p27"/>
          <p:cNvGrpSpPr/>
          <p:nvPr/>
        </p:nvGrpSpPr>
        <p:grpSpPr>
          <a:xfrm>
            <a:off x="2574011" y="762913"/>
            <a:ext cx="3995951" cy="564600"/>
            <a:chOff x="1524913" y="922950"/>
            <a:chExt cx="6094175" cy="564600"/>
          </a:xfrm>
        </p:grpSpPr>
        <p:cxnSp>
          <p:nvCxnSpPr>
            <p:cNvPr id="72" name="Google Shape;72;p2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21386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2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25959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4" name="Google Shape;74;p27"/>
          <p:cNvSpPr/>
          <p:nvPr/>
        </p:nvSpPr>
        <p:spPr>
          <a:xfrm>
            <a:off x="7988313" y="-11625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2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/>
          <p:nvPr/>
        </p:nvSpPr>
        <p:spPr>
          <a:xfrm>
            <a:off x="576927" y="41252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8"/>
          <p:cNvSpPr/>
          <p:nvPr/>
        </p:nvSpPr>
        <p:spPr>
          <a:xfrm>
            <a:off x="6812003" y="-107485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28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28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2" type="title"/>
          </p:nvPr>
        </p:nvSpPr>
        <p:spPr>
          <a:xfrm>
            <a:off x="2069613" y="163828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18"/>
          <p:cNvSpPr txBox="1"/>
          <p:nvPr>
            <p:ph idx="1" type="subTitle"/>
          </p:nvPr>
        </p:nvSpPr>
        <p:spPr>
          <a:xfrm>
            <a:off x="2069613" y="2176563"/>
            <a:ext cx="2305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3" type="title"/>
          </p:nvPr>
        </p:nvSpPr>
        <p:spPr>
          <a:xfrm>
            <a:off x="5922982" y="163828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18"/>
          <p:cNvSpPr txBox="1"/>
          <p:nvPr>
            <p:ph idx="4" type="subTitle"/>
          </p:nvPr>
        </p:nvSpPr>
        <p:spPr>
          <a:xfrm>
            <a:off x="5922983" y="2176563"/>
            <a:ext cx="2305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5" type="title"/>
          </p:nvPr>
        </p:nvSpPr>
        <p:spPr>
          <a:xfrm>
            <a:off x="2069613" y="3115656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18"/>
          <p:cNvSpPr txBox="1"/>
          <p:nvPr>
            <p:ph idx="6" type="subTitle"/>
          </p:nvPr>
        </p:nvSpPr>
        <p:spPr>
          <a:xfrm>
            <a:off x="2069613" y="3665562"/>
            <a:ext cx="2305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7" type="title"/>
          </p:nvPr>
        </p:nvSpPr>
        <p:spPr>
          <a:xfrm>
            <a:off x="5922982" y="3115656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18"/>
          <p:cNvSpPr txBox="1"/>
          <p:nvPr>
            <p:ph idx="8" type="subTitle"/>
          </p:nvPr>
        </p:nvSpPr>
        <p:spPr>
          <a:xfrm>
            <a:off x="5922983" y="3665562"/>
            <a:ext cx="2305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9" type="title"/>
          </p:nvPr>
        </p:nvSpPr>
        <p:spPr>
          <a:xfrm>
            <a:off x="874125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" name="Google Shape;23;p18"/>
          <p:cNvSpPr txBox="1"/>
          <p:nvPr>
            <p:ph idx="13" type="title"/>
          </p:nvPr>
        </p:nvSpPr>
        <p:spPr>
          <a:xfrm>
            <a:off x="8741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" name="Google Shape;24;p18"/>
          <p:cNvSpPr txBox="1"/>
          <p:nvPr>
            <p:ph idx="14" type="title"/>
          </p:nvPr>
        </p:nvSpPr>
        <p:spPr>
          <a:xfrm>
            <a:off x="4724300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" name="Google Shape;25;p18"/>
          <p:cNvSpPr txBox="1"/>
          <p:nvPr>
            <p:ph idx="15" type="title"/>
          </p:nvPr>
        </p:nvSpPr>
        <p:spPr>
          <a:xfrm>
            <a:off x="4724300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6" name="Google Shape;26;p18"/>
          <p:cNvSpPr/>
          <p:nvPr/>
        </p:nvSpPr>
        <p:spPr>
          <a:xfrm>
            <a:off x="-861625" y="-13516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/>
          <p:nvPr/>
        </p:nvSpPr>
        <p:spPr>
          <a:xfrm>
            <a:off x="7744650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720000" y="1839825"/>
            <a:ext cx="42189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19"/>
          <p:cNvSpPr txBox="1"/>
          <p:nvPr>
            <p:ph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" name="Google Shape;31;p19"/>
          <p:cNvSpPr txBox="1"/>
          <p:nvPr>
            <p:ph idx="1" type="subTitle"/>
          </p:nvPr>
        </p:nvSpPr>
        <p:spPr>
          <a:xfrm>
            <a:off x="720000" y="3755325"/>
            <a:ext cx="32205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" name="Google Shape;32;p19"/>
          <p:cNvGrpSpPr/>
          <p:nvPr/>
        </p:nvGrpSpPr>
        <p:grpSpPr>
          <a:xfrm rot="10800000">
            <a:off x="-962314" y="1220013"/>
            <a:ext cx="3995951" cy="564600"/>
            <a:chOff x="1524913" y="922950"/>
            <a:chExt cx="6094175" cy="564600"/>
          </a:xfrm>
        </p:grpSpPr>
        <p:cxnSp>
          <p:nvCxnSpPr>
            <p:cNvPr id="33" name="Google Shape;33;p19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2653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9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335143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2" type="title"/>
          </p:nvPr>
        </p:nvSpPr>
        <p:spPr>
          <a:xfrm>
            <a:off x="1596700" y="2652072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3" type="title"/>
          </p:nvPr>
        </p:nvSpPr>
        <p:spPr>
          <a:xfrm>
            <a:off x="4804747" y="2652072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subTitle"/>
          </p:nvPr>
        </p:nvSpPr>
        <p:spPr>
          <a:xfrm>
            <a:off x="4803700" y="3215900"/>
            <a:ext cx="2742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20"/>
          <p:cNvSpPr txBox="1"/>
          <p:nvPr>
            <p:ph idx="4" type="subTitle"/>
          </p:nvPr>
        </p:nvSpPr>
        <p:spPr>
          <a:xfrm>
            <a:off x="1596788" y="3215900"/>
            <a:ext cx="2742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1" name="Google Shape;41;p20"/>
          <p:cNvGrpSpPr/>
          <p:nvPr/>
        </p:nvGrpSpPr>
        <p:grpSpPr>
          <a:xfrm flipH="1">
            <a:off x="-2011414" y="4426670"/>
            <a:ext cx="3995951" cy="564600"/>
            <a:chOff x="1524913" y="922950"/>
            <a:chExt cx="6094175" cy="564600"/>
          </a:xfrm>
        </p:grpSpPr>
        <p:cxnSp>
          <p:nvCxnSpPr>
            <p:cNvPr id="42" name="Google Shape;42;p20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-52216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20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385438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" name="Google Shape;44;p20"/>
          <p:cNvGrpSpPr/>
          <p:nvPr/>
        </p:nvGrpSpPr>
        <p:grpSpPr>
          <a:xfrm>
            <a:off x="7156896" y="364488"/>
            <a:ext cx="3995951" cy="564600"/>
            <a:chOff x="1524913" y="922950"/>
            <a:chExt cx="6094175" cy="564600"/>
          </a:xfrm>
        </p:grpSpPr>
        <p:cxnSp>
          <p:nvCxnSpPr>
            <p:cNvPr id="45" name="Google Shape;45;p20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-218302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20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245665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21"/>
          <p:cNvSpPr/>
          <p:nvPr/>
        </p:nvSpPr>
        <p:spPr>
          <a:xfrm>
            <a:off x="-825000" y="-5867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1"/>
          <p:cNvSpPr/>
          <p:nvPr/>
        </p:nvSpPr>
        <p:spPr>
          <a:xfrm>
            <a:off x="7907150" y="356027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720000" y="1427700"/>
            <a:ext cx="56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720000" y="2214000"/>
            <a:ext cx="4280100" cy="2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idx="1" type="subTitle"/>
          </p:nvPr>
        </p:nvSpPr>
        <p:spPr>
          <a:xfrm>
            <a:off x="720000" y="2519225"/>
            <a:ext cx="34191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type="title"/>
          </p:nvPr>
        </p:nvSpPr>
        <p:spPr>
          <a:xfrm>
            <a:off x="719988" y="1670018"/>
            <a:ext cx="29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24"/>
          <p:cNvSpPr/>
          <p:nvPr/>
        </p:nvSpPr>
        <p:spPr>
          <a:xfrm>
            <a:off x="1985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4"/>
          <p:cNvSpPr/>
          <p:nvPr/>
        </p:nvSpPr>
        <p:spPr>
          <a:xfrm>
            <a:off x="71168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/>
        </p:nvSpPr>
        <p:spPr>
          <a:xfrm>
            <a:off x="-916400" y="446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5"/>
          <p:cNvSpPr/>
          <p:nvPr/>
        </p:nvSpPr>
        <p:spPr>
          <a:xfrm>
            <a:off x="8283777" y="35281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i="0" sz="28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i="0" sz="28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i="0" sz="28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i="0" sz="28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i="0" sz="28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i="0" sz="28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i="0" sz="28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i="0" sz="28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i="0" sz="28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Char char="■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11.gif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777837" y="1119250"/>
            <a:ext cx="4187238" cy="24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i="0" lang="bs-Latn-BA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DIJAGNOZA BOLESTI PACIJENTA NA OSNOVU ZADANIH SIMPTOMA</a:t>
            </a:r>
            <a:endParaRPr b="0" sz="200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22743" l="9600" r="36095" t="23369"/>
          <a:stretch/>
        </p:blipFill>
        <p:spPr>
          <a:xfrm>
            <a:off x="4572000" y="606750"/>
            <a:ext cx="4572000" cy="45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777837" y="3724613"/>
            <a:ext cx="4003500" cy="629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069946" y="3722897"/>
            <a:ext cx="5018621" cy="841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s-Latn-BA" sz="1050"/>
              <a:t>Studentice: Džinić Edna, Kovačević Nađa, Šahbaz Emina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s-Latn-BA" sz="1050"/>
              <a:t>Profesorica:  V.prof.dr Akagić Amila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s-Latn-BA" sz="1050"/>
              <a:t>Supervizor: Bećirović Merjem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8548675" y="3328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61860" l="60513" r="16584" t="15763"/>
          <a:stretch/>
        </p:blipFill>
        <p:spPr>
          <a:xfrm>
            <a:off x="5229750" y="1119250"/>
            <a:ext cx="1094076" cy="106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/>
          <p:nvPr/>
        </p:nvCxnSpPr>
        <p:spPr>
          <a:xfrm>
            <a:off x="780087" y="35290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" name="Google Shape;91;p1"/>
          <p:cNvGrpSpPr/>
          <p:nvPr/>
        </p:nvGrpSpPr>
        <p:grpSpPr>
          <a:xfrm>
            <a:off x="781611" y="713513"/>
            <a:ext cx="3995951" cy="564600"/>
            <a:chOff x="1524913" y="922950"/>
            <a:chExt cx="6094175" cy="564600"/>
          </a:xfrm>
        </p:grpSpPr>
        <p:cxnSp>
          <p:nvCxnSpPr>
            <p:cNvPr id="92" name="Google Shape;92;p1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11513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-5997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07" y="44604"/>
            <a:ext cx="2901280" cy="79510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476043" y="3260374"/>
            <a:ext cx="26898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s-Latn-B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Akademska godina 2024/2025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291900" y="1782004"/>
            <a:ext cx="8755456" cy="26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Char char="-"/>
            </a:pPr>
            <a:r>
              <a:rPr lang="bs-Latn-BA"/>
              <a:t>Za rješavanje problema dijagnoze bolesti na osnovu simptoma, izabrana je metoda višeklasne klasifikacije pomoću neuronske mreže. 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Char char="-"/>
            </a:pPr>
            <a:r>
              <a:rPr lang="bs-Latn-BA"/>
              <a:t>Model ima tri sloja:</a:t>
            </a:r>
            <a:br>
              <a:rPr lang="bs-Latn-BA"/>
            </a:br>
            <a:r>
              <a:rPr lang="bs-Latn-BA"/>
              <a:t>Prvi sloj sadrži 128 neurona i koristi ReLU aktivaciju, broj ulaznih parametara predstavlja broj siptoma</a:t>
            </a:r>
            <a:br>
              <a:rPr lang="bs-Latn-BA"/>
            </a:br>
            <a:r>
              <a:rPr lang="bs-Latn-BA"/>
              <a:t>Drugi sloj sadrži 64 neurona, također s ReLU funkcijom</a:t>
            </a:r>
            <a:br>
              <a:rPr lang="bs-Latn-BA"/>
            </a:br>
            <a:r>
              <a:rPr lang="bs-Latn-BA"/>
              <a:t>Izlazni sloj ima 41 neuron (za 41 bolest) sa softmax aktivacijom, koja vraća vjerovatnoće za svaku klasu. 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Char char="-"/>
            </a:pPr>
            <a:r>
              <a:rPr lang="bs-Latn-BA"/>
              <a:t>Treniranje je izvršeno u trajanju od 30 epoha sa batch veličinom 32. 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Char char="-"/>
            </a:pPr>
            <a:r>
              <a:rPr lang="bs-Latn-BA"/>
              <a:t>Dataset je podijeljen na podatke za treniranje i testiranje u omjeru 80:20 respektivno.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7078507" y="44144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9"/>
          <p:cNvCxnSpPr/>
          <p:nvPr/>
        </p:nvCxnSpPr>
        <p:spPr>
          <a:xfrm>
            <a:off x="618735" y="1616238"/>
            <a:ext cx="25239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6" name="Google Shape;186;p9"/>
          <p:cNvGrpSpPr/>
          <p:nvPr/>
        </p:nvGrpSpPr>
        <p:grpSpPr>
          <a:xfrm>
            <a:off x="618647" y="626433"/>
            <a:ext cx="2523598" cy="356601"/>
            <a:chOff x="1524913" y="922950"/>
            <a:chExt cx="6094175" cy="564600"/>
          </a:xfrm>
        </p:grpSpPr>
        <p:cxnSp>
          <p:nvCxnSpPr>
            <p:cNvPr id="187" name="Google Shape;187;p9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195796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9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-219097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9" name="Google Shape;189;p9"/>
          <p:cNvSpPr txBox="1"/>
          <p:nvPr>
            <p:ph type="title"/>
          </p:nvPr>
        </p:nvSpPr>
        <p:spPr>
          <a:xfrm>
            <a:off x="720000" y="986280"/>
            <a:ext cx="56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/>
              <a:t>Opis modela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/>
          <p:nvPr/>
        </p:nvSpPr>
        <p:spPr>
          <a:xfrm>
            <a:off x="7078507" y="44144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0"/>
          <p:cNvCxnSpPr/>
          <p:nvPr/>
        </p:nvCxnSpPr>
        <p:spPr>
          <a:xfrm>
            <a:off x="291900" y="1165560"/>
            <a:ext cx="25239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6" name="Google Shape;196;p10"/>
          <p:cNvGrpSpPr/>
          <p:nvPr/>
        </p:nvGrpSpPr>
        <p:grpSpPr>
          <a:xfrm>
            <a:off x="291812" y="175755"/>
            <a:ext cx="2523598" cy="356601"/>
            <a:chOff x="1524913" y="922950"/>
            <a:chExt cx="6094175" cy="564600"/>
          </a:xfrm>
        </p:grpSpPr>
        <p:cxnSp>
          <p:nvCxnSpPr>
            <p:cNvPr id="197" name="Google Shape;197;p10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222863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10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-243907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9" name="Google Shape;199;p10"/>
          <p:cNvSpPr txBox="1"/>
          <p:nvPr>
            <p:ph type="title"/>
          </p:nvPr>
        </p:nvSpPr>
        <p:spPr>
          <a:xfrm>
            <a:off x="184741" y="589210"/>
            <a:ext cx="56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/>
              <a:t>Rezultati testiranja i modela</a:t>
            </a:r>
            <a:endParaRPr/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441" y="1252033"/>
            <a:ext cx="5943600" cy="1795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 txBox="1"/>
          <p:nvPr/>
        </p:nvSpPr>
        <p:spPr>
          <a:xfrm>
            <a:off x="237893" y="1457093"/>
            <a:ext cx="2577517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s-Latn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Rezultati treniranja su pokazali izuzetno visoku tačnost - preko 99% već od druge epohe. Na validacionom skupu model je postizao 100% tacnost, kao i na test skupu. Na osnovu prikazanih grafova, vidimo da se nakon 3-4 epohe vrijednosti tačnosti i gubitka više skoro ne mijenjaju.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s-Latn-B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znači da se model može trenirati na manjem broju epoha bez gubitka performansi.</a:t>
            </a:r>
            <a:endParaRPr/>
          </a:p>
        </p:txBody>
      </p:sp>
      <p:pic>
        <p:nvPicPr>
          <p:cNvPr descr="A graph of a line and a line&#10;&#10;AI-generated content may be incorrect." id="202" name="Google Shape;20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3441" y="3138123"/>
            <a:ext cx="5943600" cy="179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/>
          <p:nvPr/>
        </p:nvSpPr>
        <p:spPr>
          <a:xfrm>
            <a:off x="7078507" y="44144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11"/>
          <p:cNvCxnSpPr/>
          <p:nvPr/>
        </p:nvCxnSpPr>
        <p:spPr>
          <a:xfrm>
            <a:off x="291900" y="1165560"/>
            <a:ext cx="25239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9" name="Google Shape;209;p11"/>
          <p:cNvGrpSpPr/>
          <p:nvPr/>
        </p:nvGrpSpPr>
        <p:grpSpPr>
          <a:xfrm>
            <a:off x="291812" y="175755"/>
            <a:ext cx="2523598" cy="356601"/>
            <a:chOff x="1524913" y="922950"/>
            <a:chExt cx="6094175" cy="564600"/>
          </a:xfrm>
        </p:grpSpPr>
        <p:cxnSp>
          <p:nvCxnSpPr>
            <p:cNvPr id="210" name="Google Shape;210;p11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222863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11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-243907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2" name="Google Shape;212;p11"/>
          <p:cNvSpPr txBox="1"/>
          <p:nvPr>
            <p:ph type="title"/>
          </p:nvPr>
        </p:nvSpPr>
        <p:spPr>
          <a:xfrm>
            <a:off x="184741" y="589210"/>
            <a:ext cx="56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/>
              <a:t>Konfuzijska matrica</a:t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5263377" y="1704231"/>
            <a:ext cx="369588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bs-Latn-BA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Konfuzijska matrica je savršeno dijagonalna – nema ni jedne pogrešne klasifikacije – iz nekoliko međusobno povezanih razloga koji proizlaze iz prirode samog dataset-a i načina na koji je model građen.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bs-Latn-BA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 razlozi su: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bs-Latn-BA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Jedinstveni, nepreklapajući vektori simptoma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bs-Latn-BA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Visoka dimenzionalnost i rijetkost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bs-Latn-BA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Mali broj uzoraka po klasi bez šuma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bs-Latn-BA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Treniranje do prekomjernog učenja (overfitting)</a:t>
            </a:r>
            <a:endParaRPr/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41" y="1412490"/>
            <a:ext cx="4606181" cy="327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/>
          <p:nvPr/>
        </p:nvSpPr>
        <p:spPr>
          <a:xfrm>
            <a:off x="7078507" y="44144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2"/>
          <p:cNvCxnSpPr/>
          <p:nvPr/>
        </p:nvCxnSpPr>
        <p:spPr>
          <a:xfrm>
            <a:off x="291900" y="1165560"/>
            <a:ext cx="25239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1" name="Google Shape;221;p12"/>
          <p:cNvGrpSpPr/>
          <p:nvPr/>
        </p:nvGrpSpPr>
        <p:grpSpPr>
          <a:xfrm>
            <a:off x="291812" y="175755"/>
            <a:ext cx="2523598" cy="356601"/>
            <a:chOff x="1524913" y="922950"/>
            <a:chExt cx="6094175" cy="564600"/>
          </a:xfrm>
        </p:grpSpPr>
        <p:cxnSp>
          <p:nvCxnSpPr>
            <p:cNvPr id="222" name="Google Shape;222;p12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222863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12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-243907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4" name="Google Shape;224;p12"/>
          <p:cNvSpPr txBox="1"/>
          <p:nvPr>
            <p:ph type="title"/>
          </p:nvPr>
        </p:nvSpPr>
        <p:spPr>
          <a:xfrm>
            <a:off x="184740" y="589210"/>
            <a:ext cx="849444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/>
              <a:t>Testiranje modela na nepoznatim podacima</a:t>
            </a:r>
            <a:endParaRPr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8986" y="1466871"/>
            <a:ext cx="4160881" cy="317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133" y="1470522"/>
            <a:ext cx="4701947" cy="3475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720000" y="1839825"/>
            <a:ext cx="8215843" cy="19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bs-Latn-BA" sz="4400"/>
              <a:t>Cjelokupni osvrt na problem i dobijeno rješenje</a:t>
            </a:r>
            <a:endParaRPr/>
          </a:p>
        </p:txBody>
      </p:sp>
      <p:sp>
        <p:nvSpPr>
          <p:cNvPr id="232" name="Google Shape;232;p13"/>
          <p:cNvSpPr txBox="1"/>
          <p:nvPr>
            <p:ph idx="2" type="title"/>
          </p:nvPr>
        </p:nvSpPr>
        <p:spPr>
          <a:xfrm>
            <a:off x="720000" y="293750"/>
            <a:ext cx="1383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bs-Latn-BA"/>
              <a:t>04</a:t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8042675" y="244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13"/>
          <p:cNvCxnSpPr/>
          <p:nvPr/>
        </p:nvCxnSpPr>
        <p:spPr>
          <a:xfrm>
            <a:off x="780087" y="3679913"/>
            <a:ext cx="21375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>
            <p:ph idx="1" type="subTitle"/>
          </p:nvPr>
        </p:nvSpPr>
        <p:spPr>
          <a:xfrm>
            <a:off x="986348" y="2071562"/>
            <a:ext cx="7090500" cy="209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s-Latn-BA" sz="1600"/>
              <a:t>Model daje stopostotnu tačnost što znači da je model dobar.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s-Latn-BA" sz="1600"/>
              <a:t>Razlog zašto model ispravno radi leži u tome da model ima veliki opseg simptoma, koji se ne poklapaju s drugim bolestima tako da model nema dvojbe o kojoj se bolesti radi.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s-Latn-BA" sz="1600"/>
              <a:t>Za buduće učenje modela trebao bi se formirati novi dataset u kojem bi se simptomi bolesti više preklapali, tako da bi model zaista morao da “razmisli” koju će vrijednost vratiti na osnovu trening podataka, a ne da mu izlaz odmah bude poznat.</a:t>
            </a:r>
            <a:endParaRPr sz="1600"/>
          </a:p>
        </p:txBody>
      </p:sp>
      <p:sp>
        <p:nvSpPr>
          <p:cNvPr id="240" name="Google Shape;240;p14"/>
          <p:cNvSpPr txBox="1"/>
          <p:nvPr>
            <p:ph type="title"/>
          </p:nvPr>
        </p:nvSpPr>
        <p:spPr>
          <a:xfrm>
            <a:off x="1329588" y="1128998"/>
            <a:ext cx="29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/>
              <a:t>Osvrt</a:t>
            </a:r>
            <a:endParaRPr/>
          </a:p>
        </p:txBody>
      </p:sp>
      <p:cxnSp>
        <p:nvCxnSpPr>
          <p:cNvPr id="241" name="Google Shape;241;p14"/>
          <p:cNvCxnSpPr/>
          <p:nvPr/>
        </p:nvCxnSpPr>
        <p:spPr>
          <a:xfrm>
            <a:off x="986436" y="1789067"/>
            <a:ext cx="25239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2" name="Google Shape;242;p14"/>
          <p:cNvGrpSpPr/>
          <p:nvPr/>
        </p:nvGrpSpPr>
        <p:grpSpPr>
          <a:xfrm>
            <a:off x="986348" y="799262"/>
            <a:ext cx="2523598" cy="356601"/>
            <a:chOff x="1524913" y="922950"/>
            <a:chExt cx="6094175" cy="564600"/>
          </a:xfrm>
        </p:grpSpPr>
        <p:cxnSp>
          <p:nvCxnSpPr>
            <p:cNvPr id="243" name="Google Shape;243;p14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165345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14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-191185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3066365" y="3911860"/>
            <a:ext cx="376800" cy="32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3505462" y="3338031"/>
            <a:ext cx="674305" cy="700936"/>
          </a:xfrm>
          <a:custGeom>
            <a:rect b="b" l="l" r="r" t="t"/>
            <a:pathLst>
              <a:path extrusionOk="0" h="39928" w="38411">
                <a:moveTo>
                  <a:pt x="28811" y="1"/>
                </a:moveTo>
                <a:cubicBezTo>
                  <a:pt x="28510" y="1"/>
                  <a:pt x="28192" y="334"/>
                  <a:pt x="28373" y="695"/>
                </a:cubicBezTo>
                <a:cubicBezTo>
                  <a:pt x="30445" y="4791"/>
                  <a:pt x="34267" y="7780"/>
                  <a:pt x="36005" y="12078"/>
                </a:cubicBezTo>
                <a:cubicBezTo>
                  <a:pt x="37505" y="15792"/>
                  <a:pt x="36934" y="20150"/>
                  <a:pt x="34636" y="23424"/>
                </a:cubicBezTo>
                <a:cubicBezTo>
                  <a:pt x="34148" y="24115"/>
                  <a:pt x="33576" y="24770"/>
                  <a:pt x="32921" y="25329"/>
                </a:cubicBezTo>
                <a:cubicBezTo>
                  <a:pt x="32838" y="25401"/>
                  <a:pt x="32743" y="25484"/>
                  <a:pt x="32647" y="25556"/>
                </a:cubicBezTo>
                <a:cubicBezTo>
                  <a:pt x="32629" y="25574"/>
                  <a:pt x="32532" y="25649"/>
                  <a:pt x="32528" y="25649"/>
                </a:cubicBezTo>
                <a:cubicBezTo>
                  <a:pt x="32527" y="25649"/>
                  <a:pt x="32533" y="25643"/>
                  <a:pt x="32552" y="25627"/>
                </a:cubicBezTo>
                <a:lnTo>
                  <a:pt x="32552" y="25627"/>
                </a:lnTo>
                <a:cubicBezTo>
                  <a:pt x="32493" y="25675"/>
                  <a:pt x="32421" y="25734"/>
                  <a:pt x="32362" y="25782"/>
                </a:cubicBezTo>
                <a:cubicBezTo>
                  <a:pt x="32124" y="25960"/>
                  <a:pt x="31874" y="26127"/>
                  <a:pt x="31612" y="26294"/>
                </a:cubicBezTo>
                <a:cubicBezTo>
                  <a:pt x="30361" y="27115"/>
                  <a:pt x="29016" y="27818"/>
                  <a:pt x="27671" y="28484"/>
                </a:cubicBezTo>
                <a:cubicBezTo>
                  <a:pt x="23944" y="30306"/>
                  <a:pt x="20051" y="31830"/>
                  <a:pt x="16169" y="33318"/>
                </a:cubicBezTo>
                <a:cubicBezTo>
                  <a:pt x="11538" y="35092"/>
                  <a:pt x="6859" y="36759"/>
                  <a:pt x="2167" y="38414"/>
                </a:cubicBezTo>
                <a:cubicBezTo>
                  <a:pt x="1560" y="38629"/>
                  <a:pt x="965" y="38843"/>
                  <a:pt x="370" y="39069"/>
                </a:cubicBezTo>
                <a:cubicBezTo>
                  <a:pt x="155" y="39152"/>
                  <a:pt x="1" y="39367"/>
                  <a:pt x="72" y="39605"/>
                </a:cubicBezTo>
                <a:cubicBezTo>
                  <a:pt x="122" y="39796"/>
                  <a:pt x="309" y="39928"/>
                  <a:pt x="502" y="39928"/>
                </a:cubicBezTo>
                <a:cubicBezTo>
                  <a:pt x="537" y="39928"/>
                  <a:pt x="573" y="39924"/>
                  <a:pt x="608" y="39914"/>
                </a:cubicBezTo>
                <a:cubicBezTo>
                  <a:pt x="1846" y="39522"/>
                  <a:pt x="3072" y="39069"/>
                  <a:pt x="4299" y="38640"/>
                </a:cubicBezTo>
                <a:cubicBezTo>
                  <a:pt x="5501" y="38224"/>
                  <a:pt x="6704" y="37795"/>
                  <a:pt x="7906" y="37366"/>
                </a:cubicBezTo>
                <a:cubicBezTo>
                  <a:pt x="10288" y="36521"/>
                  <a:pt x="12669" y="35664"/>
                  <a:pt x="15026" y="34783"/>
                </a:cubicBezTo>
                <a:cubicBezTo>
                  <a:pt x="19146" y="33247"/>
                  <a:pt x="23242" y="31640"/>
                  <a:pt x="27206" y="29758"/>
                </a:cubicBezTo>
                <a:cubicBezTo>
                  <a:pt x="28671" y="29068"/>
                  <a:pt x="30123" y="28330"/>
                  <a:pt x="31493" y="27484"/>
                </a:cubicBezTo>
                <a:cubicBezTo>
                  <a:pt x="32647" y="26770"/>
                  <a:pt x="33731" y="25972"/>
                  <a:pt x="34612" y="24948"/>
                </a:cubicBezTo>
                <a:cubicBezTo>
                  <a:pt x="37327" y="21817"/>
                  <a:pt x="38410" y="17340"/>
                  <a:pt x="37362" y="13316"/>
                </a:cubicBezTo>
                <a:cubicBezTo>
                  <a:pt x="36196" y="8792"/>
                  <a:pt x="32493" y="5684"/>
                  <a:pt x="30088" y="1862"/>
                </a:cubicBezTo>
                <a:cubicBezTo>
                  <a:pt x="29754" y="1338"/>
                  <a:pt x="29445" y="791"/>
                  <a:pt x="29159" y="231"/>
                </a:cubicBezTo>
                <a:cubicBezTo>
                  <a:pt x="29078" y="68"/>
                  <a:pt x="28946" y="1"/>
                  <a:pt x="288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4318284" y="3063046"/>
            <a:ext cx="1475638" cy="412507"/>
          </a:xfrm>
          <a:custGeom>
            <a:rect b="b" l="l" r="r" t="t"/>
            <a:pathLst>
              <a:path extrusionOk="0" h="23498" w="84058">
                <a:moveTo>
                  <a:pt x="716" y="1"/>
                </a:moveTo>
                <a:cubicBezTo>
                  <a:pt x="0" y="1"/>
                  <a:pt x="7" y="1132"/>
                  <a:pt x="738" y="1156"/>
                </a:cubicBezTo>
                <a:cubicBezTo>
                  <a:pt x="6429" y="1287"/>
                  <a:pt x="12073" y="2490"/>
                  <a:pt x="17514" y="4109"/>
                </a:cubicBezTo>
                <a:cubicBezTo>
                  <a:pt x="22824" y="5680"/>
                  <a:pt x="27992" y="7704"/>
                  <a:pt x="33087" y="9836"/>
                </a:cubicBezTo>
                <a:cubicBezTo>
                  <a:pt x="38255" y="11991"/>
                  <a:pt x="43363" y="14265"/>
                  <a:pt x="48566" y="16325"/>
                </a:cubicBezTo>
                <a:cubicBezTo>
                  <a:pt x="53816" y="18408"/>
                  <a:pt x="59162" y="20277"/>
                  <a:pt x="64663" y="21599"/>
                </a:cubicBezTo>
                <a:cubicBezTo>
                  <a:pt x="69552" y="22773"/>
                  <a:pt x="74565" y="23498"/>
                  <a:pt x="79600" y="23498"/>
                </a:cubicBezTo>
                <a:cubicBezTo>
                  <a:pt x="80181" y="23498"/>
                  <a:pt x="80762" y="23488"/>
                  <a:pt x="81343" y="23468"/>
                </a:cubicBezTo>
                <a:cubicBezTo>
                  <a:pt x="82034" y="23445"/>
                  <a:pt x="82725" y="23409"/>
                  <a:pt x="83415" y="23361"/>
                </a:cubicBezTo>
                <a:cubicBezTo>
                  <a:pt x="84043" y="23315"/>
                  <a:pt x="84058" y="22359"/>
                  <a:pt x="83459" y="22359"/>
                </a:cubicBezTo>
                <a:cubicBezTo>
                  <a:pt x="83445" y="22359"/>
                  <a:pt x="83430" y="22360"/>
                  <a:pt x="83415" y="22361"/>
                </a:cubicBezTo>
                <a:cubicBezTo>
                  <a:pt x="82180" y="22453"/>
                  <a:pt x="80943" y="22497"/>
                  <a:pt x="79708" y="22497"/>
                </a:cubicBezTo>
                <a:cubicBezTo>
                  <a:pt x="75325" y="22497"/>
                  <a:pt x="70954" y="21944"/>
                  <a:pt x="66663" y="21016"/>
                </a:cubicBezTo>
                <a:cubicBezTo>
                  <a:pt x="61150" y="19813"/>
                  <a:pt x="55769" y="18015"/>
                  <a:pt x="50506" y="15967"/>
                </a:cubicBezTo>
                <a:cubicBezTo>
                  <a:pt x="45279" y="13943"/>
                  <a:pt x="40148" y="11657"/>
                  <a:pt x="34992" y="9467"/>
                </a:cubicBezTo>
                <a:cubicBezTo>
                  <a:pt x="29897" y="7312"/>
                  <a:pt x="24765" y="5228"/>
                  <a:pt x="19479" y="3549"/>
                </a:cubicBezTo>
                <a:cubicBezTo>
                  <a:pt x="14109" y="1847"/>
                  <a:pt x="8549" y="525"/>
                  <a:pt x="2917" y="108"/>
                </a:cubicBezTo>
                <a:cubicBezTo>
                  <a:pt x="2191" y="61"/>
                  <a:pt x="1464" y="25"/>
                  <a:pt x="738" y="1"/>
                </a:cubicBezTo>
                <a:cubicBezTo>
                  <a:pt x="731" y="1"/>
                  <a:pt x="723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4834793" y="2560243"/>
            <a:ext cx="1170111" cy="577998"/>
          </a:xfrm>
          <a:custGeom>
            <a:rect b="b" l="l" r="r" t="t"/>
            <a:pathLst>
              <a:path extrusionOk="0" h="32925" w="66654">
                <a:moveTo>
                  <a:pt x="798" y="1"/>
                </a:moveTo>
                <a:cubicBezTo>
                  <a:pt x="372" y="1"/>
                  <a:pt x="1" y="537"/>
                  <a:pt x="401" y="891"/>
                </a:cubicBezTo>
                <a:cubicBezTo>
                  <a:pt x="3913" y="3974"/>
                  <a:pt x="7807" y="6606"/>
                  <a:pt x="11903" y="8844"/>
                </a:cubicBezTo>
                <a:cubicBezTo>
                  <a:pt x="15998" y="11094"/>
                  <a:pt x="20296" y="12976"/>
                  <a:pt x="24654" y="14678"/>
                </a:cubicBezTo>
                <a:cubicBezTo>
                  <a:pt x="29059" y="16405"/>
                  <a:pt x="33536" y="17952"/>
                  <a:pt x="38001" y="19524"/>
                </a:cubicBezTo>
                <a:cubicBezTo>
                  <a:pt x="42478" y="21108"/>
                  <a:pt x="46943" y="22703"/>
                  <a:pt x="51324" y="24537"/>
                </a:cubicBezTo>
                <a:cubicBezTo>
                  <a:pt x="53503" y="25441"/>
                  <a:pt x="55646" y="26406"/>
                  <a:pt x="57765" y="27454"/>
                </a:cubicBezTo>
                <a:cubicBezTo>
                  <a:pt x="60004" y="28561"/>
                  <a:pt x="62230" y="29787"/>
                  <a:pt x="64135" y="31430"/>
                </a:cubicBezTo>
                <a:cubicBezTo>
                  <a:pt x="64612" y="31847"/>
                  <a:pt x="65064" y="32287"/>
                  <a:pt x="65493" y="32752"/>
                </a:cubicBezTo>
                <a:cubicBezTo>
                  <a:pt x="65609" y="32874"/>
                  <a:pt x="65740" y="32925"/>
                  <a:pt x="65866" y="32925"/>
                </a:cubicBezTo>
                <a:cubicBezTo>
                  <a:pt x="66284" y="32925"/>
                  <a:pt x="66653" y="32368"/>
                  <a:pt x="66278" y="31966"/>
                </a:cubicBezTo>
                <a:cubicBezTo>
                  <a:pt x="64552" y="30097"/>
                  <a:pt x="62409" y="28656"/>
                  <a:pt x="60182" y="27442"/>
                </a:cubicBezTo>
                <a:cubicBezTo>
                  <a:pt x="58051" y="26275"/>
                  <a:pt x="55849" y="25263"/>
                  <a:pt x="53634" y="24298"/>
                </a:cubicBezTo>
                <a:cubicBezTo>
                  <a:pt x="49276" y="22405"/>
                  <a:pt x="44811" y="20762"/>
                  <a:pt x="40335" y="19179"/>
                </a:cubicBezTo>
                <a:cubicBezTo>
                  <a:pt x="35870" y="17607"/>
                  <a:pt x="31369" y="16083"/>
                  <a:pt x="26940" y="14404"/>
                </a:cubicBezTo>
                <a:cubicBezTo>
                  <a:pt x="22571" y="12761"/>
                  <a:pt x="18260" y="10975"/>
                  <a:pt x="14105" y="8832"/>
                </a:cubicBezTo>
                <a:cubicBezTo>
                  <a:pt x="9998" y="6713"/>
                  <a:pt x="6057" y="4248"/>
                  <a:pt x="2497" y="1284"/>
                </a:cubicBezTo>
                <a:cubicBezTo>
                  <a:pt x="2044" y="915"/>
                  <a:pt x="1592" y="534"/>
                  <a:pt x="1151" y="141"/>
                </a:cubicBezTo>
                <a:cubicBezTo>
                  <a:pt x="1040" y="42"/>
                  <a:pt x="917" y="1"/>
                  <a:pt x="7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5028462" y="2216585"/>
            <a:ext cx="1170085" cy="124658"/>
          </a:xfrm>
          <a:custGeom>
            <a:rect b="b" l="l" r="r" t="t"/>
            <a:pathLst>
              <a:path extrusionOk="0" h="7100" w="77425">
                <a:moveTo>
                  <a:pt x="76869" y="0"/>
                </a:moveTo>
                <a:cubicBezTo>
                  <a:pt x="76811" y="0"/>
                  <a:pt x="76750" y="15"/>
                  <a:pt x="76689" y="49"/>
                </a:cubicBezTo>
                <a:cubicBezTo>
                  <a:pt x="72569" y="2299"/>
                  <a:pt x="68116" y="3835"/>
                  <a:pt x="63520" y="4787"/>
                </a:cubicBezTo>
                <a:cubicBezTo>
                  <a:pt x="58913" y="5752"/>
                  <a:pt x="54198" y="6121"/>
                  <a:pt x="49495" y="6145"/>
                </a:cubicBezTo>
                <a:cubicBezTo>
                  <a:pt x="49345" y="6145"/>
                  <a:pt x="49195" y="6146"/>
                  <a:pt x="49045" y="6146"/>
                </a:cubicBezTo>
                <a:cubicBezTo>
                  <a:pt x="44303" y="6146"/>
                  <a:pt x="39583" y="5784"/>
                  <a:pt x="34874" y="5287"/>
                </a:cubicBezTo>
                <a:cubicBezTo>
                  <a:pt x="29492" y="4716"/>
                  <a:pt x="24134" y="3990"/>
                  <a:pt x="18753" y="3442"/>
                </a:cubicBezTo>
                <a:cubicBezTo>
                  <a:pt x="14261" y="2990"/>
                  <a:pt x="9744" y="2656"/>
                  <a:pt x="5216" y="2656"/>
                </a:cubicBezTo>
                <a:cubicBezTo>
                  <a:pt x="4378" y="2656"/>
                  <a:pt x="3541" y="2668"/>
                  <a:pt x="2703" y="2692"/>
                </a:cubicBezTo>
                <a:cubicBezTo>
                  <a:pt x="2036" y="2716"/>
                  <a:pt x="1358" y="2739"/>
                  <a:pt x="691" y="2787"/>
                </a:cubicBezTo>
                <a:cubicBezTo>
                  <a:pt x="12" y="2834"/>
                  <a:pt x="1" y="3859"/>
                  <a:pt x="657" y="3859"/>
                </a:cubicBezTo>
                <a:cubicBezTo>
                  <a:pt x="668" y="3859"/>
                  <a:pt x="680" y="3859"/>
                  <a:pt x="691" y="3859"/>
                </a:cubicBezTo>
                <a:cubicBezTo>
                  <a:pt x="2240" y="3787"/>
                  <a:pt x="3788" y="3754"/>
                  <a:pt x="5334" y="3754"/>
                </a:cubicBezTo>
                <a:cubicBezTo>
                  <a:pt x="9194" y="3754"/>
                  <a:pt x="13044" y="3962"/>
                  <a:pt x="16895" y="4311"/>
                </a:cubicBezTo>
                <a:cubicBezTo>
                  <a:pt x="22301" y="4799"/>
                  <a:pt x="27682" y="5514"/>
                  <a:pt x="33088" y="6097"/>
                </a:cubicBezTo>
                <a:cubicBezTo>
                  <a:pt x="38053" y="6633"/>
                  <a:pt x="43030" y="7061"/>
                  <a:pt x="48042" y="7097"/>
                </a:cubicBezTo>
                <a:cubicBezTo>
                  <a:pt x="48284" y="7099"/>
                  <a:pt x="48526" y="7100"/>
                  <a:pt x="48768" y="7100"/>
                </a:cubicBezTo>
                <a:cubicBezTo>
                  <a:pt x="53278" y="7100"/>
                  <a:pt x="57794" y="6780"/>
                  <a:pt x="62234" y="5966"/>
                </a:cubicBezTo>
                <a:cubicBezTo>
                  <a:pt x="66830" y="5121"/>
                  <a:pt x="71366" y="3704"/>
                  <a:pt x="75522" y="1537"/>
                </a:cubicBezTo>
                <a:cubicBezTo>
                  <a:pt x="76046" y="1263"/>
                  <a:pt x="76558" y="977"/>
                  <a:pt x="77070" y="691"/>
                </a:cubicBezTo>
                <a:cubicBezTo>
                  <a:pt x="77425" y="489"/>
                  <a:pt x="77201" y="0"/>
                  <a:pt x="76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5452326" y="2293719"/>
            <a:ext cx="12131" cy="9427"/>
          </a:xfrm>
          <a:custGeom>
            <a:rect b="b" l="l" r="r" t="t"/>
            <a:pathLst>
              <a:path extrusionOk="0" h="537" w="691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5380774" y="3518735"/>
            <a:ext cx="1485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bs-Latn-BA" sz="16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Modeliranje</a:t>
            </a:r>
            <a:endParaRPr b="1" i="0" sz="16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1167599" y="3747335"/>
            <a:ext cx="1772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bs-Latn-BA" sz="16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Odabir dataset-a</a:t>
            </a:r>
            <a:endParaRPr b="1" i="0" sz="16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2266399" y="2813448"/>
            <a:ext cx="1485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bs-Latn-BA" sz="16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Analiza </a:t>
            </a:r>
            <a:endParaRPr b="1" i="0" sz="16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3008674" y="1754394"/>
            <a:ext cx="1485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bs-Latn-BA" sz="16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Testiranje </a:t>
            </a:r>
            <a:endParaRPr b="1" i="0" sz="16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5523354" y="2553685"/>
            <a:ext cx="20508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bs-Latn-BA" sz="1600" u="none" cap="none" strike="noStrike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Model koji daje 100% tačan rezultat</a:t>
            </a:r>
            <a:endParaRPr b="1" i="0" sz="1600" u="none" cap="none" strike="noStrike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grpSp>
        <p:nvGrpSpPr>
          <p:cNvPr id="260" name="Google Shape;260;p15"/>
          <p:cNvGrpSpPr/>
          <p:nvPr/>
        </p:nvGrpSpPr>
        <p:grpSpPr>
          <a:xfrm>
            <a:off x="6179230" y="1616186"/>
            <a:ext cx="687152" cy="686938"/>
            <a:chOff x="5642475" y="1435075"/>
            <a:chExt cx="481975" cy="481825"/>
          </a:xfrm>
        </p:grpSpPr>
        <p:sp>
          <p:nvSpPr>
            <p:cNvPr id="261" name="Google Shape;261;p15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15"/>
          <p:cNvSpPr/>
          <p:nvPr/>
        </p:nvSpPr>
        <p:spPr>
          <a:xfrm>
            <a:off x="3159584" y="3978977"/>
            <a:ext cx="186900" cy="186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3894465" y="2951285"/>
            <a:ext cx="376800" cy="32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3987684" y="3018402"/>
            <a:ext cx="186900" cy="186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5895740" y="3206335"/>
            <a:ext cx="376800" cy="32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5988959" y="3273452"/>
            <a:ext cx="186900" cy="186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4635140" y="2171060"/>
            <a:ext cx="376800" cy="32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4728359" y="2238177"/>
            <a:ext cx="186900" cy="186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2111546" y="2207800"/>
            <a:ext cx="2382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bs-Latn-BA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Testiranje modela na datom dataset-u i ručno testiranje</a:t>
            </a:r>
            <a:endParaRPr b="0" i="0" sz="14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1645920" y="3187562"/>
            <a:ext cx="2107166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bs-Latn-BA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Čišćenje podataka i priprema za modeliranje </a:t>
            </a:r>
            <a:endParaRPr b="0" i="0" sz="14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1225182" y="4273850"/>
            <a:ext cx="17145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bs-Latn-BA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Disease Symptom Description Dataset</a:t>
            </a:r>
            <a:endParaRPr b="0" i="0" sz="14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5284348" y="3975891"/>
            <a:ext cx="1599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bs-Latn-BA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Definisanje i treniranje modela</a:t>
            </a:r>
            <a:endParaRPr b="0" i="0" sz="14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5" name="Google Shape;275;p15"/>
          <p:cNvSpPr txBox="1"/>
          <p:nvPr>
            <p:ph type="title"/>
          </p:nvPr>
        </p:nvSpPr>
        <p:spPr>
          <a:xfrm>
            <a:off x="1431078" y="756951"/>
            <a:ext cx="3949696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/>
              <a:t>Tok izrade projekta</a:t>
            </a:r>
            <a:endParaRPr/>
          </a:p>
        </p:txBody>
      </p:sp>
      <p:cxnSp>
        <p:nvCxnSpPr>
          <p:cNvPr id="276" name="Google Shape;276;p15"/>
          <p:cNvCxnSpPr/>
          <p:nvPr/>
        </p:nvCxnSpPr>
        <p:spPr>
          <a:xfrm>
            <a:off x="1338332" y="1354345"/>
            <a:ext cx="25239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7" name="Google Shape;277;p15"/>
          <p:cNvGrpSpPr/>
          <p:nvPr/>
        </p:nvGrpSpPr>
        <p:grpSpPr>
          <a:xfrm>
            <a:off x="1338244" y="364540"/>
            <a:ext cx="2523598" cy="356601"/>
            <a:chOff x="1524913" y="922950"/>
            <a:chExt cx="6094175" cy="564600"/>
          </a:xfrm>
        </p:grpSpPr>
        <p:cxnSp>
          <p:nvCxnSpPr>
            <p:cNvPr id="278" name="Google Shape;278;p15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136203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1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-164472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905450" y="1672575"/>
            <a:ext cx="1017000" cy="10482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05450" y="3153175"/>
            <a:ext cx="1017000" cy="10482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739900" y="1672575"/>
            <a:ext cx="1017000" cy="10482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739900" y="3153175"/>
            <a:ext cx="1017000" cy="10482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>
            <p:ph idx="13" type="title"/>
          </p:nvPr>
        </p:nvSpPr>
        <p:spPr>
          <a:xfrm>
            <a:off x="8741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bs-Latn-BA"/>
              <a:t>03</a:t>
            </a:r>
            <a:endParaRPr/>
          </a:p>
        </p:txBody>
      </p:sp>
      <p:sp>
        <p:nvSpPr>
          <p:cNvPr id="105" name="Google Shape;105;p2"/>
          <p:cNvSpPr txBox="1"/>
          <p:nvPr>
            <p:ph idx="9" type="title"/>
          </p:nvPr>
        </p:nvSpPr>
        <p:spPr>
          <a:xfrm>
            <a:off x="874125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bs-Latn-BA"/>
              <a:t>01</a:t>
            </a:r>
            <a:endParaRPr/>
          </a:p>
        </p:txBody>
      </p:sp>
      <p:sp>
        <p:nvSpPr>
          <p:cNvPr id="106" name="Google Shape;106;p2"/>
          <p:cNvSpPr txBox="1"/>
          <p:nvPr>
            <p:ph idx="14" type="title"/>
          </p:nvPr>
        </p:nvSpPr>
        <p:spPr>
          <a:xfrm>
            <a:off x="4724300" y="16725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bs-Latn-BA"/>
              <a:t>02</a:t>
            </a:r>
            <a:endParaRPr/>
          </a:p>
        </p:txBody>
      </p:sp>
      <p:sp>
        <p:nvSpPr>
          <p:cNvPr id="107" name="Google Shape;107;p2"/>
          <p:cNvSpPr txBox="1"/>
          <p:nvPr>
            <p:ph idx="15" type="title"/>
          </p:nvPr>
        </p:nvSpPr>
        <p:spPr>
          <a:xfrm>
            <a:off x="4724300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bs-Latn-BA"/>
              <a:t>04</a:t>
            </a:r>
            <a:endParaRPr/>
          </a:p>
        </p:txBody>
      </p:sp>
      <p:sp>
        <p:nvSpPr>
          <p:cNvPr id="108" name="Google Shape;108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/>
              <a:t>Sadržaj</a:t>
            </a:r>
            <a:endParaRPr/>
          </a:p>
        </p:txBody>
      </p:sp>
      <p:sp>
        <p:nvSpPr>
          <p:cNvPr id="109" name="Google Shape;109;p2"/>
          <p:cNvSpPr txBox="1"/>
          <p:nvPr>
            <p:ph idx="2" type="title"/>
          </p:nvPr>
        </p:nvSpPr>
        <p:spPr>
          <a:xfrm>
            <a:off x="2010897" y="1880062"/>
            <a:ext cx="2640431" cy="637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s-Latn-BA" sz="1800"/>
              <a:t>Primjena i cilj projekta</a:t>
            </a:r>
            <a:endParaRPr sz="1800"/>
          </a:p>
        </p:txBody>
      </p:sp>
      <p:sp>
        <p:nvSpPr>
          <p:cNvPr id="110" name="Google Shape;110;p2"/>
          <p:cNvSpPr txBox="1"/>
          <p:nvPr>
            <p:ph idx="3" type="title"/>
          </p:nvPr>
        </p:nvSpPr>
        <p:spPr>
          <a:xfrm>
            <a:off x="5922981" y="1934644"/>
            <a:ext cx="2960823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s-Latn-BA" sz="1800"/>
              <a:t>Izbor, analiza i pretprocesiranje dataset-a</a:t>
            </a:r>
            <a:endParaRPr sz="1800"/>
          </a:p>
        </p:txBody>
      </p:sp>
      <p:sp>
        <p:nvSpPr>
          <p:cNvPr id="111" name="Google Shape;111;p2"/>
          <p:cNvSpPr txBox="1"/>
          <p:nvPr>
            <p:ph idx="5" type="title"/>
          </p:nvPr>
        </p:nvSpPr>
        <p:spPr>
          <a:xfrm>
            <a:off x="2068268" y="3379506"/>
            <a:ext cx="2583059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s-Latn-BA" sz="1800"/>
              <a:t>Odabir, formiranje, treniranje i testiranje modela</a:t>
            </a:r>
            <a:endParaRPr sz="1800"/>
          </a:p>
        </p:txBody>
      </p:sp>
      <p:sp>
        <p:nvSpPr>
          <p:cNvPr id="112" name="Google Shape;112;p2"/>
          <p:cNvSpPr txBox="1"/>
          <p:nvPr>
            <p:ph idx="7" type="title"/>
          </p:nvPr>
        </p:nvSpPr>
        <p:spPr>
          <a:xfrm>
            <a:off x="5933050" y="3413425"/>
            <a:ext cx="2950754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bs-Latn-BA" sz="1800"/>
              <a:t>Cjelokupni osvrt na problem i dobijeno rješenje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720001" y="1839825"/>
            <a:ext cx="6193756" cy="19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bs-Latn-BA" sz="4800"/>
              <a:t>Primjena i cilj projekta</a:t>
            </a:r>
            <a:endParaRPr/>
          </a:p>
        </p:txBody>
      </p:sp>
      <p:sp>
        <p:nvSpPr>
          <p:cNvPr id="118" name="Google Shape;118;p3"/>
          <p:cNvSpPr txBox="1"/>
          <p:nvPr>
            <p:ph idx="2" type="title"/>
          </p:nvPr>
        </p:nvSpPr>
        <p:spPr>
          <a:xfrm>
            <a:off x="720000" y="293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bs-Latn-BA"/>
              <a:t>01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8042675" y="244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780087" y="3679913"/>
            <a:ext cx="21375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idx="2" type="title"/>
          </p:nvPr>
        </p:nvSpPr>
        <p:spPr>
          <a:xfrm>
            <a:off x="896992" y="2077551"/>
            <a:ext cx="3021128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/>
              <a:t>Primjena</a:t>
            </a:r>
            <a:endParaRPr/>
          </a:p>
        </p:txBody>
      </p:sp>
      <p:sp>
        <p:nvSpPr>
          <p:cNvPr id="126" name="Google Shape;126;p4"/>
          <p:cNvSpPr txBox="1"/>
          <p:nvPr>
            <p:ph idx="3" type="title"/>
          </p:nvPr>
        </p:nvSpPr>
        <p:spPr>
          <a:xfrm>
            <a:off x="5287451" y="2016619"/>
            <a:ext cx="3021128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/>
              <a:t>Cilj</a:t>
            </a:r>
            <a:endParaRPr/>
          </a:p>
        </p:txBody>
      </p:sp>
      <p:sp>
        <p:nvSpPr>
          <p:cNvPr id="127" name="Google Shape;127;p4"/>
          <p:cNvSpPr txBox="1"/>
          <p:nvPr>
            <p:ph idx="1" type="subTitle"/>
          </p:nvPr>
        </p:nvSpPr>
        <p:spPr>
          <a:xfrm>
            <a:off x="4670001" y="2998450"/>
            <a:ext cx="4334721" cy="14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bs-Latn-BA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azvoj inteligentnog sistema koji, na osnovu unosa simptoma od strane pacijenta, može predložiti vjerovatnu dijagnozu bolesti.</a:t>
            </a:r>
            <a:endParaRPr/>
          </a:p>
        </p:txBody>
      </p:sp>
      <p:sp>
        <p:nvSpPr>
          <p:cNvPr id="128" name="Google Shape;128;p4"/>
          <p:cNvSpPr txBox="1"/>
          <p:nvPr>
            <p:ph idx="4" type="subTitle"/>
          </p:nvPr>
        </p:nvSpPr>
        <p:spPr>
          <a:xfrm>
            <a:off x="243840" y="2981334"/>
            <a:ext cx="4426161" cy="14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bs-Latn-BA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brzava dijagnostičke procese, smanji broj pogrešnih ili propuštenih dijagnoza, olakša rad medicinskog osoblja i poveća dostupnost zdravstvenih informacija za širu populaciju.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1404755" y="2117603"/>
            <a:ext cx="2005604" cy="71369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5795213" y="2056671"/>
            <a:ext cx="2005604" cy="71369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background with a black square&#10;&#10;AI-generated content may be incorrect.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663" y="973309"/>
            <a:ext cx="770704" cy="770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AI-generated content may be incorrect." id="132" name="Google Shape;1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0633" y="973309"/>
            <a:ext cx="893845" cy="89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720001" y="1839825"/>
            <a:ext cx="7322674" cy="19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bs-Latn-BA" sz="4800"/>
              <a:t>Izbor, analiza i pretprocesiranje dataset-a</a:t>
            </a:r>
            <a:endParaRPr/>
          </a:p>
        </p:txBody>
      </p:sp>
      <p:sp>
        <p:nvSpPr>
          <p:cNvPr id="138" name="Google Shape;138;p5"/>
          <p:cNvSpPr txBox="1"/>
          <p:nvPr>
            <p:ph idx="2" type="title"/>
          </p:nvPr>
        </p:nvSpPr>
        <p:spPr>
          <a:xfrm>
            <a:off x="720000" y="293750"/>
            <a:ext cx="1383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bs-Latn-BA"/>
              <a:t>02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8042675" y="244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5"/>
          <p:cNvCxnSpPr/>
          <p:nvPr/>
        </p:nvCxnSpPr>
        <p:spPr>
          <a:xfrm>
            <a:off x="780087" y="3984713"/>
            <a:ext cx="21375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23021" l="42259" r="23813" t="36966"/>
          <a:stretch/>
        </p:blipFill>
        <p:spPr>
          <a:xfrm>
            <a:off x="5728887" y="2896434"/>
            <a:ext cx="2404438" cy="2009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39142" l="10117" r="55955" t="20845"/>
          <a:stretch/>
        </p:blipFill>
        <p:spPr>
          <a:xfrm rot="-5400000">
            <a:off x="1311293" y="2668503"/>
            <a:ext cx="1808813" cy="19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1263805" y="275062"/>
            <a:ext cx="2943922" cy="2483005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397620" y="537509"/>
            <a:ext cx="2758068" cy="517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bs-Latn-BA" sz="18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Struktura dataset-a</a:t>
            </a:r>
            <a:endParaRPr b="1" i="0" sz="18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1433550" y="1054650"/>
            <a:ext cx="264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bs-Latn-BA" sz="16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dataset.csv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bs-Latn-BA" sz="16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Symptom-severity symptom_Description.csv symptom_precaution.csv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3100039" y="2368267"/>
            <a:ext cx="2943922" cy="2483005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3189249" y="2630714"/>
            <a:ext cx="2802673" cy="517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bs-Latn-BA" sz="18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Identifikovani rizici</a:t>
            </a:r>
            <a:endParaRPr b="1" i="0" sz="18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3232821" y="3130718"/>
            <a:ext cx="2943921" cy="14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bs-Latn-BA" sz="16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Preklapanje simptoma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bs-Latn-BA" sz="16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Neravnomjerna distribucija simptoma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bs-Latn-BA" sz="16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Ograničenost dataset-a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bs-Latn-BA" sz="16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Nedostatak konteksta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5054449" y="292228"/>
            <a:ext cx="2943922" cy="2483005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5176797" y="664879"/>
            <a:ext cx="2758068" cy="517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s-Latn-BA" sz="18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Čišćenje podataka</a:t>
            </a:r>
            <a:endParaRPr b="1" i="0" sz="18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5014332" y="863683"/>
            <a:ext cx="3128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bs-Latn-BA" sz="15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Uklonjeni su nepotrebni razmaci iz naziva kolona i vrijednosti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bs-Latn-BA" sz="15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Svi nazivi su pretvoreni u mala slova radi konzistentnosti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bs-Latn-BA" sz="15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NaN vrijednosti su zamijenjene s "none"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/>
              <a:t>Priprema za modeliranje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720000" y="1114274"/>
            <a:ext cx="7450127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bs-Latn-BA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Podaci su transformisani u format pogodan za mašinsko učenje kroz: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bs-Latn-BA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Vektorizaciju simptoma (binarna reprezentacija)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bs-Latn-BA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Kodiranje bolesti u numeričke klase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bs-Latn-BA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Kreiranje feature matrice za treniranje modela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50" y="2272338"/>
            <a:ext cx="58293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1657350" y="4646530"/>
            <a:ext cx="58292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s-Latn-BA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Tokom analize, utvrđeno je da su sve bolesti u datasetu zastupljene ravnomjerno, što možemo vidjeti na slici iznad.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9559bac56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s-Latn-BA"/>
              <a:t>Histogram težine simptoma</a:t>
            </a:r>
            <a:endParaRPr/>
          </a:p>
        </p:txBody>
      </p:sp>
      <p:sp>
        <p:nvSpPr>
          <p:cNvPr id="169" name="Google Shape;169;g369559bac56_0_0"/>
          <p:cNvSpPr txBox="1"/>
          <p:nvPr/>
        </p:nvSpPr>
        <p:spPr>
          <a:xfrm>
            <a:off x="720000" y="1114275"/>
            <a:ext cx="74502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s-Latn-BA" sz="1600">
                <a:latin typeface="Times New Roman"/>
                <a:ea typeface="Times New Roman"/>
                <a:cs typeface="Times New Roman"/>
                <a:sym typeface="Times New Roman"/>
              </a:rPr>
              <a:t>Ovaj histogram prikazuje koliko se puta svaki simptom pojavljuje u cijelom datasetu, pri čemu su neki simptomi poput “</a:t>
            </a:r>
            <a:r>
              <a:rPr i="1" lang="bs-Latn-BA" sz="1600">
                <a:latin typeface="Times New Roman"/>
                <a:ea typeface="Times New Roman"/>
                <a:cs typeface="Times New Roman"/>
                <a:sym typeface="Times New Roman"/>
              </a:rPr>
              <a:t>fatigue</a:t>
            </a:r>
            <a:r>
              <a:rPr lang="bs-Latn-BA" sz="1600">
                <a:latin typeface="Times New Roman"/>
                <a:ea typeface="Times New Roman"/>
                <a:cs typeface="Times New Roman"/>
                <a:sym typeface="Times New Roman"/>
              </a:rPr>
              <a:t>” i “</a:t>
            </a:r>
            <a:r>
              <a:rPr i="1" lang="bs-Latn-BA" sz="1600">
                <a:latin typeface="Times New Roman"/>
                <a:ea typeface="Times New Roman"/>
                <a:cs typeface="Times New Roman"/>
                <a:sym typeface="Times New Roman"/>
              </a:rPr>
              <a:t>vomiting</a:t>
            </a:r>
            <a:r>
              <a:rPr lang="bs-Latn-BA" sz="1600">
                <a:latin typeface="Times New Roman"/>
                <a:ea typeface="Times New Roman"/>
                <a:cs typeface="Times New Roman"/>
                <a:sym typeface="Times New Roman"/>
              </a:rPr>
              <a:t>” znatno češći od drugih, što ukazuje na neravnomjernu raspodjelu simptoma među bolestima.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g369559bac56_0_0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2214425"/>
            <a:ext cx="8562173" cy="282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720000" y="1839825"/>
            <a:ext cx="8215843" cy="19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bs-Latn-BA" sz="4400"/>
              <a:t>Odabir, formiranje, treniranje i testiranje modela</a:t>
            </a:r>
            <a:endParaRPr/>
          </a:p>
        </p:txBody>
      </p:sp>
      <p:sp>
        <p:nvSpPr>
          <p:cNvPr id="176" name="Google Shape;176;p8"/>
          <p:cNvSpPr txBox="1"/>
          <p:nvPr>
            <p:ph idx="2" type="title"/>
          </p:nvPr>
        </p:nvSpPr>
        <p:spPr>
          <a:xfrm>
            <a:off x="720000" y="293750"/>
            <a:ext cx="13683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bs-Latn-BA"/>
              <a:t>03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8042675" y="244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8"/>
          <p:cNvCxnSpPr/>
          <p:nvPr/>
        </p:nvCxnSpPr>
        <p:spPr>
          <a:xfrm>
            <a:off x="780087" y="3908513"/>
            <a:ext cx="21375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imated Healthcare Center by Slidesgo">
  <a:themeElements>
    <a:clrScheme name="Simple Light">
      <a:dk1>
        <a:srgbClr val="252E47"/>
      </a:dk1>
      <a:lt1>
        <a:srgbClr val="FFFFFF"/>
      </a:lt1>
      <a:dk2>
        <a:srgbClr val="F8F5EC"/>
      </a:dk2>
      <a:lt2>
        <a:srgbClr val="ECE9E1"/>
      </a:lt2>
      <a:accent1>
        <a:srgbClr val="DADAC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