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4f442060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4f442060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4f442060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4f442060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4f442060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4f442060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4f442060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4f442060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4f442060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4f442060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4f442060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4f442060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4f442060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4f442060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4f442060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4f442060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4f44206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4f44206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4f442060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4f442060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4f442060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4f442060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4f442060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4f442060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4f442060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4f442060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4f442060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4f442060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hpc.temple.edu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Named-entity_recognition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10" Type="http://schemas.openxmlformats.org/officeDocument/2006/relationships/hyperlink" Target="https://allenai.org/data/s2orc" TargetMode="External"/><Relationship Id="rId9" Type="http://schemas.openxmlformats.org/officeDocument/2006/relationships/hyperlink" Target="https://paperswithcode.com/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16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nlp.stanford.edu/projects/glove/" TargetMode="External"/><Relationship Id="rId4" Type="http://schemas.openxmlformats.org/officeDocument/2006/relationships/hyperlink" Target="https://code.google.com/archive/p/word2vec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charles9n/bert-sklearn" TargetMode="External"/><Relationship Id="rId4" Type="http://schemas.openxmlformats.org/officeDocument/2006/relationships/hyperlink" Target="https://github.com/google-research/bert" TargetMode="External"/><Relationship Id="rId5" Type="http://schemas.openxmlformats.org/officeDocument/2006/relationships/hyperlink" Target="https://github.com/huggingface/pytorch-pretrained-BERT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Dataset mention extraction from AI-Related publications</a:t>
            </a:r>
            <a:endParaRPr sz="3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Qi Zhang &amp; Zhuoan Zhou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EQ2: Overall Performances on zero-shot set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462300" y="4629175"/>
            <a:ext cx="802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has the best overall performances on zero-shot set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406675" y="996375"/>
            <a:ext cx="715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When these models meet the dataset that they never see, Can they find them?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experiment show the the context-aware of these models. Do them learn </a:t>
            </a:r>
            <a:r>
              <a:rPr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he structure of a dataset mention in papers?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75" y="1876275"/>
            <a:ext cx="7464092" cy="24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EQ2: Test </a:t>
            </a:r>
            <a:r>
              <a:rPr lang="en"/>
              <a:t>on </a:t>
            </a:r>
            <a:r>
              <a:rPr lang="en"/>
              <a:t>zero-shot set with different training examples</a:t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0" y="1519100"/>
            <a:ext cx="33756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Clear difference between two BERTS and other models;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600">
                <a:solidFill>
                  <a:schemeClr val="dk1"/>
                </a:solidFill>
              </a:rPr>
              <a:t>BiLSTM is most affected by the amount of training data.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>
                <a:solidFill>
                  <a:schemeClr val="dk1"/>
                </a:solidFill>
              </a:rPr>
              <a:t>BERTs and CRF and BiLSTM(GloVE ) show their </a:t>
            </a:r>
            <a:r>
              <a:rPr b="1" lang="en">
                <a:solidFill>
                  <a:schemeClr val="dk1"/>
                </a:solidFill>
              </a:rPr>
              <a:t>robust behavior</a:t>
            </a:r>
            <a:r>
              <a:rPr lang="en">
                <a:solidFill>
                  <a:schemeClr val="dk1"/>
                </a:solidFill>
              </a:rPr>
              <a:t>: only slight influence of the amount of training examples;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625" y="1017725"/>
            <a:ext cx="530268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EQ: Test Examples: based on SciBERT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2250"/>
            <a:ext cx="2921550" cy="299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7450" y="1047750"/>
            <a:ext cx="287655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650" y="1145013"/>
            <a:ext cx="2729400" cy="285346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6818125" y="4125775"/>
            <a:ext cx="190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Fail in this case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3799350" y="4095750"/>
            <a:ext cx="190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Fail in this case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Discussion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853500"/>
            <a:ext cx="8520600" cy="42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-"/>
            </a:pPr>
            <a:r>
              <a:rPr lang="en" sz="1595"/>
              <a:t>Conclusion:</a:t>
            </a:r>
            <a:endParaRPr sz="159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-"/>
            </a:pPr>
            <a:r>
              <a:rPr lang="en" sz="1285"/>
              <a:t>EQ1: </a:t>
            </a:r>
            <a:r>
              <a:rPr lang="en" sz="1285"/>
              <a:t>BERTs have the best performances in dataset name extraction task;</a:t>
            </a:r>
            <a:endParaRPr sz="128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-"/>
            </a:pPr>
            <a:r>
              <a:rPr lang="en" sz="1285"/>
              <a:t>EQ2: Zero-shot set test show that BERTs and BiLSTM(GloVE) learn the structure of a dataset mention well and do not overfit on the dataset names themselves. (context-aware)</a:t>
            </a:r>
            <a:endParaRPr sz="1285"/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-"/>
            </a:pPr>
            <a:r>
              <a:rPr lang="en" sz="1595"/>
              <a:t>Problems &amp; Limitation</a:t>
            </a:r>
            <a:endParaRPr sz="159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-"/>
            </a:pPr>
            <a:r>
              <a:rPr lang="en" sz="1285"/>
              <a:t>Training steps are very time-consuming and “</a:t>
            </a:r>
            <a:r>
              <a:rPr lang="en" sz="1285"/>
              <a:t>expensive</a:t>
            </a:r>
            <a:r>
              <a:rPr lang="en" sz="1285"/>
              <a:t>”</a:t>
            </a:r>
            <a:endParaRPr sz="1285"/>
          </a:p>
          <a:p>
            <a:pPr indent="-31019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-"/>
            </a:pPr>
            <a:r>
              <a:rPr lang="en" sz="1285"/>
              <a:t>Train one BERT cost at least 3 hours. We trained near 15 times.</a:t>
            </a:r>
            <a:endParaRPr sz="1285"/>
          </a:p>
          <a:p>
            <a:pPr indent="-31019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-"/>
            </a:pPr>
            <a:r>
              <a:rPr lang="en" sz="1285"/>
              <a:t>Other models also time-consuming: BiLSTM costs ~2.5 hours/time; CRF costs ~2 hours/time.</a:t>
            </a:r>
            <a:endParaRPr sz="1285"/>
          </a:p>
          <a:p>
            <a:pPr indent="-31019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-"/>
            </a:pPr>
            <a:r>
              <a:rPr lang="en" sz="1285"/>
              <a:t>We cannot finish this project in our own computer; we use the </a:t>
            </a:r>
            <a:r>
              <a:rPr lang="en" sz="1285" u="sng">
                <a:solidFill>
                  <a:schemeClr val="hlink"/>
                </a:solidFill>
                <a:hlinkClick r:id="rId3"/>
              </a:rPr>
              <a:t>Temple HPC</a:t>
            </a:r>
            <a:r>
              <a:rPr lang="en" sz="1285"/>
              <a:t>.</a:t>
            </a:r>
            <a:endParaRPr sz="128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-"/>
            </a:pPr>
            <a:r>
              <a:rPr lang="en" sz="1285"/>
              <a:t>Disambiguation</a:t>
            </a:r>
            <a:endParaRPr sz="1285"/>
          </a:p>
          <a:p>
            <a:pPr indent="-31019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-"/>
            </a:pPr>
            <a:r>
              <a:rPr lang="en" sz="1285"/>
              <a:t>task name == Data set name: Visual Question Answering (VQA) dataset, VQA is also one task in AI.</a:t>
            </a:r>
            <a:endParaRPr sz="1285"/>
          </a:p>
          <a:p>
            <a:pPr indent="-31019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-"/>
            </a:pPr>
            <a:r>
              <a:rPr lang="en" sz="1285"/>
              <a:t>Dataset name is common word： raindrop and raindrop dataset; BotNet dataset  and botnet</a:t>
            </a:r>
            <a:endParaRPr sz="128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-"/>
            </a:pPr>
            <a:r>
              <a:rPr lang="en" sz="1285"/>
              <a:t>Abbreviation</a:t>
            </a:r>
            <a:endParaRPr sz="1285"/>
          </a:p>
          <a:p>
            <a:pPr indent="-31019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-"/>
            </a:pPr>
            <a:r>
              <a:rPr lang="en" sz="1285"/>
              <a:t>Visual Question Answering  and VQA;</a:t>
            </a:r>
            <a:endParaRPr sz="128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-"/>
            </a:pPr>
            <a:r>
              <a:rPr lang="en" sz="1285"/>
              <a:t>Dataset version</a:t>
            </a:r>
            <a:endParaRPr sz="1285"/>
          </a:p>
          <a:p>
            <a:pPr indent="-31019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-"/>
            </a:pPr>
            <a:r>
              <a:rPr lang="en" sz="1285"/>
              <a:t>DAVIS, DAVIS 2016, DAVIS 2017</a:t>
            </a:r>
            <a:endParaRPr sz="1285"/>
          </a:p>
          <a:p>
            <a:pPr indent="-31019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-"/>
            </a:pPr>
            <a:r>
              <a:rPr lang="en" sz="1285"/>
              <a:t>Places, Places365, Places205, Places2?, Places365-Standard</a:t>
            </a:r>
            <a:endParaRPr sz="1285"/>
          </a:p>
          <a:p>
            <a:pPr indent="-31019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-"/>
            </a:pPr>
            <a:r>
              <a:rPr lang="en" sz="1285"/>
              <a:t>Future work: </a:t>
            </a:r>
            <a:endParaRPr sz="128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-"/>
            </a:pPr>
            <a:r>
              <a:rPr lang="en" sz="1285"/>
              <a:t>Exploring more </a:t>
            </a:r>
            <a:r>
              <a:rPr lang="en" sz="1285"/>
              <a:t>about</a:t>
            </a:r>
            <a:r>
              <a:rPr lang="en" sz="1285"/>
              <a:t> the embedding influence of the BiLSTM…</a:t>
            </a:r>
            <a:endParaRPr sz="128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-"/>
            </a:pPr>
            <a:r>
              <a:rPr lang="en" sz="1285"/>
              <a:t>Doing more experiments on zero-shot set and test set and compare their performance.</a:t>
            </a:r>
            <a:endParaRPr sz="128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3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-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Lu, Meiyu, et al. "A dataset search engine for the research document corpus." </a:t>
            </a:r>
            <a:r>
              <a:rPr i="1" lang="en" sz="1300">
                <a:solidFill>
                  <a:srgbClr val="222222"/>
                </a:solidFill>
                <a:highlight>
                  <a:srgbClr val="FFFFFF"/>
                </a:highlight>
              </a:rPr>
              <a:t>2012 IEEE 28th International Conference on Data Engineering</a:t>
            </a: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. IEEE, 2012.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-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Färber, Michael, Alexander Albers, and Felix Schüber. "Identifying Used Methods and Datasets in Scientific Publications." </a:t>
            </a:r>
            <a:r>
              <a:rPr i="1" lang="en" sz="1300">
                <a:solidFill>
                  <a:srgbClr val="222222"/>
                </a:solidFill>
                <a:highlight>
                  <a:srgbClr val="FFFFFF"/>
                </a:highlight>
              </a:rPr>
              <a:t>SDU@ AAAI</a:t>
            </a: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 (2021).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-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Kolyada, Nikolay, Martin Potthast, and Benno Stein. "Beyond Metadata: What Paper Authors Say About Corpora They Use." </a:t>
            </a:r>
            <a:r>
              <a:rPr i="1" lang="en" sz="1300">
                <a:solidFill>
                  <a:srgbClr val="222222"/>
                </a:solidFill>
                <a:highlight>
                  <a:srgbClr val="FFFFFF"/>
                </a:highlight>
              </a:rPr>
              <a:t>Findings of the Association for Computational Linguistics: ACL-IJCNLP 2021</a:t>
            </a: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 (2021): 5085-5090.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-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Prasad, Animesh, Chenglei Si, and Min-Yen Kan. "Dataset mention extraction and classification." </a:t>
            </a:r>
            <a:r>
              <a:rPr i="1" lang="en" sz="1300">
                <a:solidFill>
                  <a:srgbClr val="222222"/>
                </a:solidFill>
                <a:highlight>
                  <a:srgbClr val="FFFFFF"/>
                </a:highlight>
              </a:rPr>
              <a:t>Proceedings of the Workshop on Extracting Structured Knowledge from Scientific Publications</a:t>
            </a: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. 2019.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-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Lafia, Sara, et al. "Detecting Informal Data References in Academic Literature." (2021).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-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Ikeda, Daisuke, Kota Nagamizo, and Yuta Taniguchi. "Automatic Identification of Dataset Names in Scholarly Articles of Various Disciplines." </a:t>
            </a:r>
            <a:r>
              <a:rPr i="1" lang="en" sz="1300">
                <a:solidFill>
                  <a:srgbClr val="222222"/>
                </a:solidFill>
                <a:highlight>
                  <a:srgbClr val="FFFFFF"/>
                </a:highlight>
              </a:rPr>
              <a:t>International Journal of Institutional Research and Management</a:t>
            </a: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 4.1 (2020): 17-30.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-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Arora, Jatin, et al. "Extracting entities of interest from comparative product reviews." </a:t>
            </a:r>
            <a:r>
              <a:rPr i="1" lang="en" sz="1300">
                <a:solidFill>
                  <a:srgbClr val="222222"/>
                </a:solidFill>
                <a:highlight>
                  <a:srgbClr val="FFFFFF"/>
                </a:highlight>
              </a:rPr>
              <a:t>Proceedings of the 2017 ACM on Conference on Information and Knowledge Management</a:t>
            </a: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. 2017.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-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Li, Jing, et al. "A survey on deep learning for named entity recognition." </a:t>
            </a:r>
            <a:r>
              <a:rPr i="1" lang="en" sz="1300">
                <a:solidFill>
                  <a:srgbClr val="222222"/>
                </a:solidFill>
                <a:highlight>
                  <a:srgbClr val="FFFFFF"/>
                </a:highlight>
              </a:rPr>
              <a:t>IEEE Transactions on Knowledge and Data Engineering</a:t>
            </a: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 34.1 (2020): 50-70.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-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Ghavimi, Behnam, et al. "A semi-automatic approach for detecting dataset references in social science texts." </a:t>
            </a:r>
            <a:r>
              <a:rPr i="1" lang="en" sz="1300">
                <a:solidFill>
                  <a:srgbClr val="222222"/>
                </a:solidFill>
                <a:highlight>
                  <a:srgbClr val="FFFFFF"/>
                </a:highlight>
              </a:rPr>
              <a:t>Information Services &amp; Use</a:t>
            </a: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 36.3-4 (2016): 171-187.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8520600" cy="9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/>
              <a:t>Thanks for your listening!!!</a:t>
            </a:r>
            <a:endParaRPr sz="2700"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550" y="1970550"/>
            <a:ext cx="4105054" cy="2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Overview</a:t>
            </a:r>
            <a:endParaRPr sz="27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Background &amp; </a:t>
            </a:r>
            <a:r>
              <a:rPr lang="en" sz="2900"/>
              <a:t>Dataset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Explore Questions &amp; Result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Conclusion</a:t>
            </a:r>
            <a:r>
              <a:rPr lang="en" sz="2900"/>
              <a:t> &amp; Discussion</a:t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&amp; Dataset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17725"/>
            <a:ext cx="7738500" cy="17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Study the task of recognizing named dataset in AI-related papers as the </a:t>
            </a:r>
            <a:r>
              <a:rPr b="1" lang="en" sz="1500"/>
              <a:t>NER </a:t>
            </a:r>
            <a:r>
              <a:rPr lang="en" sz="1500"/>
              <a:t>problem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Named entity recognition</a:t>
            </a:r>
            <a:r>
              <a:rPr lang="en" sz="1500"/>
              <a:t>: seeks to locate and classify named entities mentioned in unstructured text into pre-defined categories </a:t>
            </a:r>
            <a:r>
              <a:rPr lang="en" sz="1500"/>
              <a:t>likes person, location and date</a:t>
            </a:r>
            <a:r>
              <a:rPr lang="en" sz="1500"/>
              <a:t>. </a:t>
            </a:r>
            <a:r>
              <a:rPr lang="en" sz="1500" u="sng"/>
              <a:t>The most basic task of NLP</a:t>
            </a:r>
            <a:r>
              <a:rPr lang="en" sz="1500"/>
              <a:t>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Extracting the named dataset is a domain-specific NER problem</a:t>
            </a:r>
            <a:endParaRPr sz="15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22925"/>
            <a:ext cx="8520602" cy="1886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&amp; Dataset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2125" y="0"/>
            <a:ext cx="339187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3925" y="517647"/>
            <a:ext cx="275012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478450" y="1545463"/>
            <a:ext cx="8535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Our “Dataset” contains ~22k sentences with </a:t>
            </a:r>
            <a:r>
              <a:rPr lang="en" sz="1500" u="sng">
                <a:solidFill>
                  <a:schemeClr val="dk2"/>
                </a:solidFill>
              </a:rPr>
              <a:t>BIO tagging</a:t>
            </a:r>
            <a:r>
              <a:rPr lang="en" sz="1500">
                <a:solidFill>
                  <a:schemeClr val="dk2"/>
                </a:solidFill>
              </a:rPr>
              <a:t>.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0325" y="1948775"/>
            <a:ext cx="3762051" cy="341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450" y="1952675"/>
            <a:ext cx="3762049" cy="3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78438" y="2289650"/>
            <a:ext cx="65073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Dataset Names used in papers are usually acronyms, containing numbers and punctuation(like “-”)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83750" y="2863000"/>
            <a:ext cx="40788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 sz="1000">
                <a:solidFill>
                  <a:schemeClr val="dk1"/>
                </a:solidFill>
              </a:rPr>
              <a:t>Dataset name feature – # of words</a:t>
            </a:r>
            <a:endParaRPr sz="10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 sz="1000">
                <a:solidFill>
                  <a:schemeClr val="dk1"/>
                </a:solidFill>
              </a:rPr>
              <a:t>one word: 4022   ex: MINIST, IMDB-Clean</a:t>
            </a:r>
            <a:endParaRPr sz="10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 sz="1000">
                <a:solidFill>
                  <a:schemeClr val="dk1"/>
                </a:solidFill>
              </a:rPr>
              <a:t>Multi words: 1605   ex:WSJ Dow Jones Stock Data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7650" y="3593062"/>
            <a:ext cx="1782850" cy="15370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983250" y="2647425"/>
            <a:ext cx="48537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100">
                <a:solidFill>
                  <a:schemeClr val="dk1"/>
                </a:solidFill>
              </a:rPr>
              <a:t>Dataset name feature – letter type</a:t>
            </a:r>
            <a:endParaRPr sz="11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100">
                <a:solidFill>
                  <a:schemeClr val="dk1"/>
                </a:solidFill>
              </a:rPr>
              <a:t>All uppercase letters: 1805  ex: MNIST, JFT-300M, GLUE</a:t>
            </a:r>
            <a:endParaRPr sz="11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100">
                <a:solidFill>
                  <a:schemeClr val="dk1"/>
                </a:solidFill>
              </a:rPr>
              <a:t>All lowercase letters: 63   ex: freefield1010, word2word, 20000 utterances</a:t>
            </a:r>
            <a:endParaRPr sz="11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100">
                <a:solidFill>
                  <a:schemeClr val="dk1"/>
                </a:solidFill>
              </a:rPr>
              <a:t>mixed : 3759      ex: CelebA, ImageNet, Penn Treebank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45075" y="3666312"/>
            <a:ext cx="2750126" cy="141726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-70725" y="920238"/>
            <a:ext cx="83046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Generated from </a:t>
            </a:r>
            <a:r>
              <a:rPr lang="en" sz="15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paperswithcode</a:t>
            </a:r>
            <a:r>
              <a:rPr lang="en" sz="1500">
                <a:solidFill>
                  <a:schemeClr val="dk2"/>
                </a:solidFill>
              </a:rPr>
              <a:t> and </a:t>
            </a:r>
            <a:r>
              <a:rPr lang="en" sz="1500" u="sng">
                <a:solidFill>
                  <a:schemeClr val="accent5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S2ROC</a:t>
            </a:r>
            <a:r>
              <a:rPr lang="en" sz="1500">
                <a:solidFill>
                  <a:schemeClr val="dk2"/>
                </a:solidFill>
              </a:rPr>
              <a:t>(~5700 dataset, ~20k papers form CVPR, ArXiv, ICCV, ACL, AAAI, etc.)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Background &amp;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Dataset Split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# of examples for training, validation and test</a:t>
            </a:r>
            <a:r>
              <a:rPr lang="en" sz="1600"/>
              <a:t>: 210,185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Train = </a:t>
            </a:r>
            <a:r>
              <a:rPr lang="en" sz="1600"/>
              <a:t>146,580 (69.74%)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Valid=21,217 (10.09%)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Test=42,388 (20.17%)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Zero-shot set: 7,608 (3.62%)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Sentences with datasets that do not occur in the Train, Valid or Test set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Questions &amp; Result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Explore Question 1: Which NER model is best suited for the dataset name recognition task in AI-related papers?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BiLSTM(word2vec embedding: </a:t>
            </a:r>
            <a:r>
              <a:rPr lang="en" u="sng">
                <a:solidFill>
                  <a:schemeClr val="hlink"/>
                </a:solidFill>
                <a:hlinkClick r:id="rId3"/>
              </a:rPr>
              <a:t>GloVe</a:t>
            </a:r>
            <a:r>
              <a:rPr lang="en"/>
              <a:t> and  </a:t>
            </a:r>
            <a:r>
              <a:rPr lang="en" u="sng">
                <a:solidFill>
                  <a:schemeClr val="hlink"/>
                </a:solidFill>
                <a:hlinkClick r:id="rId4"/>
              </a:rPr>
              <a:t>google word2vec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BERT and Sci-BERT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Explore Question 2: How does the amount of training data impact the models’ performance?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Look at the major cost factor: the size of the training set.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Context-aware: Do these models the structure of a dataset mention in papers?  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Zero-shot test set: the test sentences with dataset are not occur in the train or test set.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Vary amounts of training sentences, test in zero-shot test set.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EQ1: Test different models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478475" y="1172250"/>
            <a:ext cx="8588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CRF: Conditional Random Fields is a probabilistic model for labeling sequential data. The SOTA model of NER </a:t>
            </a:r>
            <a:r>
              <a:rPr lang="en"/>
              <a:t>around</a:t>
            </a:r>
            <a:r>
              <a:rPr lang="en"/>
              <a:t> the year 2007. Widely used in information extraction like GROBID.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used the sklearn_crfsuite form the scikit-learn library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BiLSTM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Recurrent Neural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Bi-directional Long Short Term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Embedding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Word2vec </a:t>
            </a:r>
            <a:r>
              <a:rPr lang="en"/>
              <a:t>embedding</a:t>
            </a:r>
            <a:r>
              <a:rPr lang="en"/>
              <a:t> </a:t>
            </a:r>
            <a:endParaRPr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Predictive based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GloVe embedding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Count-based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Co-</a:t>
            </a:r>
            <a:r>
              <a:rPr lang="en"/>
              <a:t>occurrence</a:t>
            </a:r>
            <a:r>
              <a:rPr lang="en"/>
              <a:t> probabilities matrix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All the BiLSTM methods are keras based. No parameter optimization was performed. The used parameters were taken from the “Depends on the definition NER series”[1].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406700" y="4743300"/>
            <a:ext cx="805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[1] </a:t>
            </a:r>
            <a:r>
              <a:rPr lang="en" sz="1300">
                <a:solidFill>
                  <a:schemeClr val="dk1"/>
                </a:solidFill>
              </a:rPr>
              <a:t>https://www.depends-on-the-definition.com/guide-sequence-tagging-neural-networks-python/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EQ1: Test different models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478475" y="1172250"/>
            <a:ext cx="8588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BERT and SciBERT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Based on transformer network, which is praised for its context-aware word representations improving the prediction ability. </a:t>
            </a:r>
            <a:r>
              <a:rPr lang="en">
                <a:solidFill>
                  <a:schemeClr val="dk1"/>
                </a:solidFill>
              </a:rPr>
              <a:t>BERT has revolutionized classical NLP.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SciBERT is extended from BERT: unlike the BERT model, which is trained on general texts, SciBERT is trained on 1.14M scientific papers from Semantic Scholar, consisting of 18% computer science papers.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We use a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scikit-learn wrapper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 to finetune </a:t>
            </a:r>
            <a:r>
              <a:rPr lang="en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Google's BERT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 model for text and token sequence tasks based on the </a:t>
            </a:r>
            <a:r>
              <a:rPr lang="en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huggingface pytorch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 port.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266275"/>
            <a:ext cx="3267150" cy="15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94400" y="3524563"/>
            <a:ext cx="5164875" cy="10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EQ1: Overall Performances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421100" y="4174625"/>
            <a:ext cx="802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BERTs have the best performances. N</a:t>
            </a:r>
            <a:r>
              <a:rPr lang="en">
                <a:solidFill>
                  <a:schemeClr val="dk1"/>
                </a:solidFill>
              </a:rPr>
              <a:t>o difference between them.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575" y="1170125"/>
            <a:ext cx="4024003" cy="285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