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578" r:id="rId2"/>
    <p:sldId id="600" r:id="rId3"/>
    <p:sldId id="615" r:id="rId4"/>
    <p:sldId id="616" r:id="rId5"/>
    <p:sldId id="617" r:id="rId6"/>
    <p:sldId id="618" r:id="rId7"/>
    <p:sldId id="58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0"/>
    <p:restoredTop sz="65850"/>
  </p:normalViewPr>
  <p:slideViewPr>
    <p:cSldViewPr snapToGrid="0">
      <p:cViewPr>
        <p:scale>
          <a:sx n="129" d="100"/>
          <a:sy n="129" d="100"/>
        </p:scale>
        <p:origin x="-376" y="-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999EB-89FE-9C4F-BE5D-50ACB2B2DB2F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D98DE-B426-3F44-B6B8-008155E017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81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8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CE15E-DD6B-A54B-3A47-BD3AE614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3C5048E-4AF6-EB18-C18F-87FA534CA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AB5FC1-8050-8C0D-135C-47FC18400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问题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识别中国游客在清迈中餐馆就餐时可能面临的具体服务问题，如语言障碍、文化误解、价格过高或食物质量差等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A43750-43AA-070C-C151-897E5F4A25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09C643-7B05-B49A-AA41-6F4FA50F4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260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CE15E-DD6B-A54B-3A47-BD3AE614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3C5048E-4AF6-EB18-C18F-87FA534CA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AB5FC1-8050-8C0D-135C-47FC18400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动机：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、每年都有大量的中国游客来清迈旅游。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、满足中国游客的用餐体验对文化交流很重要。</a:t>
            </a:r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、其目的是帮助中餐馆提高服务质量，以提高游客满意度和收入。</a:t>
            </a:r>
            <a:endParaRPr lang="en-GB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A43750-43AA-070C-C151-897E5F4A25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09C643-7B05-B49A-AA41-6F4FA50F4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891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CE15E-DD6B-A54B-3A47-BD3AE614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3C5048E-4AF6-EB18-C18F-87FA534CA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AB5FC1-8050-8C0D-135C-47FC18400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rgbClr val="0D0D0D"/>
                </a:solidFill>
                <a:effectLst/>
                <a:latin typeface="Söhne"/>
              </a:rPr>
              <a:t>通过文本分析和情感分析，提供了以下的产出：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0D0D0D"/>
                </a:solidFill>
                <a:effectLst/>
                <a:latin typeface="Söhne"/>
              </a:rPr>
              <a:t>1</a:t>
            </a:r>
            <a:r>
              <a:rPr lang="zh-CN" altLang="en-US" sz="1200" b="0" i="0" dirty="0">
                <a:solidFill>
                  <a:srgbClr val="0D0D0D"/>
                </a:solidFill>
                <a:effectLst/>
                <a:latin typeface="Söhne"/>
              </a:rPr>
              <a:t>、餐厅列表、评论数据集、情感分析结果、具体服务问题的详细报告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0D0D0D"/>
                </a:solidFill>
                <a:effectLst/>
                <a:latin typeface="Söhne"/>
              </a:rPr>
              <a:t>2</a:t>
            </a:r>
            <a:r>
              <a:rPr lang="zh-CN" altLang="en-US" sz="1200" b="0" i="0" dirty="0">
                <a:solidFill>
                  <a:srgbClr val="0D0D0D"/>
                </a:solidFill>
                <a:effectLst/>
                <a:latin typeface="Söhne"/>
              </a:rPr>
              <a:t>、自定义模型开发增强了分析精度和适应性，为特定数据集提供了更准确的情感分析。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0D0D0D"/>
                </a:solidFill>
                <a:effectLst/>
                <a:latin typeface="Söhne"/>
              </a:rPr>
              <a:t>3</a:t>
            </a:r>
            <a:r>
              <a:rPr lang="zh-CN" altLang="en-US" sz="1200" b="0" i="0" dirty="0">
                <a:solidFill>
                  <a:srgbClr val="0D0D0D"/>
                </a:solidFill>
                <a:effectLst/>
                <a:latin typeface="Söhne"/>
              </a:rPr>
              <a:t>、清晰地识别服务不足之处，为餐厅提供改进方向，直接促进服务质素提升。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0D0D0D"/>
                </a:solidFill>
                <a:effectLst/>
                <a:latin typeface="Söhne"/>
              </a:rPr>
              <a:t>4</a:t>
            </a:r>
            <a:r>
              <a:rPr lang="zh-CN" altLang="en-US" sz="1200" b="0" i="0" dirty="0">
                <a:solidFill>
                  <a:srgbClr val="0D0D0D"/>
                </a:solidFill>
                <a:effectLst/>
                <a:latin typeface="Söhne"/>
              </a:rPr>
              <a:t>、对表现最好的餐厅的服务质量进行深入分析，为行业基准设定了更高的服务标准。</a:t>
            </a:r>
            <a:endParaRPr lang="en-US" altLang="zh-CN" sz="12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A43750-43AA-070C-C151-897E5F4A25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09C643-7B05-B49A-AA41-6F4FA50F4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446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CE15E-DD6B-A54B-3A47-BD3AE614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3C5048E-4AF6-EB18-C18F-87FA534CA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AB5FC1-8050-8C0D-135C-47FC18400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、利用谷歌的情感分析</a:t>
            </a:r>
            <a:r>
              <a:rPr lang="en-GB" dirty="0" err="1"/>
              <a:t>api</a:t>
            </a:r>
            <a:r>
              <a:rPr lang="zh-CN" altLang="en-US" dirty="0"/>
              <a:t>与所提到的‘</a:t>
            </a:r>
            <a:r>
              <a:rPr lang="en-GB" dirty="0" err="1"/>
              <a:t>Weiciyun</a:t>
            </a:r>
            <a:r>
              <a:rPr lang="en-GB" dirty="0"/>
              <a:t>’</a:t>
            </a:r>
            <a:r>
              <a:rPr lang="zh-CN" altLang="en-US" dirty="0"/>
              <a:t>进行对比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、选择适用于情感分析任务的模型架构，如循环神经网络（</a:t>
            </a:r>
            <a:r>
              <a:rPr lang="en-GB" dirty="0"/>
              <a:t>RNN）、</a:t>
            </a:r>
            <a:r>
              <a:rPr lang="zh-CN" altLang="en-US" dirty="0"/>
              <a:t>长短期记忆网络（</a:t>
            </a:r>
            <a:r>
              <a:rPr lang="en-GB" dirty="0"/>
              <a:t>LSTM）</a:t>
            </a:r>
            <a:r>
              <a:rPr lang="zh-CN" altLang="en-US" dirty="0"/>
              <a:t>或</a:t>
            </a:r>
            <a:r>
              <a:rPr lang="en-GB" dirty="0"/>
              <a:t>Transformer</a:t>
            </a:r>
            <a:r>
              <a:rPr lang="zh-CN" altLang="en-US" dirty="0"/>
              <a:t>等。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、尝试使用预训练模型（如</a:t>
            </a:r>
            <a:r>
              <a:rPr lang="en-GB" dirty="0"/>
              <a:t>BERT、GPT</a:t>
            </a:r>
            <a:r>
              <a:rPr lang="zh-CN" altLang="en-US" dirty="0"/>
              <a:t>等）对自建模型进行微调。</a:t>
            </a:r>
            <a:endParaRPr lang="en-GB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A43750-43AA-070C-C151-897E5F4A25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09C643-7B05-B49A-AA41-6F4FA50F4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648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CE15E-DD6B-A54B-3A47-BD3AE614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3C5048E-4AF6-EB18-C18F-87FA534CA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AB5FC1-8050-8C0D-135C-47FC18400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rgbClr val="0D0D0D"/>
                </a:solidFill>
                <a:effectLst/>
                <a:latin typeface="Söhne"/>
              </a:rPr>
              <a:t>最终产品包括：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0D0D0D"/>
                </a:solidFill>
                <a:effectLst/>
                <a:latin typeface="Söhne"/>
              </a:rPr>
              <a:t>1. </a:t>
            </a:r>
            <a:r>
              <a:rPr lang="zh-CN" altLang="en-US" sz="1200" b="0" i="0" dirty="0">
                <a:solidFill>
                  <a:srgbClr val="0D0D0D"/>
                </a:solidFill>
                <a:effectLst/>
                <a:latin typeface="Söhne"/>
              </a:rPr>
              <a:t>详细报告，提供服务问题及其对客户满意度的影响的见解。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0D0D0D"/>
                </a:solidFill>
                <a:effectLst/>
                <a:latin typeface="Söhne"/>
              </a:rPr>
              <a:t>2. </a:t>
            </a:r>
            <a:r>
              <a:rPr lang="zh-CN" altLang="en-US" sz="1200" b="0" i="0" dirty="0">
                <a:solidFill>
                  <a:srgbClr val="0D0D0D"/>
                </a:solidFill>
                <a:effectLst/>
                <a:latin typeface="Söhne"/>
              </a:rPr>
              <a:t>针对已确定问题的建议，包括改善环境和卫生条件、提高食品质量以及提供语言服务的策略。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0D0D0D"/>
                </a:solidFill>
                <a:effectLst/>
                <a:latin typeface="Söhne"/>
              </a:rPr>
              <a:t>3. </a:t>
            </a:r>
            <a:r>
              <a:rPr lang="zh-CN" altLang="en-US" sz="1200" b="0" i="0" dirty="0">
                <a:solidFill>
                  <a:srgbClr val="0D0D0D"/>
                </a:solidFill>
                <a:effectLst/>
                <a:latin typeface="Söhne"/>
              </a:rPr>
              <a:t>仪表板或可视化工具，以易于理解的格式呈现分析结果。</a:t>
            </a:r>
            <a:endParaRPr lang="en-US" altLang="zh-CN" sz="12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A43750-43AA-070C-C151-897E5F4A25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09C643-7B05-B49A-AA41-6F4FA50F4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58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7EF0F-38F4-7594-11E6-E13D6E074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031DFA-0B64-99ED-F6A0-9F5278DE2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18A2E-6FC2-D9AC-CB95-1ECC0CE7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B6FC-1C17-BE41-8030-FE1D9F71CD26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7FFD8-68E0-22FD-3B39-3B13494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24682-971A-C449-1181-AC67666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F047-240A-7545-832E-11B85C7E78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623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0F668-6AB4-323E-525C-DA0CE5CC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2FDDD7-5780-F3CA-7084-7097B3AD5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36D7E-BF86-3755-BA52-00C25AD7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B6FC-1C17-BE41-8030-FE1D9F71CD26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4805A-2EA4-0975-CFAB-06DDF52E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954B4-1806-D6EB-9805-274FD3FB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F047-240A-7545-832E-11B85C7E78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94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EAF939-CCBF-174E-6ADA-928691EF1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FC612B-07E9-89E6-C664-10F08A60E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631C7-EE52-2ACE-DBA5-3415BEAE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B6FC-1C17-BE41-8030-FE1D9F71CD26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A68FC-E161-0B00-730E-8E6136C2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EA641-0192-40CB-41B6-1C7DCCA7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F047-240A-7545-832E-11B85C7E78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33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3444A-07EB-7FB8-E8E0-6B99484B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CD95D-C27E-BCD9-A23B-E8C3CA222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0CE5-FE11-7002-CD2B-EAACEF3E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B6FC-1C17-BE41-8030-FE1D9F71CD26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EF155-3611-1FD4-5681-C05E0A09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EEBE9-B8BA-7796-7A0B-BC87C0B5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F047-240A-7545-832E-11B85C7E78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428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B08C-9658-6549-BABE-AC00A413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269BE-FF4F-E303-68EF-C308FED0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962BE-39E7-ECDD-FA72-0E5C9906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B6FC-1C17-BE41-8030-FE1D9F71CD26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2522E-4510-5E2B-232E-97186B10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59C35-C631-2BBC-5862-94DE79C5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F047-240A-7545-832E-11B85C7E78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92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1F3C8-CF48-302F-112E-BCCE1873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8D1B4-2A38-0671-F39C-F83BB104B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A1EFA6-7E70-BC9D-317C-5C32B553D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3C004F-1277-44E4-69D9-7D93BF18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B6FC-1C17-BE41-8030-FE1D9F71CD26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65F56-E831-9557-7340-7AAF3EAA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68937-FD47-1389-D38C-772D2C96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F047-240A-7545-832E-11B85C7E78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37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F5BBE-36E7-D10B-546F-8A52C9D0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C195E-A12C-B97C-94B3-2C3E9604A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5AD60-9DE2-4838-3263-EB6E41E7D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B5F2D2-16F3-5E0A-F35A-92672642F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63CBAD-75EA-8329-EC6B-861BFCEC3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4C03AE-4C6C-A2F6-3D75-0EB79F66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B6FC-1C17-BE41-8030-FE1D9F71CD26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0D1BD6-F6DE-6EB3-3E9A-04989161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CD4E84-FE9A-4FD4-BDAA-FE9C90BB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F047-240A-7545-832E-11B85C7E78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53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7183B-AF80-C967-839F-B1D8F4DD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473895-12FC-B930-5718-43F944FD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B6FC-1C17-BE41-8030-FE1D9F71CD26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12CBA8-037B-6CE7-6FB6-440BC91E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338DEA-BD13-9D5C-A417-2122035C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F047-240A-7545-832E-11B85C7E78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269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6C1CB1-2C8C-72A2-494E-018F3663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B6FC-1C17-BE41-8030-FE1D9F71CD26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F2B665-304E-46B4-4195-D4D7579F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F7C825-A870-B5C0-E8CB-9C8D06CE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F047-240A-7545-832E-11B85C7E78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9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6C06F-8F8A-FB2C-224A-C995FA27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4CF62-4DF7-4E16-613A-B809BDED1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B4BF95-FDB8-C3C1-9E5C-5F9968969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F7B03-A1FE-4BC2-F3DB-6B20D170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B6FC-1C17-BE41-8030-FE1D9F71CD26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C2C6A-FF74-EE8D-EE52-E6ED3BBD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113F53-042A-01E8-11C2-81892286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F047-240A-7545-832E-11B85C7E78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11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E9679-573D-3BE9-A7B7-E1855ECD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770721-6212-59C5-1804-D641CF178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0099A8-28D9-A1D8-92D3-AC65AC5C3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6B21D-6846-DFF1-2495-FCB733CC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B6FC-1C17-BE41-8030-FE1D9F71CD26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7F0FA-F928-D397-C6B6-B0920C9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A3899-5F27-601F-53A1-9157D908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F047-240A-7545-832E-11B85C7E78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5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A492B4-97D4-88AC-4582-B67B077E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4B94E-7BDA-0F07-0A38-D9BCBFE0F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BED99-A9CD-971A-E4DA-9C8A310BF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AB6FC-1C17-BE41-8030-FE1D9F71CD26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B24D0-FF50-CB4C-7CB2-826208F5A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0E765-E565-6EFC-7543-FE1D7A03A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F047-240A-7545-832E-11B85C7E78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851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4">
            <a:extLst>
              <a:ext uri="{FF2B5EF4-FFF2-40B4-BE49-F238E27FC236}">
                <a16:creationId xmlns:a16="http://schemas.microsoft.com/office/drawing/2014/main" id="{F14C58F6-FD7D-328E-2DAC-2073DB1AD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510" y="3795828"/>
            <a:ext cx="10466585" cy="15243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37B0E8"/>
              </a:buClr>
              <a:buSzTx/>
              <a:tabLst/>
              <a:defRPr/>
            </a:pPr>
            <a:r>
              <a:rPr lang="en" altLang="zh-CN" sz="3600" b="0" i="0" dirty="0">
                <a:solidFill>
                  <a:srgbClr val="0D0D0D"/>
                </a:solidFill>
                <a:effectLst/>
                <a:latin typeface="Söhne"/>
              </a:rPr>
              <a:t>Service Quality Analysis for Chinese Tourists at Chiang Mai Chinese Restaurants</a:t>
            </a:r>
            <a:endParaRPr kumimoji="0" lang="en-US" altLang="zh-CN" sz="36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6" name="Picture 4" descr="Literature Review PNG Transparent Images Free Download | Vector Files |  Pngtree">
            <a:extLst>
              <a:ext uri="{FF2B5EF4-FFF2-40B4-BE49-F238E27FC236}">
                <a16:creationId xmlns:a16="http://schemas.microsoft.com/office/drawing/2014/main" id="{90CEF1D0-C0BE-34B2-A368-B6F3B54BBF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7"/>
          <a:stretch/>
        </p:blipFill>
        <p:spPr bwMode="auto">
          <a:xfrm>
            <a:off x="3576417" y="772636"/>
            <a:ext cx="4968736" cy="32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572824-26CE-8814-11E9-69F1B26DC708}"/>
              </a:ext>
            </a:extLst>
          </p:cNvPr>
          <p:cNvGrpSpPr/>
          <p:nvPr/>
        </p:nvGrpSpPr>
        <p:grpSpPr>
          <a:xfrm>
            <a:off x="1645676" y="5769449"/>
            <a:ext cx="8901807" cy="338400"/>
            <a:chOff x="1390351" y="5701784"/>
            <a:chExt cx="8901807" cy="3384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815E560-C9D3-D232-814A-729E11A89A7C}"/>
                </a:ext>
              </a:extLst>
            </p:cNvPr>
            <p:cNvGrpSpPr/>
            <p:nvPr/>
          </p:nvGrpSpPr>
          <p:grpSpPr>
            <a:xfrm>
              <a:off x="1390351" y="5727291"/>
              <a:ext cx="309084" cy="312893"/>
              <a:chOff x="4389025" y="3125871"/>
              <a:chExt cx="504762" cy="504762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0D9BFF0-312F-9234-8DC1-1BEC682D149B}"/>
                  </a:ext>
                </a:extLst>
              </p:cNvPr>
              <p:cNvSpPr/>
              <p:nvPr/>
            </p:nvSpPr>
            <p:spPr>
              <a:xfrm>
                <a:off x="4389025" y="3125871"/>
                <a:ext cx="504762" cy="504762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BF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Freeform 96">
                <a:extLst>
                  <a:ext uri="{FF2B5EF4-FFF2-40B4-BE49-F238E27FC236}">
                    <a16:creationId xmlns:a16="http://schemas.microsoft.com/office/drawing/2014/main" id="{0CD3FA8E-CD2D-8105-6DD7-E2AA6B776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448" y="3226372"/>
                <a:ext cx="289909" cy="279400"/>
              </a:xfrm>
              <a:custGeom>
                <a:avLst/>
                <a:gdLst>
                  <a:gd name="T0" fmla="*/ 78442719 w 602"/>
                  <a:gd name="T1" fmla="*/ 71923702 h 580"/>
                  <a:gd name="T2" fmla="*/ 78442719 w 602"/>
                  <a:gd name="T3" fmla="*/ 71923702 h 580"/>
                  <a:gd name="T4" fmla="*/ 78442719 w 602"/>
                  <a:gd name="T5" fmla="*/ 71923702 h 580"/>
                  <a:gd name="T6" fmla="*/ 74657633 w 602"/>
                  <a:gd name="T7" fmla="*/ 75578543 h 580"/>
                  <a:gd name="T8" fmla="*/ 3654665 w 602"/>
                  <a:gd name="T9" fmla="*/ 75578543 h 580"/>
                  <a:gd name="T10" fmla="*/ 0 w 602"/>
                  <a:gd name="T11" fmla="*/ 71923702 h 580"/>
                  <a:gd name="T12" fmla="*/ 0 w 602"/>
                  <a:gd name="T13" fmla="*/ 71923702 h 580"/>
                  <a:gd name="T14" fmla="*/ 0 w 602"/>
                  <a:gd name="T15" fmla="*/ 71923702 h 580"/>
                  <a:gd name="T16" fmla="*/ 10180751 w 602"/>
                  <a:gd name="T17" fmla="*/ 53518347 h 580"/>
                  <a:gd name="T18" fmla="*/ 21274806 w 602"/>
                  <a:gd name="T19" fmla="*/ 49733080 h 580"/>
                  <a:gd name="T20" fmla="*/ 30411109 w 602"/>
                  <a:gd name="T21" fmla="*/ 46077877 h 580"/>
                  <a:gd name="T22" fmla="*/ 30411109 w 602"/>
                  <a:gd name="T23" fmla="*/ 38637768 h 580"/>
                  <a:gd name="T24" fmla="*/ 26756804 w 602"/>
                  <a:gd name="T25" fmla="*/ 29500304 h 580"/>
                  <a:gd name="T26" fmla="*/ 24929472 w 602"/>
                  <a:gd name="T27" fmla="*/ 25845463 h 580"/>
                  <a:gd name="T28" fmla="*/ 25843138 w 602"/>
                  <a:gd name="T29" fmla="*/ 19318704 h 580"/>
                  <a:gd name="T30" fmla="*/ 24929472 w 602"/>
                  <a:gd name="T31" fmla="*/ 12009021 h 580"/>
                  <a:gd name="T32" fmla="*/ 39678193 w 602"/>
                  <a:gd name="T33" fmla="*/ 0 h 580"/>
                  <a:gd name="T34" fmla="*/ 53513248 w 602"/>
                  <a:gd name="T35" fmla="*/ 12009021 h 580"/>
                  <a:gd name="T36" fmla="*/ 52599581 w 602"/>
                  <a:gd name="T37" fmla="*/ 19318704 h 580"/>
                  <a:gd name="T38" fmla="*/ 54426914 w 602"/>
                  <a:gd name="T39" fmla="*/ 25845463 h 580"/>
                  <a:gd name="T40" fmla="*/ 51685915 w 602"/>
                  <a:gd name="T41" fmla="*/ 29500304 h 580"/>
                  <a:gd name="T42" fmla="*/ 48031249 w 602"/>
                  <a:gd name="T43" fmla="*/ 38637768 h 580"/>
                  <a:gd name="T44" fmla="*/ 48031249 w 602"/>
                  <a:gd name="T45" fmla="*/ 46077877 h 580"/>
                  <a:gd name="T46" fmla="*/ 57167913 w 602"/>
                  <a:gd name="T47" fmla="*/ 49733080 h 580"/>
                  <a:gd name="T48" fmla="*/ 69175635 w 602"/>
                  <a:gd name="T49" fmla="*/ 53518347 h 580"/>
                  <a:gd name="T50" fmla="*/ 78442719 w 602"/>
                  <a:gd name="T51" fmla="*/ 71923702 h 5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602" h="580">
                    <a:moveTo>
                      <a:pt x="601" y="551"/>
                    </a:moveTo>
                    <a:lnTo>
                      <a:pt x="601" y="551"/>
                    </a:lnTo>
                    <a:cubicBezTo>
                      <a:pt x="601" y="572"/>
                      <a:pt x="594" y="579"/>
                      <a:pt x="572" y="579"/>
                    </a:cubicBezTo>
                    <a:cubicBezTo>
                      <a:pt x="28" y="579"/>
                      <a:pt x="28" y="579"/>
                      <a:pt x="28" y="579"/>
                    </a:cubicBezTo>
                    <a:cubicBezTo>
                      <a:pt x="14" y="579"/>
                      <a:pt x="0" y="572"/>
                      <a:pt x="0" y="551"/>
                    </a:cubicBezTo>
                    <a:cubicBezTo>
                      <a:pt x="0" y="551"/>
                      <a:pt x="0" y="452"/>
                      <a:pt x="78" y="410"/>
                    </a:cubicBezTo>
                    <a:cubicBezTo>
                      <a:pt x="120" y="388"/>
                      <a:pt x="106" y="410"/>
                      <a:pt x="163" y="381"/>
                    </a:cubicBezTo>
                    <a:cubicBezTo>
                      <a:pt x="219" y="360"/>
                      <a:pt x="233" y="353"/>
                      <a:pt x="233" y="353"/>
                    </a:cubicBezTo>
                    <a:cubicBezTo>
                      <a:pt x="233" y="296"/>
                      <a:pt x="233" y="296"/>
                      <a:pt x="233" y="296"/>
                    </a:cubicBezTo>
                    <a:cubicBezTo>
                      <a:pt x="233" y="296"/>
                      <a:pt x="212" y="275"/>
                      <a:pt x="205" y="226"/>
                    </a:cubicBezTo>
                    <a:cubicBezTo>
                      <a:pt x="191" y="233"/>
                      <a:pt x="191" y="212"/>
                      <a:pt x="191" y="198"/>
                    </a:cubicBezTo>
                    <a:cubicBezTo>
                      <a:pt x="191" y="183"/>
                      <a:pt x="184" y="148"/>
                      <a:pt x="198" y="148"/>
                    </a:cubicBezTo>
                    <a:cubicBezTo>
                      <a:pt x="191" y="127"/>
                      <a:pt x="191" y="99"/>
                      <a:pt x="191" y="92"/>
                    </a:cubicBezTo>
                    <a:cubicBezTo>
                      <a:pt x="198" y="49"/>
                      <a:pt x="240" y="0"/>
                      <a:pt x="304" y="0"/>
                    </a:cubicBezTo>
                    <a:cubicBezTo>
                      <a:pt x="375" y="0"/>
                      <a:pt x="410" y="49"/>
                      <a:pt x="410" y="92"/>
                    </a:cubicBezTo>
                    <a:cubicBezTo>
                      <a:pt x="410" y="99"/>
                      <a:pt x="410" y="127"/>
                      <a:pt x="403" y="148"/>
                    </a:cubicBezTo>
                    <a:cubicBezTo>
                      <a:pt x="424" y="148"/>
                      <a:pt x="417" y="183"/>
                      <a:pt x="417" y="198"/>
                    </a:cubicBezTo>
                    <a:cubicBezTo>
                      <a:pt x="417" y="212"/>
                      <a:pt x="410" y="233"/>
                      <a:pt x="396" y="226"/>
                    </a:cubicBezTo>
                    <a:cubicBezTo>
                      <a:pt x="389" y="275"/>
                      <a:pt x="368" y="296"/>
                      <a:pt x="368" y="296"/>
                    </a:cubicBezTo>
                    <a:cubicBezTo>
                      <a:pt x="368" y="353"/>
                      <a:pt x="368" y="353"/>
                      <a:pt x="368" y="353"/>
                    </a:cubicBezTo>
                    <a:cubicBezTo>
                      <a:pt x="368" y="353"/>
                      <a:pt x="382" y="360"/>
                      <a:pt x="438" y="381"/>
                    </a:cubicBezTo>
                    <a:cubicBezTo>
                      <a:pt x="502" y="410"/>
                      <a:pt x="481" y="388"/>
                      <a:pt x="530" y="410"/>
                    </a:cubicBezTo>
                    <a:cubicBezTo>
                      <a:pt x="601" y="452"/>
                      <a:pt x="601" y="551"/>
                      <a:pt x="601" y="551"/>
                    </a:cubicBezTo>
                  </a:path>
                </a:pathLst>
              </a:custGeom>
              <a:solidFill>
                <a:srgbClr val="FFBF05"/>
              </a:solidFill>
              <a:ln w="9525">
                <a:solidFill>
                  <a:srgbClr val="FFBF05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33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Arial Unicode MS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2B91B1F-0697-2947-5DF8-C5737CD075DE}"/>
                </a:ext>
              </a:extLst>
            </p:cNvPr>
            <p:cNvGrpSpPr/>
            <p:nvPr/>
          </p:nvGrpSpPr>
          <p:grpSpPr>
            <a:xfrm>
              <a:off x="4928682" y="5720091"/>
              <a:ext cx="309084" cy="312893"/>
              <a:chOff x="4375832" y="5726010"/>
              <a:chExt cx="309084" cy="312893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295A9CA2-AE34-6E65-67D6-050E9CB013FC}"/>
                  </a:ext>
                </a:extLst>
              </p:cNvPr>
              <p:cNvSpPr/>
              <p:nvPr/>
            </p:nvSpPr>
            <p:spPr>
              <a:xfrm>
                <a:off x="4375832" y="5726010"/>
                <a:ext cx="309084" cy="312893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BF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3" name="图形 22" descr="日历">
                <a:extLst>
                  <a:ext uri="{FF2B5EF4-FFF2-40B4-BE49-F238E27FC236}">
                    <a16:creationId xmlns:a16="http://schemas.microsoft.com/office/drawing/2014/main" id="{FFE70418-D7EF-91C8-EC8A-6BABA3BB8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02013" y="5752099"/>
                <a:ext cx="256723" cy="260012"/>
              </a:xfrm>
              <a:prstGeom prst="rect">
                <a:avLst/>
              </a:prstGeom>
            </p:spPr>
          </p:pic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9A9DDBA-5C7D-5591-0F3F-FAAB9EC52981}"/>
                </a:ext>
              </a:extLst>
            </p:cNvPr>
            <p:cNvSpPr/>
            <p:nvPr/>
          </p:nvSpPr>
          <p:spPr>
            <a:xfrm>
              <a:off x="8468158" y="5723049"/>
              <a:ext cx="1824000" cy="307762"/>
            </a:xfrm>
            <a:prstGeom prst="rect">
              <a:avLst/>
            </a:prstGeom>
          </p:spPr>
          <p:txBody>
            <a:bodyPr wrap="none" lIns="91428" tIns="45713" rIns="91428" bIns="45713">
              <a:spAutoFit/>
            </a:bodyPr>
            <a:lstStyle/>
            <a:p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Faculty: CAMT, CMU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667F78F-A98B-2769-4C07-9D2BC93BE21E}"/>
                </a:ext>
              </a:extLst>
            </p:cNvPr>
            <p:cNvGrpSpPr/>
            <p:nvPr/>
          </p:nvGrpSpPr>
          <p:grpSpPr>
            <a:xfrm>
              <a:off x="8159074" y="5701784"/>
              <a:ext cx="317547" cy="312893"/>
              <a:chOff x="7568754" y="5685565"/>
              <a:chExt cx="317547" cy="312893"/>
            </a:xfrm>
          </p:grpSpPr>
          <p:pic>
            <p:nvPicPr>
              <p:cNvPr id="31" name="Picture 6" descr="CAMT Smart Office">
                <a:extLst>
                  <a:ext uri="{FF2B5EF4-FFF2-40B4-BE49-F238E27FC236}">
                    <a16:creationId xmlns:a16="http://schemas.microsoft.com/office/drawing/2014/main" id="{38A5C026-A83F-1F51-6221-86A44AADEE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80644" y="5727026"/>
                <a:ext cx="305657" cy="2548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D1033505-3666-D019-5E29-5214EC39C6AE}"/>
                  </a:ext>
                </a:extLst>
              </p:cNvPr>
              <p:cNvSpPr/>
              <p:nvPr/>
            </p:nvSpPr>
            <p:spPr>
              <a:xfrm>
                <a:off x="7568754" y="5685565"/>
                <a:ext cx="309084" cy="312893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BF0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7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7105CAFF-1314-984C-209A-956145282D45}"/>
                </a:ext>
              </a:extLst>
            </p:cNvPr>
            <p:cNvSpPr txBox="1"/>
            <p:nvPr/>
          </p:nvSpPr>
          <p:spPr>
            <a:xfrm>
              <a:off x="1655839" y="5731742"/>
              <a:ext cx="5362365" cy="307777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Present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Team:  Freshman          		Date: 15</a:t>
              </a:r>
              <a:r>
                <a:rPr kumimoji="0" lang="en-US" altLang="zh-CN" sz="1400" b="0" i="0" u="none" strike="noStrike" kern="1200" cap="none" spc="0" normalizeH="0" baseline="30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FEB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2024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CE6F46B-22C5-ABD5-4CA6-48B366BB481E}"/>
              </a:ext>
            </a:extLst>
          </p:cNvPr>
          <p:cNvSpPr/>
          <p:nvPr/>
        </p:nvSpPr>
        <p:spPr>
          <a:xfrm>
            <a:off x="5282541" y="5289971"/>
            <a:ext cx="1614521" cy="369318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Course 953773</a:t>
            </a:r>
          </a:p>
        </p:txBody>
      </p:sp>
    </p:spTree>
    <p:extLst>
      <p:ext uri="{BB962C8B-B14F-4D97-AF65-F5344CB8AC3E}">
        <p14:creationId xmlns:p14="http://schemas.microsoft.com/office/powerpoint/2010/main" val="16973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840A37-B128-B8A9-D2D6-6E2D1C4BA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AD17CA-4E7A-CE29-EE34-00DF14B08B33}"/>
              </a:ext>
            </a:extLst>
          </p:cNvPr>
          <p:cNvSpPr txBox="1"/>
          <p:nvPr/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zh-CN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17DF48-5442-300C-8411-4F667C22D010}"/>
              </a:ext>
            </a:extLst>
          </p:cNvPr>
          <p:cNvSpPr txBox="1"/>
          <p:nvPr/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altLang="zh-CN" sz="2000" b="0" i="0" dirty="0">
                <a:solidFill>
                  <a:srgbClr val="0D0D0D"/>
                </a:solidFill>
                <a:effectLst/>
                <a:latin typeface="Söhne"/>
              </a:rPr>
              <a:t>Identifying specific service issues that Chinese tourists encounter when dining at Chinese restaurants in Chiang Mai, such as language barriers, cultural misunderstandings, concerns about overcharging, or poor food quality.</a:t>
            </a:r>
            <a:endParaRPr kumimoji="0" lang="en-US" altLang="zh-CN" sz="20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3240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840A37-B128-B8A9-D2D6-6E2D1C4BA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AD17CA-4E7A-CE29-EE34-00DF14B08B33}"/>
              </a:ext>
            </a:extLst>
          </p:cNvPr>
          <p:cNvSpPr txBox="1"/>
          <p:nvPr/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A3CC71-8A9B-0761-55BE-7B694C3B9ADF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D0D0D"/>
                </a:solidFill>
                <a:latin typeface="Söhne"/>
              </a:rPr>
              <a:t>Significant number of Chinese tourists visiting Chiang Mai.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D0D0D"/>
                </a:solidFill>
                <a:latin typeface="Söhne"/>
              </a:rPr>
              <a:t>Satisfying Chinese tourists' dining experiences is important for cultural exchange.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D0D0D"/>
                </a:solidFill>
                <a:latin typeface="Söhne"/>
              </a:rPr>
              <a:t>The aim is to help Chinese restaurants improve service quality to increase tourist satisfaction and revenue.</a:t>
            </a:r>
            <a:endParaRPr kumimoji="1" lang="en-US" altLang="zh-CN" sz="24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E17DF48-5442-300C-8411-4F667C22D010}"/>
              </a:ext>
            </a:extLst>
          </p:cNvPr>
          <p:cNvSpPr txBox="1"/>
          <p:nvPr/>
        </p:nvSpPr>
        <p:spPr>
          <a:xfrm>
            <a:off x="5250105" y="586822"/>
            <a:ext cx="702617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840A37-B128-B8A9-D2D6-6E2D1C4BA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AD17CA-4E7A-CE29-EE34-00DF14B08B33}"/>
              </a:ext>
            </a:extLst>
          </p:cNvPr>
          <p:cNvSpPr txBox="1"/>
          <p:nvPr/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n-cs"/>
              </a:rPr>
              <a:t>Outcomes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 Light" panose="02010600030101010101" pitchFamily="2" charset="-122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17DF48-5442-300C-8411-4F667C22D010}"/>
              </a:ext>
            </a:extLst>
          </p:cNvPr>
          <p:cNvSpPr txBox="1"/>
          <p:nvPr/>
        </p:nvSpPr>
        <p:spPr>
          <a:xfrm>
            <a:off x="793659" y="1895129"/>
            <a:ext cx="10252122" cy="465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" altLang="zh-CN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Through text analysis and sentiment analysis, the following outputs are provided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：</a:t>
            </a:r>
            <a:endParaRPr lang="en-US" altLang="zh-CN" sz="2000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l"/>
            <a:endParaRPr lang="en-US" altLang="zh-CN" sz="2000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zh-CN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Restaurant lists, review datasets, sentiment analysis results, detailed reports on specific service issues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" altLang="zh-CN" sz="2000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zh-CN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Custom model development enhances analysis accuracy and adaptability, providing more accurate sentiment analysis for specific data sets.</a:t>
            </a:r>
            <a:br>
              <a:rPr lang="en" altLang="zh-CN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</a:br>
            <a:endParaRPr lang="en" altLang="zh-CN" sz="2000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zh-CN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Clearly identify service deficiencies, provide improvement directions for the restaurant, and directly promote the quality of service.</a:t>
            </a:r>
            <a:br>
              <a:rPr lang="en" altLang="zh-CN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</a:br>
            <a:endParaRPr lang="en" altLang="zh-CN" sz="2000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zh-CN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In-depth analysis of the service quality of the best performing restaurants, setting a higher service standard for the industry benchmark.</a:t>
            </a:r>
            <a:endParaRPr lang="zh-CN" altLang="en-US" sz="2000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4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840A37-B128-B8A9-D2D6-6E2D1C4BA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AD17CA-4E7A-CE29-EE34-00DF14B08B33}"/>
              </a:ext>
            </a:extLst>
          </p:cNvPr>
          <p:cNvSpPr txBox="1"/>
          <p:nvPr/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n-cs"/>
              </a:rPr>
              <a:t>New method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A3CC71-8A9B-0761-55BE-7B694C3B9ADF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等线" panose="02010600030101010101" pitchFamily="2" charset="-122"/>
                <a:cs typeface="+mn-cs"/>
              </a:rPr>
              <a:t>Use Google's sentiment analysis </a:t>
            </a:r>
            <a:r>
              <a:rPr kumimoji="0" lang="en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等线" panose="02010600030101010101" pitchFamily="2" charset="-122"/>
                <a:cs typeface="+mn-cs"/>
              </a:rPr>
              <a:t>api</a:t>
            </a:r>
            <a:r>
              <a:rPr kumimoji="0" lang="e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等线" panose="02010600030101010101" pitchFamily="2" charset="-122"/>
                <a:cs typeface="+mn-cs"/>
              </a:rPr>
              <a:t> to compare with the mentioned '</a:t>
            </a:r>
            <a:r>
              <a:rPr kumimoji="0" lang="en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等线" panose="02010600030101010101" pitchFamily="2" charset="-122"/>
                <a:cs typeface="+mn-cs"/>
              </a:rPr>
              <a:t>Weiciyun</a:t>
            </a:r>
            <a:r>
              <a:rPr kumimoji="0" lang="e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等线" panose="02010600030101010101" pitchFamily="2" charset="-122"/>
                <a:cs typeface="+mn-cs"/>
              </a:rPr>
              <a:t>'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等线" panose="02010600030101010101" pitchFamily="2" charset="-122"/>
                <a:cs typeface="+mn-cs"/>
              </a:rPr>
              <a:t>choose a model architecture suitable for sentiment analysis tasks, such as recurrent neural network (RNN), long short-term memory network (LSTM) or Transformer.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等线" panose="02010600030101010101" pitchFamily="2" charset="-122"/>
                <a:cs typeface="+mn-cs"/>
              </a:rPr>
              <a:t>try to use pre-trained models (such as BERT, GPT, etc.) to fine-tune the self-built model.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E17DF48-5442-300C-8411-4F667C22D010}"/>
              </a:ext>
            </a:extLst>
          </p:cNvPr>
          <p:cNvSpPr txBox="1"/>
          <p:nvPr/>
        </p:nvSpPr>
        <p:spPr>
          <a:xfrm>
            <a:off x="5250105" y="586822"/>
            <a:ext cx="702617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7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840A37-B128-B8A9-D2D6-6E2D1C4BA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AD17CA-4E7A-CE29-EE34-00DF14B08B33}"/>
              </a:ext>
            </a:extLst>
          </p:cNvPr>
          <p:cNvSpPr txBox="1"/>
          <p:nvPr/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n-cs"/>
              </a:rPr>
              <a:t>Final product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 Light" panose="02010600030101010101" pitchFamily="2" charset="-122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17DF48-5442-300C-8411-4F667C22D010}"/>
              </a:ext>
            </a:extLst>
          </p:cNvPr>
          <p:cNvSpPr txBox="1"/>
          <p:nvPr/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等线" panose="02010600030101010101" pitchFamily="2" charset="-122"/>
                <a:cs typeface="+mn-cs"/>
              </a:rPr>
              <a:t>Report in detail, providing insights into service issues and their impact on customer satisfaction.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等线" panose="02010600030101010101" pitchFamily="2" charset="-122"/>
                <a:cs typeface="+mn-cs"/>
              </a:rPr>
              <a:t>Recommendations to address identified issues, including strategies to improve environmental and health conditions, improve food quality and provide language services.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等线" panose="02010600030101010101" pitchFamily="2" charset="-122"/>
                <a:cs typeface="+mn-cs"/>
              </a:rPr>
              <a:t>Dashboards or visualization tools that present analysis results in an easy-to-understand format.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48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4">
            <a:extLst>
              <a:ext uri="{FF2B5EF4-FFF2-40B4-BE49-F238E27FC236}">
                <a16:creationId xmlns:a16="http://schemas.microsoft.com/office/drawing/2014/main" id="{F14C58F6-FD7D-328E-2DAC-2073DB1AD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65" y="2031101"/>
            <a:ext cx="4575863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37B0E8"/>
              </a:buClr>
              <a:defRPr/>
            </a:pPr>
            <a:r>
              <a:rPr kumimoji="0" lang="en-US" altLang="zh-CN" sz="4800" i="0" u="none" strike="noStrike" cap="none" spc="0" normalizeH="0" baseline="0" noProof="0" dirty="0">
                <a:ln w="6350"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listening!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E233D31-0D54-9069-EC85-DD726EE5CDDD}"/>
              </a:ext>
            </a:extLst>
          </p:cNvPr>
          <p:cNvGrpSpPr/>
          <p:nvPr/>
        </p:nvGrpSpPr>
        <p:grpSpPr>
          <a:xfrm>
            <a:off x="5987757" y="650494"/>
            <a:ext cx="5627980" cy="5324142"/>
            <a:chOff x="5987757" y="650494"/>
            <a:chExt cx="5627980" cy="5324142"/>
          </a:xfrm>
        </p:grpSpPr>
        <p:pic>
          <p:nvPicPr>
            <p:cNvPr id="1026" name="Picture 2" descr="Literature Review Stock Illustrations – 763 Literature Review Stock  Illustrations, Vectors &amp; Clipart - Dreamstime">
              <a:extLst>
                <a:ext uri="{FF2B5EF4-FFF2-40B4-BE49-F238E27FC236}">
                  <a16:creationId xmlns:a16="http://schemas.microsoft.com/office/drawing/2014/main" id="{251AF1F3-6F05-D853-5750-A3A9B0CD83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6" r="3396" b="-2"/>
            <a:stretch/>
          </p:blipFill>
          <p:spPr bwMode="auto">
            <a:xfrm>
              <a:off x="5987757" y="650494"/>
              <a:ext cx="5627980" cy="5324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9962131E-73F6-0571-FAC6-2749884C6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4893" y="3083965"/>
              <a:ext cx="236581" cy="82673"/>
            </a:xfrm>
            <a:prstGeom prst="rect">
              <a:avLst/>
            </a:prstGeom>
          </p:spPr>
        </p:pic>
        <p:pic>
          <p:nvPicPr>
            <p:cNvPr id="24" name="图片 23" descr="背景图案&#10;&#10;中度可信度描述已自动生成">
              <a:extLst>
                <a:ext uri="{FF2B5EF4-FFF2-40B4-BE49-F238E27FC236}">
                  <a16:creationId xmlns:a16="http://schemas.microsoft.com/office/drawing/2014/main" id="{3F85AA40-DE50-D111-CAA3-66BDD40FB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3681" y="3266425"/>
              <a:ext cx="309581" cy="345036"/>
            </a:xfrm>
            <a:prstGeom prst="rect">
              <a:avLst/>
            </a:prstGeom>
          </p:spPr>
        </p:pic>
        <p:pic>
          <p:nvPicPr>
            <p:cNvPr id="25" name="图片 24" descr="背景图案&#10;&#10;中度可信度描述已自动生成">
              <a:extLst>
                <a:ext uri="{FF2B5EF4-FFF2-40B4-BE49-F238E27FC236}">
                  <a16:creationId xmlns:a16="http://schemas.microsoft.com/office/drawing/2014/main" id="{EB531ACB-C934-6CFD-BC65-DF9DE366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67329">
              <a:off x="7666454" y="3165736"/>
              <a:ext cx="292271" cy="363967"/>
            </a:xfrm>
            <a:prstGeom prst="rect">
              <a:avLst/>
            </a:prstGeom>
          </p:spPr>
        </p:pic>
        <p:pic>
          <p:nvPicPr>
            <p:cNvPr id="30" name="图片 29" descr="背景图案&#10;&#10;中度可信度描述已自动生成">
              <a:extLst>
                <a:ext uri="{FF2B5EF4-FFF2-40B4-BE49-F238E27FC236}">
                  <a16:creationId xmlns:a16="http://schemas.microsoft.com/office/drawing/2014/main" id="{CFAC8E7D-9F87-A6E2-2ABE-C9CA4DCCA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9">
              <a:off x="7695747" y="3228468"/>
              <a:ext cx="292271" cy="363967"/>
            </a:xfrm>
            <a:prstGeom prst="rect">
              <a:avLst/>
            </a:prstGeom>
          </p:spPr>
        </p:pic>
        <p:pic>
          <p:nvPicPr>
            <p:cNvPr id="34" name="Picture 6" descr="Use links below to save image.">
              <a:extLst>
                <a:ext uri="{FF2B5EF4-FFF2-40B4-BE49-F238E27FC236}">
                  <a16:creationId xmlns:a16="http://schemas.microsoft.com/office/drawing/2014/main" id="{31470424-AC47-B52D-41F5-D56A0246BA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60" t="46744" r="31524" b="41067"/>
            <a:stretch/>
          </p:blipFill>
          <p:spPr bwMode="auto">
            <a:xfrm>
              <a:off x="7919049" y="3151814"/>
              <a:ext cx="1960261" cy="617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D5014A03-65DD-A2B8-1878-7E815E039271}"/>
              </a:ext>
            </a:extLst>
          </p:cNvPr>
          <p:cNvSpPr txBox="1"/>
          <p:nvPr/>
        </p:nvSpPr>
        <p:spPr>
          <a:xfrm>
            <a:off x="13077173" y="63131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30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637</Words>
  <Application>Microsoft Macintosh PowerPoint</Application>
  <PresentationFormat>宽屏</PresentationFormat>
  <Paragraphs>54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微软雅黑</vt:lpstr>
      <vt:lpstr>Söhne</vt:lpstr>
      <vt:lpstr>Arial</vt:lpstr>
      <vt:lpstr>Noto sans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YUANKUN GU</dc:creator>
  <cp:lastModifiedBy>YUANKUN GU</cp:lastModifiedBy>
  <cp:revision>54</cp:revision>
  <dcterms:created xsi:type="dcterms:W3CDTF">2024-01-30T16:32:22Z</dcterms:created>
  <dcterms:modified xsi:type="dcterms:W3CDTF">2024-02-15T07:41:51Z</dcterms:modified>
</cp:coreProperties>
</file>