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ipj7wlvrQqOzXB/i4PKZ4F3UcU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3C1B6AD-AE2C-4B59-A386-1F6A01789B55}">
  <a:tblStyle styleId="{83C1B6AD-AE2C-4B59-A386-1F6A01789B55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F7"/>
          </a:solidFill>
        </a:fill>
      </a:tcStyle>
    </a:wholeTbl>
    <a:band1H>
      <a:tcTxStyle/>
      <a:tcStyle>
        <a:fill>
          <a:solidFill>
            <a:srgbClr val="E6CDEE"/>
          </a:solidFill>
        </a:fill>
      </a:tcStyle>
    </a:band1H>
    <a:band2H>
      <a:tcTxStyle/>
    </a:band2H>
    <a:band1V>
      <a:tcTxStyle/>
      <a:tcStyle>
        <a:fill>
          <a:solidFill>
            <a:srgbClr val="E6CD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7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7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7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7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7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7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8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8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8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8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8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9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29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29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9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0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0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0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0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0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1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1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2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2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2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4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4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4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4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4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5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5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Introduction to Tcl</a:t>
            </a:r>
            <a:endParaRPr/>
          </a:p>
        </p:txBody>
      </p:sp>
      <p:pic>
        <p:nvPicPr>
          <p:cNvPr descr="logos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 b="0"/>
          </a:p>
        </p:txBody>
      </p:sp>
      <p:sp>
        <p:nvSpPr>
          <p:cNvPr id="164" name="Google Shape;164;p10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enter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tclsh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exit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Command Syntax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command variable value; #comment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 sz="1800">
                <a:latin typeface="Courier New"/>
                <a:ea typeface="Courier New"/>
                <a:cs typeface="Courier New"/>
                <a:sym typeface="Courier New"/>
              </a:rPr>
              <a:t>Command value 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Path of tclsh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which tclsh</a:t>
            </a:r>
            <a:r>
              <a:rPr lang="en-US"/>
              <a:t> (Use this with shebang at start of tcl file)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To run a tcl file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tclsh ./&lt;file_name&gt;.tcl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 b="0"/>
          </a:p>
        </p:txBody>
      </p:sp>
      <p:sp>
        <p:nvSpPr>
          <p:cNvPr id="170" name="Google Shape;170;p11"/>
          <p:cNvSpPr txBox="1"/>
          <p:nvPr/>
        </p:nvSpPr>
        <p:spPr>
          <a:xfrm>
            <a:off x="1676399" y="2294627"/>
            <a:ext cx="3174520" cy="347787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b="0" i="0" lang="en-US" sz="2000" u="none" cap="none" strike="noStrike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hello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"hello"</a:t>
            </a:r>
            <a:endParaRPr sz="1800">
              <a:solidFill>
                <a:srgbClr val="610C0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hello there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"hello there"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 there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11"/>
          <p:cNvSpPr txBox="1"/>
          <p:nvPr/>
        </p:nvSpPr>
        <p:spPr>
          <a:xfrm>
            <a:off x="6765985" y="2294626"/>
            <a:ext cx="3174521" cy="347787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"\n"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{\n}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\n​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 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hello; 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puts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 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hello 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#comment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 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hello; </a:t>
            </a:r>
            <a:r>
              <a:rPr lang="en-US" sz="2000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#comment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 b="0"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1011184" y="2185750"/>
            <a:ext cx="10168128" cy="414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107720" y="2179608"/>
            <a:ext cx="2743199" cy="2862322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set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set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n-US" sz="2000">
                <a:solidFill>
                  <a:srgbClr val="D58AE3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set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z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"hi"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hi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2"/>
          <p:cNvSpPr txBox="1"/>
          <p:nvPr/>
        </p:nvSpPr>
        <p:spPr>
          <a:xfrm>
            <a:off x="6535947" y="2179608"/>
            <a:ext cx="2743200" cy="2862322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expr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set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 [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]​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puts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Conditionals and While Loop</a:t>
            </a:r>
            <a:endParaRPr/>
          </a:p>
        </p:txBody>
      </p:sp>
      <p:sp>
        <p:nvSpPr>
          <p:cNvPr id="185" name="Google Shape;185;p13"/>
          <p:cNvSpPr txBox="1"/>
          <p:nvPr/>
        </p:nvSpPr>
        <p:spPr>
          <a:xfrm>
            <a:off x="2884098" y="2970363"/>
            <a:ext cx="5992483" cy="347787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set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1​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if {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==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} {puts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"x is 1"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} else {puts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610C0C"/>
                </a:solidFill>
                <a:latin typeface="Arial"/>
                <a:ea typeface="Arial"/>
                <a:cs typeface="Arial"/>
                <a:sym typeface="Arial"/>
              </a:rPr>
              <a:t>"x is not 1"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 is 1​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% while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{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{​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set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expr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];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2727A5"/>
                </a:solidFill>
                <a:latin typeface="Arial"/>
                <a:ea typeface="Arial"/>
                <a:cs typeface="Arial"/>
                <a:sym typeface="Arial"/>
              </a:rPr>
              <a:t>puts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$x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1​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6" name="Google Shape;186;p13"/>
          <p:cNvSpPr txBox="1"/>
          <p:nvPr>
            <p:ph idx="1" type="body"/>
          </p:nvPr>
        </p:nvSpPr>
        <p:spPr>
          <a:xfrm>
            <a:off x="1014926" y="2161722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 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Space between each closing and next opening of curly braces is compulsory.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 Arial"/>
              <a:buChar char="•"/>
            </a:pPr>
            <a:r>
              <a:rPr lang="en-US" sz="2000">
                <a:latin typeface="Arial"/>
                <a:ea typeface="Arial"/>
                <a:cs typeface="Arial"/>
                <a:sym typeface="Arial"/>
              </a:rPr>
              <a:t>Starting curly brace of statement should be in the same line as conditional.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For Loop</a:t>
            </a:r>
            <a:endParaRPr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809901" y="1941335"/>
            <a:ext cx="10254392" cy="10806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for start test next command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93" name="Google Shape;193;p14"/>
          <p:cNvSpPr txBox="1"/>
          <p:nvPr/>
        </p:nvSpPr>
        <p:spPr>
          <a:xfrm>
            <a:off x="3056626" y="3013496"/>
            <a:ext cx="5791200" cy="255454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for {set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$i 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{incr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{puts 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% for {set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 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$i 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&lt;</a:t>
            </a:r>
            <a:r>
              <a:rPr lang="en-US" sz="200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{incr 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; puts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000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$i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 {puts </a:t>
            </a:r>
            <a:r>
              <a:rPr lang="en-US" sz="2000">
                <a:solidFill>
                  <a:srgbClr val="C678DD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r>
              <a:rPr lang="en-US" sz="2000">
                <a:solidFill>
                  <a:srgbClr val="2727A4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File I/O</a:t>
            </a:r>
            <a:endParaRPr/>
          </a:p>
        </p:txBody>
      </p:sp>
      <p:sp>
        <p:nvSpPr>
          <p:cNvPr id="199" name="Google Shape;199;p15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Opening files: 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Reading from files: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gets $fileHandle line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read $fileHandle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Writing to files: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puts $fileHandle "data"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Closing files: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close $fileHandle</a:t>
            </a:r>
            <a:endParaRPr/>
          </a:p>
        </p:txBody>
      </p:sp>
      <p:graphicFrame>
        <p:nvGraphicFramePr>
          <p:cNvPr id="200" name="Google Shape;200;p15"/>
          <p:cNvGraphicFramePr/>
          <p:nvPr/>
        </p:nvGraphicFramePr>
        <p:xfrm>
          <a:off x="2011680" y="25432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fileHandle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"filename.txt"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r]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r for read, w for write, a for append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Arrays</a:t>
            </a:r>
            <a:endParaRPr/>
          </a:p>
        </p:txBody>
      </p:sp>
      <p:sp>
        <p:nvSpPr>
          <p:cNvPr id="206" name="Google Shape;206;p16"/>
          <p:cNvSpPr txBox="1"/>
          <p:nvPr>
            <p:ph idx="1" type="body"/>
          </p:nvPr>
        </p:nvSpPr>
        <p:spPr>
          <a:xfrm>
            <a:off x="809901" y="1941335"/>
            <a:ext cx="10168128" cy="12972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Array declaration: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set name(index) value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Use for loops for traversing arrays</a:t>
            </a:r>
            <a:endParaRPr/>
          </a:p>
        </p:txBody>
      </p:sp>
      <p:pic>
        <p:nvPicPr>
          <p:cNvPr descr="A close-up of text&#10;&#10;Description automatically generated" id="207" name="Google Shape;20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2201" y="3871913"/>
            <a:ext cx="6924675" cy="140017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08" name="Google Shape;208;p16"/>
          <p:cNvSpPr txBox="1"/>
          <p:nvPr/>
        </p:nvSpPr>
        <p:spPr>
          <a:xfrm>
            <a:off x="8553938" y="3874477"/>
            <a:ext cx="2743200" cy="1323439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Traversing Arrays​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the​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of a tcl file​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209" name="Google Shape;209;p16"/>
          <p:cNvSpPr txBox="1"/>
          <p:nvPr/>
        </p:nvSpPr>
        <p:spPr>
          <a:xfrm>
            <a:off x="8553938" y="342509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10" name="Google Shape;210;p16"/>
          <p:cNvSpPr txBox="1"/>
          <p:nvPr/>
        </p:nvSpPr>
        <p:spPr>
          <a:xfrm>
            <a:off x="1002323" y="3425092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Associative Arrays</a:t>
            </a:r>
            <a:endParaRPr/>
          </a:p>
        </p:txBody>
      </p:sp>
      <p:sp>
        <p:nvSpPr>
          <p:cNvPr id="216" name="Google Shape;216;p17"/>
          <p:cNvSpPr txBox="1"/>
          <p:nvPr>
            <p:ph idx="1" type="body"/>
          </p:nvPr>
        </p:nvSpPr>
        <p:spPr>
          <a:xfrm>
            <a:off x="1014715" y="2108230"/>
            <a:ext cx="10168128" cy="1419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Associative arrays are unordered set of values which can be accessed via corresponding keys/ index value which may not be a number.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Retrieving keys/indexes of an array: 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array names &lt;array-name&gt;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descr="A screenshot of a computer&#10;&#10;Description automatically generated" id="217" name="Google Shape;21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7998" y="4130761"/>
            <a:ext cx="4029075" cy="2114550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17"/>
          <p:cNvSpPr txBox="1"/>
          <p:nvPr/>
        </p:nvSpPr>
        <p:spPr>
          <a:xfrm>
            <a:off x="6199554" y="4128477"/>
            <a:ext cx="2723662" cy="923330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John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 Name</a:t>
            </a:r>
            <a:endParaRPr/>
          </a:p>
        </p:txBody>
      </p:sp>
      <p:sp>
        <p:nvSpPr>
          <p:cNvPr id="219" name="Google Shape;219;p17"/>
          <p:cNvSpPr txBox="1"/>
          <p:nvPr/>
        </p:nvSpPr>
        <p:spPr>
          <a:xfrm>
            <a:off x="6199554" y="366932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20" name="Google Shape;220;p17"/>
          <p:cNvSpPr txBox="1"/>
          <p:nvPr/>
        </p:nvSpPr>
        <p:spPr>
          <a:xfrm>
            <a:off x="1735016" y="366932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226" name="Google Shape;226;p18"/>
          <p:cNvSpPr txBox="1"/>
          <p:nvPr>
            <p:ph idx="1" type="body"/>
          </p:nvPr>
        </p:nvSpPr>
        <p:spPr>
          <a:xfrm>
            <a:off x="1014715" y="2108230"/>
            <a:ext cx="10168128" cy="17788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Ordered collection of numbers, words, strings or other lists.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Command for getting value of an item at an index: 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lindex $&lt;list-name&gt; index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Command for total number of items in a list: </a:t>
            </a: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llength $&lt;list-name&gt;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Use foreach to iterate over list items.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9906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27" name="Google Shape;227;p18"/>
          <p:cNvSpPr txBox="1"/>
          <p:nvPr/>
        </p:nvSpPr>
        <p:spPr>
          <a:xfrm>
            <a:off x="7767792" y="4259716"/>
            <a:ext cx="3054340" cy="147732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is a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in a list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 at 4th-index of list is 1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Length of list is: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8"/>
          <p:cNvSpPr txBox="1"/>
          <p:nvPr/>
        </p:nvSpPr>
        <p:spPr>
          <a:xfrm>
            <a:off x="7762631" y="388387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29" name="Google Shape;229;p18"/>
          <p:cNvSpPr txBox="1"/>
          <p:nvPr/>
        </p:nvSpPr>
        <p:spPr>
          <a:xfrm>
            <a:off x="1019282" y="388221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  <p:pic>
        <p:nvPicPr>
          <p:cNvPr descr="A screenshot of a computer&#10;&#10;Description automatically generated" id="230" name="Google Shape;23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16929" y="4265672"/>
            <a:ext cx="6391275" cy="2409825"/>
          </a:xfrm>
          <a:prstGeom prst="rect">
            <a:avLst/>
          </a:prstGeom>
          <a:noFill/>
          <a:ln cap="flat" cmpd="sng" w="9525">
            <a:solidFill>
              <a:srgbClr val="4472C4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Lists</a:t>
            </a:r>
            <a:endParaRPr/>
          </a:p>
        </p:txBody>
      </p:sp>
      <p:sp>
        <p:nvSpPr>
          <p:cNvPr id="236" name="Google Shape;236;p19"/>
          <p:cNvSpPr txBox="1"/>
          <p:nvPr/>
        </p:nvSpPr>
        <p:spPr>
          <a:xfrm>
            <a:off x="7601715" y="2843178"/>
            <a:ext cx="3054340" cy="203132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in a list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items in a list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in the list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in the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this has items in a list 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items in a list 1 12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12 a in items list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9"/>
          <p:cNvSpPr txBox="1"/>
          <p:nvPr/>
        </p:nvSpPr>
        <p:spPr>
          <a:xfrm>
            <a:off x="7928708" y="222310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38" name="Google Shape;238;p19"/>
          <p:cNvSpPr txBox="1"/>
          <p:nvPr/>
        </p:nvSpPr>
        <p:spPr>
          <a:xfrm>
            <a:off x="1019282" y="2221450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  <p:pic>
        <p:nvPicPr>
          <p:cNvPr descr="A screenshot of a computer code&#10;&#10;Description automatically generated" id="239" name="Google Shape;2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0762" y="2777759"/>
            <a:ext cx="5105400" cy="216217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Introduction to TCL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Brief history and purpose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Why TCL is important for digital design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TCL Basics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Syntax overview, Variables and data types, Control structures (if, while, for), Procedures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TCL in Digital Design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Advanced TCL Concepts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Practical Examples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Foreach Loop</a:t>
            </a:r>
            <a:endParaRPr/>
          </a:p>
        </p:txBody>
      </p:sp>
      <p:sp>
        <p:nvSpPr>
          <p:cNvPr id="245" name="Google Shape;245;p20"/>
          <p:cNvSpPr txBox="1"/>
          <p:nvPr>
            <p:ph idx="1" type="body"/>
          </p:nvPr>
        </p:nvSpPr>
        <p:spPr>
          <a:xfrm>
            <a:off x="1014715" y="2108230"/>
            <a:ext cx="10168128" cy="1419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traversing associative arrays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iterating over items in a list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46" name="Google Shape;246;p20"/>
          <p:cNvSpPr txBox="1"/>
          <p:nvPr/>
        </p:nvSpPr>
        <p:spPr>
          <a:xfrm>
            <a:off x="7782169" y="3786554"/>
            <a:ext cx="2723662" cy="1477328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Employee(Age):24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Employee(Name):John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lst2(0) = hello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lst2(1) = 123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lst2(2) = 2.0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20"/>
          <p:cNvSpPr txBox="1"/>
          <p:nvPr/>
        </p:nvSpPr>
        <p:spPr>
          <a:xfrm>
            <a:off x="7762631" y="3425093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48" name="Google Shape;248;p20"/>
          <p:cNvSpPr txBox="1"/>
          <p:nvPr/>
        </p:nvSpPr>
        <p:spPr>
          <a:xfrm>
            <a:off x="1393093" y="3346939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  <p:pic>
        <p:nvPicPr>
          <p:cNvPr descr="A screenshot of a computer code&#10;&#10;Description automatically generated" id="249" name="Google Shape;24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173" y="3788875"/>
            <a:ext cx="5686425" cy="254317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Working with Strings</a:t>
            </a:r>
            <a:endParaRPr/>
          </a:p>
        </p:txBody>
      </p:sp>
      <p:sp>
        <p:nvSpPr>
          <p:cNvPr id="255" name="Google Shape;255;p21"/>
          <p:cNvSpPr txBox="1"/>
          <p:nvPr>
            <p:ph idx="1" type="body"/>
          </p:nvPr>
        </p:nvSpPr>
        <p:spPr>
          <a:xfrm>
            <a:off x="1014715" y="2108230"/>
            <a:ext cx="10168128" cy="14193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762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sp>
        <p:nvSpPr>
          <p:cNvPr id="256" name="Google Shape;256;p21"/>
          <p:cNvSpPr txBox="1"/>
          <p:nvPr/>
        </p:nvSpPr>
        <p:spPr>
          <a:xfrm>
            <a:off x="7767792" y="2578856"/>
            <a:ext cx="2723662" cy="3139321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week 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XCELERIUM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inof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match found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1"/>
          <p:cNvSpPr txBox="1"/>
          <p:nvPr/>
        </p:nvSpPr>
        <p:spPr>
          <a:xfrm>
            <a:off x="7762631" y="2203017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Output:</a:t>
            </a:r>
            <a:endParaRPr/>
          </a:p>
        </p:txBody>
      </p:sp>
      <p:sp>
        <p:nvSpPr>
          <p:cNvPr id="258" name="Google Shape;258;p21"/>
          <p:cNvSpPr txBox="1"/>
          <p:nvPr/>
        </p:nvSpPr>
        <p:spPr>
          <a:xfrm>
            <a:off x="1119923" y="1937958"/>
            <a:ext cx="27432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Commands:</a:t>
            </a:r>
            <a:endParaRPr/>
          </a:p>
        </p:txBody>
      </p:sp>
      <p:pic>
        <p:nvPicPr>
          <p:cNvPr descr="A screenshot of a computer program&#10;&#10;Description automatically generated"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5722" y="2292740"/>
            <a:ext cx="6343650" cy="4429125"/>
          </a:xfrm>
          <a:prstGeom prst="rect">
            <a:avLst/>
          </a:prstGeom>
          <a:noFill/>
          <a:ln cap="flat" cmpd="sng" w="9525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Practical Examples</a:t>
            </a:r>
            <a:endParaRPr/>
          </a:p>
        </p:txBody>
      </p:sp>
      <p:sp>
        <p:nvSpPr>
          <p:cNvPr id="265" name="Google Shape;265;p2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 01: Reading and Parsing Design Files</a:t>
            </a:r>
            <a:endParaRPr/>
          </a:p>
        </p:txBody>
      </p:sp>
      <p:graphicFrame>
        <p:nvGraphicFramePr>
          <p:cNvPr id="266" name="Google Shape;266;p22"/>
          <p:cNvGraphicFramePr/>
          <p:nvPr/>
        </p:nvGraphicFramePr>
        <p:xfrm>
          <a:off x="1207324" y="25729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10405175"/>
              </a:tblGrid>
              <a:tr h="255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This procedure parses a Verilog file to extract module names and their ports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parse_verilog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filename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 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filename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r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Open the file for reading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 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content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read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    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Read the entire file content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close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modules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Initialize an empty list to store module information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foreach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line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split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content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"\n"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         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Iterate through each line of the file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 # Use regular expression to match module declarations. This regex captures the module name and its port list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    if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regexp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module\s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\w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+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\s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*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\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((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.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*?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\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;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line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-&gt;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name ports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           # Add the module name and its ports (split into a list) to our modules list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          lappend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modules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list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split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ports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,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   return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modules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7" name="Google Shape;267;p22"/>
          <p:cNvGraphicFramePr/>
          <p:nvPr/>
        </p:nvGraphicFramePr>
        <p:xfrm>
          <a:off x="6412674" y="366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5199800"/>
              </a:tblGrid>
              <a:tr h="15436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Example usage of the parse_verilog procedure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design_modules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parse_verilog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"design.v"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"Modules found: $design_modules"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3"/>
          <p:cNvSpPr txBox="1"/>
          <p:nvPr>
            <p:ph type="title"/>
          </p:nvPr>
        </p:nvSpPr>
        <p:spPr>
          <a:xfrm>
            <a:off x="1115568" y="301237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Practical Examples</a:t>
            </a:r>
            <a:endParaRPr/>
          </a:p>
        </p:txBody>
      </p:sp>
      <p:graphicFrame>
        <p:nvGraphicFramePr>
          <p:cNvPr id="273" name="Google Shape;273;p23"/>
          <p:cNvGraphicFramePr/>
          <p:nvPr/>
        </p:nvGraphicFramePr>
        <p:xfrm>
          <a:off x="999506" y="1306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10405175"/>
              </a:tblGrid>
              <a:tr h="255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This procedure generates a timing summary report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generate_timing_summary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report_file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"timing_summary.rpt"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Define the output report file 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open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report_file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w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          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Open the file for writing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"Timing Summary Report"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"====================="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Write the report header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get_attribute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get_timing_paths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max_paths 1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nworst 1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slack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"Worst Negative Slack: $wns"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Get and write the Worst Negative Slack (WNS)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tns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get_attribute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get_timing_paths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max_paths 1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nworst 1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tns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"Total Negative Slack: $tns"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Get and write the Total Negative Slack (TNS)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678DD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"\nTop 5 Violating Paths:"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Write details of the top 5 violating paths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foreach_in_collection path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get_timing_paths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max_paths 5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nworst 1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get_object_name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path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 Slack: [get_attribute $path slack]"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close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fh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"Report generated: $report_file"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 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Close the report file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74" name="Google Shape;274;p23"/>
          <p:cNvGraphicFramePr/>
          <p:nvPr/>
        </p:nvGraphicFramePr>
        <p:xfrm>
          <a:off x="6412674" y="168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5199800"/>
              </a:tblGrid>
              <a:tr h="11380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5C6370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Example usage,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 the timing summary report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generate_timing_summary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4"/>
          <p:cNvSpPr txBox="1"/>
          <p:nvPr>
            <p:ph type="title"/>
          </p:nvPr>
        </p:nvSpPr>
        <p:spPr>
          <a:xfrm>
            <a:off x="1115568" y="301237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Practical Examples</a:t>
            </a:r>
            <a:endParaRPr/>
          </a:p>
        </p:txBody>
      </p:sp>
      <p:graphicFrame>
        <p:nvGraphicFramePr>
          <p:cNvPr id="280" name="Google Shape;280;p24"/>
          <p:cNvGraphicFramePr/>
          <p:nvPr/>
        </p:nvGraphicFramePr>
        <p:xfrm>
          <a:off x="999506" y="2355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10405175"/>
              </a:tblGrid>
              <a:tr h="255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This procedure performs timing-driven optimization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optimize_timing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max_iterations target_slack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Loop for a maximum number of iterations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for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set i 0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i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&lt;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max_iterations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incr i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     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"Optimization iteration $i"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       optimize_design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dynamic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Run dynamic optimization (tool-specific command)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   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get_attribute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get_timing_paths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max_paths 1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nworst 1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slack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Get the current Worst Negative Slack (WNS)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     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"Current WNS: $wns"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 # Check if we've met our target slack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   if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wns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&gt;=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target_slack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"Target slack met. Exiting optimization loop."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break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 # Check if we exited due to reaching max iterations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    if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i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==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max_iterations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"Warning: Max iterations reached without meeting target slack."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81" name="Google Shape;281;p24"/>
          <p:cNvGraphicFramePr/>
          <p:nvPr/>
        </p:nvGraphicFramePr>
        <p:xfrm>
          <a:off x="6412674" y="1682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5199800"/>
              </a:tblGrid>
              <a:tr h="1138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Run optimization for max 10 iterations, targeting 0.0 slack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optimize_timing 10 0.0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5C637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"/>
          <p:cNvSpPr txBox="1"/>
          <p:nvPr>
            <p:ph type="title"/>
          </p:nvPr>
        </p:nvSpPr>
        <p:spPr>
          <a:xfrm>
            <a:off x="1115568" y="657497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Sample TCL file</a:t>
            </a:r>
            <a:endParaRPr/>
          </a:p>
        </p:txBody>
      </p:sp>
      <p:graphicFrame>
        <p:nvGraphicFramePr>
          <p:cNvPr id="287" name="Google Shape;287;p25"/>
          <p:cNvGraphicFramePr/>
          <p:nvPr/>
        </p:nvGraphicFramePr>
        <p:xfrm>
          <a:off x="999506" y="235527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10405175"/>
              </a:tblGrid>
              <a:tr h="25529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Script to automate synthesis and reporting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Set up variables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"my_design"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clock_period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10  </a:t>
                      </a: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set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output_dir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"./output"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Read in the design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read_verilog design.v  current_design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Set constraints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create_clock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name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"my_clock"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period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clock_period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get_ports clk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set_input_delay 0.5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clock my_clock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all_inputs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set_output_delay 0.5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clock my_clock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[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all_outputs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]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compile_ultra   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Run synthesis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(Tool specific procedure call)</a:t>
                      </a:r>
                      <a:endParaRPr b="1" i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Generate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reports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report_area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output_dir/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area_report.txt  report_timing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output_dir/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timing_report.txt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report_power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&gt;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output_dir/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power_report.txt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Write out the synthesized design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write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format verilog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hierarchy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-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output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output_dir/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synth_$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design_name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.v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678DD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678DD"/>
                          </a:solidFill>
                        </a:rPr>
                        <a:t>puts</a:t>
                      </a:r>
                      <a:r>
                        <a:rPr b="0" i="0" lang="en-US" sz="1800" u="none" cap="none" strike="noStrike">
                          <a:solidFill>
                            <a:srgbClr val="5C6370"/>
                          </a:solidFill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"Synthesis complete. Output files are in $output_dir"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TCL</a:t>
            </a:r>
            <a:endParaRPr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History and Purpose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Created by John Ousterhout in 1988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TCL stands for Tool Command Language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Purpose: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Provide a simple, extensible scripting language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Easy to integrate into C/C++ applications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Cross-platform compatibility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Rapid prototyping and development</a:t>
            </a:r>
            <a:endParaRPr/>
          </a:p>
        </p:txBody>
      </p:sp>
      <p:pic>
        <p:nvPicPr>
          <p:cNvPr descr="John Ousterhout (@JohnOusterhout) / X" id="118" name="Google Shape;1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3557" y="2103437"/>
            <a:ext cx="2143125" cy="214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TCL is Important for Digital Design</a:t>
            </a:r>
            <a:endParaRPr/>
          </a:p>
        </p:txBody>
      </p:sp>
      <p:sp>
        <p:nvSpPr>
          <p:cNvPr id="124" name="Google Shape;124;p4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Widely adopted in Electronic Design Automation (EDA) tools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Synopsys, Vivado, Cadence, Mentor Graphics all support TCL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Enables automation of repetitive tasks in design flows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Provides a consistent interface across different tools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Allows customization of design environments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Why TCL is Important for Digital Design</a:t>
            </a:r>
            <a:endParaRPr/>
          </a:p>
        </p:txBody>
      </p:sp>
      <p:sp>
        <p:nvSpPr>
          <p:cNvPr id="130" name="Google Shape;130;p5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Supports creation of complex design flows and methodologies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Enables scripting of design rule checks and constraints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Facilitates generation of design and verification reports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Used throughout the design process, RTL design and synthesis, Place and route. Timing analysis, Power analysis, Verification and simulation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Enables creation of unified design environments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Facilitates data exchange between different design stages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Syntax Overview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Commands are space-separated words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First word is the command, rest are arguments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Semicolons separate multiple commands on one line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Brackets [] for command substitution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Braces {} for grouping and deferring evaluation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Dollar sign $ for variable substitution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Backslash \ for line continuation and special characters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Comments start with #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Variables: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No declaration needed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Created on first use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set command for assignment: set varName value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Access with $varName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Special variables: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env (environment variables)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argc, argv (command-line arguments)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/>
          </a:p>
        </p:txBody>
      </p:sp>
      <p:sp>
        <p:nvSpPr>
          <p:cNvPr id="148" name="Google Shape;148;p8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Structures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if-else: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While loop: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For loop: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49" name="Google Shape;149;p8"/>
          <p:cNvGraphicFramePr/>
          <p:nvPr/>
        </p:nvGraphicFramePr>
        <p:xfrm>
          <a:off x="2011680" y="295889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code block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elseif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condition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code block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{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code block</a:t>
                      </a:r>
                      <a:r>
                        <a:rPr b="0" i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8"/>
          <p:cNvGraphicFramePr/>
          <p:nvPr/>
        </p:nvGraphicFramePr>
        <p:xfrm>
          <a:off x="2011680" y="455216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while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</a:rPr>
                        <a:t>condition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code block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1" name="Google Shape;151;p8"/>
          <p:cNvGraphicFramePr/>
          <p:nvPr/>
        </p:nvGraphicFramePr>
        <p:xfrm>
          <a:off x="2011680" y="536364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for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{initialization} {condition} {increment} { </a:t>
                      </a: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# code block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 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TCL Basics</a:t>
            </a:r>
            <a:endParaRPr/>
          </a:p>
        </p:txBody>
      </p:sp>
      <p:sp>
        <p:nvSpPr>
          <p:cNvPr id="157" name="Google Shape;157;p9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Procedures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Defined using the proc command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Syntax: 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Local variables with set command inside procedure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global command to access global variable.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Return value is the result of the last command (or explicit return)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158" name="Google Shape;158;p9"/>
          <p:cNvGraphicFramePr/>
          <p:nvPr/>
        </p:nvGraphicFramePr>
        <p:xfrm>
          <a:off x="2011680" y="3433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{83C1B6AD-AE2C-4B59-A386-1F6A01789B55}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proc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procedureName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>
                          <a:solidFill>
                            <a:schemeClr val="dk1"/>
                          </a:solidFill>
                        </a:rPr>
                        <a:t>arg1 arg2 ...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{</a:t>
                      </a:r>
                      <a:r>
                        <a:rPr b="0" i="0" lang="en-US" sz="1800" u="none" cap="none" strike="noStrike"/>
                        <a:t>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5C6370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5C6370"/>
                          </a:solidFill>
                        </a:rPr>
                        <a:t>    # procedure body</a:t>
                      </a:r>
                      <a:r>
                        <a:rPr b="0" i="0" lang="en-US" sz="1800" u="none" cap="none" strike="noStrike"/>
                        <a:t>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8C379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8C379"/>
                          </a:solidFill>
                        </a:rPr>
                        <a:t>    return</a:t>
                      </a:r>
                      <a:r>
                        <a:rPr b="0" i="0" lang="en-US" sz="1800" u="none" cap="none" strike="noStrike"/>
                        <a:t> $</a:t>
                      </a:r>
                      <a:r>
                        <a:rPr b="0" i="0" lang="en-US" sz="1800" u="none" cap="none" strike="noStrike">
                          <a:solidFill>
                            <a:srgbClr val="61AFEF"/>
                          </a:solidFill>
                        </a:rPr>
                        <a:t>result</a:t>
                      </a:r>
                      <a:r>
                        <a:rPr b="0" i="0" lang="en-US" sz="1800" u="none" cap="none" strike="noStrike"/>
                        <a:t> </a:t>
                      </a: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}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</cp:coreProperties>
</file>