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12192000"/>
  <p:notesSz cx="6858000" cy="9144000"/>
  <p:embeddedFontLst>
    <p:embeddedFont>
      <p:font typeface="Robo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g33a7qf/aIVNSNCHjXecNwCKb3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Roboto-regular.fntdata"/><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457f3f6412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netlist</a:t>
            </a:r>
            <a:endParaRPr/>
          </a:p>
        </p:txBody>
      </p:sp>
      <p:sp>
        <p:nvSpPr>
          <p:cNvPr id="162" name="Google Shape;162;g3457f3f6412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457f3f6412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netlist</a:t>
            </a:r>
            <a:endParaRPr/>
          </a:p>
        </p:txBody>
      </p:sp>
      <p:sp>
        <p:nvSpPr>
          <p:cNvPr id="171" name="Google Shape;171;g3457f3f6412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57f3f6412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netlist</a:t>
            </a:r>
            <a:endParaRPr/>
          </a:p>
        </p:txBody>
      </p:sp>
      <p:sp>
        <p:nvSpPr>
          <p:cNvPr id="179" name="Google Shape;179;g3457f3f6412_0_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457f3f6412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netlist</a:t>
            </a:r>
            <a:endParaRPr/>
          </a:p>
        </p:txBody>
      </p:sp>
      <p:sp>
        <p:nvSpPr>
          <p:cNvPr id="188" name="Google Shape;188;g3457f3f6412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57f3f6412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netlist</a:t>
            </a:r>
            <a:endParaRPr/>
          </a:p>
        </p:txBody>
      </p:sp>
      <p:sp>
        <p:nvSpPr>
          <p:cNvPr id="197" name="Google Shape;197;g3457f3f6412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457f3f6412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netlist</a:t>
            </a:r>
            <a:endParaRPr/>
          </a:p>
        </p:txBody>
      </p:sp>
      <p:sp>
        <p:nvSpPr>
          <p:cNvPr id="204" name="Google Shape;204;g3457f3f6412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457f3f6412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netlist</a:t>
            </a:r>
            <a:endParaRPr/>
          </a:p>
        </p:txBody>
      </p:sp>
      <p:sp>
        <p:nvSpPr>
          <p:cNvPr id="210" name="Google Shape;210;g3457f3f6412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457f3f6412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netlist</a:t>
            </a:r>
            <a:endParaRPr/>
          </a:p>
        </p:txBody>
      </p:sp>
      <p:sp>
        <p:nvSpPr>
          <p:cNvPr id="216" name="Google Shape;216;g3457f3f6412_0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457f3f6412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netlist</a:t>
            </a:r>
            <a:endParaRPr/>
          </a:p>
        </p:txBody>
      </p:sp>
      <p:sp>
        <p:nvSpPr>
          <p:cNvPr id="223" name="Google Shape;223;g3457f3f6412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57f3f6412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netlist</a:t>
            </a:r>
            <a:endParaRPr/>
          </a:p>
        </p:txBody>
      </p:sp>
      <p:sp>
        <p:nvSpPr>
          <p:cNvPr id="230" name="Google Shape;230;g3457f3f6412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457f3f6412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netlist</a:t>
            </a:r>
            <a:endParaRPr/>
          </a:p>
        </p:txBody>
      </p:sp>
      <p:sp>
        <p:nvSpPr>
          <p:cNvPr id="237" name="Google Shape;237;g3457f3f6412_0_1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457f3f6412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netlist</a:t>
            </a:r>
            <a:endParaRPr/>
          </a:p>
        </p:txBody>
      </p:sp>
      <p:sp>
        <p:nvSpPr>
          <p:cNvPr id="245" name="Google Shape;245;g3457f3f6412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457f3f6412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netlist</a:t>
            </a:r>
            <a:endParaRPr/>
          </a:p>
        </p:txBody>
      </p:sp>
      <p:sp>
        <p:nvSpPr>
          <p:cNvPr id="252" name="Google Shape;252;g3457f3f6412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457f3f6412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netlist</a:t>
            </a:r>
            <a:endParaRPr/>
          </a:p>
        </p:txBody>
      </p:sp>
      <p:sp>
        <p:nvSpPr>
          <p:cNvPr id="258" name="Google Shape;258;g3457f3f6412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457f3f6412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 Use a logic data type to connect design components together whenever the design intent is to have single driver functionality. Use wire or tri net types only when the design intent is to permit multiple drivers.</a:t>
            </a:r>
            <a:endParaRPr/>
          </a:p>
        </p:txBody>
      </p:sp>
      <p:sp>
        <p:nvSpPr>
          <p:cNvPr id="264" name="Google Shape;264;g3457f3f6412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457f3f6412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 Use a logic data type to connect design components together whenever the design intent is to have single driver functionality. Use wire or tri net types only when the design intent is to permit multiple drivers.</a:t>
            </a:r>
            <a:endParaRPr/>
          </a:p>
        </p:txBody>
      </p:sp>
      <p:sp>
        <p:nvSpPr>
          <p:cNvPr id="270" name="Google Shape;270;g3457f3f6412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457f3f6412_0_1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3457f3f6412_0_1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457f3f6412_0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 </a:t>
            </a:r>
            <a:endParaRPr/>
          </a:p>
        </p:txBody>
      </p:sp>
      <p:sp>
        <p:nvSpPr>
          <p:cNvPr id="283" name="Google Shape;283;g3457f3f6412_0_1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457f3f6412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g3457f3f6412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457f3f6412_0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3457f3f6412_0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In RTL, </a:t>
            </a:r>
            <a:r>
              <a:rPr lang="en-US"/>
              <a:t>procedural</a:t>
            </a:r>
            <a:r>
              <a:rPr lang="en-US"/>
              <a:t> blocks executed in one cycle while Behavioral level takes multiple cycles.</a:t>
            </a:r>
            <a:endParaRPr/>
          </a:p>
          <a:p>
            <a:pPr indent="0" lvl="0" marL="0" rtl="0" algn="l">
              <a:lnSpc>
                <a:spcPct val="100000"/>
              </a:lnSpc>
              <a:spcBef>
                <a:spcPts val="0"/>
              </a:spcBef>
              <a:spcAft>
                <a:spcPts val="0"/>
              </a:spcAft>
              <a:buSzPts val="1100"/>
              <a:buNone/>
            </a:pPr>
            <a:r>
              <a:rPr lang="en-US"/>
              <a:t>Behavioral level uses full sys verilog with no restrictions while there are in RTL</a:t>
            </a:r>
            <a:endParaRPr/>
          </a:p>
        </p:txBody>
      </p:sp>
      <p:sp>
        <p:nvSpPr>
          <p:cNvPr id="114" name="Google Shape;1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457f3f6412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g3457f3f6412_0_2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457f3f6412_0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g3457f3f6412_0_2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457f3f6412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g3457f3f6412_0_2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457f3f6412_0_2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3457f3f6412_0_2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457f3f6412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3457f3f6412_0_2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78019bf8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7" name="Google Shape;337;g378019bf8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78019bf87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6" name="Google Shape;346;g378019bf87c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78019bf87c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g378019bf87c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78019bf87c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0" name="Google Shape;360;g378019bf87c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78019bf87c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g378019bf87c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457f3f641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3457f3f641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78019bf87c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4" name="Google Shape;374;g378019bf87c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78019bf87c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1" name="Google Shape;381;g378019bf87c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57f3f641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3457f3f6412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57f3f6412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3457f3f6412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457f3f641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3457f3f6412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457f3f6412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3457f3f6412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57f3f6412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g3457f3f6412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8"/>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rial"/>
              <a:buNone/>
              <a:defRPr sz="8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8"/>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8"/>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8"/>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7" name="Google Shape;17;p28"/>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8" name="Google Shape;18;p28"/>
          <p:cNvSpPr/>
          <p:nvPr/>
        </p:nvSpPr>
        <p:spPr>
          <a:xfrm flipH="1" rot="10800000">
            <a:off x="578652" y="4501201"/>
            <a:ext cx="11034696" cy="18288"/>
          </a:xfrm>
          <a:prstGeom prst="rect">
            <a:avLst/>
          </a:prstGeom>
          <a:solidFill>
            <a:srgbClr val="B9BED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3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29"/>
          <p:cNvSpPr/>
          <p:nvPr/>
        </p:nvSpPr>
        <p:spPr>
          <a:xfrm>
            <a:off x="558209" y="0"/>
            <a:ext cx="11167447" cy="2018806"/>
          </a:xfrm>
          <a:prstGeom prst="rect">
            <a:avLst/>
          </a:prstGeom>
          <a:solidFill>
            <a:schemeClr val="lt1"/>
          </a:solidFill>
          <a:ln cap="flat" cmpd="sng" w="9525">
            <a:solidFill>
              <a:srgbClr val="DFE5F2"/>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 name="Google Shape;21;p29"/>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2" name="Google Shape;22;p29"/>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3" name="Google Shape;23;p2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9"/>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9"/>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9"/>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30"/>
          <p:cNvSpPr/>
          <p:nvPr/>
        </p:nvSpPr>
        <p:spPr>
          <a:xfrm>
            <a:off x="558210" y="4981421"/>
            <a:ext cx="11134956" cy="822960"/>
          </a:xfrm>
          <a:prstGeom prst="rect">
            <a:avLst/>
          </a:prstGeom>
          <a:solidFill>
            <a:schemeClr val="lt1"/>
          </a:solidFill>
          <a:ln cap="flat" cmpd="sng" w="12700">
            <a:solidFill>
              <a:srgbClr val="DFE5F2"/>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0" name="Google Shape;30;p30"/>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1" name="Google Shape;31;p30"/>
          <p:cNvSpPr txBox="1"/>
          <p:nvPr>
            <p:ph type="title"/>
          </p:nvPr>
        </p:nvSpPr>
        <p:spPr>
          <a:xfrm>
            <a:off x="557784" y="640080"/>
            <a:ext cx="10890504" cy="411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Arial"/>
              <a:buNone/>
              <a:defRPr sz="6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0"/>
          <p:cNvSpPr txBox="1"/>
          <p:nvPr>
            <p:ph idx="1" type="body"/>
          </p:nvPr>
        </p:nvSpPr>
        <p:spPr>
          <a:xfrm>
            <a:off x="841248" y="5102352"/>
            <a:ext cx="10607040" cy="585216"/>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1"/>
          <p:cNvSpPr/>
          <p:nvPr/>
        </p:nvSpPr>
        <p:spPr>
          <a:xfrm>
            <a:off x="558209" y="0"/>
            <a:ext cx="11167447" cy="2018806"/>
          </a:xfrm>
          <a:prstGeom prst="rect">
            <a:avLst/>
          </a:prstGeom>
          <a:solidFill>
            <a:schemeClr val="lt1"/>
          </a:solidFill>
          <a:ln cap="flat" cmpd="sng" w="9525">
            <a:solidFill>
              <a:srgbClr val="DFE5F2"/>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 name="Google Shape;38;p31"/>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 name="Google Shape;39;p31"/>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 name="Google Shape;40;p31"/>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1"/>
          <p:cNvSpPr txBox="1"/>
          <p:nvPr>
            <p:ph idx="1" type="body"/>
          </p:nvPr>
        </p:nvSpPr>
        <p:spPr>
          <a:xfrm>
            <a:off x="1115568"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1"/>
          <p:cNvSpPr txBox="1"/>
          <p:nvPr>
            <p:ph idx="2" type="body"/>
          </p:nvPr>
        </p:nvSpPr>
        <p:spPr>
          <a:xfrm>
            <a:off x="6345936"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1"/>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1"/>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32"/>
          <p:cNvSpPr/>
          <p:nvPr/>
        </p:nvSpPr>
        <p:spPr>
          <a:xfrm>
            <a:off x="558209" y="0"/>
            <a:ext cx="11167447" cy="2018806"/>
          </a:xfrm>
          <a:prstGeom prst="rect">
            <a:avLst/>
          </a:prstGeom>
          <a:solidFill>
            <a:schemeClr val="lt1"/>
          </a:solidFill>
          <a:ln cap="flat" cmpd="sng" w="9525">
            <a:solidFill>
              <a:srgbClr val="DFE5F2"/>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 name="Google Shape;48;p32"/>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 name="Google Shape;49;p32"/>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 name="Google Shape;50;p3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rial"/>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2"/>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2"/>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2"/>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2"/>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2"/>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2"/>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33"/>
          <p:cNvSpPr/>
          <p:nvPr/>
        </p:nvSpPr>
        <p:spPr>
          <a:xfrm>
            <a:off x="665853" y="1533525"/>
            <a:ext cx="10917063" cy="3790950"/>
          </a:xfrm>
          <a:prstGeom prst="rect">
            <a:avLst/>
          </a:prstGeom>
          <a:solidFill>
            <a:schemeClr val="lt1"/>
          </a:solidFill>
          <a:ln cap="flat" cmpd="sng" w="12700">
            <a:solidFill>
              <a:srgbClr val="DFE5F2"/>
            </a:solidFill>
            <a:prstDash val="solid"/>
            <a:miter lim="800000"/>
            <a:headEnd len="sm" w="sm" type="none"/>
            <a:tailEnd len="sm" w="sm" type="none"/>
          </a:ln>
          <a:effectLst>
            <a:outerShdw blurRad="50800" rotWithShape="0" algn="tl" dir="2700000" dist="38100">
              <a:srgbClr val="BEC9BB">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 name="Google Shape;60;p33"/>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 name="Google Shape;61;p33"/>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ria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35"/>
          <p:cNvSpPr/>
          <p:nvPr/>
        </p:nvSpPr>
        <p:spPr>
          <a:xfrm>
            <a:off x="558210" y="1162033"/>
            <a:ext cx="3740740" cy="4643344"/>
          </a:xfrm>
          <a:prstGeom prst="rect">
            <a:avLst/>
          </a:prstGeom>
          <a:solidFill>
            <a:schemeClr val="lt1"/>
          </a:solidFill>
          <a:ln cap="flat" cmpd="sng" w="12700">
            <a:solidFill>
              <a:srgbClr val="DFE5F2"/>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1" name="Google Shape;71;p35"/>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72" name="Google Shape;72;p35"/>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rial"/>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5"/>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35"/>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35"/>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36"/>
          <p:cNvSpPr/>
          <p:nvPr/>
        </p:nvSpPr>
        <p:spPr>
          <a:xfrm>
            <a:off x="558210" y="1162033"/>
            <a:ext cx="3740740" cy="4643344"/>
          </a:xfrm>
          <a:prstGeom prst="rect">
            <a:avLst/>
          </a:prstGeom>
          <a:solidFill>
            <a:schemeClr val="lt1"/>
          </a:solidFill>
          <a:ln cap="flat" cmpd="sng" w="12700">
            <a:solidFill>
              <a:srgbClr val="DFE5F2"/>
            </a:solidFill>
            <a:prstDash val="solid"/>
            <a:miter lim="800000"/>
            <a:headEnd len="sm" w="sm" type="none"/>
            <a:tailEnd len="sm" w="sm" type="none"/>
          </a:ln>
          <a:effectLst>
            <a:outerShdw blurRad="50800" rotWithShape="0" algn="tl" dir="2700000" dist="38100">
              <a:srgbClr val="D8D8D8">
                <a:alpha val="2901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0" name="Google Shape;80;p36"/>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1" name="Google Shape;81;p36"/>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rial"/>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6"/>
          <p:cNvSpPr/>
          <p:nvPr>
            <p:ph idx="2" type="pic"/>
          </p:nvPr>
        </p:nvSpPr>
        <p:spPr>
          <a:xfrm>
            <a:off x="4965192" y="1161288"/>
            <a:ext cx="6729984" cy="4645152"/>
          </a:xfrm>
          <a:prstGeom prst="rect">
            <a:avLst/>
          </a:prstGeom>
          <a:noFill/>
          <a:ln>
            <a:noFill/>
          </a:ln>
        </p:spPr>
      </p:sp>
      <p:sp>
        <p:nvSpPr>
          <p:cNvPr id="83" name="Google Shape;83;p36"/>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36"/>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10000"/>
              </a:lnSpc>
              <a:spcBef>
                <a:spcPts val="10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1pPr>
            <a:lvl2pPr indent="-355600" lvl="1" marL="9144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42900" lvl="2" marL="13716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6.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2.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5.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1.jpg"/><Relationship Id="rId4" Type="http://schemas.openxmlformats.org/officeDocument/2006/relationships/image" Target="../media/image24.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idx="1" type="subTitle"/>
          </p:nvPr>
        </p:nvSpPr>
        <p:spPr>
          <a:xfrm>
            <a:off x="576072" y="4925777"/>
            <a:ext cx="11036808" cy="750644"/>
          </a:xfrm>
          <a:prstGeom prst="rect">
            <a:avLst/>
          </a:prstGeom>
          <a:solidFill>
            <a:srgbClr val="214F8F"/>
          </a:solidFill>
          <a:ln>
            <a:noFill/>
          </a:ln>
        </p:spPr>
        <p:txBody>
          <a:bodyPr anchorCtr="0" anchor="ctr" bIns="45700" lIns="91425" spcFirstLastPara="1" rIns="91425" wrap="square" tIns="45700">
            <a:normAutofit/>
          </a:bodyPr>
          <a:lstStyle/>
          <a:p>
            <a:pPr indent="0" lvl="0" marL="0" rtl="0" algn="ctr">
              <a:lnSpc>
                <a:spcPct val="110000"/>
              </a:lnSpc>
              <a:spcBef>
                <a:spcPts val="0"/>
              </a:spcBef>
              <a:spcAft>
                <a:spcPts val="0"/>
              </a:spcAft>
              <a:buClr>
                <a:schemeClr val="lt1"/>
              </a:buClr>
              <a:buSzPts val="4000"/>
              <a:buNone/>
            </a:pPr>
            <a:r>
              <a:rPr lang="en-US" sz="4000">
                <a:solidFill>
                  <a:schemeClr val="lt1"/>
                </a:solidFill>
              </a:rPr>
              <a:t>System Verilog</a:t>
            </a:r>
            <a:endParaRPr/>
          </a:p>
        </p:txBody>
      </p:sp>
      <p:pic>
        <p:nvPicPr>
          <p:cNvPr descr="logos.png" id="104" name="Google Shape;104;p1"/>
          <p:cNvPicPr preferRelativeResize="0"/>
          <p:nvPr/>
        </p:nvPicPr>
        <p:blipFill rotWithShape="1">
          <a:blip r:embed="rId3">
            <a:alphaModFix/>
          </a:blip>
          <a:srcRect b="0" l="0" r="0" t="0"/>
          <a:stretch/>
        </p:blipFill>
        <p:spPr>
          <a:xfrm>
            <a:off x="4102275" y="20813"/>
            <a:ext cx="3768247" cy="2213056"/>
          </a:xfrm>
          <a:prstGeom prst="rect">
            <a:avLst/>
          </a:prstGeom>
          <a:noFill/>
          <a:ln>
            <a:noFill/>
          </a:ln>
        </p:spPr>
      </p:pic>
      <p:sp>
        <p:nvSpPr>
          <p:cNvPr id="105" name="Google Shape;105;p1"/>
          <p:cNvSpPr txBox="1"/>
          <p:nvPr>
            <p:ph type="ctrTitle"/>
          </p:nvPr>
        </p:nvSpPr>
        <p:spPr>
          <a:xfrm>
            <a:off x="576072" y="1959781"/>
            <a:ext cx="11036808" cy="235877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8000"/>
              <a:buFont typeface="Arial"/>
              <a:buNone/>
            </a:pPr>
            <a:r>
              <a:rPr lang="en-US"/>
              <a:t>Digital Design and Verification Training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457f3f6412_0_48"/>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RTL Modelling Fundamentals</a:t>
            </a:r>
            <a:endParaRPr sz="3600"/>
          </a:p>
        </p:txBody>
      </p:sp>
      <p:sp>
        <p:nvSpPr>
          <p:cNvPr id="165" name="Google Shape;165;g3457f3f6412_0_48"/>
          <p:cNvSpPr txBox="1"/>
          <p:nvPr/>
        </p:nvSpPr>
        <p:spPr>
          <a:xfrm>
            <a:off x="534025" y="2197775"/>
            <a:ext cx="1153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Roboto"/>
                <a:ea typeface="Roboto"/>
                <a:cs typeface="Roboto"/>
                <a:sym typeface="Roboto"/>
              </a:rPr>
              <a:t>Modules instances and hierarchy</a:t>
            </a:r>
            <a:endParaRPr sz="2400">
              <a:solidFill>
                <a:schemeClr val="dk1"/>
              </a:solidFill>
              <a:latin typeface="Roboto"/>
              <a:ea typeface="Roboto"/>
              <a:cs typeface="Roboto"/>
              <a:sym typeface="Roboto"/>
            </a:endParaRPr>
          </a:p>
        </p:txBody>
      </p:sp>
      <p:pic>
        <p:nvPicPr>
          <p:cNvPr id="166" name="Google Shape;166;g3457f3f6412_0_48"/>
          <p:cNvPicPr preferRelativeResize="0"/>
          <p:nvPr/>
        </p:nvPicPr>
        <p:blipFill>
          <a:blip r:embed="rId3">
            <a:alphaModFix/>
          </a:blip>
          <a:stretch>
            <a:fillRect/>
          </a:stretch>
        </p:blipFill>
        <p:spPr>
          <a:xfrm>
            <a:off x="633700" y="2751875"/>
            <a:ext cx="4559925" cy="3992600"/>
          </a:xfrm>
          <a:prstGeom prst="rect">
            <a:avLst/>
          </a:prstGeom>
          <a:noFill/>
          <a:ln>
            <a:noFill/>
          </a:ln>
        </p:spPr>
      </p:pic>
      <p:pic>
        <p:nvPicPr>
          <p:cNvPr id="167" name="Google Shape;167;g3457f3f6412_0_48"/>
          <p:cNvPicPr preferRelativeResize="0"/>
          <p:nvPr/>
        </p:nvPicPr>
        <p:blipFill>
          <a:blip r:embed="rId4">
            <a:alphaModFix/>
          </a:blip>
          <a:stretch>
            <a:fillRect/>
          </a:stretch>
        </p:blipFill>
        <p:spPr>
          <a:xfrm>
            <a:off x="6248400" y="2751875"/>
            <a:ext cx="4399550" cy="2072725"/>
          </a:xfrm>
          <a:prstGeom prst="rect">
            <a:avLst/>
          </a:prstGeom>
          <a:noFill/>
          <a:ln>
            <a:noFill/>
          </a:ln>
        </p:spPr>
      </p:pic>
      <p:pic>
        <p:nvPicPr>
          <p:cNvPr id="168" name="Google Shape;168;g3457f3f6412_0_48"/>
          <p:cNvPicPr preferRelativeResize="0"/>
          <p:nvPr/>
        </p:nvPicPr>
        <p:blipFill>
          <a:blip r:embed="rId5">
            <a:alphaModFix/>
          </a:blip>
          <a:stretch>
            <a:fillRect/>
          </a:stretch>
        </p:blipFill>
        <p:spPr>
          <a:xfrm>
            <a:off x="5666875" y="5848225"/>
            <a:ext cx="6404850" cy="33794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457f3f6412_0_59"/>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sz="3600"/>
              <a:t>RTL Modelling Fundamentals - </a:t>
            </a:r>
            <a:r>
              <a:rPr lang="en-US" sz="2400">
                <a:latin typeface="Roboto"/>
                <a:ea typeface="Roboto"/>
                <a:cs typeface="Roboto"/>
                <a:sym typeface="Roboto"/>
              </a:rPr>
              <a:t>Modules instances and hierarchy</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ct val="100000"/>
              <a:buFont typeface="Arial"/>
              <a:buNone/>
            </a:pPr>
            <a:r>
              <a:t/>
            </a:r>
            <a:endParaRPr sz="3600"/>
          </a:p>
        </p:txBody>
      </p:sp>
      <p:sp>
        <p:nvSpPr>
          <p:cNvPr id="174" name="Google Shape;174;g3457f3f6412_0_59"/>
          <p:cNvSpPr txBox="1"/>
          <p:nvPr/>
        </p:nvSpPr>
        <p:spPr>
          <a:xfrm>
            <a:off x="534025" y="2197775"/>
            <a:ext cx="1153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Roboto"/>
                <a:ea typeface="Roboto"/>
                <a:cs typeface="Roboto"/>
                <a:sym typeface="Roboto"/>
              </a:rPr>
              <a:t>Named port connection</a:t>
            </a:r>
            <a:endParaRPr sz="2400">
              <a:solidFill>
                <a:schemeClr val="dk1"/>
              </a:solidFill>
              <a:latin typeface="Roboto"/>
              <a:ea typeface="Roboto"/>
              <a:cs typeface="Roboto"/>
              <a:sym typeface="Roboto"/>
            </a:endParaRPr>
          </a:p>
        </p:txBody>
      </p:sp>
      <p:pic>
        <p:nvPicPr>
          <p:cNvPr id="175" name="Google Shape;175;g3457f3f6412_0_59"/>
          <p:cNvPicPr preferRelativeResize="0"/>
          <p:nvPr/>
        </p:nvPicPr>
        <p:blipFill>
          <a:blip r:embed="rId3">
            <a:alphaModFix/>
          </a:blip>
          <a:stretch>
            <a:fillRect/>
          </a:stretch>
        </p:blipFill>
        <p:spPr>
          <a:xfrm>
            <a:off x="633700" y="2751875"/>
            <a:ext cx="4559925" cy="3992600"/>
          </a:xfrm>
          <a:prstGeom prst="rect">
            <a:avLst/>
          </a:prstGeom>
          <a:noFill/>
          <a:ln>
            <a:noFill/>
          </a:ln>
        </p:spPr>
      </p:pic>
      <p:pic>
        <p:nvPicPr>
          <p:cNvPr id="176" name="Google Shape;176;g3457f3f6412_0_59"/>
          <p:cNvPicPr preferRelativeResize="0"/>
          <p:nvPr/>
        </p:nvPicPr>
        <p:blipFill>
          <a:blip r:embed="rId4">
            <a:alphaModFix/>
          </a:blip>
          <a:stretch>
            <a:fillRect/>
          </a:stretch>
        </p:blipFill>
        <p:spPr>
          <a:xfrm>
            <a:off x="5877426" y="2751875"/>
            <a:ext cx="5531750" cy="362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457f3f6412_0_68"/>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sz="3600"/>
              <a:t>RTL Modelling Fundamentals - </a:t>
            </a:r>
            <a:r>
              <a:rPr lang="en-US" sz="2400">
                <a:latin typeface="Roboto"/>
                <a:ea typeface="Roboto"/>
                <a:cs typeface="Roboto"/>
                <a:sym typeface="Roboto"/>
              </a:rPr>
              <a:t>Modules instances and hierarchy</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ct val="100000"/>
              <a:buFont typeface="Arial"/>
              <a:buNone/>
            </a:pPr>
            <a:r>
              <a:t/>
            </a:r>
            <a:endParaRPr sz="3600"/>
          </a:p>
        </p:txBody>
      </p:sp>
      <p:sp>
        <p:nvSpPr>
          <p:cNvPr id="182" name="Google Shape;182;g3457f3f6412_0_68"/>
          <p:cNvSpPr txBox="1"/>
          <p:nvPr/>
        </p:nvSpPr>
        <p:spPr>
          <a:xfrm>
            <a:off x="534025" y="2197775"/>
            <a:ext cx="1153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Roboto"/>
                <a:ea typeface="Roboto"/>
                <a:cs typeface="Roboto"/>
                <a:sym typeface="Roboto"/>
              </a:rPr>
              <a:t>Named port connection - Dot-star </a:t>
            </a:r>
            <a:endParaRPr sz="2400">
              <a:solidFill>
                <a:schemeClr val="dk1"/>
              </a:solidFill>
              <a:latin typeface="Roboto"/>
              <a:ea typeface="Roboto"/>
              <a:cs typeface="Roboto"/>
              <a:sym typeface="Roboto"/>
            </a:endParaRPr>
          </a:p>
        </p:txBody>
      </p:sp>
      <p:pic>
        <p:nvPicPr>
          <p:cNvPr id="183" name="Google Shape;183;g3457f3f6412_0_68"/>
          <p:cNvPicPr preferRelativeResize="0"/>
          <p:nvPr/>
        </p:nvPicPr>
        <p:blipFill>
          <a:blip r:embed="rId3">
            <a:alphaModFix/>
          </a:blip>
          <a:stretch>
            <a:fillRect/>
          </a:stretch>
        </p:blipFill>
        <p:spPr>
          <a:xfrm>
            <a:off x="633700" y="2751875"/>
            <a:ext cx="4559925" cy="3992600"/>
          </a:xfrm>
          <a:prstGeom prst="rect">
            <a:avLst/>
          </a:prstGeom>
          <a:noFill/>
          <a:ln>
            <a:noFill/>
          </a:ln>
        </p:spPr>
      </p:pic>
      <p:pic>
        <p:nvPicPr>
          <p:cNvPr id="184" name="Google Shape;184;g3457f3f6412_0_68"/>
          <p:cNvPicPr preferRelativeResize="0"/>
          <p:nvPr/>
        </p:nvPicPr>
        <p:blipFill>
          <a:blip r:embed="rId4">
            <a:alphaModFix/>
          </a:blip>
          <a:stretch>
            <a:fillRect/>
          </a:stretch>
        </p:blipFill>
        <p:spPr>
          <a:xfrm>
            <a:off x="5346025" y="2904275"/>
            <a:ext cx="6725700" cy="304944"/>
          </a:xfrm>
          <a:prstGeom prst="rect">
            <a:avLst/>
          </a:prstGeom>
          <a:noFill/>
          <a:ln>
            <a:noFill/>
          </a:ln>
        </p:spPr>
      </p:pic>
      <p:sp>
        <p:nvSpPr>
          <p:cNvPr id="185" name="Google Shape;185;g3457f3f6412_0_68"/>
          <p:cNvSpPr txBox="1"/>
          <p:nvPr/>
        </p:nvSpPr>
        <p:spPr>
          <a:xfrm>
            <a:off x="5346025" y="3547575"/>
            <a:ext cx="4820700" cy="24012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Roboto"/>
              <a:buChar char="●"/>
            </a:pPr>
            <a:r>
              <a:rPr lang="en-US" sz="2400">
                <a:latin typeface="Roboto"/>
                <a:ea typeface="Roboto"/>
                <a:cs typeface="Roboto"/>
                <a:sym typeface="Roboto"/>
              </a:rPr>
              <a:t>all nets must be explicitly declared.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US" sz="2400">
                <a:latin typeface="Roboto"/>
                <a:ea typeface="Roboto"/>
                <a:cs typeface="Roboto"/>
                <a:sym typeface="Roboto"/>
              </a:rPr>
              <a:t>the name and vector size must match exactly </a:t>
            </a:r>
            <a:endParaRPr sz="2400">
              <a:latin typeface="Roboto"/>
              <a:ea typeface="Roboto"/>
              <a:cs typeface="Roboto"/>
              <a:sym typeface="Roboto"/>
            </a:endParaRPr>
          </a:p>
          <a:p>
            <a:pPr indent="-381000" lvl="0" marL="457200" rtl="0" algn="l">
              <a:spcBef>
                <a:spcPts val="0"/>
              </a:spcBef>
              <a:spcAft>
                <a:spcPts val="0"/>
              </a:spcAft>
              <a:buSzPts val="2400"/>
              <a:buFont typeface="Roboto"/>
              <a:buChar char="●"/>
            </a:pPr>
            <a:r>
              <a:rPr lang="en-US" sz="2400">
                <a:latin typeface="Roboto"/>
                <a:ea typeface="Roboto"/>
                <a:cs typeface="Roboto"/>
                <a:sym typeface="Roboto"/>
              </a:rPr>
              <a:t>the types connected together must be compatible</a:t>
            </a:r>
            <a:endParaRPr sz="24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457f3f6412_0_79"/>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sz="3600"/>
              <a:t>RTL Modelling Fundamentals - </a:t>
            </a:r>
            <a:r>
              <a:rPr lang="en-US" sz="2400">
                <a:latin typeface="Roboto"/>
                <a:ea typeface="Roboto"/>
                <a:cs typeface="Roboto"/>
                <a:sym typeface="Roboto"/>
              </a:rPr>
              <a:t>Modules instances and hierarchy</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ct val="100000"/>
              <a:buFont typeface="Arial"/>
              <a:buNone/>
            </a:pPr>
            <a:r>
              <a:t/>
            </a:r>
            <a:endParaRPr sz="3600"/>
          </a:p>
        </p:txBody>
      </p:sp>
      <p:sp>
        <p:nvSpPr>
          <p:cNvPr id="191" name="Google Shape;191;g3457f3f6412_0_79"/>
          <p:cNvSpPr txBox="1"/>
          <p:nvPr/>
        </p:nvSpPr>
        <p:spPr>
          <a:xfrm>
            <a:off x="534025" y="2197775"/>
            <a:ext cx="1153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Roboto"/>
                <a:ea typeface="Roboto"/>
                <a:cs typeface="Roboto"/>
                <a:sym typeface="Roboto"/>
              </a:rPr>
              <a:t>Named port connection - Dot-star </a:t>
            </a:r>
            <a:endParaRPr sz="2400">
              <a:solidFill>
                <a:schemeClr val="dk1"/>
              </a:solidFill>
              <a:latin typeface="Roboto"/>
              <a:ea typeface="Roboto"/>
              <a:cs typeface="Roboto"/>
              <a:sym typeface="Roboto"/>
            </a:endParaRPr>
          </a:p>
        </p:txBody>
      </p:sp>
      <p:pic>
        <p:nvPicPr>
          <p:cNvPr id="192" name="Google Shape;192;g3457f3f6412_0_79"/>
          <p:cNvPicPr preferRelativeResize="0"/>
          <p:nvPr/>
        </p:nvPicPr>
        <p:blipFill>
          <a:blip r:embed="rId3">
            <a:alphaModFix/>
          </a:blip>
          <a:stretch>
            <a:fillRect/>
          </a:stretch>
        </p:blipFill>
        <p:spPr>
          <a:xfrm>
            <a:off x="633700" y="2751875"/>
            <a:ext cx="4559925" cy="3992600"/>
          </a:xfrm>
          <a:prstGeom prst="rect">
            <a:avLst/>
          </a:prstGeom>
          <a:noFill/>
          <a:ln>
            <a:noFill/>
          </a:ln>
        </p:spPr>
      </p:pic>
      <p:sp>
        <p:nvSpPr>
          <p:cNvPr id="193" name="Google Shape;193;g3457f3f6412_0_79"/>
          <p:cNvSpPr txBox="1"/>
          <p:nvPr/>
        </p:nvSpPr>
        <p:spPr>
          <a:xfrm>
            <a:off x="5446275" y="4289525"/>
            <a:ext cx="4820700" cy="16623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SzPts val="2400"/>
              <a:buFont typeface="Roboto"/>
              <a:buChar char="●"/>
            </a:pPr>
            <a:r>
              <a:rPr lang="en-US" sz="2400">
                <a:latin typeface="Roboto"/>
                <a:ea typeface="Roboto"/>
                <a:cs typeface="Roboto"/>
                <a:sym typeface="Roboto"/>
              </a:rPr>
              <a:t>Ports must be explicitly shown as not having a connection using an empty parentheses, such as . qb ().</a:t>
            </a:r>
            <a:endParaRPr sz="2400">
              <a:latin typeface="Roboto"/>
              <a:ea typeface="Roboto"/>
              <a:cs typeface="Roboto"/>
              <a:sym typeface="Roboto"/>
            </a:endParaRPr>
          </a:p>
        </p:txBody>
      </p:sp>
      <p:pic>
        <p:nvPicPr>
          <p:cNvPr id="194" name="Google Shape;194;g3457f3f6412_0_79"/>
          <p:cNvPicPr preferRelativeResize="0"/>
          <p:nvPr/>
        </p:nvPicPr>
        <p:blipFill>
          <a:blip r:embed="rId4">
            <a:alphaModFix/>
          </a:blip>
          <a:stretch>
            <a:fillRect/>
          </a:stretch>
        </p:blipFill>
        <p:spPr>
          <a:xfrm>
            <a:off x="5707000" y="2525338"/>
            <a:ext cx="6364725" cy="967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457f3f6412_0_89"/>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Net and Variable Types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200" name="Google Shape;200;g3457f3f6412_0_89"/>
          <p:cNvSpPr txBox="1"/>
          <p:nvPr/>
        </p:nvSpPr>
        <p:spPr>
          <a:xfrm>
            <a:off x="534025" y="2197775"/>
            <a:ext cx="11537700" cy="5541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Avoid mismatch size and value</a:t>
            </a:r>
            <a:endParaRPr sz="2400">
              <a:solidFill>
                <a:schemeClr val="dk1"/>
              </a:solidFill>
              <a:latin typeface="Roboto"/>
              <a:ea typeface="Roboto"/>
              <a:cs typeface="Roboto"/>
              <a:sym typeface="Roboto"/>
            </a:endParaRPr>
          </a:p>
        </p:txBody>
      </p:sp>
      <p:pic>
        <p:nvPicPr>
          <p:cNvPr id="201" name="Google Shape;201;g3457f3f6412_0_89"/>
          <p:cNvPicPr preferRelativeResize="0"/>
          <p:nvPr/>
        </p:nvPicPr>
        <p:blipFill>
          <a:blip r:embed="rId3">
            <a:alphaModFix/>
          </a:blip>
          <a:stretch>
            <a:fillRect/>
          </a:stretch>
        </p:blipFill>
        <p:spPr>
          <a:xfrm>
            <a:off x="708400" y="3485800"/>
            <a:ext cx="10775192" cy="117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457f3f6412_0_98"/>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Net and Variable Types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207" name="Google Shape;207;g3457f3f6412_0_98"/>
          <p:cNvSpPr txBox="1"/>
          <p:nvPr/>
        </p:nvSpPr>
        <p:spPr>
          <a:xfrm>
            <a:off x="534025" y="2197775"/>
            <a:ext cx="11537700" cy="20319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Four state data values</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0 - low</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1 - high</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Z - Digital High Impedance</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X - Uninitilized, Uncertain, Conflict, Don’t Care</a:t>
            </a:r>
            <a:endParaRPr sz="24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457f3f6412_0_111"/>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Net and Variable Types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213" name="Google Shape;213;g3457f3f6412_0_111"/>
          <p:cNvSpPr txBox="1"/>
          <p:nvPr/>
        </p:nvSpPr>
        <p:spPr>
          <a:xfrm>
            <a:off x="534025" y="2197775"/>
            <a:ext cx="11537700" cy="38790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Variables -  Variables are used as temporary storage for programming. This temporary storage is for simulation.</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Nets -  Nets are used to connect design blocks together.</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Declared using </a:t>
            </a:r>
            <a:r>
              <a:rPr i="1" lang="en-US" sz="2400">
                <a:solidFill>
                  <a:schemeClr val="dk1"/>
                </a:solidFill>
                <a:latin typeface="Roboto"/>
                <a:ea typeface="Roboto"/>
                <a:cs typeface="Roboto"/>
                <a:sym typeface="Roboto"/>
              </a:rPr>
              <a:t>type</a:t>
            </a:r>
            <a:r>
              <a:rPr lang="en-US" sz="2400">
                <a:solidFill>
                  <a:schemeClr val="dk1"/>
                </a:solidFill>
                <a:latin typeface="Roboto"/>
                <a:ea typeface="Roboto"/>
                <a:cs typeface="Roboto"/>
                <a:sym typeface="Roboto"/>
              </a:rPr>
              <a:t> and </a:t>
            </a:r>
            <a:r>
              <a:rPr i="1" lang="en-US" sz="2400">
                <a:solidFill>
                  <a:schemeClr val="dk1"/>
                </a:solidFill>
                <a:latin typeface="Roboto"/>
                <a:ea typeface="Roboto"/>
                <a:cs typeface="Roboto"/>
                <a:sym typeface="Roboto"/>
              </a:rPr>
              <a:t>data type.</a:t>
            </a:r>
            <a:endParaRPr i="1"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type - indicates variable or a net</a:t>
            </a:r>
            <a:endParaRPr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data type - indicates 2-state or 4-state.</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Example - </a:t>
            </a:r>
            <a:endParaRPr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var logic a;</a:t>
            </a:r>
            <a:endParaRPr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wire logic b; </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var logic ~ logic</a:t>
            </a:r>
            <a:endParaRPr sz="24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457f3f6412_0_162"/>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Net and Variable Types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pic>
        <p:nvPicPr>
          <p:cNvPr id="219" name="Google Shape;219;g3457f3f6412_0_162"/>
          <p:cNvPicPr preferRelativeResize="0"/>
          <p:nvPr/>
        </p:nvPicPr>
        <p:blipFill>
          <a:blip r:embed="rId3">
            <a:alphaModFix/>
          </a:blip>
          <a:stretch>
            <a:fillRect/>
          </a:stretch>
        </p:blipFill>
        <p:spPr>
          <a:xfrm>
            <a:off x="533375" y="1940750"/>
            <a:ext cx="6324625" cy="3959100"/>
          </a:xfrm>
          <a:prstGeom prst="rect">
            <a:avLst/>
          </a:prstGeom>
          <a:noFill/>
          <a:ln>
            <a:noFill/>
          </a:ln>
        </p:spPr>
      </p:pic>
      <p:pic>
        <p:nvPicPr>
          <p:cNvPr id="220" name="Google Shape;220;g3457f3f6412_0_162"/>
          <p:cNvPicPr preferRelativeResize="0"/>
          <p:nvPr/>
        </p:nvPicPr>
        <p:blipFill>
          <a:blip r:embed="rId4">
            <a:alphaModFix/>
          </a:blip>
          <a:stretch>
            <a:fillRect/>
          </a:stretch>
        </p:blipFill>
        <p:spPr>
          <a:xfrm>
            <a:off x="6858000" y="2076450"/>
            <a:ext cx="5113425" cy="2335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3457f3f6412_0_116"/>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Net and Variable Types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226" name="Google Shape;226;g3457f3f6412_0_116"/>
          <p:cNvSpPr txBox="1"/>
          <p:nvPr/>
        </p:nvSpPr>
        <p:spPr>
          <a:xfrm>
            <a:off x="534025" y="2197775"/>
            <a:ext cx="11537700" cy="20319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Scalar Variables</a:t>
            </a:r>
            <a:endParaRPr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 logic v5;</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Vector Variables</a:t>
            </a:r>
            <a:endParaRPr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 logic [31:0] v9;</a:t>
            </a:r>
            <a:endParaRPr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constant bit and part selects</a:t>
            </a:r>
            <a:endParaRPr sz="2400">
              <a:solidFill>
                <a:schemeClr val="dk1"/>
              </a:solidFill>
              <a:latin typeface="Roboto"/>
              <a:ea typeface="Roboto"/>
              <a:cs typeface="Roboto"/>
              <a:sym typeface="Roboto"/>
            </a:endParaRPr>
          </a:p>
        </p:txBody>
      </p:sp>
      <p:pic>
        <p:nvPicPr>
          <p:cNvPr id="227" name="Google Shape;227;g3457f3f6412_0_116"/>
          <p:cNvPicPr preferRelativeResize="0"/>
          <p:nvPr/>
        </p:nvPicPr>
        <p:blipFill>
          <a:blip r:embed="rId3">
            <a:alphaModFix/>
          </a:blip>
          <a:stretch>
            <a:fillRect/>
          </a:stretch>
        </p:blipFill>
        <p:spPr>
          <a:xfrm>
            <a:off x="7010400" y="2197775"/>
            <a:ext cx="4178975" cy="2707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457f3f6412_0_124"/>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Net and Variable Types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233" name="Google Shape;233;g3457f3f6412_0_124"/>
          <p:cNvSpPr txBox="1"/>
          <p:nvPr/>
        </p:nvSpPr>
        <p:spPr>
          <a:xfrm>
            <a:off x="534025" y="2197775"/>
            <a:ext cx="11537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Vector Variables</a:t>
            </a:r>
            <a:endParaRPr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 logic [31:0] v9;</a:t>
            </a:r>
            <a:endParaRPr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constant bit and part selects</a:t>
            </a:r>
            <a:endParaRPr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variable bit and part selects</a:t>
            </a:r>
            <a:endParaRPr sz="2400">
              <a:solidFill>
                <a:schemeClr val="dk1"/>
              </a:solidFill>
              <a:latin typeface="Roboto"/>
              <a:ea typeface="Roboto"/>
              <a:cs typeface="Roboto"/>
              <a:sym typeface="Roboto"/>
            </a:endParaRPr>
          </a:p>
        </p:txBody>
      </p:sp>
      <p:pic>
        <p:nvPicPr>
          <p:cNvPr id="234" name="Google Shape;234;g3457f3f6412_0_124"/>
          <p:cNvPicPr preferRelativeResize="0"/>
          <p:nvPr/>
        </p:nvPicPr>
        <p:blipFill>
          <a:blip r:embed="rId3">
            <a:alphaModFix/>
          </a:blip>
          <a:stretch>
            <a:fillRect/>
          </a:stretch>
        </p:blipFill>
        <p:spPr>
          <a:xfrm>
            <a:off x="5987725" y="2413050"/>
            <a:ext cx="5961236" cy="203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lang="en-US"/>
              <a:t>Agenda</a:t>
            </a:r>
            <a:endParaRPr/>
          </a:p>
        </p:txBody>
      </p:sp>
      <p:sp>
        <p:nvSpPr>
          <p:cNvPr id="111" name="Google Shape;111;p2"/>
          <p:cNvSpPr txBox="1"/>
          <p:nvPr>
            <p:ph idx="1" type="body"/>
          </p:nvPr>
        </p:nvSpPr>
        <p:spPr>
          <a:xfrm>
            <a:off x="1115568" y="2104213"/>
            <a:ext cx="10168128" cy="4067987"/>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3457f3f6412_0_131"/>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Net and Variable Types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240" name="Google Shape;240;g3457f3f6412_0_131"/>
          <p:cNvSpPr txBox="1"/>
          <p:nvPr/>
        </p:nvSpPr>
        <p:spPr>
          <a:xfrm>
            <a:off x="534025" y="2197775"/>
            <a:ext cx="11537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Vector Variables</a:t>
            </a:r>
            <a:endParaRPr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variable bit and part selects</a:t>
            </a:r>
            <a:endParaRPr sz="2400">
              <a:solidFill>
                <a:schemeClr val="dk1"/>
              </a:solidFill>
              <a:latin typeface="Roboto"/>
              <a:ea typeface="Roboto"/>
              <a:cs typeface="Roboto"/>
              <a:sym typeface="Roboto"/>
            </a:endParaRPr>
          </a:p>
        </p:txBody>
      </p:sp>
      <p:pic>
        <p:nvPicPr>
          <p:cNvPr id="241" name="Google Shape;241;g3457f3f6412_0_131"/>
          <p:cNvPicPr preferRelativeResize="0"/>
          <p:nvPr/>
        </p:nvPicPr>
        <p:blipFill>
          <a:blip r:embed="rId3">
            <a:alphaModFix/>
          </a:blip>
          <a:stretch>
            <a:fillRect/>
          </a:stretch>
        </p:blipFill>
        <p:spPr>
          <a:xfrm>
            <a:off x="6148175" y="2517400"/>
            <a:ext cx="5737971" cy="2031900"/>
          </a:xfrm>
          <a:prstGeom prst="rect">
            <a:avLst/>
          </a:prstGeom>
          <a:noFill/>
          <a:ln>
            <a:noFill/>
          </a:ln>
        </p:spPr>
      </p:pic>
      <p:pic>
        <p:nvPicPr>
          <p:cNvPr id="242" name="Google Shape;242;g3457f3f6412_0_131"/>
          <p:cNvPicPr preferRelativeResize="0"/>
          <p:nvPr/>
        </p:nvPicPr>
        <p:blipFill>
          <a:blip r:embed="rId4">
            <a:alphaModFix/>
          </a:blip>
          <a:stretch>
            <a:fillRect/>
          </a:stretch>
        </p:blipFill>
        <p:spPr>
          <a:xfrm>
            <a:off x="6148175" y="5220550"/>
            <a:ext cx="5441850" cy="872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457f3f6412_0_139"/>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Net and Variable Types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248" name="Google Shape;248;g3457f3f6412_0_139"/>
          <p:cNvSpPr txBox="1"/>
          <p:nvPr/>
        </p:nvSpPr>
        <p:spPr>
          <a:xfrm>
            <a:off x="534025" y="2197775"/>
            <a:ext cx="11537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Vector with sub-fields</a:t>
            </a:r>
            <a:endParaRPr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b[3][7] = ?</a:t>
            </a:r>
            <a:endParaRPr sz="2400">
              <a:solidFill>
                <a:schemeClr val="dk1"/>
              </a:solidFill>
              <a:latin typeface="Roboto"/>
              <a:ea typeface="Roboto"/>
              <a:cs typeface="Roboto"/>
              <a:sym typeface="Roboto"/>
            </a:endParaRPr>
          </a:p>
        </p:txBody>
      </p:sp>
      <p:pic>
        <p:nvPicPr>
          <p:cNvPr id="249" name="Google Shape;249;g3457f3f6412_0_139"/>
          <p:cNvPicPr preferRelativeResize="0"/>
          <p:nvPr/>
        </p:nvPicPr>
        <p:blipFill>
          <a:blip r:embed="rId3">
            <a:alphaModFix/>
          </a:blip>
          <a:stretch>
            <a:fillRect/>
          </a:stretch>
        </p:blipFill>
        <p:spPr>
          <a:xfrm>
            <a:off x="4543950" y="2692025"/>
            <a:ext cx="7060675" cy="376664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3457f3f6412_0_147"/>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Net and Variable Types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255" name="Google Shape;255;g3457f3f6412_0_147"/>
          <p:cNvSpPr txBox="1"/>
          <p:nvPr/>
        </p:nvSpPr>
        <p:spPr>
          <a:xfrm>
            <a:off x="430825" y="2177725"/>
            <a:ext cx="115377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Variables can only be assigned by a single source. (Single-source restriction)</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if a variable is assigned a value from an assign continuous assignment statement, then it is illegal to also assign the variable a value in a procedural block or from a module input port.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any number of procedural assignments to the same variable is considered a single source. see next slide</a:t>
            </a:r>
            <a:endParaRPr sz="2400">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3457f3f6412_0_156"/>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Net and Variable Types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pic>
        <p:nvPicPr>
          <p:cNvPr id="261" name="Google Shape;261;g3457f3f6412_0_156"/>
          <p:cNvPicPr preferRelativeResize="0"/>
          <p:nvPr/>
        </p:nvPicPr>
        <p:blipFill>
          <a:blip r:embed="rId3">
            <a:alphaModFix/>
          </a:blip>
          <a:stretch>
            <a:fillRect/>
          </a:stretch>
        </p:blipFill>
        <p:spPr>
          <a:xfrm>
            <a:off x="892625" y="2600425"/>
            <a:ext cx="10406750" cy="1657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3457f3f6412_0_174"/>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Net and Variable Types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267" name="Google Shape;267;g3457f3f6412_0_174"/>
          <p:cNvSpPr txBox="1"/>
          <p:nvPr/>
        </p:nvSpPr>
        <p:spPr>
          <a:xfrm>
            <a:off x="430825" y="2177725"/>
            <a:ext cx="11537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Roboto"/>
                <a:ea typeface="Roboto"/>
                <a:cs typeface="Roboto"/>
                <a:sym typeface="Roboto"/>
              </a:rPr>
              <a:t>Nets:</a:t>
            </a:r>
            <a:endParaRPr b="1"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Single Driver and Multi-Driver Logic:</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Single driver - logic</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Multiple drivers - wire</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input and inout ports infer wire by default</a:t>
            </a:r>
            <a:endParaRPr sz="2400">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3457f3f6412_0_181"/>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Net and Variable Types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273" name="Google Shape;273;g3457f3f6412_0_181"/>
          <p:cNvSpPr txBox="1"/>
          <p:nvPr/>
        </p:nvSpPr>
        <p:spPr>
          <a:xfrm>
            <a:off x="430825" y="2177725"/>
            <a:ext cx="115377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Nets cant have subfields.</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Nets cannot be used on the left-hand side of procedural assignments.</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Nets can be used on the left-hand side of an assign statement.</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Avoid connection size mismatches!</a:t>
            </a:r>
            <a:endParaRPr sz="2400">
              <a:solidFill>
                <a:schemeClr val="dk1"/>
              </a:solidFill>
              <a:latin typeface="Roboto"/>
              <a:ea typeface="Roboto"/>
              <a:cs typeface="Roboto"/>
              <a:sym typeface="Roboto"/>
            </a:endParaRPr>
          </a:p>
          <a:p>
            <a:pPr indent="0" lvl="0" marL="914400" rtl="0" algn="just">
              <a:spcBef>
                <a:spcPts val="0"/>
              </a:spcBef>
              <a:spcAft>
                <a:spcPts val="0"/>
              </a:spcAft>
              <a:buNone/>
            </a:pPr>
            <a:r>
              <a:t/>
            </a:r>
            <a:endParaRPr sz="2400">
              <a:solidFill>
                <a:schemeClr val="dk1"/>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3457f3f6412_0_188"/>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Net and Variable Types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279" name="Google Shape;279;g3457f3f6412_0_188"/>
          <p:cNvSpPr txBox="1"/>
          <p:nvPr/>
        </p:nvSpPr>
        <p:spPr>
          <a:xfrm>
            <a:off x="430825" y="2145625"/>
            <a:ext cx="11537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Port Declaration</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 A port declaration defines a port’s direction, type, data type, sign, size and name.</a:t>
            </a:r>
            <a:endParaRPr sz="2400">
              <a:solidFill>
                <a:schemeClr val="dk1"/>
              </a:solidFill>
              <a:latin typeface="Roboto"/>
              <a:ea typeface="Roboto"/>
              <a:cs typeface="Roboto"/>
              <a:sym typeface="Roboto"/>
            </a:endParaRPr>
          </a:p>
          <a:p>
            <a:pPr indent="0" lvl="0" marL="914400" rtl="0" algn="just">
              <a:spcBef>
                <a:spcPts val="0"/>
              </a:spcBef>
              <a:spcAft>
                <a:spcPts val="0"/>
              </a:spcAft>
              <a:buNone/>
            </a:pPr>
            <a:r>
              <a:t/>
            </a:r>
            <a:endParaRPr sz="2400">
              <a:solidFill>
                <a:schemeClr val="dk1"/>
              </a:solidFill>
              <a:latin typeface="Roboto"/>
              <a:ea typeface="Roboto"/>
              <a:cs typeface="Roboto"/>
              <a:sym typeface="Roboto"/>
            </a:endParaRPr>
          </a:p>
        </p:txBody>
      </p:sp>
      <p:pic>
        <p:nvPicPr>
          <p:cNvPr id="280" name="Google Shape;280;g3457f3f6412_0_188"/>
          <p:cNvPicPr preferRelativeResize="0"/>
          <p:nvPr/>
        </p:nvPicPr>
        <p:blipFill>
          <a:blip r:embed="rId3">
            <a:alphaModFix/>
          </a:blip>
          <a:stretch>
            <a:fillRect/>
          </a:stretch>
        </p:blipFill>
        <p:spPr>
          <a:xfrm>
            <a:off x="2155150" y="4081300"/>
            <a:ext cx="7459211" cy="2031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3457f3f6412_0_195"/>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Net and Variable Types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286" name="Google Shape;286;g3457f3f6412_0_195"/>
          <p:cNvSpPr txBox="1"/>
          <p:nvPr/>
        </p:nvSpPr>
        <p:spPr>
          <a:xfrm>
            <a:off x="430825" y="2145625"/>
            <a:ext cx="115377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Use combined ANSI-C style port lists, so that all port information is contained within the port list.</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Declare the direction of each port, rather than relying on default port directions and inherited (sticky) port directions. •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Declare all ports data types as the logic data type. Avoid 2-state data types in RTL models — they can hide design bugs.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Do not declare the port type. Allow the language to infer a wire or var type.</a:t>
            </a:r>
            <a:endParaRPr sz="24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3457f3f6412_0_202"/>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Net and Variable Types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292" name="Google Shape;292;g3457f3f6412_0_202"/>
          <p:cNvSpPr txBox="1"/>
          <p:nvPr/>
        </p:nvSpPr>
        <p:spPr>
          <a:xfrm>
            <a:off x="430825" y="2145625"/>
            <a:ext cx="11537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Unpacked arrays of nets and variables</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Packed arrays - collection of bits stored contiguously (vectors)</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Unpacked arrays - collection of nets or variables</a:t>
            </a:r>
            <a:endParaRPr sz="2400">
              <a:solidFill>
                <a:schemeClr val="dk1"/>
              </a:solidFill>
              <a:latin typeface="Roboto"/>
              <a:ea typeface="Roboto"/>
              <a:cs typeface="Roboto"/>
              <a:sym typeface="Roboto"/>
            </a:endParaRPr>
          </a:p>
        </p:txBody>
      </p:sp>
      <p:pic>
        <p:nvPicPr>
          <p:cNvPr id="293" name="Google Shape;293;g3457f3f6412_0_202"/>
          <p:cNvPicPr preferRelativeResize="0"/>
          <p:nvPr/>
        </p:nvPicPr>
        <p:blipFill>
          <a:blip r:embed="rId3">
            <a:alphaModFix/>
          </a:blip>
          <a:stretch>
            <a:fillRect/>
          </a:stretch>
        </p:blipFill>
        <p:spPr>
          <a:xfrm>
            <a:off x="2143025" y="4100700"/>
            <a:ext cx="7745475" cy="1473950"/>
          </a:xfrm>
          <a:prstGeom prst="rect">
            <a:avLst/>
          </a:prstGeom>
          <a:noFill/>
          <a:ln>
            <a:noFill/>
          </a:ln>
        </p:spPr>
      </p:pic>
      <p:pic>
        <p:nvPicPr>
          <p:cNvPr id="294" name="Google Shape;294;g3457f3f6412_0_202"/>
          <p:cNvPicPr preferRelativeResize="0"/>
          <p:nvPr/>
        </p:nvPicPr>
        <p:blipFill>
          <a:blip r:embed="rId4">
            <a:alphaModFix/>
          </a:blip>
          <a:stretch>
            <a:fillRect/>
          </a:stretch>
        </p:blipFill>
        <p:spPr>
          <a:xfrm>
            <a:off x="2598825" y="5987725"/>
            <a:ext cx="6447450" cy="38513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3457f3f6412_0_210"/>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Net and Variable Types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300" name="Google Shape;300;g3457f3f6412_0_210"/>
          <p:cNvSpPr txBox="1"/>
          <p:nvPr/>
        </p:nvSpPr>
        <p:spPr>
          <a:xfrm>
            <a:off x="430825" y="1985225"/>
            <a:ext cx="11537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Parameter constants</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Parameterized modules</a:t>
            </a:r>
            <a:endParaRPr sz="2400">
              <a:solidFill>
                <a:schemeClr val="dk1"/>
              </a:solidFill>
              <a:latin typeface="Roboto"/>
              <a:ea typeface="Roboto"/>
              <a:cs typeface="Roboto"/>
              <a:sym typeface="Roboto"/>
            </a:endParaRPr>
          </a:p>
        </p:txBody>
      </p:sp>
      <p:pic>
        <p:nvPicPr>
          <p:cNvPr id="301" name="Google Shape;301;g3457f3f6412_0_210"/>
          <p:cNvPicPr preferRelativeResize="0"/>
          <p:nvPr/>
        </p:nvPicPr>
        <p:blipFill>
          <a:blip r:embed="rId3">
            <a:alphaModFix/>
          </a:blip>
          <a:stretch>
            <a:fillRect/>
          </a:stretch>
        </p:blipFill>
        <p:spPr>
          <a:xfrm>
            <a:off x="653700" y="3486400"/>
            <a:ext cx="5694996" cy="1763675"/>
          </a:xfrm>
          <a:prstGeom prst="rect">
            <a:avLst/>
          </a:prstGeom>
          <a:noFill/>
          <a:ln>
            <a:noFill/>
          </a:ln>
        </p:spPr>
      </p:pic>
      <p:pic>
        <p:nvPicPr>
          <p:cNvPr id="302" name="Google Shape;302;g3457f3f6412_0_210"/>
          <p:cNvPicPr preferRelativeResize="0"/>
          <p:nvPr/>
        </p:nvPicPr>
        <p:blipFill>
          <a:blip r:embed="rId4">
            <a:alphaModFix/>
          </a:blip>
          <a:stretch>
            <a:fillRect/>
          </a:stretch>
        </p:blipFill>
        <p:spPr>
          <a:xfrm>
            <a:off x="6720250" y="3585700"/>
            <a:ext cx="5248275" cy="76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RTL Modelling Fundamentals</a:t>
            </a:r>
            <a:endParaRPr sz="3600"/>
          </a:p>
        </p:txBody>
      </p:sp>
      <p:pic>
        <p:nvPicPr>
          <p:cNvPr id="117" name="Google Shape;117;p3"/>
          <p:cNvPicPr preferRelativeResize="0"/>
          <p:nvPr/>
        </p:nvPicPr>
        <p:blipFill>
          <a:blip r:embed="rId3">
            <a:alphaModFix/>
          </a:blip>
          <a:stretch>
            <a:fillRect/>
          </a:stretch>
        </p:blipFill>
        <p:spPr>
          <a:xfrm>
            <a:off x="2794187" y="2292750"/>
            <a:ext cx="6603625" cy="4284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3457f3f6412_0_220"/>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 RTL Expression Operators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308" name="Google Shape;308;g3457f3f6412_0_220"/>
          <p:cNvSpPr txBox="1"/>
          <p:nvPr/>
        </p:nvSpPr>
        <p:spPr>
          <a:xfrm>
            <a:off x="430825" y="1728250"/>
            <a:ext cx="115377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Concatenate and replicate operators - {m,n} , { r{ }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Bitwise Operators - ~</a:t>
            </a:r>
            <a:r>
              <a:rPr lang="en-US" sz="2400">
                <a:solidFill>
                  <a:srgbClr val="FF0000"/>
                </a:solidFill>
                <a:latin typeface="Roboto"/>
                <a:ea typeface="Roboto"/>
                <a:cs typeface="Roboto"/>
                <a:sym typeface="Roboto"/>
              </a:rPr>
              <a:t>(invert)</a:t>
            </a:r>
            <a:r>
              <a:rPr lang="en-US" sz="2400">
                <a:solidFill>
                  <a:schemeClr val="dk1"/>
                </a:solidFill>
                <a:latin typeface="Roboto"/>
                <a:ea typeface="Roboto"/>
                <a:cs typeface="Roboto"/>
                <a:sym typeface="Roboto"/>
              </a:rPr>
              <a:t>, &amp;, |,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Reduction Operators - &amp;m, |n, ^y</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Logical Operators - &amp;&amp;, ||, ! </a:t>
            </a:r>
            <a:r>
              <a:rPr lang="en-US" sz="2400">
                <a:solidFill>
                  <a:srgbClr val="FF0000"/>
                </a:solidFill>
                <a:latin typeface="Roboto"/>
                <a:ea typeface="Roboto"/>
                <a:cs typeface="Roboto"/>
                <a:sym typeface="Roboto"/>
              </a:rPr>
              <a:t>(negate)</a:t>
            </a:r>
            <a:endParaRPr sz="2400">
              <a:solidFill>
                <a:srgbClr val="FF0000"/>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OR-reduced</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The two 1-bit results evaluated</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negate - OR-reduced and inverted.</a:t>
            </a:r>
            <a:endParaRPr sz="2400">
              <a:solidFill>
                <a:schemeClr val="dk1"/>
              </a:solidFill>
              <a:latin typeface="Roboto"/>
              <a:ea typeface="Roboto"/>
              <a:cs typeface="Roboto"/>
              <a:sym typeface="Roboto"/>
            </a:endParaRPr>
          </a:p>
        </p:txBody>
      </p:sp>
      <p:pic>
        <p:nvPicPr>
          <p:cNvPr id="309" name="Google Shape;309;g3457f3f6412_0_220"/>
          <p:cNvPicPr preferRelativeResize="0"/>
          <p:nvPr/>
        </p:nvPicPr>
        <p:blipFill>
          <a:blip r:embed="rId3">
            <a:alphaModFix/>
          </a:blip>
          <a:stretch>
            <a:fillRect/>
          </a:stretch>
        </p:blipFill>
        <p:spPr>
          <a:xfrm>
            <a:off x="7571850" y="2946675"/>
            <a:ext cx="3838075" cy="3527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3457f3f6412_0_230"/>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 RTL Expression Operators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315" name="Google Shape;315;g3457f3f6412_0_230"/>
          <p:cNvSpPr txBox="1"/>
          <p:nvPr/>
        </p:nvSpPr>
        <p:spPr>
          <a:xfrm>
            <a:off x="430825" y="1728250"/>
            <a:ext cx="11537700" cy="3509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Comparison Operators</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Operand becomes unknown when a single bit is X or Z</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The result of the comparison is unknown 1’bx</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Shift Operators - &gt;&gt;, &lt;&lt;, &lt;&lt;&lt;, &gt;&gt;&gt; - beware of &gt;&gt;&gt;</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Arithmetic Operators - +, -, *, /, %, ** -  </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All SystemVerilog arithmetic operators are synthesizable, but specific ASICs and FPGAs might have restrictions on what can be implemented at the gate-level in that device.</a:t>
            </a:r>
            <a:endParaRPr sz="2400">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3457f3f6412_0_236"/>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 RTL Programming Statements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321" name="Google Shape;321;g3457f3f6412_0_236"/>
          <p:cNvSpPr txBox="1"/>
          <p:nvPr/>
        </p:nvSpPr>
        <p:spPr>
          <a:xfrm>
            <a:off x="430825" y="1728250"/>
            <a:ext cx="115377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Procedural Block - container for programming statements</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initial procedures - verification</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always procedures - always_comb, always_ff, always_latch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LHS of procedural assignments must be a variable.</a:t>
            </a:r>
            <a:endParaRPr sz="2400">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3457f3f6412_0_241"/>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 RTL Programming Statements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327" name="Google Shape;327;g3457f3f6412_0_241"/>
          <p:cNvSpPr txBox="1"/>
          <p:nvPr/>
        </p:nvSpPr>
        <p:spPr>
          <a:xfrm>
            <a:off x="430825" y="1728250"/>
            <a:ext cx="115377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Decision statements</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if-else in comb logic - mux</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if without else in comb logic - latch</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if-else-if in comb logic - priority encoded behavior</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if-else evaluated on clk edge - flip flop</a:t>
            </a:r>
            <a:endParaRPr sz="2400">
              <a:solidFill>
                <a:schemeClr val="dk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3457f3f6412_0_246"/>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 RTL Programming Statements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333" name="Google Shape;333;g3457f3f6412_0_246"/>
          <p:cNvSpPr txBox="1"/>
          <p:nvPr/>
        </p:nvSpPr>
        <p:spPr>
          <a:xfrm>
            <a:off x="430825" y="1728250"/>
            <a:ext cx="11537700" cy="2031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400">
              <a:solidFill>
                <a:schemeClr val="dk1"/>
              </a:solidFill>
              <a:latin typeface="Roboto"/>
              <a:ea typeface="Roboto"/>
              <a:cs typeface="Roboto"/>
              <a:sym typeface="Roboto"/>
            </a:endParaRPr>
          </a:p>
          <a:p>
            <a:pPr indent="-381000" lvl="0" marL="4572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Decision statements</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case statements</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case items - priority encoding if two or more items are true</a:t>
            </a:r>
            <a:endParaRPr sz="2400">
              <a:solidFill>
                <a:schemeClr val="dk1"/>
              </a:solidFill>
              <a:latin typeface="Roboto"/>
              <a:ea typeface="Roboto"/>
              <a:cs typeface="Roboto"/>
              <a:sym typeface="Roboto"/>
            </a:endParaRPr>
          </a:p>
          <a:p>
            <a:pPr indent="-381000" lvl="1" marL="914400" rtl="0" algn="just">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case items - parallel evaluation if two items can’t be true</a:t>
            </a:r>
            <a:endParaRPr sz="2400">
              <a:solidFill>
                <a:schemeClr val="dk1"/>
              </a:solidFill>
              <a:latin typeface="Roboto"/>
              <a:ea typeface="Roboto"/>
              <a:cs typeface="Roboto"/>
              <a:sym typeface="Roboto"/>
            </a:endParaRPr>
          </a:p>
        </p:txBody>
      </p:sp>
      <p:pic>
        <p:nvPicPr>
          <p:cNvPr id="334" name="Google Shape;334;g3457f3f6412_0_246"/>
          <p:cNvPicPr preferRelativeResize="0"/>
          <p:nvPr/>
        </p:nvPicPr>
        <p:blipFill>
          <a:blip r:embed="rId3">
            <a:alphaModFix/>
          </a:blip>
          <a:stretch>
            <a:fillRect/>
          </a:stretch>
        </p:blipFill>
        <p:spPr>
          <a:xfrm>
            <a:off x="3060025" y="4141500"/>
            <a:ext cx="3797975" cy="2268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378019bf87c_0_0"/>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 RTL Programming Statements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340" name="Google Shape;340;g378019bf87c_0_0"/>
          <p:cNvSpPr txBox="1"/>
          <p:nvPr/>
        </p:nvSpPr>
        <p:spPr>
          <a:xfrm>
            <a:off x="490975" y="2109675"/>
            <a:ext cx="5544900" cy="923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solidFill>
                  <a:schemeClr val="dk1"/>
                </a:solidFill>
                <a:latin typeface="Roboto"/>
                <a:ea typeface="Roboto"/>
                <a:cs typeface="Roboto"/>
                <a:sym typeface="Roboto"/>
              </a:rPr>
              <a:t>Implementing 4 to 1 MUX using if-else-if</a:t>
            </a:r>
            <a:endParaRPr sz="2400">
              <a:solidFill>
                <a:schemeClr val="dk1"/>
              </a:solidFill>
              <a:latin typeface="Roboto"/>
              <a:ea typeface="Roboto"/>
              <a:cs typeface="Roboto"/>
              <a:sym typeface="Roboto"/>
            </a:endParaRPr>
          </a:p>
        </p:txBody>
      </p:sp>
      <p:pic>
        <p:nvPicPr>
          <p:cNvPr id="341" name="Google Shape;341;g378019bf87c_0_0" title="p1.jpg"/>
          <p:cNvPicPr preferRelativeResize="0"/>
          <p:nvPr/>
        </p:nvPicPr>
        <p:blipFill>
          <a:blip r:embed="rId3">
            <a:alphaModFix/>
          </a:blip>
          <a:stretch>
            <a:fillRect/>
          </a:stretch>
        </p:blipFill>
        <p:spPr>
          <a:xfrm>
            <a:off x="-5150" y="2970082"/>
            <a:ext cx="6537151" cy="2793050"/>
          </a:xfrm>
          <a:prstGeom prst="rect">
            <a:avLst/>
          </a:prstGeom>
          <a:noFill/>
          <a:ln>
            <a:noFill/>
          </a:ln>
        </p:spPr>
      </p:pic>
      <p:pic>
        <p:nvPicPr>
          <p:cNvPr id="342" name="Google Shape;342;g378019bf87c_0_0" title="p2.jpg"/>
          <p:cNvPicPr preferRelativeResize="0"/>
          <p:nvPr/>
        </p:nvPicPr>
        <p:blipFill>
          <a:blip r:embed="rId4">
            <a:alphaModFix/>
          </a:blip>
          <a:stretch>
            <a:fillRect/>
          </a:stretch>
        </p:blipFill>
        <p:spPr>
          <a:xfrm>
            <a:off x="7359548" y="2729450"/>
            <a:ext cx="4135603" cy="2793050"/>
          </a:xfrm>
          <a:prstGeom prst="rect">
            <a:avLst/>
          </a:prstGeom>
          <a:noFill/>
          <a:ln>
            <a:noFill/>
          </a:ln>
        </p:spPr>
      </p:pic>
      <p:sp>
        <p:nvSpPr>
          <p:cNvPr id="343" name="Google Shape;343;g378019bf87c_0_0"/>
          <p:cNvSpPr txBox="1"/>
          <p:nvPr/>
        </p:nvSpPr>
        <p:spPr>
          <a:xfrm>
            <a:off x="6810450" y="2093798"/>
            <a:ext cx="5233800" cy="554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2400">
                <a:solidFill>
                  <a:schemeClr val="dk1"/>
                </a:solidFill>
                <a:latin typeface="Roboto"/>
                <a:ea typeface="Roboto"/>
                <a:cs typeface="Roboto"/>
                <a:sym typeface="Roboto"/>
              </a:rPr>
              <a:t>Implementing 4 to 1 MUX using case</a:t>
            </a:r>
            <a:endParaRPr sz="2400">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378019bf87c_0_9"/>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 RTL Programming Statements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pic>
        <p:nvPicPr>
          <p:cNvPr id="349" name="Google Shape;349;g378019bf87c_0_9"/>
          <p:cNvPicPr preferRelativeResize="0"/>
          <p:nvPr/>
        </p:nvPicPr>
        <p:blipFill>
          <a:blip r:embed="rId3">
            <a:alphaModFix/>
          </a:blip>
          <a:stretch>
            <a:fillRect/>
          </a:stretch>
        </p:blipFill>
        <p:spPr>
          <a:xfrm>
            <a:off x="3051774" y="2330249"/>
            <a:ext cx="5633876" cy="3886050"/>
          </a:xfrm>
          <a:prstGeom prst="rect">
            <a:avLst/>
          </a:prstGeom>
          <a:noFill/>
          <a:ln>
            <a:noFill/>
          </a:ln>
        </p:spPr>
      </p:pic>
      <p:sp>
        <p:nvSpPr>
          <p:cNvPr id="350" name="Google Shape;350;g378019bf87c_0_9"/>
          <p:cNvSpPr txBox="1"/>
          <p:nvPr/>
        </p:nvSpPr>
        <p:spPr>
          <a:xfrm>
            <a:off x="490975" y="2109675"/>
            <a:ext cx="5544900" cy="5541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chemeClr val="dk1"/>
              </a:buClr>
              <a:buSzPts val="2400"/>
              <a:buFont typeface="Roboto"/>
              <a:buChar char="●"/>
            </a:pPr>
            <a:r>
              <a:rPr b="1" lang="en-US" sz="2400">
                <a:solidFill>
                  <a:schemeClr val="dk1"/>
                </a:solidFill>
                <a:latin typeface="Roboto"/>
                <a:ea typeface="Roboto"/>
                <a:cs typeface="Roboto"/>
                <a:sym typeface="Roboto"/>
              </a:rPr>
              <a:t>Generate Loop</a:t>
            </a:r>
            <a:endParaRPr b="1" sz="2400">
              <a:solidFill>
                <a:schemeClr val="dk1"/>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378019bf87c_0_19"/>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 RTL Programming Statements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356" name="Google Shape;356;g378019bf87c_0_19"/>
          <p:cNvSpPr txBox="1"/>
          <p:nvPr/>
        </p:nvSpPr>
        <p:spPr>
          <a:xfrm>
            <a:off x="490975" y="2109675"/>
            <a:ext cx="5544900" cy="5541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chemeClr val="dk1"/>
              </a:buClr>
              <a:buSzPts val="2400"/>
              <a:buFont typeface="Roboto"/>
              <a:buChar char="●"/>
            </a:pPr>
            <a:r>
              <a:rPr b="1" lang="en-US" sz="2400">
                <a:solidFill>
                  <a:schemeClr val="dk1"/>
                </a:solidFill>
                <a:latin typeface="Roboto"/>
                <a:ea typeface="Roboto"/>
                <a:cs typeface="Roboto"/>
                <a:sym typeface="Roboto"/>
              </a:rPr>
              <a:t>Generate Loop</a:t>
            </a:r>
            <a:endParaRPr b="1" sz="2400">
              <a:solidFill>
                <a:schemeClr val="dk1"/>
              </a:solidFill>
              <a:latin typeface="Roboto"/>
              <a:ea typeface="Roboto"/>
              <a:cs typeface="Roboto"/>
              <a:sym typeface="Roboto"/>
            </a:endParaRPr>
          </a:p>
        </p:txBody>
      </p:sp>
      <p:pic>
        <p:nvPicPr>
          <p:cNvPr id="357" name="Google Shape;357;g378019bf87c_0_19"/>
          <p:cNvPicPr preferRelativeResize="0"/>
          <p:nvPr/>
        </p:nvPicPr>
        <p:blipFill>
          <a:blip r:embed="rId3">
            <a:alphaModFix/>
          </a:blip>
          <a:stretch>
            <a:fillRect/>
          </a:stretch>
        </p:blipFill>
        <p:spPr>
          <a:xfrm>
            <a:off x="3220450" y="2816175"/>
            <a:ext cx="6753225" cy="35337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378019bf87c_0_26"/>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 RTL Programming Statements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363" name="Google Shape;363;g378019bf87c_0_26"/>
          <p:cNvSpPr txBox="1"/>
          <p:nvPr/>
        </p:nvSpPr>
        <p:spPr>
          <a:xfrm>
            <a:off x="490975" y="2109675"/>
            <a:ext cx="5544900" cy="5541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chemeClr val="dk1"/>
              </a:buClr>
              <a:buSzPts val="2400"/>
              <a:buFont typeface="Roboto"/>
              <a:buChar char="●"/>
            </a:pPr>
            <a:r>
              <a:rPr b="1" lang="en-US" sz="2400">
                <a:solidFill>
                  <a:schemeClr val="dk1"/>
                </a:solidFill>
                <a:latin typeface="Roboto"/>
                <a:ea typeface="Roboto"/>
                <a:cs typeface="Roboto"/>
                <a:sym typeface="Roboto"/>
              </a:rPr>
              <a:t>Generate Case</a:t>
            </a:r>
            <a:endParaRPr b="1" sz="2400">
              <a:solidFill>
                <a:schemeClr val="dk1"/>
              </a:solidFill>
              <a:latin typeface="Roboto"/>
              <a:ea typeface="Roboto"/>
              <a:cs typeface="Roboto"/>
              <a:sym typeface="Roboto"/>
            </a:endParaRPr>
          </a:p>
        </p:txBody>
      </p:sp>
      <p:pic>
        <p:nvPicPr>
          <p:cNvPr id="364" name="Google Shape;364;g378019bf87c_0_26"/>
          <p:cNvPicPr preferRelativeResize="0"/>
          <p:nvPr/>
        </p:nvPicPr>
        <p:blipFill>
          <a:blip r:embed="rId3">
            <a:alphaModFix/>
          </a:blip>
          <a:stretch>
            <a:fillRect/>
          </a:stretch>
        </p:blipFill>
        <p:spPr>
          <a:xfrm>
            <a:off x="3576774" y="2663775"/>
            <a:ext cx="4444275" cy="3759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378019bf87c_0_33"/>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 RTL Programming Statements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370" name="Google Shape;370;g378019bf87c_0_33"/>
          <p:cNvSpPr txBox="1"/>
          <p:nvPr/>
        </p:nvSpPr>
        <p:spPr>
          <a:xfrm>
            <a:off x="490975" y="2109675"/>
            <a:ext cx="5544900" cy="5541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chemeClr val="dk1"/>
              </a:buClr>
              <a:buSzPts val="2400"/>
              <a:buFont typeface="Roboto"/>
              <a:buChar char="●"/>
            </a:pPr>
            <a:r>
              <a:rPr b="1" lang="en-US" sz="2400">
                <a:solidFill>
                  <a:schemeClr val="dk1"/>
                </a:solidFill>
                <a:latin typeface="Roboto"/>
                <a:ea typeface="Roboto"/>
                <a:cs typeface="Roboto"/>
                <a:sym typeface="Roboto"/>
              </a:rPr>
              <a:t>Generate If</a:t>
            </a:r>
            <a:endParaRPr b="1" sz="2400">
              <a:solidFill>
                <a:schemeClr val="dk1"/>
              </a:solidFill>
              <a:latin typeface="Roboto"/>
              <a:ea typeface="Roboto"/>
              <a:cs typeface="Roboto"/>
              <a:sym typeface="Roboto"/>
            </a:endParaRPr>
          </a:p>
        </p:txBody>
      </p:sp>
      <p:pic>
        <p:nvPicPr>
          <p:cNvPr id="371" name="Google Shape;371;g378019bf87c_0_33"/>
          <p:cNvPicPr preferRelativeResize="0"/>
          <p:nvPr/>
        </p:nvPicPr>
        <p:blipFill>
          <a:blip r:embed="rId3">
            <a:alphaModFix/>
          </a:blip>
          <a:stretch>
            <a:fillRect/>
          </a:stretch>
        </p:blipFill>
        <p:spPr>
          <a:xfrm>
            <a:off x="4680325" y="2109675"/>
            <a:ext cx="2458400" cy="457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457f3f6412_0_1"/>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RTL Modelling Fundamentals</a:t>
            </a:r>
            <a:endParaRPr sz="3600"/>
          </a:p>
        </p:txBody>
      </p:sp>
      <p:sp>
        <p:nvSpPr>
          <p:cNvPr id="123" name="Google Shape;123;g3457f3f6412_0_1"/>
          <p:cNvSpPr txBox="1"/>
          <p:nvPr/>
        </p:nvSpPr>
        <p:spPr>
          <a:xfrm>
            <a:off x="1042800" y="2225850"/>
            <a:ext cx="11149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Roboto"/>
                <a:ea typeface="Roboto"/>
                <a:cs typeface="Roboto"/>
                <a:sym typeface="Roboto"/>
              </a:rPr>
              <a:t>Comments</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One-line - //</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Block Comments - /*  */</a:t>
            </a:r>
            <a:endParaRPr sz="2400">
              <a:solidFill>
                <a:schemeClr val="dk1"/>
              </a:solidFill>
              <a:latin typeface="Roboto"/>
              <a:ea typeface="Roboto"/>
              <a:cs typeface="Roboto"/>
              <a:sym typeface="Roboto"/>
            </a:endParaRPr>
          </a:p>
        </p:txBody>
      </p:sp>
      <p:pic>
        <p:nvPicPr>
          <p:cNvPr id="124" name="Google Shape;124;g3457f3f6412_0_1"/>
          <p:cNvPicPr preferRelativeResize="0"/>
          <p:nvPr/>
        </p:nvPicPr>
        <p:blipFill>
          <a:blip r:embed="rId3">
            <a:alphaModFix/>
          </a:blip>
          <a:stretch>
            <a:fillRect/>
          </a:stretch>
        </p:blipFill>
        <p:spPr>
          <a:xfrm>
            <a:off x="7228238" y="2497025"/>
            <a:ext cx="4200525" cy="3733800"/>
          </a:xfrm>
          <a:prstGeom prst="rect">
            <a:avLst/>
          </a:prstGeom>
          <a:noFill/>
          <a:ln>
            <a:noFill/>
          </a:ln>
        </p:spPr>
      </p:pic>
      <p:pic>
        <p:nvPicPr>
          <p:cNvPr id="125" name="Google Shape;125;g3457f3f6412_0_1"/>
          <p:cNvPicPr preferRelativeResize="0"/>
          <p:nvPr/>
        </p:nvPicPr>
        <p:blipFill>
          <a:blip r:embed="rId4">
            <a:alphaModFix/>
          </a:blip>
          <a:stretch>
            <a:fillRect/>
          </a:stretch>
        </p:blipFill>
        <p:spPr>
          <a:xfrm>
            <a:off x="1115575" y="3751450"/>
            <a:ext cx="4219575" cy="21812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378019bf87c_0_40"/>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 Modelling Combinational Circuits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377" name="Google Shape;377;g378019bf87c_0_40"/>
          <p:cNvSpPr txBox="1"/>
          <p:nvPr/>
        </p:nvSpPr>
        <p:spPr>
          <a:xfrm>
            <a:off x="490975" y="2109675"/>
            <a:ext cx="6507300" cy="35094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chemeClr val="dk1"/>
              </a:buClr>
              <a:buSzPts val="2400"/>
              <a:buFont typeface="Roboto"/>
              <a:buChar char="●"/>
            </a:pPr>
            <a:r>
              <a:rPr b="1" lang="en-US" sz="2400">
                <a:solidFill>
                  <a:schemeClr val="dk1"/>
                </a:solidFill>
                <a:latin typeface="Roboto"/>
                <a:ea typeface="Roboto"/>
                <a:cs typeface="Roboto"/>
                <a:sym typeface="Roboto"/>
              </a:rPr>
              <a:t>Continuous assignment</a:t>
            </a:r>
            <a:endParaRPr b="1"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LHS can be scalar or vector net / variable</a:t>
            </a:r>
            <a:endParaRPr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Can’t be unpacked struct or unpacked array</a:t>
            </a:r>
            <a:endParaRPr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multiple continuous assignments in a module run in parallel, the order of the assignments in the RTL source code makes no difference.</a:t>
            </a:r>
            <a:endParaRPr sz="2400">
              <a:solidFill>
                <a:schemeClr val="dk1"/>
              </a:solidFill>
              <a:latin typeface="Roboto"/>
              <a:ea typeface="Roboto"/>
              <a:cs typeface="Roboto"/>
              <a:sym typeface="Roboto"/>
            </a:endParaRPr>
          </a:p>
        </p:txBody>
      </p:sp>
      <p:pic>
        <p:nvPicPr>
          <p:cNvPr id="378" name="Google Shape;378;g378019bf87c_0_40"/>
          <p:cNvPicPr preferRelativeResize="0"/>
          <p:nvPr/>
        </p:nvPicPr>
        <p:blipFill>
          <a:blip r:embed="rId3">
            <a:alphaModFix/>
          </a:blip>
          <a:stretch>
            <a:fillRect/>
          </a:stretch>
        </p:blipFill>
        <p:spPr>
          <a:xfrm>
            <a:off x="7712900" y="2109675"/>
            <a:ext cx="3570867" cy="5541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378019bf87c_0_48"/>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 Modelling Combinational Circuits</a:t>
            </a:r>
            <a:endParaRPr sz="2400">
              <a:latin typeface="Roboto"/>
              <a:ea typeface="Roboto"/>
              <a:cs typeface="Roboto"/>
              <a:sym typeface="Roboto"/>
            </a:endParaRPr>
          </a:p>
          <a:p>
            <a:pPr indent="0" lvl="0" marL="0" rtl="0" algn="l">
              <a:lnSpc>
                <a:spcPct val="90000"/>
              </a:lnSpc>
              <a:spcBef>
                <a:spcPts val="0"/>
              </a:spcBef>
              <a:spcAft>
                <a:spcPts val="0"/>
              </a:spcAft>
              <a:buClr>
                <a:schemeClr val="dk1"/>
              </a:buClr>
              <a:buSzPts val="3600"/>
              <a:buFont typeface="Arial"/>
              <a:buNone/>
            </a:pPr>
            <a:r>
              <a:t/>
            </a:r>
            <a:endParaRPr sz="3600"/>
          </a:p>
        </p:txBody>
      </p:sp>
      <p:sp>
        <p:nvSpPr>
          <p:cNvPr id="384" name="Google Shape;384;g378019bf87c_0_48"/>
          <p:cNvSpPr txBox="1"/>
          <p:nvPr/>
        </p:nvSpPr>
        <p:spPr>
          <a:xfrm>
            <a:off x="490975" y="2109675"/>
            <a:ext cx="6166500" cy="31401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chemeClr val="dk1"/>
              </a:buClr>
              <a:buSzPts val="2400"/>
              <a:buFont typeface="Roboto"/>
              <a:buChar char="●"/>
            </a:pPr>
            <a:r>
              <a:rPr b="1" lang="en-US" sz="2400">
                <a:solidFill>
                  <a:schemeClr val="dk1"/>
                </a:solidFill>
                <a:latin typeface="Roboto"/>
                <a:ea typeface="Roboto"/>
                <a:cs typeface="Roboto"/>
                <a:sym typeface="Roboto"/>
              </a:rPr>
              <a:t>always_comb</a:t>
            </a:r>
            <a:endParaRPr b="1"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Any variable assigned a value in an always_comb procedure cannot be assigned from another procedure or continuous assignment.</a:t>
            </a:r>
            <a:endParaRPr sz="2400">
              <a:solidFill>
                <a:schemeClr val="dk1"/>
              </a:solidFill>
              <a:latin typeface="Roboto"/>
              <a:ea typeface="Roboto"/>
              <a:cs typeface="Roboto"/>
              <a:sym typeface="Roboto"/>
            </a:endParaRPr>
          </a:p>
          <a:p>
            <a:pPr indent="-381000" lvl="1" marL="9144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Only use blocking assignments (= ) when modeling combinational logic behavior.</a:t>
            </a:r>
            <a:endParaRPr sz="2400">
              <a:solidFill>
                <a:schemeClr val="dk1"/>
              </a:solidFill>
              <a:latin typeface="Roboto"/>
              <a:ea typeface="Roboto"/>
              <a:cs typeface="Roboto"/>
              <a:sym typeface="Roboto"/>
            </a:endParaRPr>
          </a:p>
        </p:txBody>
      </p:sp>
      <p:pic>
        <p:nvPicPr>
          <p:cNvPr id="385" name="Google Shape;385;g378019bf87c_0_48"/>
          <p:cNvPicPr preferRelativeResize="0"/>
          <p:nvPr/>
        </p:nvPicPr>
        <p:blipFill>
          <a:blip r:embed="rId3">
            <a:alphaModFix/>
          </a:blip>
          <a:stretch>
            <a:fillRect/>
          </a:stretch>
        </p:blipFill>
        <p:spPr>
          <a:xfrm>
            <a:off x="6657475" y="2602525"/>
            <a:ext cx="5394150" cy="906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457f3f6412_0_9"/>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RTL Modelling Fundamentals</a:t>
            </a:r>
            <a:endParaRPr sz="3600"/>
          </a:p>
        </p:txBody>
      </p:sp>
      <p:sp>
        <p:nvSpPr>
          <p:cNvPr id="131" name="Google Shape;131;g3457f3f6412_0_9"/>
          <p:cNvSpPr txBox="1"/>
          <p:nvPr/>
        </p:nvSpPr>
        <p:spPr>
          <a:xfrm>
            <a:off x="1115575" y="2578775"/>
            <a:ext cx="11149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Roboto"/>
                <a:ea typeface="Roboto"/>
                <a:cs typeface="Roboto"/>
                <a:sym typeface="Roboto"/>
              </a:rPr>
              <a:t>White Space</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Space or Tabs - Be consistent</a:t>
            </a:r>
            <a:endParaRPr sz="2400">
              <a:solidFill>
                <a:schemeClr val="dk1"/>
              </a:solidFill>
              <a:latin typeface="Roboto"/>
              <a:ea typeface="Roboto"/>
              <a:cs typeface="Roboto"/>
              <a:sym typeface="Roboto"/>
            </a:endParaRPr>
          </a:p>
        </p:txBody>
      </p:sp>
      <p:pic>
        <p:nvPicPr>
          <p:cNvPr id="132" name="Google Shape;132;g3457f3f6412_0_9"/>
          <p:cNvPicPr preferRelativeResize="0"/>
          <p:nvPr/>
        </p:nvPicPr>
        <p:blipFill>
          <a:blip r:embed="rId3">
            <a:alphaModFix/>
          </a:blip>
          <a:stretch>
            <a:fillRect/>
          </a:stretch>
        </p:blipFill>
        <p:spPr>
          <a:xfrm>
            <a:off x="7030475" y="2691803"/>
            <a:ext cx="4444450" cy="1920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457f3f6412_0_18"/>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RTL Modelling Fundamentals</a:t>
            </a:r>
            <a:endParaRPr sz="3600"/>
          </a:p>
        </p:txBody>
      </p:sp>
      <p:sp>
        <p:nvSpPr>
          <p:cNvPr id="138" name="Google Shape;138;g3457f3f6412_0_18"/>
          <p:cNvSpPr txBox="1"/>
          <p:nvPr/>
        </p:nvSpPr>
        <p:spPr>
          <a:xfrm>
            <a:off x="433775" y="2578775"/>
            <a:ext cx="115377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Roboto"/>
                <a:ea typeface="Roboto"/>
                <a:cs typeface="Roboto"/>
                <a:sym typeface="Roboto"/>
              </a:rPr>
              <a:t>Identifiers</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 User-defined names</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 Must begin with the characters: a through z, A through z, or an underscore ( _ ). </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May contain the characters: a through z, A through z, 0 through 9, an underscore ( _ ), or a dollar sign ( $ ).</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May be from 1 to 1024 characters in length.</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May not be a reserved keyword.</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Case-Sensitive</a:t>
            </a:r>
            <a:endParaRPr sz="24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3457f3f6412_0_26"/>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RTL Modelling Fundamentals</a:t>
            </a:r>
            <a:endParaRPr sz="3600"/>
          </a:p>
        </p:txBody>
      </p:sp>
      <p:sp>
        <p:nvSpPr>
          <p:cNvPr id="144" name="Google Shape;144;g3457f3f6412_0_26"/>
          <p:cNvSpPr txBox="1"/>
          <p:nvPr/>
        </p:nvSpPr>
        <p:spPr>
          <a:xfrm>
            <a:off x="433775" y="2578775"/>
            <a:ext cx="11537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Roboto"/>
                <a:ea typeface="Roboto"/>
                <a:cs typeface="Roboto"/>
                <a:sym typeface="Roboto"/>
              </a:rPr>
              <a:t>Identifiers</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Identifiers are local to the name space in which they are declared.</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Definition name space</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Package name space</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Component name space - module, package</a:t>
            </a:r>
            <a:endParaRPr sz="2400">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457f3f6412_0_32"/>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RTL Modelling Fundamentals</a:t>
            </a:r>
            <a:endParaRPr sz="3600"/>
          </a:p>
        </p:txBody>
      </p:sp>
      <p:sp>
        <p:nvSpPr>
          <p:cNvPr id="150" name="Google Shape;150;g3457f3f6412_0_32"/>
          <p:cNvSpPr txBox="1"/>
          <p:nvPr/>
        </p:nvSpPr>
        <p:spPr>
          <a:xfrm>
            <a:off x="433775" y="2578775"/>
            <a:ext cx="11537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Roboto"/>
                <a:ea typeface="Roboto"/>
                <a:cs typeface="Roboto"/>
                <a:sym typeface="Roboto"/>
              </a:rPr>
              <a:t>Compiler Directives</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 </a:t>
            </a:r>
            <a:r>
              <a:rPr lang="en-US" sz="2400">
                <a:solidFill>
                  <a:schemeClr val="dk1"/>
                </a:solidFill>
                <a:latin typeface="Roboto"/>
                <a:ea typeface="Roboto"/>
                <a:cs typeface="Roboto"/>
                <a:sym typeface="Roboto"/>
              </a:rPr>
              <a:t>give commands to compilers that read in SystemVerilog source code</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en-US" sz="2400">
                <a:solidFill>
                  <a:schemeClr val="dk1"/>
                </a:solidFill>
                <a:latin typeface="Roboto"/>
                <a:ea typeface="Roboto"/>
                <a:cs typeface="Roboto"/>
                <a:sym typeface="Roboto"/>
              </a:rPr>
              <a:t>Examples</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US" sz="2400">
                <a:solidFill>
                  <a:schemeClr val="dk1"/>
                </a:solidFill>
                <a:latin typeface="Roboto"/>
                <a:ea typeface="Roboto"/>
                <a:cs typeface="Roboto"/>
                <a:sym typeface="Roboto"/>
              </a:rPr>
              <a:t> 'include,  'define,  'ifdef, 'ifndef, 'else, 'elsif, 'endif etc.</a:t>
            </a:r>
            <a:endParaRPr sz="2400">
              <a:solidFill>
                <a:schemeClr val="dk1"/>
              </a:solidFill>
              <a:latin typeface="Roboto"/>
              <a:ea typeface="Roboto"/>
              <a:cs typeface="Roboto"/>
              <a:sym typeface="Roboto"/>
            </a:endParaRPr>
          </a:p>
        </p:txBody>
      </p:sp>
      <p:pic>
        <p:nvPicPr>
          <p:cNvPr id="151" name="Google Shape;151;g3457f3f6412_0_32"/>
          <p:cNvPicPr preferRelativeResize="0"/>
          <p:nvPr/>
        </p:nvPicPr>
        <p:blipFill>
          <a:blip r:embed="rId3">
            <a:alphaModFix/>
          </a:blip>
          <a:stretch>
            <a:fillRect/>
          </a:stretch>
        </p:blipFill>
        <p:spPr>
          <a:xfrm>
            <a:off x="4605338" y="4702925"/>
            <a:ext cx="2981325" cy="141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457f3f6412_0_41"/>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rial"/>
              <a:buNone/>
            </a:pPr>
            <a:r>
              <a:rPr lang="en-US" sz="3600"/>
              <a:t>RTL Modelling Fundamentals</a:t>
            </a:r>
            <a:endParaRPr sz="3600"/>
          </a:p>
        </p:txBody>
      </p:sp>
      <p:sp>
        <p:nvSpPr>
          <p:cNvPr id="157" name="Google Shape;157;g3457f3f6412_0_41"/>
          <p:cNvSpPr txBox="1"/>
          <p:nvPr/>
        </p:nvSpPr>
        <p:spPr>
          <a:xfrm>
            <a:off x="433775" y="2578775"/>
            <a:ext cx="1153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Roboto"/>
                <a:ea typeface="Roboto"/>
                <a:cs typeface="Roboto"/>
                <a:sym typeface="Roboto"/>
              </a:rPr>
              <a:t>Modules</a:t>
            </a:r>
            <a:endParaRPr sz="2400">
              <a:solidFill>
                <a:schemeClr val="dk1"/>
              </a:solidFill>
              <a:latin typeface="Roboto"/>
              <a:ea typeface="Roboto"/>
              <a:cs typeface="Roboto"/>
              <a:sym typeface="Roboto"/>
            </a:endParaRPr>
          </a:p>
        </p:txBody>
      </p:sp>
      <p:pic>
        <p:nvPicPr>
          <p:cNvPr id="158" name="Google Shape;158;g3457f3f6412_0_41"/>
          <p:cNvPicPr preferRelativeResize="0"/>
          <p:nvPr/>
        </p:nvPicPr>
        <p:blipFill>
          <a:blip r:embed="rId3">
            <a:alphaModFix/>
          </a:blip>
          <a:stretch>
            <a:fillRect/>
          </a:stretch>
        </p:blipFill>
        <p:spPr>
          <a:xfrm>
            <a:off x="5406200" y="2783950"/>
            <a:ext cx="6259025" cy="3512575"/>
          </a:xfrm>
          <a:prstGeom prst="rect">
            <a:avLst/>
          </a:prstGeom>
          <a:noFill/>
          <a:ln>
            <a:noFill/>
          </a:ln>
        </p:spPr>
      </p:pic>
      <p:sp>
        <p:nvSpPr>
          <p:cNvPr id="159" name="Google Shape;159;g3457f3f6412_0_41"/>
          <p:cNvSpPr txBox="1"/>
          <p:nvPr/>
        </p:nvSpPr>
        <p:spPr>
          <a:xfrm>
            <a:off x="433775" y="3553325"/>
            <a:ext cx="1153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latin typeface="Roboto"/>
                <a:ea typeface="Roboto"/>
                <a:cs typeface="Roboto"/>
                <a:sym typeface="Roboto"/>
              </a:rPr>
              <a:t>RTL models are zero-delay models</a:t>
            </a:r>
            <a:endParaRPr sz="24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centBoxVTI">
  <a:themeElements>
    <a:clrScheme name="AnalogousFromDarkSeedLeftStep">
      <a:dk1>
        <a:srgbClr val="000000"/>
      </a:dk1>
      <a:lt1>
        <a:srgbClr val="FFFFFF"/>
      </a:lt1>
      <a:dk2>
        <a:srgbClr val="1D2334"/>
      </a:dk2>
      <a:lt2>
        <a:srgbClr val="E3E8E2"/>
      </a:lt2>
      <a:accent1>
        <a:srgbClr val="B93FD1"/>
      </a:accent1>
      <a:accent2>
        <a:srgbClr val="6A2DBF"/>
      </a:accent2>
      <a:accent3>
        <a:srgbClr val="3F3FD1"/>
      </a:accent3>
      <a:accent4>
        <a:srgbClr val="2D6ABF"/>
      </a:accent4>
      <a:accent5>
        <a:srgbClr val="3CAFC6"/>
      </a:accent5>
      <a:accent6>
        <a:srgbClr val="2BB693"/>
      </a:accent6>
      <a:hlink>
        <a:srgbClr val="3B8AB2"/>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2024-06-27T15:25:58Z</dcterms:created>
</cp:coreProperties>
</file>