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6858000" cy="9144000"/>
  <p:embeddedFontLs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Roboto Medium" panose="02000000000000000000" pitchFamily="2" charset="0"/>
      <p:regular r:id="rId45"/>
      <p:bold r:id="rId46"/>
      <p:italic r:id="rId47"/>
      <p:boldItalic r:id="rId48"/>
    </p:embeddedFont>
    <p:embeddedFont>
      <p:font typeface="Roboto Mono" panose="020F0502020204030204" pitchFamily="49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5" roundtripDataSignature="AMtx7mgGnI25ntsoRUhC3Y4iNfBBSKp1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92e6c9670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3792e6c9670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92e6c9670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1" name="Google Shape;171;g3792e6c9670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92e6c967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9" name="Google Shape;179;g3792e6c967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92e6c9670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3792e6c9670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92e6c9670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3" name="Google Shape;193;g3792e6c9670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92e6c9670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199" name="Google Shape;199;g3792e6c9670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92e6c9670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06" name="Google Shape;206;g3792e6c9670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92e6c967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13" name="Google Shape;213;g3792e6c967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92e6c967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20" name="Google Shape;220;g3792e6c967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92e6c9670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27" name="Google Shape;227;g3792e6c9670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34" name="Google Shape;2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92e6c967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41" name="Google Shape;241;g3792e6c967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92e6c967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49" name="Google Shape;249;g3792e6c967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92e6c967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56" name="Google Shape;256;g3792e6c967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92e6c967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63" name="Google Shape;263;g3792e6c967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792e6c967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70" name="Google Shape;270;g3792e6c967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92e6c9670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78" name="Google Shape;278;g3792e6c9670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92e6c967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86" name="Google Shape;286;g3792e6c967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792e6c967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294" name="Google Shape;294;g3792e6c967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92e6c967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0" name="Google Shape;300;g3792e6c967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792e6c9670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lang="en-US" b="1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3792e6c9670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92e6c9670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306" name="Google Shape;306;g3792e6c9670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92e6c9670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4" name="Google Shape;314;g3792e6c9670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92e6c9670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1" name="Google Shape;321;g3792e6c9670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92e6c9670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8" name="Google Shape;328;g3792e6c9670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92e6c967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g3792e6c967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92e6c9670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g3792e6c9670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92e6c9670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1" name="Google Shape;361;g3792e6c9670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792e6c9670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9" name="Google Shape;369;g3792e6c9670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792e6c9670_0_3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c - </a:t>
            </a:r>
            <a:r>
              <a:rPr lang="en-US">
                <a:solidFill>
                  <a:schemeClr val="dk1"/>
                </a:solidFill>
              </a:rPr>
              <a:t>AMBA lets </a:t>
            </a:r>
            <a:r>
              <a:rPr lang="en-US" b="1">
                <a:solidFill>
                  <a:schemeClr val="dk1"/>
                </a:solidFill>
              </a:rPr>
              <a:t>different IP blocks from different vendors</a:t>
            </a:r>
            <a:r>
              <a:rPr lang="en-US">
                <a:solidFill>
                  <a:schemeClr val="dk1"/>
                </a:solidFill>
              </a:rPr>
              <a:t> work together.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f - AMBA can be used in </a:t>
            </a:r>
            <a:r>
              <a:rPr lang="en-US" b="1">
                <a:solidFill>
                  <a:schemeClr val="dk1"/>
                </a:solidFill>
              </a:rPr>
              <a:t>different kinds of chips</a:t>
            </a:r>
            <a:r>
              <a:rPr lang="en-US">
                <a:solidFill>
                  <a:schemeClr val="dk1"/>
                </a:solidFill>
              </a:rPr>
              <a:t> (fast ones, low-power ones, small ones, big ones).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g3792e6c9670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92e6c9670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lang="en-US" b="1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792e6c9670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92e6c9670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lang="en-US" b="1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3792e6c9670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92e6c967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</a:t>
            </a:r>
            <a:r>
              <a:rPr lang="en-US">
                <a:solidFill>
                  <a:schemeClr val="dk1"/>
                </a:solidFill>
              </a:rPr>
              <a:t> when you just need to group related signals </a:t>
            </a:r>
            <a:r>
              <a:rPr lang="en-US" b="1">
                <a:solidFill>
                  <a:schemeClr val="dk1"/>
                </a:solidFill>
              </a:rPr>
              <a:t>inside a module/class</a:t>
            </a:r>
            <a:r>
              <a:rPr lang="en-US">
                <a:solidFill>
                  <a:schemeClr val="dk1"/>
                </a:solidFill>
              </a:rPr>
              <a:t>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g3792e6c967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92e6c967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g3792e6c967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92e6c9670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g3792e6c9670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92e6c967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 By default, a structure is unpacked.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Use an </a:t>
            </a:r>
            <a:r>
              <a:rPr lang="en-US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interface</a:t>
            </a:r>
            <a:r>
              <a:rPr lang="en-US">
                <a:solidFill>
                  <a:schemeClr val="dk1"/>
                </a:solidFill>
              </a:rPr>
              <a:t> when you want to </a:t>
            </a:r>
            <a:r>
              <a:rPr lang="en-US" b="1">
                <a:solidFill>
                  <a:schemeClr val="dk1"/>
                </a:solidFill>
              </a:rPr>
              <a:t>connect multiple modules</a:t>
            </a:r>
            <a:r>
              <a:rPr lang="en-US">
                <a:solidFill>
                  <a:schemeClr val="dk1"/>
                </a:solidFill>
              </a:rPr>
              <a:t> with a clean, single port and possibly embed protocol behavior.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7" name="Google Shape;157;g3792e6c967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EC9BB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23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3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36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6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6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subTitle" idx="1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dirty="0">
                <a:solidFill>
                  <a:schemeClr val="lt1"/>
                </a:solidFill>
              </a:rPr>
              <a:t>System Verilog 3 and AXI Protocol</a:t>
            </a:r>
            <a:endParaRPr dirty="0"/>
          </a:p>
        </p:txBody>
      </p:sp>
      <p:pic>
        <p:nvPicPr>
          <p:cNvPr id="100" name="Google Shape;100;p1" descr="logo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"/>
          <p:cNvSpPr txBox="1">
            <a:spLocks noGrp="1"/>
          </p:cNvSpPr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92e6c9670_0_18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67" name="Google Shape;167;g3792e6c9670_0_184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A packed structure or union can only include packed arrays.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8" name="Google Shape;168;g3792e6c9670_0_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1006" y="3221975"/>
            <a:ext cx="7850001" cy="1320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92e6c9670_0_19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74" name="Google Shape;174;g3792e6c9670_0_192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Packed and unpacked arrays can include structures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5" name="Google Shape;175;g3792e6c9670_0_1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5775" y="3256589"/>
            <a:ext cx="8965676" cy="82839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792e6c9670_0_192"/>
          <p:cNvSpPr txBox="1"/>
          <p:nvPr/>
        </p:nvSpPr>
        <p:spPr>
          <a:xfrm>
            <a:off x="1807838" y="5133475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 a packed array, the structure or union must also be packed.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792e6c9670_0_20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Unions</a:t>
            </a:r>
            <a:endParaRPr sz="3600"/>
          </a:p>
        </p:txBody>
      </p:sp>
      <p:sp>
        <p:nvSpPr>
          <p:cNvPr id="182" name="Google Shape;182;g3792e6c9670_0_204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 union is a single storage element that can have multiple data type representations.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3" name="Google Shape;183;g3792e6c9670_0_2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1600" y="3488525"/>
            <a:ext cx="2734150" cy="129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92e6c9670_0_22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Unions</a:t>
            </a:r>
            <a:endParaRPr sz="3600"/>
          </a:p>
        </p:txBody>
      </p:sp>
      <p:sp>
        <p:nvSpPr>
          <p:cNvPr id="189" name="Google Shape;189;g3792e6c9670_0_220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Assigning to, and reading from, union variables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0" name="Google Shape;190;g3792e6c9670_0_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725" y="3009400"/>
            <a:ext cx="5203125" cy="280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92e6c9670_0_21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Unions</a:t>
            </a:r>
            <a:endParaRPr sz="3600"/>
          </a:p>
        </p:txBody>
      </p:sp>
      <p:sp>
        <p:nvSpPr>
          <p:cNvPr id="196" name="Google Shape;196;g3792e6c9670_0_213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Unions could be anonymous or typed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190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could be packed, unpacked and tagged - Use packed as it is supported by all synthesis compilers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92e6c9670_0_8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Packages</a:t>
            </a:r>
            <a:endParaRPr sz="3600"/>
          </a:p>
        </p:txBody>
      </p:sp>
      <p:sp>
        <p:nvSpPr>
          <p:cNvPr id="202" name="Google Shape;202;g3792e6c9670_0_81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When a user-defined type is to be used in many different models, the typedef definition can be declared in a package.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3" name="Google Shape;203;g3792e6c9670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4250" y="3467600"/>
            <a:ext cx="4943475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92e6c9670_0_9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Packages</a:t>
            </a:r>
            <a:endParaRPr sz="3600"/>
          </a:p>
        </p:txBody>
      </p:sp>
      <p:sp>
        <p:nvSpPr>
          <p:cNvPr id="209" name="Google Shape;209;g3792e6c9670_0_90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10" name="Google Shape;210;g3792e6c9670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938" y="1851838"/>
            <a:ext cx="9537476" cy="4572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92e6c9670_0_9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Packages</a:t>
            </a:r>
            <a:endParaRPr sz="3600"/>
          </a:p>
        </p:txBody>
      </p:sp>
      <p:sp>
        <p:nvSpPr>
          <p:cNvPr id="216" name="Google Shape;216;g3792e6c9670_0_97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17" name="Google Shape;217;g3792e6c9670_0_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387" y="1618450"/>
            <a:ext cx="8081225" cy="503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792e6c9670_0_10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Packages</a:t>
            </a:r>
            <a:endParaRPr sz="3600"/>
          </a:p>
        </p:txBody>
      </p:sp>
      <p:sp>
        <p:nvSpPr>
          <p:cNvPr id="223" name="Google Shape;223;g3792e6c9670_0_104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4" name="Google Shape;224;g3792e6c9670_0_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200" y="1948575"/>
            <a:ext cx="10968950" cy="356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792e6c9670_0_11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Packages</a:t>
            </a:r>
            <a:endParaRPr sz="3600"/>
          </a:p>
        </p:txBody>
      </p:sp>
      <p:sp>
        <p:nvSpPr>
          <p:cNvPr id="230" name="Google Shape;230;g3792e6c9670_0_111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31" name="Google Shape;231;g3792e6c9670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56777"/>
            <a:ext cx="12191999" cy="524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7" name="Google Shape;107;p2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76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37" name="Google Shape;237;p3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•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Use the RTL-specific always_latch procedure to model latch based logic. Do not use the generic always procedure in RTL models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9144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38" name="Google Shape;23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100" y="3521750"/>
            <a:ext cx="2009775" cy="85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92e6c9670_0_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44" name="Google Shape;244;g3792e6c9670_0_1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Synthesis will infer a latch whenever a non-clocked always procedure is entered, and there is a possibility that one or more of the variables used on the left-hand side of assignment statements will not be updated.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5" name="Google Shape;245;g3792e6c967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2063" y="3930563"/>
            <a:ext cx="2333625" cy="126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792e6c9670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675" y="3930575"/>
            <a:ext cx="5619750" cy="93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92e6c9670_0_5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52" name="Google Shape;252;g3792e6c9670_0_57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Incomplete decision statements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— A decision statement is incomplete if it does not have a decision branch for every possible value of the decision expression.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53" name="Google Shape;253;g3792e6c9670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613" y="4581550"/>
            <a:ext cx="1971675" cy="150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92e6c9670_0_1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59" name="Google Shape;259;g3792e6c9670_0_15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Incomplete decision branches</a:t>
            </a:r>
            <a:r>
              <a:rPr lang="en-US">
                <a:latin typeface="Roboto"/>
                <a:ea typeface="Roboto"/>
                <a:cs typeface="Roboto"/>
                <a:sym typeface="Roboto"/>
              </a:rPr>
              <a:t> — A decision branch is incomplete if it does not make assignments to all of the variables that are outputs of the procedure.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0" name="Google Shape;260;g3792e6c9670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3993975"/>
            <a:ext cx="3962400" cy="127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92e6c9670_0_2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66" name="Google Shape;266;g3792e6c9670_0_23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Inadvertent latches in state machine models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67" name="Google Shape;267;g3792e6c9670_0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5825" y="3800975"/>
            <a:ext cx="4038600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792e6c9670_0_3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73" name="Google Shape;273;g3792e6c9670_0_31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10168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71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Synthesis warnings with always_comb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228600" lvl="0" indent="-181927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50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Latch avoidance style 1 — Default case item with known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74" name="Google Shape;274;g3792e6c967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963" y="3935563"/>
            <a:ext cx="3476625" cy="1914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3792e6c9670_0_31"/>
          <p:cNvSpPr txBox="1">
            <a:spLocks noGrp="1"/>
          </p:cNvSpPr>
          <p:nvPr>
            <p:ph type="body" idx="1"/>
          </p:nvPr>
        </p:nvSpPr>
        <p:spPr>
          <a:xfrm>
            <a:off x="1115575" y="2958450"/>
            <a:ext cx="10168200" cy="17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71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 latch could still be inferred if every branch of the case statement, including the default branch, does not assign to the same variables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792e6c9670_0_4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81" name="Google Shape;281;g3792e6c9670_0_48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  Latch avoidance style 2— Pre-case assignment, known values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82" name="Google Shape;282;g3792e6c9670_0_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38" y="3187613"/>
            <a:ext cx="4276725" cy="168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792e6c9670_0_48"/>
          <p:cNvSpPr txBox="1"/>
          <p:nvPr/>
        </p:nvSpPr>
        <p:spPr>
          <a:xfrm>
            <a:off x="1115575" y="5248825"/>
            <a:ext cx="105276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it can be more difficult to see what is assigned to all the variables used by the procedure by looking at a specific case item branch.</a:t>
            </a: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It is necessary to look at both the pre-case assignment and the case item assignments to see all the values assigned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92e6c9670_0_4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Latches and Avoiding Unintentional Latches</a:t>
            </a:r>
            <a:endParaRPr sz="3600"/>
          </a:p>
        </p:txBody>
      </p:sp>
      <p:sp>
        <p:nvSpPr>
          <p:cNvPr id="289" name="Google Shape;289;g3792e6c9670_0_40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 Latch avoidance style 3 — unique and priority decision modifiers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90" name="Google Shape;290;g3792e6c967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88" y="3069925"/>
            <a:ext cx="3476625" cy="16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792e6c9670_0_40"/>
          <p:cNvSpPr txBox="1"/>
          <p:nvPr/>
        </p:nvSpPr>
        <p:spPr>
          <a:xfrm>
            <a:off x="1243275" y="5735050"/>
            <a:ext cx="10988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A gate-level implementation that is not robust, and can have unpredictable or undesired behavior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92e6c9670_0_7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</a:t>
            </a:r>
            <a:endParaRPr sz="3600"/>
          </a:p>
        </p:txBody>
      </p:sp>
      <p:sp>
        <p:nvSpPr>
          <p:cNvPr id="297" name="Google Shape;297;g3792e6c9670_0_74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an open-standard, on-chip interconnect specification for the connection and management of functional blocks in system-on-a chip (SoC) designs.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AMBA protocols define how functional blocks communicate with each other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792e6c9670_0_23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</a:t>
            </a:r>
            <a:endParaRPr sz="3600"/>
          </a:p>
        </p:txBody>
      </p:sp>
      <p:sp>
        <p:nvSpPr>
          <p:cNvPr id="303" name="Google Shape;303;g3792e6c9670_0_237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Why AMBA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Efficient IP reuse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Flexibility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Compatibilty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792e6c9670_0_11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13" name="Google Shape;113;g3792e6c9670_0_119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A structure is used to group together multiple variables under a common name. 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4" name="Google Shape;114;g3792e6c9670_0_1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6525" y="3078838"/>
            <a:ext cx="66389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792e6c9670_0_23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</a:t>
            </a:r>
            <a:endParaRPr sz="3600"/>
          </a:p>
        </p:txBody>
      </p:sp>
      <p:sp>
        <p:nvSpPr>
          <p:cNvPr id="309" name="Google Shape;309;g3792e6c9670_0_230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AMBA flavors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0" name="Google Shape;310;g3792e6c9670_0_2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482" y="2538425"/>
            <a:ext cx="4640795" cy="117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3792e6c9670_0_2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4200" y="3860908"/>
            <a:ext cx="8083600" cy="207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792e6c9670_0_24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</a:t>
            </a:r>
            <a:endParaRPr sz="3600"/>
          </a:p>
        </p:txBody>
      </p:sp>
      <p:sp>
        <p:nvSpPr>
          <p:cNvPr id="317" name="Google Shape;317;g3792e6c9670_0_244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How has AMBA evolved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18" name="Google Shape;318;g3792e6c9670_0_2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0963" y="2198513"/>
            <a:ext cx="6981825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792e6c9670_0_250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</a:t>
            </a:r>
            <a:endParaRPr sz="3600"/>
          </a:p>
        </p:txBody>
      </p:sp>
      <p:sp>
        <p:nvSpPr>
          <p:cNvPr id="324" name="Google Shape;324;g3792e6c9670_0_250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5" name="Google Shape;325;g3792e6c9670_0_2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128" y="1728253"/>
            <a:ext cx="1986423" cy="453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792e6c9670_0_25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 - AXI</a:t>
            </a:r>
            <a:endParaRPr sz="3600"/>
          </a:p>
        </p:txBody>
      </p:sp>
      <p:sp>
        <p:nvSpPr>
          <p:cNvPr id="331" name="Google Shape;331;g3792e6c9670_0_257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62439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71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AXI channels - Write Operation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32" name="Google Shape;332;g3792e6c9670_0_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500" y="2104223"/>
            <a:ext cx="4503326" cy="22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g3792e6c9670_0_257"/>
          <p:cNvSpPr txBox="1"/>
          <p:nvPr/>
        </p:nvSpPr>
        <p:spPr>
          <a:xfrm>
            <a:off x="8161425" y="5253800"/>
            <a:ext cx="407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34" name="Google Shape;334;g3792e6c9670_0_257"/>
          <p:cNvSpPr txBox="1"/>
          <p:nvPr/>
        </p:nvSpPr>
        <p:spPr>
          <a:xfrm>
            <a:off x="694450" y="2750538"/>
            <a:ext cx="5334000" cy="17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master sends an address on the Write Address (AW) channel and transfers data on the Write Data (W) channel to the slave.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5" name="Google Shape;335;g3792e6c9670_0_257"/>
          <p:cNvSpPr txBox="1"/>
          <p:nvPr/>
        </p:nvSpPr>
        <p:spPr>
          <a:xfrm>
            <a:off x="694450" y="4611775"/>
            <a:ext cx="53340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slave writes the received data to the specified address.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36" name="Google Shape;336;g3792e6c9670_0_257"/>
          <p:cNvSpPr txBox="1"/>
          <p:nvPr/>
        </p:nvSpPr>
        <p:spPr>
          <a:xfrm>
            <a:off x="547800" y="5546138"/>
            <a:ext cx="71388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Once the slave has completed the write operation, it responds with a message to the master on the Write Response (B) channel. 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92e6c9670_0_27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 - AXI</a:t>
            </a:r>
            <a:endParaRPr sz="3600"/>
          </a:p>
        </p:txBody>
      </p:sp>
      <p:sp>
        <p:nvSpPr>
          <p:cNvPr id="342" name="Google Shape;342;g3792e6c9670_0_273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62439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71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AXI channels - Read Operation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43" name="Google Shape;343;g3792e6c9670_0_2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2500" y="2104223"/>
            <a:ext cx="4503326" cy="226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3792e6c9670_0_273"/>
          <p:cNvSpPr txBox="1"/>
          <p:nvPr/>
        </p:nvSpPr>
        <p:spPr>
          <a:xfrm>
            <a:off x="8161425" y="5253800"/>
            <a:ext cx="407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sp>
        <p:nvSpPr>
          <p:cNvPr id="345" name="Google Shape;345;g3792e6c9670_0_273"/>
          <p:cNvSpPr txBox="1"/>
          <p:nvPr/>
        </p:nvSpPr>
        <p:spPr>
          <a:xfrm>
            <a:off x="694450" y="2750538"/>
            <a:ext cx="53340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master sends the address it wants to read on the Read Address (AR) channel. 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46" name="Google Shape;346;g3792e6c9670_0_273"/>
          <p:cNvSpPr txBox="1"/>
          <p:nvPr/>
        </p:nvSpPr>
        <p:spPr>
          <a:xfrm>
            <a:off x="694457" y="5687575"/>
            <a:ext cx="93246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slave can also return an error message on the Read Data (R) channel.  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47" name="Google Shape;347;g3792e6c9670_0_273"/>
          <p:cNvSpPr txBox="1"/>
          <p:nvPr/>
        </p:nvSpPr>
        <p:spPr>
          <a:xfrm>
            <a:off x="668125" y="4150250"/>
            <a:ext cx="71388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slave sends the data from the requested address to the master on the Read Data (R) channel.  </a:t>
            </a:r>
            <a:endParaRPr sz="2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" grpId="0"/>
      <p:bldP spid="3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792e6c9670_0_28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 - AXI</a:t>
            </a:r>
            <a:endParaRPr sz="3600"/>
          </a:p>
        </p:txBody>
      </p:sp>
      <p:sp>
        <p:nvSpPr>
          <p:cNvPr id="353" name="Google Shape;353;g3792e6c9670_0_286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6243900" cy="13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1717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•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Channel Handshake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54" name="Google Shape;354;g3792e6c9670_0_286"/>
          <p:cNvSpPr txBox="1"/>
          <p:nvPr/>
        </p:nvSpPr>
        <p:spPr>
          <a:xfrm>
            <a:off x="8161425" y="5253800"/>
            <a:ext cx="407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355" name="Google Shape;355;g3792e6c9670_0_2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2039" y="2383436"/>
            <a:ext cx="6891658" cy="1820264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g3792e6c9670_0_286"/>
          <p:cNvSpPr txBox="1"/>
          <p:nvPr/>
        </p:nvSpPr>
        <p:spPr>
          <a:xfrm>
            <a:off x="1253400" y="4203700"/>
            <a:ext cx="10748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VALID signal must remain asserted, meaning set to high, until the destination accepts the information.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7" name="Google Shape;357;g3792e6c9670_0_286"/>
          <p:cNvSpPr txBox="1"/>
          <p:nvPr/>
        </p:nvSpPr>
        <p:spPr>
          <a:xfrm>
            <a:off x="1203150" y="5069150"/>
            <a:ext cx="10848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The destination indicates when it can accept information using the READY signal. 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58" name="Google Shape;358;g3792e6c9670_0_286"/>
          <p:cNvSpPr txBox="1"/>
          <p:nvPr/>
        </p:nvSpPr>
        <p:spPr>
          <a:xfrm>
            <a:off x="1253400" y="5934600"/>
            <a:ext cx="820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requires the rising edge of the clock for the handshake to complete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792e6c9670_0_30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 - AXI</a:t>
            </a:r>
            <a:endParaRPr sz="3600"/>
          </a:p>
        </p:txBody>
      </p:sp>
      <p:sp>
        <p:nvSpPr>
          <p:cNvPr id="364" name="Google Shape;364;g3792e6c9670_0_304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62439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Transfer vs Transaction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 transfer is a single exchange of information, with one VALID and READY handshake.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65" name="Google Shape;365;g3792e6c9670_0_304"/>
          <p:cNvSpPr txBox="1"/>
          <p:nvPr/>
        </p:nvSpPr>
        <p:spPr>
          <a:xfrm>
            <a:off x="8161425" y="5253800"/>
            <a:ext cx="407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366" name="Google Shape;366;g3792e6c9670_0_3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6150" y="3665350"/>
            <a:ext cx="6243900" cy="2704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792e6c9670_0_31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 - AXI</a:t>
            </a:r>
            <a:endParaRPr sz="3600"/>
          </a:p>
        </p:txBody>
      </p:sp>
      <p:sp>
        <p:nvSpPr>
          <p:cNvPr id="372" name="Google Shape;372;g3792e6c9670_0_316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6243900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 b="1">
                <a:latin typeface="Roboto"/>
                <a:ea typeface="Roboto"/>
                <a:cs typeface="Roboto"/>
                <a:sym typeface="Roboto"/>
              </a:rPr>
              <a:t>Transfer vs Transaction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914400" lvl="1" indent="-3429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A transaction is an entire burst of transfers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373" name="Google Shape;373;g3792e6c9670_0_316"/>
          <p:cNvSpPr txBox="1"/>
          <p:nvPr/>
        </p:nvSpPr>
        <p:spPr>
          <a:xfrm>
            <a:off x="8161425" y="5253800"/>
            <a:ext cx="4070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</a:endParaRPr>
          </a:p>
        </p:txBody>
      </p:sp>
      <p:pic>
        <p:nvPicPr>
          <p:cNvPr id="374" name="Google Shape;374;g3792e6c9670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0500" y="2462177"/>
            <a:ext cx="4680125" cy="3986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92e6c9670_0_32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AMBA - AXI</a:t>
            </a:r>
            <a:endParaRPr sz="3600"/>
          </a:p>
        </p:txBody>
      </p:sp>
      <p:sp>
        <p:nvSpPr>
          <p:cNvPr id="380" name="Google Shape;380;g3792e6c9670_0_325"/>
          <p:cNvSpPr txBox="1">
            <a:spLocks noGrp="1"/>
          </p:cNvSpPr>
          <p:nvPr>
            <p:ph type="body" idx="1"/>
          </p:nvPr>
        </p:nvSpPr>
        <p:spPr>
          <a:xfrm>
            <a:off x="1115575" y="2104225"/>
            <a:ext cx="10486812" cy="2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400"/>
              <a:buFont typeface="Roboto"/>
              <a:buChar char="•"/>
            </a:pPr>
            <a:r>
              <a:rPr lang="en-US" b="1" dirty="0">
                <a:latin typeface="Roboto"/>
                <a:ea typeface="Roboto"/>
                <a:cs typeface="Roboto"/>
                <a:sym typeface="Roboto"/>
              </a:rPr>
              <a:t>Channel transfer examples - </a:t>
            </a:r>
            <a:r>
              <a:rPr lang="en-US" dirty="0"/>
              <a:t>possible combinations of VALID and READY sequences that conform to the AXI protocol specifications. 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82" name="Google Shape;382;g3792e6c9670_0_3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52" y="3518298"/>
            <a:ext cx="3822898" cy="22207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422D06-75BC-3E2B-BF1A-AF04EACB4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0650" y="3429000"/>
            <a:ext cx="4070700" cy="22848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231E23-8736-CD00-FA35-571D6CCB36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5150" y="3403765"/>
            <a:ext cx="3819098" cy="21608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92e6c9670_0_12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20" name="Google Shape;120;g3792e6c9670_0_129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Assigning to structure members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1" name="Google Shape;121;g3792e6c9670_0_1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9679" y="3396947"/>
            <a:ext cx="7820000" cy="9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92e6c9670_0_13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27" name="Google Shape;127;g3792e6c9670_0_137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 Assigning to entire structures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8" name="Google Shape;128;g3792e6c9670_0_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750" y="3123800"/>
            <a:ext cx="6086475" cy="202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g3792e6c9670_0_1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2750" y="5542563"/>
            <a:ext cx="4499276" cy="38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792e6c9670_0_1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3213" y="6172213"/>
            <a:ext cx="61055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92e6c9670_0_147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36" name="Google Shape;136;g3792e6c9670_0_147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 Typed Structs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7" name="Google Shape;137;g3792e6c9670_0_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600" y="2865025"/>
            <a:ext cx="3352800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92e6c9670_0_15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43" name="Google Shape;143;g3792e6c9670_0_156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 Packed Structs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4" name="Google Shape;144;g3792e6c9670_0_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663" y="3258550"/>
            <a:ext cx="23526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792e6c9670_0_1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1963" y="5071063"/>
            <a:ext cx="6753225" cy="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92e6c9670_0_16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51" name="Google Shape;151;g3792e6c9670_0_165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-US" b="1">
                <a:latin typeface="Roboto"/>
                <a:ea typeface="Roboto"/>
                <a:cs typeface="Roboto"/>
                <a:sym typeface="Roboto"/>
              </a:rPr>
              <a:t> Packed Structs - can be treated as vectors. Can apply bit and part selects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2" name="Google Shape;152;g3792e6c9670_0_1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8663" y="3258550"/>
            <a:ext cx="2352675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792e6c9670_0_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0975" y="4820663"/>
            <a:ext cx="300037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792e6c9670_0_1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90975" y="5458863"/>
            <a:ext cx="4876800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92e6c9670_0_174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Structures</a:t>
            </a:r>
            <a:endParaRPr sz="3600"/>
          </a:p>
        </p:txBody>
      </p:sp>
      <p:sp>
        <p:nvSpPr>
          <p:cNvPr id="160" name="Google Shape;160;g3792e6c9670_0_174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•"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Structures and unions can include packed or unpacked arrays.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1" name="Google Shape;161;g3792e6c9670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0300" y="3176100"/>
            <a:ext cx="8129800" cy="12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1983</Words>
  <Application>Microsoft Office PowerPoint</Application>
  <PresentationFormat>Widescreen</PresentationFormat>
  <Paragraphs>176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Roboto</vt:lpstr>
      <vt:lpstr>Calibri</vt:lpstr>
      <vt:lpstr>Arial</vt:lpstr>
      <vt:lpstr>Roboto Medium</vt:lpstr>
      <vt:lpstr>Roboto Mono</vt:lpstr>
      <vt:lpstr>AccentBoxVTI</vt:lpstr>
      <vt:lpstr>Digital Design and Verification Training</vt:lpstr>
      <vt:lpstr>Agenda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Structures</vt:lpstr>
      <vt:lpstr>Unions</vt:lpstr>
      <vt:lpstr>Unions</vt:lpstr>
      <vt:lpstr>Unions</vt:lpstr>
      <vt:lpstr>Packages</vt:lpstr>
      <vt:lpstr>Packages</vt:lpstr>
      <vt:lpstr>Packages</vt:lpstr>
      <vt:lpstr>Packages</vt:lpstr>
      <vt:lpstr>Packages</vt:lpstr>
      <vt:lpstr>Modeling Latches and Avoiding Unintentional Latches</vt:lpstr>
      <vt:lpstr>Modeling Latches and Avoiding Unintentional Latches</vt:lpstr>
      <vt:lpstr>Modeling Latches and Avoiding Unintentional Latches</vt:lpstr>
      <vt:lpstr>Modeling Latches and Avoiding Unintentional Latches</vt:lpstr>
      <vt:lpstr>Modeling Latches and Avoiding Unintentional Latches</vt:lpstr>
      <vt:lpstr>Modeling Latches and Avoiding Unintentional Latches</vt:lpstr>
      <vt:lpstr>Modeling Latches and Avoiding Unintentional Latches</vt:lpstr>
      <vt:lpstr>Modeling Latches and Avoiding Unintentional Latches</vt:lpstr>
      <vt:lpstr>AMBA</vt:lpstr>
      <vt:lpstr>AMBA</vt:lpstr>
      <vt:lpstr>AMBA</vt:lpstr>
      <vt:lpstr>AMBA</vt:lpstr>
      <vt:lpstr>AMBA</vt:lpstr>
      <vt:lpstr>AMBA - AXI</vt:lpstr>
      <vt:lpstr>AMBA - AXI</vt:lpstr>
      <vt:lpstr>AMBA - AXI</vt:lpstr>
      <vt:lpstr>AMBA - AXI</vt:lpstr>
      <vt:lpstr>AMBA - AXI</vt:lpstr>
      <vt:lpstr>AMBA - AXI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rehan naeem</dc:creator>
  <cp:lastModifiedBy>Rehan Naeem</cp:lastModifiedBy>
  <cp:revision>1</cp:revision>
  <dcterms:created xsi:type="dcterms:W3CDTF">2024-06-27T15:25:58Z</dcterms:created>
  <dcterms:modified xsi:type="dcterms:W3CDTF">2025-08-28T04:16:53Z</dcterms:modified>
</cp:coreProperties>
</file>