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335" r:id="rId5"/>
    <p:sldId id="448" r:id="rId6"/>
    <p:sldId id="449" r:id="rId7"/>
    <p:sldId id="450" r:id="rId8"/>
    <p:sldId id="451" r:id="rId9"/>
    <p:sldId id="452" r:id="rId10"/>
    <p:sldId id="453" r:id="rId11"/>
    <p:sldId id="45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25B"/>
    <a:srgbClr val="094891"/>
    <a:srgbClr val="49A942"/>
    <a:srgbClr val="CCCCCC"/>
    <a:srgbClr val="808080"/>
    <a:srgbClr val="B0A693"/>
    <a:srgbClr val="B70005"/>
    <a:srgbClr val="E2A036"/>
    <a:srgbClr val="CDCDDD"/>
    <a:srgbClr val="46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5810" autoAdjust="0"/>
  </p:normalViewPr>
  <p:slideViewPr>
    <p:cSldViewPr snapToGrid="0">
      <p:cViewPr varScale="1">
        <p:scale>
          <a:sx n="107" d="100"/>
          <a:sy n="107" d="100"/>
        </p:scale>
        <p:origin x="-684" y="-90"/>
      </p:cViewPr>
      <p:guideLst>
        <p:guide orient="horz" pos="2160"/>
        <p:guide orient="horz" pos="822"/>
        <p:guide orient="horz" pos="3974"/>
        <p:guide pos="2880"/>
        <p:guide pos="340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5D8A-3D0B-4110-906E-9DAEE99C710B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18E6-DA1A-4018-9DAE-6CDE26F18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880" indent="0" algn="l" defTabSz="9144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576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864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3152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frustrations for all of us: when problems arise sometimes asking who “owns” the problem and who can “help” drive solutions to root causes….</a:t>
            </a:r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 </a:t>
            </a:r>
            <a:r>
              <a:rPr lang="en-US" sz="105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Owners-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person who is accountable and responsible for the </a:t>
            </a:r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implementation, measurement and improvement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a process, and who has the authority to change the process.</a:t>
            </a:r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endParaRPr lang="en-US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Establish an optimized, standardized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Use standardized tools for definition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Ensure detailed documentation is approved and available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Administer process web page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b="1" dirty="0" smtClean="0"/>
              <a:t>Implement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Provide training as needed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Support and coordinate global implementation (consensus)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b="1" dirty="0" smtClean="0"/>
              <a:t>Measure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Aligned with business objectives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SMT approval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Communicate objectives, measures, and performance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b="1" dirty="0" smtClean="0"/>
              <a:t>Improve and Control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Periodically  review and update process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Initiate CPAR for performance shortfall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Accountable for timely closure of CPARs and OFIs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r>
              <a:rPr lang="en-US" dirty="0" smtClean="0"/>
              <a:t> Focal point for audits (before, during, after)</a:t>
            </a:r>
          </a:p>
          <a:p>
            <a:pPr marL="0" marR="0" lvl="0" indent="0" algn="l" defTabSz="45717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endParaRPr lang="en-US" dirty="0" smtClean="0"/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endParaRPr lang="en-US" b="1" dirty="0" smtClean="0"/>
          </a:p>
          <a:p>
            <a:pPr defTabSz="4571747">
              <a:tabLst>
                <a:tab pos="182870" algn="l"/>
                <a:tab pos="365739" algn="l"/>
                <a:tab pos="548610" algn="l"/>
                <a:tab pos="731480" algn="l"/>
                <a:tab pos="914350" algn="l"/>
              </a:tabLst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018E6-DA1A-4018-9DAE-6CDE26F186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4DB3039-7C5B-43D2-8046-2982E0BA1EA2}" type="slidenum">
              <a:rPr lang="en-US" smtClean="0">
                <a:ea typeface="Adobe Heiti Std R"/>
                <a:cs typeface="Adobe Heiti Std R"/>
              </a:rPr>
              <a:pPr>
                <a:defRPr/>
              </a:pPr>
              <a:t>2</a:t>
            </a:fld>
            <a:endParaRPr lang="en-US" smtClean="0">
              <a:ea typeface="Adobe Heiti Std R"/>
              <a:cs typeface="Adobe Heiti Std 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4DA9-C957-49D0-86F7-36D536FCFA4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7ABDC9-E898-4E9E-84B9-1E504BC3592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529CB-9F4C-487F-B0AC-EA883975390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94FF8-3948-4ED2-B5BA-908A7AF18282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ACBBC-4478-4013-A2F2-BECEBD19109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F2EE1-D9FB-4CFB-8E21-90D8655D427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9144000" cy="55435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925" y="4059540"/>
            <a:ext cx="5791200" cy="1143000"/>
          </a:xfrm>
        </p:spPr>
        <p:txBody>
          <a:bodyPr>
            <a:normAutofit/>
          </a:bodyPr>
          <a:lstStyle>
            <a:lvl1pPr marL="0" indent="0" algn="l">
              <a:buNone/>
              <a:defRPr sz="19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685925" y="2819400"/>
            <a:ext cx="5791200" cy="1219200"/>
          </a:xfrm>
        </p:spPr>
        <p:txBody>
          <a:bodyPr anchor="b" anchorCtr="0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0" y="561975"/>
            <a:ext cx="2416410" cy="800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04924"/>
            <a:ext cx="8064500" cy="5019675"/>
          </a:xfrm>
        </p:spPr>
        <p:txBody>
          <a:bodyPr/>
          <a:lstStyle>
            <a:lvl1pPr>
              <a:spcBef>
                <a:spcPts val="250"/>
              </a:spcBef>
              <a:spcAft>
                <a:spcPts val="250"/>
              </a:spcAft>
              <a:defRPr sz="2200"/>
            </a:lvl1pPr>
            <a:lvl2pPr>
              <a:spcBef>
                <a:spcPts val="250"/>
              </a:spcBef>
              <a:spcAft>
                <a:spcPts val="250"/>
              </a:spcAft>
              <a:defRPr sz="2000"/>
            </a:lvl2pPr>
            <a:lvl3pPr>
              <a:spcBef>
                <a:spcPts val="250"/>
              </a:spcBef>
              <a:spcAft>
                <a:spcPts val="250"/>
              </a:spcAft>
              <a:defRPr sz="1800"/>
            </a:lvl3pPr>
            <a:lvl4pPr>
              <a:spcBef>
                <a:spcPts val="250"/>
              </a:spcBef>
              <a:spcAft>
                <a:spcPts val="250"/>
              </a:spcAft>
              <a:defRPr sz="1600"/>
            </a:lvl4pPr>
            <a:lvl5pPr>
              <a:spcBef>
                <a:spcPts val="250"/>
              </a:spcBef>
              <a:spcAft>
                <a:spcPts val="25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04924"/>
            <a:ext cx="3816226" cy="5019675"/>
          </a:xfrm>
        </p:spPr>
        <p:txBody>
          <a:bodyPr/>
          <a:lstStyle>
            <a:lvl1pPr>
              <a:spcBef>
                <a:spcPts val="250"/>
              </a:spcBef>
              <a:spcAft>
                <a:spcPts val="250"/>
              </a:spcAft>
              <a:defRPr sz="2200"/>
            </a:lvl1pPr>
            <a:lvl2pPr>
              <a:spcBef>
                <a:spcPts val="250"/>
              </a:spcBef>
              <a:spcAft>
                <a:spcPts val="250"/>
              </a:spcAft>
              <a:defRPr sz="2000"/>
            </a:lvl2pPr>
            <a:lvl3pPr>
              <a:spcBef>
                <a:spcPts val="250"/>
              </a:spcBef>
              <a:spcAft>
                <a:spcPts val="250"/>
              </a:spcAft>
              <a:defRPr sz="1800"/>
            </a:lvl3pPr>
            <a:lvl4pPr>
              <a:spcBef>
                <a:spcPts val="250"/>
              </a:spcBef>
              <a:spcAft>
                <a:spcPts val="250"/>
              </a:spcAft>
              <a:defRPr sz="1600"/>
            </a:lvl4pPr>
            <a:lvl5pPr>
              <a:spcBef>
                <a:spcPts val="250"/>
              </a:spcBef>
              <a:spcAft>
                <a:spcPts val="25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91456" y="1304924"/>
            <a:ext cx="3812794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80828"/>
            <a:ext cx="3816226" cy="4443772"/>
          </a:xfrm>
        </p:spPr>
        <p:txBody>
          <a:bodyPr>
            <a:noAutofit/>
          </a:bodyPr>
          <a:lstStyle>
            <a:lvl1pPr>
              <a:spcBef>
                <a:spcPts val="250"/>
              </a:spcBef>
              <a:spcAft>
                <a:spcPts val="250"/>
              </a:spcAft>
              <a:defRPr sz="2000"/>
            </a:lvl1pPr>
            <a:lvl2pPr>
              <a:spcBef>
                <a:spcPts val="250"/>
              </a:spcBef>
              <a:spcAft>
                <a:spcPts val="250"/>
              </a:spcAft>
              <a:defRPr sz="1800"/>
            </a:lvl2pPr>
            <a:lvl3pPr>
              <a:spcBef>
                <a:spcPts val="250"/>
              </a:spcBef>
              <a:spcAft>
                <a:spcPts val="250"/>
              </a:spcAft>
              <a:defRPr sz="1600"/>
            </a:lvl3pPr>
            <a:lvl4pPr>
              <a:spcBef>
                <a:spcPts val="250"/>
              </a:spcBef>
              <a:spcAft>
                <a:spcPts val="250"/>
              </a:spcAft>
              <a:defRPr sz="1400"/>
            </a:lvl4pPr>
            <a:lvl5pPr>
              <a:spcBef>
                <a:spcPts val="250"/>
              </a:spcBef>
              <a:spcAft>
                <a:spcPts val="250"/>
              </a:spcAft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91456" y="1880828"/>
            <a:ext cx="3812794" cy="44437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39750" y="1304764"/>
            <a:ext cx="3812794" cy="521208"/>
          </a:xfrm>
        </p:spPr>
        <p:txBody>
          <a:bodyPr anchor="ctr"/>
          <a:lstStyle>
            <a:lvl1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91456" y="1304764"/>
            <a:ext cx="3812794" cy="521208"/>
          </a:xfrm>
        </p:spPr>
        <p:txBody>
          <a:bodyPr anchor="ctr"/>
          <a:lstStyle>
            <a:lvl1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0" y="678180"/>
            <a:ext cx="2416410" cy="80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350"/>
            <a:ext cx="9144000" cy="3295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350"/>
            <a:ext cx="9144000" cy="329565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76400" y="2571750"/>
            <a:ext cx="5791200" cy="1447800"/>
          </a:xfrm>
        </p:spPr>
        <p:txBody>
          <a:bodyPr anchor="t" anchorCtr="0">
            <a:normAutofit/>
          </a:bodyPr>
          <a:lstStyle>
            <a:lvl1pPr>
              <a:defRPr sz="2500">
                <a:solidFill>
                  <a:srgbClr val="49A9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0" y="678180"/>
            <a:ext cx="2416410" cy="800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C7286-06C4-4C56-95C4-7D4BB9F599A3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DF7631-24D1-4CB8-AA6F-DC92944ED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84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905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04924"/>
            <a:ext cx="8064500" cy="501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76254" y="6629400"/>
            <a:ext cx="3805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© 2012 JDS Uniphase Corporation      |      JDSU CONFIDENTIAL AND PROPRIETARY INFORMATION      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39175" y="6610350"/>
            <a:ext cx="353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C2D5744-4FA7-451C-8BC2-385426D8DC47}" type="slidenum">
              <a:rPr lang="en-US" sz="800" b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b="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3" y="6539340"/>
            <a:ext cx="635608" cy="210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  <p:sldLayoutId id="2147483650" r:id="rId6"/>
    <p:sldLayoutId id="2147483651" r:id="rId7"/>
    <p:sldLayoutId id="2147483657" r:id="rId8"/>
    <p:sldLayoutId id="2147483658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2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5">
            <a:lumMod val="75000"/>
          </a:schemeClr>
        </a:buClr>
        <a:buFont typeface="Arial" pitchFamily="34" charset="0"/>
        <a:buChar char="­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BMS Process Owners: Single Point of Contact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76160" y="78943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BMS Process</a:t>
            </a:r>
            <a:endParaRPr lang="en-US" b="1" u="sng" dirty="0"/>
          </a:p>
        </p:txBody>
      </p:sp>
      <p:grpSp>
        <p:nvGrpSpPr>
          <p:cNvPr id="23" name="Group 24"/>
          <p:cNvGrpSpPr>
            <a:grpSpLocks noChangeAspect="1"/>
          </p:cNvGrpSpPr>
          <p:nvPr/>
        </p:nvGrpSpPr>
        <p:grpSpPr>
          <a:xfrm>
            <a:off x="7525832" y="5273040"/>
            <a:ext cx="1438756" cy="1437772"/>
            <a:chOff x="4594662" y="2881227"/>
            <a:chExt cx="2115864" cy="2114416"/>
          </a:xfrm>
          <a:effectLst>
            <a:outerShdw blurRad="149987" dist="250190" dir="8460000" algn="tl" rotWithShape="0">
              <a:prstClr val="black">
                <a:alpha val="28000"/>
              </a:prstClr>
            </a:outerShdw>
          </a:effectLst>
        </p:grpSpPr>
        <p:sp>
          <p:nvSpPr>
            <p:cNvPr id="24" name="Oval 23"/>
            <p:cNvSpPr/>
            <p:nvPr/>
          </p:nvSpPr>
          <p:spPr>
            <a:xfrm>
              <a:off x="4594662" y="2892523"/>
              <a:ext cx="2103120" cy="21031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Bangla MN"/>
                <a:cs typeface="Bangla MN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698846" y="2881227"/>
              <a:ext cx="2011680" cy="201168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9105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Improve</a:t>
              </a:r>
            </a:p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and</a:t>
              </a:r>
            </a:p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Control</a:t>
              </a:r>
            </a:p>
          </p:txBody>
        </p:sp>
      </p:grpSp>
      <p:grpSp>
        <p:nvGrpSpPr>
          <p:cNvPr id="26" name="Group 24"/>
          <p:cNvGrpSpPr>
            <a:grpSpLocks noChangeAspect="1"/>
          </p:cNvGrpSpPr>
          <p:nvPr/>
        </p:nvGrpSpPr>
        <p:grpSpPr>
          <a:xfrm>
            <a:off x="7541072" y="4182598"/>
            <a:ext cx="1438756" cy="1437772"/>
            <a:chOff x="4594662" y="2881227"/>
            <a:chExt cx="2115864" cy="2114416"/>
          </a:xfrm>
          <a:effectLst>
            <a:outerShdw blurRad="149987" dist="250190" dir="8460000" algn="tl" rotWithShape="0">
              <a:prstClr val="black">
                <a:alpha val="28000"/>
              </a:prstClr>
            </a:outerShdw>
          </a:effectLst>
        </p:grpSpPr>
        <p:sp>
          <p:nvSpPr>
            <p:cNvPr id="27" name="Oval 26"/>
            <p:cNvSpPr/>
            <p:nvPr/>
          </p:nvSpPr>
          <p:spPr>
            <a:xfrm>
              <a:off x="4594662" y="2892523"/>
              <a:ext cx="2103120" cy="21031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Bangla MN"/>
                <a:cs typeface="Bangla MN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698846" y="2881227"/>
              <a:ext cx="2011680" cy="201168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9105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Measure</a:t>
              </a:r>
            </a:p>
          </p:txBody>
        </p:sp>
      </p:grpSp>
      <p:grpSp>
        <p:nvGrpSpPr>
          <p:cNvPr id="29" name="Group 24"/>
          <p:cNvGrpSpPr>
            <a:grpSpLocks noChangeAspect="1"/>
          </p:cNvGrpSpPr>
          <p:nvPr/>
        </p:nvGrpSpPr>
        <p:grpSpPr>
          <a:xfrm>
            <a:off x="7541072" y="3231946"/>
            <a:ext cx="1438756" cy="1437772"/>
            <a:chOff x="4594662" y="2881227"/>
            <a:chExt cx="2115864" cy="2114416"/>
          </a:xfrm>
          <a:effectLst>
            <a:outerShdw blurRad="149987" dist="250190" dir="8460000" algn="tl" rotWithShape="0">
              <a:prstClr val="black">
                <a:alpha val="28000"/>
              </a:prstClr>
            </a:outerShdw>
          </a:effectLst>
        </p:grpSpPr>
        <p:sp>
          <p:nvSpPr>
            <p:cNvPr id="30" name="Oval 29"/>
            <p:cNvSpPr/>
            <p:nvPr/>
          </p:nvSpPr>
          <p:spPr>
            <a:xfrm>
              <a:off x="4594662" y="2892523"/>
              <a:ext cx="2103120" cy="21031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Bangla MN"/>
                <a:cs typeface="Bangla MN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698846" y="2881227"/>
              <a:ext cx="2011680" cy="201168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9105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Implement</a:t>
              </a:r>
            </a:p>
          </p:txBody>
        </p:sp>
      </p:grpSp>
      <p:grpSp>
        <p:nvGrpSpPr>
          <p:cNvPr id="33" name="Group 24"/>
          <p:cNvGrpSpPr>
            <a:grpSpLocks noChangeAspect="1"/>
          </p:cNvGrpSpPr>
          <p:nvPr/>
        </p:nvGrpSpPr>
        <p:grpSpPr>
          <a:xfrm>
            <a:off x="7583109" y="2197204"/>
            <a:ext cx="1438757" cy="1437772"/>
            <a:chOff x="4594662" y="2881227"/>
            <a:chExt cx="2115866" cy="2114416"/>
          </a:xfrm>
          <a:effectLst>
            <a:outerShdw blurRad="149987" dist="250190" dir="8460000" algn="tl" rotWithShape="0">
              <a:prstClr val="black">
                <a:alpha val="28000"/>
              </a:prstClr>
            </a:outerShdw>
          </a:effectLst>
        </p:grpSpPr>
        <p:sp>
          <p:nvSpPr>
            <p:cNvPr id="34" name="Oval 33"/>
            <p:cNvSpPr/>
            <p:nvPr/>
          </p:nvSpPr>
          <p:spPr>
            <a:xfrm>
              <a:off x="4594662" y="2892523"/>
              <a:ext cx="2103120" cy="21031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Bangla MN"/>
                <a:cs typeface="Bangla MN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98848" y="2881227"/>
              <a:ext cx="2011680" cy="201168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9105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Educate</a:t>
              </a:r>
            </a:p>
          </p:txBody>
        </p:sp>
      </p:grpSp>
      <p:grpSp>
        <p:nvGrpSpPr>
          <p:cNvPr id="36" name="Group 24"/>
          <p:cNvGrpSpPr>
            <a:grpSpLocks noChangeAspect="1"/>
          </p:cNvGrpSpPr>
          <p:nvPr/>
        </p:nvGrpSpPr>
        <p:grpSpPr>
          <a:xfrm>
            <a:off x="7541072" y="1130376"/>
            <a:ext cx="1438756" cy="1437772"/>
            <a:chOff x="4594662" y="2881227"/>
            <a:chExt cx="2115864" cy="2114416"/>
          </a:xfrm>
          <a:effectLst>
            <a:outerShdw blurRad="149987" dist="250190" dir="8460000" algn="tl" rotWithShape="0">
              <a:prstClr val="black">
                <a:alpha val="28000"/>
              </a:prstClr>
            </a:outerShdw>
          </a:effectLst>
        </p:grpSpPr>
        <p:sp>
          <p:nvSpPr>
            <p:cNvPr id="37" name="Oval 36"/>
            <p:cNvSpPr/>
            <p:nvPr/>
          </p:nvSpPr>
          <p:spPr>
            <a:xfrm>
              <a:off x="4594662" y="2892523"/>
              <a:ext cx="2103120" cy="210312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en-US" sz="2800" b="1" dirty="0">
                <a:solidFill>
                  <a:schemeClr val="accent1"/>
                </a:solidFill>
                <a:latin typeface="Bangla MN"/>
                <a:cs typeface="Bangla MN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698846" y="2881227"/>
              <a:ext cx="2011680" cy="2011680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9105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 smtClean="0">
                  <a:solidFill>
                    <a:schemeClr val="accent4"/>
                  </a:solidFill>
                  <a:latin typeface="Bangla MN"/>
                  <a:cs typeface="Bangla MN"/>
                </a:rPr>
                <a:t>Define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4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064500" cy="5019675"/>
          </a:xfrm>
        </p:spPr>
        <p:txBody>
          <a:bodyPr/>
          <a:lstStyle/>
          <a:p>
            <a:pPr eaLnBrk="1" hangingPunct="1"/>
            <a:r>
              <a:rPr lang="en-US" smtClean="0"/>
              <a:t>Change Advocates/Leaders in respective areas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Is influential in the Division (as a whole)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Track record of “doing things right”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Large stake in the overall process and the most to gain or lose in the execution of the process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Able to act as “champion” to resolve functional conflicts/issues that arise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Reports periodically to CommTest Executive Management regarding performance measures and execution</a:t>
            </a: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Criteria for Determining Process Owners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967413" cy="430213"/>
          </a:xfrm>
        </p:spPr>
        <p:txBody>
          <a:bodyPr tIns="0">
            <a:spAutoFit/>
          </a:bodyPr>
          <a:lstStyle/>
          <a:p>
            <a:r>
              <a:rPr lang="en-US" smtClean="0"/>
              <a:t>Process Owners Responsibilities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0"/>
            <a:ext cx="5943600" cy="3324225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000" b="1" smtClean="0"/>
              <a:t>CommTest Process Owner Responsibilities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smtClean="0"/>
              <a:t>Operational Accountability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smtClean="0"/>
              <a:t>Measurement Accountability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smtClean="0"/>
              <a:t>CAPA Role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smtClean="0"/>
              <a:t>Audit Role	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smtClean="0"/>
              <a:t>Process Waiver Role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000" smtClean="0"/>
              <a:t>	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819400" y="1676400"/>
            <a:ext cx="0" cy="2667000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89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27162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675438" cy="638175"/>
          </a:xfrm>
        </p:spPr>
        <p:txBody>
          <a:bodyPr/>
          <a:lstStyle/>
          <a:p>
            <a:r>
              <a:rPr lang="en-US" sz="2000" smtClean="0"/>
              <a:t>Process Owner Operational Accountability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2117725" y="827088"/>
            <a:ext cx="0" cy="5240337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62200" y="989013"/>
            <a:ext cx="6553200" cy="4652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/>
              <a:t>Process Definition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Owner of Turtle Diagram, Swimlane(s), and Process Measurement Definition File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Assure proper owners / approvers of supplementary documentation – templates, &amp; instructional documents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Administrator of process webpage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/>
              <a:t>Ensure Stakeholders understand and consistently execute process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Create/administer training if required (with records)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Informal auditing for consistent execution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/>
              <a:t>Periodic process refinement / continuous improvement</a:t>
            </a:r>
          </a:p>
        </p:txBody>
      </p:sp>
      <p:pic>
        <p:nvPicPr>
          <p:cNvPr id="17413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1716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6675438" cy="638175"/>
          </a:xfrm>
        </p:spPr>
        <p:txBody>
          <a:bodyPr/>
          <a:lstStyle/>
          <a:p>
            <a:r>
              <a:rPr lang="en-US" sz="2000" smtClean="0"/>
              <a:t>Process Owner Measurement Accountability</a:t>
            </a: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2117725" y="827088"/>
            <a:ext cx="0" cy="5240337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09800" y="1003300"/>
            <a:ext cx="6858000" cy="408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Process Measurement Definition &amp; Objectives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Must obtain SMT advocate approval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Communicate measures/objectives to all stakeholders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Assure Process Measurement data collection, validation, publishing in Measurement Central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Validated data published at set interval 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If performance not at or better than objective, must assure CPAR is initiated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Communicate measurement performance to all stakeholders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Assure all CPAR root cause, solution definition / implementation, and validation is on-time</a:t>
            </a:r>
          </a:p>
        </p:txBody>
      </p:sp>
      <p:pic>
        <p:nvPicPr>
          <p:cNvPr id="18437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1716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6675438" cy="638175"/>
          </a:xfrm>
        </p:spPr>
        <p:txBody>
          <a:bodyPr>
            <a:normAutofit fontScale="90000"/>
          </a:bodyPr>
          <a:lstStyle/>
          <a:p>
            <a:r>
              <a:rPr lang="en-US" sz="2000" smtClean="0"/>
              <a:t>Process Owner Corrective/Preventative Action (CAPA) Accountabilities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2117725" y="827088"/>
            <a:ext cx="0" cy="5240337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209800" y="1155700"/>
            <a:ext cx="6934200" cy="463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Complete CAPA training  - assure understanding of the process and tool.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All CPAR’s for the process will be routed 1</a:t>
            </a:r>
            <a:r>
              <a:rPr lang="en-US" b="1" baseline="30000"/>
              <a:t>st</a:t>
            </a:r>
            <a:r>
              <a:rPr lang="en-US" b="1"/>
              <a:t> to the Process Owner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Verify that issue is associated with your process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If not, obtain concurrence with process owner you feel is the correct one before rejecting CPAR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For OFIs, determine whether you wish to pursue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If no, indicate so (with rationale)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If yes, identify date when RCA and proposed solution will be identified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Accountable to ensure no CPARs for process go overdue (for any stage)</a:t>
            </a:r>
          </a:p>
        </p:txBody>
      </p:sp>
      <p:pic>
        <p:nvPicPr>
          <p:cNvPr id="19461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1716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5"/>
            <a:ext cx="6675438" cy="638175"/>
          </a:xfrm>
        </p:spPr>
        <p:txBody>
          <a:bodyPr/>
          <a:lstStyle/>
          <a:p>
            <a:r>
              <a:rPr lang="en-US" smtClean="0"/>
              <a:t>Process Owner Internal Audit Role</a:t>
            </a: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2117725" y="827088"/>
            <a:ext cx="0" cy="5240337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362200" y="1076325"/>
            <a:ext cx="6553200" cy="3859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Primary Contact for Process Audit - Logistics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Confirm Date / Times with Lead Auditor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Work with auditor for proper selection of audit samples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Based on Auditor requests and samples requested, arrange for proper stakeholder availability during the audit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b="1"/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During Audit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Primary interviewee for Process Measurement review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Support entire audit (and/or arrange for local delegate).  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Assure understanding of specifics for all findings</a:t>
            </a:r>
          </a:p>
        </p:txBody>
      </p:sp>
      <p:pic>
        <p:nvPicPr>
          <p:cNvPr id="20485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1716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6675438" cy="638175"/>
          </a:xfrm>
        </p:spPr>
        <p:txBody>
          <a:bodyPr/>
          <a:lstStyle/>
          <a:p>
            <a:r>
              <a:rPr lang="en-US" smtClean="0"/>
              <a:t>Process Owner External Audit Role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2117725" y="827088"/>
            <a:ext cx="0" cy="5240337"/>
          </a:xfrm>
          <a:prstGeom prst="line">
            <a:avLst/>
          </a:prstGeom>
          <a:noFill/>
          <a:ln w="12700">
            <a:solidFill>
              <a:srgbClr val="ED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209800" y="1122363"/>
            <a:ext cx="6934200" cy="49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Primary Contact for Process Audit - Logistics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Confirm Date / Times with Quality Coordinator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Prepare/Update Process overview/presentation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Identify multiple “good” samples which fully demonstrate your process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Arrange for “right” stakeholders to be available for interview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Do “dry run(s)” to make sure you/your stakeholders are ready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Make sure everyone has IM set up and PC’s during audit</a:t>
            </a:r>
          </a:p>
          <a:p>
            <a:pPr marL="257175" indent="-257175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/>
              <a:t>During Audit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Run through your process presentation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Act as focal point for any measurement questions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Support entire audit</a:t>
            </a:r>
          </a:p>
          <a:p>
            <a:pPr marL="476250" lvl="1" indent="-217488">
              <a:spcBef>
                <a:spcPct val="4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/>
              <a:t>Support follow ups immediately if serious issues identified</a:t>
            </a:r>
          </a:p>
        </p:txBody>
      </p:sp>
      <p:pic>
        <p:nvPicPr>
          <p:cNvPr id="21509" name="Picture 3" descr="C:\Documents and Settings\nib56628\Local Settings\Temporary Internet Files\Content.IE5\6MZL3DT2\MP90044217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17160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JDSU Color">
      <a:dk1>
        <a:srgbClr val="000000"/>
      </a:dk1>
      <a:lt1>
        <a:srgbClr val="FFFFFF"/>
      </a:lt1>
      <a:dk2>
        <a:srgbClr val="094891"/>
      </a:dk2>
      <a:lt2>
        <a:srgbClr val="8C84A6"/>
      </a:lt2>
      <a:accent1>
        <a:srgbClr val="8C84A6"/>
      </a:accent1>
      <a:accent2>
        <a:srgbClr val="E2A036"/>
      </a:accent2>
      <a:accent3>
        <a:srgbClr val="9CC9A6"/>
      </a:accent3>
      <a:accent4>
        <a:srgbClr val="B70005"/>
      </a:accent4>
      <a:accent5>
        <a:srgbClr val="28225B"/>
      </a:accent5>
      <a:accent6>
        <a:srgbClr val="B0A693"/>
      </a:accent6>
      <a:hlink>
        <a:srgbClr val="094891"/>
      </a:hlink>
      <a:folHlink>
        <a:srgbClr val="46402D"/>
      </a:folHlink>
    </a:clrScheme>
    <a:fontScheme name="JDSU font">
      <a:majorFont>
        <a:latin typeface="Arial"/>
        <a:ea typeface="Adobe Heiti Std R"/>
        <a:cs typeface=""/>
      </a:majorFont>
      <a:minorFont>
        <a:latin typeface="Arial"/>
        <a:ea typeface="Adobe Heiti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pe:Receivers xmlns:spe="http://schemas.microsoft.com/sharepoint/events">
  <Receiver>
    <Name>BMSBaseDocument_ItemUpdated</Name>
    <Synchronization>Synchronous</Synchronization>
    <Type>10002</Type>
    <SequenceNumber>1000</SequenceNumber>
    <Assembly>BMS.Events, Version=1.0.0.0, Culture=neutral, PublicKeyToken=69484d09c1c79394</Assembly>
    <Class>BMS.Events.DocumentEventReceiver</Class>
    <Data/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634963713682554667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634963713682554667</Data>
    <Filter/>
  </Receiver>
  <Receiver>
    <Name>Nintex conditional workflow start</Name>
    <Synchronization>Synchronous</Synchronization>
    <Type>10004</Type>
    <SequenceNumber>50000</SequenceNumber>
    <Assembly>Nintex.Workflow, Version=1.0.0.0, Culture=neutral, PublicKeyToken=913f6bae0ca5ae12</Assembly>
    <Class>Nintex.Workflow.ConditionalWorkflowStartReceiver</Class>
    <Data>634963713682554667</Data>
    <Filter/>
  </Receiver>
  <Receiver>
    <Name>BMSBaseDocument_ItemAdded</Name>
    <Synchronization>Synchronous</Synchronization>
    <Type>10001</Type>
    <SequenceNumber>1000</SequenceNumber>
    <Assembly>BMS.Events, Version=1.0.0.0, Culture=neutral, PublicKeyToken=69484d09c1c79394</Assembly>
    <Class>BMS.Events.DocumentEventReceiver</Class>
    <Data/>
    <Filter/>
  </Receiver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634963713682554667</Data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MS Document" ma:contentTypeID="0x010100ACC1189358CB4358BD080BFDA494DB010E0087D43C1AD05BA6468AA7C0F2CC0996B8" ma:contentTypeVersion="7" ma:contentTypeDescription="BMS Document" ma:contentTypeScope="" ma:versionID="ac7487893a4288e1973b6f7fd6766f69">
  <xsd:schema xmlns:xsd="http://www.w3.org/2001/XMLSchema" xmlns:xs="http://www.w3.org/2001/XMLSchema" xmlns:p="http://schemas.microsoft.com/office/2006/metadata/properties" xmlns:ns2="e8982cd3-afe0-4ee4-b37f-59911bf2184c" targetNamespace="http://schemas.microsoft.com/office/2006/metadata/properties" ma:root="true" ma:fieldsID="287ec314730eda74a20b5c1d4e1bd0c2" ns2:_="">
    <xsd:import namespace="e8982cd3-afe0-4ee4-b37f-59911bf2184c"/>
    <xsd:element name="properties">
      <xsd:complexType>
        <xsd:sequence>
          <xsd:element name="documentManagement">
            <xsd:complexType>
              <xsd:all>
                <xsd:element ref="ns2:DocumentOwner"/>
                <xsd:element ref="ns2:DocumentType" minOccurs="0"/>
                <xsd:element ref="ns2:DocumentTypeGener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82cd3-afe0-4ee4-b37f-59911bf2184c" elementFormDefault="qualified">
    <xsd:import namespace="http://schemas.microsoft.com/office/2006/documentManagement/types"/>
    <xsd:import namespace="http://schemas.microsoft.com/office/infopath/2007/PartnerControls"/>
    <xsd:element name="DocumentOwner" ma:index="8" ma:displayName="Owner" ma:list="UserInfo" ma:SharePointGroup="0" ma:internalName="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Type" ma:index="9" nillable="true" ma:displayName="DocumentType" ma:hidden="true" ma:internalName="DocumentType" ma:readOnly="true">
      <xsd:simpleType>
        <xsd:restriction base="dms:Text">
          <xsd:maxLength value="255"/>
        </xsd:restriction>
      </xsd:simpleType>
    </xsd:element>
    <xsd:element name="DocumentTypeGeneric" ma:index="10" nillable="true" ma:displayName="Document Type" ma:format="Dropdown" ma:internalName="DocumentTypeGeneric">
      <xsd:simpleType>
        <xsd:restriction base="dms:Choice">
          <xsd:enumeration value="Turtle Diagram"/>
          <xsd:enumeration value="Swimlane Flowchart"/>
          <xsd:enumeration value="Process Measurement Definition"/>
          <xsd:enumeration value="Template"/>
          <xsd:enumeration value="Form"/>
          <xsd:enumeration value="Checklist"/>
          <xsd:enumeration value="Work Instruction"/>
          <xsd:enumeration value="Procedure"/>
          <xsd:enumeration value="Policy"/>
          <xsd:enumeration value="Training Material"/>
          <xsd:enumeration value="Guideline"/>
          <xsd:enumeration value="External Origin"/>
          <xsd:enumeration value="Customer Supplied"/>
          <xsd:enumeration value="Record"/>
          <xsd:enumeration value="Measurement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Document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ocumentTypeGeneric xmlns="e8982cd3-afe0-4ee4-b37f-59911bf2184c">Training Material</DocumentTypeGeneric>
    <DocumentOwner xmlns="e8982cd3-afe0-4ee4-b37f-59911bf2184c">
      <UserInfo>
        <DisplayName>Frank Nibley</DisplayName>
        <AccountId>283</AccountId>
        <AccountType/>
      </UserInfo>
    </DocumentOwner>
    <DocumentType xmlns="e8982cd3-afe0-4ee4-b37f-59911bf2184c">Training Material</DocumentType>
  </documentManagement>
</p:properties>
</file>

<file path=customXml/itemProps1.xml><?xml version="1.0" encoding="utf-8"?>
<ds:datastoreItem xmlns:ds="http://schemas.openxmlformats.org/officeDocument/2006/customXml" ds:itemID="{E1AFD103-38F4-4DF3-A4FB-2326CC54FEBE}"/>
</file>

<file path=customXml/itemProps2.xml><?xml version="1.0" encoding="utf-8"?>
<ds:datastoreItem xmlns:ds="http://schemas.openxmlformats.org/officeDocument/2006/customXml" ds:itemID="{CC8C0485-05DA-49CA-9C08-19AA003F1758}"/>
</file>

<file path=customXml/itemProps3.xml><?xml version="1.0" encoding="utf-8"?>
<ds:datastoreItem xmlns:ds="http://schemas.openxmlformats.org/officeDocument/2006/customXml" ds:itemID="{BED8B903-6F77-4F1B-8CE3-0F815A3DD568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671</Words>
  <Application>Microsoft Office PowerPoint</Application>
  <PresentationFormat>On-screen Show (4:3)</PresentationFormat>
  <Paragraphs>109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BMS Process Owners: Single Point of Contact</vt:lpstr>
      <vt:lpstr>Criteria for Determining Process Owners</vt:lpstr>
      <vt:lpstr>Process Owners Responsibilities</vt:lpstr>
      <vt:lpstr>Process Owner Operational Accountability</vt:lpstr>
      <vt:lpstr>Process Owner Measurement Accountability</vt:lpstr>
      <vt:lpstr>Process Owner Corrective/Preventative Action (CAPA) Accountabilities</vt:lpstr>
      <vt:lpstr>Process Owner Internal Audit Role</vt:lpstr>
      <vt:lpstr>Process Owner External Audit Role</vt:lpstr>
    </vt:vector>
  </TitlesOfParts>
  <Company>JDSU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Ogarrio</dc:creator>
  <cp:lastModifiedBy>Ben Krupowicz</cp:lastModifiedBy>
  <cp:revision>146</cp:revision>
  <dcterms:created xsi:type="dcterms:W3CDTF">2011-02-24T18:27:22Z</dcterms:created>
  <dcterms:modified xsi:type="dcterms:W3CDTF">2012-12-12T19:29:36Z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0x010100ACC1189358CB4358BD080BFDA494DB010E0087D43C1AD05BA6468AA7C0F2CC0996B8</vt:lpwstr>
  </property>
</Properties>
</file>