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67E6CD0-88AC-426F-B54A-A51402FC4D05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F8835DE-26AE-4A7B-BEBB-317A373C869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0" name="Picture 49"/>
          <p:cNvPicPr/>
          <p:nvPr/>
        </p:nvPicPr>
        <p:blipFill>
          <a:blip r:embed="rId2"/>
          <a:stretch>
            <a:fillRect/>
          </a:stretch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2"/>
          <a:stretch>
            <a:fillRect/>
          </a:stretch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9" name="Picture 98"/>
          <p:cNvPicPr/>
          <p:nvPr/>
        </p:nvPicPr>
        <p:blipFill>
          <a:blip r:embed="rId2"/>
          <a:stretch>
            <a:fillRect/>
          </a:stretch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80">
            <a:noFill/>
          </a:ln>
        </p:spPr>
      </p:sp>
      <p:sp>
        <p:nvSpPr>
          <p:cNvPr id="19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 rot="21010200">
            <a:off x="8490960" y="1797480"/>
            <a:ext cx="3299040" cy="44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459360" y="1866240"/>
            <a:ext cx="11277360" cy="4533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1440"/>
            <a:ext cx="1219176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8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0" y="1440"/>
            <a:ext cx="1219176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EBEBEB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 lIns="45720" tIns="91440" rIns="45720" bIns="9144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entury Gothic"/>
              </a:rPr>
              <a:t>04-Nov-15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lIns="45720" tIns="91440" rIns="45720" bIns="91440"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5" name="CustomShape 16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</p:spPr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FB2B5FC6-6C97-4A3D-8720-53C6691445DD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80">
            <a:noFill/>
          </a:ln>
        </p:spPr>
      </p:sp>
      <p:sp>
        <p:nvSpPr>
          <p:cNvPr id="53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4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5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6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7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8" name="CustomShape 7"/>
          <p:cNvSpPr/>
          <p:nvPr/>
        </p:nvSpPr>
        <p:spPr>
          <a:xfrm rot="21010200">
            <a:off x="8490960" y="1797480"/>
            <a:ext cx="3299040" cy="44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9" name="CustomShape 8"/>
          <p:cNvSpPr/>
          <p:nvPr/>
        </p:nvSpPr>
        <p:spPr>
          <a:xfrm>
            <a:off x="459360" y="1866240"/>
            <a:ext cx="11277360" cy="4533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0" name="CustomShape 9"/>
          <p:cNvSpPr/>
          <p:nvPr/>
        </p:nvSpPr>
        <p:spPr>
          <a:xfrm>
            <a:off x="0" y="1440"/>
            <a:ext cx="1219176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1" name="CustomShap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</p:spPr>
      </p:sp>
      <p:sp>
        <p:nvSpPr>
          <p:cNvPr id="62" name="PlaceHolder 1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63" name="PlaceHolder 1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64" name="PlaceHolder 13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04-Nov-15</a:t>
            </a:r>
            <a:endParaRPr/>
          </a:p>
        </p:txBody>
      </p:sp>
      <p:sp>
        <p:nvSpPr>
          <p:cNvPr id="65" name="PlaceHolder 14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66" name="PlaceHolder 1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89555ED6-B15A-4927-AA23-7A72F6268C02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830240" y="1325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b="1" u="sng" dirty="0">
                <a:latin typeface="Arial"/>
              </a:rPr>
              <a:t>Packet Internet Groper (ping</a:t>
            </a:r>
            <a:r>
              <a:rPr lang="en-US" sz="5400" b="1" u="sng" dirty="0" smtClean="0">
                <a:latin typeface="Arial"/>
              </a:rPr>
              <a:t>)</a:t>
            </a:r>
          </a:p>
          <a:p>
            <a:pPr algn="ctr">
              <a:lnSpc>
                <a:spcPct val="100000"/>
              </a:lnSpc>
            </a:pPr>
            <a:endParaRPr lang="en-US" sz="5400" b="1" u="sng" dirty="0">
              <a:solidFill>
                <a:srgbClr val="EBEBEB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u="sng" dirty="0" err="1" smtClean="0">
                <a:latin typeface="Arial"/>
              </a:rPr>
              <a:t>Atche</a:t>
            </a:r>
            <a:r>
              <a:rPr lang="en-US" sz="3200" b="1" u="sng" dirty="0" smtClean="0">
                <a:latin typeface="Arial"/>
              </a:rPr>
              <a:t> </a:t>
            </a:r>
            <a:r>
              <a:rPr lang="en-US" sz="3200" b="1" u="sng" dirty="0" err="1" smtClean="0">
                <a:latin typeface="Arial"/>
              </a:rPr>
              <a:t>Dileepkumar</a:t>
            </a:r>
            <a:endParaRPr lang="en-US" sz="3200" b="1" u="sng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u="sng" dirty="0" smtClean="0">
                <a:latin typeface="Arial"/>
              </a:rPr>
              <a:t>ee14mtech01002</a:t>
            </a:r>
            <a:endParaRPr sz="3200"/>
          </a:p>
        </p:txBody>
      </p:sp>
      <p:sp>
        <p:nvSpPr>
          <p:cNvPr id="107" name="CustomShape 2"/>
          <p:cNvSpPr/>
          <p:nvPr/>
        </p:nvSpPr>
        <p:spPr>
          <a:xfrm>
            <a:off x="6309000" y="4572000"/>
            <a:ext cx="5759280" cy="1666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By,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Kishor K S – EE15Mtech11002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Nagarjuna M - EE15Mtech11007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Muhammed Shabeer P – EE15Mtech11008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Pavan M V - EE15Mtech11009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 lIns="45720" tIns="91440" rIns="45720" bIns="9144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entury Gothic"/>
              </a:rPr>
              <a:t>08-Dec-15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lIns="45720" tIns="91440" rIns="45720" bIns="91440"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10" name="TextShape 5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F5E9E847-2B46-4A0D-8C56-70BD596E241C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55160" y="61308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EBEBEB"/>
                </a:solidFill>
                <a:latin typeface="Arial"/>
              </a:rPr>
              <a:t>System Diagram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134712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 algn="ct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14" name="TextShape 4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EFDC3EE9-05FC-478B-8DD3-1A8BEEF2228E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116640" y="2690280"/>
            <a:ext cx="46929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 b="1" i="1" u="sng">
                <a:solidFill>
                  <a:srgbClr val="8F8F8F"/>
                </a:solidFill>
                <a:latin typeface="Century Gothic"/>
              </a:rPr>
              <a:t>System Diagram of PING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2687400" y="4900680"/>
            <a:ext cx="18108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154880" y="61308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EBEBEB"/>
                </a:solidFill>
                <a:latin typeface="Arial"/>
              </a:rPr>
              <a:t>Program Flow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04-Nov-15</a:t>
            </a:r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20" name="TextShape 4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E716DD3E-38B9-4763-9331-0D01C187E635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3528720" y="2009160"/>
            <a:ext cx="4442760" cy="437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</p:sp>
      <p:sp>
        <p:nvSpPr>
          <p:cNvPr id="122" name="CustomShape 6"/>
          <p:cNvSpPr/>
          <p:nvPr/>
        </p:nvSpPr>
        <p:spPr>
          <a:xfrm>
            <a:off x="5204160" y="6485400"/>
            <a:ext cx="1414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</a:rPr>
              <a:t>Tx- Section</a:t>
            </a:r>
            <a:endParaRPr/>
          </a:p>
        </p:txBody>
      </p:sp>
      <p:sp>
        <p:nvSpPr>
          <p:cNvPr id="123" name="CustomShape 7"/>
          <p:cNvSpPr/>
          <p:nvPr/>
        </p:nvSpPr>
        <p:spPr>
          <a:xfrm>
            <a:off x="4382280" y="1329480"/>
            <a:ext cx="2616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Arial"/>
              </a:rPr>
              <a:t>Ping www.google.com</a:t>
            </a:r>
            <a:endParaRPr/>
          </a:p>
        </p:txBody>
      </p:sp>
      <p:sp>
        <p:nvSpPr>
          <p:cNvPr id="124" name="CustomShape 8"/>
          <p:cNvSpPr/>
          <p:nvPr/>
        </p:nvSpPr>
        <p:spPr>
          <a:xfrm>
            <a:off x="5524920" y="1699920"/>
            <a:ext cx="257040" cy="30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25" name="CustomShape 9"/>
          <p:cNvSpPr/>
          <p:nvPr/>
        </p:nvSpPr>
        <p:spPr>
          <a:xfrm>
            <a:off x="3760560" y="2189520"/>
            <a:ext cx="4017960" cy="50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Get the admin privilege (if not)</a:t>
            </a:r>
            <a:endParaRPr/>
          </a:p>
        </p:txBody>
      </p:sp>
      <p:sp>
        <p:nvSpPr>
          <p:cNvPr id="126" name="CustomShape 10"/>
          <p:cNvSpPr/>
          <p:nvPr/>
        </p:nvSpPr>
        <p:spPr>
          <a:xfrm>
            <a:off x="3773520" y="3132720"/>
            <a:ext cx="4017960" cy="50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Creation of RAW socket</a:t>
            </a:r>
            <a:endParaRPr/>
          </a:p>
        </p:txBody>
      </p:sp>
      <p:sp>
        <p:nvSpPr>
          <p:cNvPr id="127" name="CustomShape 11"/>
          <p:cNvSpPr/>
          <p:nvPr/>
        </p:nvSpPr>
        <p:spPr>
          <a:xfrm>
            <a:off x="3773520" y="4002120"/>
            <a:ext cx="4017960" cy="50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Creation of packet (Includes IP,ICMP header, data)</a:t>
            </a:r>
            <a:endParaRPr/>
          </a:p>
        </p:txBody>
      </p:sp>
      <p:sp>
        <p:nvSpPr>
          <p:cNvPr id="128" name="CustomShape 12"/>
          <p:cNvSpPr/>
          <p:nvPr/>
        </p:nvSpPr>
        <p:spPr>
          <a:xfrm>
            <a:off x="3773520" y="5093640"/>
            <a:ext cx="4017960" cy="50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Send to ()</a:t>
            </a:r>
            <a:endParaRPr/>
          </a:p>
        </p:txBody>
      </p:sp>
      <p:sp>
        <p:nvSpPr>
          <p:cNvPr id="129" name="CustomShape 13"/>
          <p:cNvSpPr/>
          <p:nvPr/>
        </p:nvSpPr>
        <p:spPr>
          <a:xfrm>
            <a:off x="5499360" y="2742120"/>
            <a:ext cx="257040" cy="30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30" name="CustomShape 14"/>
          <p:cNvSpPr/>
          <p:nvPr/>
        </p:nvSpPr>
        <p:spPr>
          <a:xfrm>
            <a:off x="5499360" y="4647600"/>
            <a:ext cx="257040" cy="30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31" name="CustomShape 15"/>
          <p:cNvSpPr/>
          <p:nvPr/>
        </p:nvSpPr>
        <p:spPr>
          <a:xfrm>
            <a:off x="2936520" y="2189520"/>
            <a:ext cx="385920" cy="145188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B31166"/>
            </a:solidFill>
            <a:round/>
          </a:ln>
        </p:spPr>
      </p:sp>
      <p:sp>
        <p:nvSpPr>
          <p:cNvPr id="132" name="CustomShape 16"/>
          <p:cNvSpPr/>
          <p:nvPr/>
        </p:nvSpPr>
        <p:spPr>
          <a:xfrm>
            <a:off x="154440" y="2635200"/>
            <a:ext cx="2575440" cy="559800"/>
          </a:xfrm>
          <a:prstGeom prst="rect">
            <a:avLst/>
          </a:prstGeom>
          <a:solidFill>
            <a:srgbClr val="71186E"/>
          </a:solidFill>
          <a:ln w="1908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Done in Application layer</a:t>
            </a:r>
            <a:endParaRPr/>
          </a:p>
        </p:txBody>
      </p:sp>
      <p:sp>
        <p:nvSpPr>
          <p:cNvPr id="133" name="CustomShape 17"/>
          <p:cNvSpPr/>
          <p:nvPr/>
        </p:nvSpPr>
        <p:spPr>
          <a:xfrm>
            <a:off x="2781720" y="4087440"/>
            <a:ext cx="695160" cy="2217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34" name="CustomShape 18"/>
          <p:cNvSpPr/>
          <p:nvPr/>
        </p:nvSpPr>
        <p:spPr>
          <a:xfrm>
            <a:off x="180360" y="3641400"/>
            <a:ext cx="2575440" cy="1005840"/>
          </a:xfrm>
          <a:prstGeom prst="rect">
            <a:avLst/>
          </a:prstGeom>
          <a:solidFill>
            <a:srgbClr val="71186E"/>
          </a:solidFill>
          <a:ln w="1908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Type, Check sum ,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219320" y="679680"/>
            <a:ext cx="8760960" cy="648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EBEBEB"/>
                </a:solidFill>
                <a:latin typeface="Arial"/>
              </a:rPr>
              <a:t>Program Flow (cont..)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04-Nov-15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38" name="TextShape 4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8E1CDCF1-2F93-4A86-93DC-878F92A2E873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3528720" y="1455480"/>
            <a:ext cx="4442760" cy="293616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</p:sp>
      <p:sp>
        <p:nvSpPr>
          <p:cNvPr id="140" name="CustomShape 6"/>
          <p:cNvSpPr/>
          <p:nvPr/>
        </p:nvSpPr>
        <p:spPr>
          <a:xfrm>
            <a:off x="5095868" y="5072074"/>
            <a:ext cx="1374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Arial"/>
              </a:rPr>
              <a:t>Rx-Section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3844440" y="1669320"/>
            <a:ext cx="3811680" cy="59220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Receive from()</a:t>
            </a:r>
            <a:endParaRPr/>
          </a:p>
        </p:txBody>
      </p:sp>
      <p:sp>
        <p:nvSpPr>
          <p:cNvPr id="142" name="CustomShape 8"/>
          <p:cNvSpPr/>
          <p:nvPr/>
        </p:nvSpPr>
        <p:spPr>
          <a:xfrm>
            <a:off x="3847680" y="2522520"/>
            <a:ext cx="3811680" cy="59220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Checking for type</a:t>
            </a:r>
            <a:endParaRPr/>
          </a:p>
        </p:txBody>
      </p:sp>
      <p:sp>
        <p:nvSpPr>
          <p:cNvPr id="143" name="CustomShape 9"/>
          <p:cNvSpPr/>
          <p:nvPr/>
        </p:nvSpPr>
        <p:spPr>
          <a:xfrm>
            <a:off x="3844440" y="3564000"/>
            <a:ext cx="3811680" cy="59220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Process the data (Remove IP header)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5599800" y="1455480"/>
            <a:ext cx="150120" cy="213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46" name="CustomShape 12"/>
          <p:cNvSpPr/>
          <p:nvPr/>
        </p:nvSpPr>
        <p:spPr>
          <a:xfrm>
            <a:off x="5559120" y="2261880"/>
            <a:ext cx="197280" cy="25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47" name="CustomShape 13"/>
          <p:cNvSpPr/>
          <p:nvPr/>
        </p:nvSpPr>
        <p:spPr>
          <a:xfrm>
            <a:off x="5494680" y="3125880"/>
            <a:ext cx="326520" cy="4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48" name="CustomShape 14"/>
          <p:cNvSpPr/>
          <p:nvPr/>
        </p:nvSpPr>
        <p:spPr>
          <a:xfrm>
            <a:off x="5462640" y="4218480"/>
            <a:ext cx="390600" cy="52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E34F9FD7-4D4B-49AA-A620-85F9D0C1822E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5</a:t>
            </a:fld>
            <a:endParaRPr/>
          </a:p>
        </p:txBody>
      </p:sp>
      <p:pic>
        <p:nvPicPr>
          <p:cNvPr id="152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09920" y="848160"/>
            <a:ext cx="7866360" cy="141264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1609920" y="2353320"/>
            <a:ext cx="7772040" cy="434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</a:rPr>
              <a:t>Ping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Uses ICMP message within an IP Packet, Protocol field = 1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Does not use TCP or UDP, but may be acted upon by the receiver using TCP or UDP.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Format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 b="1">
                <a:solidFill>
                  <a:srgbClr val="000000"/>
                </a:solidFill>
                <a:latin typeface="Arial"/>
              </a:rPr>
              <a:t>ping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ip address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 b="1">
                <a:solidFill>
                  <a:srgbClr val="000000"/>
                </a:solidFill>
                <a:latin typeface="Arial"/>
              </a:rPr>
              <a:t>ping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 172.30.1.25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E0F950EE-42AF-45B6-842E-4B3E60C78B54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6</a:t>
            </a:fld>
            <a:endParaRPr/>
          </a:p>
        </p:txBody>
      </p:sp>
      <p:pic>
        <p:nvPicPr>
          <p:cNvPr id="15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480" y="679680"/>
            <a:ext cx="7798320" cy="144432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1662120" y="2543400"/>
            <a:ext cx="7772040" cy="342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Echo Request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sender of the ping, transmits an ICMP message, “Echo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Echo Request - Within ICMP Message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Type = 8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Code = 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BEBEB"/>
                </a:solidFill>
                <a:latin typeface="Arial"/>
              </a:rPr>
              <a:t>References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b="1" u="sng">
                <a:solidFill>
                  <a:srgbClr val="ABABAB"/>
                </a:solidFill>
                <a:latin typeface="Arial"/>
              </a:rPr>
              <a:t>http://sotodayithought.blogspot.in/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b="1" u="sng">
                <a:solidFill>
                  <a:srgbClr val="ABABAB"/>
                </a:solidFill>
                <a:latin typeface="Arial"/>
              </a:rPr>
              <a:t>http://openmaniak.com/ping.php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b="1" u="sng">
                <a:solidFill>
                  <a:srgbClr val="ABABAB"/>
                </a:solidFill>
                <a:latin typeface="Arial"/>
              </a:rPr>
              <a:t>https://msdn.microsoft.com/en-us/library/windows/desktop/ms740548(v=vs.85).aspx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9FA119BA-2A44-417C-AA1F-149834B776B9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388880" y="329184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>
                <a:latin typeface="Century Gothic"/>
              </a:rPr>
              <a:t>Queries?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0352880" y="29592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AC63A8D2-949B-4BCB-B657-12A69ADC8964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404040"/>
                </a:solidFill>
                <a:latin typeface="Arial"/>
              </a:rPr>
              <a:t>Thank You !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74" name="TextShape 4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25047ABB-E0B9-4A1C-81D7-80D4CAE2299C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PresentationFormat>Custom</PresentationFormat>
  <Paragraphs>78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Koushik</cp:lastModifiedBy>
  <cp:revision>3</cp:revision>
  <dcterms:modified xsi:type="dcterms:W3CDTF">2016-11-29T04:03:49Z</dcterms:modified>
</cp:coreProperties>
</file>