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56" r:id="rId3"/>
    <p:sldId id="278" r:id="rId4"/>
    <p:sldId id="279" r:id="rId5"/>
    <p:sldId id="270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9049-15F7-4F37-9520-D59190602B12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5B3-10A7-4A10-B3D2-E90187CD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CA5B3-10A7-4A10-B3D2-E90187CD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4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118"/>
            <a:ext cx="8229600" cy="515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D580-FC6F-1047-9F89-870FFC4CEBA0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71E0-E8FE-9F4C-B778-2BF5DBE2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SDY7oe" TargetMode="External"/><Relationship Id="rId4" Type="http://schemas.openxmlformats.org/officeDocument/2006/relationships/hyperlink" Target="http://bit.ly/1PToyYj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EE16B </a:t>
            </a:r>
            <a:r>
              <a:rPr lang="en-US" dirty="0" err="1" smtClean="0"/>
              <a:t>Prelab</a:t>
            </a:r>
            <a:r>
              <a:rPr lang="en-US" dirty="0" smtClean="0"/>
              <a:t> Instructions</a:t>
            </a:r>
            <a:br>
              <a:rPr lang="en-US" dirty="0" smtClean="0"/>
            </a:br>
            <a:r>
              <a:rPr lang="en-US" dirty="0" smtClean="0"/>
              <a:t>(Have open when students enter)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118"/>
            <a:ext cx="8229600" cy="5886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 a 2-student team (same as last week!)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ind a station to seat (16B stations are </a:t>
            </a:r>
            <a:r>
              <a:rPr lang="en-US" sz="2800" dirty="0" smtClean="0">
                <a:solidFill>
                  <a:srgbClr val="FF0000"/>
                </a:solidFill>
              </a:rPr>
              <a:t>1 - 22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Download the lab material (course website)</a:t>
            </a:r>
          </a:p>
          <a:p>
            <a:r>
              <a:rPr lang="en-US" sz="2800" dirty="0" smtClean="0"/>
              <a:t>Download the presentation file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://bit.ly/</a:t>
            </a:r>
            <a:r>
              <a:rPr lang="en-US" sz="2800" dirty="0" smtClean="0">
                <a:hlinkClick r:id="rId3"/>
              </a:rPr>
              <a:t>1SDY7oe</a:t>
            </a:r>
            <a:endParaRPr lang="en-US" sz="2800" dirty="0" smtClean="0"/>
          </a:p>
          <a:p>
            <a:r>
              <a:rPr lang="en-US" sz="2800" dirty="0" smtClean="0"/>
              <a:t>Open </a:t>
            </a:r>
            <a:r>
              <a:rPr lang="en-US" sz="2800" dirty="0" err="1" smtClean="0"/>
              <a:t>question&amp;checkoff</a:t>
            </a:r>
            <a:r>
              <a:rPr lang="en-US" sz="2800" dirty="0" smtClean="0"/>
              <a:t> queue </a:t>
            </a:r>
            <a:r>
              <a:rPr lang="en-US" sz="2800" dirty="0">
                <a:hlinkClick r:id="rId4"/>
              </a:rPr>
              <a:t>http://bit.ly/</a:t>
            </a:r>
            <a:r>
              <a:rPr lang="en-US" sz="2800" dirty="0" smtClean="0">
                <a:hlinkClick r:id="rId4"/>
              </a:rPr>
              <a:t>1PToyYj</a:t>
            </a:r>
            <a:endParaRPr lang="en-US" sz="2800" dirty="0"/>
          </a:p>
          <a:p>
            <a:r>
              <a:rPr lang="en-US" sz="2800" dirty="0" smtClean="0"/>
              <a:t>Open the </a:t>
            </a:r>
            <a:r>
              <a:rPr lang="en-US" sz="2800" dirty="0" err="1" smtClean="0"/>
              <a:t>ipynb</a:t>
            </a:r>
            <a:r>
              <a:rPr lang="en-US" sz="2800" dirty="0" smtClean="0"/>
              <a:t> file and read the instruction</a:t>
            </a:r>
          </a:p>
          <a:p>
            <a:r>
              <a:rPr lang="en-US" sz="2800" dirty="0" smtClean="0"/>
              <a:t>Lab introduction starts at {Hour}:12!!</a:t>
            </a:r>
          </a:p>
          <a:p>
            <a:r>
              <a:rPr lang="en-US" sz="2800" u="sng" dirty="0" smtClean="0"/>
              <a:t>VERY IMPORTANT: Each team has to have at least 1 MSP from 16A</a:t>
            </a:r>
          </a:p>
          <a:p>
            <a:pPr lvl="1"/>
            <a:r>
              <a:rPr lang="en-US" sz="2400" u="sng" dirty="0"/>
              <a:t>If not, email </a:t>
            </a:r>
            <a:r>
              <a:rPr lang="en-US" sz="2400" u="sng" dirty="0" err="1"/>
              <a:t>gerke@berkeley.edu</a:t>
            </a:r>
            <a:r>
              <a:rPr lang="en-US" sz="2400" u="sng" dirty="0"/>
              <a:t> with subject "Need MSP" </a:t>
            </a:r>
          </a:p>
        </p:txBody>
      </p:sp>
    </p:spTree>
    <p:extLst>
      <p:ext uri="{BB962C8B-B14F-4D97-AF65-F5344CB8AC3E}">
        <p14:creationId xmlns:p14="http://schemas.microsoft.com/office/powerpoint/2010/main" val="296891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EE16B Lab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XXX</a:t>
            </a:r>
          </a:p>
          <a:p>
            <a:r>
              <a:rPr lang="en-US" dirty="0" smtClean="0"/>
              <a:t>2016. 2. XX</a:t>
            </a:r>
          </a:p>
          <a:p>
            <a:r>
              <a:rPr lang="en-US" dirty="0" smtClean="0"/>
              <a:t>&lt;TA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Policies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FOOD OR DRINK IN THE LAB!!</a:t>
            </a:r>
          </a:p>
          <a:p>
            <a:r>
              <a:rPr lang="en-US" dirty="0"/>
              <a:t>Respect the lab equipment</a:t>
            </a:r>
          </a:p>
          <a:p>
            <a:pPr lvl="1"/>
            <a:r>
              <a:rPr lang="en-US" dirty="0"/>
              <a:t>Clean up your work station at the end of lab</a:t>
            </a:r>
          </a:p>
          <a:p>
            <a:r>
              <a:rPr lang="en-US" dirty="0"/>
              <a:t>Respect your GSI and the Lab Assistants</a:t>
            </a:r>
          </a:p>
          <a:p>
            <a:pPr lvl="1"/>
            <a:r>
              <a:rPr lang="en-US" dirty="0"/>
              <a:t>Be patient with </a:t>
            </a:r>
            <a:r>
              <a:rPr lang="en-US" dirty="0" err="1"/>
              <a:t>checkoffs</a:t>
            </a:r>
            <a:r>
              <a:rPr lang="en-US" dirty="0"/>
              <a:t>; there are 20 groups and two GSI</a:t>
            </a:r>
          </a:p>
          <a:p>
            <a:r>
              <a:rPr lang="en-US" dirty="0"/>
              <a:t>Clean up starts 5 minute before lab ends</a:t>
            </a:r>
          </a:p>
          <a:p>
            <a:pPr lvl="1"/>
            <a:r>
              <a:rPr lang="en-US" dirty="0"/>
              <a:t>125 Cory is completely booked – other classes need the space</a:t>
            </a:r>
          </a:p>
          <a:p>
            <a:r>
              <a:rPr lang="en-US" dirty="0"/>
              <a:t>Remember, participation counts toward your grade!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Help your neighbor</a:t>
            </a:r>
          </a:p>
        </p:txBody>
      </p:sp>
    </p:spTree>
    <p:extLst>
      <p:ext uri="{BB962C8B-B14F-4D97-AF65-F5344CB8AC3E}">
        <p14:creationId xmlns:p14="http://schemas.microsoft.com/office/powerpoint/2010/main" val="35695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Unofficial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20-minute rule : BEFORE spending more than 20 minutes on a single problem and making no progress, ask questions</a:t>
            </a:r>
          </a:p>
          <a:p>
            <a:r>
              <a:rPr lang="en-US" dirty="0" smtClean="0"/>
              <a:t>No show? : If you can’t attend a session, please let Alyssa know before the fact</a:t>
            </a:r>
            <a:endParaRPr lang="en-US" dirty="0"/>
          </a:p>
          <a:p>
            <a:pPr lvl="1"/>
            <a:r>
              <a:rPr lang="en-US" dirty="0" smtClean="0"/>
              <a:t>Even after the fact, let us know ASAP</a:t>
            </a:r>
          </a:p>
          <a:p>
            <a:r>
              <a:rPr lang="en-US" dirty="0" smtClean="0"/>
              <a:t>Participation : Please help us &amp; your friends if you finish early</a:t>
            </a:r>
          </a:p>
          <a:p>
            <a:pPr lvl="1"/>
            <a:r>
              <a:rPr lang="en-US" dirty="0" smtClean="0"/>
              <a:t>Not showing your answers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start!!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question &amp; </a:t>
            </a:r>
            <a:r>
              <a:rPr lang="en-US" dirty="0" err="1" smtClean="0"/>
              <a:t>checkoffs</a:t>
            </a:r>
            <a:r>
              <a:rPr lang="en-US" dirty="0" smtClean="0"/>
              <a:t> </a:t>
            </a:r>
            <a:r>
              <a:rPr lang="en-US" dirty="0"/>
              <a:t>&lt;GOOGLEDOC URL&gt;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frequency domain?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4239375"/>
            <a:ext cx="9052560" cy="23763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Across all disciplines, you can describe repetitive phenomena</a:t>
            </a:r>
            <a:br>
              <a:rPr lang="en-US"/>
            </a:br>
            <a:r>
              <a:rPr lang="en-US"/>
              <a:t>more concisely in frequency domain</a:t>
            </a:r>
          </a:p>
          <a:p>
            <a:pPr marL="0" indent="0">
              <a:buNone/>
            </a:pPr>
            <a:r>
              <a:rPr lang="en-US"/>
              <a:t>and that’s what we’ll do in this lab today </a:t>
            </a:r>
            <a:br>
              <a:rPr lang="en-US"/>
            </a:br>
            <a:r>
              <a:rPr lang="en-US" i="1"/>
              <a:t>with </a:t>
            </a:r>
            <a:r>
              <a:rPr lang="en-US" b="1" i="1"/>
              <a:t>BRAINS</a:t>
            </a:r>
            <a:endParaRPr lang="en-US" i="1"/>
          </a:p>
          <a:p>
            <a:pPr marL="0" indent="0">
              <a:buNone/>
            </a:pPr>
            <a:r>
              <a:rPr lang="en-US"/>
              <a:t>(brains are repetitive)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" y="1725774"/>
            <a:ext cx="2042396" cy="1529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755" y="34849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60 Hz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85" y="1725774"/>
            <a:ext cx="2385425" cy="1587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2520" y="346530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~100 Hz – 1 KHz</a:t>
            </a: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51" y="1642923"/>
            <a:ext cx="1774283" cy="1774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91844" y="3484992"/>
            <a:ext cx="155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~460 THz (red)</a:t>
            </a:r>
          </a:p>
        </p:txBody>
      </p:sp>
    </p:spTree>
    <p:extLst>
      <p:ext uri="{BB962C8B-B14F-4D97-AF65-F5344CB8AC3E}">
        <p14:creationId xmlns:p14="http://schemas.microsoft.com/office/powerpoint/2010/main" val="190174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Remember your terms:</a:t>
            </a:r>
          </a:p>
          <a:p>
            <a:pPr lvl="1"/>
            <a:r>
              <a:rPr lang="en-US"/>
              <a:t>Fourier Transform: </a:t>
            </a:r>
          </a:p>
          <a:p>
            <a:pPr lvl="2"/>
            <a:r>
              <a:rPr lang="en-US"/>
              <a:t>abstract conversion of a signal into frequency domain</a:t>
            </a:r>
          </a:p>
          <a:p>
            <a:pPr lvl="1"/>
            <a:r>
              <a:rPr lang="en-US"/>
              <a:t>Discrete Fourier Transform (DFT): </a:t>
            </a:r>
          </a:p>
          <a:p>
            <a:pPr lvl="2"/>
            <a:r>
              <a:rPr lang="en-US"/>
              <a:t>A Fourier transform when your signal is represented by a list of measurements evenly spaced in time</a:t>
            </a:r>
          </a:p>
          <a:p>
            <a:pPr lvl="1"/>
            <a:r>
              <a:rPr lang="en-US"/>
              <a:t>Fast Fourier Transform (FFT): </a:t>
            </a:r>
          </a:p>
          <a:p>
            <a:pPr lvl="2"/>
            <a:r>
              <a:rPr lang="en-US"/>
              <a:t>Fast, awesome, history-changing </a:t>
            </a:r>
            <a:r>
              <a:rPr lang="en-US" i="1"/>
              <a:t>method </a:t>
            </a:r>
            <a:r>
              <a:rPr lang="en-US"/>
              <a:t>to do a DFT</a:t>
            </a:r>
          </a:p>
          <a:p>
            <a:r>
              <a:rPr lang="en-US"/>
              <a:t>Goal here: </a:t>
            </a:r>
          </a:p>
          <a:p>
            <a:pPr lvl="1"/>
            <a:r>
              <a:rPr lang="en-US"/>
              <a:t>Get comfortable with the result of a DFT</a:t>
            </a:r>
          </a:p>
          <a:p>
            <a:pPr lvl="1"/>
            <a:r>
              <a:rPr lang="en-US"/>
              <a:t>Carefully label it in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270663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Task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real brain signals vs. time that looks like nonesense, switch to frequency domain to look for insight</a:t>
            </a:r>
          </a:p>
          <a:p>
            <a:r>
              <a:rPr lang="en-US"/>
              <a:t>Task 3: you’ll need to make a judgement call and defend it to your 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422</Words>
  <Application>Microsoft Macintosh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EE16B Prelab Instructions (Have open when students enter)</vt:lpstr>
      <vt:lpstr>EE16B Lab 2 </vt:lpstr>
      <vt:lpstr>Lab Policies Reminder</vt:lpstr>
      <vt:lpstr>Unofficial Suggestions</vt:lpstr>
      <vt:lpstr>Let’s start!!</vt:lpstr>
      <vt:lpstr>Why frequency domain?</vt:lpstr>
      <vt:lpstr>Task 1</vt:lpstr>
      <vt:lpstr>Task 2 &amp; 3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Adair Gerke</cp:lastModifiedBy>
  <cp:revision>73</cp:revision>
  <dcterms:created xsi:type="dcterms:W3CDTF">2016-01-31T05:58:24Z</dcterms:created>
  <dcterms:modified xsi:type="dcterms:W3CDTF">2016-02-05T03:48:15Z</dcterms:modified>
</cp:coreProperties>
</file>