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71" r:id="rId13"/>
    <p:sldId id="268" r:id="rId14"/>
    <p:sldId id="267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15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3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BC7CD1-B37F-46F3-883A-AC66B30C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76C5B-3B48-483C-8516-F0F31A0A58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B8A1F-366C-403C-B923-D806417AA7B0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9C6ED-4376-421C-A7EF-D93709F1F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003F-CB11-4BA6-B9FF-9EEE3B1AE8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D9C22-EBE0-4F01-B421-8EC88992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00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6A607-42A3-4577-93A5-EE0E89FCEA4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75B47-AE14-49F5-B788-80176CF5D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0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1BD96420-1195-41F1-AAE1-573DDEDC61AD}"/>
              </a:ext>
            </a:extLst>
          </p:cNvPr>
          <p:cNvSpPr txBox="1">
            <a:spLocks/>
          </p:cNvSpPr>
          <p:nvPr userDrawn="1"/>
        </p:nvSpPr>
        <p:spPr>
          <a:xfrm>
            <a:off x="0" y="5605860"/>
            <a:ext cx="8001194" cy="928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1431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sz="2600" b="1" dirty="0">
                <a:solidFill>
                  <a:srgbClr val="1431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rchitecture and </a:t>
            </a:r>
            <a:r>
              <a:rPr lang="en-US" sz="2600" b="1" dirty="0">
                <a:solidFill>
                  <a:srgbClr val="1431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mory systems </a:t>
            </a:r>
            <a:r>
              <a:rPr lang="en-US" sz="2600" b="1" dirty="0">
                <a:solidFill>
                  <a:srgbClr val="1431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aboratory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91A0026-DBF4-4BC4-9924-4ADF7922F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963" y="5605860"/>
            <a:ext cx="1033516" cy="116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B2AF59-273B-46DC-B160-60502079576A}"/>
              </a:ext>
            </a:extLst>
          </p:cNvPr>
          <p:cNvSpPr/>
          <p:nvPr userDrawn="1"/>
        </p:nvSpPr>
        <p:spPr>
          <a:xfrm>
            <a:off x="188595" y="892177"/>
            <a:ext cx="8795385" cy="2444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48593E-E68B-4985-9B63-ADDBF8498CEE}"/>
              </a:ext>
            </a:extLst>
          </p:cNvPr>
          <p:cNvSpPr/>
          <p:nvPr userDrawn="1"/>
        </p:nvSpPr>
        <p:spPr>
          <a:xfrm>
            <a:off x="188595" y="3336325"/>
            <a:ext cx="8798055" cy="107091"/>
          </a:xfrm>
          <a:prstGeom prst="rect">
            <a:avLst/>
          </a:prstGeom>
          <a:solidFill>
            <a:srgbClr val="143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C3BA1-C462-40A7-9A8B-B7B9F6C835A4}"/>
              </a:ext>
            </a:extLst>
          </p:cNvPr>
          <p:cNvSpPr txBox="1"/>
          <p:nvPr userDrawn="1"/>
        </p:nvSpPr>
        <p:spPr>
          <a:xfrm>
            <a:off x="5200478" y="5934670"/>
            <a:ext cx="349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143197"/>
                </a:solidFill>
                <a:latin typeface="Impact" panose="020B0806030902050204" pitchFamily="34" charset="0"/>
              </a:rPr>
              <a:t>CAMEL</a:t>
            </a:r>
            <a:r>
              <a:rPr lang="en-US" sz="5400" b="1" i="1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18" name="그림 11">
            <a:extLst>
              <a:ext uri="{FF2B5EF4-FFF2-40B4-BE49-F238E27FC236}">
                <a16:creationId xmlns:a16="http://schemas.microsoft.com/office/drawing/2014/main" id="{E605E9FF-E455-4641-9E45-2CACA22D5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6058039"/>
            <a:ext cx="3165846" cy="670517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C528D2DB-7584-4E06-9DA4-3646B6394B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14549" y="3516315"/>
            <a:ext cx="6858000" cy="38893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Authors</a:t>
            </a:r>
            <a:endParaRPr lang="en-US" dirty="0"/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A713EB1E-37EB-429F-ABAC-4BF798E9B4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4" y="563559"/>
            <a:ext cx="4448175" cy="323852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000" i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Conference name</a:t>
            </a:r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8CAC4-A750-4557-A2F7-7F5B82199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3" y="892177"/>
            <a:ext cx="8783957" cy="243661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FFC000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69BF68D-6A33-45A4-AAB4-BCF2ACA9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5327650"/>
          </a:xfrm>
          <a:prstGeom prst="rect">
            <a:avLst/>
          </a:prstGeo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57946CC-B7AC-4F15-8AF2-EE4B00D86B38}"/>
              </a:ext>
            </a:extLst>
          </p:cNvPr>
          <p:cNvGrpSpPr/>
          <p:nvPr userDrawn="1"/>
        </p:nvGrpSpPr>
        <p:grpSpPr>
          <a:xfrm>
            <a:off x="218544" y="775460"/>
            <a:ext cx="8744221" cy="73282"/>
            <a:chOff x="251460" y="2158026"/>
            <a:chExt cx="11727181" cy="480400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FF90DE8-EB08-4A6F-AFA7-855C0A1CDAA6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E2D984B-A1F5-4BF7-A0E5-056D6DF389DB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0C97A70-47B5-45DE-AE27-0A197AA83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18255"/>
            <a:ext cx="8699500" cy="756445"/>
          </a:xfrm>
          <a:prstGeom prst="rect">
            <a:avLst/>
          </a:prstGeom>
        </p:spPr>
        <p:txBody>
          <a:bodyPr anchor="ctr"/>
          <a:lstStyle>
            <a:lvl1pPr algn="ctr" latinLnBrk="0">
              <a:defRPr sz="4000" b="1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B49511A9-E147-4D14-9103-6E5FCA34AFE9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BDF8EF1-5BE8-4FC0-B88F-39F6AD80BBF3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20A72E6F-B4F9-4488-A69D-0C321BAD2B2E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133A74-405F-4028-994E-00A48A3BBCAA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3" name="Picture 2" descr="http://camelab.org/uploads/Main/kaist-ee.jpg">
            <a:extLst>
              <a:ext uri="{FF2B5EF4-FFF2-40B4-BE49-F238E27FC236}">
                <a16:creationId xmlns:a16="http://schemas.microsoft.com/office/drawing/2014/main" id="{995CCA59-1FD2-4384-B657-26227BFAFB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54FD0073-4773-4A76-AF6C-5983AB45E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09DBBF8-F6FA-487D-BE2E-43C475CC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9FA3057-275B-4867-9FF0-306FD9D04AB8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4092129B-27A6-4B02-965C-0288DDBBF182}"/>
              </a:ext>
            </a:extLst>
          </p:cNvPr>
          <p:cNvGrpSpPr/>
          <p:nvPr userDrawn="1"/>
        </p:nvGrpSpPr>
        <p:grpSpPr>
          <a:xfrm>
            <a:off x="-9525" y="174545"/>
            <a:ext cx="423863" cy="463634"/>
            <a:chOff x="0" y="174545"/>
            <a:chExt cx="423863" cy="463634"/>
          </a:xfrm>
        </p:grpSpPr>
        <p:sp>
          <p:nvSpPr>
            <p:cNvPr id="19" name="Isosceles Triangle 13">
              <a:extLst>
                <a:ext uri="{FF2B5EF4-FFF2-40B4-BE49-F238E27FC236}">
                  <a16:creationId xmlns:a16="http://schemas.microsoft.com/office/drawing/2014/main" id="{66BF8A7F-5F20-4F70-808F-1AB023A3FE48}"/>
                </a:ext>
              </a:extLst>
            </p:cNvPr>
            <p:cNvSpPr/>
            <p:nvPr userDrawn="1"/>
          </p:nvSpPr>
          <p:spPr>
            <a:xfrm rot="5400000">
              <a:off x="-19885" y="194431"/>
              <a:ext cx="463634" cy="4238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Isosceles Triangle 14">
              <a:extLst>
                <a:ext uri="{FF2B5EF4-FFF2-40B4-BE49-F238E27FC236}">
                  <a16:creationId xmlns:a16="http://schemas.microsoft.com/office/drawing/2014/main" id="{374144B1-0FE0-4DA3-A5F9-FADBE72013E4}"/>
                </a:ext>
              </a:extLst>
            </p:cNvPr>
            <p:cNvSpPr/>
            <p:nvPr userDrawn="1"/>
          </p:nvSpPr>
          <p:spPr>
            <a:xfrm rot="5400000">
              <a:off x="-163" y="247492"/>
              <a:ext cx="309887" cy="309562"/>
            </a:xfrm>
            <a:prstGeom prst="triangle">
              <a:avLst/>
            </a:prstGeom>
            <a:solidFill>
              <a:srgbClr val="143197"/>
            </a:solidFill>
            <a:ln>
              <a:solidFill>
                <a:srgbClr val="1431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3C218A35-F5E9-498B-A094-D7A4165FD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36525"/>
            <a:ext cx="8458200" cy="663575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CD59855-00A6-41C7-B7E4-A285770B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5327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05D9F400-494C-4748-9D32-6A769551F7BC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FDD0DC43-2C04-43FC-9095-6DF5D1EC5ADD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A2F9E87-99B0-4B55-B987-57B287CC2BD8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BEE6137-48AF-4233-97C8-7FFC35E104F4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5" name="Picture 2" descr="http://camelab.org/uploads/Main/kaist-ee.jpg">
            <a:extLst>
              <a:ext uri="{FF2B5EF4-FFF2-40B4-BE49-F238E27FC236}">
                <a16:creationId xmlns:a16="http://schemas.microsoft.com/office/drawing/2014/main" id="{1E3AC598-3434-4ED5-9A09-FB1247B331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6FAF3BE6-BD83-4C04-A31A-0D03368C92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75B4AE8-0902-4354-A918-285A8FF6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>
            <a:extLst>
              <a:ext uri="{FF2B5EF4-FFF2-40B4-BE49-F238E27FC236}">
                <a16:creationId xmlns:a16="http://schemas.microsoft.com/office/drawing/2014/main" id="{4092129B-27A6-4B02-965C-0288DDBBF182}"/>
              </a:ext>
            </a:extLst>
          </p:cNvPr>
          <p:cNvGrpSpPr/>
          <p:nvPr userDrawn="1"/>
        </p:nvGrpSpPr>
        <p:grpSpPr>
          <a:xfrm>
            <a:off x="-9525" y="174545"/>
            <a:ext cx="423863" cy="463634"/>
            <a:chOff x="0" y="174545"/>
            <a:chExt cx="423863" cy="463634"/>
          </a:xfrm>
        </p:grpSpPr>
        <p:sp>
          <p:nvSpPr>
            <p:cNvPr id="19" name="Isosceles Triangle 13">
              <a:extLst>
                <a:ext uri="{FF2B5EF4-FFF2-40B4-BE49-F238E27FC236}">
                  <a16:creationId xmlns:a16="http://schemas.microsoft.com/office/drawing/2014/main" id="{66BF8A7F-5F20-4F70-808F-1AB023A3FE48}"/>
                </a:ext>
              </a:extLst>
            </p:cNvPr>
            <p:cNvSpPr/>
            <p:nvPr userDrawn="1"/>
          </p:nvSpPr>
          <p:spPr>
            <a:xfrm rot="5400000">
              <a:off x="-19885" y="194431"/>
              <a:ext cx="463634" cy="4238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Isosceles Triangle 14">
              <a:extLst>
                <a:ext uri="{FF2B5EF4-FFF2-40B4-BE49-F238E27FC236}">
                  <a16:creationId xmlns:a16="http://schemas.microsoft.com/office/drawing/2014/main" id="{374144B1-0FE0-4DA3-A5F9-FADBE72013E4}"/>
                </a:ext>
              </a:extLst>
            </p:cNvPr>
            <p:cNvSpPr/>
            <p:nvPr userDrawn="1"/>
          </p:nvSpPr>
          <p:spPr>
            <a:xfrm rot="5400000">
              <a:off x="-163" y="247492"/>
              <a:ext cx="309887" cy="309562"/>
            </a:xfrm>
            <a:prstGeom prst="triangle">
              <a:avLst/>
            </a:prstGeom>
            <a:solidFill>
              <a:srgbClr val="143197"/>
            </a:solidFill>
            <a:ln>
              <a:solidFill>
                <a:srgbClr val="1431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DF14D10E-14CC-4A95-9E89-2454A7B6AF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34926"/>
            <a:ext cx="8470900" cy="434974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633AA17-1F98-4E3C-9473-F2408117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130300"/>
            <a:ext cx="8699500" cy="5137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3" name="텍스트 개체 틀 9">
            <a:extLst>
              <a:ext uri="{FF2B5EF4-FFF2-40B4-BE49-F238E27FC236}">
                <a16:creationId xmlns:a16="http://schemas.microsoft.com/office/drawing/2014/main" id="{F89B018D-45AF-479A-8743-5F7888BA2C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558801"/>
            <a:ext cx="8470900" cy="342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E1C7FF68-6B09-4D36-BDC0-7F9A5D526FB1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37FBD780-002B-4114-9988-1858E018B9A2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F67DA598-927A-4BB8-9C41-90CC8B617426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7831B2-8A0D-4EC3-99FD-672EDEEECBC2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6" name="Picture 2" descr="http://camelab.org/uploads/Main/kaist-ee.jpg">
            <a:extLst>
              <a:ext uri="{FF2B5EF4-FFF2-40B4-BE49-F238E27FC236}">
                <a16:creationId xmlns:a16="http://schemas.microsoft.com/office/drawing/2014/main" id="{D9DC218F-4FC4-4A19-A7E5-A4FBF6C1CE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텍스트 개체 틀 4">
            <a:extLst>
              <a:ext uri="{FF2B5EF4-FFF2-40B4-BE49-F238E27FC236}">
                <a16:creationId xmlns:a16="http://schemas.microsoft.com/office/drawing/2014/main" id="{64432CF7-72C9-4C4B-A33E-F33E2304E9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62875C6-B4A5-4419-BCE9-E56DEA5B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8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">
            <a:extLst>
              <a:ext uri="{FF2B5EF4-FFF2-40B4-BE49-F238E27FC236}">
                <a16:creationId xmlns:a16="http://schemas.microsoft.com/office/drawing/2014/main" id="{07816B45-0186-4D05-9B9E-0906261AB996}"/>
              </a:ext>
            </a:extLst>
          </p:cNvPr>
          <p:cNvGrpSpPr/>
          <p:nvPr userDrawn="1"/>
        </p:nvGrpSpPr>
        <p:grpSpPr>
          <a:xfrm>
            <a:off x="220528" y="2992308"/>
            <a:ext cx="4475297" cy="114862"/>
            <a:chOff x="251460" y="2158026"/>
            <a:chExt cx="11727181" cy="480400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1C4E67F-81B7-4595-BA2F-160C9E24C0BB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17FC7F4-C3BE-4DAE-B3AE-FBA3E95B6C84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5B685AD9-B0A9-49B2-8BB8-BE4759408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488" y="1474788"/>
            <a:ext cx="4468812" cy="150018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Franklin Gothic Demi Cond" panose="020B0706030402020204" pitchFamily="34" charset="0"/>
                <a:ea typeface="Malgun Gothic Semilight" panose="020B0502040204020203" pitchFamily="34" charset="-128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DFCAD35-C88F-428A-AC51-368A80F594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7488" y="3145632"/>
            <a:ext cx="4468812" cy="2607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Malgun Gothic Semilight" panose="020B0502040204020203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Explanation</a:t>
            </a:r>
            <a:endParaRPr lang="ko-KR" altLang="en-US" dirty="0"/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2117804B-7B01-4036-9169-FE8938A81060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7B7DA8C9-D5D1-4E05-99C1-1A87F8748B6E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1F60D22-D8A2-4A9C-93ED-BC34256D6AAC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6AA6D1-0B1A-4C38-872F-062F11FE3256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3" name="Picture 2" descr="http://camelab.org/uploads/Main/kaist-ee.jpg">
            <a:extLst>
              <a:ext uri="{FF2B5EF4-FFF2-40B4-BE49-F238E27FC236}">
                <a16:creationId xmlns:a16="http://schemas.microsoft.com/office/drawing/2014/main" id="{ED9EFBF8-B1C6-4FF2-B4DA-5D9F4BCDE1E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87DC9493-F524-493E-A133-046A6D326D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97F4193-18A1-4E00-92CD-41EC79F3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>
            <a:extLst>
              <a:ext uri="{FF2B5EF4-FFF2-40B4-BE49-F238E27FC236}">
                <a16:creationId xmlns:a16="http://schemas.microsoft.com/office/drawing/2014/main" id="{A444E51A-99D4-4B29-A4F3-668360499558}"/>
              </a:ext>
            </a:extLst>
          </p:cNvPr>
          <p:cNvGrpSpPr/>
          <p:nvPr userDrawn="1"/>
        </p:nvGrpSpPr>
        <p:grpSpPr>
          <a:xfrm>
            <a:off x="220528" y="3535234"/>
            <a:ext cx="7039904" cy="73282"/>
            <a:chOff x="251460" y="2158026"/>
            <a:chExt cx="11727181" cy="480400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50BB8074-9F80-484D-9DC9-AE4B3D537629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4D6E155F-AA04-4BC1-BE05-7E5B3054D3BE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4B48B1BA-4B7F-4EC5-A636-9EDCCDC63E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88" y="635001"/>
            <a:ext cx="6983412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Franklin Gothic Demi Cond" panose="020B0706030402020204" pitchFamily="34" charset="0"/>
                <a:ea typeface="Malgun Gothic Semilight" panose="020B0502040204020203" pitchFamily="34" charset="-128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19BEB40A-3F07-4175-858F-73D64CFF18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0188" y="3649663"/>
            <a:ext cx="698341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Explanation</a:t>
            </a:r>
            <a:endParaRPr lang="ko-KR" alt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0A72410F-0611-4EBA-B5E7-59283794C17E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886F41EC-4EA8-452C-BD13-4E28FCBD6F50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D49179A-2A8D-4964-9722-0261BC6AF05E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04E356-53A7-4BBF-A8D6-ED561EB1C747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3" name="Picture 2" descr="http://camelab.org/uploads/Main/kaist-ee.jpg">
            <a:extLst>
              <a:ext uri="{FF2B5EF4-FFF2-40B4-BE49-F238E27FC236}">
                <a16:creationId xmlns:a16="http://schemas.microsoft.com/office/drawing/2014/main" id="{A0DD39D6-3F9E-4B66-9C80-240D54985A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18949A13-D33D-4090-87F2-3054C3DA01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9145415-DB58-4EC0-B75E-DC1E02F8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8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>
            <a:extLst>
              <a:ext uri="{FF2B5EF4-FFF2-40B4-BE49-F238E27FC236}">
                <a16:creationId xmlns:a16="http://schemas.microsoft.com/office/drawing/2014/main" id="{3497F179-80BF-4E97-9AAA-47E111272EF5}"/>
              </a:ext>
            </a:extLst>
          </p:cNvPr>
          <p:cNvGrpSpPr/>
          <p:nvPr userDrawn="1"/>
        </p:nvGrpSpPr>
        <p:grpSpPr>
          <a:xfrm>
            <a:off x="220528" y="3535234"/>
            <a:ext cx="4100012" cy="64321"/>
            <a:chOff x="251460" y="2158026"/>
            <a:chExt cx="11727181" cy="480400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FE79D9BE-6AC8-44FC-B862-F120888B9E54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AB3450EB-3C4E-426E-AC40-6EF381004F43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8BF7927D-E179-450F-9556-FA25FBA58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88" y="635001"/>
            <a:ext cx="4062412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Franklin Gothic Demi Cond" panose="020B0706030402020204" pitchFamily="34" charset="0"/>
                <a:ea typeface="Malgun Gothic Semilight" panose="020B0502040204020203" pitchFamily="34" charset="-128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98D5AA69-F606-42A9-B239-C356063D1D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0188" y="3649663"/>
            <a:ext cx="406241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Explanation</a:t>
            </a:r>
            <a:endParaRPr lang="ko-KR" alt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C3FA79D4-7439-4309-94C7-08CE520AE02A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EB0DEFC2-BB47-4210-B64F-7BE5BEAE9F3A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B5430287-753F-4F19-AD5C-2FB1A57F384B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741995-777B-4909-AC05-86EAE4538976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25" name="Picture 2" descr="http://camelab.org/uploads/Main/kaist-ee.jpg">
            <a:extLst>
              <a:ext uri="{FF2B5EF4-FFF2-40B4-BE49-F238E27FC236}">
                <a16:creationId xmlns:a16="http://schemas.microsoft.com/office/drawing/2014/main" id="{B0BB0D91-7826-4747-8CF5-EE59A4FAEF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7FA9B39-15EF-416C-ACB6-157FEB6BA5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080D83D-7D56-4321-A972-4D05C2A0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4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3A6B4361-1D32-4B29-8CFB-15FD0135D61A}"/>
              </a:ext>
            </a:extLst>
          </p:cNvPr>
          <p:cNvGrpSpPr/>
          <p:nvPr userDrawn="1"/>
        </p:nvGrpSpPr>
        <p:grpSpPr>
          <a:xfrm>
            <a:off x="218544" y="775460"/>
            <a:ext cx="8744221" cy="73282"/>
            <a:chOff x="251460" y="2158026"/>
            <a:chExt cx="11727181" cy="480400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4FC8EF2-5725-474B-9CFC-B0130C00B43F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0A103B02-3D2A-4BDF-8925-E4E54971C1F2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E6F46016-C5F4-46CA-B374-6DDBD4A23925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A4EA215-FBDC-4D73-B270-6F2FBF9FD404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EBB2DE-4254-4D1B-9CF9-2672C899932F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9ED1B5-B33A-4149-9B74-3707C2B068F3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14" name="Picture 2" descr="http://camelab.org/uploads/Main/kaist-ee.jpg">
            <a:extLst>
              <a:ext uri="{FF2B5EF4-FFF2-40B4-BE49-F238E27FC236}">
                <a16:creationId xmlns:a16="http://schemas.microsoft.com/office/drawing/2014/main" id="{D16AED1E-4CE7-4355-A48B-3409CC2CC9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C489B1E-1D77-4527-853D-4C3E9732F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18255"/>
            <a:ext cx="8699500" cy="756445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1D16713-121E-45D0-A368-F8CF26B3A1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F36027E-EB8A-42A7-A89A-732F7D94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CCDD886B-1443-4ED6-BFCE-808EA3C3BAEB}"/>
              </a:ext>
            </a:extLst>
          </p:cNvPr>
          <p:cNvGrpSpPr/>
          <p:nvPr userDrawn="1"/>
        </p:nvGrpSpPr>
        <p:grpSpPr>
          <a:xfrm>
            <a:off x="214184" y="6372281"/>
            <a:ext cx="8744221" cy="73282"/>
            <a:chOff x="251460" y="2158026"/>
            <a:chExt cx="11727181" cy="480400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C48C150-12C4-4D51-9DAB-092C9188BDE2}"/>
                </a:ext>
              </a:extLst>
            </p:cNvPr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F12C094-5C4A-4CFC-82C0-D65E13C212F8}"/>
                </a:ext>
              </a:extLst>
            </p:cNvPr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143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2D3972-8C36-4637-8458-576981F89382}"/>
              </a:ext>
            </a:extLst>
          </p:cNvPr>
          <p:cNvSpPr txBox="1"/>
          <p:nvPr userDrawn="1"/>
        </p:nvSpPr>
        <p:spPr>
          <a:xfrm>
            <a:off x="121132" y="6386063"/>
            <a:ext cx="159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100" baseline="0" dirty="0">
                <a:solidFill>
                  <a:srgbClr val="143D88"/>
                </a:solidFill>
                <a:latin typeface="Impact" panose="020B0806030902050204" pitchFamily="34" charset="0"/>
              </a:rPr>
              <a:t>CAMEL</a:t>
            </a:r>
            <a:r>
              <a:rPr lang="en-US" sz="2800" b="1" i="1" spc="100" baseline="0" dirty="0">
                <a:latin typeface="Impact" panose="020B0806030902050204" pitchFamily="34" charset="0"/>
              </a:rPr>
              <a:t>ab</a:t>
            </a:r>
          </a:p>
        </p:txBody>
      </p:sp>
      <p:pic>
        <p:nvPicPr>
          <p:cNvPr id="16" name="Picture 2" descr="http://camelab.org/uploads/Main/kaist-ee.jpg">
            <a:extLst>
              <a:ext uri="{FF2B5EF4-FFF2-40B4-BE49-F238E27FC236}">
                <a16:creationId xmlns:a16="http://schemas.microsoft.com/office/drawing/2014/main" id="{28D139E1-98C1-4C68-86DD-85A69A0C68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8" b="-10897"/>
          <a:stretch/>
        </p:blipFill>
        <p:spPr bwMode="auto">
          <a:xfrm>
            <a:off x="7736895" y="6507751"/>
            <a:ext cx="1221509" cy="3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89D71D83-8D4E-4AC6-A7CD-83413B9CD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4214" y="6450805"/>
            <a:ext cx="560288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EC5B6B8-1271-47A5-901F-D35C24D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6149" y="6462699"/>
            <a:ext cx="38850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1A64F5-45E1-48F3-A46E-44D319244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5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DA80-8A2F-415C-BB74-BDF209D7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0FD62-1857-4EB3-9919-F9FFB7D8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E6CB08-1BC5-4D4D-8FA4-08E985A9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76BF-8CB9-40F8-848C-5F7307C57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700" r:id="rId4"/>
    <p:sldLayoutId id="2147483694" r:id="rId5"/>
    <p:sldLayoutId id="2147483701" r:id="rId6"/>
    <p:sldLayoutId id="2147483702" r:id="rId7"/>
    <p:sldLayoutId id="2147483697" r:id="rId8"/>
    <p:sldLayoutId id="214748369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AB5C5A-71C7-4C0E-9391-0159F2A4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Miryeong Kwon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C8CC-4078-4C9C-94C4-899208923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EE209A</a:t>
            </a:r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B2CD8-A146-4D85-B6A0-22F725B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-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40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985879-E337-40AA-AFF6-C95C2AA1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Explanation of Git command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760DE3-1BD2-4E72-A75B-F62793B7E0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0D49C3-9239-483B-AE14-6AFA00F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6F209F-9183-45D1-88A5-1F1CE8A5C303}"/>
              </a:ext>
            </a:extLst>
          </p:cNvPr>
          <p:cNvGrpSpPr/>
          <p:nvPr/>
        </p:nvGrpSpPr>
        <p:grpSpPr>
          <a:xfrm>
            <a:off x="1234775" y="2152004"/>
            <a:ext cx="7388046" cy="1686464"/>
            <a:chOff x="851978" y="1457864"/>
            <a:chExt cx="7388046" cy="16864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C64970-599E-4EB8-AE07-C3C61E7C6474}"/>
                </a:ext>
              </a:extLst>
            </p:cNvPr>
            <p:cNvSpPr/>
            <p:nvPr/>
          </p:nvSpPr>
          <p:spPr>
            <a:xfrm>
              <a:off x="851978" y="1457864"/>
              <a:ext cx="2691442" cy="168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 machine (local)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15EB31-94FA-4514-A8BE-397A8847C447}"/>
                </a:ext>
              </a:extLst>
            </p:cNvPr>
            <p:cNvSpPr/>
            <p:nvPr/>
          </p:nvSpPr>
          <p:spPr>
            <a:xfrm>
              <a:off x="5548582" y="1457864"/>
              <a:ext cx="2691442" cy="168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(remote)</a:t>
              </a:r>
            </a:p>
          </p:txBody>
        </p:sp>
      </p:grp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52305B1-A4C1-4AC3-AACA-64BA41736B9F}"/>
              </a:ext>
            </a:extLst>
          </p:cNvPr>
          <p:cNvSpPr/>
          <p:nvPr/>
        </p:nvSpPr>
        <p:spPr>
          <a:xfrm>
            <a:off x="786201" y="1130060"/>
            <a:ext cx="2691442" cy="879672"/>
          </a:xfrm>
          <a:prstGeom prst="wedgeRoundRectCallout">
            <a:avLst>
              <a:gd name="adj1" fmla="val -5739"/>
              <a:gd name="adj2" fmla="val 7235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dirty="0">
                <a:solidFill>
                  <a:srgbClr val="0000FF"/>
                </a:solidFill>
              </a:rPr>
              <a:t>git </a:t>
            </a:r>
            <a:r>
              <a:rPr lang="en-US" dirty="0" err="1">
                <a:solidFill>
                  <a:srgbClr val="0000FF"/>
                </a:solidFill>
              </a:rPr>
              <a:t>init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I’m now a candidate of Git repository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AA6C184A-EE82-4AAE-983C-03251B555C92}"/>
              </a:ext>
            </a:extLst>
          </p:cNvPr>
          <p:cNvSpPr/>
          <p:nvPr/>
        </p:nvSpPr>
        <p:spPr>
          <a:xfrm>
            <a:off x="139219" y="4086046"/>
            <a:ext cx="2691442" cy="1417608"/>
          </a:xfrm>
          <a:prstGeom prst="wedgeRoundRectCallout">
            <a:avLst>
              <a:gd name="adj1" fmla="val -2213"/>
              <a:gd name="adj2" fmla="val -7799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>
                <a:solidFill>
                  <a:srgbClr val="0000FF"/>
                </a:solidFill>
              </a:rPr>
              <a:t>git add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chemeClr val="tx1"/>
                </a:solidFill>
              </a:rPr>
              <a:t>What I want to do is add new files or modified files to the remote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DAABAF8-EF9F-4717-AB15-0C8019AEB16D}"/>
              </a:ext>
            </a:extLst>
          </p:cNvPr>
          <p:cNvSpPr/>
          <p:nvPr/>
        </p:nvSpPr>
        <p:spPr>
          <a:xfrm>
            <a:off x="3129936" y="4072265"/>
            <a:ext cx="2691442" cy="1417608"/>
          </a:xfrm>
          <a:prstGeom prst="wedgeRoundRectCallout">
            <a:avLst>
              <a:gd name="adj1" fmla="val -38110"/>
              <a:gd name="adj2" fmla="val -713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dirty="0">
                <a:solidFill>
                  <a:srgbClr val="0000FF"/>
                </a:solidFill>
              </a:rPr>
              <a:t>git commit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I’d like to tagging my “git add” behavior with some message with –m option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4890AA2-18B6-41EA-81A4-1A0BDBBF9EB7}"/>
              </a:ext>
            </a:extLst>
          </p:cNvPr>
          <p:cNvSpPr/>
          <p:nvPr/>
        </p:nvSpPr>
        <p:spPr>
          <a:xfrm>
            <a:off x="3804249" y="2785735"/>
            <a:ext cx="2449902" cy="48463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17637638-F973-4143-ABD2-13C04ECA4F99}"/>
              </a:ext>
            </a:extLst>
          </p:cNvPr>
          <p:cNvSpPr/>
          <p:nvPr/>
        </p:nvSpPr>
        <p:spPr>
          <a:xfrm>
            <a:off x="4137084" y="1313254"/>
            <a:ext cx="2691442" cy="1168792"/>
          </a:xfrm>
          <a:prstGeom prst="wedgeRoundRectCallout">
            <a:avLst>
              <a:gd name="adj1" fmla="val -290"/>
              <a:gd name="adj2" fmla="val 7014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dirty="0">
                <a:solidFill>
                  <a:srgbClr val="0000FF"/>
                </a:solidFill>
              </a:rPr>
              <a:t>git push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Apply my files to the remote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15959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B3CB92-63C6-431F-859C-ACE688B9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742519"/>
          </a:xfrm>
        </p:spPr>
        <p:txBody>
          <a:bodyPr/>
          <a:lstStyle/>
          <a:p>
            <a:r>
              <a:rPr lang="en-US" dirty="0"/>
              <a:t>check what I modify with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git status</a:t>
            </a:r>
            <a:r>
              <a:rPr lang="en-US" dirty="0"/>
              <a:t> command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E7E139-BEBF-4934-A4B9-F38CA21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Implement Project3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B39B3-C6EE-4556-945E-6C6FB8ADF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E7E45-8DA2-4137-9801-59DC60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6605E-6513-459D-AF5E-62A041AE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4" y="1462121"/>
            <a:ext cx="5782482" cy="14575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87473FF-D6D9-4E7E-B34A-575AF05C7406}"/>
              </a:ext>
            </a:extLst>
          </p:cNvPr>
          <p:cNvGrpSpPr/>
          <p:nvPr/>
        </p:nvGrpSpPr>
        <p:grpSpPr>
          <a:xfrm>
            <a:off x="352843" y="3018185"/>
            <a:ext cx="8699500" cy="1279166"/>
            <a:chOff x="335591" y="3456245"/>
            <a:chExt cx="8699500" cy="12791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16E497-CA4A-40C4-9E04-11A11774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389" y="4259095"/>
              <a:ext cx="5982535" cy="295316"/>
            </a:xfrm>
            <a:prstGeom prst="rect">
              <a:avLst/>
            </a:prstGeom>
          </p:spPr>
        </p:pic>
        <p:sp>
          <p:nvSpPr>
            <p:cNvPr id="8" name="내용 개체 틀 1">
              <a:extLst>
                <a:ext uri="{FF2B5EF4-FFF2-40B4-BE49-F238E27FC236}">
                  <a16:creationId xmlns:a16="http://schemas.microsoft.com/office/drawing/2014/main" id="{3C3F9811-9F07-4EC6-AAD6-569037972EF6}"/>
                </a:ext>
              </a:extLst>
            </p:cNvPr>
            <p:cNvSpPr txBox="1">
              <a:spLocks/>
            </p:cNvSpPr>
            <p:nvPr/>
          </p:nvSpPr>
          <p:spPr>
            <a:xfrm>
              <a:off x="335591" y="3456245"/>
              <a:ext cx="8699500" cy="7425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git add &amp; git commit &amp; git push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739DF5-ABBC-4D38-9FAB-25069BFC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4389" y="4554411"/>
              <a:ext cx="4686954" cy="1810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6087926-7395-48D1-8495-426173A32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01" y="5096570"/>
            <a:ext cx="7872583" cy="1064320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D1AFE3D4-A302-4215-AEBB-D49DAF50ABE6}"/>
              </a:ext>
            </a:extLst>
          </p:cNvPr>
          <p:cNvSpPr txBox="1">
            <a:spLocks/>
          </p:cNvSpPr>
          <p:nvPr/>
        </p:nvSpPr>
        <p:spPr>
          <a:xfrm>
            <a:off x="352843" y="4513198"/>
            <a:ext cx="8699500" cy="742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check the </a:t>
            </a:r>
            <a:r>
              <a:rPr lang="en-US" dirty="0" err="1"/>
              <a:t>Github</a:t>
            </a:r>
            <a:r>
              <a:rPr lang="en-US" dirty="0"/>
              <a:t>, then our commit is applied!</a:t>
            </a:r>
          </a:p>
        </p:txBody>
      </p:sp>
    </p:spTree>
    <p:extLst>
      <p:ext uri="{BB962C8B-B14F-4D97-AF65-F5344CB8AC3E}">
        <p14:creationId xmlns:p14="http://schemas.microsoft.com/office/powerpoint/2010/main" val="258870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E7F792CA-250D-4AAB-B39B-6411A9810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55" y="4258139"/>
            <a:ext cx="3219899" cy="120984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949EF55-4560-4C7F-AA7D-7DCDD9A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using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E7814-8625-4BE4-AC80-7760059B8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5CC63-ABEF-4C37-8913-16ED4B6C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3D28E-5241-44F9-9B6E-2DC64AB6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39" y="1540896"/>
            <a:ext cx="3305636" cy="2534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CD3625-D1F4-4558-AEC4-ECB411FC6845}"/>
              </a:ext>
            </a:extLst>
          </p:cNvPr>
          <p:cNvSpPr/>
          <p:nvPr/>
        </p:nvSpPr>
        <p:spPr>
          <a:xfrm>
            <a:off x="2802590" y="2416012"/>
            <a:ext cx="380558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B11D1-786A-4691-9DB4-A185DA897D22}"/>
              </a:ext>
            </a:extLst>
          </p:cNvPr>
          <p:cNvSpPr txBox="1"/>
          <p:nvPr/>
        </p:nvSpPr>
        <p:spPr>
          <a:xfrm>
            <a:off x="1827643" y="242728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❶ Click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A0F2D-0806-4B99-9C54-DF7A98B46043}"/>
              </a:ext>
            </a:extLst>
          </p:cNvPr>
          <p:cNvSpPr/>
          <p:nvPr/>
        </p:nvSpPr>
        <p:spPr>
          <a:xfrm>
            <a:off x="5491157" y="2220069"/>
            <a:ext cx="279880" cy="3160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8467D-C910-46AE-A3D4-D07C59E78AF2}"/>
              </a:ext>
            </a:extLst>
          </p:cNvPr>
          <p:cNvSpPr txBox="1"/>
          <p:nvPr/>
        </p:nvSpPr>
        <p:spPr>
          <a:xfrm>
            <a:off x="5248659" y="2554399"/>
            <a:ext cx="236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Click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git add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6D0469-5019-478B-B4F5-E8356877C85F}"/>
              </a:ext>
            </a:extLst>
          </p:cNvPr>
          <p:cNvSpPr/>
          <p:nvPr/>
        </p:nvSpPr>
        <p:spPr>
          <a:xfrm>
            <a:off x="3314424" y="1863306"/>
            <a:ext cx="2620549" cy="2472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21CBF-C4D1-4784-9023-20BEFEBB5D28}"/>
              </a:ext>
            </a:extLst>
          </p:cNvPr>
          <p:cNvSpPr txBox="1"/>
          <p:nvPr/>
        </p:nvSpPr>
        <p:spPr>
          <a:xfrm>
            <a:off x="5939084" y="1824120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❸ Type message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E7F6E-6D78-493B-A256-9C0C50777BF9}"/>
              </a:ext>
            </a:extLst>
          </p:cNvPr>
          <p:cNvSpPr/>
          <p:nvPr/>
        </p:nvSpPr>
        <p:spPr>
          <a:xfrm>
            <a:off x="5108719" y="1546226"/>
            <a:ext cx="279880" cy="3160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DD274-FA99-45E3-A940-EEA1D60269B0}"/>
              </a:ext>
            </a:extLst>
          </p:cNvPr>
          <p:cNvSpPr txBox="1"/>
          <p:nvPr/>
        </p:nvSpPr>
        <p:spPr>
          <a:xfrm>
            <a:off x="5008854" y="114810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git commit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2C1E7F-86FB-4368-BFDB-EC1D87E09743}"/>
              </a:ext>
            </a:extLst>
          </p:cNvPr>
          <p:cNvSpPr/>
          <p:nvPr/>
        </p:nvSpPr>
        <p:spPr>
          <a:xfrm>
            <a:off x="4105814" y="5232300"/>
            <a:ext cx="552450" cy="3160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63EE7-9445-4620-9D93-91008BC27489}"/>
              </a:ext>
            </a:extLst>
          </p:cNvPr>
          <p:cNvSpPr txBox="1"/>
          <p:nvPr/>
        </p:nvSpPr>
        <p:spPr>
          <a:xfrm>
            <a:off x="4105814" y="5590062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❺ Click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git push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AB5C5A-71C7-4C0E-9391-0159F2A4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Miryeong Kwon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C8CC-4078-4C9C-94C4-899208923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EE209A</a:t>
            </a:r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B2CD8-A146-4D85-B6A0-22F725B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When eelab5 does not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50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B3CB92-63C6-431F-859C-ACE688B9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9321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using the command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ping</a:t>
            </a:r>
            <a:r>
              <a:rPr lang="en-US" dirty="0"/>
              <a:t>”, we can check whether the machine is alive or not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E7E139-BEBF-4934-A4B9-F38CA21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Fine Alive Lab Machine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B39B3-C6EE-4556-945E-6C6FB8ADF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E7E45-8DA2-4137-9801-59DC60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607CFF-7F8C-4101-87A2-31B2D315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3" y="2825913"/>
            <a:ext cx="7871756" cy="756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A9895A-BF9A-4356-8218-DBE14D77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" y="4634783"/>
            <a:ext cx="7816595" cy="756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B3A4CC-C2E3-4D17-9689-217322551C0B}"/>
              </a:ext>
            </a:extLst>
          </p:cNvPr>
          <p:cNvSpPr txBox="1"/>
          <p:nvPr/>
        </p:nvSpPr>
        <p:spPr>
          <a:xfrm>
            <a:off x="663702" y="2456581"/>
            <a:ext cx="564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machine is alive, then the output will be as below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9C497-C28D-42D4-930E-F5D1DC53FBC3}"/>
              </a:ext>
            </a:extLst>
          </p:cNvPr>
          <p:cNvSpPr txBox="1"/>
          <p:nvPr/>
        </p:nvSpPr>
        <p:spPr>
          <a:xfrm>
            <a:off x="663702" y="4265451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machine is down, then the output will be as below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69D70-D5C3-48A2-8029-70DAA759B46E}"/>
              </a:ext>
            </a:extLst>
          </p:cNvPr>
          <p:cNvSpPr/>
          <p:nvPr/>
        </p:nvSpPr>
        <p:spPr>
          <a:xfrm>
            <a:off x="7277099" y="3081726"/>
            <a:ext cx="1258359" cy="5006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B90C3D-D3F7-400D-9E51-855C77864773}"/>
              </a:ext>
            </a:extLst>
          </p:cNvPr>
          <p:cNvSpPr/>
          <p:nvPr/>
        </p:nvSpPr>
        <p:spPr>
          <a:xfrm>
            <a:off x="7296149" y="4942352"/>
            <a:ext cx="1258359" cy="5006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A8F3B1C-E47A-43BC-8B6C-6400EA67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Go to Alive Lab Machine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94A2D-821E-4E97-9C9F-6890C2C56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38B84-3BC9-43E5-A5A8-DE3F1D86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0CD9C-6A57-48AC-86AA-61F84227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98" y="1815488"/>
            <a:ext cx="5841502" cy="309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1FC71-A7DC-46CF-9567-027F97A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98" y="3411910"/>
            <a:ext cx="3832904" cy="309894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D82C778B-B789-4CE8-BBF5-27F2E9A5A488}"/>
              </a:ext>
            </a:extLst>
          </p:cNvPr>
          <p:cNvSpPr txBox="1">
            <a:spLocks/>
          </p:cNvSpPr>
          <p:nvPr/>
        </p:nvSpPr>
        <p:spPr>
          <a:xfrm>
            <a:off x="234950" y="939800"/>
            <a:ext cx="8699500" cy="932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alive lab machine (e.g., eelab3), with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15EB7DF5-7087-466C-A471-FF16580D9DE6}"/>
              </a:ext>
            </a:extLst>
          </p:cNvPr>
          <p:cNvSpPr txBox="1">
            <a:spLocks/>
          </p:cNvSpPr>
          <p:nvPr/>
        </p:nvSpPr>
        <p:spPr>
          <a:xfrm>
            <a:off x="234950" y="2345844"/>
            <a:ext cx="8699500" cy="932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to generate </a:t>
            </a:r>
            <a:r>
              <a:rPr lang="en-US" dirty="0" err="1"/>
              <a:t>ssh</a:t>
            </a:r>
            <a:r>
              <a:rPr lang="en-US" dirty="0"/>
              <a:t> key of eelab3 machine (please refer </a:t>
            </a:r>
            <a:r>
              <a:rPr lang="en-US" dirty="0" err="1"/>
              <a:t>Github</a:t>
            </a:r>
            <a:r>
              <a:rPr lang="en-US" dirty="0"/>
              <a:t> initialization process again)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94879F-2029-419F-94A9-11ABD9E9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98" y="3855738"/>
            <a:ext cx="4123486" cy="2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B3CB92-63C6-431F-859C-ACE688B9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WOW, we can now implement project3 regardless of lab machine!</a:t>
            </a:r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E7E139-BEBF-4934-A4B9-F38CA21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Clone your Git Repository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B39B3-C6EE-4556-945E-6C6FB8ADF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3E7E45-8DA2-4137-9801-59DC60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7488BE-42BE-4D57-82D9-D73CB722EEFD}"/>
              </a:ext>
            </a:extLst>
          </p:cNvPr>
          <p:cNvGrpSpPr/>
          <p:nvPr/>
        </p:nvGrpSpPr>
        <p:grpSpPr>
          <a:xfrm>
            <a:off x="1254347" y="1916274"/>
            <a:ext cx="7758716" cy="3085393"/>
            <a:chOff x="1245721" y="2076261"/>
            <a:chExt cx="7758716" cy="30853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82FF94-3E47-4E82-802A-2EF7871A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721" y="2076261"/>
              <a:ext cx="6677957" cy="270547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47CC10-0DB2-4C07-9BDC-A9B132793200}"/>
                </a:ext>
              </a:extLst>
            </p:cNvPr>
            <p:cNvSpPr/>
            <p:nvPr/>
          </p:nvSpPr>
          <p:spPr>
            <a:xfrm>
              <a:off x="6788262" y="3318952"/>
              <a:ext cx="1015774" cy="347274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630F0E-0F2B-4D8D-BA34-23CA318E076E}"/>
                </a:ext>
              </a:extLst>
            </p:cNvPr>
            <p:cNvSpPr/>
            <p:nvPr/>
          </p:nvSpPr>
          <p:spPr>
            <a:xfrm>
              <a:off x="7277100" y="4434465"/>
              <a:ext cx="407554" cy="347274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5A283-45B1-4650-BDA6-D737DF15C7F3}"/>
                </a:ext>
              </a:extLst>
            </p:cNvPr>
            <p:cNvSpPr txBox="1"/>
            <p:nvPr/>
          </p:nvSpPr>
          <p:spPr>
            <a:xfrm>
              <a:off x="7005115" y="295093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❶ click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F3A91-B303-46B7-B648-67D56B5F5B8E}"/>
                </a:ext>
              </a:extLst>
            </p:cNvPr>
            <p:cNvSpPr txBox="1"/>
            <p:nvPr/>
          </p:nvSpPr>
          <p:spPr>
            <a:xfrm>
              <a:off x="5976364" y="4792322"/>
              <a:ext cx="302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❷ click, then it will be copied</a:t>
              </a:r>
              <a:endParaRPr 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C791B70-8379-443F-9D1A-A72CECE7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28" y="5196916"/>
            <a:ext cx="5439534" cy="11622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642AC-8461-46BF-8D53-79F29E634835}"/>
              </a:ext>
            </a:extLst>
          </p:cNvPr>
          <p:cNvSpPr/>
          <p:nvPr/>
        </p:nvSpPr>
        <p:spPr>
          <a:xfrm>
            <a:off x="2753982" y="5148369"/>
            <a:ext cx="4042905" cy="26531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30AC6B-1F32-4EE5-9EFF-4EFB637668FD}"/>
              </a:ext>
            </a:extLst>
          </p:cNvPr>
          <p:cNvSpPr txBox="1"/>
          <p:nvPr/>
        </p:nvSpPr>
        <p:spPr>
          <a:xfrm>
            <a:off x="6870636" y="5221194"/>
            <a:ext cx="214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❸ use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git clone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C4BDBE-8A87-4453-B2A2-2D7364F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5327650"/>
          </a:xfrm>
        </p:spPr>
        <p:txBody>
          <a:bodyPr/>
          <a:lstStyle/>
          <a:p>
            <a:r>
              <a:rPr lang="en-US" dirty="0"/>
              <a:t>Enter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Click the Sign up button</a:t>
            </a:r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DA44F4-DC30-4FEF-A25D-993702CB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Sing up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F6BC4-0E90-4EE0-A693-781AFFCBD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21E8C-C8F9-41DC-A085-4C3C36C2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CC2193-2467-4D55-BAAD-C1E3F99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96" y="2111003"/>
            <a:ext cx="4029637" cy="6001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348108-D96B-42FD-852A-D89610D636F7}"/>
              </a:ext>
            </a:extLst>
          </p:cNvPr>
          <p:cNvSpPr/>
          <p:nvPr/>
        </p:nvSpPr>
        <p:spPr>
          <a:xfrm>
            <a:off x="4252823" y="2083278"/>
            <a:ext cx="902010" cy="6556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4BDA0D-DAA5-4A8C-800B-3D580C72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21915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Access the lab machine or your local machine and generate the SSH key with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-keygen</a:t>
            </a:r>
            <a:r>
              <a:rPr lang="en-US" dirty="0"/>
              <a:t> command.</a:t>
            </a:r>
          </a:p>
          <a:p>
            <a:r>
              <a:rPr lang="en-US" dirty="0"/>
              <a:t>Then just keep hitting the “ENTER” button on keyboard.</a:t>
            </a:r>
          </a:p>
          <a:p>
            <a:r>
              <a:rPr lang="en-US" dirty="0"/>
              <a:t>Then print the generated key with command cat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~/.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/id_rsa.pub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949B75-694F-4B5B-A971-467F81B8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Generate SSH Key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EC4F7-2EC8-404E-B4ED-7829EE10C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B93ED5-6676-4AFE-A7CC-CA2FBA5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31D10-2741-487D-954B-7D6A3801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85" y="2993143"/>
            <a:ext cx="5306165" cy="3200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E40AE7-86A8-493D-B931-2685A93FCDF6}"/>
              </a:ext>
            </a:extLst>
          </p:cNvPr>
          <p:cNvSpPr/>
          <p:nvPr/>
        </p:nvSpPr>
        <p:spPr>
          <a:xfrm>
            <a:off x="5098212" y="2993142"/>
            <a:ext cx="902010" cy="1993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45F778-452B-4946-9DC2-7F72B1E0BEF7}"/>
              </a:ext>
            </a:extLst>
          </p:cNvPr>
          <p:cNvSpPr/>
          <p:nvPr/>
        </p:nvSpPr>
        <p:spPr>
          <a:xfrm>
            <a:off x="5098212" y="5983857"/>
            <a:ext cx="1708030" cy="21013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7761FF-6526-4CCD-A21D-D8A02821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914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to establish the connection between our machine and </a:t>
            </a:r>
            <a:r>
              <a:rPr lang="en-US" dirty="0" err="1"/>
              <a:t>Github</a:t>
            </a:r>
            <a:r>
              <a:rPr lang="en-US" dirty="0"/>
              <a:t> account!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7C754A-FA32-4227-82FE-14E1DC74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Register SSH Key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C40C0-95E3-4D20-8650-71B7A9F30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B0AD7-EA60-4F88-9200-B63350B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74657D-5860-47B5-BB32-06EBB7236FF7}"/>
              </a:ext>
            </a:extLst>
          </p:cNvPr>
          <p:cNvGrpSpPr/>
          <p:nvPr/>
        </p:nvGrpSpPr>
        <p:grpSpPr>
          <a:xfrm>
            <a:off x="1817698" y="1854679"/>
            <a:ext cx="5459402" cy="4462556"/>
            <a:chOff x="355720" y="1844702"/>
            <a:chExt cx="5459402" cy="446255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325B07-6AA7-45B2-A4DB-B78CA1494320}"/>
                </a:ext>
              </a:extLst>
            </p:cNvPr>
            <p:cNvGrpSpPr/>
            <p:nvPr/>
          </p:nvGrpSpPr>
          <p:grpSpPr>
            <a:xfrm>
              <a:off x="355720" y="1946846"/>
              <a:ext cx="1943371" cy="4258269"/>
              <a:chOff x="234950" y="1938219"/>
              <a:chExt cx="1943371" cy="425826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9FDA594-C7CA-4B66-8B6E-0CD8334CF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950" y="1938219"/>
                <a:ext cx="1943371" cy="4258269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00B2FE-E7CB-4FE9-8177-C940E9BF1F39}"/>
                  </a:ext>
                </a:extLst>
              </p:cNvPr>
              <p:cNvSpPr/>
              <p:nvPr/>
            </p:nvSpPr>
            <p:spPr>
              <a:xfrm>
                <a:off x="304625" y="5460520"/>
                <a:ext cx="1873696" cy="391886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1173EE90-CA0F-4CF4-8AAB-CB7B4836938E}"/>
                </a:ext>
              </a:extLst>
            </p:cNvPr>
            <p:cNvSpPr/>
            <p:nvPr/>
          </p:nvSpPr>
          <p:spPr>
            <a:xfrm>
              <a:off x="2674189" y="391042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5153BF-8039-4DB0-91DC-D671787C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1751" y="1844702"/>
              <a:ext cx="1943371" cy="446255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6EEFAB-8F8E-4D64-B433-48FB2BC20809}"/>
                </a:ext>
              </a:extLst>
            </p:cNvPr>
            <p:cNvSpPr/>
            <p:nvPr/>
          </p:nvSpPr>
          <p:spPr>
            <a:xfrm>
              <a:off x="3911385" y="4672642"/>
              <a:ext cx="1873696" cy="39188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87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7761FF-6526-4CCD-A21D-D8A02821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914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to establish the connection between our machine and </a:t>
            </a:r>
            <a:r>
              <a:rPr lang="en-US" dirty="0" err="1"/>
              <a:t>Github</a:t>
            </a:r>
            <a:r>
              <a:rPr lang="en-US" dirty="0"/>
              <a:t> account!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7C754A-FA32-4227-82FE-14E1DC74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Register SSH Key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C40C0-95E3-4D20-8650-71B7A9F30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B0AD7-EA60-4F88-9200-B63350B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D5928A-7781-4374-9BA3-18A08CC6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37" y="1957046"/>
            <a:ext cx="7354326" cy="10288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54BE5-6869-4627-8BC2-CEC463AEDAFA}"/>
              </a:ext>
            </a:extLst>
          </p:cNvPr>
          <p:cNvSpPr/>
          <p:nvPr/>
        </p:nvSpPr>
        <p:spPr>
          <a:xfrm>
            <a:off x="7149369" y="2079582"/>
            <a:ext cx="1070569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E379D88-52B7-4B30-9974-FE38EF018F9C}"/>
              </a:ext>
            </a:extLst>
          </p:cNvPr>
          <p:cNvSpPr/>
          <p:nvPr/>
        </p:nvSpPr>
        <p:spPr>
          <a:xfrm>
            <a:off x="4233341" y="2987522"/>
            <a:ext cx="484632" cy="548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71FE8F-50AF-4103-A4B0-746EBB4F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9" y="3675753"/>
            <a:ext cx="4703485" cy="26212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65B765-0E0A-453C-AFCB-B05F1A9DA6F0}"/>
              </a:ext>
            </a:extLst>
          </p:cNvPr>
          <p:cNvSpPr/>
          <p:nvPr/>
        </p:nvSpPr>
        <p:spPr>
          <a:xfrm>
            <a:off x="2367460" y="4043672"/>
            <a:ext cx="2799763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A7CAE-FBCB-47D4-B67B-B5C677AD9843}"/>
              </a:ext>
            </a:extLst>
          </p:cNvPr>
          <p:cNvSpPr/>
          <p:nvPr/>
        </p:nvSpPr>
        <p:spPr>
          <a:xfrm>
            <a:off x="2367460" y="4434262"/>
            <a:ext cx="4633594" cy="148393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0C0316-BA1D-4232-85A4-18AD822A2A00}"/>
              </a:ext>
            </a:extLst>
          </p:cNvPr>
          <p:cNvSpPr/>
          <p:nvPr/>
        </p:nvSpPr>
        <p:spPr>
          <a:xfrm>
            <a:off x="2367460" y="5918199"/>
            <a:ext cx="858819" cy="31007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B2D9C-D8B3-4DEF-BA3B-C33BE1E93C94}"/>
              </a:ext>
            </a:extLst>
          </p:cNvPr>
          <p:cNvSpPr txBox="1"/>
          <p:nvPr/>
        </p:nvSpPr>
        <p:spPr>
          <a:xfrm>
            <a:off x="2735439" y="4043672"/>
            <a:ext cx="451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❶ name your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key (example: lab-machine)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AA373-1341-4224-B860-03C0C1E9B1AD}"/>
              </a:ext>
            </a:extLst>
          </p:cNvPr>
          <p:cNvSpPr txBox="1"/>
          <p:nvPr/>
        </p:nvSpPr>
        <p:spPr>
          <a:xfrm>
            <a:off x="2766698" y="4760944"/>
            <a:ext cx="31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❷ copy the generated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key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EC2BF-6706-425C-9EFF-5AB7F88F1612}"/>
              </a:ext>
            </a:extLst>
          </p:cNvPr>
          <p:cNvSpPr txBox="1"/>
          <p:nvPr/>
        </p:nvSpPr>
        <p:spPr>
          <a:xfrm>
            <a:off x="3226279" y="591513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❸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2F3E5D-952B-47D1-8C8C-AED4C954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2157083"/>
          </a:xfrm>
        </p:spPr>
        <p:txBody>
          <a:bodyPr/>
          <a:lstStyle/>
          <a:p>
            <a:r>
              <a:rPr lang="en-US" dirty="0"/>
              <a:t>Set your name and email with below commands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DBAB7D-E423-4ABB-B68C-7E1E3B1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Initialize Git account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BBF7B-B483-4DC2-9BAB-E078B82E0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929EC-B8CB-4BB2-8662-C3BCDEC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EE345-7FD3-4E1B-9316-240E3A07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3" y="3413114"/>
            <a:ext cx="6655968" cy="3810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788544-6966-453E-B4A8-AAA7F10E3C12}"/>
              </a:ext>
            </a:extLst>
          </p:cNvPr>
          <p:cNvSpPr/>
          <p:nvPr/>
        </p:nvSpPr>
        <p:spPr>
          <a:xfrm>
            <a:off x="2923459" y="3368120"/>
            <a:ext cx="4969709" cy="47101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AB5C5A-71C7-4C0E-9391-0159F2A4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Miryeong Kwon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C8CC-4078-4C9C-94C4-899208923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EE209A</a:t>
            </a:r>
            <a:endParaRPr lang="ko-KR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B2CD8-A146-4D85-B6A0-22F725B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– Example (Project3)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D3AFEAF-65FC-494E-9876-29BF84B1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46" y="981465"/>
            <a:ext cx="5213067" cy="51773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4088654-6323-4381-B7D5-44BF3259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18255"/>
            <a:ext cx="8699500" cy="756445"/>
          </a:xfrm>
        </p:spPr>
        <p:txBody>
          <a:bodyPr/>
          <a:lstStyle/>
          <a:p>
            <a:r>
              <a:rPr lang="en-US" dirty="0"/>
              <a:t>Step1: Generate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0A45E-626D-4CAD-8239-A722AA699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8D976-0D27-427F-8870-68C8AA5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16FF02-0095-46ED-884B-31A75298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3256"/>
            <a:ext cx="2632510" cy="187918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5E05BEC-6869-4DCE-9FEA-B62BC154B2FB}"/>
              </a:ext>
            </a:extLst>
          </p:cNvPr>
          <p:cNvSpPr/>
          <p:nvPr/>
        </p:nvSpPr>
        <p:spPr>
          <a:xfrm>
            <a:off x="2776354" y="3170752"/>
            <a:ext cx="6169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6844B1-A9F1-41F4-A607-25DF4B9055C9}"/>
              </a:ext>
            </a:extLst>
          </p:cNvPr>
          <p:cNvSpPr/>
          <p:nvPr/>
        </p:nvSpPr>
        <p:spPr>
          <a:xfrm>
            <a:off x="1763258" y="3459441"/>
            <a:ext cx="941173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73852-D221-4143-902D-3B12FB0EC528}"/>
              </a:ext>
            </a:extLst>
          </p:cNvPr>
          <p:cNvSpPr/>
          <p:nvPr/>
        </p:nvSpPr>
        <p:spPr>
          <a:xfrm>
            <a:off x="4779627" y="2013780"/>
            <a:ext cx="1974855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BCFB2-6D41-466E-B1D8-06286622F8DA}"/>
              </a:ext>
            </a:extLst>
          </p:cNvPr>
          <p:cNvSpPr txBox="1"/>
          <p:nvPr/>
        </p:nvSpPr>
        <p:spPr>
          <a:xfrm>
            <a:off x="1853291" y="391427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❶ click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55A09-9265-4113-B6EA-048D86B55680}"/>
              </a:ext>
            </a:extLst>
          </p:cNvPr>
          <p:cNvSpPr txBox="1"/>
          <p:nvPr/>
        </p:nvSpPr>
        <p:spPr>
          <a:xfrm>
            <a:off x="6788334" y="1690614"/>
            <a:ext cx="21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❷ set your repository name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12D1D5-D6A3-4976-AAC4-C6BA8FA4143F}"/>
              </a:ext>
            </a:extLst>
          </p:cNvPr>
          <p:cNvSpPr/>
          <p:nvPr/>
        </p:nvSpPr>
        <p:spPr>
          <a:xfrm>
            <a:off x="3635346" y="3655478"/>
            <a:ext cx="2782707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49C1DA-495A-4E14-922B-C7155A75C0C6}"/>
              </a:ext>
            </a:extLst>
          </p:cNvPr>
          <p:cNvSpPr/>
          <p:nvPr/>
        </p:nvSpPr>
        <p:spPr>
          <a:xfrm>
            <a:off x="3635347" y="5806556"/>
            <a:ext cx="1316216" cy="39188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B3821-CFAD-4E29-AFE2-9287D785487E}"/>
              </a:ext>
            </a:extLst>
          </p:cNvPr>
          <p:cNvSpPr txBox="1"/>
          <p:nvPr/>
        </p:nvSpPr>
        <p:spPr>
          <a:xfrm>
            <a:off x="4951563" y="581783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❹ DONE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BE833F-0C21-4CDB-9964-518F553B1529}"/>
              </a:ext>
            </a:extLst>
          </p:cNvPr>
          <p:cNvGrpSpPr/>
          <p:nvPr/>
        </p:nvGrpSpPr>
        <p:grpSpPr>
          <a:xfrm>
            <a:off x="6567233" y="3635890"/>
            <a:ext cx="2367217" cy="2750972"/>
            <a:chOff x="6567233" y="3635890"/>
            <a:chExt cx="2367217" cy="27509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5F52F1-D34D-44FA-B5D5-BE6B1BE69656}"/>
                </a:ext>
              </a:extLst>
            </p:cNvPr>
            <p:cNvSpPr txBox="1"/>
            <p:nvPr/>
          </p:nvSpPr>
          <p:spPr>
            <a:xfrm>
              <a:off x="6567233" y="3635890"/>
              <a:ext cx="2132000" cy="230832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❸ you must choose </a:t>
              </a:r>
              <a:r>
                <a:rPr lang="en-US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PRIVATE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If you make your repository as a public, then everyone can see what you did</a:t>
              </a:r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VIOLATION </a:t>
              </a:r>
              <a:endParaRPr 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ACE10F7-608B-415E-BBFA-2F2F1C81C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578" y="5618136"/>
              <a:ext cx="840872" cy="76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73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D86946-39B4-4440-832A-09534241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39800"/>
            <a:ext cx="8699500" cy="449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the source code from EE209 website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088654-6323-4381-B7D5-44BF3259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Setting the Project3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90D027A-1034-4E16-96FE-B7D0F6D84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8D976-0D27-427F-8870-68C8AA5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4F5-45E1-48F3-A46E-44D319244B0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7238E3-D1DF-4A36-92B9-E9D836AD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1501108"/>
            <a:ext cx="8921750" cy="7158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417658-5EDD-4065-86CA-2FB64E7B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6" y="2810490"/>
            <a:ext cx="8705381" cy="1697601"/>
          </a:xfrm>
          <a:prstGeom prst="rect">
            <a:avLst/>
          </a:prstGeom>
        </p:spPr>
      </p:pic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2C25EB71-3D2C-4307-9AC0-64BFBAAC047E}"/>
              </a:ext>
            </a:extLst>
          </p:cNvPr>
          <p:cNvSpPr txBox="1">
            <a:spLocks/>
          </p:cNvSpPr>
          <p:nvPr/>
        </p:nvSpPr>
        <p:spPr>
          <a:xfrm>
            <a:off x="234950" y="2355673"/>
            <a:ext cx="8699500" cy="44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Initialize Git repository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02A5A140-DA44-4CD3-8941-A46C4DBB0B54}"/>
              </a:ext>
            </a:extLst>
          </p:cNvPr>
          <p:cNvSpPr txBox="1">
            <a:spLocks/>
          </p:cNvSpPr>
          <p:nvPr/>
        </p:nvSpPr>
        <p:spPr>
          <a:xfrm>
            <a:off x="222250" y="4664065"/>
            <a:ext cx="8699500" cy="1618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git </a:t>
            </a:r>
            <a:r>
              <a:rPr lang="en-US" dirty="0" err="1">
                <a:solidFill>
                  <a:srgbClr val="0000FF"/>
                </a:solidFill>
              </a:rPr>
              <a:t>init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: make directory as a Git repository</a:t>
            </a:r>
          </a:p>
          <a:p>
            <a:r>
              <a:rPr lang="en-US" dirty="0">
                <a:solidFill>
                  <a:srgbClr val="0000FF"/>
                </a:solidFill>
              </a:rPr>
              <a:t>git add </a:t>
            </a:r>
            <a:r>
              <a:rPr lang="en-US" dirty="0"/>
              <a:t>: add new files to the Git repository</a:t>
            </a:r>
          </a:p>
          <a:p>
            <a:r>
              <a:rPr lang="en-US" dirty="0">
                <a:solidFill>
                  <a:srgbClr val="0000FF"/>
                </a:solidFill>
              </a:rPr>
              <a:t>git commit </a:t>
            </a:r>
            <a:r>
              <a:rPr lang="en-US" dirty="0"/>
              <a:t>: type message with –m option</a:t>
            </a:r>
          </a:p>
          <a:p>
            <a:r>
              <a:rPr lang="en-US" dirty="0">
                <a:solidFill>
                  <a:srgbClr val="0000FF"/>
                </a:solidFill>
              </a:rPr>
              <a:t>git remote add </a:t>
            </a:r>
            <a:r>
              <a:rPr lang="en-US" dirty="0"/>
              <a:t>: link our project3 directory to Git repository</a:t>
            </a:r>
          </a:p>
          <a:p>
            <a:r>
              <a:rPr lang="en-US" dirty="0">
                <a:solidFill>
                  <a:srgbClr val="0000FF"/>
                </a:solidFill>
              </a:rPr>
              <a:t>git push </a:t>
            </a:r>
            <a:r>
              <a:rPr lang="en-US" dirty="0"/>
              <a:t>: “PUSH” our machine files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6189C8-298E-49FB-A1CB-2379EC00A3F4}"/>
              </a:ext>
            </a:extLst>
          </p:cNvPr>
          <p:cNvSpPr/>
          <p:nvPr/>
        </p:nvSpPr>
        <p:spPr>
          <a:xfrm>
            <a:off x="4901947" y="4157931"/>
            <a:ext cx="3945840" cy="2440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ABCB6-29D5-4A72-8C5C-B7163335A992}"/>
              </a:ext>
            </a:extLst>
          </p:cNvPr>
          <p:cNvSpPr txBox="1"/>
          <p:nvPr/>
        </p:nvSpPr>
        <p:spPr>
          <a:xfrm>
            <a:off x="4742867" y="3785717"/>
            <a:ext cx="429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should change below URL as yours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57364"/>
      </p:ext>
    </p:extLst>
  </p:cSld>
  <p:clrMapOvr>
    <a:masterClrMapping/>
  </p:clrMapOvr>
</p:sld>
</file>

<file path=ppt/theme/theme1.xml><?xml version="1.0" encoding="utf-8"?>
<a:theme xmlns:a="http://schemas.openxmlformats.org/drawingml/2006/main" name="CAMELab">
  <a:themeElements>
    <a:clrScheme name="CAMELab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A7EA52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864600E7-D03A-460A-9545-F236BC7B1315}" vid="{E9B4849E-1813-47F0-A112-70CE2EA17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camelab_v4_standard</Template>
  <TotalTime>59</TotalTime>
  <Words>536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Malgun Gothic Semilight</vt:lpstr>
      <vt:lpstr>맑은 고딕</vt:lpstr>
      <vt:lpstr>Arial</vt:lpstr>
      <vt:lpstr>Calibri</vt:lpstr>
      <vt:lpstr>Consolas</vt:lpstr>
      <vt:lpstr>Franklin Gothic Book</vt:lpstr>
      <vt:lpstr>Franklin Gothic Demi</vt:lpstr>
      <vt:lpstr>Franklin Gothic Demi Cond</vt:lpstr>
      <vt:lpstr>Impact</vt:lpstr>
      <vt:lpstr>Wingdings</vt:lpstr>
      <vt:lpstr>CAMELab</vt:lpstr>
      <vt:lpstr>Github - Setting</vt:lpstr>
      <vt:lpstr>Step1: Sing up Github</vt:lpstr>
      <vt:lpstr>Step2: Generate SSH Key</vt:lpstr>
      <vt:lpstr>Step3: Register SSH Key</vt:lpstr>
      <vt:lpstr>Step3: Register SSH Key</vt:lpstr>
      <vt:lpstr>Step4: Initialize Git account</vt:lpstr>
      <vt:lpstr>Github – Example (Project3)</vt:lpstr>
      <vt:lpstr>Step1: Generate Github Repository</vt:lpstr>
      <vt:lpstr>Step2: Setting the Project3</vt:lpstr>
      <vt:lpstr>Simple Explanation of Git command</vt:lpstr>
      <vt:lpstr>Step3: Implement Project3</vt:lpstr>
      <vt:lpstr>If you are using vscode</vt:lpstr>
      <vt:lpstr>Github – When eelab5 does not work</vt:lpstr>
      <vt:lpstr>Step1: Fine Alive Lab Machine</vt:lpstr>
      <vt:lpstr>Step2: Go to Alive Lab Machine</vt:lpstr>
      <vt:lpstr>Step3: Clone your 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miryeong</dc:creator>
  <cp:lastModifiedBy>kwon miryeong</cp:lastModifiedBy>
  <cp:revision>25</cp:revision>
  <dcterms:created xsi:type="dcterms:W3CDTF">2020-10-07T14:43:05Z</dcterms:created>
  <dcterms:modified xsi:type="dcterms:W3CDTF">2020-10-07T15:52:35Z</dcterms:modified>
</cp:coreProperties>
</file>