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VNAN S V" initials="SSV" lastIdx="1" clrIdx="0">
    <p:extLst>
      <p:ext uri="{19B8F6BF-5375-455C-9EA6-DF929625EA0E}">
        <p15:presenceInfo xmlns:p15="http://schemas.microsoft.com/office/powerpoint/2012/main" userId="61e02825f75507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7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7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2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6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3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3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2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9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71BC37E-9E33-48D7-8016-7627BCB2FE6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78B0331-B87F-411C-A19A-F861224CB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7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thworld.wolfram.com/LeastSquaresFit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Interpol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79EC-C97D-BBB7-13B9-295FAB69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281605"/>
          </a:xfrm>
        </p:spPr>
        <p:txBody>
          <a:bodyPr/>
          <a:lstStyle/>
          <a:p>
            <a:r>
              <a:rPr lang="en-IN" sz="4800" dirty="0"/>
              <a:t>DATA DRIVEN APPROACHES TO LOCALIZATION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F629E-58BC-5F54-71BC-648394C65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34254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Saravnan S V</a:t>
            </a:r>
          </a:p>
          <a:p>
            <a:pPr algn="r"/>
            <a:r>
              <a:rPr lang="en-IN" dirty="0"/>
              <a:t>Project Member</a:t>
            </a:r>
          </a:p>
          <a:p>
            <a:pPr algn="r"/>
            <a:r>
              <a:rPr lang="en-IN" dirty="0"/>
              <a:t>EC01-AR Indoor Tour Guide</a:t>
            </a:r>
          </a:p>
          <a:p>
            <a:pPr algn="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BCCD0-C814-1AA4-997B-4A2A62BC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605" y="85963"/>
            <a:ext cx="10763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A972-BFB4-E076-4556-DE1F6071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DB3F-FB6E-6634-4167-4B39E5BB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D198-1C45-5FE1-1B88-296A4C36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APPROACHES TO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5B66-D29E-EACF-F88C-1C0E0A4B5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Localization (X,Y)</a:t>
            </a:r>
            <a:r>
              <a:rPr lang="en-IN" dirty="0"/>
              <a:t> generally requires Ranges and information related to the positions of the Anchors. Ranging is done through </a:t>
            </a:r>
            <a:r>
              <a:rPr lang="en-IN" b="1" dirty="0">
                <a:solidFill>
                  <a:srgbClr val="FF0000"/>
                </a:solidFill>
              </a:rPr>
              <a:t>Time of Flight/Arrival </a:t>
            </a:r>
            <a:r>
              <a:rPr lang="en-IN" dirty="0"/>
              <a:t>(ToF/ToA). Positioning of the anchors must be pre-known. </a:t>
            </a:r>
          </a:p>
          <a:p>
            <a:r>
              <a:rPr lang="en-IN" dirty="0"/>
              <a:t>However, at tough times like disasters, it is almost impractical to collect information regarding the anchors. Even otherwise, it requires a lot of effort and intensive infrastructure. So, we often restrict ourselves to the concept of </a:t>
            </a:r>
            <a:r>
              <a:rPr lang="en-IN" b="1" dirty="0">
                <a:solidFill>
                  <a:srgbClr val="FF0000"/>
                </a:solidFill>
              </a:rPr>
              <a:t>Relative Localization </a:t>
            </a:r>
            <a:r>
              <a:rPr lang="en-IN" dirty="0"/>
              <a:t>where the infrastructure requirements are typically reduced. </a:t>
            </a:r>
          </a:p>
        </p:txBody>
      </p:sp>
    </p:spTree>
    <p:extLst>
      <p:ext uri="{BB962C8B-B14F-4D97-AF65-F5344CB8AC3E}">
        <p14:creationId xmlns:p14="http://schemas.microsoft.com/office/powerpoint/2010/main" val="18222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752A-00A7-2ACC-38AE-AC024E9D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28900"/>
            <a:ext cx="10571998" cy="970450"/>
          </a:xfrm>
        </p:spPr>
        <p:txBody>
          <a:bodyPr/>
          <a:lstStyle/>
          <a:p>
            <a:r>
              <a:rPr lang="en-IN" sz="3600" dirty="0">
                <a:solidFill>
                  <a:schemeClr val="tx1"/>
                </a:solidFill>
              </a:rPr>
              <a:t>RELATIVE LOCALIZATION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rgbClr val="002060"/>
                </a:solidFill>
              </a:rPr>
              <a:t>EUCLIDEAN DISTANCE MATRIX (EDM)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D1455-784E-C0DA-536B-2927939C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7" cy="363651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1200" dirty="0"/>
              <a:t>The </a:t>
            </a:r>
            <a:r>
              <a:rPr lang="en-IN" sz="1200" b="1" dirty="0">
                <a:solidFill>
                  <a:srgbClr val="FF0000"/>
                </a:solidFill>
              </a:rPr>
              <a:t>Euclidean Distance Matrix (EDM) </a:t>
            </a:r>
            <a:r>
              <a:rPr lang="en-IN" sz="1200" dirty="0"/>
              <a:t>is a triangular matrix where the element corresponding to n</a:t>
            </a:r>
            <a:r>
              <a:rPr lang="en-IN" sz="1200" baseline="30000" dirty="0"/>
              <a:t>th</a:t>
            </a:r>
            <a:r>
              <a:rPr lang="en-IN" sz="1200" dirty="0"/>
              <a:t> row and m</a:t>
            </a:r>
            <a:r>
              <a:rPr lang="en-IN" sz="1200" baseline="30000" dirty="0"/>
              <a:t>th</a:t>
            </a:r>
            <a:r>
              <a:rPr lang="en-IN" sz="1200" dirty="0"/>
              <a:t> column and is equal to the distance between the node labelled n and the node labelled m for n&lt;m (since the distance is same between two points no matter from which point we measure it to the other, the lower half of the matrix is not needed). It is 0 for m=n for obvious reasons. </a:t>
            </a:r>
          </a:p>
          <a:p>
            <a:pPr algn="just"/>
            <a:r>
              <a:rPr lang="en-IN" sz="1200" dirty="0"/>
              <a:t>The order of the EDM is roughly N</a:t>
            </a:r>
            <a:r>
              <a:rPr lang="en-IN" sz="1200" baseline="30000" dirty="0"/>
              <a:t>2</a:t>
            </a:r>
            <a:r>
              <a:rPr lang="en-IN" sz="1200" dirty="0"/>
              <a:t> where N is the total no. of nodes. Here, a node may be fixed (like the beacons) or moving (like the device that is to be head-mounted). </a:t>
            </a:r>
          </a:p>
          <a:p>
            <a:pPr algn="just"/>
            <a:r>
              <a:rPr lang="en-IN" sz="1200" dirty="0"/>
              <a:t>This EDM upon </a:t>
            </a:r>
            <a:r>
              <a:rPr lang="en-IN" sz="1200" b="1" dirty="0">
                <a:solidFill>
                  <a:srgbClr val="FF0000"/>
                </a:solidFill>
              </a:rPr>
              <a:t>Multi-Dimensional Scaling (MDS)</a:t>
            </a:r>
            <a:r>
              <a:rPr lang="en-IN" sz="1200" dirty="0"/>
              <a:t> forms a </a:t>
            </a:r>
            <a:r>
              <a:rPr lang="en-IN" sz="1200" b="1" dirty="0">
                <a:solidFill>
                  <a:srgbClr val="FF0000"/>
                </a:solidFill>
              </a:rPr>
              <a:t>Topology</a:t>
            </a:r>
            <a:r>
              <a:rPr lang="en-IN" sz="1200" dirty="0"/>
              <a:t> which is a 2-dimensional embedding. In practice however, we build the EDM from the topology. If the corresponding EDM does not change upon mirroring/flipping/rotating it, the topology is said to be rigid (The phenomenon is called </a:t>
            </a:r>
            <a:r>
              <a:rPr lang="en-IN" sz="1200" b="1" dirty="0">
                <a:solidFill>
                  <a:srgbClr val="FF0000"/>
                </a:solidFill>
              </a:rPr>
              <a:t>Rigidity</a:t>
            </a:r>
            <a:r>
              <a:rPr lang="en-IN" sz="1200" dirty="0"/>
              <a:t>). </a:t>
            </a:r>
          </a:p>
          <a:p>
            <a:pPr algn="just"/>
            <a:r>
              <a:rPr lang="en-IN" sz="1200" dirty="0"/>
              <a:t>In the cases where all the distances are specified/accessible, the topology is always  rigid. If not, flipping the topology may not give out the same EDM. However, interestingly, a few </a:t>
            </a:r>
            <a:r>
              <a:rPr lang="en-IN" sz="1200" b="1" dirty="0">
                <a:solidFill>
                  <a:srgbClr val="FF0000"/>
                </a:solidFill>
              </a:rPr>
              <a:t>critical ranges </a:t>
            </a:r>
            <a:r>
              <a:rPr lang="en-IN" sz="1200" dirty="0"/>
              <a:t>(distances) are sufficient to ensure rigidity. Using these critical ranges, the remaining ranges can be predicted approximately and a rigid topology can be built as a result (right most example). </a:t>
            </a:r>
          </a:p>
        </p:txBody>
      </p:sp>
      <p:sp>
        <p:nvSpPr>
          <p:cNvPr id="3" name="AutoShape 2" descr="See the source image">
            <a:extLst>
              <a:ext uri="{FF2B5EF4-FFF2-40B4-BE49-F238E27FC236}">
                <a16:creationId xmlns:a16="http://schemas.microsoft.com/office/drawing/2014/main" id="{A5C90D1C-92E9-4D31-6BFA-6BB8BD8D87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D24A9-D517-D262-7865-E77ABFDC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27" y="2128837"/>
            <a:ext cx="5610358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45149-A890-29DD-3CBA-4D30B333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27" y="4871938"/>
            <a:ext cx="1929385" cy="1784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5FE47-B945-384F-5BEA-29CACE4B1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43" y="4871938"/>
            <a:ext cx="1414272" cy="1784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96E1DF-C533-3B42-AA68-DDF63127F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847" y="4840116"/>
            <a:ext cx="1417438" cy="1816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52E18-8210-943F-E4C8-5AAC838D50C5}"/>
              </a:ext>
            </a:extLst>
          </p:cNvPr>
          <p:cNvSpPr txBox="1"/>
          <p:nvPr/>
        </p:nvSpPr>
        <p:spPr>
          <a:xfrm>
            <a:off x="7246619" y="3581400"/>
            <a:ext cx="46456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</a:t>
            </a:r>
            <a:r>
              <a:rPr lang="en-IN" sz="3200" dirty="0">
                <a:solidFill>
                  <a:srgbClr val="FF0000"/>
                </a:solidFill>
              </a:rPr>
              <a:t>EDM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73621-6C1A-BA88-922D-39FFEB14F9B6}"/>
              </a:ext>
            </a:extLst>
          </p:cNvPr>
          <p:cNvSpPr txBox="1"/>
          <p:nvPr/>
        </p:nvSpPr>
        <p:spPr>
          <a:xfrm>
            <a:off x="6354522" y="4825989"/>
            <a:ext cx="1904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Rigid topology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DDD29-391F-60B6-8F0A-0E697633E9E6}"/>
              </a:ext>
            </a:extLst>
          </p:cNvPr>
          <p:cNvSpPr txBox="1"/>
          <p:nvPr/>
        </p:nvSpPr>
        <p:spPr>
          <a:xfrm>
            <a:off x="8754815" y="4788938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Non-rigid </a:t>
            </a:r>
          </a:p>
        </p:txBody>
      </p:sp>
    </p:spTree>
    <p:extLst>
      <p:ext uri="{BB962C8B-B14F-4D97-AF65-F5344CB8AC3E}">
        <p14:creationId xmlns:p14="http://schemas.microsoft.com/office/powerpoint/2010/main" val="130621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E7F6-FE1F-C62B-BCBF-A6AB767A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STATISTICAL/DATA-DRIVEN APPROACHES TO LOCALIZATION</a:t>
            </a:r>
          </a:p>
        </p:txBody>
      </p:sp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7763246-6563-01AE-8703-01E2999FA38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sz="1800" dirty="0"/>
              <a:t>In cases where the no. of dynamic nodes is higher, in the Relative Localization approach using EDM, the matrix needs to be updated frequently. This can be a very expensive process at times. Moreover, the accuracies are lower due to </a:t>
            </a:r>
            <a:r>
              <a:rPr lang="en-IN" sz="1800" dirty="0">
                <a:solidFill>
                  <a:srgbClr val="FF0000"/>
                </a:solidFill>
              </a:rPr>
              <a:t>obstacles</a:t>
            </a:r>
            <a:r>
              <a:rPr lang="en-IN" sz="1800" dirty="0"/>
              <a:t> (obstacles slow down the waves, thereby increasing the ToA falsely). </a:t>
            </a:r>
          </a:p>
          <a:p>
            <a:r>
              <a:rPr lang="en-IN" dirty="0"/>
              <a:t>With Data-driven approaches (which may involve </a:t>
            </a:r>
            <a:r>
              <a:rPr lang="en-IN" b="1" dirty="0">
                <a:solidFill>
                  <a:srgbClr val="FF0000"/>
                </a:solidFill>
              </a:rPr>
              <a:t>Received Signal Strength Indicator (RSSI), </a:t>
            </a:r>
            <a:r>
              <a:rPr lang="en-IN" dirty="0"/>
              <a:t>fingerprinting, statistical filters, RSSI, and ML models),  the errors in ToA and hence, distance can be reduced significantly. Infrastructure might not even be required if we rely on the </a:t>
            </a:r>
            <a:r>
              <a:rPr lang="en-IN" b="1" dirty="0">
                <a:solidFill>
                  <a:srgbClr val="FF0000"/>
                </a:solidFill>
              </a:rPr>
              <a:t>Inertial Movement Unit (IMU)</a:t>
            </a:r>
            <a:r>
              <a:rPr lang="en-IN" dirty="0"/>
              <a:t> sensors which usually come within a smart phone.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7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D4D8-D821-74E6-B7C5-189CE060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FREE-SPACE PATH-LOSS MODEL 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b="0" dirty="0">
                <a:solidFill>
                  <a:schemeClr val="bg1"/>
                </a:solidFill>
              </a:rPr>
              <a:t>(based on RSS &amp; RSSI)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076775-35F4-F45B-F927-81A0B0179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12848"/>
                <a:ext cx="6194736" cy="4473702"/>
              </a:xfrm>
            </p:spPr>
            <p:txBody>
              <a:bodyPr>
                <a:normAutofit fontScale="92500"/>
              </a:bodyPr>
              <a:lstStyle/>
              <a:p>
                <a:endParaRPr lang="en-IN" sz="1400" dirty="0"/>
              </a:p>
              <a:p>
                <a:pPr algn="just"/>
                <a:r>
                  <a:rPr lang="en-IN" sz="1400" dirty="0"/>
                  <a:t>The Received Signal Strength (RSS) when plotted against the distance (on semi-log plane), a curve that is close to a straight line is observed. This curve is actually obtained by using </a:t>
                </a:r>
                <a:r>
                  <a:rPr lang="en-IN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least square fit</a:t>
                </a:r>
                <a:r>
                  <a:rPr lang="en-IN" sz="1400" dirty="0"/>
                  <a:t>. This suggests that RSS, which is measured/accessed using an RSSI, can be mapped to range (distance) and hence might be an effective approach to our problem.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400" b="1" dirty="0" smtClean="0">
                        <a:solidFill>
                          <a:srgbClr val="FF0000"/>
                        </a:solidFill>
                      </a:rPr>
                      <m:t>Path</m:t>
                    </m:r>
                    <m:r>
                      <m:rPr>
                        <m:nor/>
                      </m:rPr>
                      <a:rPr lang="en-IN" sz="1400" b="1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IN" sz="1400" b="1" dirty="0" smtClean="0">
                        <a:solidFill>
                          <a:srgbClr val="FF0000"/>
                        </a:solidFill>
                      </a:rPr>
                      <m:t>Loss</m:t>
                    </m:r>
                    <m:r>
                      <m:rPr>
                        <m:nor/>
                      </m:rPr>
                      <a:rPr lang="en-IN" sz="1400" b="1" dirty="0" smtClean="0">
                        <a:solidFill>
                          <a:srgbClr val="FF0000"/>
                        </a:solidFill>
                      </a:rPr>
                      <m:t>, </m:t>
                    </m:r>
                    <m:r>
                      <a:rPr lang="en-I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𝑷𝑳</m:t>
                    </m:r>
                    <m:r>
                      <a:rPr lang="en-I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n is the path loss exponent; d is the distance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𝑃𝐿</m:t>
                      </m:r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𝑃𝐿</m:t>
                      </m:r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IN" sz="1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sz="1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IN" sz="1400" b="0" dirty="0"/>
              </a:p>
              <a:p>
                <a:pPr marL="0" indent="0" algn="just">
                  <a:buNone/>
                </a:pPr>
                <a:r>
                  <a:rPr lang="en-IN" sz="1400" b="0" dirty="0"/>
                  <a:t>			       		</a:t>
                </a:r>
                <a:r>
                  <a:rPr lang="en-IN" sz="1200" b="0" dirty="0"/>
                  <a:t>PL(d) &amp; PL(d0) are path losses at distances d and d0.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1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IN" sz="140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IN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IN" sz="1400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IN" sz="1400" i="1" dirty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num>
                      <m:den>
                        <m:r>
                          <a:rPr lang="en-IN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den>
                    </m:f>
                  </m:oMath>
                </a14:m>
                <a:endParaRPr lang="en-IN" sz="1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1400" b="0" dirty="0">
                    <a:ea typeface="Cambria Math" panose="02040503050406030204" pitchFamily="18" charset="0"/>
                  </a:rPr>
                  <a:t>It is </a:t>
                </a:r>
                <a:r>
                  <a:rPr lang="en-IN" sz="1400" dirty="0">
                    <a:ea typeface="Cambria Math" panose="02040503050406030204" pitchFamily="18" charset="0"/>
                  </a:rPr>
                  <a:t>however important to note that the distance and PL calculations correspond to least square fit and hence not accurate. Looking at it physically, this happens due to </a:t>
                </a:r>
                <a:r>
                  <a:rPr lang="en-IN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noise </a:t>
                </a:r>
                <a:r>
                  <a:rPr lang="en-IN" sz="1400" dirty="0">
                    <a:ea typeface="Cambria Math" panose="02040503050406030204" pitchFamily="18" charset="0"/>
                  </a:rPr>
                  <a:t>- </a:t>
                </a:r>
                <a:r>
                  <a:rPr lang="en-IN" sz="1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shadowing/fading </a:t>
                </a:r>
                <a:r>
                  <a:rPr lang="en-IN" sz="1400" dirty="0">
                    <a:ea typeface="Cambria Math" panose="02040503050406030204" pitchFamily="18" charset="0"/>
                  </a:rPr>
                  <a:t>due to the presence of obstacles.</a:t>
                </a:r>
                <a:endParaRPr lang="en-IN" sz="1400" b="0" dirty="0">
                  <a:ea typeface="Cambria Math" panose="02040503050406030204" pitchFamily="18" charset="0"/>
                </a:endParaRPr>
              </a:p>
              <a:p>
                <a:endParaRPr lang="en-IN" sz="1400" b="0" dirty="0">
                  <a:ea typeface="Cambria Math" panose="02040503050406030204" pitchFamily="18" charset="0"/>
                </a:endParaRPr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076775-35F4-F45B-F927-81A0B0179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12848"/>
                <a:ext cx="6194736" cy="447370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D3F09F0-CACB-54CA-B290-40489210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212848"/>
            <a:ext cx="4923536" cy="36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7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83C2-A843-551B-10DE-192ADD4F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RSS FINGERPRINTING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516E-F47C-3173-1622-F8B7DB3A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86145" cy="4075876"/>
          </a:xfrm>
        </p:spPr>
        <p:txBody>
          <a:bodyPr>
            <a:normAutofit/>
          </a:bodyPr>
          <a:lstStyle/>
          <a:p>
            <a:pPr algn="just"/>
            <a:r>
              <a:rPr lang="en-IN" sz="1400" dirty="0"/>
              <a:t>In the Free-space path loss model, a single value of RSS is chosen. This alternately means that we have assumed the signals coming from an </a:t>
            </a:r>
            <a:r>
              <a:rPr lang="en-IN" sz="1400" b="1" dirty="0">
                <a:solidFill>
                  <a:srgbClr val="FF0000"/>
                </a:solidFill>
              </a:rPr>
              <a:t>Access Point (AP)</a:t>
            </a:r>
            <a:r>
              <a:rPr lang="en-IN" sz="1400" dirty="0"/>
              <a:t> to be composed majorly of a particular frequency and the RSS is calculated subsequently. However, in practice, corresponding to any AP, there is usually a distribution of frequencies within its bandwidth. In RSS fingerprinting, we consider all such frequency components that are present and have significant amplitude.</a:t>
            </a:r>
          </a:p>
          <a:p>
            <a:pPr algn="just"/>
            <a:r>
              <a:rPr lang="en-IN" sz="1400" dirty="0"/>
              <a:t>This distribution of the frequency density along the y-axis and RSS (dB) along the x-axis looks like  a </a:t>
            </a:r>
            <a:r>
              <a:rPr lang="en-IN" sz="1400" dirty="0">
                <a:solidFill>
                  <a:schemeClr val="bg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Gaussian Distribution </a:t>
            </a:r>
            <a:r>
              <a:rPr lang="en-IN" sz="1400" dirty="0"/>
              <a:t>with a specific mean and standard deviation. This distribution is typically different for each pair of (Location, AP).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1C80D-E94D-153E-2060-584A816A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33" y="2688818"/>
            <a:ext cx="5549969" cy="29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8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181C-1C46-2FC2-78C1-3322AEA9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LOCALIZATION USING THE FINGERPRINTS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55E5-9A4D-AA2B-862B-133F3DAF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47082" cy="39920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location is thus a function of the N-dimensional vector &lt;RSS&gt; : (RSS1, RSS2,….RSSN). With the distributions obtained at any discrete location for every AP, we form a matrix as shown. Here, for each of the discrete location-AP pair, there is a corresponding location and it is the fingerprint of that pair. N is the no. of discrete locations and it is set based on the </a:t>
            </a:r>
            <a:r>
              <a:rPr lang="en-IN" dirty="0">
                <a:solidFill>
                  <a:srgbClr val="FF0000"/>
                </a:solidFill>
              </a:rPr>
              <a:t>accuracy and granularity </a:t>
            </a:r>
            <a:r>
              <a:rPr lang="en-IN" dirty="0"/>
              <a:t>requirements. </a:t>
            </a:r>
          </a:p>
          <a:p>
            <a:pPr algn="just"/>
            <a:r>
              <a:rPr lang="en-IN" dirty="0"/>
              <a:t>Now, whenever a </a:t>
            </a:r>
            <a:r>
              <a:rPr lang="en-IN" dirty="0">
                <a:solidFill>
                  <a:srgbClr val="FF0000"/>
                </a:solidFill>
              </a:rPr>
              <a:t>request/query</a:t>
            </a:r>
            <a:r>
              <a:rPr lang="en-IN" dirty="0"/>
              <a:t> is made, (a query is vector/row containing the RSS values at a random location from each of the APs requesting for the location information), it is compared with the matrix that has been constructed and stored in the </a:t>
            </a:r>
            <a:r>
              <a:rPr lang="en-IN" dirty="0">
                <a:solidFill>
                  <a:srgbClr val="FF0000"/>
                </a:solidFill>
              </a:rPr>
              <a:t>database </a:t>
            </a:r>
            <a:r>
              <a:rPr lang="en-IN" dirty="0"/>
              <a:t>using a</a:t>
            </a:r>
            <a:r>
              <a:rPr lang="en-IN" dirty="0">
                <a:solidFill>
                  <a:srgbClr val="FF0000"/>
                </a:solidFill>
              </a:rPr>
              <a:t> model</a:t>
            </a:r>
            <a:r>
              <a:rPr lang="en-IN" dirty="0"/>
              <a:t>. This model can either be </a:t>
            </a:r>
            <a:r>
              <a:rPr lang="en-IN" dirty="0">
                <a:solidFill>
                  <a:srgbClr val="FF0000"/>
                </a:solidFill>
              </a:rPr>
              <a:t>parametric/ non-parametric</a:t>
            </a:r>
            <a:r>
              <a:rPr lang="en-IN" dirty="0"/>
              <a:t>. This model now outputs the required information. </a:t>
            </a:r>
          </a:p>
          <a:p>
            <a:pPr algn="just"/>
            <a:r>
              <a:rPr lang="en-IN" dirty="0"/>
              <a:t>Supposing there are some locations where the RSS data is missing or in cases where there are continuous location requirements, techniques like </a:t>
            </a:r>
            <a:r>
              <a:rPr lang="en-IN" dirty="0">
                <a:solidFill>
                  <a:schemeClr val="bg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interpolation</a:t>
            </a:r>
            <a:r>
              <a:rPr lang="en-IN" dirty="0"/>
              <a:t> can be used to estimate the RSS and its distribution.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BFB2A-3121-6A65-B71F-C033995F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14183"/>
            <a:ext cx="5725369" cy="30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3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5F51-5C91-7EC3-03BA-47835A06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Parametric and Non-parametric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FE9EF-B857-C943-8A5F-452451F3C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u="sng" dirty="0"/>
              <a:t>Parametric Model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19A6-23F4-DAD0-A720-DFBEEBF1E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This model is </a:t>
            </a:r>
            <a:r>
              <a:rPr lang="en-IN"/>
              <a:t>based on </a:t>
            </a:r>
            <a:r>
              <a:rPr lang="en-IN" b="1">
                <a:solidFill>
                  <a:srgbClr val="FF0000"/>
                </a:solidFill>
              </a:rPr>
              <a:t>Gaussian </a:t>
            </a:r>
            <a:r>
              <a:rPr lang="en-IN" b="1" dirty="0">
                <a:solidFill>
                  <a:srgbClr val="FF0000"/>
                </a:solidFill>
              </a:rPr>
              <a:t>Naive Bayes Classification</a:t>
            </a:r>
            <a:r>
              <a:rPr lang="en-IN" b="1" dirty="0"/>
              <a:t>.</a:t>
            </a:r>
          </a:p>
          <a:p>
            <a:r>
              <a:rPr lang="en-IN" dirty="0"/>
              <a:t>A</a:t>
            </a:r>
            <a:r>
              <a:rPr lang="en-IN" b="1" dirty="0">
                <a:solidFill>
                  <a:srgbClr val="FF0000"/>
                </a:solidFill>
              </a:rPr>
              <a:t> likelihood function </a:t>
            </a:r>
            <a:r>
              <a:rPr lang="en-IN" dirty="0"/>
              <a:t>is exploited here and the implementation is based on classes (each discrete location is modelled as a class).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92852E-AB45-14B3-D7F7-21AEA1C74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u="sng" dirty="0"/>
              <a:t>Non-parametric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A839EF-79DE-89A6-4051-99FF3134A9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This model is based on </a:t>
            </a:r>
            <a:r>
              <a:rPr lang="en-IN" b="1" dirty="0">
                <a:solidFill>
                  <a:srgbClr val="FF0000"/>
                </a:solidFill>
              </a:rPr>
              <a:t>k-nearest neighbours</a:t>
            </a:r>
            <a:r>
              <a:rPr lang="en-IN" dirty="0"/>
              <a:t>.</a:t>
            </a:r>
          </a:p>
          <a:p>
            <a:r>
              <a:rPr lang="en-IN" dirty="0"/>
              <a:t>Here, an input &lt;RSS&gt; vector is compared with each of the &lt;RSS&gt; vectors in the matrix and the nearest neighbour is found. </a:t>
            </a:r>
          </a:p>
          <a:p>
            <a:r>
              <a:rPr lang="en-IN" dirty="0"/>
              <a:t>This approach is one of the oldest and is costlier due to a large no. of comparisons.</a:t>
            </a:r>
          </a:p>
        </p:txBody>
      </p:sp>
    </p:spTree>
    <p:extLst>
      <p:ext uri="{BB962C8B-B14F-4D97-AF65-F5344CB8AC3E}">
        <p14:creationId xmlns:p14="http://schemas.microsoft.com/office/powerpoint/2010/main" val="36566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E39C-31CD-DAC8-2619-09AF0DA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tx1"/>
                </a:solidFill>
              </a:rPr>
              <a:t>Ranging using Commercial off the Shell (COTS) Bluetooth Low Energy (BLE)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5607-A358-87B3-70FD-64E838F5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Estimote</a:t>
            </a:r>
            <a:r>
              <a:rPr lang="en-IN" dirty="0"/>
              <a:t> is one such company that manufactures BLE beacons. These can be interfaced with Android </a:t>
            </a:r>
            <a:r>
              <a:rPr lang="en-IN" dirty="0">
                <a:solidFill>
                  <a:srgbClr val="FF0000"/>
                </a:solidFill>
              </a:rPr>
              <a:t>Application Programming Interface (API)</a:t>
            </a:r>
            <a:r>
              <a:rPr lang="en-IN" dirty="0"/>
              <a:t>. </a:t>
            </a:r>
          </a:p>
          <a:p>
            <a:r>
              <a:rPr lang="en-IN" dirty="0"/>
              <a:t>The locations (co-ordinates) of the estimotes (beacons)  are to be specified and this works based on the strength of Bluetooth packets. </a:t>
            </a:r>
          </a:p>
        </p:txBody>
      </p:sp>
    </p:spTree>
    <p:extLst>
      <p:ext uri="{BB962C8B-B14F-4D97-AF65-F5344CB8AC3E}">
        <p14:creationId xmlns:p14="http://schemas.microsoft.com/office/powerpoint/2010/main" val="815288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4233</TotalTime>
  <Words>1186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2</vt:lpstr>
      <vt:lpstr>Quotable</vt:lpstr>
      <vt:lpstr>DATA DRIVEN APPROACHES TO LOCALIZATION </vt:lpstr>
      <vt:lpstr>ANALYTICAL APPROACHES TO LOCALIZATION</vt:lpstr>
      <vt:lpstr>RELATIVE LOCALIZATION EUCLIDEAN DISTANCE MATRIX (EDM)</vt:lpstr>
      <vt:lpstr>STATISTICAL/DATA-DRIVEN APPROACHES TO LOCALIZATION</vt:lpstr>
      <vt:lpstr>FREE-SPACE PATH-LOSS MODEL  (based on RSS &amp; RSSI)</vt:lpstr>
      <vt:lpstr>RSS FINGERPRINTING</vt:lpstr>
      <vt:lpstr>LOCALIZATION USING THE FINGERPRINTS</vt:lpstr>
      <vt:lpstr>Parametric and Non-parametric Models</vt:lpstr>
      <vt:lpstr>Ranging using Commercial off the Shell (COTS) Bluetooth Low Energy (BLE) beacons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 EC01-PPT1/DATA DRIVEN APPROACHES TO LOCALIZATION</dc:title>
  <dc:creator>SARAVNAN S V</dc:creator>
  <cp:lastModifiedBy>SARAVNAN S V</cp:lastModifiedBy>
  <cp:revision>15</cp:revision>
  <dcterms:created xsi:type="dcterms:W3CDTF">2022-06-27T10:22:12Z</dcterms:created>
  <dcterms:modified xsi:type="dcterms:W3CDTF">2022-07-04T19:23:18Z</dcterms:modified>
</cp:coreProperties>
</file>