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1" r:id="rId3"/>
    <p:sldId id="283" r:id="rId4"/>
    <p:sldId id="284" r:id="rId5"/>
    <p:sldId id="285" r:id="rId6"/>
    <p:sldId id="286" r:id="rId7"/>
    <p:sldId id="287" r:id="rId8"/>
    <p:sldId id="28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743700" cy="9753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20"/>
  </p:normalViewPr>
  <p:slideViewPr>
    <p:cSldViewPr>
      <p:cViewPr varScale="1">
        <p:scale>
          <a:sx n="158" d="100"/>
          <a:sy n="158" d="100"/>
        </p:scale>
        <p:origin x="23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2588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DEC3E-38AC-B94F-BE2C-DC1EE746E1FD}" type="datetimeFigureOut">
              <a:rPr kumimoji="1" lang="zh-TW" altLang="en-US" smtClean="0"/>
              <a:t>2017/3/22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2922588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19525" y="9264650"/>
            <a:ext cx="2922588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7799A-9FFB-D242-9A9E-3C30429F9B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6025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33450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32325"/>
            <a:ext cx="5394325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68C46677-342F-7F4A-9849-F9A7AE57F11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latin typeface="Times New Roman" charset="0"/>
              <a:ea typeface="新細明體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fld id="{BDFD672D-D2D8-8E48-ADEC-564B75FB600C}" type="slidenum">
              <a:rPr lang="zh-TW" altLang="en-US">
                <a:latin typeface="Times New Roman" charset="0"/>
              </a:rPr>
              <a:pPr/>
              <a:t>1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F57AFA-5218-554B-A593-07043D2E9207}" type="slidenum">
              <a:rPr lang="en-US" altLang="x-none"/>
              <a:pPr/>
              <a:t>9</a:t>
            </a:fld>
            <a:endParaRPr lang="en-US" altLang="x-none"/>
          </a:p>
        </p:txBody>
      </p:sp>
      <p:sp>
        <p:nvSpPr>
          <p:cNvPr id="36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ja-JP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802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857C8-C50D-844D-8C9C-BAFA2DDCA7B0}" type="slidenum">
              <a:rPr lang="en-US" altLang="x-none"/>
              <a:pPr/>
              <a:t>16</a:t>
            </a:fld>
            <a:endParaRPr lang="en-US" altLang="x-none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717" tIns="0" rIns="18717" bIns="0" anchor="b"/>
          <a:lstStyle>
            <a:lvl1pPr defTabSz="92233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55613" defTabSz="922338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09638" defTabSz="922338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63663" defTabSz="922338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19275" defTabSz="922338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2764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336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1908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480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0" hangingPunct="0"/>
            <a:r>
              <a:rPr lang="en-US" altLang="x-none" sz="1000" i="1"/>
              <a:t>16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-1588" y="8831263"/>
            <a:ext cx="2971801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06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12838" y="703263"/>
            <a:ext cx="4629150" cy="34718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1475"/>
          </a:xfrm>
          <a:ln/>
        </p:spPr>
        <p:txBody>
          <a:bodyPr lIns="92024" tIns="45232" rIns="92024" bIns="45232"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667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864C6-F1EF-ED49-A6F4-21FC5DAD4D2F}" type="slidenum">
              <a:rPr lang="en-US" altLang="x-none"/>
              <a:pPr/>
              <a:t>17</a:t>
            </a:fld>
            <a:endParaRPr lang="en-US" altLang="x-none"/>
          </a:p>
        </p:txBody>
      </p:sp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ja-JP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824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CCF49-2B11-3047-82BC-983AE93CCC9E}" type="slidenum">
              <a:rPr lang="en-US" altLang="x-none"/>
              <a:pPr/>
              <a:t>19</a:t>
            </a:fld>
            <a:endParaRPr lang="en-US" altLang="x-none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717" tIns="0" rIns="18717" bIns="0" anchor="b"/>
          <a:lstStyle>
            <a:lvl1pPr defTabSz="92233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55613" defTabSz="922338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09638" defTabSz="922338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63663" defTabSz="922338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19275" defTabSz="922338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2764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336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1908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480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0" hangingPunct="0"/>
            <a:r>
              <a:rPr lang="en-US" altLang="x-none" sz="1000" i="1"/>
              <a:t>21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-1588" y="8831263"/>
            <a:ext cx="2971801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4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12838" y="703263"/>
            <a:ext cx="4629150" cy="34718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1475"/>
          </a:xfrm>
          <a:ln/>
        </p:spPr>
        <p:txBody>
          <a:bodyPr lIns="92024" tIns="45232" rIns="92024" bIns="45232"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395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9373F-D645-CE4C-93F1-BE9D196567CD}" type="slidenum">
              <a:rPr lang="en-US" altLang="x-none"/>
              <a:pPr/>
              <a:t>25</a:t>
            </a:fld>
            <a:endParaRPr lang="en-US" altLang="x-none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717" tIns="0" rIns="18717" bIns="0" anchor="b"/>
          <a:lstStyle>
            <a:lvl1pPr defTabSz="92233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55613" defTabSz="922338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09638" defTabSz="922338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63663" defTabSz="922338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19275" defTabSz="922338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2764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336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1908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480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0" hangingPunct="0"/>
            <a:r>
              <a:rPr lang="en-US" altLang="x-none" sz="1000" i="1"/>
              <a:t>27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-1588" y="8831263"/>
            <a:ext cx="2971801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2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12838" y="703263"/>
            <a:ext cx="4629150" cy="34718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1475"/>
          </a:xfrm>
          <a:ln/>
        </p:spPr>
        <p:txBody>
          <a:bodyPr lIns="92024" tIns="45232" rIns="92024" bIns="45232"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920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 anchor="b"/>
          <a:lstStyle>
            <a:lvl1pPr algn="r">
              <a:defRPr sz="4800"/>
            </a:lvl1pPr>
          </a:lstStyle>
          <a:p>
            <a:r>
              <a:rPr lang="en-US" altLang="zh-TW"/>
              <a:t>按一下以編輯母片標題樣式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TW"/>
              <a:t>按一下以編輯母片副標題樣式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1913" y="63817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02450" y="6597650"/>
            <a:ext cx="2133600" cy="2159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57680D-95D1-F244-BFC7-D3F3EFF61D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56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675D2-E8BC-564F-A526-55CCBF43C8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02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FE09C-72ED-984B-8058-6F8C708824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55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5D742-8971-D546-BE0B-2175CA3B5F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076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2743A-3AF0-DA4D-BA2C-373C3D529D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08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E867D-963D-9A41-831E-1830F42F4A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132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9645E-F90A-5A42-890E-8076C2B8E0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945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762FC-9CE5-5147-8DBE-3B220BC965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793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76F67-DA2C-F94F-8985-1289B9C35F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872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78B17-32B0-6D43-AB0B-0B0880739D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666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B3B89-5E6B-2747-AF49-DC19179179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204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按一下以編輯母片</a:t>
            </a:r>
          </a:p>
          <a:p>
            <a:pPr lvl="1"/>
            <a:r>
              <a:rPr lang="en-US" altLang="zh-TW"/>
              <a:t>第二層</a:t>
            </a:r>
          </a:p>
          <a:p>
            <a:pPr lvl="2"/>
            <a:r>
              <a:rPr lang="en-US" altLang="zh-TW"/>
              <a:t>第三層</a:t>
            </a:r>
          </a:p>
          <a:p>
            <a:pPr lvl="3"/>
            <a:r>
              <a:rPr lang="en-US" altLang="zh-TW"/>
              <a:t>第四層</a:t>
            </a:r>
          </a:p>
          <a:p>
            <a:pPr lvl="4"/>
            <a:r>
              <a:rPr lang="en-US" altLang="zh-TW"/>
              <a:t>第五層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6908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 smtClean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DDFEF3C-433C-4A40-B796-8BCCB2DD39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1800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+mj-lt"/>
          <a:ea typeface="+mj-ea"/>
          <a:cs typeface="新細明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kumimoji="1" sz="30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</a:t>
            </a:r>
            <a:r>
              <a:rPr lang="en-US" altLang="zh-TW" sz="4400" dirty="0" smtClean="0"/>
              <a:t>TCP/IP</a:t>
            </a:r>
            <a:endParaRPr lang="en-US" altLang="zh-TW" sz="44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zh-TW" b="1" dirty="0" smtClean="0">
                <a:solidFill>
                  <a:srgbClr val="6600CC"/>
                </a:solidFill>
              </a:rPr>
              <a:t>TCP/IP</a:t>
            </a:r>
            <a:r>
              <a:rPr lang="zh-TW" altLang="en-US" b="1" dirty="0" smtClean="0">
                <a:solidFill>
                  <a:srgbClr val="6600CC"/>
                </a:solidFill>
              </a:rPr>
              <a:t>簡介</a:t>
            </a:r>
            <a:endParaRPr lang="zh-TW" altLang="en-US" b="1" dirty="0">
              <a:solidFill>
                <a:srgbClr val="6600CC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zh-TW" altLang="en-US" b="1" dirty="0">
                <a:solidFill>
                  <a:srgbClr val="6600CC"/>
                </a:solidFill>
              </a:rPr>
              <a:t>清華大學電機系 劉靖家</a:t>
            </a:r>
            <a:endParaRPr lang="zh-TW" altLang="en-US" dirty="0"/>
          </a:p>
          <a:p>
            <a:pPr eaLnBrk="1" hangingPunct="1">
              <a:buFont typeface="Wingdings" charset="2"/>
              <a:buNone/>
            </a:pPr>
            <a:endParaRPr lang="en-US" altLang="zh-TW" dirty="0"/>
          </a:p>
        </p:txBody>
      </p:sp>
      <p:pic>
        <p:nvPicPr>
          <p:cNvPr id="6148" name="Picture 4" descr="nth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3975"/>
            <a:ext cx="85693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372225" y="0"/>
            <a:ext cx="18002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8419" tIns="39209" rIns="78419" bIns="39209">
            <a:spAutoFit/>
          </a:bodyPr>
          <a:lstStyle>
            <a:lvl1pPr defTabSz="784225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84225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84225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84225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84225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/>
            <a:r>
              <a:rPr lang="zh-TW" altLang="en-US" sz="3200" b="1" i="1">
                <a:solidFill>
                  <a:schemeClr val="bg1"/>
                </a:solidFill>
                <a:latin typeface="標楷體" charset="-120"/>
                <a:ea typeface="標楷體" charset="-120"/>
              </a:rPr>
              <a:t>電機系</a:t>
            </a:r>
          </a:p>
        </p:txBody>
      </p:sp>
      <p:pic>
        <p:nvPicPr>
          <p:cNvPr id="6150" name="Picture 7" descr="dtc_logo_en_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7263"/>
            <a:ext cx="2087563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8" descr="lark-penc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5994400"/>
            <a:ext cx="6842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1979613" y="6359525"/>
            <a:ext cx="61214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8419" tIns="39209" rIns="78419" bIns="39209">
            <a:spAutoFit/>
          </a:bodyPr>
          <a:lstStyle>
            <a:lvl1pPr defTabSz="784225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84225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84225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84225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84225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/>
            <a:r>
              <a:rPr lang="en-US" altLang="zh-TW" sz="2700" i="1">
                <a:solidFill>
                  <a:srgbClr val="6600CC"/>
                </a:solidFill>
              </a:rPr>
              <a:t>EE2405 Embedded System Labs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>
                <a:latin typeface="Comic Sans MS" charset="0"/>
              </a:rPr>
              <a:t>IP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x-none">
                <a:latin typeface="Arial" charset="0"/>
              </a:rPr>
              <a:t>Responsible for end to end transmission</a:t>
            </a:r>
          </a:p>
          <a:p>
            <a:pPr>
              <a:lnSpc>
                <a:spcPct val="90000"/>
              </a:lnSpc>
            </a:pPr>
            <a:r>
              <a:rPr lang="en-GB" altLang="x-none">
                <a:latin typeface="Arial" charset="0"/>
              </a:rPr>
              <a:t>Sends data in individual packets</a:t>
            </a:r>
          </a:p>
          <a:p>
            <a:pPr>
              <a:lnSpc>
                <a:spcPct val="90000"/>
              </a:lnSpc>
            </a:pPr>
            <a:r>
              <a:rPr lang="en-GB" altLang="x-none">
                <a:latin typeface="Arial" charset="0"/>
              </a:rPr>
              <a:t>Maximum size of packet is determined by the networks</a:t>
            </a:r>
          </a:p>
          <a:p>
            <a:pPr lvl="1">
              <a:lnSpc>
                <a:spcPct val="90000"/>
              </a:lnSpc>
            </a:pPr>
            <a:r>
              <a:rPr lang="en-GB" altLang="x-none">
                <a:latin typeface="Arial" charset="0"/>
              </a:rPr>
              <a:t>Fragmented if too large</a:t>
            </a:r>
          </a:p>
          <a:p>
            <a:pPr>
              <a:lnSpc>
                <a:spcPct val="90000"/>
              </a:lnSpc>
            </a:pPr>
            <a:r>
              <a:rPr lang="en-GB" altLang="x-none">
                <a:latin typeface="Arial" charset="0"/>
              </a:rPr>
              <a:t>Unreliable</a:t>
            </a:r>
          </a:p>
          <a:p>
            <a:pPr lvl="1">
              <a:lnSpc>
                <a:spcPct val="90000"/>
              </a:lnSpc>
            </a:pPr>
            <a:r>
              <a:rPr lang="en-GB" altLang="x-none">
                <a:latin typeface="Arial" charset="0"/>
              </a:rPr>
              <a:t>Packets might be lost, corrupted, duplicated, delivered out of order</a:t>
            </a:r>
          </a:p>
        </p:txBody>
      </p:sp>
    </p:spTree>
    <p:extLst>
      <p:ext uri="{BB962C8B-B14F-4D97-AF65-F5344CB8AC3E}">
        <p14:creationId xmlns:p14="http://schemas.microsoft.com/office/powerpoint/2010/main" val="9326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>
                <a:latin typeface="Comic Sans MS" charset="0"/>
              </a:rPr>
              <a:t>IP addresses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>
                <a:latin typeface="Arial" charset="0"/>
              </a:rPr>
              <a:t>4 bytes</a:t>
            </a:r>
          </a:p>
          <a:p>
            <a:pPr lvl="1"/>
            <a:r>
              <a:rPr lang="en-GB" altLang="x-none">
                <a:latin typeface="Arial" charset="0"/>
              </a:rPr>
              <a:t>e.g. 163.1.125.98</a:t>
            </a:r>
          </a:p>
          <a:p>
            <a:pPr lvl="1"/>
            <a:r>
              <a:rPr lang="en-GB" altLang="x-none">
                <a:latin typeface="Arial" charset="0"/>
              </a:rPr>
              <a:t>Each device normally gets one (or more)</a:t>
            </a:r>
          </a:p>
          <a:p>
            <a:pPr lvl="1"/>
            <a:r>
              <a:rPr lang="en-GB" altLang="x-none">
                <a:latin typeface="Arial" charset="0"/>
              </a:rPr>
              <a:t>In theory there are about 4 billion available</a:t>
            </a:r>
          </a:p>
          <a:p>
            <a:pPr lvl="2"/>
            <a:endParaRPr lang="en-GB" altLang="x-none">
              <a:latin typeface="Arial" charset="0"/>
            </a:endParaRPr>
          </a:p>
          <a:p>
            <a:r>
              <a:rPr lang="en-GB" altLang="x-none">
                <a:latin typeface="Arial" charset="0"/>
              </a:rPr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199184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smtClean="0"/>
              <a:t>Routing</a:t>
            </a:r>
            <a:endParaRPr lang="en-GB" altLang="x-non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smtClean="0"/>
              <a:t>How does a device know where to send a packet?</a:t>
            </a:r>
          </a:p>
          <a:p>
            <a:pPr lvl="1"/>
            <a:r>
              <a:rPr lang="en-GB" altLang="x-none" smtClean="0"/>
              <a:t>All devices need to know what IP addresses are on directly attached networks</a:t>
            </a:r>
          </a:p>
          <a:p>
            <a:pPr lvl="1"/>
            <a:r>
              <a:rPr lang="en-GB" altLang="x-none" smtClean="0"/>
              <a:t>If the destination is on a local network, send it directly there</a:t>
            </a:r>
          </a:p>
          <a:p>
            <a:pPr lvl="1"/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1101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smtClean="0"/>
              <a:t>Routing (cont)</a:t>
            </a:r>
            <a:endParaRPr lang="en-GB" altLang="x-non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smtClean="0"/>
              <a:t>If the destination address isn’t local</a:t>
            </a:r>
          </a:p>
          <a:p>
            <a:pPr lvl="1"/>
            <a:r>
              <a:rPr lang="en-GB" altLang="x-none" smtClean="0"/>
              <a:t>Most non-router devices just send everything to a single local router</a:t>
            </a:r>
          </a:p>
          <a:p>
            <a:pPr lvl="1"/>
            <a:r>
              <a:rPr lang="en-GB" altLang="x-none" smtClean="0"/>
              <a:t>Routers need to know which network corresponds to each possible IP address</a:t>
            </a:r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0911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smtClean="0"/>
              <a:t>Allocation of addresses</a:t>
            </a:r>
            <a:endParaRPr lang="en-GB" altLang="x-none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smtClean="0"/>
              <a:t>Controlled centrally by ICANN</a:t>
            </a:r>
          </a:p>
          <a:p>
            <a:pPr lvl="1"/>
            <a:r>
              <a:rPr lang="en-GB" altLang="x-none" smtClean="0"/>
              <a:t>Fairly strict rules on further delegation to avoid wastage</a:t>
            </a:r>
          </a:p>
          <a:p>
            <a:pPr lvl="2"/>
            <a:r>
              <a:rPr lang="en-GB" altLang="x-none" smtClean="0"/>
              <a:t>Have to demonstrate actual need for them</a:t>
            </a:r>
          </a:p>
          <a:p>
            <a:r>
              <a:rPr lang="en-GB" altLang="x-none" smtClean="0"/>
              <a:t>Organizations that got in early have bigger allocations than they really need</a:t>
            </a:r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561887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smtClean="0"/>
              <a:t>IP packets</a:t>
            </a:r>
            <a:endParaRPr lang="en-GB" altLang="x-non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smtClean="0"/>
              <a:t>Source and destination addresses </a:t>
            </a:r>
          </a:p>
          <a:p>
            <a:r>
              <a:rPr lang="en-GB" altLang="x-none" smtClean="0"/>
              <a:t>Protocol number</a:t>
            </a:r>
          </a:p>
          <a:p>
            <a:pPr lvl="1"/>
            <a:r>
              <a:rPr lang="en-GB" altLang="x-none" smtClean="0"/>
              <a:t>1 = ICMP, 6 = TCP, 17 = UDP</a:t>
            </a:r>
          </a:p>
          <a:p>
            <a:r>
              <a:rPr lang="en-GB" altLang="x-none" smtClean="0"/>
              <a:t>Various options</a:t>
            </a:r>
          </a:p>
          <a:p>
            <a:pPr lvl="1"/>
            <a:r>
              <a:rPr lang="en-GB" altLang="x-none" smtClean="0"/>
              <a:t>e.g. to control fragmentation</a:t>
            </a:r>
          </a:p>
          <a:p>
            <a:r>
              <a:rPr lang="en-GB" altLang="x-none" smtClean="0"/>
              <a:t>Time to live (TTL)</a:t>
            </a:r>
          </a:p>
          <a:p>
            <a:pPr lvl="1"/>
            <a:r>
              <a:rPr lang="en-GB" altLang="x-none" smtClean="0"/>
              <a:t>Prevent routing loops</a:t>
            </a:r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5557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r>
              <a:rPr lang="en-US" altLang="x-none"/>
              <a:t>IP Datagram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911350" y="1911350"/>
            <a:ext cx="6731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Vers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2597150" y="1911350"/>
            <a:ext cx="6731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Len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3282950" y="1911350"/>
            <a:ext cx="12827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TOS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4578350" y="19113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Total Length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1911350" y="22161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Identification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578350" y="2216150"/>
            <a:ext cx="6731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Flags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5264150" y="2216150"/>
            <a:ext cx="19685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Fragment Offset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1911350" y="2520950"/>
            <a:ext cx="13589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TTL</a:t>
            </a: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3282950" y="2520950"/>
            <a:ext cx="12827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Protocol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4578350" y="25209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Header Checksum</a:t>
            </a: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1911350" y="2825750"/>
            <a:ext cx="5321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Source Internet Address</a:t>
            </a:r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1911350" y="3130550"/>
            <a:ext cx="5321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Destination Internet Address</a:t>
            </a:r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1911350" y="3435350"/>
            <a:ext cx="40259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Options...</a:t>
            </a:r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5949950" y="3435350"/>
            <a:ext cx="12827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Padding</a:t>
            </a:r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1911350" y="3740150"/>
            <a:ext cx="53213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Data...</a:t>
            </a: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1814513" y="1624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x-none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2500313" y="1624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x-none" sz="14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3186113" y="1624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x-none" sz="140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4405313" y="1624013"/>
            <a:ext cx="382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x-none" sz="1400">
                <a:solidFill>
                  <a:schemeClr val="accent2"/>
                </a:solidFill>
              </a:rPr>
              <a:t>16</a:t>
            </a:r>
          </a:p>
        </p:txBody>
      </p:sp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5089525" y="1624013"/>
            <a:ext cx="38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x-none" sz="140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50201" name="Rectangle 25"/>
          <p:cNvSpPr>
            <a:spLocks noChangeArrowheads="1"/>
          </p:cNvSpPr>
          <p:nvPr/>
        </p:nvSpPr>
        <p:spPr bwMode="auto">
          <a:xfrm>
            <a:off x="5851525" y="1624013"/>
            <a:ext cx="38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x-none" sz="1400">
                <a:solidFill>
                  <a:schemeClr val="accent2"/>
                </a:solidFill>
              </a:rPr>
              <a:t>24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6918325" y="1624013"/>
            <a:ext cx="38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x-none" sz="1400">
                <a:solidFill>
                  <a:schemeClr val="accent2"/>
                </a:solidFill>
              </a:rPr>
              <a:t>31</a:t>
            </a:r>
          </a:p>
        </p:txBody>
      </p:sp>
      <p:grpSp>
        <p:nvGrpSpPr>
          <p:cNvPr id="50203" name="Group 27"/>
          <p:cNvGrpSpPr>
            <a:grpSpLocks/>
          </p:cNvGrpSpPr>
          <p:nvPr/>
        </p:nvGrpSpPr>
        <p:grpSpPr bwMode="auto">
          <a:xfrm>
            <a:off x="747713" y="4213225"/>
            <a:ext cx="8194675" cy="2219325"/>
            <a:chOff x="471" y="2654"/>
            <a:chExt cx="5162" cy="1398"/>
          </a:xfrm>
        </p:grpSpPr>
        <p:sp>
          <p:nvSpPr>
            <p:cNvPr id="50204" name="Rectangle 28"/>
            <p:cNvSpPr>
              <a:spLocks noChangeArrowheads="1"/>
            </p:cNvSpPr>
            <p:nvPr/>
          </p:nvSpPr>
          <p:spPr bwMode="auto">
            <a:xfrm>
              <a:off x="471" y="2654"/>
              <a:ext cx="2509" cy="1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x-none" sz="1400" b="1" u="sng"/>
                <a:t>Field	Purpose</a:t>
              </a:r>
              <a:endParaRPr lang="en-US" altLang="x-none" sz="1400"/>
            </a:p>
            <a:p>
              <a:pPr eaLnBrk="0" hangingPunct="0"/>
              <a:r>
                <a:rPr lang="en-US" altLang="x-none" sz="1400"/>
                <a:t>Vers	IP version number</a:t>
              </a:r>
            </a:p>
            <a:p>
              <a:pPr eaLnBrk="0" hangingPunct="0"/>
              <a:r>
                <a:rPr lang="en-US" altLang="x-none" sz="1400"/>
                <a:t>Len	Length of IP header (4 octet units)</a:t>
              </a:r>
            </a:p>
            <a:p>
              <a:pPr eaLnBrk="0" hangingPunct="0"/>
              <a:r>
                <a:rPr lang="en-US" altLang="x-none" sz="1400"/>
                <a:t>TOS	Type of Service</a:t>
              </a:r>
            </a:p>
            <a:p>
              <a:pPr eaLnBrk="0" hangingPunct="0"/>
              <a:r>
                <a:rPr lang="en-US" altLang="x-none" sz="1400"/>
                <a:t>T.  Length	Length of entire datagram (octets)</a:t>
              </a:r>
            </a:p>
            <a:p>
              <a:pPr eaLnBrk="0" hangingPunct="0"/>
              <a:r>
                <a:rPr lang="en-US" altLang="x-none" sz="1400"/>
                <a:t>Ident.	IP datagram ID (for frag/reassembly)</a:t>
              </a:r>
            </a:p>
            <a:p>
              <a:pPr eaLnBrk="0" hangingPunct="0"/>
              <a:r>
                <a:rPr lang="en-US" altLang="x-none" sz="1400"/>
                <a:t>Flags	Don’t/More fragments</a:t>
              </a:r>
            </a:p>
            <a:p>
              <a:pPr eaLnBrk="0" hangingPunct="0"/>
              <a:r>
                <a:rPr lang="en-US" altLang="x-none" sz="1400"/>
                <a:t>Frag Off	Fragment Offset</a:t>
              </a:r>
            </a:p>
            <a:p>
              <a:pPr eaLnBrk="0" hangingPunct="0"/>
              <a:endParaRPr lang="en-US" altLang="x-none" sz="1400"/>
            </a:p>
          </p:txBody>
        </p:sp>
        <p:sp>
          <p:nvSpPr>
            <p:cNvPr id="50205" name="Rectangle 29"/>
            <p:cNvSpPr>
              <a:spLocks noChangeArrowheads="1"/>
            </p:cNvSpPr>
            <p:nvPr/>
          </p:nvSpPr>
          <p:spPr bwMode="auto">
            <a:xfrm>
              <a:off x="3254" y="2654"/>
              <a:ext cx="2379" cy="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x-none" sz="1400" b="1" u="sng"/>
                <a:t>Field	Purpose</a:t>
              </a:r>
            </a:p>
            <a:p>
              <a:pPr eaLnBrk="0" hangingPunct="0"/>
              <a:r>
                <a:rPr lang="en-US" altLang="x-none" sz="1400"/>
                <a:t>TTL	Time To Live - Max # of hops</a:t>
              </a:r>
            </a:p>
            <a:p>
              <a:pPr eaLnBrk="0" hangingPunct="0"/>
              <a:r>
                <a:rPr lang="en-US" altLang="x-none" sz="1400"/>
                <a:t>Protocol	Higher level protocol (1=ICMP,</a:t>
              </a:r>
            </a:p>
            <a:p>
              <a:pPr eaLnBrk="0" hangingPunct="0"/>
              <a:r>
                <a:rPr lang="en-US" altLang="x-none" sz="1400"/>
                <a:t>	6=TCP, 17=UDP)</a:t>
              </a:r>
            </a:p>
            <a:p>
              <a:pPr eaLnBrk="0" hangingPunct="0"/>
              <a:r>
                <a:rPr lang="en-US" altLang="x-none" sz="1400"/>
                <a:t>Checksum	Checksum for the IP header</a:t>
              </a:r>
            </a:p>
            <a:p>
              <a:pPr eaLnBrk="0" hangingPunct="0"/>
              <a:r>
                <a:rPr lang="en-US" altLang="x-none" sz="1400"/>
                <a:t>Source IA	Originator’s Internet Address</a:t>
              </a:r>
            </a:p>
            <a:p>
              <a:pPr eaLnBrk="0" hangingPunct="0"/>
              <a:r>
                <a:rPr lang="en-US" altLang="x-none" sz="1400"/>
                <a:t>Dest. IA	Final Destination Internet Address</a:t>
              </a:r>
            </a:p>
            <a:p>
              <a:pPr eaLnBrk="0" hangingPunct="0"/>
              <a:r>
                <a:rPr lang="en-US" altLang="x-none" sz="1400"/>
                <a:t>Options	Source route, time stamp, etc.</a:t>
              </a:r>
            </a:p>
            <a:p>
              <a:pPr eaLnBrk="0" hangingPunct="0"/>
              <a:r>
                <a:rPr lang="en-US" altLang="x-none" sz="1400"/>
                <a:t>Data...	Higher level protocol data</a:t>
              </a:r>
            </a:p>
            <a:p>
              <a:pPr eaLnBrk="0" hangingPunct="0"/>
              <a:endParaRPr lang="en-US" altLang="x-none" sz="1400"/>
            </a:p>
          </p:txBody>
        </p:sp>
      </p:grpSp>
    </p:spTree>
    <p:extLst>
      <p:ext uri="{BB962C8B-B14F-4D97-AF65-F5344CB8AC3E}">
        <p14:creationId xmlns:p14="http://schemas.microsoft.com/office/powerpoint/2010/main" val="2930210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IP Routing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886200"/>
            <a:ext cx="7772400" cy="2667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400">
                <a:ea typeface="ＭＳ Ｐゴシック" charset="-128"/>
              </a:rPr>
              <a:t>		</a:t>
            </a:r>
          </a:p>
          <a:p>
            <a:r>
              <a:rPr lang="en-US" altLang="ja-JP" sz="2400">
                <a:ea typeface="ＭＳ Ｐゴシック" charset="-128"/>
              </a:rPr>
              <a:t>Routing Table</a:t>
            </a:r>
          </a:p>
          <a:p>
            <a:pPr>
              <a:buFontTx/>
              <a:buNone/>
            </a:pPr>
            <a:r>
              <a:rPr lang="en-US" altLang="ja-JP" sz="2400">
                <a:ea typeface="ＭＳ Ｐゴシック" charset="-128"/>
              </a:rPr>
              <a:t>		Destination IP address </a:t>
            </a:r>
          </a:p>
          <a:p>
            <a:pPr>
              <a:buFontTx/>
              <a:buNone/>
            </a:pPr>
            <a:r>
              <a:rPr lang="en-US" altLang="ja-JP" sz="2400">
                <a:ea typeface="ＭＳ Ｐゴシック" charset="-128"/>
              </a:rPr>
              <a:t>		IP address of a next-hop router </a:t>
            </a:r>
          </a:p>
          <a:p>
            <a:pPr>
              <a:buFontTx/>
              <a:buNone/>
            </a:pPr>
            <a:r>
              <a:rPr lang="en-US" altLang="ja-JP" sz="2400">
                <a:ea typeface="ＭＳ Ｐゴシック" charset="-128"/>
              </a:rPr>
              <a:t>		Flags </a:t>
            </a:r>
          </a:p>
          <a:p>
            <a:pPr>
              <a:buFontTx/>
              <a:buNone/>
            </a:pPr>
            <a:r>
              <a:rPr lang="en-US" altLang="ja-JP" sz="2400">
                <a:ea typeface="ＭＳ Ｐゴシック" charset="-128"/>
              </a:rPr>
              <a:t>		Network interface specification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371600" y="15240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latin typeface="Tahoma" charset="0"/>
                <a:ea typeface="ＭＳ Ｐゴシック" charset="-128"/>
              </a:rPr>
              <a:t>Application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371600" y="19812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latin typeface="Tahoma" charset="0"/>
                <a:ea typeface="ＭＳ Ｐゴシック" charset="-128"/>
              </a:rPr>
              <a:t>Transport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371600" y="2438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latin typeface="Tahoma" charset="0"/>
                <a:ea typeface="ＭＳ Ｐゴシック" charset="-128"/>
              </a:rPr>
              <a:t>Network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1371600" y="2895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latin typeface="Tahoma" charset="0"/>
                <a:ea typeface="ＭＳ Ｐゴシック" charset="-128"/>
              </a:rPr>
              <a:t>Link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6019800" y="16002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latin typeface="Tahoma" charset="0"/>
                <a:ea typeface="ＭＳ Ｐゴシック" charset="-128"/>
              </a:rPr>
              <a:t>Application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6019800" y="2057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latin typeface="Tahoma" charset="0"/>
                <a:ea typeface="ＭＳ Ｐゴシック" charset="-128"/>
              </a:rPr>
              <a:t>Transport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6019800" y="2514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latin typeface="Tahoma" charset="0"/>
                <a:ea typeface="ＭＳ Ｐゴシック" charset="-128"/>
              </a:rPr>
              <a:t>Network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6019800" y="2971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latin typeface="Tahoma" charset="0"/>
                <a:ea typeface="ＭＳ Ｐゴシック" charset="-128"/>
              </a:rPr>
              <a:t>Link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3733800" y="24384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latin typeface="Tahoma" charset="0"/>
                <a:ea typeface="ＭＳ Ｐゴシック" charset="-128"/>
              </a:rPr>
              <a:t>Network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3733800" y="2895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latin typeface="Tahoma" charset="0"/>
                <a:ea typeface="ＭＳ Ｐゴシック" charset="-128"/>
              </a:rPr>
              <a:t>Link</a:t>
            </a:r>
          </a:p>
        </p:txBody>
      </p:sp>
      <p:sp>
        <p:nvSpPr>
          <p:cNvPr id="44046" name="Freeform 14"/>
          <p:cNvSpPr>
            <a:spLocks/>
          </p:cNvSpPr>
          <p:nvPr/>
        </p:nvSpPr>
        <p:spPr bwMode="auto">
          <a:xfrm>
            <a:off x="1981200" y="3352800"/>
            <a:ext cx="2057400" cy="457200"/>
          </a:xfrm>
          <a:custGeom>
            <a:avLst/>
            <a:gdLst>
              <a:gd name="T0" fmla="*/ 0 w 1296"/>
              <a:gd name="T1" fmla="*/ 0 h 288"/>
              <a:gd name="T2" fmla="*/ 0 w 1296"/>
              <a:gd name="T3" fmla="*/ 288 h 288"/>
              <a:gd name="T4" fmla="*/ 1296 w 1296"/>
              <a:gd name="T5" fmla="*/ 288 h 288"/>
              <a:gd name="T6" fmla="*/ 1296 w 1296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288">
                <a:moveTo>
                  <a:pt x="0" y="0"/>
                </a:moveTo>
                <a:lnTo>
                  <a:pt x="0" y="288"/>
                </a:lnTo>
                <a:lnTo>
                  <a:pt x="1296" y="288"/>
                </a:lnTo>
                <a:lnTo>
                  <a:pt x="129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4047" name="Freeform 15"/>
          <p:cNvSpPr>
            <a:spLocks/>
          </p:cNvSpPr>
          <p:nvPr/>
        </p:nvSpPr>
        <p:spPr bwMode="auto">
          <a:xfrm>
            <a:off x="4648200" y="3352800"/>
            <a:ext cx="2057400" cy="457200"/>
          </a:xfrm>
          <a:custGeom>
            <a:avLst/>
            <a:gdLst>
              <a:gd name="T0" fmla="*/ 0 w 1296"/>
              <a:gd name="T1" fmla="*/ 0 h 288"/>
              <a:gd name="T2" fmla="*/ 0 w 1296"/>
              <a:gd name="T3" fmla="*/ 288 h 288"/>
              <a:gd name="T4" fmla="*/ 1296 w 1296"/>
              <a:gd name="T5" fmla="*/ 288 h 288"/>
              <a:gd name="T6" fmla="*/ 1296 w 1296"/>
              <a:gd name="T7" fmla="*/ 4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288">
                <a:moveTo>
                  <a:pt x="0" y="0"/>
                </a:moveTo>
                <a:lnTo>
                  <a:pt x="0" y="288"/>
                </a:lnTo>
                <a:lnTo>
                  <a:pt x="1296" y="288"/>
                </a:lnTo>
                <a:lnTo>
                  <a:pt x="1296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1600200" y="11430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800">
                <a:latin typeface="Tahoma" charset="0"/>
                <a:ea typeface="ＭＳ Ｐゴシック" charset="-128"/>
              </a:rPr>
              <a:t>Source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6019800" y="1219200"/>
            <a:ext cx="1317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800">
                <a:latin typeface="Tahoma" charset="0"/>
                <a:ea typeface="ＭＳ Ｐゴシック" charset="-128"/>
              </a:rPr>
              <a:t>Destination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3962400" y="2057400"/>
            <a:ext cx="855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800">
                <a:latin typeface="Tahoma" charset="0"/>
                <a:ea typeface="ＭＳ Ｐゴシック" charset="-128"/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471080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smtClean="0"/>
              <a:t>UDP</a:t>
            </a:r>
            <a:endParaRPr lang="en-GB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smtClean="0"/>
              <a:t>Thin layer on top of IP</a:t>
            </a:r>
          </a:p>
          <a:p>
            <a:r>
              <a:rPr lang="en-GB" altLang="x-none" smtClean="0"/>
              <a:t>Adds packet length + checksum</a:t>
            </a:r>
          </a:p>
          <a:p>
            <a:pPr lvl="1"/>
            <a:r>
              <a:rPr lang="en-GB" altLang="x-none" smtClean="0"/>
              <a:t>Guard against corrupted packets</a:t>
            </a:r>
          </a:p>
          <a:p>
            <a:r>
              <a:rPr lang="en-GB" altLang="x-none" smtClean="0"/>
              <a:t>Also source and destination ports</a:t>
            </a:r>
          </a:p>
          <a:p>
            <a:pPr lvl="1"/>
            <a:r>
              <a:rPr lang="en-GB" altLang="x-none" smtClean="0"/>
              <a:t>Ports are used to associate a packet with a specific application at each end</a:t>
            </a:r>
          </a:p>
          <a:p>
            <a:r>
              <a:rPr lang="en-GB" altLang="x-none" smtClean="0"/>
              <a:t>Still unreliable:</a:t>
            </a:r>
          </a:p>
          <a:p>
            <a:pPr lvl="1"/>
            <a:r>
              <a:rPr lang="en-GB" altLang="x-none" smtClean="0"/>
              <a:t>Duplication, loss, out-of-orderness possible</a:t>
            </a:r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3567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r>
              <a:rPr lang="en-US" altLang="x-none"/>
              <a:t>UDP datagram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425950" y="22923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Destination Port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758950" y="22923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Source Port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1758950" y="2901950"/>
            <a:ext cx="53213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Application  data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1662113" y="2005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x-none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4252913" y="2005013"/>
            <a:ext cx="382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x-none" sz="1400">
                <a:solidFill>
                  <a:schemeClr val="accent2"/>
                </a:solidFill>
              </a:rPr>
              <a:t>16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6765925" y="2005013"/>
            <a:ext cx="38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x-none" sz="1400">
                <a:solidFill>
                  <a:schemeClr val="accent2"/>
                </a:solidFill>
              </a:rPr>
              <a:t>31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4425950" y="25971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Checksum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1758950" y="25971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Length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1281113" y="3832225"/>
            <a:ext cx="637222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x-none" sz="1400" b="1" u="sng"/>
              <a:t>Field		Purpose</a:t>
            </a:r>
          </a:p>
          <a:p>
            <a:pPr eaLnBrk="0" hangingPunct="0"/>
            <a:r>
              <a:rPr lang="en-US" altLang="x-none" sz="1400"/>
              <a:t>Source Port	16-bit port number identifying originating application</a:t>
            </a:r>
          </a:p>
          <a:p>
            <a:pPr eaLnBrk="0" hangingPunct="0"/>
            <a:r>
              <a:rPr lang="en-US" altLang="x-none" sz="1400"/>
              <a:t>Destination Port	16-bit port number identifying destination application</a:t>
            </a:r>
          </a:p>
          <a:p>
            <a:pPr eaLnBrk="0" hangingPunct="0"/>
            <a:r>
              <a:rPr lang="en-US" altLang="x-none" sz="1400"/>
              <a:t>Length		Length of UDP datagram (UDP header + data)</a:t>
            </a:r>
          </a:p>
          <a:p>
            <a:pPr eaLnBrk="0" hangingPunct="0"/>
            <a:r>
              <a:rPr lang="en-US" altLang="x-none" sz="1400"/>
              <a:t>Checksum		Checksum of IP pseudo header, UDP header, and data</a:t>
            </a:r>
          </a:p>
        </p:txBody>
      </p:sp>
    </p:spTree>
    <p:extLst>
      <p:ext uri="{BB962C8B-B14F-4D97-AF65-F5344CB8AC3E}">
        <p14:creationId xmlns:p14="http://schemas.microsoft.com/office/powerpoint/2010/main" val="200340810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dirty="0" smtClean="0"/>
              <a:t>Internet Protocol Suite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dirty="0" smtClean="0"/>
              <a:t>Provide end-to-end data communication specifying how data should be packetized, addressed, transmitted, routed and received. </a:t>
            </a:r>
            <a:endParaRPr lang="en-GB" altLang="x-none" dirty="0"/>
          </a:p>
        </p:txBody>
      </p:sp>
      <p:sp>
        <p:nvSpPr>
          <p:cNvPr id="4" name="矩形 3"/>
          <p:cNvSpPr/>
          <p:nvPr/>
        </p:nvSpPr>
        <p:spPr>
          <a:xfrm>
            <a:off x="2286000" y="5229200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mtClean="0"/>
              <a:t>https://en.wikipedia.org/wiki/Internet_protocol_suite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452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smtClean="0"/>
              <a:t>Typical applications of UDP</a:t>
            </a:r>
            <a:endParaRPr lang="en-GB" altLang="x-non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x-none" smtClean="0"/>
              <a:t>Where packet loss etc is better handled by the application than the network stack</a:t>
            </a:r>
          </a:p>
          <a:p>
            <a:pPr lvl="1"/>
            <a:r>
              <a:rPr lang="en-GB" altLang="x-none" smtClean="0"/>
              <a:t>Where the overhead of setting up a connection isn’t wanted</a:t>
            </a:r>
          </a:p>
          <a:p>
            <a:endParaRPr lang="en-GB" altLang="x-none" smtClean="0"/>
          </a:p>
          <a:p>
            <a:r>
              <a:rPr lang="en-GB" altLang="x-none" smtClean="0"/>
              <a:t>VOIP</a:t>
            </a:r>
          </a:p>
          <a:p>
            <a:r>
              <a:rPr lang="en-GB" altLang="x-none" smtClean="0"/>
              <a:t>NFS – Network File System</a:t>
            </a:r>
          </a:p>
          <a:p>
            <a:r>
              <a:rPr lang="en-GB" altLang="x-none" smtClean="0"/>
              <a:t>Most games</a:t>
            </a:r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06806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smtClean="0"/>
              <a:t>TCP</a:t>
            </a:r>
            <a:endParaRPr lang="en-GB" altLang="x-non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smtClean="0"/>
              <a:t>Reliable, full-duplex, connection-oriented, stream delivery</a:t>
            </a:r>
          </a:p>
          <a:p>
            <a:pPr lvl="1"/>
            <a:r>
              <a:rPr lang="en-GB" altLang="x-none" smtClean="0"/>
              <a:t>Interface presented to the application doesn’t require data in individual packets</a:t>
            </a:r>
          </a:p>
          <a:p>
            <a:pPr lvl="1"/>
            <a:r>
              <a:rPr lang="en-GB" altLang="x-none" smtClean="0"/>
              <a:t>Data is guaranteed to arrive, and in the correct order without duplications</a:t>
            </a:r>
          </a:p>
          <a:p>
            <a:pPr lvl="2"/>
            <a:r>
              <a:rPr lang="en-GB" altLang="x-none" smtClean="0"/>
              <a:t>Or the connection will be dropped</a:t>
            </a:r>
          </a:p>
          <a:p>
            <a:pPr lvl="1"/>
            <a:r>
              <a:rPr lang="en-GB" altLang="x-none" smtClean="0"/>
              <a:t>Imposes significant overheads</a:t>
            </a:r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81987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smtClean="0"/>
              <a:t>Applications of TCP</a:t>
            </a:r>
            <a:endParaRPr lang="en-GB" altLang="x-none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smtClean="0"/>
              <a:t>Most things!</a:t>
            </a:r>
          </a:p>
          <a:p>
            <a:pPr lvl="1"/>
            <a:r>
              <a:rPr lang="en-GB" altLang="x-none" smtClean="0"/>
              <a:t>HTTP, FTP, …</a:t>
            </a:r>
          </a:p>
          <a:p>
            <a:endParaRPr lang="en-GB" altLang="x-none" smtClean="0"/>
          </a:p>
          <a:p>
            <a:r>
              <a:rPr lang="en-GB" altLang="x-none" smtClean="0"/>
              <a:t>Saves the application a lot of work, so used unless there’s a good reason not to</a:t>
            </a:r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228484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smtClean="0"/>
              <a:t>TCP implementation</a:t>
            </a:r>
            <a:endParaRPr lang="en-GB" altLang="x-non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smtClean="0"/>
              <a:t>Connections are established using a three-way handshake</a:t>
            </a:r>
          </a:p>
          <a:p>
            <a:r>
              <a:rPr lang="en-GB" altLang="x-none" smtClean="0"/>
              <a:t>Data is divided up into packets by the operating system</a:t>
            </a:r>
          </a:p>
          <a:p>
            <a:r>
              <a:rPr lang="en-GB" altLang="x-none" smtClean="0"/>
              <a:t>Packets are numbered, and received packets are acknowledged</a:t>
            </a:r>
          </a:p>
          <a:p>
            <a:r>
              <a:rPr lang="en-GB" altLang="x-none" smtClean="0"/>
              <a:t>Connections are explicitly closed</a:t>
            </a:r>
          </a:p>
          <a:p>
            <a:pPr lvl="1"/>
            <a:r>
              <a:rPr lang="en-GB" altLang="x-none" smtClean="0"/>
              <a:t>(or may abnormally terminate)</a:t>
            </a:r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235948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smtClean="0"/>
              <a:t>TCP Packets</a:t>
            </a:r>
            <a:endParaRPr lang="en-GB" altLang="x-none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smtClean="0"/>
              <a:t>Source + destination ports</a:t>
            </a:r>
          </a:p>
          <a:p>
            <a:r>
              <a:rPr lang="en-GB" altLang="x-none" smtClean="0"/>
              <a:t>Sequence number (used to order packets)</a:t>
            </a:r>
          </a:p>
          <a:p>
            <a:r>
              <a:rPr lang="en-GB" altLang="x-none" smtClean="0"/>
              <a:t>Acknowledgement number (used to verify packets are received)</a:t>
            </a:r>
          </a:p>
          <a:p>
            <a:endParaRPr lang="en-GB" altLang="x-none" smtClean="0"/>
          </a:p>
          <a:p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29916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r>
              <a:rPr lang="en-US" altLang="x-none"/>
              <a:t>TCP Segment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4349750" y="18351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Destination Port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682750" y="2444750"/>
            <a:ext cx="5321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Acknowledgment Number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682750" y="3359150"/>
            <a:ext cx="40259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Options...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721350" y="3359150"/>
            <a:ext cx="12827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Padding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1682750" y="3663950"/>
            <a:ext cx="53213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Data...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1585913" y="15478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x-none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2271713" y="15478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x-none" sz="14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3033713" y="1547813"/>
            <a:ext cx="382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x-none" sz="140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4176713" y="1547813"/>
            <a:ext cx="382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x-none" sz="1400">
                <a:solidFill>
                  <a:schemeClr val="accent2"/>
                </a:solidFill>
              </a:rPr>
              <a:t>16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4860925" y="1547813"/>
            <a:ext cx="38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x-none" sz="140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5622925" y="1547813"/>
            <a:ext cx="38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x-none" sz="1400">
                <a:solidFill>
                  <a:schemeClr val="accent2"/>
                </a:solidFill>
              </a:rPr>
              <a:t>24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6689725" y="1547813"/>
            <a:ext cx="38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x-none" sz="1400">
                <a:solidFill>
                  <a:schemeClr val="accent2"/>
                </a:solidFill>
              </a:rPr>
              <a:t>31</a:t>
            </a: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1682750" y="18351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Source Port</a:t>
            </a: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4349750" y="27495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Window</a:t>
            </a:r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1682750" y="2749550"/>
            <a:ext cx="6731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Len</a:t>
            </a: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1682750" y="2139950"/>
            <a:ext cx="5321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Sequence Number</a:t>
            </a:r>
          </a:p>
        </p:txBody>
      </p:sp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2368550" y="2749550"/>
            <a:ext cx="9017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Reserved</a:t>
            </a:r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3282950" y="2749550"/>
            <a:ext cx="10541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Flags</a:t>
            </a:r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4349750" y="30543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Urgent Pointer</a:t>
            </a:r>
          </a:p>
        </p:txBody>
      </p:sp>
      <p:sp>
        <p:nvSpPr>
          <p:cNvPr id="54296" name="Rectangle 24"/>
          <p:cNvSpPr>
            <a:spLocks noChangeArrowheads="1"/>
          </p:cNvSpPr>
          <p:nvPr/>
        </p:nvSpPr>
        <p:spPr bwMode="auto">
          <a:xfrm>
            <a:off x="1682750" y="305435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x-none" sz="1400">
                <a:solidFill>
                  <a:schemeClr val="bg2"/>
                </a:solidFill>
              </a:rPr>
              <a:t>Checksum</a:t>
            </a:r>
          </a:p>
        </p:txBody>
      </p:sp>
      <p:sp>
        <p:nvSpPr>
          <p:cNvPr id="54297" name="Rectangle 25"/>
          <p:cNvSpPr>
            <a:spLocks noChangeArrowheads="1"/>
          </p:cNvSpPr>
          <p:nvPr/>
        </p:nvSpPr>
        <p:spPr bwMode="auto">
          <a:xfrm>
            <a:off x="976313" y="3984625"/>
            <a:ext cx="6154737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x-none" sz="1200" b="1" u="sng"/>
              <a:t>Field		Purpose</a:t>
            </a:r>
            <a:endParaRPr lang="en-US" altLang="x-none" sz="1200" u="sng"/>
          </a:p>
          <a:p>
            <a:pPr eaLnBrk="0" hangingPunct="0"/>
            <a:r>
              <a:rPr lang="en-US" altLang="x-none" sz="1200"/>
              <a:t>Source Port		Identifies originating application</a:t>
            </a:r>
          </a:p>
          <a:p>
            <a:pPr eaLnBrk="0" hangingPunct="0"/>
            <a:r>
              <a:rPr lang="en-US" altLang="x-none" sz="1200"/>
              <a:t>Destination Port	Identifies destination application</a:t>
            </a:r>
          </a:p>
          <a:p>
            <a:pPr eaLnBrk="0" hangingPunct="0"/>
            <a:r>
              <a:rPr lang="en-US" altLang="x-none" sz="1200"/>
              <a:t>Sequence Number	Sequence number of first octet in the segment</a:t>
            </a:r>
          </a:p>
          <a:p>
            <a:pPr eaLnBrk="0" hangingPunct="0"/>
            <a:r>
              <a:rPr lang="en-US" altLang="x-none" sz="1200"/>
              <a:t>Acknowledgment #	Sequence number of the next expected octet (if ACK flag set)</a:t>
            </a:r>
          </a:p>
          <a:p>
            <a:pPr eaLnBrk="0" hangingPunct="0"/>
            <a:r>
              <a:rPr lang="en-US" altLang="x-none" sz="1200"/>
              <a:t>Len		Length of TCP header in 4 octet units</a:t>
            </a:r>
          </a:p>
          <a:p>
            <a:pPr eaLnBrk="0" hangingPunct="0"/>
            <a:r>
              <a:rPr lang="en-US" altLang="x-none" sz="1200"/>
              <a:t>Flags		TCP flags: SYN, FIN, RST, PSH, ACK, URG</a:t>
            </a:r>
          </a:p>
          <a:p>
            <a:pPr eaLnBrk="0" hangingPunct="0"/>
            <a:r>
              <a:rPr lang="en-US" altLang="x-none" sz="1200"/>
              <a:t>Window		Number of octets from ACK that sender will accept</a:t>
            </a:r>
          </a:p>
          <a:p>
            <a:pPr eaLnBrk="0" hangingPunct="0"/>
            <a:r>
              <a:rPr lang="en-US" altLang="x-none" sz="1200"/>
              <a:t>Checksum		Checksum of IP pseudo-header + TCP header + data</a:t>
            </a:r>
          </a:p>
          <a:p>
            <a:pPr eaLnBrk="0" hangingPunct="0"/>
            <a:r>
              <a:rPr lang="en-US" altLang="x-none" sz="1200"/>
              <a:t>Urgent Pointer	Pointer to end of “urgent data”</a:t>
            </a:r>
          </a:p>
          <a:p>
            <a:pPr eaLnBrk="0" hangingPunct="0"/>
            <a:r>
              <a:rPr lang="en-US" altLang="x-none" sz="1200"/>
              <a:t>Options		Special TCP options such as MSS and Window Scale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517525" y="6288088"/>
            <a:ext cx="833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/>
              <a:t>You just need to know port numbers, seq and ack are added</a:t>
            </a:r>
          </a:p>
        </p:txBody>
      </p:sp>
    </p:spTree>
    <p:extLst>
      <p:ext uri="{BB962C8B-B14F-4D97-AF65-F5344CB8AC3E}">
        <p14:creationId xmlns:p14="http://schemas.microsoft.com/office/powerpoint/2010/main" val="110553565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TCP : Data transfer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35052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5857875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543675" y="1447800"/>
            <a:ext cx="59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Host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362200" y="1447800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Client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828800" y="1905000"/>
            <a:ext cx="1450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Send Packet 1</a:t>
            </a:r>
          </a:p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Start Timer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1552575" y="3749675"/>
            <a:ext cx="19526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Retransmit Packet1</a:t>
            </a:r>
          </a:p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Start Timer</a:t>
            </a: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3505200" y="20574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934075" y="2149475"/>
            <a:ext cx="20669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Packet should arrive </a:t>
            </a:r>
          </a:p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ACK should be sent</a:t>
            </a: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H="1">
            <a:off x="3505200" y="27432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3505200" y="36576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1450975" y="2514600"/>
            <a:ext cx="19891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ACK would normally</a:t>
            </a:r>
          </a:p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Arrive at this time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937250" y="3902075"/>
            <a:ext cx="1704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Receive Packet 1</a:t>
            </a:r>
          </a:p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Send AXK 1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1905000" y="3276600"/>
            <a:ext cx="1335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Time Expires</a:t>
            </a: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 flipH="1">
            <a:off x="3505200" y="41910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1752600" y="4419600"/>
            <a:ext cx="14652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Receive ACK 1</a:t>
            </a:r>
          </a:p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Cancel Timer</a:t>
            </a:r>
          </a:p>
        </p:txBody>
      </p:sp>
      <p:sp>
        <p:nvSpPr>
          <p:cNvPr id="48146" name="AutoShape 18"/>
          <p:cNvSpPr>
            <a:spLocks noChangeArrowheads="1"/>
          </p:cNvSpPr>
          <p:nvPr/>
        </p:nvSpPr>
        <p:spPr bwMode="auto">
          <a:xfrm>
            <a:off x="3810000" y="1905000"/>
            <a:ext cx="1752600" cy="6858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400" b="1">
                <a:latin typeface="Tahoma" charset="0"/>
                <a:ea typeface="ＭＳ Ｐゴシック" charset="-128"/>
              </a:rPr>
              <a:t>Packet Lost</a:t>
            </a: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5181600" y="23622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685800" y="167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6858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838200" y="1676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457200" y="2286000"/>
            <a:ext cx="7731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600" b="1">
                <a:latin typeface="Tahoma" charset="0"/>
                <a:ea typeface="ＭＳ Ｐゴシック" charset="-128"/>
              </a:rPr>
              <a:t>Timer</a:t>
            </a:r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6858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53" name="Line 25"/>
          <p:cNvSpPr>
            <a:spLocks noChangeShapeType="1"/>
          </p:cNvSpPr>
          <p:nvPr/>
        </p:nvSpPr>
        <p:spPr bwMode="auto">
          <a:xfrm>
            <a:off x="6858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54" name="Line 26"/>
          <p:cNvSpPr>
            <a:spLocks noChangeShapeType="1"/>
          </p:cNvSpPr>
          <p:nvPr/>
        </p:nvSpPr>
        <p:spPr bwMode="auto">
          <a:xfrm>
            <a:off x="838200" y="3429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457200" y="3930650"/>
            <a:ext cx="7731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600" b="1">
                <a:latin typeface="Tahoma" charset="0"/>
                <a:ea typeface="ＭＳ Ｐゴシック" charset="-128"/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1093135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smtClean="0"/>
              <a:t>IPv6</a:t>
            </a:r>
            <a:endParaRPr lang="en-GB" altLang="x-non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smtClean="0"/>
              <a:t>128 bit addresses</a:t>
            </a:r>
          </a:p>
          <a:p>
            <a:pPr lvl="1"/>
            <a:r>
              <a:rPr lang="en-GB" altLang="x-none" smtClean="0"/>
              <a:t>Make it feasible to be very wasteful with address allocations</a:t>
            </a:r>
          </a:p>
          <a:p>
            <a:r>
              <a:rPr lang="en-GB" altLang="x-none" smtClean="0"/>
              <a:t>Lots of other new features</a:t>
            </a:r>
          </a:p>
          <a:p>
            <a:pPr lvl="1"/>
            <a:r>
              <a:rPr lang="en-GB" altLang="x-none" smtClean="0"/>
              <a:t>Built-in autoconfiguration, security options, …</a:t>
            </a:r>
          </a:p>
          <a:p>
            <a:r>
              <a:rPr lang="en-GB" altLang="x-none" smtClean="0"/>
              <a:t>Not really in production use yet</a:t>
            </a:r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0808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TCP/IP Layers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762FC-9CE5-5147-8DBE-3B220BC9650A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844824"/>
            <a:ext cx="5270500" cy="4051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19672" y="594928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mtClean="0"/>
              <a:t>https://technet.microsoft.com/en-us/library/cc958821.aspx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05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Interface Layer</a:t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Responsible </a:t>
            </a:r>
            <a:r>
              <a:rPr lang="en-US" altLang="zh-TW" dirty="0"/>
              <a:t>for placing TCP/IP packets on the network medium and receiving TCP/IP packets </a:t>
            </a:r>
            <a:r>
              <a:rPr lang="en-US" altLang="zh-TW" dirty="0" smtClean="0"/>
              <a:t>off </a:t>
            </a:r>
            <a:r>
              <a:rPr lang="en-US" altLang="zh-TW" dirty="0"/>
              <a:t>the network medium. </a:t>
            </a:r>
            <a:endParaRPr lang="en-US" altLang="zh-TW" dirty="0" smtClean="0"/>
          </a:p>
          <a:p>
            <a:r>
              <a:rPr lang="en-US" altLang="zh-TW" dirty="0"/>
              <a:t>C</a:t>
            </a:r>
            <a:r>
              <a:rPr lang="en-US" altLang="zh-TW" dirty="0" smtClean="0"/>
              <a:t>an </a:t>
            </a:r>
            <a:r>
              <a:rPr lang="en-US" altLang="zh-TW" dirty="0"/>
              <a:t>be used to connect differing network </a:t>
            </a:r>
            <a:r>
              <a:rPr lang="en-US" altLang="zh-TW" dirty="0" smtClean="0"/>
              <a:t>types</a:t>
            </a:r>
          </a:p>
          <a:p>
            <a:pPr lvl="1"/>
            <a:r>
              <a:rPr lang="en-US" altLang="zh-TW" dirty="0" smtClean="0"/>
              <a:t>LAN: Ethernet </a:t>
            </a:r>
            <a:r>
              <a:rPr lang="en-US" altLang="zh-TW" dirty="0"/>
              <a:t>and Token </a:t>
            </a:r>
            <a:r>
              <a:rPr lang="en-US" altLang="zh-TW" dirty="0" smtClean="0"/>
              <a:t>Ring</a:t>
            </a:r>
          </a:p>
          <a:p>
            <a:pPr lvl="1"/>
            <a:r>
              <a:rPr lang="en-US" altLang="zh-TW" dirty="0" smtClean="0"/>
              <a:t>WAN: X.25 </a:t>
            </a:r>
            <a:r>
              <a:rPr lang="en-US" altLang="zh-TW" dirty="0"/>
              <a:t>and Frame </a:t>
            </a:r>
            <a:r>
              <a:rPr lang="en-US" altLang="zh-TW" dirty="0" smtClean="0"/>
              <a:t>Relay</a:t>
            </a:r>
          </a:p>
          <a:p>
            <a:r>
              <a:rPr kumimoji="1" lang="en-US" altLang="zh-TW" dirty="0" smtClean="0"/>
              <a:t>Assume </a:t>
            </a:r>
            <a:r>
              <a:rPr lang="en-US" altLang="zh-TW" dirty="0"/>
              <a:t>unreliable Network Interface 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762FC-9CE5-5147-8DBE-3B220BC9650A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174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Internet Layer</a:t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94982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esponsible </a:t>
            </a:r>
            <a:r>
              <a:rPr lang="en-US" altLang="zh-TW" dirty="0"/>
              <a:t>for addressing, packaging, and routing functions</a:t>
            </a:r>
            <a:r>
              <a:rPr lang="en-US" altLang="zh-TW"/>
              <a:t>. </a:t>
            </a:r>
            <a:endParaRPr lang="en-US" altLang="zh-TW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core protocols of the Internet layer are IP, ARP, ICMP, and IGMP.</a:t>
            </a:r>
          </a:p>
          <a:p>
            <a:r>
              <a:rPr lang="en-US" altLang="zh-TW" dirty="0"/>
              <a:t>The Internet Protocol (IP)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routable </a:t>
            </a:r>
            <a:r>
              <a:rPr lang="en-US" altLang="zh-TW" dirty="0"/>
              <a:t>protocol responsible for IP addressing, routing, and the fragmentation and reassembly of packets.</a:t>
            </a:r>
          </a:p>
          <a:p>
            <a:r>
              <a:rPr lang="en-US" altLang="zh-TW" dirty="0"/>
              <a:t>The Address Resolution Protocol (ARP)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resolution </a:t>
            </a:r>
            <a:r>
              <a:rPr lang="en-US" altLang="zh-TW" dirty="0"/>
              <a:t>of the Internet layer address to the Network Interface layer address such as a hardware address.</a:t>
            </a:r>
          </a:p>
          <a:p>
            <a:r>
              <a:rPr lang="en-US" altLang="zh-TW" dirty="0"/>
              <a:t>The Internet Control Message Protocol (ICMP)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providing </a:t>
            </a:r>
            <a:r>
              <a:rPr lang="en-US" altLang="zh-TW" dirty="0"/>
              <a:t>diagnostic functions and reporting errors due to the unsuccessful delivery of IP packets.</a:t>
            </a:r>
          </a:p>
          <a:p>
            <a:r>
              <a:rPr lang="en-US" altLang="zh-TW" dirty="0"/>
              <a:t>The Internet Group Management Protocol (IGMP)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management </a:t>
            </a:r>
            <a:r>
              <a:rPr lang="en-US" altLang="zh-TW" dirty="0"/>
              <a:t>of IP multicast groups.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5D742-8971-D546-BE0B-2175CA3B5F41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Transport Layer</a:t>
            </a:r>
            <a:br>
              <a:rPr lang="en-US" altLang="zh-TW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rovide the Application layer with session and datagram communication services. </a:t>
            </a:r>
          </a:p>
          <a:p>
            <a:pPr lvl="1"/>
            <a:r>
              <a:rPr lang="en-US" altLang="zh-TW" dirty="0" smtClean="0"/>
              <a:t>The core protocols of the Transport layer are Transmission Control Protocol (TCP) and the User Datagram Protocol (UDP).</a:t>
            </a:r>
          </a:p>
          <a:p>
            <a:r>
              <a:rPr lang="en-US" altLang="zh-TW" dirty="0" smtClean="0"/>
              <a:t>TCP </a:t>
            </a:r>
          </a:p>
          <a:p>
            <a:pPr lvl="1"/>
            <a:r>
              <a:rPr lang="en-US" altLang="zh-TW" dirty="0" smtClean="0"/>
              <a:t>provides a one-to-one, connection-oriented, reliable communications service. TCP is responsible for the establishment of a TCP connection, the sequencing and acknowledgment of packets sent, and the recovery of packets lost during transmission.</a:t>
            </a:r>
          </a:p>
          <a:p>
            <a:r>
              <a:rPr lang="en-US" altLang="zh-TW" dirty="0" smtClean="0"/>
              <a:t>UDP </a:t>
            </a:r>
          </a:p>
          <a:p>
            <a:pPr lvl="1"/>
            <a:r>
              <a:rPr lang="en-US" altLang="zh-TW" dirty="0" smtClean="0"/>
              <a:t>provides a one-to-one or one-to-many, connectionless, unreliable communications service. UDP is used when the amount of data to be transferred is small (such as the data that would fit into a single packet), when the overhead of establishing a TCP connection is not desired or when the applications or upper layer protocols provide reliable delivery.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D742-8971-D546-BE0B-2175CA3B5F41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412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</a:t>
            </a:r>
            <a:r>
              <a:rPr lang="en-US" altLang="zh-TW" dirty="0" smtClean="0"/>
              <a:t>Layer (I)</a:t>
            </a: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idely-known </a:t>
            </a:r>
            <a:r>
              <a:rPr lang="en-US" altLang="zh-TW" dirty="0"/>
              <a:t>Application layer protocols are those used for the exchange of user information:</a:t>
            </a:r>
          </a:p>
          <a:p>
            <a:pPr lvl="1"/>
            <a:r>
              <a:rPr lang="en-US" altLang="zh-TW" dirty="0"/>
              <a:t>The Hypertext Transfer Protocol (HTTP) is used to transfer files that make up the Web pages of the World Wide Web.</a:t>
            </a:r>
          </a:p>
          <a:p>
            <a:pPr lvl="1"/>
            <a:r>
              <a:rPr lang="en-US" altLang="zh-TW" dirty="0"/>
              <a:t>The File Transfer Protocol (FTP) is used for interactive file transfer.</a:t>
            </a:r>
          </a:p>
          <a:p>
            <a:pPr lvl="1"/>
            <a:r>
              <a:rPr lang="en-US" altLang="zh-TW" dirty="0"/>
              <a:t>The Simple Mail Transfer Protocol (SMTP) is used for the transfer of mail messages and attachments.</a:t>
            </a:r>
          </a:p>
          <a:p>
            <a:pPr lvl="1"/>
            <a:r>
              <a:rPr lang="en-US" altLang="zh-TW" dirty="0"/>
              <a:t>Telnet, a terminal emulation protocol, is used for logging on remotely to network hosts.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5D742-8971-D546-BE0B-2175CA3B5F41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280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</a:t>
            </a:r>
            <a:r>
              <a:rPr lang="en-US" altLang="zh-TW" dirty="0" smtClean="0"/>
              <a:t>Layer (II)</a:t>
            </a: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ollowing Application layer protocols help facilitate the use and management of TCP/IP networks:</a:t>
            </a:r>
          </a:p>
          <a:p>
            <a:pPr lvl="1"/>
            <a:r>
              <a:rPr lang="en-US" altLang="zh-TW" dirty="0" smtClean="0"/>
              <a:t>The Domain Name System (DNS) is used to resolve a host name to an IP address.</a:t>
            </a:r>
          </a:p>
          <a:p>
            <a:pPr lvl="1"/>
            <a:r>
              <a:rPr lang="en-US" altLang="zh-TW" dirty="0" smtClean="0"/>
              <a:t>The Routing Information Protocol (RIP) is a routing protocol that routers use to exchange routing information on an IP internetwork.</a:t>
            </a:r>
          </a:p>
          <a:p>
            <a:pPr lvl="1"/>
            <a:r>
              <a:rPr lang="en-US" altLang="zh-TW" dirty="0" smtClean="0"/>
              <a:t>The Simple Network Management Protocol (SNMP) is used between a network management console and network devices (routers, bridges, intelligent hubs) to collect and exchange network management information.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5D742-8971-D546-BE0B-2175CA3B5F41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62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ja-JP">
                <a:ea typeface="ＭＳ Ｐゴシック" charset="-128"/>
              </a:rPr>
              <a:t>Packet Encapsulation </a:t>
            </a:r>
          </a:p>
        </p:txBody>
      </p:sp>
      <p:pic>
        <p:nvPicPr>
          <p:cNvPr id="35843" name="Picture 3" descr="encapsu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268913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86106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charset="2"/>
              <a:buChar char="n"/>
            </a:pPr>
            <a:r>
              <a:rPr kumimoji="1" lang="en-US" altLang="ja-JP">
                <a:latin typeface="Tahoma" charset="0"/>
                <a:ea typeface="ＭＳ Ｐゴシック" charset="-128"/>
              </a:rPr>
              <a:t> The data is sent down the protocol stack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charset="2"/>
              <a:buChar char="n"/>
            </a:pPr>
            <a:r>
              <a:rPr kumimoji="1" lang="en-US" altLang="ja-JP">
                <a:latin typeface="Tahoma" charset="0"/>
                <a:ea typeface="ＭＳ Ｐゴシック" charset="-128"/>
              </a:rPr>
              <a:t> Each layer adds to the data by prepending headers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27432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34290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41529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48260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61722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69342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2743200" y="594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667000" y="5943600"/>
            <a:ext cx="80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>
                <a:latin typeface="Tahoma" charset="0"/>
                <a:ea typeface="ＭＳ Ｐゴシック" charset="-128"/>
              </a:rPr>
              <a:t>22Bytes</a:t>
            </a: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3454400" y="594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3387725" y="5943600"/>
            <a:ext cx="80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>
                <a:latin typeface="Tahoma" charset="0"/>
                <a:ea typeface="ＭＳ Ｐゴシック" charset="-128"/>
              </a:rPr>
              <a:t>20Bytes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4152900" y="594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4114800" y="5943600"/>
            <a:ext cx="80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>
                <a:latin typeface="Tahoma" charset="0"/>
                <a:ea typeface="ＭＳ Ｐゴシック" charset="-128"/>
              </a:rPr>
              <a:t>20Bytes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6172200" y="5943600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>
                <a:latin typeface="Tahoma" charset="0"/>
                <a:ea typeface="ＭＳ Ｐゴシック" charset="-128"/>
              </a:rPr>
              <a:t>4Bytes</a:t>
            </a: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6172200" y="594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34290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6172200" y="624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4114800" y="6400800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>
                <a:latin typeface="Tahoma" charset="0"/>
                <a:ea typeface="ＭＳ Ｐゴシック" charset="-128"/>
              </a:rPr>
              <a:t>64 to 1500 Bytes</a:t>
            </a:r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3429000" y="6400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933102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6144</TotalTime>
  <Words>951</Words>
  <Application>Microsoft Macintosh PowerPoint</Application>
  <PresentationFormat>如螢幕大小 (4:3)</PresentationFormat>
  <Paragraphs>271</Paragraphs>
  <Slides>27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Arial</vt:lpstr>
      <vt:lpstr>新細明體</vt:lpstr>
      <vt:lpstr>Wingdings</vt:lpstr>
      <vt:lpstr>Times New Roman</vt:lpstr>
      <vt:lpstr>標楷體</vt:lpstr>
      <vt:lpstr>Network</vt:lpstr>
      <vt:lpstr>Introduction to TCP/IP</vt:lpstr>
      <vt:lpstr>Internet Protocol Suite</vt:lpstr>
      <vt:lpstr>TCP/IP Layers</vt:lpstr>
      <vt:lpstr>Network Interface Layer </vt:lpstr>
      <vt:lpstr>Internet Layer </vt:lpstr>
      <vt:lpstr>Transport Layer </vt:lpstr>
      <vt:lpstr>Application Layer (I) </vt:lpstr>
      <vt:lpstr>Application Layer (II) </vt:lpstr>
      <vt:lpstr>Packet Encapsulation </vt:lpstr>
      <vt:lpstr>IP</vt:lpstr>
      <vt:lpstr>IP addresses</vt:lpstr>
      <vt:lpstr>Routing</vt:lpstr>
      <vt:lpstr>Routing (cont)</vt:lpstr>
      <vt:lpstr>Allocation of addresses</vt:lpstr>
      <vt:lpstr>IP packets</vt:lpstr>
      <vt:lpstr>IP Datagram</vt:lpstr>
      <vt:lpstr>IP Routing</vt:lpstr>
      <vt:lpstr>UDP</vt:lpstr>
      <vt:lpstr>UDP datagram</vt:lpstr>
      <vt:lpstr>Typical applications of UDP</vt:lpstr>
      <vt:lpstr>TCP</vt:lpstr>
      <vt:lpstr>Applications of TCP</vt:lpstr>
      <vt:lpstr>TCP implementation</vt:lpstr>
      <vt:lpstr>TCP Packets</vt:lpstr>
      <vt:lpstr>TCP Segment</vt:lpstr>
      <vt:lpstr>TCP : Data transfer</vt:lpstr>
      <vt:lpstr>IPv6</vt:lpstr>
    </vt:vector>
  </TitlesOfParts>
  <Company>EE NTHU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I2C</dc:title>
  <dc:creator>Jing-Jia Liou</dc:creator>
  <cp:lastModifiedBy>Microsoft Office 使用者</cp:lastModifiedBy>
  <cp:revision>330</cp:revision>
  <dcterms:created xsi:type="dcterms:W3CDTF">1601-01-01T00:00:00Z</dcterms:created>
  <dcterms:modified xsi:type="dcterms:W3CDTF">2017-03-22T07:16:48Z</dcterms:modified>
</cp:coreProperties>
</file>