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7" r:id="rId2"/>
    <p:sldId id="257" r:id="rId3"/>
    <p:sldId id="258" r:id="rId4"/>
    <p:sldId id="259" r:id="rId5"/>
    <p:sldId id="260" r:id="rId6"/>
    <p:sldId id="288" r:id="rId7"/>
    <p:sldId id="261" r:id="rId8"/>
    <p:sldId id="281" r:id="rId9"/>
    <p:sldId id="282" r:id="rId10"/>
    <p:sldId id="283" r:id="rId11"/>
    <p:sldId id="284" r:id="rId12"/>
    <p:sldId id="285" r:id="rId13"/>
    <p:sldId id="262" r:id="rId14"/>
    <p:sldId id="263" r:id="rId15"/>
    <p:sldId id="264" r:id="rId16"/>
    <p:sldId id="265" r:id="rId17"/>
    <p:sldId id="270" r:id="rId18"/>
    <p:sldId id="28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>
      <p:cViewPr>
        <p:scale>
          <a:sx n="120" d="100"/>
          <a:sy n="120" d="100"/>
        </p:scale>
        <p:origin x="1344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51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56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827778" y="1186180"/>
            <a:ext cx="2480564" cy="2562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227277" y="638175"/>
            <a:ext cx="3129025" cy="3872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590" y="281431"/>
            <a:ext cx="848481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590" y="1070355"/>
            <a:ext cx="8484819" cy="321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-knowhow.co.uk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mbed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5927" y="5828134"/>
            <a:ext cx="7585075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If you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use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ref</a:t>
            </a:r>
            <a:r>
              <a:rPr sz="1200" i="1" spc="5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rence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5" dirty="0">
                <a:latin typeface="Arial"/>
                <a:cs typeface="Arial"/>
              </a:rPr>
              <a:t>h</a:t>
            </a:r>
            <a:r>
              <a:rPr sz="1200" i="1" dirty="0">
                <a:latin typeface="Arial"/>
                <a:cs typeface="Arial"/>
              </a:rPr>
              <a:t>ese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sl</a:t>
            </a:r>
            <a:r>
              <a:rPr sz="1200" i="1" spc="-5" dirty="0">
                <a:latin typeface="Arial"/>
                <a:cs typeface="Arial"/>
              </a:rPr>
              <a:t>i</a:t>
            </a:r>
            <a:r>
              <a:rPr sz="1200" i="1" dirty="0">
                <a:latin typeface="Arial"/>
                <a:cs typeface="Arial"/>
              </a:rPr>
              <a:t>des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 t</a:t>
            </a:r>
            <a:r>
              <a:rPr sz="1200" i="1" spc="5" dirty="0">
                <a:latin typeface="Arial"/>
                <a:cs typeface="Arial"/>
              </a:rPr>
              <a:t>h</a:t>
            </a:r>
            <a:r>
              <a:rPr sz="1200" i="1" dirty="0">
                <a:latin typeface="Arial"/>
                <a:cs typeface="Arial"/>
              </a:rPr>
              <a:t>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associat</a:t>
            </a:r>
            <a:r>
              <a:rPr sz="1200" i="1" spc="-10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5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xt</a:t>
            </a:r>
            <a:r>
              <a:rPr sz="1200" i="1" spc="5" dirty="0">
                <a:latin typeface="Arial"/>
                <a:cs typeface="Arial"/>
              </a:rPr>
              <a:t>b</a:t>
            </a:r>
            <a:r>
              <a:rPr sz="1200" i="1" dirty="0">
                <a:latin typeface="Arial"/>
                <a:cs typeface="Arial"/>
              </a:rPr>
              <a:t>ook,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ple</a:t>
            </a:r>
            <a:r>
              <a:rPr sz="1200" i="1" spc="5" dirty="0">
                <a:latin typeface="Arial"/>
                <a:cs typeface="Arial"/>
              </a:rPr>
              <a:t>a</a:t>
            </a:r>
            <a:r>
              <a:rPr sz="1200" i="1" dirty="0">
                <a:latin typeface="Arial"/>
                <a:cs typeface="Arial"/>
              </a:rPr>
              <a:t>se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cite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5" dirty="0">
                <a:latin typeface="Arial"/>
                <a:cs typeface="Arial"/>
              </a:rPr>
              <a:t>h</a:t>
            </a:r>
            <a:r>
              <a:rPr sz="1200" i="1" dirty="0">
                <a:latin typeface="Arial"/>
                <a:cs typeface="Arial"/>
              </a:rPr>
              <a:t>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</a:t>
            </a:r>
            <a:r>
              <a:rPr sz="1200" i="1" spc="-10" dirty="0">
                <a:latin typeface="Arial"/>
                <a:cs typeface="Arial"/>
              </a:rPr>
              <a:t>i</a:t>
            </a:r>
            <a:r>
              <a:rPr sz="1200" i="1" dirty="0">
                <a:latin typeface="Arial"/>
                <a:cs typeface="Arial"/>
              </a:rPr>
              <a:t>gin</a:t>
            </a:r>
            <a:r>
              <a:rPr sz="1200" i="1" spc="5" dirty="0">
                <a:latin typeface="Arial"/>
                <a:cs typeface="Arial"/>
              </a:rPr>
              <a:t>a</a:t>
            </a:r>
            <a:r>
              <a:rPr sz="1200" i="1" dirty="0">
                <a:latin typeface="Arial"/>
                <a:cs typeface="Arial"/>
              </a:rPr>
              <a:t>l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aut</a:t>
            </a:r>
            <a:r>
              <a:rPr sz="1200" i="1" spc="5" dirty="0">
                <a:latin typeface="Arial"/>
                <a:cs typeface="Arial"/>
              </a:rPr>
              <a:t>h</a:t>
            </a:r>
            <a:r>
              <a:rPr sz="1200" i="1" dirty="0">
                <a:latin typeface="Arial"/>
                <a:cs typeface="Arial"/>
              </a:rPr>
              <a:t>ors’</a:t>
            </a:r>
            <a:r>
              <a:rPr sz="1200" i="1" spc="-95" dirty="0">
                <a:latin typeface="Arial"/>
                <a:cs typeface="Arial"/>
              </a:rPr>
              <a:t> </a:t>
            </a:r>
            <a:r>
              <a:rPr sz="1200" i="1" spc="5" dirty="0">
                <a:latin typeface="Arial"/>
                <a:cs typeface="Arial"/>
              </a:rPr>
              <a:t>w</a:t>
            </a:r>
            <a:r>
              <a:rPr sz="1200" i="1" dirty="0">
                <a:latin typeface="Arial"/>
                <a:cs typeface="Arial"/>
              </a:rPr>
              <a:t>ork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as f</a:t>
            </a:r>
            <a:r>
              <a:rPr sz="1200" i="1" spc="5" dirty="0">
                <a:latin typeface="Arial"/>
                <a:cs typeface="Arial"/>
              </a:rPr>
              <a:t>o</a:t>
            </a:r>
            <a:r>
              <a:rPr sz="1200" i="1" dirty="0">
                <a:latin typeface="Arial"/>
                <a:cs typeface="Arial"/>
              </a:rPr>
              <a:t>l</a:t>
            </a:r>
            <a:r>
              <a:rPr sz="1200" i="1" spc="-5" dirty="0">
                <a:latin typeface="Arial"/>
                <a:cs typeface="Arial"/>
              </a:rPr>
              <a:t>l</a:t>
            </a:r>
            <a:r>
              <a:rPr sz="1200" i="1" dirty="0">
                <a:latin typeface="Arial"/>
                <a:cs typeface="Arial"/>
              </a:rPr>
              <a:t>o</a:t>
            </a:r>
            <a:r>
              <a:rPr sz="1200" i="1" spc="5" dirty="0">
                <a:latin typeface="Arial"/>
                <a:cs typeface="Arial"/>
              </a:rPr>
              <a:t>w</a:t>
            </a:r>
            <a:r>
              <a:rPr sz="1200" i="1" dirty="0">
                <a:latin typeface="Arial"/>
                <a:cs typeface="Arial"/>
              </a:rPr>
              <a:t>s: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200" spc="-12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ul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R.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&amp;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W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lm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urst,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01</a:t>
            </a:r>
            <a:r>
              <a:rPr sz="1200" spc="5" dirty="0">
                <a:latin typeface="Arial"/>
                <a:cs typeface="Arial"/>
              </a:rPr>
              <a:t>6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Fast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cti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de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5" dirty="0">
                <a:latin typeface="Arial"/>
                <a:cs typeface="Arial"/>
              </a:rPr>
              <a:t>em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esi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Ap</a:t>
            </a:r>
            <a:r>
              <a:rPr sz="1200" dirty="0">
                <a:latin typeface="Arial"/>
                <a:cs typeface="Arial"/>
              </a:rPr>
              <a:t>pl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ing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ARM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d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7" baseline="24305" dirty="0">
                <a:latin typeface="Arial"/>
                <a:cs typeface="Arial"/>
              </a:rPr>
              <a:t>n</a:t>
            </a:r>
            <a:r>
              <a:rPr sz="1200" baseline="24305" dirty="0">
                <a:latin typeface="Arial"/>
                <a:cs typeface="Arial"/>
              </a:rPr>
              <a:t>d </a:t>
            </a:r>
            <a:r>
              <a:rPr sz="1200" spc="-150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editio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nes,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ord,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ISBN: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978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8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00</a:t>
            </a:r>
            <a:r>
              <a:rPr sz="1200" dirty="0">
                <a:latin typeface="Arial"/>
                <a:cs typeface="Arial"/>
              </a:rPr>
              <a:t>8</a:t>
            </a:r>
            <a:r>
              <a:rPr sz="1200" spc="-10" dirty="0">
                <a:latin typeface="Arial"/>
                <a:cs typeface="Arial"/>
              </a:rPr>
              <a:t>8</a:t>
            </a:r>
            <a:r>
              <a:rPr sz="1200" spc="-5" dirty="0">
                <a:latin typeface="Arial"/>
                <a:cs typeface="Arial"/>
              </a:rPr>
              <a:t>0-</a:t>
            </a:r>
            <a:r>
              <a:rPr sz="1200" spc="-10" dirty="0">
                <a:latin typeface="Arial"/>
                <a:cs typeface="Arial"/>
              </a:rPr>
              <a:t>5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R="53975" algn="ctr">
              <a:lnSpc>
                <a:spcPct val="100000"/>
              </a:lnSpc>
              <a:spcBef>
                <a:spcPts val="775"/>
              </a:spcBef>
            </a:pPr>
            <a:r>
              <a:rPr sz="1200" u="sng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ww</a:t>
            </a:r>
            <a:r>
              <a:rPr sz="1200" u="sng" spc="-7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</a:t>
            </a:r>
            <a:r>
              <a:rPr sz="1200" u="sng" spc="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em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bedded</a:t>
            </a:r>
            <a:r>
              <a:rPr sz="12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-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kn</a:t>
            </a:r>
            <a:r>
              <a:rPr sz="12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200" u="sng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</a:t>
            </a:r>
            <a:r>
              <a:rPr sz="12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200" u="sng" spc="-7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.c</a:t>
            </a:r>
            <a:r>
              <a:rPr sz="1200" u="sng" spc="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</a:t>
            </a:r>
            <a:r>
              <a:rPr sz="12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u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9490" y="1415005"/>
            <a:ext cx="2844012" cy="2381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1201" y="2298300"/>
            <a:ext cx="1297510" cy="958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矩形 5"/>
          <p:cNvSpPr/>
          <p:nvPr/>
        </p:nvSpPr>
        <p:spPr>
          <a:xfrm>
            <a:off x="1524000" y="4692599"/>
            <a:ext cx="56388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Arial"/>
                <a:cs typeface="Arial"/>
              </a:rPr>
              <a:t>Cha</a:t>
            </a:r>
            <a:r>
              <a:rPr lang="en-US" altLang="zh-TW" sz="2400" spc="10" dirty="0">
                <a:latin typeface="Arial"/>
                <a:cs typeface="Arial"/>
              </a:rPr>
              <a:t>p</a:t>
            </a:r>
            <a:r>
              <a:rPr lang="en-US" altLang="zh-TW" sz="2400" dirty="0">
                <a:latin typeface="Arial"/>
                <a:cs typeface="Arial"/>
              </a:rPr>
              <a:t>ter</a:t>
            </a:r>
            <a:r>
              <a:rPr lang="en-US" altLang="zh-TW" sz="2400" spc="20" dirty="0">
                <a:latin typeface="Arial"/>
                <a:cs typeface="Arial"/>
              </a:rPr>
              <a:t> </a:t>
            </a:r>
            <a:r>
              <a:rPr lang="en-US" altLang="zh-TW" sz="2400" dirty="0" smtClean="0">
                <a:latin typeface="Arial"/>
                <a:cs typeface="Arial"/>
              </a:rPr>
              <a:t>1</a:t>
            </a:r>
            <a:r>
              <a:rPr lang="en-US" altLang="zh-TW" sz="2400" spc="5" dirty="0">
                <a:latin typeface="Arial"/>
                <a:cs typeface="Arial"/>
              </a:rPr>
              <a:t>2</a:t>
            </a:r>
            <a:r>
              <a:rPr lang="en-US" altLang="zh-TW" sz="2400" dirty="0" smtClean="0">
                <a:latin typeface="Arial"/>
                <a:cs typeface="Arial"/>
              </a:rPr>
              <a:t>:</a:t>
            </a:r>
            <a:endParaRPr lang="en-US" altLang="zh-TW" sz="2400" dirty="0">
              <a:latin typeface="Arial"/>
              <a:cs typeface="Arial"/>
            </a:endParaRPr>
          </a:p>
          <a:p>
            <a:pPr algn="ctr">
              <a:lnSpc>
                <a:spcPts val="3204"/>
              </a:lnSpc>
            </a:pPr>
            <a:r>
              <a:rPr lang="en-US" altLang="zh-TW" sz="2400" dirty="0">
                <a:latin typeface="Arial"/>
                <a:cs typeface="Arial"/>
              </a:rPr>
              <a:t>Internet Communication and Control</a:t>
            </a:r>
          </a:p>
        </p:txBody>
      </p:sp>
      <p:sp>
        <p:nvSpPr>
          <p:cNvPr id="7" name="矩形 6"/>
          <p:cNvSpPr/>
          <p:nvPr/>
        </p:nvSpPr>
        <p:spPr>
          <a:xfrm>
            <a:off x="1219200" y="639000"/>
            <a:ext cx="6400800" cy="5076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19863" y="639000"/>
            <a:ext cx="6400800" cy="385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43400" y="639000"/>
            <a:ext cx="3276600" cy="385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6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9590" y="281431"/>
            <a:ext cx="8484819" cy="369332"/>
          </a:xfrm>
        </p:spPr>
        <p:txBody>
          <a:bodyPr/>
          <a:lstStyle/>
          <a:p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Pro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ra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mpl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 1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.1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erne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altLang="zh-TW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rit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9590" y="762000"/>
            <a:ext cx="8484819" cy="581697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red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//client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green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init_usb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//initialize the PC interface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//initialize the Ethernet connection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//repeat forever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"\nCLIENT - Sending '%i' to server %s\r\n"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counter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SERVER_IP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sock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sendTo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server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counter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counter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//send message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"CLIENT - Waiting for UDP packet...\r\n"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receiveFrom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server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in_buffer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in_buffer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));</a:t>
            </a: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in_buffer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'\0'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//add \0 to end of message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“CLIENT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- Received </a:t>
            </a:r>
            <a:r>
              <a:rPr lang="en-US" altLang="zh-TW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‘%i’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from server %</a:t>
            </a:r>
            <a:r>
              <a:rPr lang="en-US" altLang="zh-TW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s\r\n”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in_buffer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SERVER_IP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TW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counter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counter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)%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11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only count up to 10, then reset to 0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wait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//wait 1 second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68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9590" y="281431"/>
            <a:ext cx="8484819" cy="369332"/>
          </a:xfrm>
        </p:spPr>
        <p:txBody>
          <a:bodyPr/>
          <a:lstStyle/>
          <a:p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Pro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ra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mpl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.2</a:t>
            </a:r>
            <a:r>
              <a:rPr lang="en-US" altLang="zh-TW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erne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altLang="zh-TW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read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9590" y="914400"/>
            <a:ext cx="8484819" cy="538609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TW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include "mbed.h"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#include </a:t>
            </a:r>
            <a:r>
              <a:rPr lang="en-US" altLang="zh-TW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"EthernetInterface.h"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PORT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//arbitrary port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SERVER_IP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"192.168.1.101"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//IP of server board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MASK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"255.255.255.0"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//mask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GATEWAY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"192.168.1.1"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//gateway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Serial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USBTX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USBRX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//create PC interface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EthernetInterface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//create ethernet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UDPSocket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server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//creat server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Endpoint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client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//create endpoint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DigitalOut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LED_RED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//debug led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DigitalOut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green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LED_GREEN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//debug led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//size of received message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counter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//sample receive/send buffer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init_usb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//initializes pc.printf if required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//initializes Ethernet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receive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//receives </a:t>
            </a:r>
            <a:r>
              <a:rPr lang="en-US" altLang="zh-TW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packets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9590" y="281431"/>
            <a:ext cx="8484819" cy="369332"/>
          </a:xfrm>
        </p:spPr>
        <p:txBody>
          <a:bodyPr/>
          <a:lstStyle/>
          <a:p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Pro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ra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mpl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.2</a:t>
            </a:r>
            <a:r>
              <a:rPr lang="en-US" altLang="zh-TW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erne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altLang="zh-TW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read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9590" y="990600"/>
            <a:ext cx="9144000" cy="560153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init_usb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baud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9600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//baud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//end init_usb()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eth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SERVER_IP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MASK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GATEWAY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//set up IP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connect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//connect ethernet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"\nSERVER - Server IP Address is %s\r\n"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getIPAddress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server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bind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PORT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//bind server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receive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"\nSERVER - Waiting for UDP packet...\r\n"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//wait for packet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server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receiveFrom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client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counter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counter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counter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'\0'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//add \0 to end of message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"SERVER - Received '%i' from client %s\r\n"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counter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client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get_address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TW" altLang="zh-TW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pc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"SERVER - Sending '%i' back to client %s\r\n"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counter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],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client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get_address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TW" altLang="zh-TW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server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sendTo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client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counter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n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//send message </a:t>
            </a:r>
            <a:endParaRPr lang="zh-TW" altLang="zh-TW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E</a:t>
            </a:r>
            <a:r>
              <a:rPr spc="-15" dirty="0"/>
              <a:t>the</a:t>
            </a:r>
            <a:r>
              <a:rPr spc="-5" dirty="0"/>
              <a:t>r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15" dirty="0"/>
              <a:t> </a:t>
            </a:r>
            <a:r>
              <a:rPr spc="-35" dirty="0"/>
              <a:t>c</a:t>
            </a:r>
            <a:r>
              <a:rPr spc="-5" dirty="0"/>
              <a:t>ommuni</a:t>
            </a:r>
            <a:r>
              <a:rPr spc="-15" dirty="0"/>
              <a:t>c</a:t>
            </a:r>
            <a:r>
              <a:rPr spc="-25" dirty="0"/>
              <a:t>a</a:t>
            </a:r>
            <a:r>
              <a:rPr dirty="0"/>
              <a:t>tion</a:t>
            </a:r>
            <a:r>
              <a:rPr spc="-35" dirty="0"/>
              <a:t> </a:t>
            </a:r>
            <a:r>
              <a:rPr spc="-20" dirty="0"/>
              <a:t>b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45" dirty="0"/>
              <a:t>w</a:t>
            </a:r>
            <a:r>
              <a:rPr spc="-15" dirty="0"/>
              <a:t>e</a:t>
            </a:r>
            <a:r>
              <a:rPr spc="-10" dirty="0"/>
              <a:t>e</a:t>
            </a:r>
            <a:r>
              <a:rPr dirty="0"/>
              <a:t>n</a:t>
            </a:r>
            <a:r>
              <a:rPr spc="5" dirty="0"/>
              <a:t> </a:t>
            </a:r>
            <a:r>
              <a:rPr spc="-15" dirty="0"/>
              <a:t>mbe</a:t>
            </a:r>
            <a:r>
              <a:rPr spc="-5" dirty="0"/>
              <a:t>ds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3001" y="3810000"/>
            <a:ext cx="8552815" cy="220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>
              <a:lnSpc>
                <a:spcPct val="100000"/>
              </a:lnSpc>
            </a:pPr>
            <a:endParaRPr sz="1300" dirty="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</a:pP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No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fine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la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b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a.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375285">
              <a:lnSpc>
                <a:spcPts val="2090"/>
              </a:lnSpc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p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80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displ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spc="-45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p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5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 w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then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displ</a:t>
            </a:r>
            <a:r>
              <a:rPr sz="1800" spc="-35" dirty="0">
                <a:latin typeface="Calibri"/>
                <a:cs typeface="Calibri"/>
              </a:rPr>
              <a:t>ay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ermina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329590" y="762000"/>
            <a:ext cx="848481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altLang="zh-TW" kern="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Pro</a:t>
            </a:r>
            <a:r>
              <a:rPr lang="en-US" altLang="zh-TW" kern="0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lang="en-US" altLang="zh-TW" kern="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ra</a:t>
            </a:r>
            <a:r>
              <a:rPr lang="en-US" altLang="zh-TW" kern="0" dirty="0" smtClean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lang="en-US" altLang="zh-TW" kern="0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kern="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lang="en-US" altLang="zh-TW" kern="0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altLang="zh-TW" kern="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mpl</a:t>
            </a:r>
            <a:r>
              <a:rPr lang="en-US" altLang="zh-TW" kern="0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lang="en-US" altLang="zh-TW" kern="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1</a:t>
            </a:r>
            <a:r>
              <a:rPr lang="en-US" altLang="zh-TW" kern="0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altLang="zh-TW" kern="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.2</a:t>
            </a:r>
            <a:r>
              <a:rPr lang="en-US" altLang="zh-TW" kern="0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en-US" altLang="zh-TW" kern="0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kern="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lang="en-US" altLang="zh-TW" kern="0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altLang="zh-TW" kern="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erne</a:t>
            </a:r>
            <a:r>
              <a:rPr lang="en-US" altLang="zh-TW" kern="0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altLang="zh-TW" kern="0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kern="0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read</a:t>
            </a:r>
            <a:endParaRPr lang="zh-TW" altLang="en-US" kern="0" dirty="0"/>
          </a:p>
        </p:txBody>
      </p:sp>
      <p:sp>
        <p:nvSpPr>
          <p:cNvPr id="19" name="矩形 18"/>
          <p:cNvSpPr/>
          <p:nvPr/>
        </p:nvSpPr>
        <p:spPr>
          <a:xfrm>
            <a:off x="343000" y="1447800"/>
            <a:ext cx="70483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red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green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//server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init_usb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//initialize the PC interface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//initialize the Ethernet connection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while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//repeat forever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receive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//wait for message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400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294131"/>
            <a:ext cx="51625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ommuni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mbe</a:t>
            </a:r>
            <a:r>
              <a:rPr sz="2400" spc="-5" dirty="0">
                <a:latin typeface="Calibri"/>
                <a:cs typeface="Calibri"/>
              </a:rPr>
              <a:t>ds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001" y="906652"/>
            <a:ext cx="7870190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cc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ll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mb</a:t>
            </a:r>
            <a:r>
              <a:rPr sz="1800" spc="-5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ed </a:t>
            </a:r>
            <a:r>
              <a:rPr sz="1800" spc="-5" dirty="0">
                <a:latin typeface="Calibri"/>
                <a:cs typeface="Calibri"/>
              </a:rPr>
              <a:t>sig</a:t>
            </a:r>
            <a:r>
              <a:rPr sz="1800" dirty="0">
                <a:latin typeface="Calibri"/>
                <a:cs typeface="Calibri"/>
              </a:rPr>
              <a:t>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5" dirty="0">
                <a:latin typeface="Calibri"/>
                <a:cs typeface="Calibri"/>
              </a:rPr>
              <a:t>ui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s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10" y="1684042"/>
            <a:ext cx="4757179" cy="48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Lo</a:t>
            </a:r>
            <a:r>
              <a:rPr spc="-25" dirty="0"/>
              <a:t>c</a:t>
            </a:r>
            <a:r>
              <a:rPr dirty="0"/>
              <a:t>al </a:t>
            </a:r>
            <a:r>
              <a:rPr spc="-15" dirty="0"/>
              <a:t>A</a:t>
            </a:r>
            <a:r>
              <a:rPr spc="-45" dirty="0"/>
              <a:t>r</a:t>
            </a:r>
            <a:r>
              <a:rPr spc="-15" dirty="0"/>
              <a:t>ea</a:t>
            </a:r>
            <a:r>
              <a:rPr spc="-10" dirty="0"/>
              <a:t> 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45" dirty="0"/>
              <a:t>w</a:t>
            </a:r>
            <a:r>
              <a:rPr spc="-20" dirty="0"/>
              <a:t>or</a:t>
            </a:r>
            <a:r>
              <a:rPr spc="-15" dirty="0"/>
              <a:t>k </a:t>
            </a:r>
            <a:r>
              <a:rPr spc="-35" dirty="0"/>
              <a:t>c</a:t>
            </a:r>
            <a:r>
              <a:rPr spc="-5" dirty="0"/>
              <a:t>ommuni</a:t>
            </a:r>
            <a:r>
              <a:rPr spc="-15" dirty="0"/>
              <a:t>c</a:t>
            </a:r>
            <a:r>
              <a:rPr spc="-25" dirty="0"/>
              <a:t>a</a:t>
            </a:r>
            <a:r>
              <a:rPr dirty="0"/>
              <a:t>tions</a:t>
            </a:r>
            <a:r>
              <a:rPr spc="-2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mbe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01" y="4382668"/>
            <a:ext cx="8202930" cy="217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9225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ith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sh</a:t>
            </a:r>
            <a:r>
              <a:rPr sz="1600" spc="-3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wn,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is</a:t>
            </a:r>
            <a:r>
              <a:rPr sz="1600" spc="-15" dirty="0">
                <a:latin typeface="Calibri"/>
                <a:cs typeface="Calibri"/>
              </a:rPr>
              <a:t> possib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PC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obi</a:t>
            </a:r>
            <a:r>
              <a:rPr sz="1600" spc="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vice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ely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les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10" dirty="0">
                <a:latin typeface="Calibri"/>
                <a:cs typeface="Calibri"/>
              </a:rPr>
              <a:t>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7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qu</a:t>
            </a: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poss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files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10" dirty="0">
                <a:latin typeface="Calibri"/>
                <a:cs typeface="Calibri"/>
              </a:rPr>
              <a:t> 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gh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ol 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ols.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Th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PC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clie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equ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mbe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sen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ssa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mbe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clie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t,</a:t>
            </a:r>
            <a:r>
              <a:rPr sz="1600" spc="-15" dirty="0">
                <a:latin typeface="Calibri"/>
                <a:cs typeface="Calibri"/>
              </a:rPr>
              <a:t> henc</a:t>
            </a:r>
            <a:r>
              <a:rPr sz="1600" spc="-10" dirty="0">
                <a:latin typeface="Calibri"/>
                <a:cs typeface="Calibri"/>
              </a:rPr>
              <a:t>e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wing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PC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tly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be</a:t>
            </a:r>
            <a:r>
              <a:rPr sz="1600" spc="-10" dirty="0">
                <a:latin typeface="Calibri"/>
                <a:cs typeface="Calibri"/>
              </a:rPr>
              <a:t> implem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 </a:t>
            </a:r>
            <a:r>
              <a:rPr sz="1600" spc="-15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2-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IP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a</a:t>
            </a:r>
            <a:r>
              <a:rPr sz="1600" i="1" spc="-20" dirty="0">
                <a:latin typeface="Calibri"/>
                <a:cs typeface="Calibri"/>
              </a:rPr>
              <a:t>d</a:t>
            </a:r>
            <a:r>
              <a:rPr sz="1600" i="1" spc="-15" dirty="0">
                <a:latin typeface="Calibri"/>
                <a:cs typeface="Calibri"/>
              </a:rPr>
              <a:t>dr</a:t>
            </a:r>
            <a:r>
              <a:rPr sz="1600" i="1" spc="-10" dirty="0">
                <a:latin typeface="Calibri"/>
                <a:cs typeface="Calibri"/>
              </a:rPr>
              <a:t>e</a:t>
            </a:r>
            <a:r>
              <a:rPr sz="1600" i="1" spc="-15" dirty="0">
                <a:latin typeface="Calibri"/>
                <a:cs typeface="Calibri"/>
              </a:rPr>
              <a:t>s</a:t>
            </a:r>
            <a:r>
              <a:rPr sz="1600" i="1" spc="-10" dirty="0">
                <a:latin typeface="Calibri"/>
                <a:cs typeface="Calibri"/>
              </a:rPr>
              <a:t>s</a:t>
            </a:r>
            <a:r>
              <a:rPr sz="1600" i="1" spc="3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-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som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tim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pr</a:t>
            </a:r>
            <a:r>
              <a:rPr sz="1600" i="1" spc="-10" dirty="0">
                <a:latin typeface="Calibri"/>
                <a:cs typeface="Calibri"/>
              </a:rPr>
              <a:t>iv</a:t>
            </a:r>
            <a:r>
              <a:rPr sz="1600" i="1" spc="-20" dirty="0">
                <a:latin typeface="Calibri"/>
                <a:cs typeface="Calibri"/>
              </a:rPr>
              <a:t>at</a:t>
            </a:r>
            <a:r>
              <a:rPr sz="1600" i="1" spc="-10" dirty="0">
                <a:latin typeface="Calibri"/>
                <a:cs typeface="Calibri"/>
              </a:rPr>
              <a:t>e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IP </a:t>
            </a:r>
            <a:r>
              <a:rPr sz="1600" i="1" spc="-15" dirty="0">
                <a:latin typeface="Calibri"/>
                <a:cs typeface="Calibri"/>
              </a:rPr>
              <a:t>a</a:t>
            </a:r>
            <a:r>
              <a:rPr sz="1600" i="1" spc="-20" dirty="0">
                <a:latin typeface="Calibri"/>
                <a:cs typeface="Calibri"/>
              </a:rPr>
              <a:t>d</a:t>
            </a:r>
            <a:r>
              <a:rPr sz="1600" i="1" spc="-15" dirty="0">
                <a:latin typeface="Calibri"/>
                <a:cs typeface="Calibri"/>
              </a:rPr>
              <a:t>dr</a:t>
            </a:r>
            <a:r>
              <a:rPr sz="1600" i="1" spc="-10" dirty="0">
                <a:latin typeface="Calibri"/>
                <a:cs typeface="Calibri"/>
              </a:rPr>
              <a:t>e</a:t>
            </a:r>
            <a:r>
              <a:rPr sz="1600" i="1" spc="-15" dirty="0">
                <a:latin typeface="Calibri"/>
                <a:cs typeface="Calibri"/>
              </a:rPr>
              <a:t>ss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-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 </a:t>
            </a:r>
            <a:r>
              <a:rPr sz="1600" spc="-10" dirty="0">
                <a:latin typeface="Calibri"/>
                <a:cs typeface="Calibri"/>
              </a:rPr>
              <a:t>each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vice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wn.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637" y="723011"/>
            <a:ext cx="7111619" cy="3587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Initi</a:t>
            </a:r>
            <a:r>
              <a:rPr spc="-30" dirty="0"/>
              <a:t>a</a:t>
            </a:r>
            <a:r>
              <a:rPr dirty="0"/>
              <a:t>ting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simpl</a:t>
            </a:r>
            <a:r>
              <a:rPr dirty="0"/>
              <a:t>e</a:t>
            </a:r>
            <a:r>
              <a:rPr spc="5" dirty="0"/>
              <a:t> </a:t>
            </a:r>
            <a:r>
              <a:rPr spc="-20" dirty="0"/>
              <a:t>LAN</a:t>
            </a:r>
            <a:r>
              <a:rPr spc="5" dirty="0"/>
              <a:t> </a:t>
            </a:r>
            <a:r>
              <a:rPr spc="-35" dirty="0"/>
              <a:t>c</a:t>
            </a:r>
            <a:r>
              <a:rPr spc="-5" dirty="0"/>
              <a:t>onnectio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15" dirty="0"/>
              <a:t>the</a:t>
            </a:r>
            <a:r>
              <a:rPr spc="5" dirty="0"/>
              <a:t> </a:t>
            </a:r>
            <a:r>
              <a:rPr spc="-15" dirty="0"/>
              <a:t>mbe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070355"/>
            <a:ext cx="821309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699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soc</a:t>
            </a:r>
            <a:r>
              <a:rPr sz="1600" spc="-70" dirty="0">
                <a:latin typeface="Calibri"/>
                <a:cs typeface="Calibri"/>
              </a:rPr>
              <a:t>k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J45</a:t>
            </a:r>
            <a:r>
              <a:rPr sz="1600" spc="-5" dirty="0">
                <a:latin typeface="Calibri"/>
                <a:cs typeface="Calibri"/>
              </a:rPr>
              <a:t>)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equi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onnec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k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hub 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7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io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boa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s</a:t>
            </a:r>
            <a:r>
              <a:rPr sz="1600" spc="-10" dirty="0">
                <a:latin typeface="Calibri"/>
                <a:cs typeface="Calibri"/>
              </a:rPr>
              <a:t>imple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bu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lt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soc</a:t>
            </a:r>
            <a:r>
              <a:rPr sz="1600" spc="-70" dirty="0">
                <a:latin typeface="Calibri"/>
                <a:cs typeface="Calibri"/>
              </a:rPr>
              <a:t>k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li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 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5" dirty="0">
                <a:latin typeface="Calibri"/>
                <a:cs typeface="Calibri"/>
              </a:rPr>
              <a:t>er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n</a:t>
            </a:r>
            <a:r>
              <a:rPr sz="1600" b="1" spc="-35" dirty="0">
                <a:latin typeface="Calibri"/>
                <a:cs typeface="Calibri"/>
              </a:rPr>
              <a:t>t</a:t>
            </a:r>
            <a:r>
              <a:rPr sz="1600" b="1" spc="-15" dirty="0">
                <a:latin typeface="Calibri"/>
                <a:cs typeface="Calibri"/>
              </a:rPr>
              <a:t>er</a:t>
            </a:r>
            <a:r>
              <a:rPr sz="1600" b="1" spc="-35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mb</a:t>
            </a:r>
            <a:r>
              <a:rPr sz="1600" b="1" spc="-15" dirty="0">
                <a:latin typeface="Calibri"/>
                <a:cs typeface="Calibri"/>
              </a:rPr>
              <a:t>ed</a:t>
            </a:r>
            <a:r>
              <a:rPr sz="1600" b="1" spc="-5" dirty="0">
                <a:latin typeface="Calibri"/>
                <a:cs typeface="Calibri"/>
              </a:rPr>
              <a:t>-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-3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os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aries,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og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am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amp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12</a:t>
            </a:r>
            <a:r>
              <a:rPr sz="1600" spc="-10" dirty="0">
                <a:latin typeface="Calibri"/>
                <a:cs typeface="Calibri"/>
              </a:rPr>
              <a:t>.3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ace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eque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</a:t>
            </a:r>
            <a:r>
              <a:rPr sz="1600" spc="-25" dirty="0">
                <a:latin typeface="Calibri"/>
                <a:cs typeface="Calibri"/>
              </a:rPr>
              <a:t>ma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ly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gn an IP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dd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og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pri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gned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IP ad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min</a:t>
            </a:r>
            <a:r>
              <a:rPr sz="1600" spc="-5" dirty="0">
                <a:latin typeface="Calibri"/>
                <a:cs typeface="Calibri"/>
              </a:rPr>
              <a:t>al.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9590" y="2971800"/>
            <a:ext cx="91192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TW" sz="14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include "mbed.h"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TW" sz="14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include "EthernetInterface.h"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EthernetInterface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 create ethernetinterface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 initialise interface with DCHP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connect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 connect and open communications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"IP Address is %s\r\n"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getIPAddress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 display IP address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disconnect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 disconnect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Us</a:t>
            </a:r>
            <a:r>
              <a:rPr dirty="0"/>
              <a:t>ing</a:t>
            </a:r>
            <a:r>
              <a:rPr spc="-5" dirty="0"/>
              <a:t> </a:t>
            </a:r>
            <a:r>
              <a:rPr spc="-15" dirty="0"/>
              <a:t>the mbe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Wide</a:t>
            </a:r>
            <a:r>
              <a:rPr spc="-5" dirty="0"/>
              <a:t> </a:t>
            </a:r>
            <a:r>
              <a:rPr spc="-15" dirty="0"/>
              <a:t>A</a:t>
            </a:r>
            <a:r>
              <a:rPr spc="-40" dirty="0"/>
              <a:t>r</a:t>
            </a:r>
            <a:r>
              <a:rPr spc="-15" dirty="0"/>
              <a:t>ea</a:t>
            </a:r>
            <a:r>
              <a:rPr dirty="0"/>
              <a:t> </a:t>
            </a:r>
            <a:r>
              <a:rPr spc="-20" dirty="0"/>
              <a:t>N</a:t>
            </a:r>
            <a:r>
              <a:rPr spc="-30" dirty="0"/>
              <a:t>e</a:t>
            </a:r>
            <a:r>
              <a:rPr spc="-10" dirty="0"/>
              <a:t>t</a:t>
            </a:r>
            <a:r>
              <a:rPr spc="-45" dirty="0"/>
              <a:t>w</a:t>
            </a:r>
            <a:r>
              <a:rPr spc="-20" dirty="0"/>
              <a:t>or</a:t>
            </a:r>
            <a:r>
              <a:rPr spc="-40" dirty="0"/>
              <a:t>k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903224"/>
            <a:ext cx="8274684" cy="1946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606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5" dirty="0">
                <a:latin typeface="Calibri"/>
                <a:cs typeface="Calibri"/>
              </a:rPr>
              <a:t>poss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P 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ely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ot</a:t>
            </a:r>
            <a:r>
              <a:rPr sz="1600" spc="-10" dirty="0">
                <a:latin typeface="Calibri"/>
                <a:cs typeface="Calibri"/>
              </a:rPr>
              <a:t>her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k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ace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led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lang="en-US" sz="1600" b="1" spc="-10" dirty="0" smtClean="0">
                <a:latin typeface="Calibri"/>
                <a:cs typeface="Calibri"/>
              </a:rPr>
              <a:t>EthernetInterface</a:t>
            </a:r>
            <a:r>
              <a:rPr sz="1600" spc="-5" dirty="0" smtClean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og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am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amp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 smtClean="0">
                <a:latin typeface="Calibri"/>
                <a:cs typeface="Calibri"/>
              </a:rPr>
              <a:t>12</a:t>
            </a:r>
            <a:r>
              <a:rPr sz="1600" spc="-10" dirty="0" smtClean="0">
                <a:latin typeface="Calibri"/>
                <a:cs typeface="Calibri"/>
              </a:rPr>
              <a:t>.</a:t>
            </a:r>
            <a:r>
              <a:rPr lang="en-US" sz="1600" spc="-10" dirty="0" smtClean="0">
                <a:latin typeface="Calibri"/>
                <a:cs typeface="Calibri"/>
              </a:rPr>
              <a:t>4</a:t>
            </a:r>
            <a:r>
              <a:rPr sz="1600" spc="15" dirty="0" smtClean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enables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onnec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 acc</a:t>
            </a:r>
            <a:r>
              <a:rPr sz="1600" spc="-15" dirty="0">
                <a:latin typeface="Calibri"/>
                <a:cs typeface="Calibri"/>
              </a:rPr>
              <a:t>es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sp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hel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7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amp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lang="en-US" sz="1600" u="heavy" spc="-25" dirty="0">
                <a:solidFill>
                  <a:srgbClr val="0000FF"/>
                </a:solidFill>
                <a:cs typeface="Calibri"/>
              </a:rPr>
              <a:t>https://developer.mbed.org/media/uploads/mbed_official/hello.txt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43" y="2438400"/>
            <a:ext cx="3796066" cy="3779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9590" y="281431"/>
            <a:ext cx="9728810" cy="369332"/>
          </a:xfrm>
        </p:spPr>
        <p:txBody>
          <a:bodyPr/>
          <a:lstStyle/>
          <a:p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Pro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ra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mpl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.4</a:t>
            </a:r>
            <a:r>
              <a:rPr lang="en-US" altLang="zh-TW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mbed HTTP Client 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Test</a:t>
            </a:r>
            <a:r>
              <a:rPr lang="en-US" altLang="zh-TW" u="sng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zh-TW" altLang="en-US" u="sng" dirty="0"/>
          </a:p>
        </p:txBody>
      </p:sp>
      <p:sp>
        <p:nvSpPr>
          <p:cNvPr id="4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381000" y="684847"/>
            <a:ext cx="8483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TW" sz="14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include "mbed.h"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TW" sz="14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include "EthernetInterface.h"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EthernetInterface 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//Use DHCP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connect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"IP Address-a is %s\r\n"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getIPAddress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TCPSocketConnection sock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sock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connect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"mbed.org"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http_cmd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[]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"GET /media/uploads/mbed_official/hello.txt HTTP/1.0\n\n"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sock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send_all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http_cmd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http_cmd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)-</a:t>
            </a:r>
            <a:r>
              <a:rPr lang="en-US" altLang="zh-TW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buffer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300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ret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receive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buffer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buffer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)-</a:t>
            </a:r>
            <a:r>
              <a:rPr lang="en-US" altLang="zh-TW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&lt;=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break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buffer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'\0'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"Received %d chars from server:\n%s\n"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ret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buffer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sock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disconnect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15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I</a:t>
            </a:r>
            <a:r>
              <a:rPr spc="-30" dirty="0"/>
              <a:t>n</a:t>
            </a:r>
            <a:r>
              <a:rPr spc="-35" dirty="0"/>
              <a:t>t</a:t>
            </a:r>
            <a:r>
              <a:rPr spc="-15" dirty="0"/>
              <a:t>ernet</a:t>
            </a:r>
            <a:r>
              <a:rPr spc="-25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10" dirty="0"/>
              <a:t> </a:t>
            </a:r>
            <a:r>
              <a:rPr spc="-5" dirty="0"/>
              <a:t>Thing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936" y="980439"/>
            <a:ext cx="8404860" cy="559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594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poss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</a:t>
            </a:r>
            <a:r>
              <a:rPr sz="1600" spc="-15" dirty="0">
                <a:latin typeface="Calibri"/>
                <a:cs typeface="Calibri"/>
              </a:rPr>
              <a:t>ess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 enabli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ys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ol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ely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gh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once</a:t>
            </a:r>
            <a:r>
              <a:rPr sz="1600" spc="-2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scuse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</a:t>
            </a:r>
            <a:r>
              <a:rPr sz="1600" spc="-15" dirty="0">
                <a:latin typeface="Calibri"/>
                <a:cs typeface="Calibri"/>
              </a:rPr>
              <a:t>nd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bu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3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gl</a:t>
            </a:r>
            <a:r>
              <a:rPr sz="1600" spc="-15" dirty="0">
                <a:latin typeface="Calibri"/>
                <a:cs typeface="Calibri"/>
              </a:rPr>
              <a:t>oba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</a:t>
            </a:r>
            <a:r>
              <a:rPr sz="1600" i="1" spc="-30" dirty="0">
                <a:latin typeface="Calibri"/>
                <a:cs typeface="Calibri"/>
              </a:rPr>
              <a:t>n</a:t>
            </a:r>
            <a:r>
              <a:rPr sz="1600" i="1" spc="-20" dirty="0">
                <a:latin typeface="Calibri"/>
                <a:cs typeface="Calibri"/>
              </a:rPr>
              <a:t>t</a:t>
            </a:r>
            <a:r>
              <a:rPr sz="1600" i="1" spc="-10" dirty="0">
                <a:latin typeface="Calibri"/>
                <a:cs typeface="Calibri"/>
              </a:rPr>
              <a:t>ern</a:t>
            </a:r>
            <a:r>
              <a:rPr sz="1600" i="1" spc="-20" dirty="0">
                <a:latin typeface="Calibri"/>
                <a:cs typeface="Calibri"/>
              </a:rPr>
              <a:t>e</a:t>
            </a:r>
            <a:r>
              <a:rPr sz="1600" i="1" spc="-10" dirty="0">
                <a:latin typeface="Calibri"/>
                <a:cs typeface="Calibri"/>
              </a:rPr>
              <a:t>t</a:t>
            </a:r>
            <a:r>
              <a:rPr sz="1600" i="1" spc="-15" dirty="0">
                <a:latin typeface="Calibri"/>
                <a:cs typeface="Calibri"/>
              </a:rPr>
              <a:t> o</a:t>
            </a:r>
            <a:r>
              <a:rPr sz="1600" i="1" spc="-5" dirty="0">
                <a:latin typeface="Calibri"/>
                <a:cs typeface="Calibri"/>
              </a:rPr>
              <a:t>f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Things</a:t>
            </a:r>
            <a:r>
              <a:rPr sz="1600" i="1" spc="-5" dirty="0">
                <a:latin typeface="Calibri"/>
                <a:cs typeface="Calibri"/>
              </a:rPr>
              <a:t>,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which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ph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h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5" dirty="0">
                <a:latin typeface="Calibri"/>
                <a:cs typeface="Calibri"/>
              </a:rPr>
              <a:t>ol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dw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k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 </a:t>
            </a:r>
            <a:r>
              <a:rPr sz="1600" spc="-25" dirty="0">
                <a:latin typeface="Calibri"/>
                <a:cs typeface="Calibri"/>
              </a:rPr>
              <a:t>ev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-35" dirty="0">
                <a:latin typeface="Calibri"/>
                <a:cs typeface="Calibri"/>
              </a:rPr>
              <a:t>y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3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object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senso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onnec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wing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</a:t>
            </a:r>
            <a:r>
              <a:rPr sz="1600" spc="-15" dirty="0">
                <a:latin typeface="Calibri"/>
                <a:cs typeface="Calibri"/>
              </a:rPr>
              <a:t>es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 enha</a:t>
            </a:r>
            <a:r>
              <a:rPr sz="1600" spc="-15" dirty="0">
                <a:latin typeface="Calibri"/>
                <a:cs typeface="Calibri"/>
              </a:rPr>
              <a:t>nc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ev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-35" dirty="0">
                <a:latin typeface="Calibri"/>
                <a:cs typeface="Calibri"/>
              </a:rPr>
              <a:t>y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3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5" dirty="0">
                <a:latin typeface="Calibri"/>
                <a:cs typeface="Calibri"/>
              </a:rPr>
              <a:t>tivit</a:t>
            </a:r>
            <a:r>
              <a:rPr sz="1600" spc="-10" dirty="0">
                <a:latin typeface="Calibri"/>
                <a:cs typeface="Calibri"/>
              </a:rPr>
              <a:t>ies,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whil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le</a:t>
            </a:r>
            <a:r>
              <a:rPr sz="1600" spc="-5" dirty="0">
                <a:latin typeface="Calibri"/>
                <a:cs typeface="Calibri"/>
              </a:rPr>
              <a:t> I</a:t>
            </a:r>
            <a:r>
              <a:rPr sz="1600" spc="-20" dirty="0">
                <a:latin typeface="Calibri"/>
                <a:cs typeface="Calibri"/>
              </a:rPr>
              <a:t>nt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vices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which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peopl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arrying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egu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arl</a:t>
            </a:r>
            <a:r>
              <a:rPr sz="1600" spc="-12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amp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smartp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ones.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ncl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s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lli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 </a:t>
            </a:r>
            <a:r>
              <a:rPr sz="1600" spc="-15" dirty="0">
                <a:latin typeface="Calibri"/>
                <a:cs typeface="Calibri"/>
              </a:rPr>
              <a:t>senso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abases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av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lab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monit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gh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spor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vi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onme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sport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esul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chan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vices.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3365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once</a:t>
            </a:r>
            <a:r>
              <a:rPr sz="1600" spc="-2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ncl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ence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clo</a:t>
            </a:r>
            <a:r>
              <a:rPr sz="1600" i="1" spc="-20" dirty="0">
                <a:latin typeface="Calibri"/>
                <a:cs typeface="Calibri"/>
              </a:rPr>
              <a:t>u</a:t>
            </a:r>
            <a:r>
              <a:rPr sz="1600" i="1" spc="-10" dirty="0">
                <a:latin typeface="Calibri"/>
                <a:cs typeface="Calibri"/>
              </a:rPr>
              <a:t>d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30" dirty="0">
                <a:latin typeface="Calibri"/>
                <a:cs typeface="Calibri"/>
              </a:rPr>
              <a:t>c</a:t>
            </a:r>
            <a:r>
              <a:rPr sz="1600" i="1" spc="-15" dirty="0">
                <a:latin typeface="Calibri"/>
                <a:cs typeface="Calibri"/>
              </a:rPr>
              <a:t>omp</a:t>
            </a:r>
            <a:r>
              <a:rPr sz="1600" i="1" spc="-20" dirty="0">
                <a:latin typeface="Calibri"/>
                <a:cs typeface="Calibri"/>
              </a:rPr>
              <a:t>u</a:t>
            </a:r>
            <a:r>
              <a:rPr sz="1600" i="1" spc="-5" dirty="0">
                <a:latin typeface="Calibri"/>
                <a:cs typeface="Calibri"/>
              </a:rPr>
              <a:t>ti</a:t>
            </a:r>
            <a:r>
              <a:rPr sz="1600" i="1" spc="-15" dirty="0">
                <a:latin typeface="Calibri"/>
                <a:cs typeface="Calibri"/>
              </a:rPr>
              <a:t>ng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which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tili</a:t>
            </a:r>
            <a:r>
              <a:rPr sz="1600" spc="-1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 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mory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ess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gh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Compan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suc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Goog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e, M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osof</a:t>
            </a:r>
            <a:r>
              <a:rPr sz="1600" spc="-5" dirty="0">
                <a:latin typeface="Calibri"/>
                <a:cs typeface="Calibri"/>
              </a:rPr>
              <a:t>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opb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x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vide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hei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clou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 serv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on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3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ticip</a:t>
            </a:r>
            <a:r>
              <a:rPr sz="1600" spc="-3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-15" dirty="0">
                <a:latin typeface="Calibri"/>
                <a:cs typeface="Calibri"/>
              </a:rPr>
              <a:t>mo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sona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essional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(an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og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ams)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cloud.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3429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Mo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</a:t>
            </a:r>
            <a:r>
              <a:rPr sz="1600" spc="-10" dirty="0">
                <a:latin typeface="Calibri"/>
                <a:cs typeface="Calibri"/>
              </a:rPr>
              <a:t>s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xp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nde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include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obje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tt</a:t>
            </a:r>
            <a:r>
              <a:rPr sz="1600" spc="-10" dirty="0">
                <a:latin typeface="Calibri"/>
                <a:cs typeface="Calibri"/>
              </a:rPr>
              <a:t>ach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t. 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amp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ncl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ashi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machine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epa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 impendi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ault,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endi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 machine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ell</a:t>
            </a:r>
            <a:r>
              <a:rPr sz="1600" spc="-10" dirty="0">
                <a:latin typeface="Calibri"/>
                <a:cs typeface="Calibri"/>
              </a:rPr>
              <a:t>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Hea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fice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mp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</a:t>
            </a:r>
            <a:r>
              <a:rPr sz="1600" spc="-3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wnl</a:t>
            </a:r>
            <a:r>
              <a:rPr sz="1600" spc="-15" dirty="0">
                <a:latin typeface="Calibri"/>
                <a:cs typeface="Calibri"/>
              </a:rPr>
              <a:t>oa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35" dirty="0">
                <a:latin typeface="Calibri"/>
                <a:cs typeface="Calibri"/>
              </a:rPr>
              <a:t>m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led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bu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arm,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hom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wner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ch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ov</a:t>
            </a:r>
            <a:r>
              <a:rPr sz="1600" spc="-10" dirty="0">
                <a:latin typeface="Calibri"/>
                <a:cs typeface="Calibri"/>
              </a:rPr>
              <a:t>en</a:t>
            </a:r>
            <a:r>
              <a:rPr sz="1600" spc="-5" dirty="0">
                <a:latin typeface="Calibri"/>
                <a:cs typeface="Calibri"/>
              </a:rPr>
              <a:t> 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fice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k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age </a:t>
            </a:r>
            <a:r>
              <a:rPr sz="1600" spc="-15" dirty="0">
                <a:latin typeface="Calibri"/>
                <a:cs typeface="Calibri"/>
              </a:rPr>
              <a:t>doo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closed.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30" dirty="0"/>
              <a:t>n</a:t>
            </a:r>
            <a:r>
              <a:rPr spc="-10" dirty="0"/>
              <a:t>t</a:t>
            </a:r>
            <a:r>
              <a:rPr spc="-45" dirty="0"/>
              <a:t>r</a:t>
            </a:r>
            <a:r>
              <a:rPr spc="-5" dirty="0"/>
              <a:t>oductio</a:t>
            </a:r>
            <a:r>
              <a:rPr dirty="0"/>
              <a:t>n</a:t>
            </a:r>
            <a:r>
              <a:rPr spc="-1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5" dirty="0"/>
              <a:t> </a:t>
            </a:r>
            <a:r>
              <a:rPr spc="-25" dirty="0"/>
              <a:t>In</a:t>
            </a:r>
            <a:r>
              <a:rPr spc="-35" dirty="0"/>
              <a:t>t</a:t>
            </a:r>
            <a:r>
              <a:rPr spc="-15" dirty="0"/>
              <a:t>ernet</a:t>
            </a:r>
            <a:r>
              <a:rPr spc="-25" dirty="0"/>
              <a:t> </a:t>
            </a:r>
            <a:r>
              <a:rPr spc="-5" dirty="0"/>
              <a:t>Communi</a:t>
            </a:r>
            <a:r>
              <a:rPr spc="-15" dirty="0"/>
              <a:t>c</a:t>
            </a:r>
            <a:r>
              <a:rPr spc="-25" dirty="0"/>
              <a:t>a</a:t>
            </a:r>
            <a:r>
              <a:rPr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150167"/>
            <a:ext cx="8138795" cy="5024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31000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Comp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eles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15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wi</a:t>
            </a:r>
            <a:r>
              <a:rPr sz="1800" dirty="0">
                <a:latin typeface="Calibri"/>
                <a:cs typeface="Calibri"/>
              </a:rPr>
              <a:t>-f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ubl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serv</a:t>
            </a:r>
            <a:r>
              <a:rPr sz="1800" i="1" spc="5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cc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cli</a:t>
            </a:r>
            <a:r>
              <a:rPr sz="1800" i="1" dirty="0">
                <a:latin typeface="Calibri"/>
                <a:cs typeface="Calibri"/>
              </a:rPr>
              <a:t>e</a:t>
            </a:r>
            <a:r>
              <a:rPr sz="1800" i="1" spc="-15" dirty="0">
                <a:latin typeface="Calibri"/>
                <a:cs typeface="Calibri"/>
              </a:rPr>
              <a:t>n</a:t>
            </a:r>
            <a:r>
              <a:rPr sz="1800" i="1" dirty="0">
                <a:latin typeface="Calibri"/>
                <a:cs typeface="Calibri"/>
              </a:rPr>
              <a:t>t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marR="24447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lang="en-US" spc="-5" dirty="0">
                <a:latin typeface="Calibri"/>
                <a:cs typeface="Calibri"/>
              </a:rPr>
              <a:t>I</a:t>
            </a:r>
            <a:r>
              <a:rPr sz="1800" spc="-10" dirty="0" smtClean="0">
                <a:latin typeface="Calibri"/>
                <a:cs typeface="Calibri"/>
              </a:rPr>
              <a:t>t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oul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 and </a:t>
            </a:r>
            <a:r>
              <a:rPr sz="1800" spc="-5" dirty="0">
                <a:latin typeface="Calibri"/>
                <a:cs typeface="Calibri"/>
              </a:rPr>
              <a:t>uti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er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spon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er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anced i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ompil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am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t,</a:t>
            </a:r>
            <a:r>
              <a:rPr sz="1800" dirty="0">
                <a:latin typeface="Calibri"/>
                <a:cs typeface="Calibri"/>
              </a:rPr>
              <a:t> 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" dirty="0">
                <a:latin typeface="Calibri"/>
                <a:cs typeface="Calibri"/>
              </a:rPr>
              <a:t>an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d</a:t>
            </a:r>
            <a:r>
              <a:rPr sz="1800" spc="-20" dirty="0">
                <a:latin typeface="Calibri"/>
                <a:cs typeface="Calibri"/>
              </a:rPr>
              <a:t>ev</a:t>
            </a:r>
            <a:r>
              <a:rPr sz="1800" spc="-10" dirty="0">
                <a:latin typeface="Calibri"/>
                <a:cs typeface="Calibri"/>
              </a:rPr>
              <a:t>eloper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d.</a:t>
            </a: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14351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machines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 </a:t>
            </a:r>
            <a:r>
              <a:rPr sz="1800" spc="-15" dirty="0">
                <a:latin typeface="Calibri"/>
                <a:cs typeface="Calibri"/>
              </a:rPr>
              <a:t>othe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onomo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4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i.</a:t>
            </a:r>
            <a:r>
              <a:rPr sz="1800" dirty="0">
                <a:latin typeface="Calibri"/>
                <a:cs typeface="Calibri"/>
              </a:rPr>
              <a:t>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(o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mi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uman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-10" dirty="0">
                <a:latin typeface="Calibri"/>
                <a:cs typeface="Calibri"/>
              </a:rPr>
              <a:t>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lion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s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</a:p>
          <a:p>
            <a:pPr marL="299085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</a:t>
            </a:r>
            <a:r>
              <a:rPr sz="1800" i="1" spc="-15" dirty="0">
                <a:latin typeface="Calibri"/>
                <a:cs typeface="Calibri"/>
              </a:rPr>
              <a:t>n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dirty="0">
                <a:latin typeface="Calibri"/>
                <a:cs typeface="Calibri"/>
              </a:rPr>
              <a:t>er</a:t>
            </a:r>
            <a:r>
              <a:rPr sz="1800" i="1" spc="-10" dirty="0">
                <a:latin typeface="Calibri"/>
                <a:cs typeface="Calibri"/>
              </a:rPr>
              <a:t>ne</a:t>
            </a:r>
            <a:r>
              <a:rPr sz="1800" i="1" dirty="0">
                <a:latin typeface="Calibri"/>
                <a:cs typeface="Calibri"/>
              </a:rPr>
              <a:t>t </a:t>
            </a:r>
            <a:r>
              <a:rPr sz="1800" i="1" spc="-5" dirty="0">
                <a:latin typeface="Calibri"/>
                <a:cs typeface="Calibri"/>
              </a:rPr>
              <a:t>o</a:t>
            </a:r>
            <a:r>
              <a:rPr sz="1800" i="1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 Th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</a:t>
            </a:r>
            <a:r>
              <a:rPr sz="1800" i="1" spc="-15" dirty="0">
                <a:latin typeface="Calibri"/>
                <a:cs typeface="Calibri"/>
              </a:rPr>
              <a:t>s</a:t>
            </a:r>
            <a:r>
              <a:rPr sz="1800" i="1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dirty="0"/>
              <a:t>An</a:t>
            </a:r>
            <a:r>
              <a:rPr spc="-15" dirty="0"/>
              <a:t> </a:t>
            </a:r>
            <a:r>
              <a:rPr dirty="0"/>
              <a:t>I</a:t>
            </a:r>
            <a:r>
              <a:rPr spc="-30" dirty="0"/>
              <a:t>n</a:t>
            </a:r>
            <a:r>
              <a:rPr spc="-35" dirty="0"/>
              <a:t>t</a:t>
            </a:r>
            <a:r>
              <a:rPr spc="-15" dirty="0"/>
              <a:t>ernet</a:t>
            </a:r>
            <a:r>
              <a:rPr spc="-10" dirty="0"/>
              <a:t> o</a:t>
            </a:r>
            <a:r>
              <a:rPr dirty="0"/>
              <a:t>f</a:t>
            </a:r>
            <a:r>
              <a:rPr spc="-5" dirty="0"/>
              <a:t> Thin</a:t>
            </a:r>
            <a:r>
              <a:rPr spc="-10" dirty="0"/>
              <a:t>g</a:t>
            </a:r>
            <a:r>
              <a:rPr dirty="0"/>
              <a:t>s </a:t>
            </a:r>
            <a:r>
              <a:rPr spc="-5" dirty="0"/>
              <a:t>frid</a:t>
            </a:r>
            <a:r>
              <a:rPr spc="-25" dirty="0"/>
              <a:t>g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061529" y="998677"/>
            <a:ext cx="7272401" cy="511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Gl</a:t>
            </a:r>
            <a:r>
              <a:rPr spc="-10" dirty="0"/>
              <a:t>o</a:t>
            </a:r>
            <a:r>
              <a:rPr spc="-5" dirty="0"/>
              <a:t>ba</a:t>
            </a:r>
            <a:r>
              <a:rPr dirty="0"/>
              <a:t>l I</a:t>
            </a:r>
            <a:r>
              <a:rPr spc="-30" dirty="0"/>
              <a:t>n</a:t>
            </a:r>
            <a:r>
              <a:rPr spc="-35" dirty="0"/>
              <a:t>t</a:t>
            </a:r>
            <a:r>
              <a:rPr spc="-15" dirty="0"/>
              <a:t>ernet</a:t>
            </a:r>
            <a:r>
              <a:rPr spc="-25"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15" dirty="0"/>
              <a:t>T</a:t>
            </a:r>
            <a:r>
              <a:rPr spc="-5" dirty="0"/>
              <a:t>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08321"/>
            <a:ext cx="8486140" cy="584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potent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al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ipated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er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sed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hen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et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‘thing</a:t>
            </a:r>
            <a:r>
              <a:rPr sz="1600" spc="-5" dirty="0">
                <a:latin typeface="Arial"/>
                <a:cs typeface="Arial"/>
              </a:rPr>
              <a:t>s’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start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interact</a:t>
            </a:r>
            <a:endParaRPr sz="1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automatical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igently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othe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net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‘thing</a:t>
            </a:r>
            <a:r>
              <a:rPr sz="1600" spc="-5" dirty="0">
                <a:latin typeface="Arial"/>
                <a:cs typeface="Arial"/>
              </a:rPr>
              <a:t>s’.</a:t>
            </a:r>
            <a:endParaRPr sz="1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1600" spc="-15" dirty="0">
                <a:latin typeface="Arial"/>
                <a:cs typeface="Arial"/>
              </a:rPr>
              <a:t>Some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thing</a:t>
            </a:r>
            <a:r>
              <a:rPr sz="1600" spc="-5" dirty="0">
                <a:latin typeface="Arial"/>
                <a:cs typeface="Arial"/>
              </a:rPr>
              <a:t>s,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comput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sm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ones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conne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direct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tern</a:t>
            </a:r>
            <a:r>
              <a:rPr sz="1600" spc="-5" dirty="0">
                <a:latin typeface="Arial"/>
                <a:cs typeface="Arial"/>
              </a:rPr>
              <a:t>et</a:t>
            </a:r>
            <a:r>
              <a:rPr sz="1600" spc="-10" dirty="0">
                <a:latin typeface="Arial"/>
                <a:cs typeface="Arial"/>
              </a:rPr>
              <a:t> through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Eth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rnet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stand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communica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protocols,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whereas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 conne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Internet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through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local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gate</a:t>
            </a:r>
            <a:r>
              <a:rPr sz="1600" spc="-2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ay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route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amp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e,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electronic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textiles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nd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personal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healthcare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ices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idely ava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la</a:t>
            </a:r>
            <a:r>
              <a:rPr sz="1600" spc="-2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le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fic</a:t>
            </a:r>
            <a:r>
              <a:rPr sz="1600" spc="-2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lt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imag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person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ho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rs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clothes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(in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lu</a:t>
            </a:r>
            <a:r>
              <a:rPr sz="1600" spc="-2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ing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wri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tbands and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shoe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ure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rec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rd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ta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out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rson</a:t>
            </a:r>
            <a:r>
              <a:rPr sz="1600" spc="-20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location,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heart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ate,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bo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y temp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rat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re,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sture,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rsp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ration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leve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ro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tines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pote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tia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ly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ven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 emot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onal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state.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dat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measured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sma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ene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clothes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rans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informat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over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uetooth,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another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irele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communications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protocol, 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</a:t>
            </a:r>
            <a:r>
              <a:rPr sz="1600" spc="45" dirty="0">
                <a:latin typeface="Arial"/>
                <a:cs typeface="Arial"/>
              </a:rPr>
              <a:t>r</a:t>
            </a:r>
            <a:r>
              <a:rPr sz="1600" spc="-25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Internet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conne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ted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smartphone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atch.</a:t>
            </a:r>
            <a:endParaRPr sz="16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continuous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sent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cloud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accessed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her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peop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 (or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ces)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ishes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their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such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</a:t>
            </a:r>
            <a:r>
              <a:rPr sz="1600" spc="-10" dirty="0">
                <a:latin typeface="Arial"/>
                <a:cs typeface="Arial"/>
              </a:rPr>
              <a:t>mily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memb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rs, hea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thcare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organi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ation</a:t>
            </a:r>
            <a:r>
              <a:rPr sz="1600" spc="-5" dirty="0">
                <a:latin typeface="Arial"/>
                <a:cs typeface="Arial"/>
              </a:rPr>
              <a:t>s,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home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automation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stem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ept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tends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rth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resent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sm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rt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cities,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hich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made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up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uses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 communities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home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ation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sm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transp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ms.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sm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 number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–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ridge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also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rne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ted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heat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s, 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ight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automatic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indo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ontrol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throu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dev</a:t>
            </a:r>
            <a:r>
              <a:rPr sz="1600" spc="-2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rne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- conne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ted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security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stem</a:t>
            </a:r>
            <a:r>
              <a:rPr sz="1600" spc="-5" dirty="0">
                <a:latin typeface="Arial"/>
                <a:cs typeface="Arial"/>
              </a:rPr>
              <a:t>s,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smart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rene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able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energy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stem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Gl</a:t>
            </a:r>
            <a:r>
              <a:rPr spc="-10" dirty="0"/>
              <a:t>o</a:t>
            </a:r>
            <a:r>
              <a:rPr spc="-5" dirty="0"/>
              <a:t>ba</a:t>
            </a:r>
            <a:r>
              <a:rPr dirty="0"/>
              <a:t>l I</a:t>
            </a:r>
            <a:r>
              <a:rPr spc="-30" dirty="0"/>
              <a:t>n</a:t>
            </a:r>
            <a:r>
              <a:rPr spc="-35" dirty="0"/>
              <a:t>t</a:t>
            </a:r>
            <a:r>
              <a:rPr spc="-15" dirty="0"/>
              <a:t>ernet</a:t>
            </a:r>
            <a:r>
              <a:rPr spc="-25"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15" dirty="0"/>
              <a:t>T</a:t>
            </a:r>
            <a:r>
              <a:rPr spc="-5" dirty="0"/>
              <a:t>hings</a:t>
            </a:r>
          </a:p>
        </p:txBody>
      </p:sp>
      <p:sp>
        <p:nvSpPr>
          <p:cNvPr id="3" name="object 3"/>
          <p:cNvSpPr/>
          <p:nvPr/>
        </p:nvSpPr>
        <p:spPr>
          <a:xfrm>
            <a:off x="881507" y="908672"/>
            <a:ext cx="7560945" cy="5490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Opp</a:t>
            </a:r>
            <a:r>
              <a:rPr spc="-15" dirty="0"/>
              <a:t>o</a:t>
            </a:r>
            <a:r>
              <a:rPr dirty="0"/>
              <a:t>rtunities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challen</a:t>
            </a:r>
            <a:r>
              <a:rPr spc="-20" dirty="0"/>
              <a:t>g</a:t>
            </a:r>
            <a:r>
              <a:rPr spc="-15" dirty="0"/>
              <a:t>es </a:t>
            </a:r>
            <a:r>
              <a:rPr spc="-50" dirty="0"/>
              <a:t>f</a:t>
            </a:r>
            <a:r>
              <a:rPr spc="-20" dirty="0"/>
              <a:t>o</a:t>
            </a:r>
            <a:r>
              <a:rPr spc="-10" dirty="0"/>
              <a:t>r</a:t>
            </a:r>
            <a:r>
              <a:rPr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20" dirty="0"/>
              <a:t>I</a:t>
            </a:r>
            <a:r>
              <a:rPr spc="-25" dirty="0"/>
              <a:t>n</a:t>
            </a:r>
            <a:r>
              <a:rPr spc="-35" dirty="0"/>
              <a:t>t</a:t>
            </a:r>
            <a:r>
              <a:rPr spc="-15" dirty="0"/>
              <a:t>ernet</a:t>
            </a:r>
            <a:r>
              <a:rPr spc="-25"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5" dirty="0"/>
              <a:t>Things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5094" y="998727"/>
          <a:ext cx="8371179" cy="567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60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05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IoT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Oppor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unity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IoT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Chall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2363">
                <a:tc>
                  <a:txBody>
                    <a:bodyPr/>
                    <a:lstStyle/>
                    <a:p>
                      <a:pPr marL="62230" marR="18732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emote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trol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ard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stems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 de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rma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co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cal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tch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 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omete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throu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nter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12827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urity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ces is 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major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cern.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ces are 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Intern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 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rso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nter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trol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stems.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4430">
                <a:tc>
                  <a:txBody>
                    <a:bodyPr/>
                    <a:lstStyle/>
                    <a:p>
                      <a:pPr marL="62230" marR="14478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l-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ime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tat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IoT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bl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tored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 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storic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rts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athere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22479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elia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 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 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Intern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 co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 some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4304">
                <a:tc>
                  <a:txBody>
                    <a:bodyPr/>
                    <a:lstStyle/>
                    <a:p>
                      <a:pPr marL="62230" marR="37084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Intel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cted Fu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sed by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sh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 de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ces;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status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 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orm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acti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33147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tn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IoT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 beca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 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 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cted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tal co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nts.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4303">
                <a:tc>
                  <a:txBody>
                    <a:bodyPr/>
                    <a:lstStyle/>
                    <a:p>
                      <a:pPr marL="62230" marR="6032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emote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ia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sis</a:t>
                      </a:r>
                      <a:r>
                        <a:rPr sz="11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co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tor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rm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7112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Onl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ster th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ated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w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products, bri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costs.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2363">
                <a:tc>
                  <a:txBody>
                    <a:bodyPr/>
                    <a:lstStyle/>
                    <a:p>
                      <a:pPr marL="62230" marR="20637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emote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Fir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ates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ow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 or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ected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3987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Grap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Inter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elopme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or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sati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cre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nter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 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cati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ns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ng IoT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72451">
                <a:tc>
                  <a:txBody>
                    <a:bodyPr/>
                    <a:lstStyle/>
                    <a:p>
                      <a:pPr marL="62230" marR="27813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ata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Gathering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 pro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uct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ers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 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 customers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utu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230504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ke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ig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erent 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proach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IoT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mp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emented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comi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rs,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ces comp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 others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cate.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72426">
                <a:tc>
                  <a:txBody>
                    <a:bodyPr/>
                    <a:lstStyle/>
                    <a:p>
                      <a:pPr marL="62230" marR="7683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Impro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mer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erie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throu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nter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s, p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-p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mpro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ed customer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 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252729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rdis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gislat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illi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ces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cted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Intern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 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sure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ectly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 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</a:t>
            </a:r>
            <a:r>
              <a:rPr spc="-5" dirty="0"/>
              <a:t>be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10" dirty="0"/>
              <a:t> </a:t>
            </a:r>
            <a:r>
              <a:rPr dirty="0"/>
              <a:t>I</a:t>
            </a:r>
            <a:r>
              <a:rPr spc="-30" dirty="0"/>
              <a:t>n</a:t>
            </a:r>
            <a:r>
              <a:rPr spc="-35" dirty="0"/>
              <a:t>t</a:t>
            </a:r>
            <a:r>
              <a:rPr spc="-15" dirty="0"/>
              <a:t>ernet</a:t>
            </a:r>
            <a:r>
              <a:rPr spc="-10" dirty="0"/>
              <a:t> o</a:t>
            </a:r>
            <a:r>
              <a:rPr dirty="0"/>
              <a:t>f</a:t>
            </a:r>
            <a:r>
              <a:rPr spc="-5" dirty="0"/>
              <a:t> Thin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975834"/>
            <a:ext cx="8577580" cy="569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rev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ous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rk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amp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gured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HT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 server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 manages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its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ra</a:t>
            </a:r>
            <a:r>
              <a:rPr sz="1600" spc="-2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needs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nuously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poll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.e.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nuou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ly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k)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me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sages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ser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needs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regularly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poll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changes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status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retu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n.</a:t>
            </a:r>
            <a:endParaRPr sz="1600" dirty="0">
              <a:latin typeface="Arial"/>
              <a:cs typeface="Arial"/>
            </a:endParaRPr>
          </a:p>
          <a:p>
            <a:pPr marL="12700" marR="6350" indent="53340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setup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causes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demand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mbed,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rtic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ar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ta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sent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ived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same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sent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rapidly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nuou</a:t>
            </a:r>
            <a:r>
              <a:rPr sz="1600" spc="-5" dirty="0">
                <a:latin typeface="Arial"/>
                <a:cs typeface="Arial"/>
              </a:rPr>
              <a:t>sl</a:t>
            </a:r>
            <a:r>
              <a:rPr sz="1600" spc="-15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tio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itiated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 more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client 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e.</a:t>
            </a:r>
            <a:endParaRPr sz="160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RPC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HT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rver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amp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tiona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but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prone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fail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hen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overloade</a:t>
            </a:r>
            <a:r>
              <a:rPr sz="1600" spc="-5" dirty="0">
                <a:latin typeface="Arial"/>
                <a:cs typeface="Arial"/>
              </a:rPr>
              <a:t>d.</a:t>
            </a:r>
            <a:endParaRPr sz="160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ept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ous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ity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fast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rans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er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tes,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clear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 di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ferent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solution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required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more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ications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endParaRPr sz="1600" dirty="0">
              <a:latin typeface="Arial"/>
              <a:cs typeface="Arial"/>
            </a:endParaRPr>
          </a:p>
          <a:p>
            <a:pPr marL="12700" marR="5080" indent="57785" algn="just">
              <a:lnSpc>
                <a:spcPct val="100000"/>
              </a:lnSpc>
              <a:spcBef>
                <a:spcPts val="1200"/>
              </a:spcBef>
            </a:pP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cated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robust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serv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ted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tern</a:t>
            </a:r>
            <a:r>
              <a:rPr sz="1600" spc="-5" dirty="0">
                <a:latin typeface="Arial"/>
                <a:cs typeface="Arial"/>
              </a:rPr>
              <a:t>et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 hand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saging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</a:t>
            </a:r>
            <a:r>
              <a:rPr sz="1600" spc="-2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fic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een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client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tic</a:t>
            </a:r>
            <a:r>
              <a:rPr sz="1600" spc="-2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lar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antageous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using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ice,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ces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gured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clients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avoid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ex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responsibil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ties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serve</a:t>
            </a:r>
            <a:r>
              <a:rPr sz="1600" spc="-9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serv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setup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tant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sing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30" dirty="0">
                <a:latin typeface="Arial"/>
                <a:cs typeface="Arial"/>
              </a:rPr>
              <a:t>ow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mo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 indu</a:t>
            </a:r>
            <a:r>
              <a:rPr sz="1600" spc="-5" dirty="0">
                <a:latin typeface="Arial"/>
                <a:cs typeface="Arial"/>
              </a:rPr>
              <a:t>stri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loca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n,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large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ful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essary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manage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clients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ish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communicate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t.</a:t>
            </a:r>
            <a:endParaRPr sz="1600" dirty="0">
              <a:latin typeface="Arial"/>
              <a:cs typeface="Arial"/>
            </a:endParaRPr>
          </a:p>
          <a:p>
            <a:pPr marL="12700" marR="187325">
              <a:lnSpc>
                <a:spcPct val="98800"/>
              </a:lnSpc>
              <a:spcBef>
                <a:spcPts val="620"/>
              </a:spcBef>
            </a:pPr>
            <a:r>
              <a:rPr sz="1600" spc="-15" dirty="0">
                <a:latin typeface="Arial"/>
                <a:cs typeface="Arial"/>
              </a:rPr>
              <a:t>ARM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emented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ication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open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ource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HTML5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WebSoc</a:t>
            </a:r>
            <a:r>
              <a:rPr sz="1600" i="1" spc="-20" dirty="0">
                <a:latin typeface="Arial"/>
                <a:cs typeface="Arial"/>
              </a:rPr>
              <a:t>k</a:t>
            </a:r>
            <a:r>
              <a:rPr sz="1600" i="1" spc="-10" dirty="0">
                <a:latin typeface="Arial"/>
                <a:cs typeface="Arial"/>
              </a:rPr>
              <a:t>ets </a:t>
            </a:r>
            <a:r>
              <a:rPr sz="1600" spc="-10" dirty="0">
                <a:latin typeface="Arial"/>
                <a:cs typeface="Arial"/>
              </a:rPr>
              <a:t>protocol,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hich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s bidirect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communications bet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een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server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lient 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ices 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sers.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</a:t>
            </a:r>
            <a:r>
              <a:rPr spc="-5" dirty="0"/>
              <a:t>be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10" dirty="0"/>
              <a:t> </a:t>
            </a:r>
            <a:r>
              <a:rPr dirty="0"/>
              <a:t>I</a:t>
            </a:r>
            <a:r>
              <a:rPr spc="-30" dirty="0"/>
              <a:t>n</a:t>
            </a:r>
            <a:r>
              <a:rPr spc="-35" dirty="0"/>
              <a:t>t</a:t>
            </a:r>
            <a:r>
              <a:rPr spc="-15" dirty="0"/>
              <a:t>ernet</a:t>
            </a:r>
            <a:r>
              <a:rPr spc="-10" dirty="0"/>
              <a:t> o</a:t>
            </a:r>
            <a:r>
              <a:rPr dirty="0"/>
              <a:t>f</a:t>
            </a:r>
            <a:r>
              <a:rPr spc="-5" dirty="0"/>
              <a:t> Thin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963307" y="1358709"/>
            <a:ext cx="7018401" cy="4435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m</a:t>
            </a:r>
            <a:r>
              <a:rPr spc="-5" dirty="0"/>
              <a:t>be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10" dirty="0"/>
              <a:t> </a:t>
            </a:r>
            <a:r>
              <a:rPr dirty="0"/>
              <a:t>I</a:t>
            </a:r>
            <a:r>
              <a:rPr spc="-30" dirty="0"/>
              <a:t>n</a:t>
            </a:r>
            <a:r>
              <a:rPr spc="-35" dirty="0"/>
              <a:t>t</a:t>
            </a:r>
            <a:r>
              <a:rPr spc="-15" dirty="0"/>
              <a:t>ernet</a:t>
            </a:r>
            <a:r>
              <a:rPr spc="-10" dirty="0"/>
              <a:t> o</a:t>
            </a:r>
            <a:r>
              <a:rPr dirty="0"/>
              <a:t>f</a:t>
            </a:r>
            <a:r>
              <a:rPr spc="-5" dirty="0"/>
              <a:t> Thin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63566"/>
            <a:ext cx="8217534" cy="594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 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ebSocket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approach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ement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roje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15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ce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tible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 security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eac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s.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impo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ta</a:t>
            </a:r>
            <a:r>
              <a:rPr sz="1600" spc="-5" dirty="0">
                <a:latin typeface="Arial"/>
                <a:cs typeface="Arial"/>
              </a:rPr>
              <a:t>nt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ul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-b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crimin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cannot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hi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 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IoT</a:t>
            </a:r>
            <a:r>
              <a:rPr sz="1600" spc="-10" dirty="0">
                <a:latin typeface="Arial"/>
                <a:cs typeface="Arial"/>
              </a:rPr>
              <a:t> communicatio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access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ntial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inform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  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ake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control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sic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 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ices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d.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1200"/>
              </a:spcBef>
            </a:pP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solution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mun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cation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kets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et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re enc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pted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dvan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algorit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5" dirty="0">
                <a:latin typeface="Arial"/>
                <a:cs typeface="Arial"/>
              </a:rPr>
              <a:t>ms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nly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intended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cipients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ac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 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utilise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informat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n.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needs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hand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serv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ient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ption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cr</a:t>
            </a:r>
            <a:r>
              <a:rPr sz="1600" spc="-10" dirty="0">
                <a:latin typeface="Arial"/>
                <a:cs typeface="Arial"/>
              </a:rPr>
              <a:t>yption, mean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eve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ice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ro</a:t>
            </a:r>
            <a:r>
              <a:rPr sz="1600" spc="-5" dirty="0">
                <a:latin typeface="Arial"/>
                <a:cs typeface="Arial"/>
              </a:rPr>
              <a:t>gr</a:t>
            </a:r>
            <a:r>
              <a:rPr sz="1600" spc="-15" dirty="0">
                <a:latin typeface="Arial"/>
                <a:cs typeface="Arial"/>
              </a:rPr>
              <a:t>ammed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sof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ithi</a:t>
            </a:r>
            <a:r>
              <a:rPr sz="1600" spc="-5" dirty="0">
                <a:latin typeface="Arial"/>
                <a:cs typeface="Arial"/>
              </a:rPr>
              <a:t>n. 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iven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embedded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ms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elopers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tion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 significant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heada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ier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inno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ation around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</a:t>
            </a:r>
            <a:r>
              <a:rPr sz="1600" spc="-19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1200"/>
              </a:spcBef>
            </a:pPr>
            <a:r>
              <a:rPr sz="1600" spc="-15" dirty="0">
                <a:latin typeface="Arial"/>
                <a:cs typeface="Arial"/>
              </a:rPr>
              <a:t>Mo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rds,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ARM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osen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flag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hip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opment platform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utur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RT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low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level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soft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platf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rm that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mana</a:t>
            </a:r>
            <a:r>
              <a:rPr sz="1600" spc="0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3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ption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cr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tion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asks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ithout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rammer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eding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 become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t.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The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RT</a:t>
            </a:r>
            <a:r>
              <a:rPr sz="1600" spc="-15" dirty="0">
                <a:latin typeface="Arial"/>
                <a:cs typeface="Arial"/>
              </a:rPr>
              <a:t>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ther</a:t>
            </a:r>
            <a:r>
              <a:rPr sz="1600" spc="-5" dirty="0">
                <a:latin typeface="Arial"/>
                <a:cs typeface="Arial"/>
              </a:rPr>
              <a:t>ef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tithreading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responsib</a:t>
            </a:r>
            <a:r>
              <a:rPr sz="1600" spc="-15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itie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com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rs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planning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new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suites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lopment frame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ork</a:t>
            </a:r>
            <a:r>
              <a:rPr sz="1600" spc="-5" dirty="0">
                <a:latin typeface="Arial"/>
                <a:cs typeface="Arial"/>
              </a:rPr>
              <a:t>s,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 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serv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mercial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ite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u="sng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600" u="sng" spc="-3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600" u="sng" spc="-1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6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mbed</a:t>
            </a:r>
            <a:r>
              <a:rPr sz="16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c</a:t>
            </a:r>
            <a:r>
              <a:rPr sz="16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m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plains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how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resee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uture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the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IoT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cation</a:t>
            </a:r>
            <a:r>
              <a:rPr sz="1600" spc="-5" dirty="0">
                <a:latin typeface="Arial"/>
                <a:cs typeface="Arial"/>
              </a:rPr>
              <a:t>s,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suring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platf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rm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ill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sig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ificant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role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pl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‘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orld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ever</a:t>
            </a:r>
            <a:r>
              <a:rPr sz="1600" spc="-3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thing</a:t>
            </a:r>
            <a:r>
              <a:rPr sz="1600" spc="0" dirty="0">
                <a:latin typeface="Arial"/>
                <a:cs typeface="Arial"/>
              </a:rPr>
              <a:t>’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Ch</a:t>
            </a:r>
            <a:r>
              <a:rPr dirty="0"/>
              <a:t>a</a:t>
            </a:r>
            <a:r>
              <a:rPr spc="-15" dirty="0"/>
              <a:t>p</a:t>
            </a:r>
            <a:r>
              <a:rPr spc="-35" dirty="0"/>
              <a:t>t</a:t>
            </a:r>
            <a:r>
              <a:rPr spc="-15" dirty="0"/>
              <a:t>er</a:t>
            </a:r>
            <a:r>
              <a:rPr spc="-10" dirty="0"/>
              <a:t> </a:t>
            </a:r>
            <a:r>
              <a:rPr spc="-5" dirty="0"/>
              <a:t>qui</a:t>
            </a:r>
            <a:r>
              <a:rPr dirty="0"/>
              <a:t>z</a:t>
            </a:r>
            <a:r>
              <a:rPr spc="5" dirty="0"/>
              <a:t> </a:t>
            </a:r>
            <a:r>
              <a:rPr spc="-5" dirty="0"/>
              <a:t>que</a:t>
            </a:r>
            <a:r>
              <a:rPr spc="-25" dirty="0"/>
              <a:t>s</a:t>
            </a:r>
            <a:r>
              <a:rPr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149771"/>
            <a:ext cx="8308975" cy="522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AutoNum type="arabicPeriod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escribe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anchest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digital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dirty="0">
                <a:latin typeface="Arial"/>
                <a:cs typeface="Arial"/>
              </a:rPr>
              <a:t>unic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Ethernet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signal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</a:p>
          <a:p>
            <a:pPr marL="355600" marR="9525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Sk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ollo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  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et 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ms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 a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hey </a:t>
            </a:r>
            <a:r>
              <a:rPr sz="1400" spc="-20" dirty="0">
                <a:latin typeface="Arial"/>
                <a:cs typeface="Arial"/>
              </a:rPr>
              <a:t> w</a:t>
            </a:r>
            <a:r>
              <a:rPr sz="1400" dirty="0">
                <a:latin typeface="Arial"/>
                <a:cs typeface="Arial"/>
              </a:rPr>
              <a:t>ould 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 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 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og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cill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, labelling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points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interes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:</a:t>
            </a: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756285" algn="l"/>
              </a:tabLst>
            </a:pPr>
            <a:r>
              <a:rPr sz="1400" dirty="0">
                <a:latin typeface="Courier New"/>
                <a:cs typeface="Courier New"/>
              </a:rPr>
              <a:t>o	</a:t>
            </a:r>
            <a:r>
              <a:rPr sz="1400" spc="-5" dirty="0">
                <a:latin typeface="Arial"/>
                <a:cs typeface="Arial"/>
              </a:rPr>
              <a:t>0000</a:t>
            </a:r>
            <a:endParaRPr sz="1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756285" algn="l"/>
              </a:tabLst>
            </a:pPr>
            <a:r>
              <a:rPr sz="1400" dirty="0">
                <a:latin typeface="Courier New"/>
                <a:cs typeface="Courier New"/>
              </a:rPr>
              <a:t>o	</a:t>
            </a:r>
            <a:r>
              <a:rPr sz="1400" spc="-5" dirty="0">
                <a:latin typeface="Arial"/>
                <a:cs typeface="Arial"/>
              </a:rPr>
              <a:t>0101</a:t>
            </a:r>
            <a:endParaRPr sz="1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756285" algn="l"/>
              </a:tabLst>
            </a:pPr>
            <a:r>
              <a:rPr sz="1400" dirty="0">
                <a:latin typeface="Courier New"/>
                <a:cs typeface="Courier New"/>
              </a:rPr>
              <a:t>o	</a:t>
            </a:r>
            <a:r>
              <a:rPr sz="1400" spc="-110" dirty="0">
                <a:latin typeface="Arial"/>
                <a:cs typeface="Arial"/>
              </a:rPr>
              <a:t>11</a:t>
            </a:r>
            <a:r>
              <a:rPr sz="1400" dirty="0">
                <a:latin typeface="Arial"/>
                <a:cs typeface="Arial"/>
              </a:rPr>
              <a:t>10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355600" algn="l"/>
              </a:tabLst>
            </a:pPr>
            <a:r>
              <a:rPr sz="1400" spc="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hat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um Ethernet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packet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sizes,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tes?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355600" algn="l"/>
              </a:tabLst>
            </a:pPr>
            <a:r>
              <a:rPr sz="1400" spc="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hat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‘Gate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ay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Addres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ork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dirty="0">
                <a:latin typeface="Arial"/>
                <a:cs typeface="Arial"/>
              </a:rPr>
              <a:t>ask’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refer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to?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355600" algn="l"/>
              </a:tabLst>
            </a:pPr>
            <a:r>
              <a:rPr sz="1400" spc="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hat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fer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een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publi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address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address?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355600" algn="l"/>
              </a:tabLst>
            </a:pPr>
            <a:r>
              <a:rPr sz="1400" spc="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hat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term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PC refer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to?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brief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planation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PC 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bedded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355600" algn="l"/>
              </a:tabLst>
            </a:pPr>
            <a:r>
              <a:rPr sz="1400" spc="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hat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concept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hin</a:t>
            </a:r>
            <a:r>
              <a:rPr sz="1400" spc="-1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Io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refer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to?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</a:t>
            </a:r>
            <a:r>
              <a:rPr sz="1400" spc="-2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IoT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ice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opport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ni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challenges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associa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ith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Internet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hings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IoT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ste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gh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nd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‘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e’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plain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5" dirty="0">
                <a:latin typeface="Arial"/>
                <a:cs typeface="Arial"/>
              </a:rPr>
              <a:t>ne</a:t>
            </a:r>
            <a:r>
              <a:rPr sz="1400" dirty="0">
                <a:latin typeface="Arial"/>
                <a:cs typeface="Arial"/>
              </a:rPr>
              <a:t>fi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 s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stem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brings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househol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3"/>
            </a:pPr>
            <a:endParaRPr sz="1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1639"/>
              </a:lnSpc>
              <a:buFont typeface="Arial"/>
              <a:buAutoNum type="arabicPeriod" startAt="3"/>
              <a:tabLst>
                <a:tab pos="355600" algn="l"/>
              </a:tabLst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raw 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ide 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ork 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gr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ed 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ppli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tion 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es 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bed 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ices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 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obile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ice</a:t>
            </a:r>
            <a:r>
              <a:rPr sz="1400" spc="-5" dirty="0">
                <a:latin typeface="Arial"/>
                <a:cs typeface="Arial"/>
              </a:rPr>
              <a:t> 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PC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Ch</a:t>
            </a:r>
            <a:r>
              <a:rPr dirty="0"/>
              <a:t>a</a:t>
            </a:r>
            <a:r>
              <a:rPr spc="-15" dirty="0"/>
              <a:t>p</a:t>
            </a:r>
            <a:r>
              <a:rPr spc="-35" dirty="0"/>
              <a:t>t</a:t>
            </a:r>
            <a:r>
              <a:rPr spc="-15" dirty="0"/>
              <a:t>er</a:t>
            </a:r>
            <a:r>
              <a:rPr spc="-10" dirty="0"/>
              <a:t> </a:t>
            </a:r>
            <a:r>
              <a:rPr spc="-45" dirty="0"/>
              <a:t>r</a:t>
            </a:r>
            <a:r>
              <a:rPr spc="-15" dirty="0"/>
              <a:t>e</a:t>
            </a:r>
            <a:r>
              <a:rPr spc="-30" dirty="0"/>
              <a:t>v</a:t>
            </a:r>
            <a:r>
              <a:rPr spc="-15" dirty="0"/>
              <a:t>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788001"/>
            <a:ext cx="8333740" cy="558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hig</a:t>
            </a:r>
            <a:r>
              <a:rPr sz="1600" spc="5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15" dirty="0">
                <a:latin typeface="Calibri"/>
                <a:cs typeface="Calibri"/>
              </a:rPr>
              <a:t>spee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 se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which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acili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ys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ons</a:t>
            </a:r>
            <a:endParaRPr sz="16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pu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eit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5" dirty="0">
                <a:latin typeface="Calibri"/>
                <a:cs typeface="Calibri"/>
              </a:rPr>
              <a:t>th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k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oug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95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ld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id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85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eb.</a:t>
            </a:r>
            <a:endParaRPr sz="1600" dirty="0">
              <a:latin typeface="Calibri"/>
              <a:cs typeface="Calibri"/>
            </a:endParaRPr>
          </a:p>
          <a:p>
            <a:pPr marL="299085" marR="125095" indent="-28638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LAN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95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ANS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eless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onnec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gh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wing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eb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es,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ssage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</a:t>
            </a:r>
            <a:r>
              <a:rPr sz="1600" spc="-15" dirty="0">
                <a:latin typeface="Calibri"/>
                <a:cs typeface="Calibri"/>
              </a:rPr>
              <a:t>esse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vices.</a:t>
            </a:r>
            <a:endParaRPr sz="1600" dirty="0">
              <a:latin typeface="Calibri"/>
              <a:cs typeface="Calibri"/>
            </a:endParaRPr>
          </a:p>
          <a:p>
            <a:pPr marL="299085" marR="251460" indent="-28638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gh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files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ompu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7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299085" marR="275590" indent="-28638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figu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hern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</a:t>
            </a:r>
            <a:r>
              <a:rPr sz="1600" spc="-2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5" dirty="0">
                <a:latin typeface="Calibri"/>
                <a:cs typeface="Calibri"/>
              </a:rPr>
              <a:t>sel</a:t>
            </a:r>
            <a:r>
              <a:rPr sz="1600" spc="-95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wing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10" dirty="0">
                <a:latin typeface="Calibri"/>
                <a:cs typeface="Calibri"/>
              </a:rPr>
              <a:t> 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</a:t>
            </a:r>
            <a:r>
              <a:rPr sz="1600" spc="-15" dirty="0">
                <a:latin typeface="Calibri"/>
                <a:cs typeface="Calibri"/>
              </a:rPr>
              <a:t>esse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gh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rk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ocedu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PC)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ace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aries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ari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pu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pu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xt</a:t>
            </a:r>
            <a:r>
              <a:rPr sz="1600" spc="-20" dirty="0">
                <a:latin typeface="Calibri"/>
                <a:cs typeface="Calibri"/>
              </a:rPr>
              <a:t>er</a:t>
            </a:r>
            <a:r>
              <a:rPr sz="1600" spc="-15" dirty="0">
                <a:latin typeface="Calibri"/>
                <a:cs typeface="Calibri"/>
              </a:rPr>
              <a:t>na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 th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oug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t.</a:t>
            </a:r>
            <a:endParaRPr sz="1600" dirty="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8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ebSo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obu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ani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 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 mbed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vices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og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amm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ol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ely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ou</a:t>
            </a:r>
            <a:r>
              <a:rPr sz="1600" spc="-10" dirty="0">
                <a:latin typeface="Calibri"/>
                <a:cs typeface="Calibri"/>
              </a:rPr>
              <a:t>gh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</a:t>
            </a:r>
            <a:r>
              <a:rPr sz="1600" spc="-15" dirty="0">
                <a:latin typeface="Calibri"/>
                <a:cs typeface="Calibri"/>
              </a:rPr>
              <a:t>ess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eb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mobi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ions.</a:t>
            </a:r>
            <a:endParaRPr sz="1600" dirty="0">
              <a:latin typeface="Calibri"/>
              <a:cs typeface="Calibri"/>
            </a:endParaRPr>
          </a:p>
          <a:p>
            <a:pPr marL="299085" marR="320675" indent="-28638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Th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ng</a:t>
            </a:r>
            <a:r>
              <a:rPr sz="1600" spc="-10" dirty="0">
                <a:latin typeface="Calibri"/>
                <a:cs typeface="Calibri"/>
              </a:rPr>
              <a:t>s (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T)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obje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vic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being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onnec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wing t</a:t>
            </a:r>
            <a:r>
              <a:rPr sz="1600" spc="-15" dirty="0">
                <a:latin typeface="Calibri"/>
                <a:cs typeface="Calibri"/>
              </a:rPr>
              <a:t>hem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ol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y</a:t>
            </a:r>
            <a:r>
              <a:rPr sz="1600" spc="-1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whe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d.</a:t>
            </a:r>
            <a:endParaRPr sz="1600" dirty="0">
              <a:latin typeface="Calibri"/>
              <a:cs typeface="Calibri"/>
            </a:endParaRPr>
          </a:p>
          <a:p>
            <a:pPr marL="299085" marR="46990" indent="-286385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once</a:t>
            </a:r>
            <a:r>
              <a:rPr sz="1600" spc="-2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brin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</a:t>
            </a:r>
            <a:r>
              <a:rPr sz="1600" spc="-3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ag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espe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massi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ely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onnec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ys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obal</a:t>
            </a:r>
            <a:r>
              <a:rPr sz="1600" spc="-10" dirty="0">
                <a:latin typeface="Calibri"/>
                <a:cs typeface="Calibri"/>
              </a:rPr>
              <a:t> t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5" dirty="0">
                <a:latin typeface="Calibri"/>
                <a:cs typeface="Calibri"/>
              </a:rPr>
              <a:t> s</a:t>
            </a:r>
            <a:r>
              <a:rPr sz="1600" spc="-25" dirty="0">
                <a:latin typeface="Calibri"/>
                <a:cs typeface="Calibri"/>
              </a:rPr>
              <a:t>ys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g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doe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25" dirty="0">
                <a:latin typeface="Calibri"/>
                <a:cs typeface="Calibri"/>
              </a:rPr>
              <a:t>ev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brin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challen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spe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-t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cu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eliab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20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30" dirty="0"/>
              <a:t>n</a:t>
            </a:r>
            <a:r>
              <a:rPr spc="-10" dirty="0"/>
              <a:t>t</a:t>
            </a:r>
            <a:r>
              <a:rPr spc="-45" dirty="0"/>
              <a:t>r</a:t>
            </a:r>
            <a:r>
              <a:rPr spc="-5" dirty="0"/>
              <a:t>oducin</a:t>
            </a:r>
            <a:r>
              <a:rPr dirty="0"/>
              <a:t>g</a:t>
            </a:r>
            <a:r>
              <a:rPr spc="-10" dirty="0"/>
              <a:t> </a:t>
            </a:r>
            <a:r>
              <a:rPr spc="-20" dirty="0"/>
              <a:t>E</a:t>
            </a:r>
            <a:r>
              <a:rPr spc="-15" dirty="0"/>
              <a:t>the</a:t>
            </a:r>
            <a:r>
              <a:rPr spc="-5" dirty="0"/>
              <a:t>r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01" y="906652"/>
            <a:ext cx="8234045" cy="518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 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esig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cc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ll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othe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k.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types:</a:t>
            </a:r>
          </a:p>
          <a:p>
            <a:pPr marL="299085" marR="6286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(LAN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uall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xim</a:t>
            </a:r>
            <a:r>
              <a:rPr sz="1800" spc="-10" dirty="0">
                <a:latin typeface="Calibri"/>
                <a:cs typeface="Calibri"/>
              </a:rPr>
              <a:t>it</a:t>
            </a:r>
            <a:r>
              <a:rPr sz="1800" spc="-14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rha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" dirty="0">
                <a:latin typeface="Calibri"/>
                <a:cs typeface="Calibri"/>
              </a:rPr>
              <a:t> 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ildin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ss.</a:t>
            </a:r>
            <a:endParaRPr sz="1800" dirty="0">
              <a:latin typeface="Calibri"/>
              <a:cs typeface="Calibri"/>
            </a:endParaRPr>
          </a:p>
          <a:p>
            <a:pPr marL="299085" marR="45402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14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AN)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scr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eog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aph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uall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440055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fine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EE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802.3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100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abits 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 (</a:t>
            </a:r>
            <a:r>
              <a:rPr sz="1800" spc="-9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ece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5" dirty="0">
                <a:latin typeface="Calibri"/>
                <a:cs typeface="Calibri"/>
              </a:rPr>
              <a:t>signals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ul</a:t>
            </a:r>
            <a:r>
              <a:rPr sz="1800" spc="-10" dirty="0">
                <a:latin typeface="Calibri"/>
                <a:cs typeface="Calibri"/>
              </a:rPr>
              <a:t>ti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abel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ed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RX+,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RX-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TX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-.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905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p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80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frame</a:t>
            </a:r>
            <a:r>
              <a:rPr sz="1800" i="1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hol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mb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lu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finin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len</a:t>
            </a:r>
            <a:r>
              <a:rPr sz="1800" spc="-3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p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80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ell as</a:t>
            </a:r>
            <a:r>
              <a:rPr sz="1800" spc="-1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30" dirty="0"/>
              <a:t>n</a:t>
            </a:r>
            <a:r>
              <a:rPr spc="-10" dirty="0"/>
              <a:t>t</a:t>
            </a:r>
            <a:r>
              <a:rPr spc="-45" dirty="0"/>
              <a:t>r</a:t>
            </a:r>
            <a:r>
              <a:rPr spc="-5" dirty="0"/>
              <a:t>oducin</a:t>
            </a:r>
            <a:r>
              <a:rPr dirty="0"/>
              <a:t>g</a:t>
            </a:r>
            <a:r>
              <a:rPr spc="-10" dirty="0"/>
              <a:t> </a:t>
            </a:r>
            <a:r>
              <a:rPr spc="-20" dirty="0"/>
              <a:t>E</a:t>
            </a:r>
            <a:r>
              <a:rPr spc="-15" dirty="0"/>
              <a:t>the</a:t>
            </a:r>
            <a:r>
              <a:rPr spc="-5" dirty="0"/>
              <a:t>r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01" y="906652"/>
            <a:ext cx="8255634" cy="353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fine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spc="-45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" dirty="0">
                <a:latin typeface="Calibri"/>
                <a:cs typeface="Calibri"/>
              </a:rPr>
              <a:t>an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eces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2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la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s,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5" dirty="0">
                <a:latin typeface="Calibri"/>
                <a:cs typeface="Calibri"/>
              </a:rPr>
              <a:t> 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ef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ci</a:t>
            </a:r>
            <a:r>
              <a:rPr sz="1800" dirty="0">
                <a:latin typeface="Calibri"/>
                <a:cs typeface="Calibri"/>
              </a:rPr>
              <a:t>ency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 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mpor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aspec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409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thod.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in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lu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u</a:t>
            </a:r>
            <a:r>
              <a:rPr sz="1800" spc="-5" dirty="0">
                <a:latin typeface="Calibri"/>
                <a:cs typeface="Calibri"/>
              </a:rPr>
              <a:t>niqu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3403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app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p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spc="-15" dirty="0">
                <a:latin typeface="Calibri"/>
                <a:cs typeface="Calibri"/>
              </a:rPr>
              <a:t>eam</a:t>
            </a:r>
            <a:r>
              <a:rPr sz="1800" i="1" spc="-5" dirty="0">
                <a:latin typeface="Calibri"/>
                <a:cs typeface="Calibri"/>
              </a:rPr>
              <a:t>b</a:t>
            </a:r>
            <a:r>
              <a:rPr sz="1800" i="1" spc="-10" dirty="0">
                <a:latin typeface="Calibri"/>
                <a:cs typeface="Calibri"/>
              </a:rPr>
              <a:t>le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5" dirty="0">
                <a:latin typeface="Calibri"/>
                <a:cs typeface="Calibri"/>
              </a:rPr>
              <a:t>a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spc="-10" dirty="0">
                <a:latin typeface="Calibri"/>
                <a:cs typeface="Calibri"/>
              </a:rPr>
              <a:t>t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</a:t>
            </a:r>
            <a:r>
              <a:rPr sz="1800" i="1" dirty="0">
                <a:latin typeface="Calibri"/>
                <a:cs typeface="Calibri"/>
              </a:rPr>
              <a:t>f </a:t>
            </a:r>
            <a:r>
              <a:rPr sz="1800" i="1" spc="5" dirty="0">
                <a:latin typeface="Calibri"/>
                <a:cs typeface="Calibri"/>
              </a:rPr>
              <a:t>f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2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me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i="1" spc="-15" dirty="0">
                <a:latin typeface="Calibri"/>
                <a:cs typeface="Calibri"/>
              </a:rPr>
              <a:t>fram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heck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sequen</a:t>
            </a:r>
            <a:r>
              <a:rPr sz="1800" i="1" spc="-30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CS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k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r>
              <a:rPr sz="1800" spc="-5" dirty="0">
                <a:latin typeface="Calibri"/>
                <a:cs typeface="Calibri"/>
              </a:rPr>
              <a:t> 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802.3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4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5089" y="4788915"/>
          <a:ext cx="8371138" cy="153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5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55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89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443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71321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7329" marR="68580" indent="-1498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rt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ame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93980" indent="4826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dd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123825" indent="-129539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 Add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122555" indent="-9779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eck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63220" marR="127000" indent="-227329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939"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10101010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10101011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46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1500</a:t>
                      </a: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30" dirty="0"/>
              <a:t>n</a:t>
            </a:r>
            <a:r>
              <a:rPr spc="-10" dirty="0"/>
              <a:t>t</a:t>
            </a:r>
            <a:r>
              <a:rPr spc="-45" dirty="0"/>
              <a:t>r</a:t>
            </a:r>
            <a:r>
              <a:rPr spc="-5" dirty="0"/>
              <a:t>oducin</a:t>
            </a:r>
            <a:r>
              <a:rPr dirty="0"/>
              <a:t>g</a:t>
            </a:r>
            <a:r>
              <a:rPr spc="-10" dirty="0"/>
              <a:t> </a:t>
            </a:r>
            <a:r>
              <a:rPr spc="-20" dirty="0"/>
              <a:t>E</a:t>
            </a:r>
            <a:r>
              <a:rPr spc="-15" dirty="0"/>
              <a:t>the</a:t>
            </a:r>
            <a:r>
              <a:rPr spc="-5" dirty="0"/>
              <a:t>r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163955"/>
            <a:ext cx="4852035" cy="519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es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Ma</a:t>
            </a:r>
            <a:r>
              <a:rPr sz="1800" i="1" spc="-10" dirty="0">
                <a:latin typeface="Calibri"/>
                <a:cs typeface="Calibri"/>
              </a:rPr>
              <a:t>n</a:t>
            </a:r>
            <a:r>
              <a:rPr sz="1800" i="1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he</a:t>
            </a:r>
            <a:r>
              <a:rPr sz="1800" i="1" spc="-40" dirty="0">
                <a:latin typeface="Calibri"/>
                <a:cs typeface="Calibri"/>
              </a:rPr>
              <a:t>st</a:t>
            </a:r>
            <a:r>
              <a:rPr sz="1800" i="1" spc="-10" dirty="0">
                <a:latin typeface="Calibri"/>
                <a:cs typeface="Calibri"/>
              </a:rPr>
              <a:t>er en</a:t>
            </a:r>
            <a:r>
              <a:rPr sz="1800" i="1" spc="-30" dirty="0">
                <a:latin typeface="Calibri"/>
                <a:cs typeface="Calibri"/>
              </a:rPr>
              <a:t>c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</a:t>
            </a:r>
            <a:r>
              <a:rPr sz="1800" i="1" dirty="0">
                <a:latin typeface="Calibri"/>
                <a:cs typeface="Calibri"/>
              </a:rPr>
              <a:t>g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4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marR="15875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e</a:t>
            </a:r>
            <a:r>
              <a:rPr sz="1800" spc="-15" dirty="0">
                <a:latin typeface="Calibri"/>
                <a:cs typeface="Calibri"/>
              </a:rPr>
              <a:t>dg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hig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7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o-</a:t>
            </a:r>
            <a:r>
              <a:rPr sz="1800" spc="-5" dirty="0">
                <a:latin typeface="Calibri"/>
                <a:cs typeface="Calibri"/>
              </a:rPr>
              <a:t>hig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93471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Manche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mplem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 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ui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447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al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 a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wi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 0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1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 1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20" dirty="0">
                <a:latin typeface="Calibri"/>
                <a:cs typeface="Calibri"/>
              </a:rPr>
              <a:t>ev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alue,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10" dirty="0">
                <a:latin typeface="Calibri"/>
                <a:cs typeface="Calibri"/>
              </a:rPr>
              <a:t>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</a:t>
            </a:r>
            <a:r>
              <a:rPr sz="1800" dirty="0">
                <a:latin typeface="Calibri"/>
                <a:cs typeface="Calibri"/>
              </a:rPr>
              <a:t>nal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20" dirty="0">
                <a:latin typeface="Calibri"/>
                <a:cs typeface="Calibri"/>
              </a:rPr>
              <a:t>iv</a:t>
            </a:r>
            <a:r>
              <a:rPr sz="1800" spc="-10" dirty="0">
                <a:latin typeface="Calibri"/>
                <a:cs typeface="Calibri"/>
              </a:rPr>
              <a:t>ely em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a.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en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eam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tt</a:t>
            </a:r>
            <a:r>
              <a:rPr sz="1800" dirty="0">
                <a:latin typeface="Calibri"/>
                <a:cs typeface="Calibri"/>
              </a:rPr>
              <a:t>er)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being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ansm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tt</a:t>
            </a:r>
            <a:r>
              <a:rPr sz="1800" dirty="0">
                <a:latin typeface="Calibri"/>
                <a:cs typeface="Calibri"/>
              </a:rPr>
              <a:t>ed,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digi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signa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il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l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292090" y="785139"/>
            <a:ext cx="3640327" cy="5658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9590" y="281431"/>
            <a:ext cx="8484819" cy="369332"/>
          </a:xfrm>
        </p:spPr>
        <p:txBody>
          <a:bodyPr/>
          <a:lstStyle/>
          <a:p>
            <a:r>
              <a:rPr kumimoji="1" lang="en-US" altLang="zh-TW" dirty="0" smtClean="0"/>
              <a:t>An Example of Manchester Encoding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7" y="1905000"/>
            <a:ext cx="8128000" cy="3848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57600" y="58674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/>
              <a:t>https://en.wikipedia.org/wiki/Manchester_code</a:t>
            </a:r>
          </a:p>
        </p:txBody>
      </p:sp>
    </p:spTree>
    <p:extLst>
      <p:ext uri="{BB962C8B-B14F-4D97-AF65-F5344CB8AC3E}">
        <p14:creationId xmlns:p14="http://schemas.microsoft.com/office/powerpoint/2010/main" val="186578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Implem</a:t>
            </a:r>
            <a:r>
              <a:rPr spc="-10" dirty="0"/>
              <a:t>e</a:t>
            </a:r>
            <a:r>
              <a:rPr spc="-25" dirty="0"/>
              <a:t>n</a:t>
            </a:r>
            <a:r>
              <a:rPr dirty="0"/>
              <a:t>ting</a:t>
            </a:r>
            <a:r>
              <a:rPr spc="-30" dirty="0"/>
              <a:t> </a:t>
            </a:r>
            <a:r>
              <a:rPr spc="-5" dirty="0"/>
              <a:t>simpl</a:t>
            </a:r>
            <a:r>
              <a:rPr dirty="0"/>
              <a:t>e</a:t>
            </a:r>
            <a:r>
              <a:rPr spc="15" dirty="0"/>
              <a:t> </a:t>
            </a:r>
            <a:r>
              <a:rPr spc="-15" dirty="0"/>
              <a:t>mbe</a:t>
            </a:r>
            <a:r>
              <a:rPr dirty="0"/>
              <a:t>d</a:t>
            </a:r>
            <a:r>
              <a:rPr spc="-15" dirty="0"/>
              <a:t> </a:t>
            </a:r>
            <a:r>
              <a:rPr spc="-20" dirty="0"/>
              <a:t>E</a:t>
            </a:r>
            <a:r>
              <a:rPr spc="-15" dirty="0"/>
              <a:t>the</a:t>
            </a:r>
            <a:r>
              <a:rPr spc="-5" dirty="0"/>
              <a:t>r</a:t>
            </a:r>
            <a:r>
              <a:rPr spc="-20" dirty="0"/>
              <a:t>n</a:t>
            </a:r>
            <a:r>
              <a:rPr spc="-25" dirty="0"/>
              <a:t>e</a:t>
            </a:r>
            <a:r>
              <a:rPr spc="-10" dirty="0"/>
              <a:t>t</a:t>
            </a:r>
            <a:r>
              <a:rPr spc="-15" dirty="0"/>
              <a:t> </a:t>
            </a:r>
            <a:r>
              <a:rPr spc="-35" dirty="0"/>
              <a:t>c</a:t>
            </a:r>
            <a:r>
              <a:rPr spc="-5" dirty="0"/>
              <a:t>ommuni</a:t>
            </a:r>
            <a:r>
              <a:rPr spc="-15" dirty="0"/>
              <a:t>c</a:t>
            </a:r>
            <a:r>
              <a:rPr spc="-25" dirty="0"/>
              <a:t>a</a:t>
            </a:r>
            <a:r>
              <a:rPr dirty="0"/>
              <a:t>tions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35089" y="818641"/>
          <a:ext cx="8371141" cy="2250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6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04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0062">
                <a:tc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send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ei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ei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 arri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ed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ead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f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ei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Gi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ess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link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rns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 if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t_link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9590" y="281431"/>
            <a:ext cx="8484819" cy="369332"/>
          </a:xfrm>
        </p:spPr>
        <p:txBody>
          <a:bodyPr/>
          <a:lstStyle/>
          <a:p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Pro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ra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mpl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.1</a:t>
            </a:r>
            <a:r>
              <a:rPr lang="en-US" altLang="zh-TW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erne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altLang="zh-TW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rit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9590" y="762000"/>
            <a:ext cx="7715184" cy="517064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TW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include "mbed.h"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TW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include "EthernetInterface.h"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PORT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SERVER_IP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"192.168.1.101"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//IP of server board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CLIENT_IP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"192.168.1.102"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//IP of client board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MASK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"255.255.255.0"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//mask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GATEWAY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"192.168.1.1"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//gateway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Serial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USBTX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USBRX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//create PC interface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EthernetInterface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//create ethernet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UDPSocket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sock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//creat Ethernet socket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Endpoint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server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//create endpoint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DigitalOut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LED_RED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//debug led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DigitalOut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green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LED_GREEN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//debug led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//size of received message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in_buffer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//create receive buffer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counter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//sample send buffer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init_usb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//initializes pc.printf if required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//initializes </a:t>
            </a:r>
            <a:r>
              <a:rPr lang="en-US" altLang="zh-TW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Ethernet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9590" y="281431"/>
            <a:ext cx="8484819" cy="369332"/>
          </a:xfrm>
        </p:spPr>
        <p:txBody>
          <a:bodyPr/>
          <a:lstStyle/>
          <a:p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Pro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ra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Ex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mpl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altLang="zh-TW" spc="-5" dirty="0" smtClean="0">
                <a:solidFill>
                  <a:srgbClr val="0000FF"/>
                </a:solidFill>
                <a:latin typeface="Courier New"/>
                <a:cs typeface="Courier New"/>
              </a:rPr>
              <a:t>.1</a:t>
            </a:r>
            <a:r>
              <a:rPr lang="en-US" altLang="zh-TW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en-US" altLang="zh-TW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erne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altLang="zh-TW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altLang="zh-TW" spc="-1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lang="en-US" altLang="zh-TW" spc="-5" dirty="0">
                <a:solidFill>
                  <a:srgbClr val="0000FF"/>
                </a:solidFill>
                <a:latin typeface="Courier New"/>
                <a:cs typeface="Courier New"/>
              </a:rPr>
              <a:t>rit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9590" y="1070355"/>
            <a:ext cx="8484819" cy="430887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init_usb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baud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9600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//baud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init_eth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CLIENT_IP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MASK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GATEWAY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zh-TW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set up IP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connect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//connect ethernet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“\</a:t>
            </a:r>
            <a:r>
              <a:rPr lang="en-US" altLang="zh-TW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nCLIENT - Client IP Address is %</a:t>
            </a:r>
            <a:r>
              <a:rPr lang="en-US" altLang="zh-TW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s\r\n”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getIPAddress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  <a:r>
              <a:rPr lang="zh-TW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get client IP </a:t>
            </a:r>
            <a:r>
              <a:rPr lang="en-US" altLang="zh-TW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address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sock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//initialize </a:t>
            </a:r>
            <a:r>
              <a:rPr lang="en-US" altLang="zh-TW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socket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server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set_address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SERVER_IP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PORT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//set address of </a:t>
            </a:r>
            <a:r>
              <a:rPr lang="en-US" altLang="zh-TW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server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end_eth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sock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//close socket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eth</a:t>
            </a: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disconnect</a:t>
            </a:r>
            <a:r>
              <a:rPr lang="en-US" altLang="zh-TW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//close Ethernet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zh-TW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3301</Words>
  <Application>Microsoft Macintosh PowerPoint</Application>
  <PresentationFormat>如螢幕大小 (4:3)</PresentationFormat>
  <Paragraphs>369</Paragraphs>
  <Slides>28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新細明體</vt:lpstr>
      <vt:lpstr>Office Theme</vt:lpstr>
      <vt:lpstr>PowerPoint 簡報</vt:lpstr>
      <vt:lpstr>Introduction to Internet Communications</vt:lpstr>
      <vt:lpstr>Introducing Ethernet</vt:lpstr>
      <vt:lpstr>Introducing Ethernet</vt:lpstr>
      <vt:lpstr>Introducing Ethernet</vt:lpstr>
      <vt:lpstr>An Example of Manchester Encoding</vt:lpstr>
      <vt:lpstr>Implementing simple mbed Ethernet communications</vt:lpstr>
      <vt:lpstr>Program Example 12.1: Ethernet write</vt:lpstr>
      <vt:lpstr>Program Example 12.1: Ethernet write</vt:lpstr>
      <vt:lpstr>Program Example 12.1: Ethernet write</vt:lpstr>
      <vt:lpstr>Program Example 12.2: Ethernet read</vt:lpstr>
      <vt:lpstr>Program Example 12.2: Ethernet read</vt:lpstr>
      <vt:lpstr>Ethernet communication between mbeds</vt:lpstr>
      <vt:lpstr>PowerPoint 簡報</vt:lpstr>
      <vt:lpstr>Local Area Network communications with the mbed</vt:lpstr>
      <vt:lpstr>Initiating a simple LAN connection with the mbed</vt:lpstr>
      <vt:lpstr>Using the mbed with Wide Area Networks</vt:lpstr>
      <vt:lpstr>Program Example 12.4: mbed HTTP Client Test </vt:lpstr>
      <vt:lpstr>The Internet of Things</vt:lpstr>
      <vt:lpstr>An Internet of Things fridge</vt:lpstr>
      <vt:lpstr>The Global Internet of Things</vt:lpstr>
      <vt:lpstr>The Global Internet of Things</vt:lpstr>
      <vt:lpstr>Opportunities and challenges for the Internet of Things</vt:lpstr>
      <vt:lpstr>mbed and the Internet of Things</vt:lpstr>
      <vt:lpstr>mbed and the Internet of Things</vt:lpstr>
      <vt:lpstr>mbed and the Internet of Things</vt:lpstr>
      <vt:lpstr>Chapter quiz questions</vt:lpstr>
      <vt:lpstr>Chapter review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Jing-Jia Liou</cp:lastModifiedBy>
  <cp:revision>34</cp:revision>
  <dcterms:created xsi:type="dcterms:W3CDTF">2017-02-25T10:07:13Z</dcterms:created>
  <dcterms:modified xsi:type="dcterms:W3CDTF">2017-02-27T12:00:06Z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2016-12-02T00:00:00Z</vt:filetime>
  </property>
  <property fmtid="{D5CDD505-2E9C-101B-9397-08002B2CF9AE}" pid="3" name="LastSaved">
    <vt:filetime>2017-02-25T00:00:00Z</vt:filetime>
  </property>
</Properties>
</file>