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6"/>
  </p:notesMasterIdLst>
  <p:sldIdLst>
    <p:sldId id="256" r:id="rId2"/>
    <p:sldId id="458" r:id="rId3"/>
    <p:sldId id="447" r:id="rId4"/>
    <p:sldId id="448" r:id="rId5"/>
    <p:sldId id="449" r:id="rId6"/>
    <p:sldId id="450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46" r:id="rId15"/>
  </p:sldIdLst>
  <p:sldSz cx="9144000" cy="6858000" type="screen4x3"/>
  <p:notesSz cx="6743700" cy="9753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charset="0"/>
        <a:cs typeface="新細明體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charset="0"/>
        <a:cs typeface="新細明體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charset="0"/>
        <a:cs typeface="新細明體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charset="0"/>
        <a:cs typeface="新細明體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charset="0"/>
        <a:cs typeface="新細明體" charset="0"/>
      </a:defRPr>
    </a:lvl5pPr>
    <a:lvl6pPr marL="2286000" algn="l" defTabSz="457200" rtl="0" eaLnBrk="1" latinLnBrk="0" hangingPunct="1">
      <a:defRPr kumimoji="1" b="1" kern="1200">
        <a:solidFill>
          <a:schemeClr val="tx1"/>
        </a:solidFill>
        <a:latin typeface="Arial" charset="0"/>
        <a:ea typeface="新細明體" charset="0"/>
        <a:cs typeface="新細明體" charset="0"/>
      </a:defRPr>
    </a:lvl6pPr>
    <a:lvl7pPr marL="2743200" algn="l" defTabSz="457200" rtl="0" eaLnBrk="1" latinLnBrk="0" hangingPunct="1">
      <a:defRPr kumimoji="1" b="1" kern="1200">
        <a:solidFill>
          <a:schemeClr val="tx1"/>
        </a:solidFill>
        <a:latin typeface="Arial" charset="0"/>
        <a:ea typeface="新細明體" charset="0"/>
        <a:cs typeface="新細明體" charset="0"/>
      </a:defRPr>
    </a:lvl7pPr>
    <a:lvl8pPr marL="3200400" algn="l" defTabSz="457200" rtl="0" eaLnBrk="1" latinLnBrk="0" hangingPunct="1">
      <a:defRPr kumimoji="1" b="1" kern="1200">
        <a:solidFill>
          <a:schemeClr val="tx1"/>
        </a:solidFill>
        <a:latin typeface="Arial" charset="0"/>
        <a:ea typeface="新細明體" charset="0"/>
        <a:cs typeface="新細明體" charset="0"/>
      </a:defRPr>
    </a:lvl8pPr>
    <a:lvl9pPr marL="3657600" algn="l" defTabSz="457200" rtl="0" eaLnBrk="1" latinLnBrk="0" hangingPunct="1">
      <a:defRPr kumimoji="1" b="1" kern="1200">
        <a:solidFill>
          <a:schemeClr val="tx1"/>
        </a:solidFill>
        <a:latin typeface="Arial" charset="0"/>
        <a:ea typeface="新細明體" charset="0"/>
        <a:cs typeface="新細明體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997" autoAdjust="0"/>
  </p:normalViewPr>
  <p:slideViewPr>
    <p:cSldViewPr>
      <p:cViewPr varScale="1">
        <p:scale>
          <a:sx n="107" d="100"/>
          <a:sy n="107" d="100"/>
        </p:scale>
        <p:origin x="170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  <a:ea typeface="新細明體" panose="02020500000000000000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  <a:ea typeface="新細明體" panose="02020500000000000000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3450" y="731838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2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632325"/>
            <a:ext cx="5394325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465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  <a:ea typeface="新細明體" panose="02020500000000000000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26465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charset="0"/>
              </a:defRPr>
            </a:lvl1pPr>
          </a:lstStyle>
          <a:p>
            <a:fld id="{75D368A3-5B47-2743-8755-C9D9D6CDBC5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6974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新細明體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 anchor="b"/>
          <a:lstStyle>
            <a:lvl1pPr algn="r">
              <a:defRPr sz="4800"/>
            </a:lvl1pPr>
          </a:lstStyle>
          <a:p>
            <a:r>
              <a:rPr lang="en-US" altLang="zh-TW"/>
              <a:t>按一下以編輯母片標題樣式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zh-TW"/>
              <a:t>按一下以編輯母片副標題樣式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1913" y="638175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02450" y="6597650"/>
            <a:ext cx="2133600" cy="215900"/>
          </a:xfrm>
        </p:spPr>
        <p:txBody>
          <a:bodyPr/>
          <a:lstStyle>
            <a:lvl1pPr>
              <a:defRPr/>
            </a:lvl1pPr>
          </a:lstStyle>
          <a:p>
            <a:fld id="{D2AE2076-1710-084A-BF9C-D5C2939D53F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343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FC075-F6F3-CE4B-A4B8-91C981693F3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5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D29C82-1CCA-A040-9EE8-9D55F8EC6EB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011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61A514-5234-B243-A008-4158C2E4667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990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23F7B6-33D0-634E-964B-BCCC22BAD8C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68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3229D-8F91-A942-8151-B4736EE1818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168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0C5BDC-DD63-2846-920E-444DE445EBF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528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43FFEE-8B79-C243-BA69-095D31EF2C3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711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B558D-704A-4842-B8CF-75D5050DA99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596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C7A6A5-7B69-DE4E-AD2E-B3001B471E7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071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70D740-93B3-EF4B-9E57-D5095AB27E6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418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6FE19F-B133-BE47-A422-AA08F87FB6F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165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按一下以編輯母片</a:t>
            </a:r>
          </a:p>
          <a:p>
            <a:pPr lvl="1"/>
            <a:r>
              <a:rPr lang="en-US" altLang="zh-TW"/>
              <a:t>第二層</a:t>
            </a:r>
          </a:p>
          <a:p>
            <a:pPr lvl="2"/>
            <a:r>
              <a:rPr lang="en-US" altLang="zh-TW"/>
              <a:t>第三層</a:t>
            </a:r>
          </a:p>
          <a:p>
            <a:pPr lvl="3"/>
            <a:r>
              <a:rPr lang="en-US" altLang="zh-TW"/>
              <a:t>第四層</a:t>
            </a:r>
          </a:p>
          <a:p>
            <a:pPr lvl="4"/>
            <a:r>
              <a:rPr lang="en-US" altLang="zh-TW"/>
              <a:t>第五層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 b="0">
                <a:latin typeface="Arial" charset="0"/>
                <a:ea typeface="新細明體" panose="02020500000000000000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 b="0">
                <a:latin typeface="Arial" charset="0"/>
                <a:ea typeface="新細明體" panose="02020500000000000000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69088"/>
            <a:ext cx="213360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 b="0"/>
            </a:lvl1pPr>
          </a:lstStyle>
          <a:p>
            <a:fld id="{893E8B35-C0BA-F545-A916-C2B6A112A5FB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+mj-lt"/>
          <a:ea typeface="+mj-ea"/>
          <a:cs typeface="新細明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  <a:cs typeface="新細明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  <a:cs typeface="新細明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  <a:cs typeface="新細明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  <a:cs typeface="新細明體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kumimoji="1" sz="3000">
          <a:solidFill>
            <a:schemeClr val="tx1"/>
          </a:solidFill>
          <a:latin typeface="+mn-lt"/>
          <a:ea typeface="+mn-ea"/>
          <a:cs typeface="新細明體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kumimoji="1"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kumimoji="1"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thos.com/tutorial/Bluetooth-tutorial-title-slide.html" TargetMode="External"/><Relationship Id="rId2" Type="http://schemas.openxmlformats.org/officeDocument/2006/relationships/hyperlink" Target="https://learn.sparkfun.com/tutorials/bluetooth-basic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400" dirty="0">
                <a:latin typeface="Arial" charset="0"/>
                <a:ea typeface="新細明體" charset="0"/>
              </a:rPr>
              <a:t>Introduction to Bluetooth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TW" b="1" dirty="0">
                <a:solidFill>
                  <a:srgbClr val="6600CC"/>
                </a:solidFill>
                <a:latin typeface="Arial" charset="0"/>
                <a:ea typeface="新細明體" charset="0"/>
              </a:rPr>
              <a:t>Bluetooth</a:t>
            </a:r>
            <a:r>
              <a:rPr lang="zh-TW" altLang="en-US" b="1" dirty="0">
                <a:solidFill>
                  <a:srgbClr val="6600CC"/>
                </a:solidFill>
                <a:latin typeface="Arial" charset="0"/>
                <a:ea typeface="新細明體" charset="0"/>
              </a:rPr>
              <a:t>簡介</a:t>
            </a:r>
          </a:p>
          <a:p>
            <a:pPr eaLnBrk="1" hangingPunct="1">
              <a:buFont typeface="Wingdings" charset="0"/>
              <a:buNone/>
            </a:pPr>
            <a:r>
              <a:rPr lang="zh-TW" altLang="en-US" b="1" dirty="0">
                <a:solidFill>
                  <a:srgbClr val="6600CC"/>
                </a:solidFill>
                <a:latin typeface="Arial" charset="0"/>
                <a:ea typeface="新細明體" charset="0"/>
              </a:rPr>
              <a:t>清華大學電機系 劉靖家</a:t>
            </a:r>
            <a:endParaRPr lang="zh-TW" altLang="en-US" dirty="0">
              <a:latin typeface="Arial" charset="0"/>
              <a:ea typeface="新細明體" charset="0"/>
            </a:endParaRPr>
          </a:p>
          <a:p>
            <a:pPr eaLnBrk="1" hangingPunct="1">
              <a:buFont typeface="Wingdings" charset="0"/>
              <a:buNone/>
            </a:pPr>
            <a:endParaRPr lang="en-US" altLang="zh-TW" dirty="0">
              <a:latin typeface="Arial" charset="0"/>
              <a:ea typeface="新細明體" charset="0"/>
            </a:endParaRPr>
          </a:p>
        </p:txBody>
      </p:sp>
      <p:pic>
        <p:nvPicPr>
          <p:cNvPr id="4100" name="Picture 4" descr="nth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3975"/>
            <a:ext cx="85693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372225" y="0"/>
            <a:ext cx="18002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8419" tIns="39209" rIns="78419" bIns="39209">
            <a:spAutoFit/>
          </a:bodyPr>
          <a:lstStyle>
            <a:lvl1pPr defTabSz="784225">
              <a:defRPr kumimoji="1" sz="30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defTabSz="784225">
              <a:defRPr kumimoji="1" sz="26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 defTabSz="784225">
              <a:defRPr kumimoji="1" sz="23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 defTabSz="784225">
              <a:defRPr kumimoji="1" sz="20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 defTabSz="784225">
              <a:defRPr kumimoji="1" sz="20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defTabSz="784225" eaLnBrk="0" hangingPunct="0">
              <a:buFont typeface="Wingdings" charset="0"/>
              <a:defRPr kumimoji="1" sz="20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defTabSz="784225" eaLnBrk="0" hangingPunct="0">
              <a:buFont typeface="Wingdings" charset="0"/>
              <a:defRPr kumimoji="1" sz="20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defTabSz="784225" eaLnBrk="0" hangingPunct="0">
              <a:buFont typeface="Wingdings" charset="0"/>
              <a:defRPr kumimoji="1" sz="20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defTabSz="784225" eaLnBrk="0" hangingPunct="0">
              <a:buFont typeface="Wingdings" charset="0"/>
              <a:defRPr kumimoji="1" sz="20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pPr algn="ctr"/>
            <a:r>
              <a:rPr lang="zh-TW" altLang="en-US" sz="3200" i="1">
                <a:solidFill>
                  <a:schemeClr val="bg1"/>
                </a:solidFill>
                <a:latin typeface="標楷體" charset="0"/>
                <a:ea typeface="標楷體" charset="0"/>
                <a:cs typeface="標楷體" charset="0"/>
              </a:rPr>
              <a:t>電機系</a:t>
            </a:r>
          </a:p>
        </p:txBody>
      </p:sp>
      <p:pic>
        <p:nvPicPr>
          <p:cNvPr id="4102" name="Picture 7" descr="dtc_logo_en_s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37263"/>
            <a:ext cx="2087563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8" descr="lark-pencel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5994400"/>
            <a:ext cx="68421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2195513" y="6359525"/>
            <a:ext cx="61214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8419" tIns="39209" rIns="78419" bIns="39209">
            <a:spAutoFit/>
          </a:bodyPr>
          <a:lstStyle>
            <a:lvl1pPr defTabSz="784225">
              <a:defRPr kumimoji="1" sz="30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defTabSz="784225">
              <a:defRPr kumimoji="1" sz="26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 defTabSz="784225">
              <a:defRPr kumimoji="1" sz="23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 defTabSz="784225">
              <a:defRPr kumimoji="1" sz="20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 defTabSz="784225">
              <a:defRPr kumimoji="1" sz="20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defTabSz="784225" eaLnBrk="0" hangingPunct="0">
              <a:buFont typeface="Wingdings" charset="0"/>
              <a:defRPr kumimoji="1" sz="20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defTabSz="784225" eaLnBrk="0" hangingPunct="0">
              <a:buFont typeface="Wingdings" charset="0"/>
              <a:defRPr kumimoji="1" sz="20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defTabSz="784225" eaLnBrk="0" hangingPunct="0">
              <a:buFont typeface="Wingdings" charset="0"/>
              <a:defRPr kumimoji="1" sz="20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defTabSz="784225" eaLnBrk="0" hangingPunct="0">
              <a:buFont typeface="Wingdings" charset="0"/>
              <a:defRPr kumimoji="1" sz="20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pPr algn="ctr"/>
            <a:r>
              <a:rPr lang="en-US" altLang="zh-TW" sz="2700" b="0" i="1">
                <a:solidFill>
                  <a:srgbClr val="6600CC"/>
                </a:solidFill>
              </a:rPr>
              <a:t>EE2405 Embedded System Labs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2D1E3D-2306-0B40-A0BC-61693EBC8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Bluetooth Profiles</a:t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3EF40F-BE4B-364E-8C1B-7CA115CB3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Profiles define what kind of data a Bluetooth module is transmitting</a:t>
            </a:r>
          </a:p>
          <a:p>
            <a:pPr lvl="1"/>
            <a:r>
              <a:rPr lang="en-US" altLang="zh-TW" dirty="0"/>
              <a:t>Serial Port Profile (SPP)</a:t>
            </a:r>
          </a:p>
          <a:p>
            <a:pPr lvl="2"/>
            <a:r>
              <a:rPr lang="en-US" altLang="zh-TW" dirty="0"/>
              <a:t>To replace UART</a:t>
            </a:r>
          </a:p>
          <a:p>
            <a:pPr lvl="1"/>
            <a:r>
              <a:rPr lang="en-US" altLang="zh-TW" dirty="0"/>
              <a:t>Human Interface Device (HID)</a:t>
            </a:r>
          </a:p>
          <a:p>
            <a:pPr lvl="2"/>
            <a:r>
              <a:rPr lang="en-US" altLang="zh-TW" dirty="0"/>
              <a:t>Mice, keyboards, and joysticks</a:t>
            </a:r>
          </a:p>
          <a:p>
            <a:pPr lvl="1"/>
            <a:r>
              <a:rPr lang="en-US" altLang="zh-TW" dirty="0"/>
              <a:t>Headset Profile</a:t>
            </a:r>
          </a:p>
          <a:p>
            <a:pPr lvl="1"/>
            <a:r>
              <a:rPr lang="en-US" altLang="zh-TW" dirty="0"/>
              <a:t>Advanced Audio Distribution Profile (A2DP)</a:t>
            </a:r>
          </a:p>
          <a:p>
            <a:pPr lvl="1"/>
            <a:r>
              <a:rPr lang="en-US" altLang="zh-TW" dirty="0"/>
              <a:t>A/V Remote Control Profile (AVRCP)</a:t>
            </a:r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7099B2-DFEB-EF4B-921B-25C65082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F7B6-33D0-634E-964B-BCCC22BAD8C0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6477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B396F4-0E85-EB4B-A1C0-1BC8AE28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Bluetooth Versions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8E6B57-FDD0-F049-87F1-A4B951BC1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Bluetooth v1.2</a:t>
            </a:r>
          </a:p>
          <a:p>
            <a:pPr lvl="1"/>
            <a:r>
              <a:rPr lang="en-US" altLang="zh-TW" dirty="0"/>
              <a:t>1.0Mbps (0.7) 10m range</a:t>
            </a:r>
          </a:p>
          <a:p>
            <a:r>
              <a:rPr lang="en-US" altLang="zh-TW" dirty="0"/>
              <a:t>Bluetooth v2.1 + EDR</a:t>
            </a:r>
          </a:p>
          <a:p>
            <a:pPr lvl="1"/>
            <a:r>
              <a:rPr lang="en-US" altLang="zh-TW" dirty="0"/>
              <a:t>3Mbps (2.1)</a:t>
            </a:r>
          </a:p>
          <a:p>
            <a:r>
              <a:rPr lang="en-US" altLang="zh-TW" dirty="0"/>
              <a:t>Bluetooth v3.0 + HS</a:t>
            </a:r>
          </a:p>
          <a:p>
            <a:pPr lvl="1"/>
            <a:r>
              <a:rPr lang="en-US" altLang="zh-TW" dirty="0"/>
              <a:t>Ability to use </a:t>
            </a:r>
            <a:r>
              <a:rPr lang="en-US" altLang="zh-TW" dirty="0" err="1"/>
              <a:t>wifi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Bluetooth v4.0 and Bluetooth Low Energy</a:t>
            </a:r>
          </a:p>
          <a:p>
            <a:pPr lvl="1"/>
            <a:r>
              <a:rPr lang="en-US" altLang="zh-TW" dirty="0"/>
              <a:t>BLE: 0.27Mbps</a:t>
            </a:r>
          </a:p>
          <a:p>
            <a:r>
              <a:rPr lang="en-US" altLang="zh-TW" dirty="0"/>
              <a:t>Bluetooth v5.0</a:t>
            </a:r>
          </a:p>
          <a:p>
            <a:pPr lvl="1"/>
            <a:r>
              <a:rPr kumimoji="1" lang="en-US" altLang="zh-TW" dirty="0"/>
              <a:t>BLE: tradeoff speed (up to 2M bps) and range (up to 4X)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422892-3B5C-AC48-B158-EC68C839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F7B6-33D0-634E-964B-BCCC22BAD8C0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6314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37E2E0-EE57-5640-B15E-93B63609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Bluetooth Protocol Stack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EE3BE0-85A1-9649-9FA3-CB9006D88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272B11-EBDB-5E49-BEAD-01D51A33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F7B6-33D0-634E-964B-BCCC22BAD8C0}" type="slidenum">
              <a:rPr lang="en-US" altLang="zh-TW" smtClean="0"/>
              <a:pPr/>
              <a:t>12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9A6377F-3F3A-BF4F-AE8D-EC9B688B8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2896"/>
            <a:ext cx="9247595" cy="337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07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1D1C71-AD8F-BC4C-AF2A-3BBBAD5E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Protocol Stacks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9847FE-6A69-DC4D-AED3-BB3D33462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Link Management Protocol (LMP)</a:t>
            </a:r>
          </a:p>
          <a:p>
            <a:pPr lvl="1"/>
            <a:r>
              <a:rPr lang="en-US" altLang="zh-TW" dirty="0"/>
              <a:t>Set up and control of the radio link between two devices</a:t>
            </a:r>
          </a:p>
          <a:p>
            <a:r>
              <a:rPr lang="en-US" altLang="zh-TW" dirty="0"/>
              <a:t>Logical Link Control and Adaptation Protocol (L2CAP)</a:t>
            </a:r>
          </a:p>
          <a:p>
            <a:pPr lvl="1"/>
            <a:r>
              <a:rPr lang="en-US" altLang="zh-TW" dirty="0"/>
              <a:t>Multiplex multiple logical connections between two devices using different higher level protocols.</a:t>
            </a:r>
          </a:p>
          <a:p>
            <a:r>
              <a:rPr lang="en-US" altLang="zh-TW" dirty="0"/>
              <a:t>Service Discovery Protocol (SDP) </a:t>
            </a:r>
          </a:p>
          <a:p>
            <a:pPr lvl="1"/>
            <a:r>
              <a:rPr lang="en-US" altLang="zh-TW" dirty="0"/>
              <a:t>Discover services offered by other devices, and their associated parameters</a:t>
            </a:r>
          </a:p>
          <a:p>
            <a:r>
              <a:rPr lang="en-US" altLang="zh-TW" dirty="0"/>
              <a:t>Radio Frequency Communications (RFCOMM)</a:t>
            </a:r>
          </a:p>
          <a:p>
            <a:pPr lvl="1"/>
            <a:r>
              <a:rPr lang="en-US" altLang="zh-TW" dirty="0"/>
              <a:t>Serial port emulation  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9620A9-56F6-AB4B-99E4-ABC89BD7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F7B6-33D0-634E-964B-BCCC22BAD8C0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0742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Reference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hlinkClick r:id="rId2"/>
              </a:rPr>
              <a:t>https://learn.sparkfun.com/tutorials/bluetooth-basics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https://en.wikipedia.org/wiki/Bluetooth</a:t>
            </a:r>
          </a:p>
          <a:p>
            <a:r>
              <a:rPr lang="en-US" altLang="zh-TW" dirty="0">
                <a:hlinkClick r:id="rId3"/>
              </a:rPr>
              <a:t>http://www.althos.com/tutorial/Bluetooth-tutorial-title-slide.html</a:t>
            </a:r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F7B6-33D0-634E-964B-BCCC22BAD8C0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603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84B30-A079-F348-9A22-F9B744D6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Introduction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CDA1B1-7895-AA4E-80F2-6A156D2CD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A short range wireless standard for exchange data</a:t>
            </a:r>
          </a:p>
          <a:p>
            <a:r>
              <a:rPr lang="en-US" altLang="zh-TW" dirty="0"/>
              <a:t>Use ISM band from 2.4 to 2.485 GHz</a:t>
            </a:r>
          </a:p>
          <a:p>
            <a:r>
              <a:rPr kumimoji="1" lang="en-US" altLang="zh-TW" dirty="0"/>
              <a:t>Originally </a:t>
            </a:r>
            <a:r>
              <a:rPr kumimoji="1" lang="en-US" altLang="zh-TW"/>
              <a:t>to replace RS-232 (UART).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981E9F-17BD-4A47-8A8B-CE5AFDBF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F7B6-33D0-634E-964B-BCCC22BAD8C0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415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Masters, Slaves, and </a:t>
            </a:r>
            <a:r>
              <a:rPr lang="en-US" altLang="zh-TW" dirty="0" err="1"/>
              <a:t>Piconets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Bluetooth networks (</a:t>
            </a:r>
            <a:r>
              <a:rPr lang="en-US" altLang="zh-TW" b="1" dirty="0" err="1"/>
              <a:t>piconets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Master/slave model</a:t>
            </a:r>
          </a:p>
          <a:p>
            <a:pPr lvl="1"/>
            <a:r>
              <a:rPr lang="en-US" altLang="zh-TW" dirty="0"/>
              <a:t>A master device can be connected to up to 7 different slaves</a:t>
            </a:r>
          </a:p>
          <a:p>
            <a:pPr lvl="1"/>
            <a:r>
              <a:rPr lang="en-US" altLang="zh-TW" dirty="0"/>
              <a:t>Any slave device in the </a:t>
            </a:r>
            <a:r>
              <a:rPr lang="en-US" altLang="zh-TW" dirty="0" err="1"/>
              <a:t>piconet</a:t>
            </a:r>
            <a:r>
              <a:rPr lang="en-US" altLang="zh-TW" dirty="0"/>
              <a:t> can only be connected to a single master</a:t>
            </a:r>
          </a:p>
          <a:p>
            <a:pPr lvl="1"/>
            <a:r>
              <a:rPr lang="en-US" altLang="zh-TW" dirty="0"/>
              <a:t>The master coordinates communication throughout the </a:t>
            </a:r>
            <a:r>
              <a:rPr lang="en-US" altLang="zh-TW" dirty="0" err="1"/>
              <a:t>piconet</a:t>
            </a:r>
            <a:endParaRPr lang="en-US" altLang="zh-TW" dirty="0"/>
          </a:p>
          <a:p>
            <a:pPr lvl="2"/>
            <a:r>
              <a:rPr kumimoji="1" lang="en-US" altLang="zh-TW" dirty="0"/>
              <a:t>Only master to slave, no slave to slave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F7B6-33D0-634E-964B-BCCC22BAD8C0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40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F7B6-33D0-634E-964B-BCCC22BAD8C0}" type="slidenum">
              <a:rPr lang="en-US" altLang="zh-TW" smtClean="0"/>
              <a:pPr/>
              <a:t>4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7916"/>
            <a:ext cx="9144000" cy="485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Bluetooth Addresses and Names</a:t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Every Bluetooth device has a unique 48-bit address (</a:t>
            </a:r>
            <a:r>
              <a:rPr lang="en-US" altLang="zh-TW" b="1" dirty="0"/>
              <a:t>BD_ADDR</a:t>
            </a:r>
            <a:r>
              <a:rPr lang="en-US" altLang="zh-TW" dirty="0"/>
              <a:t>)</a:t>
            </a:r>
          </a:p>
          <a:p>
            <a:pPr lvl="1"/>
            <a:r>
              <a:rPr kumimoji="1" lang="en-US" altLang="zh-TW" dirty="0"/>
              <a:t>MSB 24 bits are </a:t>
            </a:r>
            <a:r>
              <a:rPr lang="en-US" altLang="zh-TW" dirty="0"/>
              <a:t>organization unique identifier (OUI)</a:t>
            </a:r>
          </a:p>
          <a:p>
            <a:pPr lvl="1"/>
            <a:r>
              <a:rPr kumimoji="1" lang="en-US" altLang="zh-TW" dirty="0"/>
              <a:t>LSB 24 bits are unique device ID</a:t>
            </a:r>
          </a:p>
          <a:p>
            <a:endParaRPr lang="en-US" altLang="zh-TW" dirty="0"/>
          </a:p>
          <a:p>
            <a:r>
              <a:rPr kumimoji="1" lang="en-US" altLang="zh-TW" dirty="0"/>
              <a:t>Names are identification strings (248 bytes)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F7B6-33D0-634E-964B-BCCC22BAD8C0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618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Connection Process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Inquiry</a:t>
            </a:r>
          </a:p>
          <a:p>
            <a:pPr lvl="1"/>
            <a:r>
              <a:rPr lang="en-US" altLang="zh-TW" dirty="0"/>
              <a:t>When initially two Bluetooth devices know absolutely nothing about each other</a:t>
            </a:r>
          </a:p>
          <a:p>
            <a:pPr lvl="1"/>
            <a:r>
              <a:rPr lang="en-US" altLang="zh-TW" dirty="0"/>
              <a:t>One device sends out the inquiry request, and any device listening for such a request will respond with its address, and possibly its name and other information.</a:t>
            </a:r>
          </a:p>
          <a:p>
            <a:r>
              <a:rPr lang="en-US" altLang="zh-TW" dirty="0"/>
              <a:t>Paging (Connecting)</a:t>
            </a:r>
          </a:p>
          <a:p>
            <a:pPr lvl="1"/>
            <a:r>
              <a:rPr lang="en-US" altLang="zh-TW" dirty="0"/>
              <a:t>Paging is the process of forming a connection between two Bluetooth devices using known addresses.</a:t>
            </a:r>
          </a:p>
          <a:p>
            <a:r>
              <a:rPr lang="en-US" altLang="zh-TW" dirty="0"/>
              <a:t>Connection</a:t>
            </a:r>
          </a:p>
          <a:p>
            <a:pPr lvl="1"/>
            <a:r>
              <a:rPr lang="en-US" altLang="zh-TW" dirty="0"/>
              <a:t>After a device has completed the paging process, it enters the connection state. </a:t>
            </a:r>
          </a:p>
          <a:p>
            <a:pPr lvl="1"/>
            <a:r>
              <a:rPr lang="en-US" altLang="zh-TW" dirty="0"/>
              <a:t>While connected, a device can either be actively participating or it can be put into a low power sleep mode.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F7B6-33D0-634E-964B-BCCC22BAD8C0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57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Connection Modes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altLang="zh-TW" dirty="0"/>
          </a:p>
          <a:p>
            <a:r>
              <a:rPr lang="en-US" altLang="zh-TW" b="1" dirty="0"/>
              <a:t>Active Mode</a:t>
            </a:r>
            <a:r>
              <a:rPr lang="en-US" altLang="zh-TW" dirty="0"/>
              <a:t> – This is the regular connected mode, where the device is actively transmitting or receiving data.</a:t>
            </a:r>
          </a:p>
          <a:p>
            <a:endParaRPr lang="en-US" altLang="zh-TW" dirty="0"/>
          </a:p>
          <a:p>
            <a:r>
              <a:rPr lang="en-US" altLang="zh-TW" b="1" dirty="0"/>
              <a:t>Sniff Mode</a:t>
            </a:r>
            <a:r>
              <a:rPr lang="en-US" altLang="zh-TW" dirty="0"/>
              <a:t> – This is a power-saving mode, where the device is less active. It’ll sleep and only listen for transmissions at a set interval (e.g. every 100ms).</a:t>
            </a:r>
          </a:p>
          <a:p>
            <a:endParaRPr lang="en-US" altLang="zh-TW" dirty="0"/>
          </a:p>
          <a:p>
            <a:r>
              <a:rPr lang="en-US" altLang="zh-TW" b="1" dirty="0"/>
              <a:t>Hold Mode</a:t>
            </a:r>
            <a:r>
              <a:rPr lang="en-US" altLang="zh-TW" dirty="0"/>
              <a:t> – Hold mode is a temporary, power-saving mode where a device sleeps for a defined period and then returns back to active mode when that interval has passed. The master can command a slave device to hold.</a:t>
            </a:r>
          </a:p>
          <a:p>
            <a:endParaRPr lang="en-US" altLang="zh-TW" dirty="0"/>
          </a:p>
          <a:p>
            <a:r>
              <a:rPr lang="en-US" altLang="zh-TW" b="1" dirty="0"/>
              <a:t>Park Mode</a:t>
            </a:r>
            <a:r>
              <a:rPr lang="en-US" altLang="zh-TW" dirty="0"/>
              <a:t> – Park is the deepest of sleep modes. A master can command a slave to “park”, and that slave will become inactive until the master tells it to wake back up.</a:t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F7B6-33D0-634E-964B-BCCC22BAD8C0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643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Bonding and Pairing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Bonded devices automatically establish a connection whenever they’re close enough.</a:t>
            </a:r>
          </a:p>
          <a:p>
            <a:r>
              <a:rPr lang="en-US" altLang="zh-TW" dirty="0"/>
              <a:t>Bonds are created through one-time a process called </a:t>
            </a:r>
            <a:r>
              <a:rPr lang="en-US" altLang="zh-TW" b="1" dirty="0"/>
              <a:t>pairing</a:t>
            </a:r>
            <a:r>
              <a:rPr lang="en-US" altLang="zh-TW" dirty="0"/>
              <a:t>. </a:t>
            </a:r>
          </a:p>
          <a:p>
            <a:pPr lvl="1"/>
            <a:r>
              <a:rPr lang="en-US" altLang="zh-TW" dirty="0"/>
              <a:t>Both sides share address, name, profiles and a secret key.</a:t>
            </a:r>
          </a:p>
          <a:p>
            <a:r>
              <a:rPr lang="en-US" altLang="zh-TW" dirty="0"/>
              <a:t>Pairing usually requires an </a:t>
            </a:r>
            <a:r>
              <a:rPr lang="en-US" altLang="zh-TW" b="1" dirty="0"/>
              <a:t>authentication process</a:t>
            </a:r>
            <a:r>
              <a:rPr lang="en-US" altLang="zh-TW" dirty="0"/>
              <a:t> where a user must validate the connection between devices. </a:t>
            </a:r>
          </a:p>
          <a:p>
            <a:pPr lvl="1"/>
            <a:r>
              <a:rPr kumimoji="1" lang="en-US" altLang="zh-TW" dirty="0" err="1"/>
              <a:t>Eg</a:t>
            </a:r>
            <a:r>
              <a:rPr kumimoji="1" lang="en-US" altLang="zh-TW" dirty="0"/>
              <a:t>. 6-digit codes.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F7B6-33D0-634E-964B-BCCC22BAD8C0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29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Power Classes</a:t>
            </a:r>
            <a:br>
              <a:rPr lang="en-US" altLang="zh-TW" dirty="0"/>
            </a:br>
            <a:endParaRPr kumimoji="1"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431279"/>
              </p:ext>
            </p:extLst>
          </p:nvPr>
        </p:nvGraphicFramePr>
        <p:xfrm>
          <a:off x="449422" y="2996952"/>
          <a:ext cx="8229600" cy="21234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Max Output Power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Max Output Power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Max Range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Class 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 </a:t>
                      </a:r>
                      <a:r>
                        <a:rPr lang="en-US" altLang="zh-TW" dirty="0" err="1"/>
                        <a:t>dBm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100mW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Class 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 </a:t>
                      </a:r>
                      <a:r>
                        <a:rPr lang="en-US" altLang="zh-TW" dirty="0" err="1"/>
                        <a:t>dBm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2.5mW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Class 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 </a:t>
                      </a:r>
                      <a:r>
                        <a:rPr lang="en-US" altLang="zh-TW" dirty="0" err="1"/>
                        <a:t>dBm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1mW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Class 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-3 </a:t>
                      </a:r>
                      <a:r>
                        <a:rPr lang="en-US" altLang="zh-TW" dirty="0" err="1"/>
                        <a:t>dBm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0.5mW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50cm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559888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F7B6-33D0-634E-964B-BCCC22BAD8C0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0464856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6912</TotalTime>
  <Words>442</Words>
  <Application>Microsoft Macintosh PowerPoint</Application>
  <PresentationFormat>如螢幕大小 (4:3)</PresentationFormat>
  <Paragraphs>113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新細明體</vt:lpstr>
      <vt:lpstr>標楷體</vt:lpstr>
      <vt:lpstr>Arial</vt:lpstr>
      <vt:lpstr>Times New Roman</vt:lpstr>
      <vt:lpstr>Wingdings</vt:lpstr>
      <vt:lpstr>Network</vt:lpstr>
      <vt:lpstr>Introduction to Bluetooth</vt:lpstr>
      <vt:lpstr>Introduction</vt:lpstr>
      <vt:lpstr>Masters, Slaves, and Piconets</vt:lpstr>
      <vt:lpstr>PowerPoint 簡報</vt:lpstr>
      <vt:lpstr>Bluetooth Addresses and Names </vt:lpstr>
      <vt:lpstr>Connection Process</vt:lpstr>
      <vt:lpstr>Connection Modes</vt:lpstr>
      <vt:lpstr>Bonding and Pairing</vt:lpstr>
      <vt:lpstr>Power Classes </vt:lpstr>
      <vt:lpstr>Bluetooth Profiles </vt:lpstr>
      <vt:lpstr>Bluetooth Versions</vt:lpstr>
      <vt:lpstr>Bluetooth Protocol Stack</vt:lpstr>
      <vt:lpstr>Protocol Stacks</vt:lpstr>
      <vt:lpstr>Reference</vt:lpstr>
    </vt:vector>
  </TitlesOfParts>
  <Company>EE NTHU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VLSI Testing</dc:title>
  <dc:creator>Jing-Jia Liou</dc:creator>
  <cp:lastModifiedBy>劉靖家</cp:lastModifiedBy>
  <cp:revision>368</cp:revision>
  <dcterms:created xsi:type="dcterms:W3CDTF">1601-01-01T00:00:00Z</dcterms:created>
  <dcterms:modified xsi:type="dcterms:W3CDTF">2018-03-31T14:44:56Z</dcterms:modified>
</cp:coreProperties>
</file>