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9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08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27277" y="638175"/>
            <a:ext cx="3129026" cy="3872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90" y="272192"/>
            <a:ext cx="848481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82" y="1178686"/>
            <a:ext cx="7766634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-knowhow.co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bed.org/users/simon/code/SDFileSyste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developer.mbed.org/users/mbed_unsupported/code/FatFileSyste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I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5927" y="5828134"/>
            <a:ext cx="758507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If you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use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ref</a:t>
            </a:r>
            <a:r>
              <a:rPr sz="1200" i="1" spc="5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rence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ese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sl</a:t>
            </a:r>
            <a:r>
              <a:rPr sz="1200" i="1" spc="-5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des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 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associat</a:t>
            </a:r>
            <a:r>
              <a:rPr sz="1200" i="1" spc="-10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xt</a:t>
            </a:r>
            <a:r>
              <a:rPr sz="1200" i="1" spc="5" dirty="0">
                <a:latin typeface="Arial"/>
                <a:cs typeface="Arial"/>
              </a:rPr>
              <a:t>b</a:t>
            </a:r>
            <a:r>
              <a:rPr sz="1200" i="1" dirty="0">
                <a:latin typeface="Arial"/>
                <a:cs typeface="Arial"/>
              </a:rPr>
              <a:t>ook,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ple</a:t>
            </a:r>
            <a:r>
              <a:rPr sz="1200" i="1" spc="5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se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cite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10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gin</a:t>
            </a:r>
            <a:r>
              <a:rPr sz="1200" i="1" spc="5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aut</a:t>
            </a:r>
            <a:r>
              <a:rPr sz="1200" i="1" spc="5" dirty="0">
                <a:latin typeface="Arial"/>
                <a:cs typeface="Arial"/>
              </a:rPr>
              <a:t>h</a:t>
            </a:r>
            <a:r>
              <a:rPr sz="1200" i="1" dirty="0">
                <a:latin typeface="Arial"/>
                <a:cs typeface="Arial"/>
              </a:rPr>
              <a:t>ors’</a:t>
            </a:r>
            <a:r>
              <a:rPr sz="1200" i="1" spc="-95" dirty="0">
                <a:latin typeface="Arial"/>
                <a:cs typeface="Arial"/>
              </a:rPr>
              <a:t> </a:t>
            </a:r>
            <a:r>
              <a:rPr sz="1200" i="1" spc="5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ork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as f</a:t>
            </a:r>
            <a:r>
              <a:rPr sz="1200" i="1" spc="5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spc="-5" dirty="0">
                <a:latin typeface="Arial"/>
                <a:cs typeface="Arial"/>
              </a:rPr>
              <a:t>l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spc="5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s: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spc="-12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ul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R.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lm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urst,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01</a:t>
            </a:r>
            <a:r>
              <a:rPr sz="1200" spc="5" dirty="0">
                <a:latin typeface="Arial"/>
                <a:cs typeface="Arial"/>
              </a:rPr>
              <a:t>6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Fast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cti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em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esi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Ap</a:t>
            </a:r>
            <a:r>
              <a:rPr sz="1200" dirty="0">
                <a:latin typeface="Arial"/>
                <a:cs typeface="Arial"/>
              </a:rPr>
              <a:t>pl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ing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ARM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d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7" baseline="24305" dirty="0">
                <a:latin typeface="Arial"/>
                <a:cs typeface="Arial"/>
              </a:rPr>
              <a:t>n</a:t>
            </a:r>
            <a:r>
              <a:rPr sz="1200" baseline="24305" dirty="0">
                <a:latin typeface="Arial"/>
                <a:cs typeface="Arial"/>
              </a:rPr>
              <a:t>d </a:t>
            </a:r>
            <a:r>
              <a:rPr sz="1200" spc="-150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editio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nes,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ord,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ISBN: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978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8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00</a:t>
            </a:r>
            <a:r>
              <a:rPr sz="1200" dirty="0">
                <a:latin typeface="Arial"/>
                <a:cs typeface="Arial"/>
              </a:rPr>
              <a:t>8</a:t>
            </a:r>
            <a:r>
              <a:rPr sz="1200" spc="-10" dirty="0">
                <a:latin typeface="Arial"/>
                <a:cs typeface="Arial"/>
              </a:rPr>
              <a:t>8</a:t>
            </a:r>
            <a:r>
              <a:rPr sz="1200" spc="-5" dirty="0">
                <a:latin typeface="Arial"/>
                <a:cs typeface="Arial"/>
              </a:rPr>
              <a:t>0-</a:t>
            </a:r>
            <a:r>
              <a:rPr sz="1200" spc="-10" dirty="0"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R="53975" algn="ctr">
              <a:lnSpc>
                <a:spcPct val="100000"/>
              </a:lnSpc>
              <a:spcBef>
                <a:spcPts val="775"/>
              </a:spcBef>
            </a:pPr>
            <a:r>
              <a:rPr sz="12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</a:t>
            </a:r>
            <a:r>
              <a:rPr sz="1200" u="sng" spc="-7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200" u="sng" spc="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em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bedded</a:t>
            </a:r>
            <a:r>
              <a:rPr sz="12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-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kn</a:t>
            </a:r>
            <a:r>
              <a:rPr sz="12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</a:t>
            </a:r>
            <a:r>
              <a:rPr sz="12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spc="-7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.c</a:t>
            </a:r>
            <a:r>
              <a:rPr sz="1200" u="sng" spc="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u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9490" y="1415005"/>
            <a:ext cx="2844012" cy="2381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1201" y="2298300"/>
            <a:ext cx="1297510" cy="958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1981200" y="4692599"/>
            <a:ext cx="4572000" cy="8394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Arial"/>
                <a:cs typeface="Arial"/>
              </a:rPr>
              <a:t>Cha</a:t>
            </a:r>
            <a:r>
              <a:rPr lang="en-US" altLang="zh-TW" sz="2400" spc="10" dirty="0">
                <a:latin typeface="Arial"/>
                <a:cs typeface="Arial"/>
              </a:rPr>
              <a:t>p</a:t>
            </a:r>
            <a:r>
              <a:rPr lang="en-US" altLang="zh-TW" sz="2400" dirty="0">
                <a:latin typeface="Arial"/>
                <a:cs typeface="Arial"/>
              </a:rPr>
              <a:t>ter</a:t>
            </a:r>
            <a:r>
              <a:rPr lang="en-US" altLang="zh-TW" sz="2400" spc="20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1</a:t>
            </a:r>
            <a:r>
              <a:rPr lang="en-US" altLang="zh-TW" sz="2400" spc="5" dirty="0">
                <a:latin typeface="Arial"/>
                <a:cs typeface="Arial"/>
              </a:rPr>
              <a:t>0</a:t>
            </a:r>
            <a:r>
              <a:rPr lang="en-US" altLang="zh-TW" sz="2400" dirty="0">
                <a:latin typeface="Arial"/>
                <a:cs typeface="Arial"/>
              </a:rPr>
              <a:t>:</a:t>
            </a:r>
          </a:p>
          <a:p>
            <a:pPr algn="ctr">
              <a:lnSpc>
                <a:spcPts val="3204"/>
              </a:lnSpc>
            </a:pPr>
            <a:r>
              <a:rPr lang="en-US" altLang="zh-TW" sz="2400" dirty="0">
                <a:latin typeface="Arial"/>
                <a:cs typeface="Arial"/>
              </a:rPr>
              <a:t>Memory</a:t>
            </a:r>
            <a:r>
              <a:rPr lang="en-US" altLang="zh-TW" sz="2400" spc="15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and</a:t>
            </a:r>
            <a:r>
              <a:rPr lang="en-US" altLang="zh-TW" sz="2400" spc="15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Data</a:t>
            </a:r>
            <a:r>
              <a:rPr lang="en-US" altLang="zh-TW" sz="2400" spc="-5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M</a:t>
            </a:r>
            <a:r>
              <a:rPr lang="en-US" altLang="zh-TW" sz="2400" spc="5" dirty="0">
                <a:latin typeface="Arial"/>
                <a:cs typeface="Arial"/>
              </a:rPr>
              <a:t>a</a:t>
            </a:r>
            <a:r>
              <a:rPr lang="en-US" altLang="zh-TW" sz="2400" dirty="0">
                <a:latin typeface="Arial"/>
                <a:cs typeface="Arial"/>
              </a:rPr>
              <a:t>na</a:t>
            </a:r>
            <a:r>
              <a:rPr lang="en-US" altLang="zh-TW" sz="2400" spc="5" dirty="0">
                <a:latin typeface="Arial"/>
                <a:cs typeface="Arial"/>
              </a:rPr>
              <a:t>g</a:t>
            </a:r>
            <a:r>
              <a:rPr lang="en-US" altLang="zh-TW" sz="2400" dirty="0">
                <a:latin typeface="Arial"/>
                <a:cs typeface="Arial"/>
              </a:rPr>
              <a:t>eme</a:t>
            </a:r>
            <a:r>
              <a:rPr lang="en-US" altLang="zh-TW" sz="2400" spc="5" dirty="0">
                <a:latin typeface="Arial"/>
                <a:cs typeface="Arial"/>
              </a:rPr>
              <a:t>n</a:t>
            </a:r>
            <a:r>
              <a:rPr lang="en-US" altLang="zh-TW" sz="2400" dirty="0">
                <a:latin typeface="Arial"/>
                <a:cs typeface="Arial"/>
              </a:rPr>
              <a:t>t</a:t>
            </a:r>
          </a:p>
        </p:txBody>
      </p:sp>
      <p:sp>
        <p:nvSpPr>
          <p:cNvPr id="7" name="矩形 6"/>
          <p:cNvSpPr/>
          <p:nvPr/>
        </p:nvSpPr>
        <p:spPr>
          <a:xfrm>
            <a:off x="1219200" y="639000"/>
            <a:ext cx="6400800" cy="5076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19863" y="639000"/>
            <a:ext cx="6400800" cy="385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43400" y="639000"/>
            <a:ext cx="3276600" cy="385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</a:t>
            </a:r>
            <a:r>
              <a:rPr dirty="0"/>
              <a:t>ng</a:t>
            </a:r>
            <a:r>
              <a:rPr spc="20" dirty="0"/>
              <a:t> </a:t>
            </a:r>
            <a:r>
              <a:rPr dirty="0"/>
              <a:t>e</a:t>
            </a:r>
            <a:r>
              <a:rPr spc="-15" dirty="0"/>
              <a:t>x</a:t>
            </a:r>
            <a:r>
              <a:rPr dirty="0"/>
              <a:t>ternal</a:t>
            </a:r>
            <a:r>
              <a:rPr spc="10" dirty="0"/>
              <a:t> </a:t>
            </a:r>
            <a:r>
              <a:rPr dirty="0"/>
              <a:t>memory w</a:t>
            </a:r>
            <a:r>
              <a:rPr spc="-10" dirty="0"/>
              <a:t>i</a:t>
            </a:r>
            <a:r>
              <a:rPr dirty="0"/>
              <a:t>th the</a:t>
            </a:r>
            <a:r>
              <a:rPr spc="10" dirty="0"/>
              <a:t> </a:t>
            </a:r>
            <a:r>
              <a:rPr dirty="0"/>
              <a:t>mbed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484" y="885918"/>
            <a:ext cx="8319134" cy="157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flash </a:t>
            </a:r>
            <a:r>
              <a:rPr sz="1600" spc="-15" dirty="0">
                <a:latin typeface="Arial"/>
                <a:cs typeface="Arial"/>
              </a:rPr>
              <a:t>SD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(Secure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Digital)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card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SPI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protocol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38735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Using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icro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card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holder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cradle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(as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ib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access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card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ternal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connected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iring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table: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" y="5027268"/>
            <a:ext cx="6635115" cy="143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lib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ies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 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quire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Arial"/>
                <a:cs typeface="Arial"/>
              </a:rPr>
              <a:t>SDFileS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libra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mon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Ford.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://de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v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elope</a:t>
            </a:r>
            <a:r>
              <a:rPr sz="1600" u="sng" spc="-1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.mbed.org/users/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imon/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ode/SDFi</a:t>
            </a:r>
            <a:r>
              <a:rPr sz="16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eS</a:t>
            </a:r>
            <a:r>
              <a:rPr sz="1600" u="sng" spc="-2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stem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Fat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ileS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http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s://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de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v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elope</a:t>
            </a:r>
            <a:r>
              <a:rPr sz="1600" u="sng" spc="-10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r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.mbed.org/users/mbed_un</a:t>
            </a:r>
            <a:r>
              <a:rPr sz="1600" u="sng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s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upporte</a:t>
            </a:r>
            <a:r>
              <a:rPr sz="1600" u="sng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d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/code/Fa</a:t>
            </a:r>
            <a:r>
              <a:rPr sz="1600" u="sng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t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Fi</a:t>
            </a:r>
            <a:r>
              <a:rPr sz="1600" u="sng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l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eS</a:t>
            </a:r>
            <a:r>
              <a:rPr sz="1600" u="sng" spc="-2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y</a:t>
            </a:r>
            <a:r>
              <a:rPr sz="1600" u="sng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4731" y="2595395"/>
            <a:ext cx="3555608" cy="2782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154" y="2682824"/>
            <a:ext cx="1067511" cy="2149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9826" y="2612592"/>
            <a:ext cx="2254218" cy="2336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W</a:t>
            </a:r>
            <a:r>
              <a:rPr dirty="0"/>
              <a:t>riting data to</a:t>
            </a:r>
            <a:r>
              <a:rPr spc="-10" dirty="0"/>
              <a:t> </a:t>
            </a:r>
            <a:r>
              <a:rPr dirty="0"/>
              <a:t>an SD C</a:t>
            </a:r>
            <a:r>
              <a:rPr spc="-10" dirty="0"/>
              <a:t>a</a:t>
            </a:r>
            <a:r>
              <a:rPr dirty="0"/>
              <a:t>rd</a:t>
            </a:r>
          </a:p>
        </p:txBody>
      </p:sp>
      <p:sp>
        <p:nvSpPr>
          <p:cNvPr id="19" name="矩形 18"/>
          <p:cNvSpPr/>
          <p:nvPr/>
        </p:nvSpPr>
        <p:spPr>
          <a:xfrm>
            <a:off x="329589" y="838200"/>
            <a:ext cx="848481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3538"/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/* Program Example 10.4: writing data to an SD card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/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smtClean="0">
                <a:solidFill>
                  <a:srgbClr val="804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400" dirty="0">
                <a:solidFill>
                  <a:srgbClr val="804000"/>
                </a:solidFill>
                <a:latin typeface="Consolas" panose="020B0609020204030204" pitchFamily="49" charset="0"/>
              </a:rPr>
              <a:t>include "</a:t>
            </a:r>
            <a:r>
              <a:rPr lang="en-US" altLang="zh-TW" sz="1400" dirty="0" err="1">
                <a:solidFill>
                  <a:srgbClr val="804000"/>
                </a:solidFill>
                <a:latin typeface="Consolas" panose="020B0609020204030204" pitchFamily="49" charset="0"/>
              </a:rPr>
              <a:t>mbed.h</a:t>
            </a:r>
            <a:r>
              <a:rPr lang="en-US" altLang="zh-TW" sz="1400" dirty="0">
                <a:solidFill>
                  <a:srgbClr val="804000"/>
                </a:solidFill>
                <a:latin typeface="Consolas" panose="020B0609020204030204" pitchFamily="49" charset="0"/>
              </a:rPr>
              <a:t>" </a:t>
            </a:r>
            <a:endParaRPr lang="en-US" altLang="zh-TW" sz="1400" dirty="0" smtClean="0">
              <a:solidFill>
                <a:srgbClr val="804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smtClean="0">
                <a:solidFill>
                  <a:srgbClr val="804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400" dirty="0">
                <a:solidFill>
                  <a:srgbClr val="804000"/>
                </a:solidFill>
                <a:latin typeface="Consolas" panose="020B0609020204030204" pitchFamily="49" charset="0"/>
              </a:rPr>
              <a:t>include "</a:t>
            </a:r>
            <a:r>
              <a:rPr lang="en-US" altLang="zh-TW" sz="1400" dirty="0" err="1">
                <a:solidFill>
                  <a:srgbClr val="804000"/>
                </a:solidFill>
                <a:latin typeface="Consolas" panose="020B0609020204030204" pitchFamily="49" charset="0"/>
              </a:rPr>
              <a:t>SDFileSystem.h</a:t>
            </a:r>
            <a:r>
              <a:rPr lang="en-US" altLang="zh-TW" sz="1400" dirty="0">
                <a:solidFill>
                  <a:srgbClr val="804000"/>
                </a:solidFill>
                <a:latin typeface="Consolas" panose="020B0609020204030204" pitchFamily="49" charset="0"/>
              </a:rPr>
              <a:t>" </a:t>
            </a:r>
            <a:endParaRPr lang="en-US" altLang="zh-TW" sz="1400" dirty="0" smtClean="0">
              <a:solidFill>
                <a:srgbClr val="804000"/>
              </a:solidFill>
              <a:latin typeface="Consolas" panose="020B0609020204030204" pitchFamily="49" charset="0"/>
            </a:endParaRPr>
          </a:p>
          <a:p>
            <a:pPr defTabSz="363538"/>
            <a:endParaRPr lang="en-US" altLang="zh-TW" sz="1400" dirty="0">
              <a:solidFill>
                <a:srgbClr val="804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SDFileSystem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sd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PTE3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PTE1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PTE2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PTE4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sd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MOSI, MISO, SCLK, CS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Serial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USBTX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USBRX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DigitalOut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GLED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LED2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4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"/</a:t>
            </a:r>
            <a:r>
              <a:rPr lang="en-US" altLang="zh-TW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sd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/sdfile.txt"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open file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check for file pointer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"Could not open file for writing\r\n"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error if no pointer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"SD card file opened successfully\r\n"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"Here's some sample text on the SD card"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write data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 </a:t>
            </a:r>
            <a:endParaRPr lang="en-US" altLang="zh-TW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GLED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GLED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wait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tabLst>
                <a:tab pos="363538" algn="l"/>
              </a:tabLst>
            </a:pP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apter</a:t>
            </a:r>
            <a:r>
              <a:rPr spc="15" dirty="0"/>
              <a:t> </a:t>
            </a:r>
            <a:r>
              <a:rPr dirty="0"/>
              <a:t>qu</a:t>
            </a:r>
            <a:r>
              <a:rPr spc="-10" dirty="0"/>
              <a:t>i</a:t>
            </a:r>
            <a:r>
              <a:rPr dirty="0"/>
              <a:t>z</a:t>
            </a:r>
            <a:r>
              <a:rPr spc="10" dirty="0"/>
              <a:t> </a:t>
            </a:r>
            <a:r>
              <a:rPr dirty="0"/>
              <a:t>qu</a:t>
            </a:r>
            <a:r>
              <a:rPr spc="-10" dirty="0"/>
              <a:t>e</a:t>
            </a:r>
            <a:r>
              <a:rPr dirty="0"/>
              <a:t>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52669"/>
            <a:ext cx="8466455" cy="525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AutoNum type="arabicPeriod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What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term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bistab</a:t>
            </a:r>
            <a:r>
              <a:rPr sz="1600" i="1" dirty="0">
                <a:latin typeface="Arial"/>
                <a:cs typeface="Arial"/>
              </a:rPr>
              <a:t>l</a:t>
            </a:r>
            <a:r>
              <a:rPr sz="1600" i="1" spc="-10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mean?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Ho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many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bistab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ould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find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-2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SRAM?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What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fundamenta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2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ences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een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SRAM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DRAM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What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fundamental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ferences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een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EEPROM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Fla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Describe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purpose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pointe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plain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access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</a:t>
            </a:r>
            <a:r>
              <a:rPr sz="1600" spc="-5" dirty="0">
                <a:latin typeface="Arial"/>
                <a:cs typeface="Arial"/>
              </a:rPr>
              <a:t>nt</a:t>
            </a:r>
            <a:r>
              <a:rPr sz="1600" spc="-10" dirty="0">
                <a:latin typeface="Arial"/>
                <a:cs typeface="Arial"/>
              </a:rPr>
              <a:t> elements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What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C/C++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mmand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ould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open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file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tio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cur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What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C/C++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command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open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text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file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lled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0" dirty="0">
                <a:latin typeface="Arial"/>
                <a:cs typeface="Arial"/>
              </a:rPr>
              <a:t>dat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”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 12</a:t>
            </a:r>
            <a:r>
              <a:rPr sz="1575" baseline="26455" dirty="0">
                <a:latin typeface="Arial"/>
                <a:cs typeface="Arial"/>
              </a:rPr>
              <a:t>th </a:t>
            </a:r>
            <a:r>
              <a:rPr sz="1575" spc="-217" baseline="264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characte</a:t>
            </a:r>
            <a:r>
              <a:rPr sz="1600" spc="-9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  <a:tab pos="899794" algn="l"/>
                <a:tab pos="1140460" algn="l"/>
                <a:tab pos="2921000" algn="l"/>
                <a:tab pos="3600450" algn="l"/>
                <a:tab pos="4123054" algn="l"/>
                <a:tab pos="4905375" algn="l"/>
                <a:tab pos="5179695" algn="l"/>
                <a:tab pos="6050280" algn="l"/>
                <a:tab pos="6516370" algn="l"/>
                <a:tab pos="7287895" algn="l"/>
              </a:tabLst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ive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p</a:t>
            </a:r>
            <a:r>
              <a:rPr sz="1600" spc="-10" dirty="0">
                <a:latin typeface="Arial"/>
                <a:cs typeface="Arial"/>
              </a:rPr>
              <a:t>ract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cal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logg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	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required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	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plain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actic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requirements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rega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siz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ive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reason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pointers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direct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pulation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C/C++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fines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emp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element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array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led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arr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pointer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called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apoi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hich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igned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first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ress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 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apter</a:t>
            </a:r>
            <a:r>
              <a:rPr spc="15" dirty="0"/>
              <a:t> </a:t>
            </a:r>
            <a:r>
              <a:rPr dirty="0"/>
              <a:t>review</a:t>
            </a:r>
          </a:p>
        </p:txBody>
      </p:sp>
      <p:sp>
        <p:nvSpPr>
          <p:cNvPr id="3" name="object 3"/>
          <p:cNvSpPr/>
          <p:nvPr/>
        </p:nvSpPr>
        <p:spPr>
          <a:xfrm>
            <a:off x="6723633" y="5319267"/>
            <a:ext cx="2328545" cy="1463040"/>
          </a:xfrm>
          <a:custGeom>
            <a:avLst/>
            <a:gdLst/>
            <a:ahLst/>
            <a:cxnLst/>
            <a:rect l="l" t="t" r="r" b="b"/>
            <a:pathLst>
              <a:path w="2328545" h="1463040">
                <a:moveTo>
                  <a:pt x="1080135" y="1080122"/>
                </a:moveTo>
                <a:lnTo>
                  <a:pt x="545211" y="1080122"/>
                </a:lnTo>
                <a:lnTo>
                  <a:pt x="0" y="1462570"/>
                </a:lnTo>
                <a:lnTo>
                  <a:pt x="1080135" y="1080122"/>
                </a:lnTo>
                <a:close/>
              </a:path>
              <a:path w="2328545" h="1463040">
                <a:moveTo>
                  <a:pt x="2148205" y="0"/>
                </a:moveTo>
                <a:lnTo>
                  <a:pt x="368681" y="0"/>
                </a:lnTo>
                <a:lnTo>
                  <a:pt x="353914" y="597"/>
                </a:lnTo>
                <a:lnTo>
                  <a:pt x="311779" y="9181"/>
                </a:lnTo>
                <a:lnTo>
                  <a:pt x="273863" y="26979"/>
                </a:lnTo>
                <a:lnTo>
                  <a:pt x="241411" y="52736"/>
                </a:lnTo>
                <a:lnTo>
                  <a:pt x="215671" y="85197"/>
                </a:lnTo>
                <a:lnTo>
                  <a:pt x="197891" y="123106"/>
                </a:lnTo>
                <a:lnTo>
                  <a:pt x="189318" y="165209"/>
                </a:lnTo>
                <a:lnTo>
                  <a:pt x="188722" y="179958"/>
                </a:lnTo>
                <a:lnTo>
                  <a:pt x="188722" y="900099"/>
                </a:lnTo>
                <a:lnTo>
                  <a:pt x="193949" y="943362"/>
                </a:lnTo>
                <a:lnTo>
                  <a:pt x="208798" y="982832"/>
                </a:lnTo>
                <a:lnTo>
                  <a:pt x="232023" y="1017258"/>
                </a:lnTo>
                <a:lnTo>
                  <a:pt x="262376" y="1045389"/>
                </a:lnTo>
                <a:lnTo>
                  <a:pt x="298610" y="1065975"/>
                </a:lnTo>
                <a:lnTo>
                  <a:pt x="339477" y="1077766"/>
                </a:lnTo>
                <a:lnTo>
                  <a:pt x="368681" y="1080122"/>
                </a:lnTo>
                <a:lnTo>
                  <a:pt x="2148205" y="1080122"/>
                </a:lnTo>
                <a:lnTo>
                  <a:pt x="2191426" y="1074890"/>
                </a:lnTo>
                <a:lnTo>
                  <a:pt x="2230873" y="1060029"/>
                </a:lnTo>
                <a:lnTo>
                  <a:pt x="2265289" y="1036789"/>
                </a:lnTo>
                <a:lnTo>
                  <a:pt x="2293420" y="1006420"/>
                </a:lnTo>
                <a:lnTo>
                  <a:pt x="2314011" y="970174"/>
                </a:lnTo>
                <a:lnTo>
                  <a:pt x="2325806" y="929301"/>
                </a:lnTo>
                <a:lnTo>
                  <a:pt x="2328164" y="900099"/>
                </a:lnTo>
                <a:lnTo>
                  <a:pt x="2328164" y="179958"/>
                </a:lnTo>
                <a:lnTo>
                  <a:pt x="2322929" y="136737"/>
                </a:lnTo>
                <a:lnTo>
                  <a:pt x="2308063" y="97290"/>
                </a:lnTo>
                <a:lnTo>
                  <a:pt x="2284819" y="62874"/>
                </a:lnTo>
                <a:lnTo>
                  <a:pt x="2254454" y="34743"/>
                </a:lnTo>
                <a:lnTo>
                  <a:pt x="2218221" y="14152"/>
                </a:lnTo>
                <a:lnTo>
                  <a:pt x="2177377" y="2357"/>
                </a:lnTo>
                <a:lnTo>
                  <a:pt x="214820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3633" y="5319267"/>
            <a:ext cx="2328545" cy="1463040"/>
          </a:xfrm>
          <a:custGeom>
            <a:avLst/>
            <a:gdLst/>
            <a:ahLst/>
            <a:cxnLst/>
            <a:rect l="l" t="t" r="r" b="b"/>
            <a:pathLst>
              <a:path w="2328545" h="1463040">
                <a:moveTo>
                  <a:pt x="188722" y="179958"/>
                </a:moveTo>
                <a:lnTo>
                  <a:pt x="193949" y="136737"/>
                </a:lnTo>
                <a:lnTo>
                  <a:pt x="208798" y="97290"/>
                </a:lnTo>
                <a:lnTo>
                  <a:pt x="232023" y="62874"/>
                </a:lnTo>
                <a:lnTo>
                  <a:pt x="262376" y="34743"/>
                </a:lnTo>
                <a:lnTo>
                  <a:pt x="298610" y="14152"/>
                </a:lnTo>
                <a:lnTo>
                  <a:pt x="339477" y="2357"/>
                </a:lnTo>
                <a:lnTo>
                  <a:pt x="368681" y="0"/>
                </a:lnTo>
                <a:lnTo>
                  <a:pt x="545211" y="0"/>
                </a:lnTo>
                <a:lnTo>
                  <a:pt x="1080135" y="0"/>
                </a:lnTo>
                <a:lnTo>
                  <a:pt x="2148205" y="0"/>
                </a:lnTo>
                <a:lnTo>
                  <a:pt x="2162954" y="597"/>
                </a:lnTo>
                <a:lnTo>
                  <a:pt x="2205057" y="9181"/>
                </a:lnTo>
                <a:lnTo>
                  <a:pt x="2242966" y="26979"/>
                </a:lnTo>
                <a:lnTo>
                  <a:pt x="2275427" y="52736"/>
                </a:lnTo>
                <a:lnTo>
                  <a:pt x="2301184" y="85197"/>
                </a:lnTo>
                <a:lnTo>
                  <a:pt x="2318982" y="123106"/>
                </a:lnTo>
                <a:lnTo>
                  <a:pt x="2327566" y="165209"/>
                </a:lnTo>
                <a:lnTo>
                  <a:pt x="2328164" y="179958"/>
                </a:lnTo>
                <a:lnTo>
                  <a:pt x="2328164" y="630072"/>
                </a:lnTo>
                <a:lnTo>
                  <a:pt x="2328164" y="900099"/>
                </a:lnTo>
                <a:lnTo>
                  <a:pt x="2327566" y="914865"/>
                </a:lnTo>
                <a:lnTo>
                  <a:pt x="2325806" y="929301"/>
                </a:lnTo>
                <a:lnTo>
                  <a:pt x="2314011" y="970174"/>
                </a:lnTo>
                <a:lnTo>
                  <a:pt x="2293420" y="1006420"/>
                </a:lnTo>
                <a:lnTo>
                  <a:pt x="2265289" y="1036789"/>
                </a:lnTo>
                <a:lnTo>
                  <a:pt x="2230873" y="1060029"/>
                </a:lnTo>
                <a:lnTo>
                  <a:pt x="2191426" y="1074890"/>
                </a:lnTo>
                <a:lnTo>
                  <a:pt x="2148205" y="1080122"/>
                </a:lnTo>
                <a:lnTo>
                  <a:pt x="1080135" y="1080122"/>
                </a:lnTo>
                <a:lnTo>
                  <a:pt x="0" y="1462570"/>
                </a:lnTo>
                <a:lnTo>
                  <a:pt x="545211" y="1080122"/>
                </a:lnTo>
                <a:lnTo>
                  <a:pt x="368681" y="1080122"/>
                </a:lnTo>
                <a:lnTo>
                  <a:pt x="353914" y="1079525"/>
                </a:lnTo>
                <a:lnTo>
                  <a:pt x="311779" y="1070945"/>
                </a:lnTo>
                <a:lnTo>
                  <a:pt x="273863" y="1053151"/>
                </a:lnTo>
                <a:lnTo>
                  <a:pt x="241411" y="1027396"/>
                </a:lnTo>
                <a:lnTo>
                  <a:pt x="215671" y="994930"/>
                </a:lnTo>
                <a:lnTo>
                  <a:pt x="197891" y="957002"/>
                </a:lnTo>
                <a:lnTo>
                  <a:pt x="189318" y="914865"/>
                </a:lnTo>
                <a:lnTo>
                  <a:pt x="188722" y="900099"/>
                </a:lnTo>
                <a:lnTo>
                  <a:pt x="188722" y="630072"/>
                </a:lnTo>
                <a:lnTo>
                  <a:pt x="188722" y="17995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939" y="795621"/>
            <a:ext cx="8293734" cy="4557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300355" algn="l"/>
              </a:tabLst>
            </a:pP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crop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ocessors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hol</a:t>
            </a:r>
            <a:r>
              <a:rPr sz="1600" spc="-2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gram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code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(p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ram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endParaRPr sz="1600" dirty="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king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ata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</a:t>
            </a:r>
            <a:r>
              <a:rPr sz="1600" spc="-3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embedded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stem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99720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00355" algn="l"/>
              </a:tabLst>
            </a:pP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logic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flip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flop/bistable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thou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ht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single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bit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hich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retains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its state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 actively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change</a:t>
            </a:r>
            <a:r>
              <a:rPr sz="1600" spc="-5" dirty="0">
                <a:latin typeface="Arial"/>
                <a:cs typeface="Arial"/>
              </a:rPr>
              <a:t>d.</a:t>
            </a:r>
            <a:endParaRPr sz="1600" dirty="0">
              <a:latin typeface="Arial"/>
              <a:cs typeface="Arial"/>
            </a:endParaRPr>
          </a:p>
          <a:p>
            <a:pPr marL="299720" marR="5080" indent="-28702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00355" algn="l"/>
              </a:tabLst>
            </a:pPr>
            <a:r>
              <a:rPr sz="1600" spc="-95" dirty="0">
                <a:latin typeface="Arial"/>
                <a:cs typeface="Arial"/>
              </a:rPr>
              <a:t>V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latile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its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ce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removed,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reas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volatile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eta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 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8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rent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chno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 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inclu</a:t>
            </a:r>
            <a:r>
              <a:rPr sz="1600" spc="-2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AM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DRAM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(vo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atile)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EEP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Fla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non- volatile</a:t>
            </a:r>
            <a:r>
              <a:rPr sz="1600" spc="-10" dirty="0" smtClean="0">
                <a:latin typeface="Arial"/>
                <a:cs typeface="Arial"/>
              </a:rPr>
              <a:t>).</a:t>
            </a:r>
            <a:endParaRPr lang="en-US" sz="1600" dirty="0">
              <a:latin typeface="Times New Roman"/>
              <a:cs typeface="Times New Roman"/>
            </a:endParaRPr>
          </a:p>
          <a:p>
            <a:pPr marL="299720" marR="5080" indent="-28702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00355" algn="l"/>
              </a:tabLst>
            </a:pPr>
            <a:endParaRPr sz="145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300355" algn="l"/>
              </a:tabLst>
            </a:pPr>
            <a:r>
              <a:rPr sz="1600" spc="-10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nters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point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cations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low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direct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access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</a:t>
            </a:r>
            <a:endParaRPr sz="1600" dirty="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pointed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locat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on.</a:t>
            </a:r>
            <a:endParaRPr sz="1600" dirty="0">
              <a:latin typeface="Arial"/>
              <a:cs typeface="Arial"/>
            </a:endParaRPr>
          </a:p>
          <a:p>
            <a:pPr marL="299720" marR="7620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00355" algn="l"/>
              </a:tabLst>
            </a:pPr>
            <a:r>
              <a:rPr sz="1600" spc="-10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nters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generally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required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C/C++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allow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tions</a:t>
            </a:r>
            <a:endParaRPr sz="16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00355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di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.h</a:t>
            </a:r>
            <a:r>
              <a:rPr sz="1600" b="1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library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ns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ctions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allow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creat</a:t>
            </a:r>
            <a:r>
              <a:rPr sz="1600" spc="-5" dirty="0">
                <a:latin typeface="Arial"/>
                <a:cs typeface="Arial"/>
              </a:rPr>
              <a:t>e,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close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endParaRPr sz="1600" dirty="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ell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ad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file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ated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rie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4943" y="5438775"/>
            <a:ext cx="1830705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ad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fu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</a:t>
            </a:r>
            <a:r>
              <a:rPr sz="1400" dirty="0">
                <a:latin typeface="Calibri"/>
                <a:cs typeface="Calibri"/>
              </a:rPr>
              <a:t>t 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 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 d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rib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</a:t>
            </a:r>
            <a:r>
              <a:rPr sz="1400" dirty="0">
                <a:latin typeface="Calibri"/>
                <a:cs typeface="Calibri"/>
              </a:rPr>
              <a:t>.7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939" y="5428937"/>
            <a:ext cx="635317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formatted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t.</a:t>
            </a:r>
            <a:endParaRPr sz="16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rnal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card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USB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Fla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dri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faced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mbed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allow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larger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</a:t>
            </a:r>
            <a:r>
              <a:rPr sz="1600" spc="-15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Memory functi</a:t>
            </a:r>
            <a:r>
              <a:rPr spc="-10" dirty="0"/>
              <a:t>o</a:t>
            </a:r>
            <a:r>
              <a:rPr dirty="0"/>
              <a:t>n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889309"/>
            <a:ext cx="8294370" cy="519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micr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sor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ld the 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;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often 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 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program </a:t>
            </a:r>
            <a:r>
              <a:rPr sz="1800" i="1" spc="-2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spc="5" dirty="0">
                <a:latin typeface="Arial"/>
                <a:cs typeface="Arial"/>
              </a:rPr>
              <a:t>e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dirty="0">
                <a:latin typeface="Arial"/>
                <a:cs typeface="Arial"/>
              </a:rPr>
              <a:t>ory </a:t>
            </a:r>
            <a:r>
              <a:rPr sz="1800" i="1" spc="-2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ta 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spc="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mory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 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cond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ctor 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ogi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embe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micr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ntr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er 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non</a:t>
            </a:r>
            <a:r>
              <a:rPr sz="1800" dirty="0">
                <a:latin typeface="Arial"/>
                <a:cs typeface="Arial"/>
              </a:rPr>
              <a:t>-vo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10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atile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mo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ins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remove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ite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stori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often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led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ROM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).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red for 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 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715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b="1" spc="-1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atile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p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tial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 to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4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uct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f.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storic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often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 (R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om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398" y="889309"/>
            <a:ext cx="8201025" cy="408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69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 make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marR="762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ns, 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“h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s”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faci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“tai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s”.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 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edge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9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 rec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ise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sta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dirty="0">
                <a:latin typeface="Arial"/>
                <a:cs typeface="Arial"/>
              </a:rPr>
              <a:t>sta</a:t>
            </a:r>
            <a:r>
              <a:rPr sz="1800" i="1" spc="-10" dirty="0">
                <a:latin typeface="Arial"/>
                <a:cs typeface="Arial"/>
              </a:rPr>
              <a:t>b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s” 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“tails”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 co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-b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marR="571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  <a:tab pos="556260" algn="l"/>
                <a:tab pos="972819" algn="l"/>
                <a:tab pos="1865630" algn="l"/>
                <a:tab pos="2640330" algn="l"/>
                <a:tab pos="3368675" algn="l"/>
                <a:tab pos="3784600" algn="l"/>
                <a:tab pos="4460240" algn="l"/>
                <a:tab pos="5097145" algn="l"/>
                <a:tab pos="5542280" algn="l"/>
                <a:tab pos="6114415" algn="l"/>
                <a:tab pos="6624320" algn="l"/>
                <a:tab pos="7425055" algn="l"/>
                <a:tab pos="7807325" algn="l"/>
              </a:tabLst>
            </a:pPr>
            <a:r>
              <a:rPr sz="1800" dirty="0">
                <a:latin typeface="Arial"/>
                <a:cs typeface="Arial"/>
              </a:rPr>
              <a:t>If	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ad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	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lion	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s,	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	st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	the	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	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at	mak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	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goo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n,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uch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 “fli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-flo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”)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circ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ct val="100000"/>
              </a:lnSpc>
            </a:pPr>
            <a:r>
              <a:rPr dirty="0"/>
              <a:t>E</a:t>
            </a:r>
            <a:r>
              <a:rPr spc="-10" dirty="0"/>
              <a:t>s</a:t>
            </a:r>
            <a:r>
              <a:rPr dirty="0"/>
              <a:t>se</a:t>
            </a:r>
            <a:r>
              <a:rPr spc="-10" dirty="0"/>
              <a:t>n</a:t>
            </a:r>
            <a:r>
              <a:rPr dirty="0"/>
              <a:t>tial</a:t>
            </a:r>
            <a:r>
              <a:rPr spc="15" dirty="0"/>
              <a:t> </a:t>
            </a:r>
            <a:r>
              <a:rPr dirty="0"/>
              <a:t>e</a:t>
            </a:r>
            <a:r>
              <a:rPr spc="-10" dirty="0"/>
              <a:t>l</a:t>
            </a:r>
            <a:r>
              <a:rPr dirty="0"/>
              <a:t>ectron</a:t>
            </a:r>
            <a:r>
              <a:rPr spc="-10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dirty="0"/>
              <a:t>memory ty</a:t>
            </a:r>
            <a:r>
              <a:rPr spc="-10" dirty="0"/>
              <a:t>p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Ess</a:t>
            </a:r>
            <a:r>
              <a:rPr spc="-10" dirty="0"/>
              <a:t>e</a:t>
            </a:r>
            <a:r>
              <a:rPr dirty="0"/>
              <a:t>ntial</a:t>
            </a:r>
            <a:r>
              <a:rPr spc="15" dirty="0"/>
              <a:t> </a:t>
            </a:r>
            <a:r>
              <a:rPr dirty="0"/>
              <a:t>el</a:t>
            </a:r>
            <a:r>
              <a:rPr spc="-10" dirty="0"/>
              <a:t>e</a:t>
            </a:r>
            <a:r>
              <a:rPr dirty="0"/>
              <a:t>ct</a:t>
            </a:r>
            <a:r>
              <a:rPr spc="5" dirty="0"/>
              <a:t>r</a:t>
            </a:r>
            <a:r>
              <a:rPr dirty="0"/>
              <a:t>on</a:t>
            </a:r>
            <a:r>
              <a:rPr spc="-10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dirty="0"/>
              <a:t>memory 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355955" y="2561099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247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2918" y="42595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420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2918" y="3580685"/>
            <a:ext cx="83185" cy="679450"/>
          </a:xfrm>
          <a:custGeom>
            <a:avLst/>
            <a:gdLst/>
            <a:ahLst/>
            <a:cxnLst/>
            <a:rect l="l" t="t" r="r" b="b"/>
            <a:pathLst>
              <a:path w="83185" h="679450">
                <a:moveTo>
                  <a:pt x="83036" y="0"/>
                </a:moveTo>
                <a:lnTo>
                  <a:pt x="83036" y="678859"/>
                </a:lnTo>
                <a:lnTo>
                  <a:pt x="0" y="678859"/>
                </a:lnTo>
              </a:path>
            </a:pathLst>
          </a:custGeom>
          <a:ln w="13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2918" y="4713964"/>
            <a:ext cx="83185" cy="568325"/>
          </a:xfrm>
          <a:custGeom>
            <a:avLst/>
            <a:gdLst/>
            <a:ahLst/>
            <a:cxnLst/>
            <a:rect l="l" t="t" r="r" b="b"/>
            <a:pathLst>
              <a:path w="83185" h="568325">
                <a:moveTo>
                  <a:pt x="0" y="0"/>
                </a:moveTo>
                <a:lnTo>
                  <a:pt x="83036" y="0"/>
                </a:lnTo>
                <a:lnTo>
                  <a:pt x="83036" y="568025"/>
                </a:lnTo>
              </a:path>
            </a:pathLst>
          </a:custGeom>
          <a:ln w="13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1105" y="5279218"/>
            <a:ext cx="1485265" cy="3175"/>
          </a:xfrm>
          <a:custGeom>
            <a:avLst/>
            <a:gdLst/>
            <a:ahLst/>
            <a:cxnLst/>
            <a:rect l="l" t="t" r="r" b="b"/>
            <a:pathLst>
              <a:path w="1485264" h="3175">
                <a:moveTo>
                  <a:pt x="0" y="0"/>
                </a:moveTo>
                <a:lnTo>
                  <a:pt x="1484850" y="277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7151" y="4713964"/>
            <a:ext cx="0" cy="568325"/>
          </a:xfrm>
          <a:custGeom>
            <a:avLst/>
            <a:gdLst/>
            <a:ahLst/>
            <a:cxnLst/>
            <a:rect l="l" t="t" r="r" b="b"/>
            <a:pathLst>
              <a:path h="568325">
                <a:moveTo>
                  <a:pt x="0" y="0"/>
                </a:moveTo>
                <a:lnTo>
                  <a:pt x="0" y="568025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5059" y="4259544"/>
            <a:ext cx="83185" cy="454659"/>
          </a:xfrm>
          <a:custGeom>
            <a:avLst/>
            <a:gdLst/>
            <a:ahLst/>
            <a:cxnLst/>
            <a:rect l="l" t="t" r="r" b="b"/>
            <a:pathLst>
              <a:path w="83185" h="454660">
                <a:moveTo>
                  <a:pt x="0" y="454420"/>
                </a:moveTo>
                <a:lnTo>
                  <a:pt x="83036" y="454420"/>
                </a:lnTo>
                <a:lnTo>
                  <a:pt x="83036" y="0"/>
                </a:lnTo>
                <a:lnTo>
                  <a:pt x="0" y="0"/>
                </a:lnTo>
              </a:path>
            </a:pathLst>
          </a:custGeom>
          <a:ln w="14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1298" y="3577914"/>
            <a:ext cx="0" cy="681990"/>
          </a:xfrm>
          <a:custGeom>
            <a:avLst/>
            <a:gdLst/>
            <a:ahLst/>
            <a:cxnLst/>
            <a:rect l="l" t="t" r="r" b="b"/>
            <a:pathLst>
              <a:path h="681989">
                <a:moveTo>
                  <a:pt x="0" y="0"/>
                </a:moveTo>
                <a:lnTo>
                  <a:pt x="0" y="681630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5253" y="2561099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4">
                <a:moveTo>
                  <a:pt x="0" y="0"/>
                </a:moveTo>
                <a:lnTo>
                  <a:pt x="0" y="448789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1105" y="2558218"/>
            <a:ext cx="1485265" cy="3175"/>
          </a:xfrm>
          <a:custGeom>
            <a:avLst/>
            <a:gdLst/>
            <a:ahLst/>
            <a:cxnLst/>
            <a:rect l="l" t="t" r="r" b="b"/>
            <a:pathLst>
              <a:path w="1485264" h="3175">
                <a:moveTo>
                  <a:pt x="0" y="0"/>
                </a:moveTo>
                <a:lnTo>
                  <a:pt x="1484850" y="2881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9234" y="42595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420"/>
                </a:lnTo>
              </a:path>
            </a:pathLst>
          </a:custGeom>
          <a:ln w="27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9882" y="42595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420"/>
                </a:lnTo>
              </a:path>
            </a:pathLst>
          </a:custGeom>
          <a:ln w="27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0773" y="4483983"/>
            <a:ext cx="249554" cy="3175"/>
          </a:xfrm>
          <a:custGeom>
            <a:avLst/>
            <a:gdLst/>
            <a:ahLst/>
            <a:cxnLst/>
            <a:rect l="l" t="t" r="r" b="b"/>
            <a:pathLst>
              <a:path w="249554" h="3175">
                <a:moveTo>
                  <a:pt x="0" y="0"/>
                </a:moveTo>
                <a:lnTo>
                  <a:pt x="249109" y="277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9234" y="4483983"/>
            <a:ext cx="239395" cy="3175"/>
          </a:xfrm>
          <a:custGeom>
            <a:avLst/>
            <a:gdLst/>
            <a:ahLst/>
            <a:cxnLst/>
            <a:rect l="l" t="t" r="r" b="b"/>
            <a:pathLst>
              <a:path w="239395" h="3175">
                <a:moveTo>
                  <a:pt x="0" y="2770"/>
                </a:moveTo>
                <a:lnTo>
                  <a:pt x="239145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343" y="3816207"/>
            <a:ext cx="0" cy="676275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0"/>
                </a:moveTo>
                <a:lnTo>
                  <a:pt x="0" y="676088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6867" y="4035105"/>
            <a:ext cx="1378585" cy="3175"/>
          </a:xfrm>
          <a:custGeom>
            <a:avLst/>
            <a:gdLst/>
            <a:ahLst/>
            <a:cxnLst/>
            <a:rect l="l" t="t" r="r" b="b"/>
            <a:pathLst>
              <a:path w="1378585" h="3175">
                <a:moveTo>
                  <a:pt x="0" y="2770"/>
                </a:moveTo>
                <a:lnTo>
                  <a:pt x="1378089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0808" y="4051730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253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8343" y="3810666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95803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1260" y="2536051"/>
            <a:ext cx="31750" cy="45720"/>
          </a:xfrm>
          <a:custGeom>
            <a:avLst/>
            <a:gdLst/>
            <a:ahLst/>
            <a:cxnLst/>
            <a:rect l="l" t="t" r="r" b="b"/>
            <a:pathLst>
              <a:path w="31750" h="45719">
                <a:moveTo>
                  <a:pt x="16453" y="0"/>
                </a:moveTo>
                <a:lnTo>
                  <a:pt x="5710" y="5461"/>
                </a:lnTo>
                <a:lnTo>
                  <a:pt x="0" y="18977"/>
                </a:lnTo>
                <a:lnTo>
                  <a:pt x="2748" y="35993"/>
                </a:lnTo>
                <a:lnTo>
                  <a:pt x="10379" y="45567"/>
                </a:lnTo>
                <a:lnTo>
                  <a:pt x="24222" y="42810"/>
                </a:lnTo>
                <a:lnTo>
                  <a:pt x="31726" y="32892"/>
                </a:lnTo>
                <a:lnTo>
                  <a:pt x="30420" y="14288"/>
                </a:lnTo>
                <a:lnTo>
                  <a:pt x="24635" y="3401"/>
                </a:lnTo>
                <a:lnTo>
                  <a:pt x="1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1260" y="2536051"/>
            <a:ext cx="31750" cy="45720"/>
          </a:xfrm>
          <a:custGeom>
            <a:avLst/>
            <a:gdLst/>
            <a:ahLst/>
            <a:cxnLst/>
            <a:rect l="l" t="t" r="r" b="b"/>
            <a:pathLst>
              <a:path w="31750" h="45719">
                <a:moveTo>
                  <a:pt x="16453" y="0"/>
                </a:moveTo>
                <a:lnTo>
                  <a:pt x="5710" y="5461"/>
                </a:lnTo>
                <a:lnTo>
                  <a:pt x="0" y="18977"/>
                </a:lnTo>
                <a:lnTo>
                  <a:pt x="2748" y="35993"/>
                </a:lnTo>
                <a:lnTo>
                  <a:pt x="10379" y="45567"/>
                </a:lnTo>
                <a:lnTo>
                  <a:pt x="24222" y="42810"/>
                </a:lnTo>
                <a:lnTo>
                  <a:pt x="31726" y="32892"/>
                </a:lnTo>
                <a:lnTo>
                  <a:pt x="30420" y="14288"/>
                </a:lnTo>
                <a:lnTo>
                  <a:pt x="24635" y="3401"/>
                </a:lnTo>
                <a:lnTo>
                  <a:pt x="16453" y="0"/>
                </a:lnTo>
                <a:close/>
              </a:path>
            </a:pathLst>
          </a:custGeom>
          <a:ln w="6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0919" y="5265364"/>
            <a:ext cx="33020" cy="43815"/>
          </a:xfrm>
          <a:custGeom>
            <a:avLst/>
            <a:gdLst/>
            <a:ahLst/>
            <a:cxnLst/>
            <a:rect l="l" t="t" r="r" b="b"/>
            <a:pathLst>
              <a:path w="33020" h="43814">
                <a:moveTo>
                  <a:pt x="16600" y="0"/>
                </a:moveTo>
                <a:lnTo>
                  <a:pt x="5589" y="5493"/>
                </a:lnTo>
                <a:lnTo>
                  <a:pt x="0" y="19062"/>
                </a:lnTo>
                <a:lnTo>
                  <a:pt x="3400" y="35118"/>
                </a:lnTo>
                <a:lnTo>
                  <a:pt x="12217" y="43543"/>
                </a:lnTo>
                <a:lnTo>
                  <a:pt x="25782" y="39777"/>
                </a:lnTo>
                <a:lnTo>
                  <a:pt x="32719" y="28802"/>
                </a:lnTo>
                <a:lnTo>
                  <a:pt x="30426" y="11377"/>
                </a:lnTo>
                <a:lnTo>
                  <a:pt x="23144" y="1831"/>
                </a:lnTo>
                <a:lnTo>
                  <a:pt x="16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0919" y="5265364"/>
            <a:ext cx="33020" cy="43815"/>
          </a:xfrm>
          <a:custGeom>
            <a:avLst/>
            <a:gdLst/>
            <a:ahLst/>
            <a:cxnLst/>
            <a:rect l="l" t="t" r="r" b="b"/>
            <a:pathLst>
              <a:path w="33020" h="43814">
                <a:moveTo>
                  <a:pt x="16600" y="0"/>
                </a:moveTo>
                <a:lnTo>
                  <a:pt x="5589" y="5493"/>
                </a:lnTo>
                <a:lnTo>
                  <a:pt x="0" y="19062"/>
                </a:lnTo>
                <a:lnTo>
                  <a:pt x="3400" y="35118"/>
                </a:lnTo>
                <a:lnTo>
                  <a:pt x="12217" y="43543"/>
                </a:lnTo>
                <a:lnTo>
                  <a:pt x="25782" y="39777"/>
                </a:lnTo>
                <a:lnTo>
                  <a:pt x="32719" y="28802"/>
                </a:lnTo>
                <a:lnTo>
                  <a:pt x="30426" y="11377"/>
                </a:lnTo>
                <a:lnTo>
                  <a:pt x="23144" y="1831"/>
                </a:lnTo>
                <a:lnTo>
                  <a:pt x="16600" y="0"/>
                </a:lnTo>
                <a:close/>
              </a:path>
            </a:pathLst>
          </a:custGeom>
          <a:ln w="63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7344" y="4018480"/>
            <a:ext cx="29845" cy="30480"/>
          </a:xfrm>
          <a:custGeom>
            <a:avLst/>
            <a:gdLst/>
            <a:ahLst/>
            <a:cxnLst/>
            <a:rect l="l" t="t" r="r" b="b"/>
            <a:pathLst>
              <a:path w="29845" h="30479">
                <a:moveTo>
                  <a:pt x="22933" y="0"/>
                </a:moveTo>
                <a:lnTo>
                  <a:pt x="6642" y="0"/>
                </a:lnTo>
                <a:lnTo>
                  <a:pt x="0" y="6827"/>
                </a:lnTo>
                <a:lnTo>
                  <a:pt x="0" y="23652"/>
                </a:lnTo>
                <a:lnTo>
                  <a:pt x="6642" y="30479"/>
                </a:lnTo>
                <a:lnTo>
                  <a:pt x="22933" y="30479"/>
                </a:lnTo>
                <a:lnTo>
                  <a:pt x="29576" y="23652"/>
                </a:lnTo>
                <a:lnTo>
                  <a:pt x="29576" y="6827"/>
                </a:lnTo>
                <a:lnTo>
                  <a:pt x="22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7344" y="4018480"/>
            <a:ext cx="29845" cy="30480"/>
          </a:xfrm>
          <a:custGeom>
            <a:avLst/>
            <a:gdLst/>
            <a:ahLst/>
            <a:cxnLst/>
            <a:rect l="l" t="t" r="r" b="b"/>
            <a:pathLst>
              <a:path w="29845" h="30479">
                <a:moveTo>
                  <a:pt x="14709" y="0"/>
                </a:moveTo>
                <a:lnTo>
                  <a:pt x="6642" y="0"/>
                </a:lnTo>
                <a:lnTo>
                  <a:pt x="0" y="6827"/>
                </a:lnTo>
                <a:lnTo>
                  <a:pt x="0" y="15250"/>
                </a:lnTo>
                <a:lnTo>
                  <a:pt x="0" y="23652"/>
                </a:lnTo>
                <a:lnTo>
                  <a:pt x="6642" y="30479"/>
                </a:lnTo>
                <a:lnTo>
                  <a:pt x="14709" y="30479"/>
                </a:lnTo>
                <a:lnTo>
                  <a:pt x="22933" y="30479"/>
                </a:lnTo>
                <a:lnTo>
                  <a:pt x="29576" y="23652"/>
                </a:lnTo>
                <a:lnTo>
                  <a:pt x="29576" y="15250"/>
                </a:lnTo>
                <a:lnTo>
                  <a:pt x="29576" y="6827"/>
                </a:lnTo>
                <a:lnTo>
                  <a:pt x="22933" y="0"/>
                </a:lnTo>
                <a:lnTo>
                  <a:pt x="14709" y="0"/>
                </a:lnTo>
                <a:close/>
              </a:path>
            </a:pathLst>
          </a:custGeom>
          <a:ln w="66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4398" y="3799582"/>
            <a:ext cx="34290" cy="43180"/>
          </a:xfrm>
          <a:custGeom>
            <a:avLst/>
            <a:gdLst/>
            <a:ahLst/>
            <a:cxnLst/>
            <a:rect l="l" t="t" r="r" b="b"/>
            <a:pathLst>
              <a:path w="34289" h="43179">
                <a:moveTo>
                  <a:pt x="17603" y="0"/>
                </a:moveTo>
                <a:lnTo>
                  <a:pt x="6016" y="5249"/>
                </a:lnTo>
                <a:lnTo>
                  <a:pt x="0" y="18293"/>
                </a:lnTo>
                <a:lnTo>
                  <a:pt x="3213" y="34424"/>
                </a:lnTo>
                <a:lnTo>
                  <a:pt x="11929" y="43175"/>
                </a:lnTo>
                <a:lnTo>
                  <a:pt x="26407" y="40092"/>
                </a:lnTo>
                <a:lnTo>
                  <a:pt x="34055" y="30170"/>
                </a:lnTo>
                <a:lnTo>
                  <a:pt x="32240" y="12444"/>
                </a:lnTo>
                <a:lnTo>
                  <a:pt x="25414" y="2468"/>
                </a:lnTo>
                <a:lnTo>
                  <a:pt x="17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398" y="3799582"/>
            <a:ext cx="34290" cy="43180"/>
          </a:xfrm>
          <a:custGeom>
            <a:avLst/>
            <a:gdLst/>
            <a:ahLst/>
            <a:cxnLst/>
            <a:rect l="l" t="t" r="r" b="b"/>
            <a:pathLst>
              <a:path w="34289" h="43179">
                <a:moveTo>
                  <a:pt x="17603" y="0"/>
                </a:moveTo>
                <a:lnTo>
                  <a:pt x="6016" y="5249"/>
                </a:lnTo>
                <a:lnTo>
                  <a:pt x="0" y="18293"/>
                </a:lnTo>
                <a:lnTo>
                  <a:pt x="3213" y="34424"/>
                </a:lnTo>
                <a:lnTo>
                  <a:pt x="11929" y="43175"/>
                </a:lnTo>
                <a:lnTo>
                  <a:pt x="26407" y="40092"/>
                </a:lnTo>
                <a:lnTo>
                  <a:pt x="34055" y="30170"/>
                </a:lnTo>
                <a:lnTo>
                  <a:pt x="32240" y="12444"/>
                </a:lnTo>
                <a:lnTo>
                  <a:pt x="25414" y="2468"/>
                </a:lnTo>
                <a:lnTo>
                  <a:pt x="17603" y="0"/>
                </a:lnTo>
                <a:close/>
              </a:path>
            </a:pathLst>
          </a:custGeom>
          <a:ln w="63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0718" y="2220173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340925"/>
                </a:moveTo>
                <a:lnTo>
                  <a:pt x="0" y="0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00718" y="528198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044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9580" y="5620033"/>
            <a:ext cx="164465" cy="113664"/>
          </a:xfrm>
          <a:custGeom>
            <a:avLst/>
            <a:gdLst/>
            <a:ahLst/>
            <a:cxnLst/>
            <a:rect l="l" t="t" r="r" b="b"/>
            <a:pathLst>
              <a:path w="164464" h="113664">
                <a:moveTo>
                  <a:pt x="0" y="0"/>
                </a:moveTo>
                <a:lnTo>
                  <a:pt x="164174" y="0"/>
                </a:lnTo>
                <a:lnTo>
                  <a:pt x="81138" y="113605"/>
                </a:lnTo>
              </a:path>
            </a:pathLst>
          </a:custGeom>
          <a:ln w="17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19580" y="5620033"/>
            <a:ext cx="81280" cy="113664"/>
          </a:xfrm>
          <a:custGeom>
            <a:avLst/>
            <a:gdLst/>
            <a:ahLst/>
            <a:cxnLst/>
            <a:rect l="l" t="t" r="r" b="b"/>
            <a:pathLst>
              <a:path w="81279" h="113664">
                <a:moveTo>
                  <a:pt x="81138" y="0"/>
                </a:moveTo>
                <a:lnTo>
                  <a:pt x="0" y="113605"/>
                </a:lnTo>
              </a:path>
            </a:pathLst>
          </a:custGeom>
          <a:ln w="15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6543" y="5620033"/>
            <a:ext cx="83185" cy="113664"/>
          </a:xfrm>
          <a:custGeom>
            <a:avLst/>
            <a:gdLst/>
            <a:ahLst/>
            <a:cxnLst/>
            <a:rect l="l" t="t" r="r" b="b"/>
            <a:pathLst>
              <a:path w="83185" h="113664">
                <a:moveTo>
                  <a:pt x="83036" y="0"/>
                </a:moveTo>
                <a:lnTo>
                  <a:pt x="0" y="113605"/>
                </a:lnTo>
              </a:path>
            </a:pathLst>
          </a:custGeom>
          <a:ln w="15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3001" y="889309"/>
            <a:ext cx="8291195" cy="145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irc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states,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690245" algn="ctr">
              <a:lnSpc>
                <a:spcPts val="2510"/>
              </a:lnSpc>
            </a:pPr>
            <a:r>
              <a:rPr sz="3150" spc="-652" baseline="9259" dirty="0">
                <a:latin typeface="Times New Roman"/>
                <a:cs typeface="Times New Roman"/>
              </a:rPr>
              <a:t>V</a:t>
            </a:r>
            <a:r>
              <a:rPr sz="1550" spc="-295" dirty="0">
                <a:latin typeface="Times New Roman"/>
                <a:cs typeface="Times New Roman"/>
              </a:rPr>
              <a:t>CC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94078" y="3009889"/>
            <a:ext cx="166370" cy="570865"/>
          </a:xfrm>
          <a:custGeom>
            <a:avLst/>
            <a:gdLst/>
            <a:ahLst/>
            <a:cxnLst/>
            <a:rect l="l" t="t" r="r" b="b"/>
            <a:pathLst>
              <a:path w="166370" h="570864">
                <a:moveTo>
                  <a:pt x="0" y="570795"/>
                </a:moveTo>
                <a:lnTo>
                  <a:pt x="166072" y="570795"/>
                </a:lnTo>
                <a:lnTo>
                  <a:pt x="166072" y="0"/>
                </a:lnTo>
                <a:lnTo>
                  <a:pt x="0" y="0"/>
                </a:lnTo>
                <a:lnTo>
                  <a:pt x="0" y="570795"/>
                </a:lnTo>
                <a:close/>
              </a:path>
            </a:pathLst>
          </a:custGeom>
          <a:ln w="14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84781" y="3004347"/>
            <a:ext cx="166370" cy="568325"/>
          </a:xfrm>
          <a:custGeom>
            <a:avLst/>
            <a:gdLst/>
            <a:ahLst/>
            <a:cxnLst/>
            <a:rect l="l" t="t" r="r" b="b"/>
            <a:pathLst>
              <a:path w="166370" h="568325">
                <a:moveTo>
                  <a:pt x="0" y="568025"/>
                </a:moveTo>
                <a:lnTo>
                  <a:pt x="166072" y="568025"/>
                </a:lnTo>
                <a:lnTo>
                  <a:pt x="166072" y="0"/>
                </a:lnTo>
                <a:lnTo>
                  <a:pt x="0" y="0"/>
                </a:lnTo>
                <a:lnTo>
                  <a:pt x="0" y="568025"/>
                </a:lnTo>
                <a:close/>
              </a:path>
            </a:pathLst>
          </a:custGeom>
          <a:ln w="14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01223" y="2813136"/>
            <a:ext cx="265430" cy="742950"/>
          </a:xfrm>
          <a:custGeom>
            <a:avLst/>
            <a:gdLst/>
            <a:ahLst/>
            <a:cxnLst/>
            <a:rect l="l" t="t" r="r" b="b"/>
            <a:pathLst>
              <a:path w="265429" h="742950">
                <a:moveTo>
                  <a:pt x="0" y="0"/>
                </a:moveTo>
                <a:lnTo>
                  <a:pt x="43012" y="4860"/>
                </a:lnTo>
                <a:lnTo>
                  <a:pt x="83809" y="18930"/>
                </a:lnTo>
                <a:lnTo>
                  <a:pt x="121847" y="41446"/>
                </a:lnTo>
                <a:lnTo>
                  <a:pt x="156580" y="71643"/>
                </a:lnTo>
                <a:lnTo>
                  <a:pt x="187464" y="108756"/>
                </a:lnTo>
                <a:lnTo>
                  <a:pt x="213955" y="152020"/>
                </a:lnTo>
                <a:lnTo>
                  <a:pt x="235506" y="200670"/>
                </a:lnTo>
                <a:lnTo>
                  <a:pt x="251575" y="253943"/>
                </a:lnTo>
                <a:lnTo>
                  <a:pt x="261616" y="311072"/>
                </a:lnTo>
                <a:lnTo>
                  <a:pt x="265084" y="371294"/>
                </a:lnTo>
                <a:lnTo>
                  <a:pt x="264205" y="401744"/>
                </a:lnTo>
                <a:lnTo>
                  <a:pt x="257383" y="460515"/>
                </a:lnTo>
                <a:lnTo>
                  <a:pt x="244263" y="515811"/>
                </a:lnTo>
                <a:lnTo>
                  <a:pt x="225389" y="566868"/>
                </a:lnTo>
                <a:lnTo>
                  <a:pt x="201307" y="612921"/>
                </a:lnTo>
                <a:lnTo>
                  <a:pt x="172564" y="653205"/>
                </a:lnTo>
                <a:lnTo>
                  <a:pt x="139704" y="686956"/>
                </a:lnTo>
                <a:lnTo>
                  <a:pt x="103274" y="713408"/>
                </a:lnTo>
                <a:lnTo>
                  <a:pt x="63818" y="731797"/>
                </a:lnTo>
                <a:lnTo>
                  <a:pt x="21884" y="741357"/>
                </a:lnTo>
                <a:lnTo>
                  <a:pt x="158" y="742588"/>
                </a:lnTo>
              </a:path>
            </a:pathLst>
          </a:custGeom>
          <a:ln w="144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38353" y="2813136"/>
            <a:ext cx="263525" cy="740410"/>
          </a:xfrm>
          <a:custGeom>
            <a:avLst/>
            <a:gdLst/>
            <a:ahLst/>
            <a:cxnLst/>
            <a:rect l="l" t="t" r="r" b="b"/>
            <a:pathLst>
              <a:path w="263525" h="740410">
                <a:moveTo>
                  <a:pt x="263027" y="0"/>
                </a:moveTo>
                <a:lnTo>
                  <a:pt x="0" y="0"/>
                </a:lnTo>
                <a:lnTo>
                  <a:pt x="0" y="739840"/>
                </a:lnTo>
                <a:lnTo>
                  <a:pt x="263027" y="739840"/>
                </a:lnTo>
              </a:path>
            </a:pathLst>
          </a:custGeom>
          <a:ln w="14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53297" y="3184431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5">
                <a:moveTo>
                  <a:pt x="0" y="0"/>
                </a:moveTo>
                <a:lnTo>
                  <a:pt x="614786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3427" y="293793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4925" y="0"/>
                </a:moveTo>
                <a:lnTo>
                  <a:pt x="0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73427" y="3431147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4925" y="0"/>
                </a:moveTo>
                <a:lnTo>
                  <a:pt x="0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74260" y="3134555"/>
            <a:ext cx="90805" cy="127635"/>
          </a:xfrm>
          <a:custGeom>
            <a:avLst/>
            <a:gdLst/>
            <a:ahLst/>
            <a:cxnLst/>
            <a:rect l="l" t="t" r="r" b="b"/>
            <a:pathLst>
              <a:path w="90804" h="127635">
                <a:moveTo>
                  <a:pt x="45348" y="0"/>
                </a:moveTo>
                <a:lnTo>
                  <a:pt x="6792" y="30092"/>
                </a:lnTo>
                <a:lnTo>
                  <a:pt x="0" y="60975"/>
                </a:lnTo>
                <a:lnTo>
                  <a:pt x="1432" y="78132"/>
                </a:lnTo>
                <a:lnTo>
                  <a:pt x="20276" y="116739"/>
                </a:lnTo>
                <a:lnTo>
                  <a:pt x="41339" y="127214"/>
                </a:lnTo>
                <a:lnTo>
                  <a:pt x="54387" y="125281"/>
                </a:lnTo>
                <a:lnTo>
                  <a:pt x="83046" y="99070"/>
                </a:lnTo>
                <a:lnTo>
                  <a:pt x="90700" y="69801"/>
                </a:lnTo>
                <a:lnTo>
                  <a:pt x="89416" y="51922"/>
                </a:lnTo>
                <a:lnTo>
                  <a:pt x="71741" y="12178"/>
                </a:lnTo>
                <a:lnTo>
                  <a:pt x="45348" y="0"/>
                </a:lnTo>
                <a:close/>
              </a:path>
            </a:pathLst>
          </a:custGeom>
          <a:ln w="15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01223" y="4290023"/>
            <a:ext cx="265430" cy="742950"/>
          </a:xfrm>
          <a:custGeom>
            <a:avLst/>
            <a:gdLst/>
            <a:ahLst/>
            <a:cxnLst/>
            <a:rect l="l" t="t" r="r" b="b"/>
            <a:pathLst>
              <a:path w="265429" h="742950">
                <a:moveTo>
                  <a:pt x="0" y="0"/>
                </a:moveTo>
                <a:lnTo>
                  <a:pt x="43012" y="4859"/>
                </a:lnTo>
                <a:lnTo>
                  <a:pt x="83809" y="18928"/>
                </a:lnTo>
                <a:lnTo>
                  <a:pt x="121847" y="41442"/>
                </a:lnTo>
                <a:lnTo>
                  <a:pt x="156580" y="71636"/>
                </a:lnTo>
                <a:lnTo>
                  <a:pt x="187464" y="108747"/>
                </a:lnTo>
                <a:lnTo>
                  <a:pt x="213955" y="152010"/>
                </a:lnTo>
                <a:lnTo>
                  <a:pt x="235506" y="200661"/>
                </a:lnTo>
                <a:lnTo>
                  <a:pt x="251575" y="253934"/>
                </a:lnTo>
                <a:lnTo>
                  <a:pt x="261616" y="311067"/>
                </a:lnTo>
                <a:lnTo>
                  <a:pt x="265084" y="371294"/>
                </a:lnTo>
                <a:lnTo>
                  <a:pt x="264205" y="401743"/>
                </a:lnTo>
                <a:lnTo>
                  <a:pt x="257383" y="460513"/>
                </a:lnTo>
                <a:lnTo>
                  <a:pt x="244263" y="515808"/>
                </a:lnTo>
                <a:lnTo>
                  <a:pt x="225389" y="566862"/>
                </a:lnTo>
                <a:lnTo>
                  <a:pt x="201307" y="612912"/>
                </a:lnTo>
                <a:lnTo>
                  <a:pt x="172564" y="653193"/>
                </a:lnTo>
                <a:lnTo>
                  <a:pt x="139704" y="686940"/>
                </a:lnTo>
                <a:lnTo>
                  <a:pt x="103274" y="713389"/>
                </a:lnTo>
                <a:lnTo>
                  <a:pt x="63818" y="731776"/>
                </a:lnTo>
                <a:lnTo>
                  <a:pt x="21884" y="741335"/>
                </a:lnTo>
                <a:lnTo>
                  <a:pt x="158" y="742566"/>
                </a:lnTo>
              </a:path>
            </a:pathLst>
          </a:custGeom>
          <a:ln w="144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8353" y="4292794"/>
            <a:ext cx="263525" cy="737235"/>
          </a:xfrm>
          <a:custGeom>
            <a:avLst/>
            <a:gdLst/>
            <a:ahLst/>
            <a:cxnLst/>
            <a:rect l="l" t="t" r="r" b="b"/>
            <a:pathLst>
              <a:path w="263525" h="737235">
                <a:moveTo>
                  <a:pt x="263027" y="0"/>
                </a:moveTo>
                <a:lnTo>
                  <a:pt x="0" y="0"/>
                </a:lnTo>
                <a:lnTo>
                  <a:pt x="0" y="737047"/>
                </a:lnTo>
                <a:lnTo>
                  <a:pt x="263027" y="737047"/>
                </a:lnTo>
              </a:path>
            </a:pathLst>
          </a:custGeom>
          <a:ln w="14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3297" y="4661318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5">
                <a:moveTo>
                  <a:pt x="0" y="0"/>
                </a:moveTo>
                <a:lnTo>
                  <a:pt x="614786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73427" y="441471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4925" y="0"/>
                </a:moveTo>
                <a:lnTo>
                  <a:pt x="0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73427" y="490792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4925" y="0"/>
                </a:moveTo>
                <a:lnTo>
                  <a:pt x="0" y="0"/>
                </a:lnTo>
              </a:path>
            </a:pathLst>
          </a:custGeom>
          <a:ln w="19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4224" y="4614213"/>
            <a:ext cx="91440" cy="125095"/>
          </a:xfrm>
          <a:custGeom>
            <a:avLst/>
            <a:gdLst/>
            <a:ahLst/>
            <a:cxnLst/>
            <a:rect l="l" t="t" r="r" b="b"/>
            <a:pathLst>
              <a:path w="91440" h="125095">
                <a:moveTo>
                  <a:pt x="45384" y="0"/>
                </a:moveTo>
                <a:lnTo>
                  <a:pt x="6458" y="30214"/>
                </a:lnTo>
                <a:lnTo>
                  <a:pt x="0" y="61114"/>
                </a:lnTo>
                <a:lnTo>
                  <a:pt x="1535" y="77807"/>
                </a:lnTo>
                <a:lnTo>
                  <a:pt x="21455" y="115309"/>
                </a:lnTo>
                <a:lnTo>
                  <a:pt x="43538" y="124638"/>
                </a:lnTo>
                <a:lnTo>
                  <a:pt x="56087" y="122549"/>
                </a:lnTo>
                <a:lnTo>
                  <a:pt x="83969" y="95318"/>
                </a:lnTo>
                <a:lnTo>
                  <a:pt x="90890" y="65170"/>
                </a:lnTo>
                <a:lnTo>
                  <a:pt x="89412" y="48112"/>
                </a:lnTo>
                <a:lnTo>
                  <a:pt x="70044" y="10054"/>
                </a:lnTo>
                <a:lnTo>
                  <a:pt x="45384" y="0"/>
                </a:lnTo>
                <a:close/>
              </a:path>
            </a:pathLst>
          </a:custGeom>
          <a:ln w="15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73427" y="3184431"/>
            <a:ext cx="1143000" cy="1230630"/>
          </a:xfrm>
          <a:custGeom>
            <a:avLst/>
            <a:gdLst/>
            <a:ahLst/>
            <a:cxnLst/>
            <a:rect l="l" t="t" r="r" b="b"/>
            <a:pathLst>
              <a:path w="1143000" h="1230629">
                <a:moveTo>
                  <a:pt x="0" y="1230281"/>
                </a:moveTo>
                <a:lnTo>
                  <a:pt x="1142739" y="0"/>
                </a:lnTo>
              </a:path>
            </a:pathLst>
          </a:custGeom>
          <a:ln w="16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3427" y="3431147"/>
            <a:ext cx="1143000" cy="1230630"/>
          </a:xfrm>
          <a:custGeom>
            <a:avLst/>
            <a:gdLst/>
            <a:ahLst/>
            <a:cxnLst/>
            <a:rect l="l" t="t" r="r" b="b"/>
            <a:pathLst>
              <a:path w="1143000" h="1230629">
                <a:moveTo>
                  <a:pt x="0" y="0"/>
                </a:moveTo>
                <a:lnTo>
                  <a:pt x="1142739" y="1230170"/>
                </a:lnTo>
              </a:path>
            </a:pathLst>
          </a:custGeom>
          <a:ln w="16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94639" y="3154062"/>
            <a:ext cx="46990" cy="66040"/>
          </a:xfrm>
          <a:custGeom>
            <a:avLst/>
            <a:gdLst/>
            <a:ahLst/>
            <a:cxnLst/>
            <a:rect l="l" t="t" r="r" b="b"/>
            <a:pathLst>
              <a:path w="46990" h="66039">
                <a:moveTo>
                  <a:pt x="23583" y="0"/>
                </a:moveTo>
                <a:lnTo>
                  <a:pt x="12314" y="3967"/>
                </a:lnTo>
                <a:lnTo>
                  <a:pt x="3968" y="14510"/>
                </a:lnTo>
                <a:lnTo>
                  <a:pt x="0" y="29590"/>
                </a:lnTo>
                <a:lnTo>
                  <a:pt x="2369" y="46624"/>
                </a:lnTo>
                <a:lnTo>
                  <a:pt x="8929" y="59067"/>
                </a:lnTo>
                <a:lnTo>
                  <a:pt x="18492" y="65718"/>
                </a:lnTo>
                <a:lnTo>
                  <a:pt x="32065" y="62822"/>
                </a:lnTo>
                <a:lnTo>
                  <a:pt x="41605" y="53979"/>
                </a:lnTo>
                <a:lnTo>
                  <a:pt x="46634" y="40953"/>
                </a:lnTo>
                <a:lnTo>
                  <a:pt x="44913" y="22555"/>
                </a:lnTo>
                <a:lnTo>
                  <a:pt x="39371" y="9357"/>
                </a:lnTo>
                <a:lnTo>
                  <a:pt x="31052" y="1766"/>
                </a:lnTo>
                <a:lnTo>
                  <a:pt x="2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94639" y="3154062"/>
            <a:ext cx="46990" cy="66040"/>
          </a:xfrm>
          <a:custGeom>
            <a:avLst/>
            <a:gdLst/>
            <a:ahLst/>
            <a:cxnLst/>
            <a:rect l="l" t="t" r="r" b="b"/>
            <a:pathLst>
              <a:path w="46990" h="66039">
                <a:moveTo>
                  <a:pt x="23583" y="0"/>
                </a:moveTo>
                <a:lnTo>
                  <a:pt x="12314" y="3967"/>
                </a:lnTo>
                <a:lnTo>
                  <a:pt x="3968" y="14510"/>
                </a:lnTo>
                <a:lnTo>
                  <a:pt x="0" y="29590"/>
                </a:lnTo>
                <a:lnTo>
                  <a:pt x="2369" y="46624"/>
                </a:lnTo>
                <a:lnTo>
                  <a:pt x="8929" y="59067"/>
                </a:lnTo>
                <a:lnTo>
                  <a:pt x="18492" y="65718"/>
                </a:lnTo>
                <a:lnTo>
                  <a:pt x="32065" y="62822"/>
                </a:lnTo>
                <a:lnTo>
                  <a:pt x="41605" y="53979"/>
                </a:lnTo>
                <a:lnTo>
                  <a:pt x="46634" y="40953"/>
                </a:lnTo>
                <a:lnTo>
                  <a:pt x="44913" y="22555"/>
                </a:lnTo>
                <a:lnTo>
                  <a:pt x="39371" y="9357"/>
                </a:lnTo>
                <a:lnTo>
                  <a:pt x="31052" y="1766"/>
                </a:lnTo>
                <a:lnTo>
                  <a:pt x="23583" y="0"/>
                </a:lnTo>
                <a:close/>
              </a:path>
            </a:pathLst>
          </a:custGeom>
          <a:ln w="67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8754" y="4630839"/>
            <a:ext cx="46355" cy="67945"/>
          </a:xfrm>
          <a:custGeom>
            <a:avLst/>
            <a:gdLst/>
            <a:ahLst/>
            <a:cxnLst/>
            <a:rect l="l" t="t" r="r" b="b"/>
            <a:pathLst>
              <a:path w="46354" h="67945">
                <a:moveTo>
                  <a:pt x="23458" y="0"/>
                </a:moveTo>
                <a:lnTo>
                  <a:pt x="12464" y="3928"/>
                </a:lnTo>
                <a:lnTo>
                  <a:pt x="4198" y="14397"/>
                </a:lnTo>
                <a:lnTo>
                  <a:pt x="0" y="29431"/>
                </a:lnTo>
                <a:lnTo>
                  <a:pt x="2042" y="47260"/>
                </a:lnTo>
                <a:lnTo>
                  <a:pt x="7927" y="60318"/>
                </a:lnTo>
                <a:lnTo>
                  <a:pt x="16636" y="67791"/>
                </a:lnTo>
                <a:lnTo>
                  <a:pt x="30660" y="65569"/>
                </a:lnTo>
                <a:lnTo>
                  <a:pt x="40493" y="57553"/>
                </a:lnTo>
                <a:lnTo>
                  <a:pt x="45990" y="45291"/>
                </a:lnTo>
                <a:lnTo>
                  <a:pt x="44871" y="25946"/>
                </a:lnTo>
                <a:lnTo>
                  <a:pt x="40307" y="11877"/>
                </a:lnTo>
                <a:lnTo>
                  <a:pt x="33120" y="3195"/>
                </a:lnTo>
                <a:lnTo>
                  <a:pt x="24136" y="13"/>
                </a:lnTo>
                <a:lnTo>
                  <a:pt x="23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88754" y="4630839"/>
            <a:ext cx="46355" cy="67945"/>
          </a:xfrm>
          <a:custGeom>
            <a:avLst/>
            <a:gdLst/>
            <a:ahLst/>
            <a:cxnLst/>
            <a:rect l="l" t="t" r="r" b="b"/>
            <a:pathLst>
              <a:path w="46354" h="67945">
                <a:moveTo>
                  <a:pt x="23458" y="0"/>
                </a:moveTo>
                <a:lnTo>
                  <a:pt x="12464" y="3928"/>
                </a:lnTo>
                <a:lnTo>
                  <a:pt x="4198" y="14397"/>
                </a:lnTo>
                <a:lnTo>
                  <a:pt x="0" y="29431"/>
                </a:lnTo>
                <a:lnTo>
                  <a:pt x="2042" y="47260"/>
                </a:lnTo>
                <a:lnTo>
                  <a:pt x="7927" y="60318"/>
                </a:lnTo>
                <a:lnTo>
                  <a:pt x="16636" y="67791"/>
                </a:lnTo>
                <a:lnTo>
                  <a:pt x="30660" y="65569"/>
                </a:lnTo>
                <a:lnTo>
                  <a:pt x="40493" y="57553"/>
                </a:lnTo>
                <a:lnTo>
                  <a:pt x="45990" y="45291"/>
                </a:lnTo>
                <a:lnTo>
                  <a:pt x="44871" y="25946"/>
                </a:lnTo>
                <a:lnTo>
                  <a:pt x="40307" y="11877"/>
                </a:lnTo>
                <a:lnTo>
                  <a:pt x="33120" y="3195"/>
                </a:lnTo>
                <a:lnTo>
                  <a:pt x="24136" y="13"/>
                </a:lnTo>
                <a:lnTo>
                  <a:pt x="23458" y="0"/>
                </a:lnTo>
                <a:close/>
              </a:path>
            </a:pathLst>
          </a:custGeom>
          <a:ln w="66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889" y="2871346"/>
            <a:ext cx="1905884" cy="1967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Ess</a:t>
            </a:r>
            <a:r>
              <a:rPr spc="-10" dirty="0"/>
              <a:t>e</a:t>
            </a:r>
            <a:r>
              <a:rPr dirty="0"/>
              <a:t>ntial</a:t>
            </a:r>
            <a:r>
              <a:rPr spc="15" dirty="0"/>
              <a:t> </a:t>
            </a:r>
            <a:r>
              <a:rPr dirty="0"/>
              <a:t>el</a:t>
            </a:r>
            <a:r>
              <a:rPr spc="-10" dirty="0"/>
              <a:t>e</a:t>
            </a:r>
            <a:r>
              <a:rPr dirty="0"/>
              <a:t>ct</a:t>
            </a:r>
            <a:r>
              <a:rPr spc="5" dirty="0"/>
              <a:t>r</a:t>
            </a:r>
            <a:r>
              <a:rPr dirty="0"/>
              <a:t>on</a:t>
            </a:r>
            <a:r>
              <a:rPr spc="-10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dirty="0"/>
              <a:t>memory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889309"/>
            <a:ext cx="74479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non</a:t>
            </a:r>
            <a:r>
              <a:rPr sz="1800" dirty="0">
                <a:latin typeface="Arial"/>
                <a:cs typeface="Arial"/>
              </a:rPr>
              <a:t>-vo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317" y="1682114"/>
            <a:ext cx="8214233" cy="2520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001" y="4661067"/>
            <a:ext cx="54927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 S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 </a:t>
            </a:r>
            <a:r>
              <a:rPr sz="1400" spc="-10" dirty="0">
                <a:latin typeface="Arial"/>
                <a:cs typeface="Arial"/>
              </a:rPr>
              <a:t>DR</a:t>
            </a:r>
            <a:r>
              <a:rPr sz="1400" dirty="0">
                <a:latin typeface="Arial"/>
                <a:cs typeface="Arial"/>
              </a:rPr>
              <a:t>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680" y="4661067"/>
            <a:ext cx="200025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andom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ory Static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ic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1328" y="4661067"/>
            <a:ext cx="797560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 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 EP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 EEP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LASH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4958" y="4661067"/>
            <a:ext cx="2873375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31877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ead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ory Progra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ble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 Electri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ally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Progra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 Electri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ally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Erasable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cheap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rapid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EEP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Introduc</a:t>
            </a:r>
            <a:r>
              <a:rPr spc="-10" dirty="0"/>
              <a:t>i</a:t>
            </a:r>
            <a:r>
              <a:rPr dirty="0"/>
              <a:t>ng</a:t>
            </a:r>
            <a:r>
              <a:rPr spc="5" dirty="0"/>
              <a:t> </a:t>
            </a:r>
            <a:r>
              <a:rPr dirty="0"/>
              <a:t>po</a:t>
            </a:r>
            <a:r>
              <a:rPr spc="-10" dirty="0"/>
              <a:t>i</a:t>
            </a:r>
            <a:r>
              <a:rPr dirty="0"/>
              <a:t>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89309"/>
            <a:ext cx="8292465" cy="475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fore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ss,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C/C++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ters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cate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When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 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C/C++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to 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ters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ed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;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C/C++ sta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ra</a:t>
            </a:r>
            <a:r>
              <a:rPr sz="1800" dirty="0">
                <a:latin typeface="Arial"/>
                <a:cs typeface="Arial"/>
              </a:rPr>
              <a:t>ys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ampl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ction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 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culati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n, 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C/C++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ssible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 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ses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ta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mpt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is,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escrib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ess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ement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usua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ani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esti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mtClean="0"/>
              <a:t>D</a:t>
            </a:r>
            <a:r>
              <a:rPr spc="-10" dirty="0" smtClean="0"/>
              <a:t>e</a:t>
            </a:r>
            <a:r>
              <a:rPr dirty="0" smtClean="0"/>
              <a:t>fin</a:t>
            </a:r>
            <a:r>
              <a:rPr spc="-10" dirty="0" smtClean="0"/>
              <a:t>i</a:t>
            </a:r>
            <a:r>
              <a:rPr dirty="0" smtClean="0"/>
              <a:t>ng</a:t>
            </a:r>
            <a:r>
              <a:rPr spc="30" dirty="0" smtClean="0"/>
              <a:t> </a:t>
            </a:r>
            <a:r>
              <a:rPr dirty="0" smtClean="0"/>
              <a:t>po</a:t>
            </a:r>
            <a:r>
              <a:rPr spc="-10" dirty="0" smtClean="0"/>
              <a:t>i</a:t>
            </a:r>
            <a:r>
              <a:rPr dirty="0" smtClean="0"/>
              <a:t>nters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932671"/>
            <a:ext cx="821880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881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nters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ned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im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lar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but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tiona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*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operato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 smtClean="0">
                <a:latin typeface="Arial"/>
                <a:cs typeface="Arial"/>
              </a:rPr>
              <a:t>T</a:t>
            </a:r>
            <a:r>
              <a:rPr sz="1600" spc="-10" dirty="0" smtClean="0">
                <a:latin typeface="Arial"/>
                <a:cs typeface="Arial"/>
              </a:rPr>
              <a:t>he</a:t>
            </a:r>
            <a:r>
              <a:rPr lang="zh-TW" altLang="en-US" sz="1600" spc="-10" dirty="0" smtClean="0">
                <a:latin typeface="Arial"/>
                <a:cs typeface="Arial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follo</a:t>
            </a:r>
            <a:r>
              <a:rPr sz="1600" spc="-30" dirty="0" smtClean="0">
                <a:latin typeface="Arial"/>
                <a:cs typeface="Arial"/>
              </a:rPr>
              <a:t>w</a:t>
            </a:r>
            <a:r>
              <a:rPr sz="1600" spc="-10" dirty="0" smtClean="0">
                <a:latin typeface="Arial"/>
                <a:cs typeface="Arial"/>
              </a:rPr>
              <a:t>ing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laration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nes 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pointer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called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pt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hich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nts 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b="1" spc="-10" dirty="0" err="1">
                <a:latin typeface="Arial"/>
                <a:cs typeface="Arial"/>
              </a:rPr>
              <a:t>in</a:t>
            </a:r>
            <a:r>
              <a:rPr sz="1600" b="1" spc="-20" dirty="0" err="1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:</a:t>
            </a:r>
            <a:endParaRPr sz="1550" dirty="0" smtClean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002" y="3568793"/>
            <a:ext cx="82223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7630">
              <a:lnSpc>
                <a:spcPct val="100000"/>
              </a:lnSpc>
            </a:pPr>
            <a:r>
              <a:rPr sz="1600" spc="-4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*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operator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program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get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pointer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 e</a:t>
            </a:r>
            <a:r>
              <a:rPr sz="1600" spc="-15" dirty="0">
                <a:latin typeface="Arial"/>
                <a:cs typeface="Arial"/>
              </a:rPr>
              <a:t>xamp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0" dirty="0" smtClean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590" y="1556388"/>
            <a:ext cx="8218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define a pointer which points to data of type </a:t>
            </a:r>
            <a:r>
              <a:rPr lang="en-US" altLang="zh-TW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sz="1400" dirty="0">
              <a:effectLst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9589" y="1927632"/>
            <a:ext cx="821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/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lang="en-US" altLang="zh-TW" sz="1600" spc="-15" dirty="0" smtClean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spec</a:t>
            </a:r>
            <a:r>
              <a:rPr lang="en-US" altLang="zh-TW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fic</a:t>
            </a:r>
            <a:r>
              <a:rPr lang="en-US" altLang="zh-TW" sz="1600" spc="-2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en-US" altLang="zh-TW" sz="1600" spc="-2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ess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va</a:t>
            </a:r>
            <a:r>
              <a:rPr lang="en-US" altLang="zh-TW" sz="1600" spc="-15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iable, can</a:t>
            </a:r>
            <a:r>
              <a:rPr lang="en-US" altLang="zh-TW" sz="1600" spc="-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al</a:t>
            </a:r>
            <a:r>
              <a:rPr lang="en-US" altLang="zh-TW" sz="1600" spc="-5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lang="en-US" altLang="zh-TW" sz="1600" spc="-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lang="en-US" altLang="zh-TW" sz="1600" spc="-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assigned</a:t>
            </a:r>
            <a:r>
              <a:rPr lang="en-US" altLang="zh-TW" sz="1600" spc="-2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TW" sz="1600" spc="-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pointer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lang="en-US" altLang="zh-TW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us</a:t>
            </a:r>
            <a:r>
              <a:rPr lang="en-US" altLang="zh-TW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ng</a:t>
            </a:r>
            <a:r>
              <a:rPr lang="en-US" altLang="zh-TW" sz="1600" spc="-1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lang="en-US" altLang="zh-TW" sz="1600" spc="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5" dirty="0" smtClean="0">
                <a:solidFill>
                  <a:prstClr val="black"/>
                </a:solidFill>
                <a:latin typeface="Arial"/>
                <a:cs typeface="Arial"/>
              </a:rPr>
              <a:t>&amp;</a:t>
            </a:r>
            <a:endParaRPr lang="en-US" altLang="zh-TW" sz="16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/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operato</a:t>
            </a:r>
            <a:r>
              <a:rPr lang="en-US" altLang="zh-TW" sz="1600" spc="-1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TW" sz="1600" spc="-5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en-US" altLang="zh-TW" sz="1600" spc="2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lang="en-US" altLang="zh-TW" sz="1600" spc="1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TW" sz="1600" spc="-15" dirty="0" smtClean="0">
                <a:solidFill>
                  <a:prstClr val="black"/>
                </a:solidFill>
                <a:latin typeface="Arial"/>
                <a:cs typeface="Arial"/>
              </a:rPr>
              <a:t>xamp</a:t>
            </a:r>
            <a:r>
              <a:rPr lang="en-US" altLang="zh-TW" sz="1600" dirty="0" smtClean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lang="en-US" altLang="zh-TW" sz="1600" spc="-10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lang="en-US" altLang="zh-TW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589" y="2575874"/>
            <a:ext cx="82188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datavariable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define a variable called </a:t>
            </a:r>
            <a:r>
              <a:rPr lang="en-US" altLang="zh-TW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datavariable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with value 7 </a:t>
            </a:r>
          </a:p>
          <a:p>
            <a:r>
              <a:rPr lang="en-US" altLang="zh-TW" sz="14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define a pointer which points to data of type </a:t>
            </a:r>
            <a:r>
              <a:rPr lang="en-US" altLang="zh-TW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datavariable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zh-TW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assign the pointer to the address of </a:t>
            </a:r>
            <a:r>
              <a:rPr lang="en-US" altLang="zh-TW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datavariable</a:t>
            </a:r>
            <a:endParaRPr lang="en-US" altLang="zh-TW" sz="1400" dirty="0">
              <a:effectLst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6002" y="4485889"/>
            <a:ext cx="822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68275" lvl="0"/>
            <a:r>
              <a:rPr lang="en-US" altLang="zh-TW" sz="1600" spc="-4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TW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can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TW" sz="16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so</a:t>
            </a:r>
            <a:r>
              <a:rPr lang="en-US" altLang="zh-TW" sz="1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use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po</a:t>
            </a:r>
            <a:r>
              <a:rPr lang="en-US" altLang="zh-TW" sz="16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nters</a:t>
            </a:r>
            <a:r>
              <a:rPr lang="en-US" altLang="zh-TW" sz="16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3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ith</a:t>
            </a:r>
            <a:r>
              <a:rPr lang="en-US" altLang="zh-TW" sz="16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ar</a:t>
            </a:r>
            <a:r>
              <a:rPr lang="en-US" altLang="zh-TW" sz="1600" spc="-2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TW" sz="1600" spc="-3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s,</a:t>
            </a:r>
            <a:r>
              <a:rPr lang="en-US" altLang="zh-TW" sz="1600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au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TW" sz="1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lang="en-US" altLang="zh-TW" sz="16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ar</a:t>
            </a:r>
            <a:r>
              <a:rPr lang="en-US" altLang="zh-TW" sz="1600" spc="-2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ay</a:t>
            </a:r>
            <a:r>
              <a:rPr lang="en-US" altLang="zh-TW" sz="16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lang="en-US" altLang="zh-TW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real</a:t>
            </a:r>
            <a:r>
              <a:rPr lang="en-US" altLang="zh-TW" sz="16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y just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number</a:t>
            </a:r>
            <a:r>
              <a:rPr lang="en-US" altLang="zh-TW" sz="16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lang="en-US" altLang="zh-TW" sz="16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data values stored</a:t>
            </a:r>
            <a:r>
              <a:rPr lang="en-US" altLang="zh-TW" sz="1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at</a:t>
            </a:r>
            <a:r>
              <a:rPr lang="en-US" altLang="zh-TW" sz="16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con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ecutive</a:t>
            </a:r>
            <a:r>
              <a:rPr lang="en-US" altLang="zh-TW" sz="1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memory</a:t>
            </a:r>
            <a:r>
              <a:rPr lang="en-US" altLang="zh-TW" sz="1600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  <a:r>
              <a:rPr lang="en-US" altLang="zh-TW" sz="1600" spc="-5" dirty="0">
                <a:solidFill>
                  <a:prstClr val="black"/>
                </a:solidFill>
                <a:latin typeface="Arial"/>
                <a:cs typeface="Arial"/>
              </a:rPr>
              <a:t>s;</a:t>
            </a:r>
            <a:r>
              <a:rPr lang="en-US" altLang="zh-TW" sz="1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lang="en-US" altLang="zh-TW" sz="1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TW" sz="1600" spc="-15" dirty="0">
                <a:solidFill>
                  <a:prstClr val="black"/>
                </a:solidFill>
                <a:latin typeface="Arial"/>
                <a:cs typeface="Arial"/>
              </a:rPr>
              <a:t>xamp</a:t>
            </a:r>
            <a:r>
              <a:rPr lang="en-US" altLang="zh-TW" sz="16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lang="en-US" altLang="zh-TW" sz="1600" spc="-10" dirty="0">
                <a:solidFill>
                  <a:prstClr val="black"/>
                </a:solidFill>
                <a:latin typeface="Arial"/>
                <a:cs typeface="Arial"/>
              </a:rPr>
              <a:t>e:</a:t>
            </a:r>
            <a:endParaRPr lang="en-US" altLang="zh-TW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002" y="4108392"/>
            <a:ext cx="8222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the contents of location </a:t>
            </a:r>
            <a:r>
              <a:rPr lang="en-US" altLang="zh-TW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assign to x </a:t>
            </a:r>
            <a:endParaRPr lang="en-US" altLang="zh-TW" sz="1400" dirty="0"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6001" y="5242774"/>
            <a:ext cx="822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array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};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define an array of arbitrary values </a:t>
            </a:r>
            <a:endParaRPr lang="en-US" altLang="zh-TW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define a pointer </a:t>
            </a:r>
            <a:endParaRPr lang="en-US" altLang="zh-TW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];			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assign pointer to the address of the </a:t>
            </a:r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</a:p>
          <a:p>
            <a:r>
              <a:rPr lang="en-US" altLang="zh-TW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// 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element of the array</a:t>
            </a:r>
            <a:endParaRPr lang="en-US" altLang="zh-TW" sz="12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</a:t>
            </a:r>
            <a:r>
              <a:rPr dirty="0"/>
              <a:t>ng</a:t>
            </a:r>
            <a:r>
              <a:rPr spc="20" dirty="0"/>
              <a:t> </a:t>
            </a:r>
            <a:r>
              <a:rPr dirty="0"/>
              <a:t>po</a:t>
            </a:r>
            <a:r>
              <a:rPr spc="-10" dirty="0"/>
              <a:t>i</a:t>
            </a:r>
            <a:r>
              <a:rPr dirty="0"/>
              <a:t>nters</a:t>
            </a:r>
            <a:r>
              <a:rPr spc="5" dirty="0"/>
              <a:t> </a:t>
            </a:r>
            <a:r>
              <a:rPr dirty="0"/>
              <a:t>w</a:t>
            </a:r>
            <a:r>
              <a:rPr spc="-10" dirty="0"/>
              <a:t>i</a:t>
            </a:r>
            <a:r>
              <a:rPr dirty="0"/>
              <a:t>th</a:t>
            </a:r>
            <a:r>
              <a:rPr spc="15" dirty="0"/>
              <a:t> </a:t>
            </a:r>
            <a:r>
              <a:rPr dirty="0"/>
              <a:t>arrays</a:t>
            </a:r>
            <a:r>
              <a:rPr spc="-1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functions</a:t>
            </a:r>
          </a:p>
        </p:txBody>
      </p:sp>
      <p:sp>
        <p:nvSpPr>
          <p:cNvPr id="29" name="矩形 28"/>
          <p:cNvSpPr/>
          <p:nvPr/>
        </p:nvSpPr>
        <p:spPr>
          <a:xfrm>
            <a:off x="305205" y="602392"/>
            <a:ext cx="8509203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3538"/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/*Program Example 10.5: Pointers example for an array average </a:t>
            </a:r>
            <a:r>
              <a:rPr lang="en-US" altLang="zh-TW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fuction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/>
            <a:r>
              <a:rPr lang="en-US" altLang="zh-TW" sz="1300" dirty="0" smtClean="0">
                <a:solidFill>
                  <a:srgbClr val="804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300" dirty="0">
                <a:solidFill>
                  <a:srgbClr val="804000"/>
                </a:solidFill>
                <a:latin typeface="Consolas" panose="020B0609020204030204" pitchFamily="49" charset="0"/>
              </a:rPr>
              <a:t>include "</a:t>
            </a:r>
            <a:r>
              <a:rPr lang="en-US" altLang="zh-TW" sz="1300" dirty="0" err="1">
                <a:solidFill>
                  <a:srgbClr val="804000"/>
                </a:solidFill>
                <a:latin typeface="Consolas" panose="020B0609020204030204" pitchFamily="49" charset="0"/>
              </a:rPr>
              <a:t>mbed.h</a:t>
            </a:r>
            <a:r>
              <a:rPr lang="en-US" altLang="zh-TW" sz="1300" dirty="0">
                <a:solidFill>
                  <a:srgbClr val="804000"/>
                </a:solidFill>
                <a:latin typeface="Consolas" panose="020B0609020204030204" pitchFamily="49" charset="0"/>
              </a:rPr>
              <a:t>" </a:t>
            </a:r>
            <a:endParaRPr lang="en-US" altLang="zh-TW" sz="1300" dirty="0" smtClean="0">
              <a:solidFill>
                <a:srgbClr val="804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Serial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USBTX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USBRX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			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setup serial </a:t>
            </a:r>
            <a:r>
              <a:rPr lang="en-US" altLang="zh-TW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comms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[]={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};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define some input data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dataptr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define a pointer for the input data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floating point average variable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CalculateAverage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function prototype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dataptr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=&amp;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];		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point to address of the first array element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average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CalculateAverage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dataptr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));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call function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3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808080"/>
                </a:solidFill>
                <a:latin typeface="Consolas" panose="020B0609020204030204" pitchFamily="49" charset="0"/>
              </a:rPr>
              <a:t>"\n\</a:t>
            </a:r>
            <a:r>
              <a:rPr lang="en-US" altLang="zh-TW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rdata</a:t>
            </a:r>
            <a:r>
              <a:rPr lang="en-US" altLang="zh-TW" sz="1300" dirty="0">
                <a:solidFill>
                  <a:srgbClr val="808080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loopfor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 each data value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3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808080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]);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display all data value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/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3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808080"/>
                </a:solidFill>
                <a:latin typeface="Consolas" panose="020B0609020204030204" pitchFamily="49" charset="0"/>
              </a:rPr>
              <a:t>"\n\</a:t>
            </a:r>
            <a:r>
              <a:rPr lang="en-US" altLang="zh-TW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raverage</a:t>
            </a:r>
            <a:r>
              <a:rPr lang="en-US" altLang="zh-TW" sz="1300" dirty="0">
                <a:solidFill>
                  <a:srgbClr val="808080"/>
                </a:solidFill>
                <a:latin typeface="Consolas" panose="020B0609020204030204" pitchFamily="49" charset="0"/>
              </a:rPr>
              <a:t>= %.3f"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display average value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/>
            <a:endParaRPr lang="en-US" altLang="zh-TW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CalculateAverage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 function definition and code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CalculateAverage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3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variable for calculating the sum of the data </a:t>
            </a:r>
            <a:endParaRPr lang="en-US" altLang="zh-TW" sz="1300" dirty="0" smtClean="0">
              <a:solidFill>
                <a:srgbClr val="8000FF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float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				</a:t>
            </a:r>
            <a:r>
              <a:rPr lang="en-US" altLang="zh-TW" sz="13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variable for floating point mean value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>
                <a:solidFill>
                  <a:srgbClr val="8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3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sum</a:t>
            </a:r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1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//add all data elements together </a:t>
            </a:r>
            <a:endParaRPr lang="en-US" altLang="zh-TW" sz="13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/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mean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=(</a:t>
            </a:r>
            <a:r>
              <a:rPr lang="en-US" altLang="zh-TW" sz="1300" dirty="0">
                <a:solidFill>
                  <a:srgbClr val="8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8000"/>
                </a:solidFill>
                <a:latin typeface="Consolas" panose="020B0609020204030204" pitchFamily="49" charset="0"/>
              </a:rPr>
              <a:t>//divide by size and cast to floating point </a:t>
            </a:r>
            <a:endParaRPr lang="en-US" altLang="zh-TW" sz="13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/>
            <a:r>
              <a:rPr lang="en-US" altLang="zh-TW" sz="13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altLang="zh-TW" sz="13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e</a:t>
            </a:r>
            <a:r>
              <a:rPr dirty="0"/>
              <a:t>ful</a:t>
            </a:r>
            <a:r>
              <a:rPr spc="10" dirty="0"/>
              <a:t> </a:t>
            </a:r>
            <a:r>
              <a:rPr dirty="0"/>
              <a:t>C/C++ </a:t>
            </a:r>
            <a:r>
              <a:rPr spc="-15" dirty="0"/>
              <a:t>l</a:t>
            </a:r>
            <a:r>
              <a:rPr dirty="0"/>
              <a:t>i</a:t>
            </a:r>
            <a:r>
              <a:rPr spc="-10" dirty="0"/>
              <a:t>b</a:t>
            </a:r>
            <a:r>
              <a:rPr dirty="0"/>
              <a:t>rary</a:t>
            </a:r>
            <a:r>
              <a:rPr spc="25" dirty="0"/>
              <a:t> </a:t>
            </a:r>
            <a:r>
              <a:rPr dirty="0"/>
              <a:t>functi</a:t>
            </a:r>
            <a:r>
              <a:rPr spc="-10" dirty="0"/>
              <a:t>o</a:t>
            </a:r>
            <a:r>
              <a:rPr dirty="0"/>
              <a:t>ns</a:t>
            </a:r>
            <a:r>
              <a:rPr spc="1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data 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305" y="5287978"/>
            <a:ext cx="49212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400"/>
              </a:lnSpc>
            </a:pPr>
            <a:r>
              <a:rPr sz="1200" dirty="0">
                <a:latin typeface="Arial"/>
                <a:cs typeface="Arial"/>
              </a:rPr>
              <a:t>str stre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1101" y="5287978"/>
            <a:ext cx="6593205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ini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nul</a:t>
            </a:r>
            <a:r>
              <a:rPr sz="1200" spc="-5" dirty="0">
                <a:latin typeface="Arial"/>
                <a:cs typeface="Arial"/>
              </a:rPr>
              <a:t>l-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rmin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10" dirty="0">
                <a:latin typeface="Arial"/>
                <a:cs typeface="Arial"/>
              </a:rPr>
              <a:t>que</a:t>
            </a:r>
            <a:r>
              <a:rPr sz="1200" dirty="0">
                <a:latin typeface="Arial"/>
                <a:cs typeface="Arial"/>
              </a:rPr>
              <a:t>nce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tte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Po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er 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FI</a:t>
            </a:r>
            <a:r>
              <a:rPr sz="1200" u="sng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sz="12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sz="1200" spc="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am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ere </a:t>
            </a:r>
            <a:r>
              <a:rPr sz="1200" spc="-10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ata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tten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(s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ect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10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orm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stre</a:t>
            </a:r>
            <a:r>
              <a:rPr sz="1200" spc="5" dirty="0">
                <a:latin typeface="Arial"/>
                <a:cs typeface="Arial"/>
              </a:rPr>
              <a:t>am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C/C</a:t>
            </a:r>
            <a:r>
              <a:rPr sz="1200" spc="-10" dirty="0">
                <a:latin typeface="Arial"/>
                <a:cs typeface="Arial"/>
              </a:rPr>
              <a:t>+</a:t>
            </a:r>
            <a:r>
              <a:rPr sz="1200" spc="-5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dicates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additio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ormatted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15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ents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speci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ied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305" y="5938776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6704"/>
              </p:ext>
            </p:extLst>
          </p:nvPr>
        </p:nvGraphicFramePr>
        <p:xfrm>
          <a:off x="785152" y="1178686"/>
          <a:ext cx="7651076" cy="3780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Function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Format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Summary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3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FILE </a:t>
                      </a:r>
                      <a:r>
                        <a:rPr lang="fr-FR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fopen</a:t>
                      </a:r>
                      <a:r>
                        <a:rPr lang="fr-FR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fr-FR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filename</a:t>
                      </a:r>
                      <a:r>
                        <a:rPr lang="fr-FR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</a:t>
                      </a:r>
                      <a:r>
                        <a:rPr lang="fr-FR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fr-FR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fr-FR" altLang="zh-TW" sz="1200" dirty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opens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filename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fclo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fclose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altLang="zh-TW" sz="1200" dirty="0" smtClean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clos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3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etc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fgetc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altLang="zh-TW" sz="1200" dirty="0" smtClean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44069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ets 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rom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stre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char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altLang="zh-TW" sz="1200" dirty="0" smtClean="0">
                        <a:effectLst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10604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ets 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chars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rom 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2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fputc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character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altLang="zh-TW" sz="1200" dirty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chara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fputs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US" altLang="zh-TW" sz="1200" dirty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stream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rintf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...);</a:t>
                      </a:r>
                      <a:endParaRPr lang="en-US" altLang="zh-TW" sz="1200" dirty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288290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ormatt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stre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13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fseek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fseek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FILE 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stream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offset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err="1" smtClean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origin</a:t>
                      </a:r>
                      <a:r>
                        <a:rPr lang="en-US" altLang="zh-TW" sz="1200" b="1" dirty="0" smtClean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altLang="zh-TW" sz="1200" dirty="0"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64643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pointer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speci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loc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tion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1567</Words>
  <Application>Microsoft Office PowerPoint</Application>
  <PresentationFormat>如螢幕大小 (4:3)</PresentationFormat>
  <Paragraphs>186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Consolas</vt:lpstr>
      <vt:lpstr>Courier New</vt:lpstr>
      <vt:lpstr>Times New Roman</vt:lpstr>
      <vt:lpstr>Office Theme</vt:lpstr>
      <vt:lpstr>PowerPoint 簡報</vt:lpstr>
      <vt:lpstr>Memory function types</vt:lpstr>
      <vt:lpstr>Essential electronic memory types</vt:lpstr>
      <vt:lpstr>Essential electronic memory types</vt:lpstr>
      <vt:lpstr>Essential electronic memory types</vt:lpstr>
      <vt:lpstr>Introducing pointers</vt:lpstr>
      <vt:lpstr>Defining pointers</vt:lpstr>
      <vt:lpstr>Using pointers with arrays and functions</vt:lpstr>
      <vt:lpstr>Useful C/C++ library functions for data control</vt:lpstr>
      <vt:lpstr>Using external memory with the mbed</vt:lpstr>
      <vt:lpstr>Writing data to an SD Card</vt:lpstr>
      <vt:lpstr>Chapter quiz questions</vt:lpstr>
      <vt:lpstr>Chapter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張有騰</cp:lastModifiedBy>
  <cp:revision>5</cp:revision>
  <dcterms:created xsi:type="dcterms:W3CDTF">2017-01-31T19:53:22Z</dcterms:created>
  <dcterms:modified xsi:type="dcterms:W3CDTF">2017-02-12T11:37:36Z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2016-12-02T00:00:00Z</vt:filetime>
  </property>
  <property fmtid="{D5CDD505-2E9C-101B-9397-08002B2CF9AE}" pid="3" name="LastSaved">
    <vt:filetime>2017-01-31T00:00:00Z</vt:filetime>
  </property>
</Properties>
</file>