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2"/>
  </p:notesMasterIdLst>
  <p:sldIdLst>
    <p:sldId id="256" r:id="rId2"/>
    <p:sldId id="312" r:id="rId3"/>
    <p:sldId id="444" r:id="rId4"/>
    <p:sldId id="445" r:id="rId5"/>
    <p:sldId id="410" r:id="rId6"/>
    <p:sldId id="418" r:id="rId7"/>
    <p:sldId id="417" r:id="rId8"/>
    <p:sldId id="336" r:id="rId9"/>
    <p:sldId id="335" r:id="rId10"/>
    <p:sldId id="443" r:id="rId11"/>
    <p:sldId id="415" r:id="rId12"/>
    <p:sldId id="435" r:id="rId13"/>
    <p:sldId id="322" r:id="rId14"/>
    <p:sldId id="436" r:id="rId15"/>
    <p:sldId id="323" r:id="rId16"/>
    <p:sldId id="437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442" r:id="rId26"/>
    <p:sldId id="438" r:id="rId27"/>
    <p:sldId id="439" r:id="rId28"/>
    <p:sldId id="440" r:id="rId29"/>
    <p:sldId id="441" r:id="rId30"/>
    <p:sldId id="446" r:id="rId31"/>
  </p:sldIdLst>
  <p:sldSz cx="9144000" cy="6858000" type="screen4x3"/>
  <p:notesSz cx="6743700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997" autoAdjust="0"/>
  </p:normalViewPr>
  <p:slideViewPr>
    <p:cSldViewPr>
      <p:cViewPr varScale="1">
        <p:scale>
          <a:sx n="107" d="100"/>
          <a:sy n="107" d="100"/>
        </p:scale>
        <p:origin x="17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  <a:ea typeface="新細明體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  <a:ea typeface="新細明體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  <a:ea typeface="新細明體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fld id="{75D368A3-5B47-2743-8755-C9D9D6CDBC5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697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6C9EF4-0D3E-044A-B44D-B30BEAAD7602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5038" y="731838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039" y="4633283"/>
            <a:ext cx="4943624" cy="438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8" tIns="45710" rIns="91418" bIns="45710"/>
          <a:lstStyle/>
          <a:p>
            <a:r>
              <a:rPr lang="en-US" altLang="zh-TW"/>
              <a:t>Future applications include Toys and Games, like consoles controllers, portable game pads (like gameboys), educational toys like leap frog stuff, and fun toys like RC (remote control) toys, etc.</a:t>
            </a:r>
          </a:p>
        </p:txBody>
      </p:sp>
    </p:spTree>
    <p:extLst>
      <p:ext uri="{BB962C8B-B14F-4D97-AF65-F5344CB8AC3E}">
        <p14:creationId xmlns:p14="http://schemas.microsoft.com/office/powerpoint/2010/main" val="2106572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BFA44-7B3F-584F-8697-A8A7F0F8AFD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ZigBee</a:t>
            </a:r>
            <a:r>
              <a:rPr lang="zh-TW" altLang="en-US"/>
              <a:t>的傳輸模式</a:t>
            </a:r>
            <a:endParaRPr lang="en-US" altLang="zh-TW"/>
          </a:p>
          <a:p>
            <a:r>
              <a:rPr lang="en-US" altLang="zh-TW"/>
              <a:t>ZigBee</a:t>
            </a:r>
            <a:r>
              <a:rPr lang="zh-TW" altLang="en-US"/>
              <a:t>的傳輸模式有兩種，一種是</a:t>
            </a:r>
            <a:r>
              <a:rPr lang="en-US" altLang="zh-TW"/>
              <a:t>Slotted</a:t>
            </a:r>
            <a:r>
              <a:rPr lang="zh-TW" altLang="en-US"/>
              <a:t>另一種是</a:t>
            </a:r>
            <a:r>
              <a:rPr lang="en-US" altLang="zh-TW"/>
              <a:t>unslotted</a:t>
            </a:r>
            <a:r>
              <a:rPr lang="zh-TW" altLang="en-US"/>
              <a:t>，</a:t>
            </a:r>
            <a:r>
              <a:rPr lang="en-US" altLang="zh-TW"/>
              <a:t>Slotted</a:t>
            </a:r>
            <a:r>
              <a:rPr lang="zh-TW" altLang="en-US"/>
              <a:t>是指</a:t>
            </a:r>
            <a:r>
              <a:rPr lang="en-US" altLang="zh-TW"/>
              <a:t>coordinator</a:t>
            </a:r>
            <a:r>
              <a:rPr lang="zh-TW" altLang="en-US"/>
              <a:t>會訂時發出</a:t>
            </a:r>
            <a:r>
              <a:rPr lang="en-US" altLang="zh-TW"/>
              <a:t>beacon</a:t>
            </a:r>
            <a:r>
              <a:rPr lang="zh-TW" altLang="en-US"/>
              <a:t>來做同步化的動作，適合用來傳輸定時</a:t>
            </a:r>
            <a:endParaRPr lang="en-US" altLang="zh-TW"/>
          </a:p>
          <a:p>
            <a:r>
              <a:rPr lang="zh-TW" altLang="en-US"/>
              <a:t>性的資料和需要低延遲的資料</a:t>
            </a:r>
            <a:endParaRPr lang="en-US" altLang="zh-TW"/>
          </a:p>
          <a:p>
            <a:r>
              <a:rPr lang="en-US" altLang="zh-TW"/>
              <a:t>Unslotted</a:t>
            </a:r>
            <a:r>
              <a:rPr lang="zh-TW" altLang="en-US"/>
              <a:t>則是指裝置要傳輸資料的話都靠</a:t>
            </a:r>
            <a:r>
              <a:rPr lang="en-US" altLang="zh-TW"/>
              <a:t>csma/ca</a:t>
            </a:r>
            <a:r>
              <a:rPr lang="zh-TW" altLang="en-US"/>
              <a:t>來搶頻寬傳輸資料，適合用來傳不定時的資料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而</a:t>
            </a:r>
            <a:r>
              <a:rPr lang="en-US" altLang="zh-TW"/>
              <a:t>device</a:t>
            </a:r>
            <a:r>
              <a:rPr lang="zh-TW" altLang="en-US"/>
              <a:t>要傳資料給</a:t>
            </a:r>
            <a:r>
              <a:rPr lang="en-US" altLang="zh-TW"/>
              <a:t>coordinator</a:t>
            </a:r>
            <a:r>
              <a:rPr lang="zh-TW" altLang="en-US"/>
              <a:t>則是在</a:t>
            </a:r>
            <a:r>
              <a:rPr lang="en-US" altLang="zh-TW"/>
              <a:t>slotted</a:t>
            </a:r>
            <a:r>
              <a:rPr lang="zh-TW" altLang="en-US"/>
              <a:t>情況下，當</a:t>
            </a:r>
            <a:r>
              <a:rPr lang="en-US" altLang="zh-TW"/>
              <a:t>coordinator</a:t>
            </a:r>
            <a:r>
              <a:rPr lang="zh-TW" altLang="en-US"/>
              <a:t>發出</a:t>
            </a:r>
            <a:r>
              <a:rPr lang="en-US" altLang="zh-TW"/>
              <a:t>beacon</a:t>
            </a:r>
            <a:r>
              <a:rPr lang="zh-TW" altLang="en-US"/>
              <a:t>後，</a:t>
            </a:r>
            <a:r>
              <a:rPr lang="en-US" altLang="zh-TW"/>
              <a:t>device</a:t>
            </a:r>
            <a:r>
              <a:rPr lang="zh-TW" altLang="en-US"/>
              <a:t>如果有資料要傳輸資料的話，就將資料傳給</a:t>
            </a:r>
            <a:r>
              <a:rPr lang="en-US" altLang="zh-TW"/>
              <a:t>coordinator</a:t>
            </a:r>
          </a:p>
          <a:p>
            <a:r>
              <a:rPr lang="zh-TW" altLang="en-US"/>
              <a:t>而在</a:t>
            </a:r>
            <a:r>
              <a:rPr lang="en-US" altLang="zh-TW"/>
              <a:t>unslotted</a:t>
            </a:r>
            <a:r>
              <a:rPr lang="zh-TW" altLang="en-US"/>
              <a:t>模式下，</a:t>
            </a:r>
            <a:r>
              <a:rPr lang="en-US" altLang="zh-TW"/>
              <a:t>device</a:t>
            </a:r>
            <a:r>
              <a:rPr lang="zh-TW" altLang="en-US"/>
              <a:t>用</a:t>
            </a:r>
            <a:r>
              <a:rPr lang="en-US" altLang="zh-TW"/>
              <a:t>csma/ca</a:t>
            </a:r>
            <a:r>
              <a:rPr lang="zh-TW" altLang="en-US"/>
              <a:t>搶頻寬，在將資料傳給</a:t>
            </a:r>
            <a:r>
              <a:rPr lang="en-US" altLang="zh-TW"/>
              <a:t>coordinator</a:t>
            </a:r>
          </a:p>
        </p:txBody>
      </p:sp>
    </p:spTree>
    <p:extLst>
      <p:ext uri="{BB962C8B-B14F-4D97-AF65-F5344CB8AC3E}">
        <p14:creationId xmlns:p14="http://schemas.microsoft.com/office/powerpoint/2010/main" val="381102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53455-69A1-6343-BFDA-2B05134A1590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zh-TW"/>
              <a:t>ZigBee</a:t>
            </a:r>
            <a:r>
              <a:rPr lang="zh-TW" altLang="en-US"/>
              <a:t>網路層方面，</a:t>
            </a:r>
            <a:r>
              <a:rPr lang="en-US" altLang="zh-TW"/>
              <a:t>ZigBee</a:t>
            </a:r>
            <a:r>
              <a:rPr lang="zh-TW" altLang="en-US"/>
              <a:t>支援</a:t>
            </a:r>
            <a:r>
              <a:rPr lang="en-US" altLang="zh-TW"/>
              <a:t>Star</a:t>
            </a:r>
            <a:r>
              <a:rPr lang="zh-TW" altLang="en-US"/>
              <a:t>、</a:t>
            </a:r>
            <a:r>
              <a:rPr lang="en-US" altLang="zh-TW"/>
              <a:t>Cluster Tree</a:t>
            </a:r>
            <a:r>
              <a:rPr lang="zh-TW" altLang="en-US"/>
              <a:t>與</a:t>
            </a:r>
            <a:r>
              <a:rPr lang="en-US" altLang="zh-TW"/>
              <a:t>Mesh</a:t>
            </a:r>
            <a:r>
              <a:rPr lang="zh-TW" altLang="en-US"/>
              <a:t>三種網路架構，在各個節點之角色方面，可分為全功能設備（</a:t>
            </a:r>
            <a:r>
              <a:rPr lang="en-US" altLang="zh-TW"/>
              <a:t>Full-Function Device</a:t>
            </a:r>
            <a:r>
              <a:rPr lang="zh-TW" altLang="en-US"/>
              <a:t>；</a:t>
            </a:r>
            <a:r>
              <a:rPr lang="en-US" altLang="zh-TW"/>
              <a:t>FFD</a:t>
            </a:r>
            <a:r>
              <a:rPr lang="zh-TW" altLang="en-US"/>
              <a:t>）與精簡功能設備（</a:t>
            </a:r>
            <a:r>
              <a:rPr lang="en-US" altLang="zh-TW"/>
              <a:t>Reduced-Function Device</a:t>
            </a:r>
            <a:r>
              <a:rPr lang="zh-TW" altLang="en-US"/>
              <a:t>；</a:t>
            </a:r>
            <a:r>
              <a:rPr lang="en-US" altLang="zh-TW"/>
              <a:t>RFD</a:t>
            </a:r>
            <a:r>
              <a:rPr lang="zh-TW" altLang="en-US"/>
              <a:t>）。相較於</a:t>
            </a:r>
            <a:r>
              <a:rPr lang="en-US" altLang="zh-TW"/>
              <a:t>FFD</a:t>
            </a:r>
            <a:r>
              <a:rPr lang="zh-TW" altLang="en-US"/>
              <a:t>，</a:t>
            </a:r>
            <a:r>
              <a:rPr lang="en-US" altLang="zh-TW"/>
              <a:t>RFD</a:t>
            </a:r>
            <a:r>
              <a:rPr lang="zh-TW" altLang="en-US"/>
              <a:t>之電路較為簡單且記憶體較小。</a:t>
            </a:r>
            <a:r>
              <a:rPr lang="en-US" altLang="zh-TW"/>
              <a:t>FFD</a:t>
            </a:r>
            <a:r>
              <a:rPr lang="zh-TW" altLang="en-US"/>
              <a:t>之節點具備控制器（</a:t>
            </a:r>
            <a:r>
              <a:rPr lang="en-US" altLang="zh-TW"/>
              <a:t>Controller</a:t>
            </a:r>
            <a:r>
              <a:rPr lang="zh-TW" altLang="en-US"/>
              <a:t>）之功能提供資料交換，而</a:t>
            </a:r>
            <a:r>
              <a:rPr lang="en-US" altLang="zh-TW"/>
              <a:t>RFD</a:t>
            </a:r>
            <a:r>
              <a:rPr lang="zh-TW" altLang="en-US"/>
              <a:t>則是只能傳送資料給予</a:t>
            </a:r>
            <a:r>
              <a:rPr lang="en-US" altLang="zh-TW"/>
              <a:t>FFD</a:t>
            </a:r>
            <a:r>
              <a:rPr lang="zh-TW" altLang="en-US"/>
              <a:t>或是從</a:t>
            </a:r>
            <a:r>
              <a:rPr lang="en-US" altLang="zh-TW"/>
              <a:t>FFD</a:t>
            </a:r>
            <a:r>
              <a:rPr lang="zh-TW" altLang="en-US"/>
              <a:t>接受資料。</a:t>
            </a:r>
            <a:r>
              <a:rPr lang="en-US" altLang="zh-TW"/>
              <a:t> </a:t>
            </a:r>
          </a:p>
          <a:p>
            <a:endParaRPr lang="en-US" altLang="zh-TW"/>
          </a:p>
          <a:p>
            <a:r>
              <a:rPr lang="zh-TW" altLang="en-US"/>
              <a:t>在星狀和樹狀網路中，</a:t>
            </a:r>
            <a:r>
              <a:rPr lang="en-US" altLang="zh-TW"/>
              <a:t>coordinator</a:t>
            </a:r>
            <a:r>
              <a:rPr lang="zh-TW" altLang="en-US"/>
              <a:t>會定時地發出</a:t>
            </a:r>
            <a:r>
              <a:rPr lang="en-US" altLang="zh-TW"/>
              <a:t>beacon</a:t>
            </a:r>
            <a:r>
              <a:rPr lang="zh-TW" altLang="en-US"/>
              <a:t>來同步化網路中其他裝置。</a:t>
            </a:r>
          </a:p>
        </p:txBody>
      </p:sp>
    </p:spTree>
    <p:extLst>
      <p:ext uri="{BB962C8B-B14F-4D97-AF65-F5344CB8AC3E}">
        <p14:creationId xmlns:p14="http://schemas.microsoft.com/office/powerpoint/2010/main" val="302913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45462-3DF6-4D4C-BFB4-8092B97EBE23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星狀拓樸，他的優點是容易同步化和所以有</a:t>
            </a:r>
            <a:r>
              <a:rPr lang="en-US" altLang="zh-TW"/>
              <a:t>superframe</a:t>
            </a:r>
            <a:r>
              <a:rPr lang="zh-TW" altLang="en-US"/>
              <a:t>，低延遲缺點是難以擴充</a:t>
            </a:r>
          </a:p>
        </p:txBody>
      </p:sp>
    </p:spTree>
    <p:extLst>
      <p:ext uri="{BB962C8B-B14F-4D97-AF65-F5344CB8AC3E}">
        <p14:creationId xmlns:p14="http://schemas.microsoft.com/office/powerpoint/2010/main" val="854934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7AC96-132B-8A42-805B-C658036C5A3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Mesh</a:t>
            </a:r>
            <a:r>
              <a:rPr lang="zh-TW" altLang="en-US"/>
              <a:t>優點是允許多點傳播、網路形成較具彈性和低延遲</a:t>
            </a:r>
            <a:endParaRPr lang="en-US" altLang="zh-TW"/>
          </a:p>
          <a:p>
            <a:r>
              <a:rPr lang="zh-TW" altLang="en-US"/>
              <a:t>網路拓墣，優點是允許多點傳播、網路形成較具彈性和低延遲</a:t>
            </a:r>
            <a:r>
              <a:rPr lang="en-US" altLang="zh-TW"/>
              <a:t>  </a:t>
            </a:r>
            <a:r>
              <a:rPr lang="zh-TW" altLang="en-US"/>
              <a:t>缺點是不具有</a:t>
            </a:r>
            <a:r>
              <a:rPr lang="en-US" altLang="zh-TW"/>
              <a:t>superframe</a:t>
            </a:r>
            <a:r>
              <a:rPr lang="zh-TW" altLang="en-US"/>
              <a:t>，</a:t>
            </a:r>
            <a:r>
              <a:rPr lang="en-US" altLang="zh-TW"/>
              <a:t>route discovery</a:t>
            </a:r>
            <a:r>
              <a:rPr lang="zh-TW" altLang="en-US"/>
              <a:t>成本過大和須另有儲存空間儲存路由表</a:t>
            </a:r>
          </a:p>
        </p:txBody>
      </p:sp>
    </p:spTree>
    <p:extLst>
      <p:ext uri="{BB962C8B-B14F-4D97-AF65-F5344CB8AC3E}">
        <p14:creationId xmlns:p14="http://schemas.microsoft.com/office/powerpoint/2010/main" val="1288928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25B31-E406-A342-A401-4839EF560133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樹狀拓樸的優點是低路由成本和可以有</a:t>
            </a:r>
            <a:r>
              <a:rPr lang="en-US" altLang="zh-TW"/>
              <a:t>superframe</a:t>
            </a:r>
            <a:r>
              <a:rPr lang="zh-TW" altLang="en-US"/>
              <a:t>，允許多點傳播</a:t>
            </a:r>
            <a:endParaRPr lang="en-US" altLang="zh-TW"/>
          </a:p>
          <a:p>
            <a:r>
              <a:rPr lang="zh-TW" altLang="en-US"/>
              <a:t>缺點是路由重建是成本耗費過大和延遲過長</a:t>
            </a:r>
          </a:p>
        </p:txBody>
      </p:sp>
    </p:spTree>
    <p:extLst>
      <p:ext uri="{BB962C8B-B14F-4D97-AF65-F5344CB8AC3E}">
        <p14:creationId xmlns:p14="http://schemas.microsoft.com/office/powerpoint/2010/main" val="4028192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5DABE-C3B5-2240-91B7-7377A0CC8F2B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5038" y="731838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63" y="4633283"/>
            <a:ext cx="5394375" cy="438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>
              <a:buFontTx/>
              <a:buChar char="-"/>
            </a:pPr>
            <a:r>
              <a:rPr lang="en-US" altLang="zh-TW"/>
              <a:t>want to make clear what zigbee does for the application, and what is the application</a:t>
            </a:r>
            <a:r>
              <a:rPr lang="zh-TW" altLang="en-US">
                <a:latin typeface="Arial"/>
              </a:rPr>
              <a:t>’</a:t>
            </a:r>
            <a:r>
              <a:rPr lang="en-US" altLang="zh-TW"/>
              <a:t>s responsibility</a:t>
            </a:r>
          </a:p>
          <a:p>
            <a:pPr>
              <a:buFontTx/>
              <a:buChar char="-"/>
            </a:pPr>
            <a:r>
              <a:rPr lang="en-US" altLang="zh-TW"/>
              <a:t>Cover stack</a:t>
            </a:r>
          </a:p>
          <a:p>
            <a:pPr>
              <a:buFontTx/>
              <a:buChar char="-"/>
            </a:pPr>
            <a:r>
              <a:rPr lang="en-US" altLang="zh-TW"/>
              <a:t>Cover app - need to decide on a network to join</a:t>
            </a:r>
          </a:p>
          <a:p>
            <a:pPr lvl="1">
              <a:buFontTx/>
              <a:buChar char="-"/>
            </a:pPr>
            <a:r>
              <a:rPr lang="en-US" altLang="zh-TW"/>
              <a:t>Set up relationships (may be external tools)</a:t>
            </a:r>
          </a:p>
          <a:p>
            <a:pPr lvl="1">
              <a:buFontTx/>
              <a:buChar char="-"/>
            </a:pPr>
            <a:r>
              <a:rPr lang="en-US" altLang="zh-TW"/>
              <a:t>Send/receive messages</a:t>
            </a:r>
          </a:p>
        </p:txBody>
      </p:sp>
    </p:spTree>
    <p:extLst>
      <p:ext uri="{BB962C8B-B14F-4D97-AF65-F5344CB8AC3E}">
        <p14:creationId xmlns:p14="http://schemas.microsoft.com/office/powerpoint/2010/main" val="32289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2B045-BA6C-2745-A590-CC3F9E963C88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5038" y="731838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75" y="4633283"/>
            <a:ext cx="4946551" cy="438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653" tIns="48326" rIns="96653" bIns="48326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540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05576-7266-F64F-B9C3-F0D9B4E97271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5038" y="731838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75" y="4633283"/>
            <a:ext cx="4946551" cy="438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653" tIns="48326" rIns="96653" bIns="48326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59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A1F3C-5FC4-E440-9860-D4C067BED151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Zigbee</a:t>
            </a:r>
            <a:r>
              <a:rPr lang="zh-TW" altLang="en-US"/>
              <a:t>是一種短距離的通訊技術，理想中的傳輸距離是</a:t>
            </a:r>
            <a:r>
              <a:rPr lang="en-US" altLang="zh-TW"/>
              <a:t>300</a:t>
            </a:r>
            <a:r>
              <a:rPr lang="zh-TW" altLang="en-US"/>
              <a:t>公尺，實際距離約</a:t>
            </a:r>
            <a:r>
              <a:rPr lang="en-US" altLang="zh-TW"/>
              <a:t>150~200</a:t>
            </a:r>
            <a:r>
              <a:rPr lang="zh-TW" altLang="en-US"/>
              <a:t>公尺，資料傳輸速率從</a:t>
            </a:r>
            <a:r>
              <a:rPr lang="en-US" altLang="zh-TW"/>
              <a:t>20Kbps</a:t>
            </a:r>
            <a:r>
              <a:rPr lang="zh-TW" altLang="en-US"/>
              <a:t>到</a:t>
            </a:r>
            <a:r>
              <a:rPr lang="en-US" altLang="zh-TW"/>
              <a:t>250Kbps</a:t>
            </a:r>
            <a:r>
              <a:rPr lang="zh-TW" altLang="en-US"/>
              <a:t>，而且會隨著距離的增長而不同，為藍芽的傳輸速率是</a:t>
            </a:r>
            <a:r>
              <a:rPr lang="en-US" altLang="zh-TW"/>
              <a:t>1Mbps,</a:t>
            </a:r>
            <a:r>
              <a:rPr lang="zh-TW" altLang="en-US"/>
              <a:t>適合比較複雜的應用，而</a:t>
            </a:r>
            <a:r>
              <a:rPr lang="en-US" altLang="zh-TW"/>
              <a:t>ZigBee</a:t>
            </a:r>
            <a:r>
              <a:rPr lang="zh-TW" altLang="en-US"/>
              <a:t>的應用定位主要是在一般的資料擷取，例如環境監測、家電自動化控制、個人醫療、工業廠房監控、商務大樓自動化、保全監控</a:t>
            </a:r>
            <a:r>
              <a:rPr lang="en-US" altLang="zh-TW"/>
              <a:t>...</a:t>
            </a:r>
            <a:r>
              <a:rPr lang="zh-TW" altLang="en-US"/>
              <a:t>等</a:t>
            </a:r>
            <a:endParaRPr lang="en-US" altLang="zh-TW"/>
          </a:p>
          <a:p>
            <a:pPr>
              <a:spcBef>
                <a:spcPct val="0"/>
              </a:spcBef>
            </a:pPr>
            <a:r>
              <a:rPr lang="en-US" altLang="zh-TW"/>
              <a:t>ZigBee</a:t>
            </a:r>
            <a:r>
              <a:rPr lang="zh-TW" altLang="en-US"/>
              <a:t>其節點數可多達六萬多點，距離也因為採用</a:t>
            </a:r>
            <a:r>
              <a:rPr lang="en-US" altLang="zh-TW"/>
              <a:t>Mesh</a:t>
            </a:r>
            <a:r>
              <a:rPr lang="zh-TW" altLang="en-US"/>
              <a:t>架構</a:t>
            </a:r>
            <a:r>
              <a:rPr lang="en-US" altLang="zh-TW"/>
              <a:t>(</a:t>
            </a:r>
            <a:r>
              <a:rPr lang="zh-TW" altLang="en-US"/>
              <a:t>每個節點可以擷取資料也可傳遞來自其他節點的資料</a:t>
            </a:r>
            <a:r>
              <a:rPr lang="en-US" altLang="zh-TW"/>
              <a:t>)</a:t>
            </a:r>
            <a:r>
              <a:rPr lang="zh-TW" altLang="en-US"/>
              <a:t>較不受限制，因此</a:t>
            </a:r>
            <a:r>
              <a:rPr lang="en-US" altLang="zh-TW"/>
              <a:t>ZigBee</a:t>
            </a:r>
            <a:r>
              <a:rPr lang="zh-TW" altLang="en-US">
                <a:latin typeface="Times New Roman" charset="0"/>
                <a:ea typeface="標楷體" charset="0"/>
                <a:cs typeface="標楷體" charset="0"/>
              </a:rPr>
              <a:t>具有最省電、最大網路節點數及最低成本等優點，專為低成本多節點的低功耗網路所設計</a:t>
            </a:r>
            <a:endParaRPr lang="en-US" altLang="zh-TW">
              <a:latin typeface="Times New Roman" charset="0"/>
              <a:ea typeface="標楷體" charset="0"/>
              <a:cs typeface="標楷體" charset="0"/>
            </a:endParaRPr>
          </a:p>
          <a:p>
            <a:pPr>
              <a:spcBef>
                <a:spcPct val="0"/>
              </a:spcBef>
            </a:pP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62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5E2FC-F218-C541-B822-1BF952F8580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30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A2E10-A18B-3E48-990B-9942FA05C625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ZigBee</a:t>
            </a:r>
            <a:r>
              <a:rPr lang="zh-TW" altLang="en-US"/>
              <a:t>的實體層負責啟動和停止無線電收發器、選擇通道、能量偵測以及封包的傳送和接收等功能。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CSMA-CA---</a:t>
            </a:r>
            <a:r>
              <a:rPr lang="en-US" altLang="zh-TW">
                <a:sym typeface="Wingdings" charset="0"/>
              </a:rPr>
              <a:t>Carrier Sense Multiple Access-Collision Avoidance</a:t>
            </a:r>
          </a:p>
          <a:p>
            <a:endParaRPr lang="en-US" altLang="zh-TW">
              <a:sym typeface="Wingdings" charset="0"/>
            </a:endParaRPr>
          </a:p>
          <a:p>
            <a:r>
              <a:rPr lang="zh-TW" altLang="en-US"/>
              <a:t>實體層的功能：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/>
              <a:t>無線電收發的啟用與關閉</a:t>
            </a:r>
            <a:endParaRPr lang="en-US" altLang="zh-TW"/>
          </a:p>
          <a:p>
            <a:r>
              <a:rPr lang="en-US" altLang="zh-TW"/>
              <a:t>2. </a:t>
            </a:r>
            <a:r>
              <a:rPr lang="zh-TW" altLang="en-US"/>
              <a:t>從當前的</a:t>
            </a:r>
            <a:r>
              <a:rPr lang="en-US" altLang="zh-TW"/>
              <a:t>channel</a:t>
            </a:r>
            <a:r>
              <a:rPr lang="zh-TW" altLang="en-US"/>
              <a:t>做能源的偵測</a:t>
            </a:r>
            <a:endParaRPr lang="en-US" altLang="zh-TW"/>
          </a:p>
          <a:p>
            <a:r>
              <a:rPr lang="en-US" altLang="zh-TW"/>
              <a:t>3. </a:t>
            </a:r>
            <a:r>
              <a:rPr lang="zh-TW" altLang="en-US"/>
              <a:t>從接收到的封包當成鏈結品質指標</a:t>
            </a:r>
            <a:endParaRPr lang="en-US" altLang="zh-TW"/>
          </a:p>
          <a:p>
            <a:r>
              <a:rPr lang="en-US" altLang="zh-TW"/>
              <a:t>4. </a:t>
            </a:r>
            <a:r>
              <a:rPr lang="zh-TW" altLang="en-US"/>
              <a:t>利用</a:t>
            </a:r>
            <a:r>
              <a:rPr lang="en-US" altLang="zh-TW"/>
              <a:t>CSMA-CA</a:t>
            </a:r>
            <a:r>
              <a:rPr lang="zh-TW" altLang="en-US"/>
              <a:t>來評估可使用的</a:t>
            </a:r>
            <a:r>
              <a:rPr lang="en-US" altLang="zh-TW"/>
              <a:t>channel</a:t>
            </a:r>
          </a:p>
          <a:p>
            <a:r>
              <a:rPr lang="en-US" altLang="zh-TW"/>
              <a:t>5. Channel</a:t>
            </a:r>
            <a:r>
              <a:rPr lang="zh-TW" altLang="en-US"/>
              <a:t>頻率的選擇</a:t>
            </a:r>
            <a:endParaRPr lang="en-US" altLang="zh-TW"/>
          </a:p>
          <a:p>
            <a:r>
              <a:rPr lang="en-US" altLang="zh-TW"/>
              <a:t>6. </a:t>
            </a:r>
            <a:r>
              <a:rPr lang="zh-TW" altLang="en-US"/>
              <a:t>資料傳送與接收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430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375E8-78C8-8C48-910C-A0742000BF95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71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B5DBB-46A9-954F-8788-BB219D382B1A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實體層資料傳輸封包格式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/>
              <a:t>前置位元</a:t>
            </a:r>
            <a:r>
              <a:rPr lang="en-US" altLang="zh-TW"/>
              <a:t>(32bits) – </a:t>
            </a:r>
            <a:r>
              <a:rPr lang="zh-TW" altLang="en-US"/>
              <a:t>同步化時間</a:t>
            </a:r>
            <a:endParaRPr lang="en-US" altLang="zh-TW"/>
          </a:p>
          <a:p>
            <a:r>
              <a:rPr lang="en-US" altLang="zh-TW"/>
              <a:t>2. </a:t>
            </a:r>
            <a:r>
              <a:rPr lang="zh-TW" altLang="en-US"/>
              <a:t>封包定義起始</a:t>
            </a:r>
            <a:r>
              <a:rPr lang="en-US" altLang="zh-TW"/>
              <a:t>(8bits) – </a:t>
            </a:r>
            <a:r>
              <a:rPr lang="zh-TW" altLang="en-US"/>
              <a:t>直接以</a:t>
            </a:r>
            <a:r>
              <a:rPr lang="en-US" altLang="zh-TW"/>
              <a:t>11100101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en-US" altLang="zh-TW"/>
              <a:t>3. </a:t>
            </a:r>
            <a:r>
              <a:rPr lang="zh-TW" altLang="en-US"/>
              <a:t>實體層標頭</a:t>
            </a:r>
            <a:r>
              <a:rPr lang="en-US" altLang="zh-TW"/>
              <a:t>(8bits) – </a:t>
            </a:r>
            <a:r>
              <a:rPr lang="zh-TW" altLang="en-US"/>
              <a:t>表示</a:t>
            </a:r>
            <a:r>
              <a:rPr lang="en-US" altLang="zh-TW"/>
              <a:t>PSDU</a:t>
            </a:r>
            <a:r>
              <a:rPr lang="zh-TW" altLang="en-US"/>
              <a:t>的長度</a:t>
            </a:r>
            <a:endParaRPr lang="en-US" altLang="zh-TW"/>
          </a:p>
          <a:p>
            <a:r>
              <a:rPr lang="en-US" altLang="zh-TW"/>
              <a:t>4. PSDU(0 ~ 1016bits) – </a:t>
            </a:r>
            <a:r>
              <a:rPr lang="zh-TW" altLang="en-US"/>
              <a:t>資料欄位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56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69A16-7E97-A34C-923B-B1F5E33BCD0B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ZigBee </a:t>
            </a:r>
            <a:r>
              <a:rPr lang="zh-TW" altLang="en-US"/>
              <a:t>的媒體存取控制層提供</a:t>
            </a:r>
            <a:r>
              <a:rPr lang="en-US" altLang="zh-TW"/>
              <a:t>MAC</a:t>
            </a:r>
            <a:r>
              <a:rPr lang="zh-TW" altLang="en-US"/>
              <a:t>資訊服務和管理服務，負責信標</a:t>
            </a:r>
            <a:r>
              <a:rPr lang="en-US" altLang="zh-TW"/>
              <a:t>(beacon)</a:t>
            </a:r>
            <a:r>
              <a:rPr lang="zh-TW" altLang="en-US"/>
              <a:t>管理、通道接取、保障時槽</a:t>
            </a:r>
            <a:r>
              <a:rPr lang="en-US" altLang="zh-TW"/>
              <a:t>(guaranteed time slots, GTS)</a:t>
            </a:r>
            <a:r>
              <a:rPr lang="zh-TW" altLang="en-US"/>
              <a:t>管理、訊框驗證、回覆訊框之傳輸及加盟</a:t>
            </a:r>
            <a:r>
              <a:rPr lang="en-US" altLang="zh-TW"/>
              <a:t>(association)</a:t>
            </a:r>
            <a:r>
              <a:rPr lang="zh-TW" altLang="en-US"/>
              <a:t>與終止加盟</a:t>
            </a:r>
            <a:r>
              <a:rPr lang="en-US" altLang="zh-TW"/>
              <a:t>(disassociation)</a:t>
            </a:r>
          </a:p>
          <a:p>
            <a:endParaRPr lang="en-US" altLang="zh-TW"/>
          </a:p>
          <a:p>
            <a:r>
              <a:rPr lang="en-US" altLang="zh-TW"/>
              <a:t>Traffic Type</a:t>
            </a:r>
            <a:endParaRPr lang="en-US" altLang="zh-TW">
              <a:solidFill>
                <a:srgbClr val="DF4F67"/>
              </a:solidFill>
            </a:endParaRPr>
          </a:p>
          <a:p>
            <a:r>
              <a:rPr lang="zh-TW" altLang="en-US"/>
              <a:t>第一種：定時會傳輸資料的裝置，例如：感測器。</a:t>
            </a:r>
            <a:endParaRPr lang="en-US" altLang="zh-TW"/>
          </a:p>
          <a:p>
            <a:r>
              <a:rPr lang="zh-TW" altLang="en-US"/>
              <a:t>第二種：不定時會傳輸資料的裝置，例如：照明裝置，當人走過照明裝置，燈光亮起來的時候，照明裝置會傳輸資料，像是說有人經過。</a:t>
            </a:r>
            <a:endParaRPr lang="en-US" altLang="zh-TW"/>
          </a:p>
          <a:p>
            <a:r>
              <a:rPr lang="zh-TW" altLang="en-US"/>
              <a:t>第三種：需迅速送資料到達其他設備的裝置，例如：滑鼠，當在使用滑鼠時，滑鼠的訊號需要迅速送到電腦。</a:t>
            </a:r>
            <a:endParaRPr lang="en-US" altLang="zh-TW">
              <a:solidFill>
                <a:srgbClr val="DF4F67"/>
              </a:solidFill>
            </a:endParaRPr>
          </a:p>
          <a:p>
            <a:endParaRPr lang="en-US" altLang="zh-TW">
              <a:solidFill>
                <a:srgbClr val="DF4F67"/>
              </a:solidFill>
            </a:endParaRPr>
          </a:p>
          <a:p>
            <a:r>
              <a:rPr lang="en-US" altLang="zh-TW">
                <a:solidFill>
                  <a:srgbClr val="DF4F67"/>
                </a:solidFill>
              </a:rPr>
              <a:t>Intermittent-</a:t>
            </a:r>
            <a:r>
              <a:rPr lang="en-US" altLang="zh-TW">
                <a:solidFill>
                  <a:srgbClr val="DF4F67"/>
                </a:solidFill>
                <a:sym typeface="Wingdings" charset="0"/>
              </a:rPr>
              <a:t></a:t>
            </a:r>
            <a:r>
              <a:rPr lang="zh-TW" altLang="en-US">
                <a:solidFill>
                  <a:srgbClr val="DF4F67"/>
                </a:solidFill>
                <a:sym typeface="Wingdings" charset="0"/>
              </a:rPr>
              <a:t>間歇的</a:t>
            </a:r>
            <a:r>
              <a:rPr lang="zh-TW" altLang="en-US">
                <a:sym typeface="Wingdings" charset="0"/>
              </a:rPr>
              <a:t>，斷斷續續的</a:t>
            </a:r>
            <a:endParaRPr lang="en-US" altLang="zh-TW"/>
          </a:p>
          <a:p>
            <a:r>
              <a:rPr lang="en-US" altLang="zh-TW"/>
              <a:t>Periodic ---</a:t>
            </a:r>
            <a:r>
              <a:rPr lang="en-US" altLang="zh-TW">
                <a:sym typeface="Wingdings" charset="0"/>
              </a:rPr>
              <a:t></a:t>
            </a:r>
            <a:r>
              <a:rPr lang="zh-TW" altLang="en-US">
                <a:sym typeface="Wingdings" charset="0"/>
              </a:rPr>
              <a:t>週期性的</a:t>
            </a:r>
            <a:endParaRPr lang="en-US" altLang="zh-TW"/>
          </a:p>
          <a:p>
            <a:r>
              <a:rPr lang="en-US" altLang="zh-TW"/>
              <a:t>Repetitive--</a:t>
            </a:r>
            <a:r>
              <a:rPr lang="en-US" altLang="zh-TW">
                <a:sym typeface="Wingdings" charset="0"/>
              </a:rPr>
              <a:t></a:t>
            </a:r>
            <a:r>
              <a:rPr lang="zh-TW" altLang="en-US">
                <a:sym typeface="Wingdings" charset="0"/>
              </a:rPr>
              <a:t>重複的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49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F6CCC-2D7A-824E-AE47-F5693B6FBB0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ZigBee</a:t>
            </a:r>
            <a:r>
              <a:rPr lang="zh-TW" altLang="en-US"/>
              <a:t>的設備有兩種，一種是完整功能裝置</a:t>
            </a:r>
            <a:r>
              <a:rPr lang="en-US" altLang="zh-TW"/>
              <a:t>(FFD)</a:t>
            </a:r>
            <a:r>
              <a:rPr lang="zh-TW" altLang="en-US"/>
              <a:t>，另一種是精簡功能裝置</a:t>
            </a:r>
            <a:r>
              <a:rPr lang="en-US" altLang="zh-TW"/>
              <a:t>(RFD)</a:t>
            </a:r>
            <a:r>
              <a:rPr lang="zh-TW" altLang="en-US"/>
              <a:t>，</a:t>
            </a:r>
            <a:endParaRPr lang="en-US" altLang="zh-TW"/>
          </a:p>
          <a:p>
            <a:r>
              <a:rPr lang="en-US" altLang="zh-TW"/>
              <a:t>FFD</a:t>
            </a:r>
            <a:r>
              <a:rPr lang="zh-TW" altLang="en-US"/>
              <a:t>可以用在</a:t>
            </a:r>
            <a:r>
              <a:rPr lang="en-US" altLang="zh-TW"/>
              <a:t>ZigBee</a:t>
            </a:r>
            <a:r>
              <a:rPr lang="zh-TW" altLang="en-US"/>
              <a:t>任何的網路拓墣，並且可以做為網路協調者，網路協調者就是負責建立網路、管理網路的裝置，並且可以和</a:t>
            </a:r>
            <a:r>
              <a:rPr lang="en-US" altLang="zh-TW"/>
              <a:t>FFD</a:t>
            </a:r>
            <a:r>
              <a:rPr lang="zh-TW" altLang="en-US"/>
              <a:t>和</a:t>
            </a:r>
            <a:r>
              <a:rPr lang="en-US" altLang="zh-TW"/>
              <a:t>RFD</a:t>
            </a:r>
            <a:r>
              <a:rPr lang="zh-TW" altLang="en-US"/>
              <a:t>溝通。</a:t>
            </a:r>
            <a:endParaRPr lang="en-US" altLang="zh-TW"/>
          </a:p>
          <a:p>
            <a:r>
              <a:rPr lang="en-US" altLang="zh-TW"/>
              <a:t>RFD</a:t>
            </a:r>
            <a:r>
              <a:rPr lang="zh-TW" altLang="en-US"/>
              <a:t>只能用在星狀拓墣中，並且只能和</a:t>
            </a:r>
            <a:r>
              <a:rPr lang="en-US" altLang="zh-TW"/>
              <a:t>FFD</a:t>
            </a:r>
            <a:r>
              <a:rPr lang="zh-TW" altLang="en-US"/>
              <a:t>溝通。</a:t>
            </a:r>
            <a:r>
              <a:rPr lang="en-US" altLang="zh-TW"/>
              <a:t>ZigBee</a:t>
            </a:r>
            <a:r>
              <a:rPr lang="zh-TW" altLang="en-US"/>
              <a:t>的</a:t>
            </a:r>
            <a:r>
              <a:rPr lang="en-US" altLang="zh-TW"/>
              <a:t>MAC</a:t>
            </a:r>
            <a:r>
              <a:rPr lang="zh-TW" altLang="en-US"/>
              <a:t>位址有兩種格式，包括用在大型網路的</a:t>
            </a:r>
            <a:r>
              <a:rPr lang="en-US" altLang="zh-TW"/>
              <a:t>64</a:t>
            </a:r>
            <a:r>
              <a:rPr lang="zh-TW" altLang="en-US"/>
              <a:t>位元位址，以及</a:t>
            </a:r>
            <a:r>
              <a:rPr lang="en-US" altLang="zh-TW"/>
              <a:t>16</a:t>
            </a:r>
            <a:r>
              <a:rPr lang="zh-TW" altLang="en-US"/>
              <a:t>位元的短位址，適合用在較小型的網路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ZigBee</a:t>
            </a:r>
            <a:r>
              <a:rPr lang="zh-TW" altLang="en-US"/>
              <a:t>的</a:t>
            </a:r>
            <a:r>
              <a:rPr lang="en-US" altLang="zh-TW"/>
              <a:t>MAC</a:t>
            </a:r>
            <a:r>
              <a:rPr lang="zh-TW" altLang="en-US"/>
              <a:t>位址有兩種格式，包括用在大型網路的</a:t>
            </a:r>
            <a:r>
              <a:rPr lang="en-US" altLang="zh-TW"/>
              <a:t>64</a:t>
            </a:r>
            <a:r>
              <a:rPr lang="zh-TW" altLang="en-US"/>
              <a:t>位元位址，以及</a:t>
            </a:r>
            <a:r>
              <a:rPr lang="en-US" altLang="zh-TW"/>
              <a:t>16</a:t>
            </a:r>
            <a:r>
              <a:rPr lang="zh-TW" altLang="en-US"/>
              <a:t>位元的短位址，適合用在較小型的網路。</a:t>
            </a:r>
          </a:p>
        </p:txBody>
      </p:sp>
    </p:spTree>
    <p:extLst>
      <p:ext uri="{BB962C8B-B14F-4D97-AF65-F5344CB8AC3E}">
        <p14:creationId xmlns:p14="http://schemas.microsoft.com/office/powerpoint/2010/main" val="17261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D5AE6A-AAE9-B744-BCBF-872390432C8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ZigBee</a:t>
            </a:r>
            <a:r>
              <a:rPr lang="zh-TW" altLang="en-US"/>
              <a:t>的</a:t>
            </a:r>
            <a:r>
              <a:rPr lang="en-US" altLang="zh-TW"/>
              <a:t>frame</a:t>
            </a:r>
            <a:r>
              <a:rPr lang="zh-TW" altLang="en-US"/>
              <a:t>種類有四種：</a:t>
            </a:r>
            <a:endParaRPr lang="en-US" altLang="zh-TW"/>
          </a:p>
          <a:p>
            <a:r>
              <a:rPr lang="en-US" altLang="zh-TW"/>
              <a:t>Data frame</a:t>
            </a:r>
            <a:r>
              <a:rPr lang="zh-TW" altLang="en-US"/>
              <a:t>是用來傳輸資料</a:t>
            </a:r>
            <a:endParaRPr lang="en-US" altLang="zh-TW"/>
          </a:p>
          <a:p>
            <a:r>
              <a:rPr lang="en-US" altLang="zh-TW"/>
              <a:t>Beacon</a:t>
            </a:r>
            <a:r>
              <a:rPr lang="zh-TW" altLang="en-US"/>
              <a:t>是用來做同步化，</a:t>
            </a:r>
            <a:r>
              <a:rPr lang="en-US" altLang="zh-TW"/>
              <a:t>Beacon</a:t>
            </a:r>
            <a:r>
              <a:rPr lang="zh-TW" altLang="en-US"/>
              <a:t>的功能是啟動</a:t>
            </a:r>
            <a:r>
              <a:rPr lang="en-US" altLang="zh-TW"/>
              <a:t>superframe</a:t>
            </a:r>
            <a:r>
              <a:rPr lang="zh-TW" altLang="en-US"/>
              <a:t>，將其他裝置同步，告訴不在這個網路裏的裝置這個有我這個</a:t>
            </a:r>
            <a:r>
              <a:rPr lang="en-US" altLang="zh-TW"/>
              <a:t>coordinator</a:t>
            </a:r>
            <a:r>
              <a:rPr lang="zh-TW" altLang="en-US"/>
              <a:t>形成的</a:t>
            </a:r>
            <a:r>
              <a:rPr lang="en-US" altLang="zh-TW"/>
              <a:t>PAN</a:t>
            </a:r>
            <a:r>
              <a:rPr lang="zh-TW" altLang="en-US"/>
              <a:t>，以及告訴裝置有資料要傳輸給他</a:t>
            </a:r>
            <a:endParaRPr lang="en-US" altLang="zh-TW"/>
          </a:p>
          <a:p>
            <a:r>
              <a:rPr lang="en-US" altLang="zh-TW"/>
              <a:t>Acknowledgment frame</a:t>
            </a:r>
          </a:p>
          <a:p>
            <a:r>
              <a:rPr lang="en-US" altLang="zh-TW"/>
              <a:t>Mac command frame</a:t>
            </a:r>
            <a:r>
              <a:rPr lang="zh-TW" altLang="en-US"/>
              <a:t>則是用來下些指令，例如</a:t>
            </a:r>
            <a:r>
              <a:rPr lang="en-US" altLang="zh-TW"/>
              <a:t>data request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04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anchor="b"/>
          <a:lstStyle>
            <a:lvl1pPr algn="r">
              <a:defRPr sz="4800"/>
            </a:lvl1pPr>
          </a:lstStyle>
          <a:p>
            <a:r>
              <a:rPr lang="en-US" altLang="zh-TW"/>
              <a:t>按一下以編輯母片標題樣式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TW"/>
              <a:t>按一下以編輯母片副標題樣式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1913" y="63817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02450" y="6597650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D2AE2076-1710-084A-BF9C-D5C2939D53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343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FC075-F6F3-CE4B-A4B8-91C981693F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5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29C82-1CCA-A040-9EE8-9D55F8EC6E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1A514-5234-B243-A008-4158C2E466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9900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4EAEDBC-0B57-FD40-9D59-236D4EC96C4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725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3F7B6-33D0-634E-964B-BCCC22BAD8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68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3229D-8F91-A942-8151-B4736EE181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168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C5BDC-DD63-2846-920E-444DE445EB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28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3FFEE-8B79-C243-BA69-095D31EF2C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711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B558D-704A-4842-B8CF-75D5050DA99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596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7A6A5-7B69-DE4E-AD2E-B3001B471E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071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0D740-93B3-EF4B-9E57-D5095AB27E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41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FE19F-B133-BE47-A422-AA08F87FB6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65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按一下以編輯母片</a:t>
            </a:r>
          </a:p>
          <a:p>
            <a:pPr lvl="1"/>
            <a:r>
              <a:rPr lang="en-US" altLang="zh-TW"/>
              <a:t>第二層</a:t>
            </a:r>
          </a:p>
          <a:p>
            <a:pPr lvl="2"/>
            <a:r>
              <a:rPr lang="en-US" altLang="zh-TW"/>
              <a:t>第三層</a:t>
            </a:r>
          </a:p>
          <a:p>
            <a:pPr lvl="3"/>
            <a:r>
              <a:rPr lang="en-US" altLang="zh-TW"/>
              <a:t>第四層</a:t>
            </a:r>
          </a:p>
          <a:p>
            <a:pPr lvl="4"/>
            <a:r>
              <a:rPr lang="en-US" altLang="zh-TW"/>
              <a:t>第五層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latin typeface="Arial" charset="0"/>
                <a:ea typeface="新細明體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 b="0">
                <a:latin typeface="Arial" charset="0"/>
                <a:ea typeface="新細明體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908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b="0"/>
            </a:lvl1pPr>
          </a:lstStyle>
          <a:p>
            <a:fld id="{893E8B35-C0BA-F545-A916-C2B6A112A5FB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kumimoji="1" sz="30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igbee.or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11" Type="http://schemas.openxmlformats.org/officeDocument/2006/relationships/image" Target="../media/image10.png"/><Relationship Id="rId5" Type="http://schemas.openxmlformats.org/officeDocument/2006/relationships/image" Target="../media/image6.jpeg"/><Relationship Id="rId10" Type="http://schemas.openxmlformats.org/officeDocument/2006/relationships/image" Target="../media/image4.png"/><Relationship Id="rId4" Type="http://schemas.openxmlformats.org/officeDocument/2006/relationships/image" Target="../media/image5.jpeg"/><Relationship Id="rId9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>
                <a:latin typeface="Arial" charset="0"/>
                <a:ea typeface="新細明體" charset="0"/>
              </a:rPr>
              <a:t>Introduction to </a:t>
            </a:r>
            <a:r>
              <a:rPr lang="en-US" altLang="zh-TW" sz="4400" dirty="0" err="1">
                <a:latin typeface="Arial" charset="0"/>
                <a:ea typeface="新細明體" charset="0"/>
              </a:rPr>
              <a:t>ZigBee</a:t>
            </a:r>
            <a:endParaRPr lang="en-US" altLang="zh-TW" sz="4400" dirty="0">
              <a:latin typeface="Arial" charset="0"/>
              <a:ea typeface="新細明體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TW" b="1" dirty="0" err="1">
                <a:solidFill>
                  <a:srgbClr val="6600CC"/>
                </a:solidFill>
                <a:latin typeface="Arial" charset="0"/>
                <a:ea typeface="新細明體" charset="0"/>
              </a:rPr>
              <a:t>ZigBee</a:t>
            </a:r>
            <a:r>
              <a:rPr lang="zh-TW" altLang="en-US" b="1" dirty="0">
                <a:solidFill>
                  <a:srgbClr val="6600CC"/>
                </a:solidFill>
                <a:latin typeface="Arial" charset="0"/>
                <a:ea typeface="新細明體" charset="0"/>
              </a:rPr>
              <a:t>簡介</a:t>
            </a:r>
          </a:p>
          <a:p>
            <a:pPr eaLnBrk="1" hangingPunct="1">
              <a:buFont typeface="Wingdings" charset="0"/>
              <a:buNone/>
            </a:pPr>
            <a:r>
              <a:rPr lang="zh-TW" altLang="en-US" b="1" dirty="0">
                <a:solidFill>
                  <a:srgbClr val="6600CC"/>
                </a:solidFill>
                <a:latin typeface="Arial" charset="0"/>
                <a:ea typeface="新細明體" charset="0"/>
              </a:rPr>
              <a:t>清華大學電機系 劉靖家</a:t>
            </a:r>
            <a:endParaRPr lang="zh-TW" altLang="en-US" dirty="0">
              <a:latin typeface="Arial" charset="0"/>
              <a:ea typeface="新細明體" charset="0"/>
            </a:endParaRPr>
          </a:p>
          <a:p>
            <a:pPr eaLnBrk="1" hangingPunct="1">
              <a:buFont typeface="Wingdings" charset="0"/>
              <a:buNone/>
            </a:pPr>
            <a:endParaRPr lang="en-US" altLang="zh-TW" dirty="0">
              <a:latin typeface="Arial" charset="0"/>
              <a:ea typeface="新細明體" charset="0"/>
            </a:endParaRPr>
          </a:p>
        </p:txBody>
      </p:sp>
      <p:pic>
        <p:nvPicPr>
          <p:cNvPr id="4100" name="Picture 4" descr="nth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3975"/>
            <a:ext cx="85693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72225" y="0"/>
            <a:ext cx="18002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419" tIns="39209" rIns="78419" bIns="39209">
            <a:spAutoFit/>
          </a:bodyPr>
          <a:lstStyle>
            <a:lvl1pPr defTabSz="784225">
              <a:defRPr kumimoji="1" sz="30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defTabSz="784225">
              <a:defRPr kumimoji="1" sz="26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defTabSz="784225">
              <a:defRPr kumimoji="1" sz="23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defTabSz="784225"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defTabSz="784225"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ctr"/>
            <a:r>
              <a:rPr lang="zh-TW" altLang="en-US" sz="3200" i="1">
                <a:solidFill>
                  <a:schemeClr val="bg1"/>
                </a:solidFill>
                <a:latin typeface="標楷體" charset="0"/>
                <a:ea typeface="標楷體" charset="0"/>
                <a:cs typeface="標楷體" charset="0"/>
              </a:rPr>
              <a:t>電機系</a:t>
            </a:r>
          </a:p>
        </p:txBody>
      </p:sp>
      <p:pic>
        <p:nvPicPr>
          <p:cNvPr id="4102" name="Picture 7" descr="dtc_logo_en_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7263"/>
            <a:ext cx="208756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8" descr="lark-pence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994400"/>
            <a:ext cx="6842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2195513" y="6359525"/>
            <a:ext cx="6121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419" tIns="39209" rIns="78419" bIns="39209">
            <a:spAutoFit/>
          </a:bodyPr>
          <a:lstStyle>
            <a:lvl1pPr defTabSz="784225">
              <a:defRPr kumimoji="1" sz="30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defTabSz="784225">
              <a:defRPr kumimoji="1" sz="26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defTabSz="784225">
              <a:defRPr kumimoji="1" sz="23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defTabSz="784225"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defTabSz="784225"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ctr"/>
            <a:r>
              <a:rPr lang="en-US" altLang="zh-TW" sz="2700" b="0" i="1">
                <a:solidFill>
                  <a:srgbClr val="6600CC"/>
                </a:solidFill>
              </a:rPr>
              <a:t>EE2405 Embedded System Labs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Technology Development Trend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zh-TW"/>
              <a:t>The main trend in Zigbee development is improving power management and stack interoperability. </a:t>
            </a:r>
            <a:endParaRPr lang="en-US" altLang="zh-TW"/>
          </a:p>
          <a:p>
            <a:r>
              <a:rPr lang="ru-RU" altLang="zh-TW"/>
              <a:t>Smart Energy 2.0.</a:t>
            </a:r>
            <a:endParaRPr lang="en-US" altLang="zh-TW"/>
          </a:p>
          <a:p>
            <a:r>
              <a:rPr lang="ru-RU" altLang="zh-TW"/>
              <a:t>The ZigBee Alliance is developing an internet protocol (IP) networking layer called ZigBee IP, which is based on the IETF-based 6LoWPAN technology. 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872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802.15.4 basics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IEEE 802.15.4 specifies physical and MAC layer of low-rate WPANs.</a:t>
            </a:r>
          </a:p>
          <a:p>
            <a:r>
              <a:rPr lang="en-US" altLang="zh-TW" dirty="0"/>
              <a:t>It could be used as a basis for different protocols and standards. </a:t>
            </a:r>
            <a:r>
              <a:rPr lang="en-US" altLang="zh-TW" dirty="0" err="1"/>
              <a:t>ZigBee</a:t>
            </a:r>
            <a:r>
              <a:rPr lang="en-US" altLang="zh-TW" dirty="0"/>
              <a:t>, ISA100.11a, </a:t>
            </a:r>
            <a:r>
              <a:rPr lang="en-US" altLang="zh-TW" dirty="0" err="1"/>
              <a:t>MiWi</a:t>
            </a:r>
            <a:r>
              <a:rPr lang="en-US" altLang="zh-TW" dirty="0"/>
              <a:t> etc.</a:t>
            </a:r>
          </a:p>
          <a:p>
            <a:r>
              <a:rPr lang="en-US" altLang="zh-TW" dirty="0"/>
              <a:t>IEEE 802.15.4 specification:</a:t>
            </a:r>
          </a:p>
          <a:p>
            <a:pPr lvl="1"/>
            <a:r>
              <a:rPr lang="en-US" altLang="zh-TW" dirty="0"/>
              <a:t>802 = networking group</a:t>
            </a:r>
          </a:p>
          <a:p>
            <a:pPr lvl="1"/>
            <a:r>
              <a:rPr lang="en-US" altLang="zh-TW" dirty="0"/>
              <a:t>15 = wireless network</a:t>
            </a:r>
          </a:p>
          <a:p>
            <a:pPr lvl="1"/>
            <a:r>
              <a:rPr lang="en-US" altLang="zh-TW" dirty="0"/>
              <a:t>4 = low data rate consuming less power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420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802.15.4 Physical Layer</a:t>
            </a:r>
            <a:endParaRPr kumimoji="1" lang="zh-TW" altLang="en-US" dirty="0"/>
          </a:p>
        </p:txBody>
      </p:sp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2290763" y="3835400"/>
            <a:ext cx="4257675" cy="998538"/>
            <a:chOff x="1443" y="2416"/>
            <a:chExt cx="2682" cy="629"/>
          </a:xfrm>
        </p:grpSpPr>
        <p:sp>
          <p:nvSpPr>
            <p:cNvPr id="43014" name="Freeform 6"/>
            <p:cNvSpPr>
              <a:spLocks/>
            </p:cNvSpPr>
            <p:nvPr/>
          </p:nvSpPr>
          <p:spPr bwMode="auto">
            <a:xfrm>
              <a:off x="4023" y="2416"/>
              <a:ext cx="102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1 h 629"/>
                <a:gd name="T4" fmla="*/ 203 w 203"/>
                <a:gd name="T5" fmla="*/ 0 h 629"/>
                <a:gd name="T6" fmla="*/ 203 w 203"/>
                <a:gd name="T7" fmla="*/ 509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1"/>
                  </a:lnTo>
                  <a:lnTo>
                    <a:pt x="203" y="0"/>
                  </a:lnTo>
                  <a:lnTo>
                    <a:pt x="203" y="509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E0E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auto">
            <a:xfrm>
              <a:off x="1443" y="2416"/>
              <a:ext cx="2682" cy="121"/>
            </a:xfrm>
            <a:custGeom>
              <a:avLst/>
              <a:gdLst>
                <a:gd name="T0" fmla="*/ 5161 w 5364"/>
                <a:gd name="T1" fmla="*/ 121 h 121"/>
                <a:gd name="T2" fmla="*/ 0 w 5364"/>
                <a:gd name="T3" fmla="*/ 121 h 121"/>
                <a:gd name="T4" fmla="*/ 203 w 5364"/>
                <a:gd name="T5" fmla="*/ 0 h 121"/>
                <a:gd name="T6" fmla="*/ 5364 w 5364"/>
                <a:gd name="T7" fmla="*/ 0 h 121"/>
                <a:gd name="T8" fmla="*/ 5161 w 5364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4" h="121">
                  <a:moveTo>
                    <a:pt x="5161" y="121"/>
                  </a:moveTo>
                  <a:lnTo>
                    <a:pt x="0" y="121"/>
                  </a:lnTo>
                  <a:lnTo>
                    <a:pt x="203" y="0"/>
                  </a:lnTo>
                  <a:lnTo>
                    <a:pt x="5364" y="0"/>
                  </a:lnTo>
                  <a:lnTo>
                    <a:pt x="5161" y="121"/>
                  </a:lnTo>
                  <a:close/>
                </a:path>
              </a:pathLst>
            </a:custGeom>
            <a:solidFill>
              <a:srgbClr val="9797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1443" y="2537"/>
              <a:ext cx="2580" cy="508"/>
            </a:xfrm>
            <a:prstGeom prst="rect">
              <a:avLst/>
            </a:prstGeom>
            <a:solidFill>
              <a:srgbClr val="C3C3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3433763" y="4306888"/>
            <a:ext cx="1817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IEEE 802.15.4 MAC</a:t>
            </a:r>
            <a:endParaRPr lang="en-US" altLang="zh-TW" sz="1600"/>
          </a:p>
        </p:txBody>
      </p:sp>
      <p:grpSp>
        <p:nvGrpSpPr>
          <p:cNvPr id="43022" name="Group 14"/>
          <p:cNvGrpSpPr>
            <a:grpSpLocks/>
          </p:cNvGrpSpPr>
          <p:nvPr/>
        </p:nvGrpSpPr>
        <p:grpSpPr bwMode="auto">
          <a:xfrm>
            <a:off x="2290763" y="1682750"/>
            <a:ext cx="4257675" cy="998538"/>
            <a:chOff x="1443" y="1060"/>
            <a:chExt cx="2682" cy="629"/>
          </a:xfrm>
        </p:grpSpPr>
        <p:sp>
          <p:nvSpPr>
            <p:cNvPr id="43019" name="Freeform 11"/>
            <p:cNvSpPr>
              <a:spLocks/>
            </p:cNvSpPr>
            <p:nvPr/>
          </p:nvSpPr>
          <p:spPr bwMode="auto">
            <a:xfrm>
              <a:off x="4023" y="1060"/>
              <a:ext cx="102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0 h 629"/>
                <a:gd name="T4" fmla="*/ 203 w 203"/>
                <a:gd name="T5" fmla="*/ 0 h 629"/>
                <a:gd name="T6" fmla="*/ 203 w 203"/>
                <a:gd name="T7" fmla="*/ 508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03" y="508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0" name="Freeform 12"/>
            <p:cNvSpPr>
              <a:spLocks/>
            </p:cNvSpPr>
            <p:nvPr/>
          </p:nvSpPr>
          <p:spPr bwMode="auto">
            <a:xfrm>
              <a:off x="1443" y="1060"/>
              <a:ext cx="2682" cy="120"/>
            </a:xfrm>
            <a:custGeom>
              <a:avLst/>
              <a:gdLst>
                <a:gd name="T0" fmla="*/ 5161 w 5364"/>
                <a:gd name="T1" fmla="*/ 120 h 120"/>
                <a:gd name="T2" fmla="*/ 0 w 5364"/>
                <a:gd name="T3" fmla="*/ 120 h 120"/>
                <a:gd name="T4" fmla="*/ 203 w 5364"/>
                <a:gd name="T5" fmla="*/ 0 h 120"/>
                <a:gd name="T6" fmla="*/ 5364 w 5364"/>
                <a:gd name="T7" fmla="*/ 0 h 120"/>
                <a:gd name="T8" fmla="*/ 5161 w 536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4" h="120">
                  <a:moveTo>
                    <a:pt x="5161" y="120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5364" y="0"/>
                  </a:lnTo>
                  <a:lnTo>
                    <a:pt x="5161" y="12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1443" y="1180"/>
              <a:ext cx="2580" cy="509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3732213" y="2152650"/>
            <a:ext cx="1092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Applications</a:t>
            </a:r>
            <a:endParaRPr lang="en-US" altLang="zh-TW" sz="1600"/>
          </a:p>
        </p:txBody>
      </p:sp>
      <p:grpSp>
        <p:nvGrpSpPr>
          <p:cNvPr id="43038" name="Group 30"/>
          <p:cNvGrpSpPr>
            <a:grpSpLocks/>
          </p:cNvGrpSpPr>
          <p:nvPr/>
        </p:nvGrpSpPr>
        <p:grpSpPr bwMode="auto">
          <a:xfrm>
            <a:off x="4491038" y="4913313"/>
            <a:ext cx="2057400" cy="998537"/>
            <a:chOff x="2829" y="3095"/>
            <a:chExt cx="1296" cy="629"/>
          </a:xfrm>
        </p:grpSpPr>
        <p:sp>
          <p:nvSpPr>
            <p:cNvPr id="43035" name="Freeform 27"/>
            <p:cNvSpPr>
              <a:spLocks/>
            </p:cNvSpPr>
            <p:nvPr/>
          </p:nvSpPr>
          <p:spPr bwMode="auto">
            <a:xfrm>
              <a:off x="4023" y="3095"/>
              <a:ext cx="102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0 h 629"/>
                <a:gd name="T4" fmla="*/ 203 w 203"/>
                <a:gd name="T5" fmla="*/ 0 h 629"/>
                <a:gd name="T6" fmla="*/ 203 w 203"/>
                <a:gd name="T7" fmla="*/ 509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03" y="509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E0E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6" name="Freeform 28"/>
            <p:cNvSpPr>
              <a:spLocks/>
            </p:cNvSpPr>
            <p:nvPr/>
          </p:nvSpPr>
          <p:spPr bwMode="auto">
            <a:xfrm>
              <a:off x="2829" y="3095"/>
              <a:ext cx="1296" cy="120"/>
            </a:xfrm>
            <a:custGeom>
              <a:avLst/>
              <a:gdLst>
                <a:gd name="T0" fmla="*/ 2389 w 2592"/>
                <a:gd name="T1" fmla="*/ 120 h 120"/>
                <a:gd name="T2" fmla="*/ 0 w 2592"/>
                <a:gd name="T3" fmla="*/ 120 h 120"/>
                <a:gd name="T4" fmla="*/ 203 w 2592"/>
                <a:gd name="T5" fmla="*/ 0 h 120"/>
                <a:gd name="T6" fmla="*/ 2592 w 2592"/>
                <a:gd name="T7" fmla="*/ 0 h 120"/>
                <a:gd name="T8" fmla="*/ 2389 w 2592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120">
                  <a:moveTo>
                    <a:pt x="2389" y="120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592" y="0"/>
                  </a:lnTo>
                  <a:lnTo>
                    <a:pt x="2389" y="120"/>
                  </a:lnTo>
                  <a:close/>
                </a:path>
              </a:pathLst>
            </a:custGeom>
            <a:solidFill>
              <a:srgbClr val="9797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2829" y="3215"/>
              <a:ext cx="1194" cy="509"/>
            </a:xfrm>
            <a:prstGeom prst="rect">
              <a:avLst/>
            </a:prstGeom>
            <a:solidFill>
              <a:srgbClr val="C3C3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4786313" y="5095875"/>
            <a:ext cx="1309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IEEE 802.15.4</a:t>
            </a:r>
            <a:endParaRPr lang="en-US" altLang="zh-TW" sz="1600"/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4976813" y="5383213"/>
            <a:ext cx="9255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2400 MHz</a:t>
            </a:r>
            <a:endParaRPr lang="en-US" altLang="zh-TW" sz="1600"/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232400" y="5670550"/>
            <a:ext cx="415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PHY</a:t>
            </a:r>
            <a:endParaRPr lang="en-US" altLang="zh-TW" sz="1600"/>
          </a:p>
        </p:txBody>
      </p:sp>
      <p:grpSp>
        <p:nvGrpSpPr>
          <p:cNvPr id="43045" name="Group 37"/>
          <p:cNvGrpSpPr>
            <a:grpSpLocks/>
          </p:cNvGrpSpPr>
          <p:nvPr/>
        </p:nvGrpSpPr>
        <p:grpSpPr bwMode="auto">
          <a:xfrm>
            <a:off x="2290763" y="4913313"/>
            <a:ext cx="2057400" cy="998537"/>
            <a:chOff x="1443" y="3095"/>
            <a:chExt cx="1296" cy="629"/>
          </a:xfrm>
        </p:grpSpPr>
        <p:sp>
          <p:nvSpPr>
            <p:cNvPr id="43042" name="Freeform 34"/>
            <p:cNvSpPr>
              <a:spLocks/>
            </p:cNvSpPr>
            <p:nvPr/>
          </p:nvSpPr>
          <p:spPr bwMode="auto">
            <a:xfrm>
              <a:off x="2638" y="3095"/>
              <a:ext cx="101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0 h 629"/>
                <a:gd name="T4" fmla="*/ 203 w 203"/>
                <a:gd name="T5" fmla="*/ 0 h 629"/>
                <a:gd name="T6" fmla="*/ 203 w 203"/>
                <a:gd name="T7" fmla="*/ 509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03" y="509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E0E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3" name="Freeform 35"/>
            <p:cNvSpPr>
              <a:spLocks/>
            </p:cNvSpPr>
            <p:nvPr/>
          </p:nvSpPr>
          <p:spPr bwMode="auto">
            <a:xfrm>
              <a:off x="1443" y="3095"/>
              <a:ext cx="1296" cy="120"/>
            </a:xfrm>
            <a:custGeom>
              <a:avLst/>
              <a:gdLst>
                <a:gd name="T0" fmla="*/ 2389 w 2592"/>
                <a:gd name="T1" fmla="*/ 120 h 120"/>
                <a:gd name="T2" fmla="*/ 0 w 2592"/>
                <a:gd name="T3" fmla="*/ 120 h 120"/>
                <a:gd name="T4" fmla="*/ 203 w 2592"/>
                <a:gd name="T5" fmla="*/ 0 h 120"/>
                <a:gd name="T6" fmla="*/ 2592 w 2592"/>
                <a:gd name="T7" fmla="*/ 0 h 120"/>
                <a:gd name="T8" fmla="*/ 2389 w 2592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120">
                  <a:moveTo>
                    <a:pt x="2389" y="120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592" y="0"/>
                  </a:lnTo>
                  <a:lnTo>
                    <a:pt x="2389" y="120"/>
                  </a:lnTo>
                  <a:close/>
                </a:path>
              </a:pathLst>
            </a:custGeom>
            <a:solidFill>
              <a:srgbClr val="9797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4" name="Rectangle 36"/>
            <p:cNvSpPr>
              <a:spLocks noChangeArrowheads="1"/>
            </p:cNvSpPr>
            <p:nvPr/>
          </p:nvSpPr>
          <p:spPr bwMode="auto">
            <a:xfrm>
              <a:off x="1443" y="3215"/>
              <a:ext cx="1195" cy="509"/>
            </a:xfrm>
            <a:prstGeom prst="rect">
              <a:avLst/>
            </a:prstGeom>
            <a:solidFill>
              <a:srgbClr val="C3C3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2586038" y="5095875"/>
            <a:ext cx="1309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IEEE 802.15.4</a:t>
            </a:r>
            <a:endParaRPr lang="en-US" altLang="zh-TW" sz="1600"/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>
            <a:off x="2636838" y="5383213"/>
            <a:ext cx="1208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868/915 MHz</a:t>
            </a:r>
            <a:endParaRPr lang="en-US" altLang="zh-TW" sz="1600"/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3032125" y="5670550"/>
            <a:ext cx="415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PHY</a:t>
            </a:r>
            <a:endParaRPr lang="en-US" altLang="zh-TW" sz="160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096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endParaRPr lang="en-US" altLang="zh-TW" sz="3400" b="1" dirty="0">
              <a:solidFill>
                <a:srgbClr val="FF3300"/>
              </a:solidFill>
              <a:latin typeface="Arial" charset="0"/>
            </a:endParaRPr>
          </a:p>
        </p:txBody>
      </p:sp>
      <p:grpSp>
        <p:nvGrpSpPr>
          <p:cNvPr id="43053" name="Group 45"/>
          <p:cNvGrpSpPr>
            <a:grpSpLocks/>
          </p:cNvGrpSpPr>
          <p:nvPr/>
        </p:nvGrpSpPr>
        <p:grpSpPr bwMode="auto">
          <a:xfrm>
            <a:off x="2290763" y="2763838"/>
            <a:ext cx="4257675" cy="998537"/>
            <a:chOff x="1443" y="1741"/>
            <a:chExt cx="2682" cy="629"/>
          </a:xfrm>
        </p:grpSpPr>
        <p:sp>
          <p:nvSpPr>
            <p:cNvPr id="43050" name="Freeform 42"/>
            <p:cNvSpPr>
              <a:spLocks/>
            </p:cNvSpPr>
            <p:nvPr/>
          </p:nvSpPr>
          <p:spPr bwMode="auto">
            <a:xfrm>
              <a:off x="4023" y="1741"/>
              <a:ext cx="102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0 h 629"/>
                <a:gd name="T4" fmla="*/ 203 w 203"/>
                <a:gd name="T5" fmla="*/ 0 h 629"/>
                <a:gd name="T6" fmla="*/ 203 w 203"/>
                <a:gd name="T7" fmla="*/ 508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03" y="508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FF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51" name="Freeform 43"/>
            <p:cNvSpPr>
              <a:spLocks/>
            </p:cNvSpPr>
            <p:nvPr/>
          </p:nvSpPr>
          <p:spPr bwMode="auto">
            <a:xfrm>
              <a:off x="1443" y="1741"/>
              <a:ext cx="2682" cy="120"/>
            </a:xfrm>
            <a:custGeom>
              <a:avLst/>
              <a:gdLst>
                <a:gd name="T0" fmla="*/ 5161 w 5364"/>
                <a:gd name="T1" fmla="*/ 120 h 120"/>
                <a:gd name="T2" fmla="*/ 0 w 5364"/>
                <a:gd name="T3" fmla="*/ 120 h 120"/>
                <a:gd name="T4" fmla="*/ 203 w 5364"/>
                <a:gd name="T5" fmla="*/ 0 h 120"/>
                <a:gd name="T6" fmla="*/ 5364 w 5364"/>
                <a:gd name="T7" fmla="*/ 0 h 120"/>
                <a:gd name="T8" fmla="*/ 5161 w 536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4" h="120">
                  <a:moveTo>
                    <a:pt x="5161" y="120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5364" y="0"/>
                  </a:lnTo>
                  <a:lnTo>
                    <a:pt x="5161" y="12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52" name="Rectangle 44"/>
            <p:cNvSpPr>
              <a:spLocks noChangeArrowheads="1"/>
            </p:cNvSpPr>
            <p:nvPr/>
          </p:nvSpPr>
          <p:spPr bwMode="auto">
            <a:xfrm>
              <a:off x="1443" y="1861"/>
              <a:ext cx="2580" cy="50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3054" name="Rectangle 46"/>
          <p:cNvSpPr>
            <a:spLocks noChangeArrowheads="1"/>
          </p:cNvSpPr>
          <p:nvPr/>
        </p:nvSpPr>
        <p:spPr bwMode="auto">
          <a:xfrm>
            <a:off x="3933825" y="3184525"/>
            <a:ext cx="641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ZigBee</a:t>
            </a:r>
            <a:endParaRPr lang="en-US" altLang="zh-TW" sz="1600"/>
          </a:p>
        </p:txBody>
      </p:sp>
      <p:sp>
        <p:nvSpPr>
          <p:cNvPr id="43055" name="AutoShape 47"/>
          <p:cNvSpPr>
            <a:spLocks noChangeArrowheads="1"/>
          </p:cNvSpPr>
          <p:nvPr/>
        </p:nvSpPr>
        <p:spPr bwMode="auto">
          <a:xfrm>
            <a:off x="533400" y="5181600"/>
            <a:ext cx="1295400" cy="533400"/>
          </a:xfrm>
          <a:prstGeom prst="rightArrow">
            <a:avLst>
              <a:gd name="adj1" fmla="val 50000"/>
              <a:gd name="adj2" fmla="val 60714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6735763" y="4864100"/>
            <a:ext cx="22034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11125" indent="-111125"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1600" b="1">
                <a:latin typeface="Arial" charset="0"/>
              </a:rPr>
              <a:t>Packet generation</a:t>
            </a:r>
          </a:p>
          <a:p>
            <a:pPr>
              <a:buFontTx/>
              <a:buChar char="•"/>
            </a:pPr>
            <a:r>
              <a:rPr lang="en-US" altLang="zh-TW" sz="1600" b="1">
                <a:latin typeface="Arial" charset="0"/>
              </a:rPr>
              <a:t>Packet reception</a:t>
            </a:r>
          </a:p>
          <a:p>
            <a:pPr>
              <a:buFontTx/>
              <a:buChar char="•"/>
            </a:pPr>
            <a:r>
              <a:rPr lang="en-US" altLang="zh-TW" sz="1600" b="1">
                <a:latin typeface="Arial" charset="0"/>
              </a:rPr>
              <a:t>Data transparency</a:t>
            </a:r>
          </a:p>
          <a:p>
            <a:pPr>
              <a:buFontTx/>
              <a:buChar char="•"/>
            </a:pPr>
            <a:r>
              <a:rPr lang="en-US" altLang="zh-TW" sz="1600" b="1">
                <a:latin typeface="Arial" charset="0"/>
              </a:rPr>
              <a:t>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42188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PHY functionalities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Activation and deactivation of the radio transceiver</a:t>
            </a:r>
          </a:p>
          <a:p>
            <a:r>
              <a:rPr lang="en-US" altLang="zh-TW" dirty="0"/>
              <a:t>Energy detection within the current channel</a:t>
            </a:r>
          </a:p>
          <a:p>
            <a:r>
              <a:rPr lang="en-US" altLang="zh-TW" dirty="0"/>
              <a:t>Link quality indication for received packets</a:t>
            </a:r>
          </a:p>
          <a:p>
            <a:r>
              <a:rPr lang="en-US" altLang="zh-TW" dirty="0"/>
              <a:t>Clear channel assessment for CSMA-CA</a:t>
            </a:r>
          </a:p>
          <a:p>
            <a:r>
              <a:rPr lang="en-US" altLang="zh-TW" dirty="0"/>
              <a:t>Channel frequency selection</a:t>
            </a:r>
          </a:p>
          <a:p>
            <a:r>
              <a:rPr lang="en-US" altLang="zh-TW" dirty="0"/>
              <a:t>Data transmission and reception</a:t>
            </a:r>
          </a:p>
        </p:txBody>
      </p:sp>
    </p:spTree>
    <p:extLst>
      <p:ext uri="{BB962C8B-B14F-4D97-AF65-F5344CB8AC3E}">
        <p14:creationId xmlns:p14="http://schemas.microsoft.com/office/powerpoint/2010/main" val="429034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0" name="Text Box 70"/>
          <p:cNvSpPr txBox="1">
            <a:spLocks noChangeArrowheads="1"/>
          </p:cNvSpPr>
          <p:nvPr/>
        </p:nvSpPr>
        <p:spPr bwMode="auto">
          <a:xfrm>
            <a:off x="604838" y="2462213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b="1" dirty="0">
                <a:latin typeface="Arial" charset="0"/>
              </a:rPr>
              <a:t>868MHz / 915MHz </a:t>
            </a:r>
          </a:p>
          <a:p>
            <a:r>
              <a:rPr lang="en-US" altLang="zh-TW" sz="2000" b="1" dirty="0">
                <a:latin typeface="Arial" charset="0"/>
              </a:rPr>
              <a:t>PHY (DSSS)</a:t>
            </a:r>
            <a:endParaRPr lang="en-US" altLang="zh-TW" sz="1800" dirty="0">
              <a:latin typeface="Arial" charset="0"/>
            </a:endParaRPr>
          </a:p>
        </p:txBody>
      </p:sp>
      <p:sp>
        <p:nvSpPr>
          <p:cNvPr id="5191" name="Line 71"/>
          <p:cNvSpPr>
            <a:spLocks noChangeShapeType="1"/>
          </p:cNvSpPr>
          <p:nvPr/>
        </p:nvSpPr>
        <p:spPr bwMode="auto">
          <a:xfrm>
            <a:off x="3105150" y="3276600"/>
            <a:ext cx="838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92" name="Line 72"/>
          <p:cNvSpPr>
            <a:spLocks noChangeShapeType="1"/>
          </p:cNvSpPr>
          <p:nvPr/>
        </p:nvSpPr>
        <p:spPr bwMode="auto">
          <a:xfrm>
            <a:off x="5410200" y="3276600"/>
            <a:ext cx="2209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93" name="Line 73"/>
          <p:cNvSpPr>
            <a:spLocks noChangeShapeType="1"/>
          </p:cNvSpPr>
          <p:nvPr/>
        </p:nvSpPr>
        <p:spPr bwMode="auto">
          <a:xfrm>
            <a:off x="838200" y="57912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94" name="AutoShape 74"/>
          <p:cNvSpPr>
            <a:spLocks noChangeArrowheads="1"/>
          </p:cNvSpPr>
          <p:nvPr/>
        </p:nvSpPr>
        <p:spPr bwMode="auto">
          <a:xfrm rot="-5400000">
            <a:off x="9525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96" name="AutoShape 76"/>
          <p:cNvSpPr>
            <a:spLocks noChangeArrowheads="1"/>
          </p:cNvSpPr>
          <p:nvPr/>
        </p:nvSpPr>
        <p:spPr bwMode="auto">
          <a:xfrm rot="-5400000">
            <a:off x="14097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97" name="AutoShape 77"/>
          <p:cNvSpPr>
            <a:spLocks noChangeArrowheads="1"/>
          </p:cNvSpPr>
          <p:nvPr/>
        </p:nvSpPr>
        <p:spPr bwMode="auto">
          <a:xfrm rot="-5400000">
            <a:off x="18669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98" name="AutoShape 78"/>
          <p:cNvSpPr>
            <a:spLocks noChangeArrowheads="1"/>
          </p:cNvSpPr>
          <p:nvPr/>
        </p:nvSpPr>
        <p:spPr bwMode="auto">
          <a:xfrm rot="-5400000">
            <a:off x="23241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99" name="AutoShape 79"/>
          <p:cNvSpPr>
            <a:spLocks noChangeArrowheads="1"/>
          </p:cNvSpPr>
          <p:nvPr/>
        </p:nvSpPr>
        <p:spPr bwMode="auto">
          <a:xfrm rot="-5400000">
            <a:off x="27813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0" name="AutoShape 80"/>
          <p:cNvSpPr>
            <a:spLocks noChangeArrowheads="1"/>
          </p:cNvSpPr>
          <p:nvPr/>
        </p:nvSpPr>
        <p:spPr bwMode="auto">
          <a:xfrm rot="-5400000">
            <a:off x="32385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1" name="AutoShape 81"/>
          <p:cNvSpPr>
            <a:spLocks noChangeArrowheads="1"/>
          </p:cNvSpPr>
          <p:nvPr/>
        </p:nvSpPr>
        <p:spPr bwMode="auto">
          <a:xfrm rot="-5400000">
            <a:off x="36957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2" name="AutoShape 82"/>
          <p:cNvSpPr>
            <a:spLocks noChangeArrowheads="1"/>
          </p:cNvSpPr>
          <p:nvPr/>
        </p:nvSpPr>
        <p:spPr bwMode="auto">
          <a:xfrm rot="-5400000">
            <a:off x="41529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3" name="AutoShape 83"/>
          <p:cNvSpPr>
            <a:spLocks noChangeArrowheads="1"/>
          </p:cNvSpPr>
          <p:nvPr/>
        </p:nvSpPr>
        <p:spPr bwMode="auto">
          <a:xfrm rot="-5400000">
            <a:off x="46101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4" name="AutoShape 84"/>
          <p:cNvSpPr>
            <a:spLocks noChangeArrowheads="1"/>
          </p:cNvSpPr>
          <p:nvPr/>
        </p:nvSpPr>
        <p:spPr bwMode="auto">
          <a:xfrm rot="-5400000">
            <a:off x="50673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5" name="AutoShape 85"/>
          <p:cNvSpPr>
            <a:spLocks noChangeArrowheads="1"/>
          </p:cNvSpPr>
          <p:nvPr/>
        </p:nvSpPr>
        <p:spPr bwMode="auto">
          <a:xfrm rot="-5400000">
            <a:off x="55245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6" name="AutoShape 86"/>
          <p:cNvSpPr>
            <a:spLocks noChangeArrowheads="1"/>
          </p:cNvSpPr>
          <p:nvPr/>
        </p:nvSpPr>
        <p:spPr bwMode="auto">
          <a:xfrm rot="-5400000">
            <a:off x="59817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7" name="AutoShape 87"/>
          <p:cNvSpPr>
            <a:spLocks noChangeArrowheads="1"/>
          </p:cNvSpPr>
          <p:nvPr/>
        </p:nvSpPr>
        <p:spPr bwMode="auto">
          <a:xfrm rot="-5400000">
            <a:off x="64389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8" name="AutoShape 88"/>
          <p:cNvSpPr>
            <a:spLocks noChangeArrowheads="1"/>
          </p:cNvSpPr>
          <p:nvPr/>
        </p:nvSpPr>
        <p:spPr bwMode="auto">
          <a:xfrm rot="-5400000">
            <a:off x="68961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9" name="AutoShape 89"/>
          <p:cNvSpPr>
            <a:spLocks noChangeArrowheads="1"/>
          </p:cNvSpPr>
          <p:nvPr/>
        </p:nvSpPr>
        <p:spPr bwMode="auto">
          <a:xfrm rot="-5400000">
            <a:off x="73533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10" name="AutoShape 90"/>
          <p:cNvSpPr>
            <a:spLocks noChangeArrowheads="1"/>
          </p:cNvSpPr>
          <p:nvPr/>
        </p:nvSpPr>
        <p:spPr bwMode="auto">
          <a:xfrm rot="-5400000">
            <a:off x="7810500" y="5448300"/>
            <a:ext cx="457200" cy="228600"/>
          </a:xfrm>
          <a:prstGeom prst="flowChartDelay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11" name="AutoShape 91"/>
          <p:cNvSpPr>
            <a:spLocks noChangeArrowheads="1"/>
          </p:cNvSpPr>
          <p:nvPr/>
        </p:nvSpPr>
        <p:spPr bwMode="auto">
          <a:xfrm rot="-5400000">
            <a:off x="3314700" y="3009900"/>
            <a:ext cx="457200" cy="76200"/>
          </a:xfrm>
          <a:prstGeom prst="flowChartDelay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16" name="Text Box 96"/>
          <p:cNvSpPr txBox="1">
            <a:spLocks noChangeArrowheads="1"/>
          </p:cNvSpPr>
          <p:nvPr/>
        </p:nvSpPr>
        <p:spPr bwMode="auto">
          <a:xfrm>
            <a:off x="609600" y="5842000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400">
                <a:solidFill>
                  <a:srgbClr val="FF0066"/>
                </a:solidFill>
                <a:latin typeface="Arial" charset="0"/>
              </a:rPr>
              <a:t>2.4 GHz</a:t>
            </a:r>
          </a:p>
        </p:txBody>
      </p:sp>
      <p:sp>
        <p:nvSpPr>
          <p:cNvPr id="5217" name="Text Box 97"/>
          <p:cNvSpPr txBox="1">
            <a:spLocks noChangeArrowheads="1"/>
          </p:cNvSpPr>
          <p:nvPr/>
        </p:nvSpPr>
        <p:spPr bwMode="auto">
          <a:xfrm>
            <a:off x="3033713" y="3327400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1400">
                <a:solidFill>
                  <a:srgbClr val="FF0066"/>
                </a:solidFill>
                <a:latin typeface="Arial" charset="0"/>
              </a:rPr>
              <a:t>868.3 MHz</a:t>
            </a:r>
            <a:endParaRPr lang="en-US" altLang="zh-TW" sz="1400">
              <a:latin typeface="Arial" charset="0"/>
            </a:endParaRPr>
          </a:p>
        </p:txBody>
      </p:sp>
      <p:sp>
        <p:nvSpPr>
          <p:cNvPr id="5225" name="AutoShape 105"/>
          <p:cNvSpPr>
            <a:spLocks noChangeArrowheads="1"/>
          </p:cNvSpPr>
          <p:nvPr/>
        </p:nvSpPr>
        <p:spPr bwMode="auto">
          <a:xfrm rot="-5400000">
            <a:off x="5600700" y="3009900"/>
            <a:ext cx="457200" cy="76200"/>
          </a:xfrm>
          <a:prstGeom prst="flowChartDelay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6" name="AutoShape 106"/>
          <p:cNvSpPr>
            <a:spLocks noChangeArrowheads="1"/>
          </p:cNvSpPr>
          <p:nvPr/>
        </p:nvSpPr>
        <p:spPr bwMode="auto">
          <a:xfrm rot="-5400000">
            <a:off x="5753100" y="3009900"/>
            <a:ext cx="457200" cy="76200"/>
          </a:xfrm>
          <a:prstGeom prst="flowChartDelay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7" name="AutoShape 107"/>
          <p:cNvSpPr>
            <a:spLocks noChangeArrowheads="1"/>
          </p:cNvSpPr>
          <p:nvPr/>
        </p:nvSpPr>
        <p:spPr bwMode="auto">
          <a:xfrm rot="-5400000">
            <a:off x="5905500" y="3009900"/>
            <a:ext cx="457200" cy="76200"/>
          </a:xfrm>
          <a:prstGeom prst="flowChartDelay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8" name="AutoShape 108"/>
          <p:cNvSpPr>
            <a:spLocks noChangeArrowheads="1"/>
          </p:cNvSpPr>
          <p:nvPr/>
        </p:nvSpPr>
        <p:spPr bwMode="auto">
          <a:xfrm rot="-5400000">
            <a:off x="6057900" y="3009900"/>
            <a:ext cx="457200" cy="76200"/>
          </a:xfrm>
          <a:prstGeom prst="flowChartDelay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9" name="AutoShape 109"/>
          <p:cNvSpPr>
            <a:spLocks noChangeArrowheads="1"/>
          </p:cNvSpPr>
          <p:nvPr/>
        </p:nvSpPr>
        <p:spPr bwMode="auto">
          <a:xfrm rot="-5400000">
            <a:off x="6210300" y="3009900"/>
            <a:ext cx="457200" cy="76200"/>
          </a:xfrm>
          <a:prstGeom prst="flowChartDelay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30" name="AutoShape 110"/>
          <p:cNvSpPr>
            <a:spLocks noChangeArrowheads="1"/>
          </p:cNvSpPr>
          <p:nvPr/>
        </p:nvSpPr>
        <p:spPr bwMode="auto">
          <a:xfrm rot="-5400000">
            <a:off x="6362700" y="3009900"/>
            <a:ext cx="457200" cy="76200"/>
          </a:xfrm>
          <a:prstGeom prst="flowChartDelay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31" name="AutoShape 111"/>
          <p:cNvSpPr>
            <a:spLocks noChangeArrowheads="1"/>
          </p:cNvSpPr>
          <p:nvPr/>
        </p:nvSpPr>
        <p:spPr bwMode="auto">
          <a:xfrm rot="-5400000">
            <a:off x="6515100" y="3009900"/>
            <a:ext cx="457200" cy="76200"/>
          </a:xfrm>
          <a:prstGeom prst="flowChartDelay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32" name="AutoShape 112"/>
          <p:cNvSpPr>
            <a:spLocks noChangeArrowheads="1"/>
          </p:cNvSpPr>
          <p:nvPr/>
        </p:nvSpPr>
        <p:spPr bwMode="auto">
          <a:xfrm rot="-5400000">
            <a:off x="6667500" y="3009900"/>
            <a:ext cx="457200" cy="76200"/>
          </a:xfrm>
          <a:prstGeom prst="flowChartDelay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33" name="AutoShape 113"/>
          <p:cNvSpPr>
            <a:spLocks noChangeArrowheads="1"/>
          </p:cNvSpPr>
          <p:nvPr/>
        </p:nvSpPr>
        <p:spPr bwMode="auto">
          <a:xfrm rot="-5400000">
            <a:off x="6819900" y="3009900"/>
            <a:ext cx="457200" cy="76200"/>
          </a:xfrm>
          <a:prstGeom prst="flowChartDelay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34" name="AutoShape 114"/>
          <p:cNvSpPr>
            <a:spLocks noChangeArrowheads="1"/>
          </p:cNvSpPr>
          <p:nvPr/>
        </p:nvSpPr>
        <p:spPr bwMode="auto">
          <a:xfrm rot="-5400000">
            <a:off x="6972300" y="3009900"/>
            <a:ext cx="457200" cy="76200"/>
          </a:xfrm>
          <a:prstGeom prst="flowChartDelay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40" name="Text Box 120"/>
          <p:cNvSpPr txBox="1">
            <a:spLocks noChangeArrowheads="1"/>
          </p:cNvSpPr>
          <p:nvPr/>
        </p:nvSpPr>
        <p:spPr bwMode="auto">
          <a:xfrm>
            <a:off x="3048000" y="2260600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Arial" charset="0"/>
              </a:rPr>
              <a:t>Channel 0</a:t>
            </a:r>
          </a:p>
        </p:txBody>
      </p:sp>
      <p:sp>
        <p:nvSpPr>
          <p:cNvPr id="5241" name="Text Box 121"/>
          <p:cNvSpPr txBox="1">
            <a:spLocks noChangeArrowheads="1"/>
          </p:cNvSpPr>
          <p:nvPr/>
        </p:nvSpPr>
        <p:spPr bwMode="auto">
          <a:xfrm>
            <a:off x="5029200" y="2265363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Arial" charset="0"/>
              </a:rPr>
              <a:t>Channels 1-10</a:t>
            </a:r>
          </a:p>
        </p:txBody>
      </p:sp>
      <p:sp>
        <p:nvSpPr>
          <p:cNvPr id="5242" name="Text Box 122"/>
          <p:cNvSpPr txBox="1">
            <a:spLocks noChangeArrowheads="1"/>
          </p:cNvSpPr>
          <p:nvPr/>
        </p:nvSpPr>
        <p:spPr bwMode="auto">
          <a:xfrm>
            <a:off x="3810000" y="4927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800">
                <a:latin typeface="Arial" charset="0"/>
              </a:rPr>
              <a:t>Channels 11-26</a:t>
            </a:r>
          </a:p>
        </p:txBody>
      </p:sp>
      <p:sp>
        <p:nvSpPr>
          <p:cNvPr id="5243" name="Line 123"/>
          <p:cNvSpPr>
            <a:spLocks noChangeShapeType="1"/>
          </p:cNvSpPr>
          <p:nvPr/>
        </p:nvSpPr>
        <p:spPr bwMode="auto">
          <a:xfrm>
            <a:off x="838200" y="5715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4" name="Text Box 124"/>
          <p:cNvSpPr txBox="1">
            <a:spLocks noChangeArrowheads="1"/>
          </p:cNvSpPr>
          <p:nvPr/>
        </p:nvSpPr>
        <p:spPr bwMode="auto">
          <a:xfrm>
            <a:off x="7772400" y="5892800"/>
            <a:ext cx="1130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400">
                <a:solidFill>
                  <a:srgbClr val="FF0066"/>
                </a:solidFill>
                <a:latin typeface="Arial" charset="0"/>
              </a:rPr>
              <a:t>2.4835 GHz</a:t>
            </a:r>
          </a:p>
        </p:txBody>
      </p:sp>
      <p:sp>
        <p:nvSpPr>
          <p:cNvPr id="5245" name="Line 125"/>
          <p:cNvSpPr>
            <a:spLocks noChangeShapeType="1"/>
          </p:cNvSpPr>
          <p:nvPr/>
        </p:nvSpPr>
        <p:spPr bwMode="auto">
          <a:xfrm>
            <a:off x="8382000" y="5715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6" name="Text Box 126"/>
          <p:cNvSpPr txBox="1">
            <a:spLocks noChangeArrowheads="1"/>
          </p:cNvSpPr>
          <p:nvPr/>
        </p:nvSpPr>
        <p:spPr bwMode="auto">
          <a:xfrm>
            <a:off x="7239000" y="3327400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400">
                <a:solidFill>
                  <a:srgbClr val="FF0066"/>
                </a:solidFill>
                <a:latin typeface="Arial" charset="0"/>
              </a:rPr>
              <a:t>928 MHz</a:t>
            </a:r>
          </a:p>
        </p:txBody>
      </p:sp>
      <p:sp>
        <p:nvSpPr>
          <p:cNvPr id="5247" name="Line 127"/>
          <p:cNvSpPr>
            <a:spLocks noChangeShapeType="1"/>
          </p:cNvSpPr>
          <p:nvPr/>
        </p:nvSpPr>
        <p:spPr bwMode="auto">
          <a:xfrm>
            <a:off x="7620000" y="3200400"/>
            <a:ext cx="158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8" name="Text Box 128"/>
          <p:cNvSpPr txBox="1">
            <a:spLocks noChangeArrowheads="1"/>
          </p:cNvSpPr>
          <p:nvPr/>
        </p:nvSpPr>
        <p:spPr bwMode="auto">
          <a:xfrm>
            <a:off x="5029200" y="3327400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400">
                <a:solidFill>
                  <a:srgbClr val="FF0066"/>
                </a:solidFill>
                <a:latin typeface="Arial" charset="0"/>
              </a:rPr>
              <a:t>902 MHz</a:t>
            </a:r>
          </a:p>
        </p:txBody>
      </p:sp>
      <p:sp>
        <p:nvSpPr>
          <p:cNvPr id="5249" name="Line 129"/>
          <p:cNvSpPr>
            <a:spLocks noChangeShapeType="1"/>
          </p:cNvSpPr>
          <p:nvPr/>
        </p:nvSpPr>
        <p:spPr bwMode="auto">
          <a:xfrm>
            <a:off x="5410200" y="3200400"/>
            <a:ext cx="158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50" name="Text Box 130"/>
          <p:cNvSpPr txBox="1">
            <a:spLocks noChangeArrowheads="1"/>
          </p:cNvSpPr>
          <p:nvPr/>
        </p:nvSpPr>
        <p:spPr bwMode="auto">
          <a:xfrm>
            <a:off x="6858000" y="4927600"/>
            <a:ext cx="696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400">
                <a:latin typeface="Arial" charset="0"/>
              </a:rPr>
              <a:t>5 MHz</a:t>
            </a:r>
          </a:p>
        </p:txBody>
      </p:sp>
      <p:sp>
        <p:nvSpPr>
          <p:cNvPr id="5251" name="Line 131"/>
          <p:cNvSpPr>
            <a:spLocks noChangeShapeType="1"/>
          </p:cNvSpPr>
          <p:nvPr/>
        </p:nvSpPr>
        <p:spPr bwMode="auto">
          <a:xfrm>
            <a:off x="6219825" y="5029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52" name="Line 132"/>
          <p:cNvSpPr>
            <a:spLocks noChangeShapeType="1"/>
          </p:cNvSpPr>
          <p:nvPr/>
        </p:nvSpPr>
        <p:spPr bwMode="auto">
          <a:xfrm>
            <a:off x="6669088" y="5029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53" name="Line 133"/>
          <p:cNvSpPr>
            <a:spLocks noChangeShapeType="1"/>
          </p:cNvSpPr>
          <p:nvPr/>
        </p:nvSpPr>
        <p:spPr bwMode="auto">
          <a:xfrm>
            <a:off x="5983288" y="5105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54" name="Line 134"/>
          <p:cNvSpPr>
            <a:spLocks noChangeShapeType="1"/>
          </p:cNvSpPr>
          <p:nvPr/>
        </p:nvSpPr>
        <p:spPr bwMode="auto">
          <a:xfrm flipH="1">
            <a:off x="6669088" y="5105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55" name="Text Box 135"/>
          <p:cNvSpPr txBox="1">
            <a:spLocks noChangeArrowheads="1"/>
          </p:cNvSpPr>
          <p:nvPr/>
        </p:nvSpPr>
        <p:spPr bwMode="auto">
          <a:xfrm>
            <a:off x="7467600" y="2413000"/>
            <a:ext cx="696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400">
                <a:latin typeface="Arial" charset="0"/>
              </a:rPr>
              <a:t>2 MHz</a:t>
            </a:r>
          </a:p>
        </p:txBody>
      </p:sp>
      <p:sp>
        <p:nvSpPr>
          <p:cNvPr id="5256" name="Line 136"/>
          <p:cNvSpPr>
            <a:spLocks noChangeShapeType="1"/>
          </p:cNvSpPr>
          <p:nvPr/>
        </p:nvSpPr>
        <p:spPr bwMode="auto">
          <a:xfrm>
            <a:off x="7054850" y="2514600"/>
            <a:ext cx="158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57" name="Line 137"/>
          <p:cNvSpPr>
            <a:spLocks noChangeShapeType="1"/>
          </p:cNvSpPr>
          <p:nvPr/>
        </p:nvSpPr>
        <p:spPr bwMode="auto">
          <a:xfrm>
            <a:off x="7207250" y="2514600"/>
            <a:ext cx="158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58" name="Line 138"/>
          <p:cNvSpPr>
            <a:spLocks noChangeShapeType="1"/>
          </p:cNvSpPr>
          <p:nvPr/>
        </p:nvSpPr>
        <p:spPr bwMode="auto">
          <a:xfrm>
            <a:off x="6826250" y="2590800"/>
            <a:ext cx="228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59" name="Line 139"/>
          <p:cNvSpPr>
            <a:spLocks noChangeShapeType="1"/>
          </p:cNvSpPr>
          <p:nvPr/>
        </p:nvSpPr>
        <p:spPr bwMode="auto">
          <a:xfrm flipH="1">
            <a:off x="7207250" y="2590800"/>
            <a:ext cx="228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0" name="Text Box 140"/>
          <p:cNvSpPr txBox="1">
            <a:spLocks noChangeArrowheads="1"/>
          </p:cNvSpPr>
          <p:nvPr/>
        </p:nvSpPr>
        <p:spPr bwMode="auto">
          <a:xfrm>
            <a:off x="609600" y="4495800"/>
            <a:ext cx="2162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Arial" charset="0"/>
              </a:rPr>
              <a:t>2.4 GHz </a:t>
            </a:r>
          </a:p>
          <a:p>
            <a:r>
              <a:rPr lang="en-US" altLang="zh-TW" sz="2000" b="1" dirty="0">
                <a:latin typeface="Arial" charset="0"/>
              </a:rPr>
              <a:t>PHY (DSSS)</a:t>
            </a:r>
            <a:endParaRPr lang="en-US" altLang="zh-TW" sz="1800" dirty="0">
              <a:latin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IEEE 802.15.4 PHY Overview</a:t>
            </a:r>
            <a:br>
              <a:rPr lang="en-US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507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PHY frame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/>
              <a:t>PHY packet fields</a:t>
            </a:r>
          </a:p>
          <a:p>
            <a:pPr lvl="1">
              <a:spcBef>
                <a:spcPct val="0"/>
              </a:spcBef>
            </a:pPr>
            <a:r>
              <a:rPr lang="en-US" altLang="zh-TW"/>
              <a:t>Preamble (32 bits) – synchronization  </a:t>
            </a:r>
          </a:p>
          <a:p>
            <a:pPr lvl="1">
              <a:spcBef>
                <a:spcPct val="0"/>
              </a:spcBef>
            </a:pPr>
            <a:r>
              <a:rPr lang="en-US" altLang="zh-TW"/>
              <a:t>Start of packet delimiter (8 bits) – shall be formatted as </a:t>
            </a:r>
            <a:r>
              <a:rPr lang="zh-TW" altLang="en-US"/>
              <a:t>“</a:t>
            </a:r>
            <a:r>
              <a:rPr lang="en-US" altLang="zh-TW"/>
              <a:t>11100101</a:t>
            </a:r>
            <a:r>
              <a:rPr lang="zh-TW" altLang="en-US"/>
              <a:t>”</a:t>
            </a:r>
            <a:endParaRPr lang="en-US" altLang="zh-TW"/>
          </a:p>
          <a:p>
            <a:pPr lvl="1">
              <a:spcBef>
                <a:spcPct val="0"/>
              </a:spcBef>
            </a:pPr>
            <a:r>
              <a:rPr lang="en-US" altLang="zh-TW"/>
              <a:t>PHY header (8 bits) –PSDU length</a:t>
            </a:r>
          </a:p>
          <a:p>
            <a:pPr lvl="1">
              <a:spcBef>
                <a:spcPct val="0"/>
              </a:spcBef>
            </a:pPr>
            <a:r>
              <a:rPr lang="en-US" altLang="zh-TW"/>
              <a:t>PSDU (0 to 127 bytes) – data field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4213" y="4581525"/>
            <a:ext cx="7848600" cy="3048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4213" y="4868863"/>
            <a:ext cx="1066800" cy="914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4213" y="5157788"/>
            <a:ext cx="1098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/>
              <a:t>Preamble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763713" y="4868863"/>
            <a:ext cx="1066800" cy="914400"/>
          </a:xfrm>
          <a:prstGeom prst="rect">
            <a:avLst/>
          </a:prstGeom>
          <a:gradFill rotWithShape="1">
            <a:gsLst>
              <a:gs pos="0">
                <a:srgbClr val="DF4F67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763713" y="4868863"/>
            <a:ext cx="1055687" cy="825500"/>
          </a:xfrm>
          <a:prstGeom prst="rect">
            <a:avLst/>
          </a:prstGeom>
          <a:gradFill rotWithShape="1">
            <a:gsLst>
              <a:gs pos="0">
                <a:srgbClr val="DF4F67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Start of</a:t>
            </a:r>
          </a:p>
          <a:p>
            <a:r>
              <a:rPr lang="en-US" altLang="zh-TW"/>
              <a:t>Packet</a:t>
            </a:r>
          </a:p>
          <a:p>
            <a:r>
              <a:rPr lang="en-US" altLang="zh-TW"/>
              <a:t>Delimiter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814638" y="4870450"/>
            <a:ext cx="1828800" cy="914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738438" y="456565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PHY Header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643438" y="4868863"/>
            <a:ext cx="3886200" cy="9144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481638" y="5022850"/>
            <a:ext cx="1831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PHY Service</a:t>
            </a:r>
          </a:p>
          <a:p>
            <a:r>
              <a:rPr lang="en-US" altLang="zh-TW"/>
              <a:t>Data Unit (PSDU)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755650" y="5876925"/>
            <a:ext cx="844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1400" b="0"/>
              <a:t>4 Octets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862638" y="5937250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1800" b="0"/>
              <a:t>0-127 Bytes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4643438" y="58610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643438" y="60928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7310438" y="608965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8529638" y="58610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3805238" y="48704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2816225" y="45910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4643438" y="45656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827088" y="4581525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Sync Header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5405438" y="456565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PHY Payload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1835150" y="5876925"/>
            <a:ext cx="844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1400" b="0"/>
              <a:t>1 Octets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3195638" y="5861050"/>
            <a:ext cx="844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1400" b="0"/>
              <a:t>1 Octets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2914650" y="4946650"/>
            <a:ext cx="8604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Frame </a:t>
            </a:r>
          </a:p>
          <a:p>
            <a:r>
              <a:rPr lang="en-US" altLang="zh-TW"/>
              <a:t>Length</a:t>
            </a:r>
          </a:p>
          <a:p>
            <a:r>
              <a:rPr lang="en-US" altLang="zh-TW"/>
              <a:t>(7 bit)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3729038" y="5022850"/>
            <a:ext cx="9731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Reserve</a:t>
            </a:r>
          </a:p>
          <a:p>
            <a:r>
              <a:rPr lang="en-US" altLang="zh-TW"/>
              <a:t>(1 bit)</a:t>
            </a:r>
          </a:p>
        </p:txBody>
      </p:sp>
    </p:spTree>
    <p:extLst>
      <p:ext uri="{BB962C8B-B14F-4D97-AF65-F5344CB8AC3E}">
        <p14:creationId xmlns:p14="http://schemas.microsoft.com/office/powerpoint/2010/main" val="428742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400" b="1">
                <a:solidFill>
                  <a:srgbClr val="FF3300"/>
                </a:solidFill>
              </a:rPr>
              <a:t>802.15.4 Architecture</a:t>
            </a:r>
          </a:p>
        </p:txBody>
      </p:sp>
      <p:grpSp>
        <p:nvGrpSpPr>
          <p:cNvPr id="77829" name="Group 5"/>
          <p:cNvGrpSpPr>
            <a:grpSpLocks/>
          </p:cNvGrpSpPr>
          <p:nvPr/>
        </p:nvGrpSpPr>
        <p:grpSpPr bwMode="auto">
          <a:xfrm>
            <a:off x="2443163" y="3987800"/>
            <a:ext cx="4257675" cy="998538"/>
            <a:chOff x="1443" y="2416"/>
            <a:chExt cx="2682" cy="629"/>
          </a:xfrm>
        </p:grpSpPr>
        <p:sp>
          <p:nvSpPr>
            <p:cNvPr id="77830" name="Freeform 6"/>
            <p:cNvSpPr>
              <a:spLocks/>
            </p:cNvSpPr>
            <p:nvPr/>
          </p:nvSpPr>
          <p:spPr bwMode="auto">
            <a:xfrm>
              <a:off x="4023" y="2416"/>
              <a:ext cx="102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1 h 629"/>
                <a:gd name="T4" fmla="*/ 203 w 203"/>
                <a:gd name="T5" fmla="*/ 0 h 629"/>
                <a:gd name="T6" fmla="*/ 203 w 203"/>
                <a:gd name="T7" fmla="*/ 509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1"/>
                  </a:lnTo>
                  <a:lnTo>
                    <a:pt x="203" y="0"/>
                  </a:lnTo>
                  <a:lnTo>
                    <a:pt x="203" y="509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E0E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1" name="Freeform 7"/>
            <p:cNvSpPr>
              <a:spLocks/>
            </p:cNvSpPr>
            <p:nvPr/>
          </p:nvSpPr>
          <p:spPr bwMode="auto">
            <a:xfrm>
              <a:off x="1443" y="2416"/>
              <a:ext cx="2682" cy="121"/>
            </a:xfrm>
            <a:custGeom>
              <a:avLst/>
              <a:gdLst>
                <a:gd name="T0" fmla="*/ 5161 w 5364"/>
                <a:gd name="T1" fmla="*/ 121 h 121"/>
                <a:gd name="T2" fmla="*/ 0 w 5364"/>
                <a:gd name="T3" fmla="*/ 121 h 121"/>
                <a:gd name="T4" fmla="*/ 203 w 5364"/>
                <a:gd name="T5" fmla="*/ 0 h 121"/>
                <a:gd name="T6" fmla="*/ 5364 w 5364"/>
                <a:gd name="T7" fmla="*/ 0 h 121"/>
                <a:gd name="T8" fmla="*/ 5161 w 5364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4" h="121">
                  <a:moveTo>
                    <a:pt x="5161" y="121"/>
                  </a:moveTo>
                  <a:lnTo>
                    <a:pt x="0" y="121"/>
                  </a:lnTo>
                  <a:lnTo>
                    <a:pt x="203" y="0"/>
                  </a:lnTo>
                  <a:lnTo>
                    <a:pt x="5364" y="0"/>
                  </a:lnTo>
                  <a:lnTo>
                    <a:pt x="5161" y="121"/>
                  </a:lnTo>
                  <a:close/>
                </a:path>
              </a:pathLst>
            </a:custGeom>
            <a:solidFill>
              <a:srgbClr val="9797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1443" y="2537"/>
              <a:ext cx="2580" cy="508"/>
            </a:xfrm>
            <a:prstGeom prst="rect">
              <a:avLst/>
            </a:prstGeom>
            <a:solidFill>
              <a:srgbClr val="C3C3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3586163" y="4459288"/>
            <a:ext cx="1817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IEEE 802.15.4 MAC</a:t>
            </a:r>
            <a:endParaRPr lang="en-US" altLang="zh-TW" sz="1600"/>
          </a:p>
        </p:txBody>
      </p:sp>
      <p:grpSp>
        <p:nvGrpSpPr>
          <p:cNvPr id="77834" name="Group 10"/>
          <p:cNvGrpSpPr>
            <a:grpSpLocks/>
          </p:cNvGrpSpPr>
          <p:nvPr/>
        </p:nvGrpSpPr>
        <p:grpSpPr bwMode="auto">
          <a:xfrm>
            <a:off x="2443163" y="1835150"/>
            <a:ext cx="4257675" cy="998538"/>
            <a:chOff x="1443" y="1060"/>
            <a:chExt cx="2682" cy="629"/>
          </a:xfrm>
        </p:grpSpPr>
        <p:sp>
          <p:nvSpPr>
            <p:cNvPr id="77835" name="Freeform 11"/>
            <p:cNvSpPr>
              <a:spLocks/>
            </p:cNvSpPr>
            <p:nvPr/>
          </p:nvSpPr>
          <p:spPr bwMode="auto">
            <a:xfrm>
              <a:off x="4023" y="1060"/>
              <a:ext cx="102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0 h 629"/>
                <a:gd name="T4" fmla="*/ 203 w 203"/>
                <a:gd name="T5" fmla="*/ 0 h 629"/>
                <a:gd name="T6" fmla="*/ 203 w 203"/>
                <a:gd name="T7" fmla="*/ 508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03" y="508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6" name="Freeform 12"/>
            <p:cNvSpPr>
              <a:spLocks/>
            </p:cNvSpPr>
            <p:nvPr/>
          </p:nvSpPr>
          <p:spPr bwMode="auto">
            <a:xfrm>
              <a:off x="1443" y="1060"/>
              <a:ext cx="2682" cy="120"/>
            </a:xfrm>
            <a:custGeom>
              <a:avLst/>
              <a:gdLst>
                <a:gd name="T0" fmla="*/ 5161 w 5364"/>
                <a:gd name="T1" fmla="*/ 120 h 120"/>
                <a:gd name="T2" fmla="*/ 0 w 5364"/>
                <a:gd name="T3" fmla="*/ 120 h 120"/>
                <a:gd name="T4" fmla="*/ 203 w 5364"/>
                <a:gd name="T5" fmla="*/ 0 h 120"/>
                <a:gd name="T6" fmla="*/ 5364 w 5364"/>
                <a:gd name="T7" fmla="*/ 0 h 120"/>
                <a:gd name="T8" fmla="*/ 5161 w 536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4" h="120">
                  <a:moveTo>
                    <a:pt x="5161" y="120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5364" y="0"/>
                  </a:lnTo>
                  <a:lnTo>
                    <a:pt x="5161" y="12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1443" y="1180"/>
              <a:ext cx="2580" cy="509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3884613" y="2305050"/>
            <a:ext cx="1092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Applications</a:t>
            </a:r>
            <a:endParaRPr lang="en-US" altLang="zh-TW" sz="1600"/>
          </a:p>
        </p:txBody>
      </p:sp>
      <p:grpSp>
        <p:nvGrpSpPr>
          <p:cNvPr id="77839" name="Group 15"/>
          <p:cNvGrpSpPr>
            <a:grpSpLocks/>
          </p:cNvGrpSpPr>
          <p:nvPr/>
        </p:nvGrpSpPr>
        <p:grpSpPr bwMode="auto">
          <a:xfrm>
            <a:off x="4643438" y="5065713"/>
            <a:ext cx="2057400" cy="998537"/>
            <a:chOff x="2829" y="3095"/>
            <a:chExt cx="1296" cy="629"/>
          </a:xfrm>
        </p:grpSpPr>
        <p:sp>
          <p:nvSpPr>
            <p:cNvPr id="77840" name="Freeform 16"/>
            <p:cNvSpPr>
              <a:spLocks/>
            </p:cNvSpPr>
            <p:nvPr/>
          </p:nvSpPr>
          <p:spPr bwMode="auto">
            <a:xfrm>
              <a:off x="4023" y="3095"/>
              <a:ext cx="102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0 h 629"/>
                <a:gd name="T4" fmla="*/ 203 w 203"/>
                <a:gd name="T5" fmla="*/ 0 h 629"/>
                <a:gd name="T6" fmla="*/ 203 w 203"/>
                <a:gd name="T7" fmla="*/ 509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03" y="509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E0E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41" name="Freeform 17"/>
            <p:cNvSpPr>
              <a:spLocks/>
            </p:cNvSpPr>
            <p:nvPr/>
          </p:nvSpPr>
          <p:spPr bwMode="auto">
            <a:xfrm>
              <a:off x="2829" y="3095"/>
              <a:ext cx="1296" cy="120"/>
            </a:xfrm>
            <a:custGeom>
              <a:avLst/>
              <a:gdLst>
                <a:gd name="T0" fmla="*/ 2389 w 2592"/>
                <a:gd name="T1" fmla="*/ 120 h 120"/>
                <a:gd name="T2" fmla="*/ 0 w 2592"/>
                <a:gd name="T3" fmla="*/ 120 h 120"/>
                <a:gd name="T4" fmla="*/ 203 w 2592"/>
                <a:gd name="T5" fmla="*/ 0 h 120"/>
                <a:gd name="T6" fmla="*/ 2592 w 2592"/>
                <a:gd name="T7" fmla="*/ 0 h 120"/>
                <a:gd name="T8" fmla="*/ 2389 w 2592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120">
                  <a:moveTo>
                    <a:pt x="2389" y="120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592" y="0"/>
                  </a:lnTo>
                  <a:lnTo>
                    <a:pt x="2389" y="120"/>
                  </a:lnTo>
                  <a:close/>
                </a:path>
              </a:pathLst>
            </a:custGeom>
            <a:solidFill>
              <a:srgbClr val="9797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2829" y="3215"/>
              <a:ext cx="1194" cy="509"/>
            </a:xfrm>
            <a:prstGeom prst="rect">
              <a:avLst/>
            </a:prstGeom>
            <a:solidFill>
              <a:srgbClr val="C3C3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4938713" y="5248275"/>
            <a:ext cx="1309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IEEE 802.15.4</a:t>
            </a:r>
            <a:endParaRPr lang="en-US" altLang="zh-TW" sz="1600"/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5129213" y="5535613"/>
            <a:ext cx="9255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2400 MHz</a:t>
            </a:r>
            <a:endParaRPr lang="en-US" altLang="zh-TW" sz="1600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5384800" y="5822950"/>
            <a:ext cx="415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PHY</a:t>
            </a:r>
            <a:endParaRPr lang="en-US" altLang="zh-TW" sz="1600"/>
          </a:p>
        </p:txBody>
      </p:sp>
      <p:grpSp>
        <p:nvGrpSpPr>
          <p:cNvPr id="77846" name="Group 22"/>
          <p:cNvGrpSpPr>
            <a:grpSpLocks/>
          </p:cNvGrpSpPr>
          <p:nvPr/>
        </p:nvGrpSpPr>
        <p:grpSpPr bwMode="auto">
          <a:xfrm>
            <a:off x="2443163" y="5065713"/>
            <a:ext cx="2057400" cy="998537"/>
            <a:chOff x="1443" y="3095"/>
            <a:chExt cx="1296" cy="629"/>
          </a:xfrm>
        </p:grpSpPr>
        <p:sp>
          <p:nvSpPr>
            <p:cNvPr id="77847" name="Freeform 23"/>
            <p:cNvSpPr>
              <a:spLocks/>
            </p:cNvSpPr>
            <p:nvPr/>
          </p:nvSpPr>
          <p:spPr bwMode="auto">
            <a:xfrm>
              <a:off x="2638" y="3095"/>
              <a:ext cx="101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0 h 629"/>
                <a:gd name="T4" fmla="*/ 203 w 203"/>
                <a:gd name="T5" fmla="*/ 0 h 629"/>
                <a:gd name="T6" fmla="*/ 203 w 203"/>
                <a:gd name="T7" fmla="*/ 509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03" y="509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E0E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48" name="Freeform 24"/>
            <p:cNvSpPr>
              <a:spLocks/>
            </p:cNvSpPr>
            <p:nvPr/>
          </p:nvSpPr>
          <p:spPr bwMode="auto">
            <a:xfrm>
              <a:off x="1443" y="3095"/>
              <a:ext cx="1296" cy="120"/>
            </a:xfrm>
            <a:custGeom>
              <a:avLst/>
              <a:gdLst>
                <a:gd name="T0" fmla="*/ 2389 w 2592"/>
                <a:gd name="T1" fmla="*/ 120 h 120"/>
                <a:gd name="T2" fmla="*/ 0 w 2592"/>
                <a:gd name="T3" fmla="*/ 120 h 120"/>
                <a:gd name="T4" fmla="*/ 203 w 2592"/>
                <a:gd name="T5" fmla="*/ 0 h 120"/>
                <a:gd name="T6" fmla="*/ 2592 w 2592"/>
                <a:gd name="T7" fmla="*/ 0 h 120"/>
                <a:gd name="T8" fmla="*/ 2389 w 2592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120">
                  <a:moveTo>
                    <a:pt x="2389" y="120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592" y="0"/>
                  </a:lnTo>
                  <a:lnTo>
                    <a:pt x="2389" y="120"/>
                  </a:lnTo>
                  <a:close/>
                </a:path>
              </a:pathLst>
            </a:custGeom>
            <a:solidFill>
              <a:srgbClr val="9797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1443" y="3215"/>
              <a:ext cx="1195" cy="509"/>
            </a:xfrm>
            <a:prstGeom prst="rect">
              <a:avLst/>
            </a:prstGeom>
            <a:solidFill>
              <a:srgbClr val="C3C3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2738438" y="5248275"/>
            <a:ext cx="1309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IEEE 802.15.4</a:t>
            </a:r>
            <a:endParaRPr lang="en-US" altLang="zh-TW" sz="1600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2789238" y="5535613"/>
            <a:ext cx="1208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868/915 MHz</a:t>
            </a:r>
            <a:endParaRPr lang="en-US" altLang="zh-TW" sz="1600"/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3184525" y="5822950"/>
            <a:ext cx="415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PHY</a:t>
            </a:r>
            <a:endParaRPr lang="en-US" altLang="zh-TW" sz="1600"/>
          </a:p>
        </p:txBody>
      </p:sp>
      <p:grpSp>
        <p:nvGrpSpPr>
          <p:cNvPr id="77853" name="Group 29"/>
          <p:cNvGrpSpPr>
            <a:grpSpLocks/>
          </p:cNvGrpSpPr>
          <p:nvPr/>
        </p:nvGrpSpPr>
        <p:grpSpPr bwMode="auto">
          <a:xfrm>
            <a:off x="2443163" y="2916238"/>
            <a:ext cx="4257675" cy="998537"/>
            <a:chOff x="1443" y="1741"/>
            <a:chExt cx="2682" cy="629"/>
          </a:xfrm>
        </p:grpSpPr>
        <p:sp>
          <p:nvSpPr>
            <p:cNvPr id="77854" name="Freeform 30"/>
            <p:cNvSpPr>
              <a:spLocks/>
            </p:cNvSpPr>
            <p:nvPr/>
          </p:nvSpPr>
          <p:spPr bwMode="auto">
            <a:xfrm>
              <a:off x="4023" y="1741"/>
              <a:ext cx="102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0 h 629"/>
                <a:gd name="T4" fmla="*/ 203 w 203"/>
                <a:gd name="T5" fmla="*/ 0 h 629"/>
                <a:gd name="T6" fmla="*/ 203 w 203"/>
                <a:gd name="T7" fmla="*/ 508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03" y="508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FF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55" name="Freeform 31"/>
            <p:cNvSpPr>
              <a:spLocks/>
            </p:cNvSpPr>
            <p:nvPr/>
          </p:nvSpPr>
          <p:spPr bwMode="auto">
            <a:xfrm>
              <a:off x="1443" y="1741"/>
              <a:ext cx="2682" cy="120"/>
            </a:xfrm>
            <a:custGeom>
              <a:avLst/>
              <a:gdLst>
                <a:gd name="T0" fmla="*/ 5161 w 5364"/>
                <a:gd name="T1" fmla="*/ 120 h 120"/>
                <a:gd name="T2" fmla="*/ 0 w 5364"/>
                <a:gd name="T3" fmla="*/ 120 h 120"/>
                <a:gd name="T4" fmla="*/ 203 w 5364"/>
                <a:gd name="T5" fmla="*/ 0 h 120"/>
                <a:gd name="T6" fmla="*/ 5364 w 5364"/>
                <a:gd name="T7" fmla="*/ 0 h 120"/>
                <a:gd name="T8" fmla="*/ 5161 w 536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4" h="120">
                  <a:moveTo>
                    <a:pt x="5161" y="120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5364" y="0"/>
                  </a:lnTo>
                  <a:lnTo>
                    <a:pt x="5161" y="12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56" name="Rectangle 32"/>
            <p:cNvSpPr>
              <a:spLocks noChangeArrowheads="1"/>
            </p:cNvSpPr>
            <p:nvPr/>
          </p:nvSpPr>
          <p:spPr bwMode="auto">
            <a:xfrm>
              <a:off x="1443" y="1861"/>
              <a:ext cx="2580" cy="50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7858" name="AutoShape 34"/>
          <p:cNvSpPr>
            <a:spLocks noChangeArrowheads="1"/>
          </p:cNvSpPr>
          <p:nvPr/>
        </p:nvSpPr>
        <p:spPr bwMode="auto">
          <a:xfrm>
            <a:off x="685800" y="4191000"/>
            <a:ext cx="1295400" cy="533400"/>
          </a:xfrm>
          <a:prstGeom prst="rightArrow">
            <a:avLst>
              <a:gd name="adj1" fmla="val 50000"/>
              <a:gd name="adj2" fmla="val 60714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6748463" y="3962400"/>
            <a:ext cx="22256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11125" indent="-111125"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1600" b="1">
                <a:latin typeface="Arial" charset="0"/>
              </a:rPr>
              <a:t>Channel acquisition</a:t>
            </a:r>
          </a:p>
          <a:p>
            <a:pPr>
              <a:buFontTx/>
              <a:buChar char="•"/>
            </a:pPr>
            <a:r>
              <a:rPr lang="en-US" altLang="zh-TW" sz="1600" b="1">
                <a:latin typeface="Arial" charset="0"/>
              </a:rPr>
              <a:t>Contention mgt</a:t>
            </a:r>
          </a:p>
          <a:p>
            <a:pPr>
              <a:buFontTx/>
              <a:buChar char="•"/>
            </a:pPr>
            <a:r>
              <a:rPr lang="en-US" altLang="zh-TW" sz="1600" b="1">
                <a:latin typeface="Arial" charset="0"/>
              </a:rPr>
              <a:t>NIC address</a:t>
            </a:r>
          </a:p>
          <a:p>
            <a:pPr>
              <a:buFontTx/>
              <a:buChar char="•"/>
            </a:pPr>
            <a:r>
              <a:rPr lang="en-US" altLang="zh-TW" sz="1600" b="1">
                <a:latin typeface="Arial" charset="0"/>
              </a:rPr>
              <a:t>Error Correction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4056063" y="3373438"/>
            <a:ext cx="641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ZigBee</a:t>
            </a:r>
            <a:endParaRPr lang="en-US" altLang="zh-TW" sz="1600"/>
          </a:p>
        </p:txBody>
      </p: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538163" y="6507163"/>
            <a:ext cx="647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</a:rPr>
              <a:t>Slide </a:t>
            </a:r>
            <a:fld id="{BF195AEE-E7EE-224B-84AE-0EAF4CF1C1D0}" type="slidenum">
              <a:rPr lang="en-US" altLang="zh-TW">
                <a:latin typeface="Arial" charset="0"/>
              </a:rPr>
              <a:pPr/>
              <a:t>16</a:t>
            </a:fld>
            <a:endParaRPr lang="en-US" altLang="zh-TW">
              <a:latin typeface="Arial" charset="0"/>
            </a:endParaRPr>
          </a:p>
        </p:txBody>
      </p:sp>
      <p:sp>
        <p:nvSpPr>
          <p:cNvPr id="77862" name="Text Box 38"/>
          <p:cNvSpPr txBox="1">
            <a:spLocks noChangeArrowheads="1"/>
          </p:cNvSpPr>
          <p:nvPr/>
        </p:nvSpPr>
        <p:spPr bwMode="auto">
          <a:xfrm>
            <a:off x="3962400" y="6507163"/>
            <a:ext cx="1628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</a:rPr>
              <a:t>Joe Dvorak, Motorola</a:t>
            </a:r>
          </a:p>
        </p:txBody>
      </p:sp>
      <p:sp>
        <p:nvSpPr>
          <p:cNvPr id="77863" name="Text Box 39"/>
          <p:cNvSpPr txBox="1">
            <a:spLocks noChangeArrowheads="1"/>
          </p:cNvSpPr>
          <p:nvPr/>
        </p:nvSpPr>
        <p:spPr bwMode="auto">
          <a:xfrm>
            <a:off x="8281988" y="6496050"/>
            <a:ext cx="690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</a:rPr>
              <a:t>9/27/05</a:t>
            </a:r>
          </a:p>
        </p:txBody>
      </p:sp>
    </p:spTree>
    <p:extLst>
      <p:ext uri="{BB962C8B-B14F-4D97-AF65-F5344CB8AC3E}">
        <p14:creationId xmlns:p14="http://schemas.microsoft.com/office/powerpoint/2010/main" val="1311309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IEEE 802.15.4 MAC Layer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Traffic Type</a:t>
            </a:r>
          </a:p>
          <a:p>
            <a:pPr lvl="1"/>
            <a:r>
              <a:rPr lang="en-US" altLang="zh-TW"/>
              <a:t>Periodic data</a:t>
            </a:r>
          </a:p>
          <a:p>
            <a:pPr lvl="2"/>
            <a:r>
              <a:rPr lang="en-US" altLang="zh-TW"/>
              <a:t>e.g. sensors</a:t>
            </a:r>
          </a:p>
          <a:p>
            <a:pPr lvl="1"/>
            <a:r>
              <a:rPr lang="en-US" altLang="zh-TW"/>
              <a:t>Intermittent</a:t>
            </a:r>
            <a:r>
              <a:rPr lang="en-US" altLang="zh-TW">
                <a:solidFill>
                  <a:srgbClr val="DF4F67"/>
                </a:solidFill>
              </a:rPr>
              <a:t> </a:t>
            </a:r>
            <a:r>
              <a:rPr lang="en-US" altLang="zh-TW"/>
              <a:t>data</a:t>
            </a:r>
          </a:p>
          <a:p>
            <a:pPr lvl="2"/>
            <a:r>
              <a:rPr lang="en-US" altLang="zh-TW"/>
              <a:t>e.g. light switch</a:t>
            </a:r>
          </a:p>
          <a:p>
            <a:pPr lvl="1"/>
            <a:r>
              <a:rPr lang="en-US" altLang="zh-TW"/>
              <a:t>Repetitive low latency data</a:t>
            </a:r>
          </a:p>
          <a:p>
            <a:pPr lvl="2"/>
            <a:r>
              <a:rPr lang="en-US" altLang="zh-TW"/>
              <a:t>e.g. mouse</a:t>
            </a:r>
          </a:p>
        </p:txBody>
      </p:sp>
    </p:spTree>
    <p:extLst>
      <p:ext uri="{BB962C8B-B14F-4D97-AF65-F5344CB8AC3E}">
        <p14:creationId xmlns:p14="http://schemas.microsoft.com/office/powerpoint/2010/main" val="109427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IEEE 802.15.4 MAC Layer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Device Classes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Full function device (FFD)</a:t>
            </a:r>
          </a:p>
          <a:p>
            <a:pPr lvl="2">
              <a:lnSpc>
                <a:spcPct val="80000"/>
              </a:lnSpc>
            </a:pPr>
            <a:r>
              <a:rPr lang="en-US" altLang="zh-TW" sz="2000"/>
              <a:t>Can function in any topology 	</a:t>
            </a:r>
          </a:p>
          <a:p>
            <a:pPr lvl="2">
              <a:lnSpc>
                <a:spcPct val="80000"/>
              </a:lnSpc>
            </a:pPr>
            <a:r>
              <a:rPr lang="en-US" altLang="zh-TW" sz="2000"/>
              <a:t>Capable of being Network coordinator 	</a:t>
            </a:r>
          </a:p>
          <a:p>
            <a:pPr lvl="2">
              <a:lnSpc>
                <a:spcPct val="80000"/>
              </a:lnSpc>
            </a:pPr>
            <a:r>
              <a:rPr lang="en-US" altLang="zh-TW" sz="2000"/>
              <a:t>Can talk to any other device (FFD/RFD) 	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Reduced function device (RFD)</a:t>
            </a:r>
          </a:p>
          <a:p>
            <a:pPr lvl="2">
              <a:lnSpc>
                <a:spcPct val="80000"/>
              </a:lnSpc>
            </a:pPr>
            <a:r>
              <a:rPr lang="en-US" altLang="zh-TW" sz="2000"/>
              <a:t>Limited to star topology</a:t>
            </a:r>
          </a:p>
          <a:p>
            <a:pPr lvl="2">
              <a:lnSpc>
                <a:spcPct val="80000"/>
              </a:lnSpc>
            </a:pPr>
            <a:r>
              <a:rPr lang="en-US" altLang="zh-TW" sz="2000"/>
              <a:t>Cannot become network coordinator 	</a:t>
            </a:r>
          </a:p>
          <a:p>
            <a:pPr lvl="2">
              <a:lnSpc>
                <a:spcPct val="80000"/>
              </a:lnSpc>
            </a:pPr>
            <a:r>
              <a:rPr lang="en-US" altLang="zh-TW" sz="2000"/>
              <a:t>Talks only to FFDs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Address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All devices must have 64 bit IEEE addresses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Short (16 bit) addresses can be allocated to reduce packet size</a:t>
            </a:r>
          </a:p>
        </p:txBody>
      </p:sp>
    </p:spTree>
    <p:extLst>
      <p:ext uri="{BB962C8B-B14F-4D97-AF65-F5344CB8AC3E}">
        <p14:creationId xmlns:p14="http://schemas.microsoft.com/office/powerpoint/2010/main" val="336074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IEEE 802.15.4 MAC Layer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Frame Types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Data Frame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used for all transfers of data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Beacon Frame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used by a coordinator to transmit beacons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Acknowledgment Frame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used for confirming successful frame reception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MAC Command Frame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used for handling all MAC peer entity control transfers</a:t>
            </a:r>
          </a:p>
          <a:p>
            <a:pPr>
              <a:lnSpc>
                <a:spcPct val="90000"/>
              </a:lnSpc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17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/>
              <a:t>Introduction</a:t>
            </a:r>
          </a:p>
          <a:p>
            <a:pPr>
              <a:lnSpc>
                <a:spcPct val="80000"/>
              </a:lnSpc>
            </a:pPr>
            <a:r>
              <a:rPr lang="en-US" altLang="zh-TW" sz="2800" dirty="0" err="1"/>
              <a:t>ZigBee</a:t>
            </a:r>
            <a:r>
              <a:rPr lang="en-US" altLang="zh-TW" sz="2800" dirty="0"/>
              <a:t>/IEEE 802.15.4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Physical Layer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MAC Layer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ZigBee</a:t>
            </a:r>
            <a:r>
              <a:rPr lang="en-US" sz="2800" dirty="0"/>
              <a:t> Network Topologies</a:t>
            </a:r>
          </a:p>
          <a:p>
            <a:pPr>
              <a:lnSpc>
                <a:spcPct val="80000"/>
              </a:lnSpc>
            </a:pPr>
            <a:r>
              <a:rPr lang="en-US" altLang="zh-TW" sz="2800" dirty="0" err="1"/>
              <a:t>ZigBee</a:t>
            </a:r>
            <a:r>
              <a:rPr lang="en-US" altLang="zh-TW" sz="2800" dirty="0"/>
              <a:t> Application Profiles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ZigBee</a:t>
            </a:r>
            <a:r>
              <a:rPr lang="en-US" sz="2800" dirty="0"/>
              <a:t> and Bluetooth</a:t>
            </a:r>
            <a:r>
              <a:rPr lang="en-US" altLang="zh-TW" sz="2800" dirty="0"/>
              <a:t> Comparison</a:t>
            </a:r>
          </a:p>
          <a:p>
            <a:pPr>
              <a:lnSpc>
                <a:spcPct val="80000"/>
              </a:lnSpc>
            </a:pPr>
            <a:r>
              <a:rPr lang="en-US" altLang="zh-TW" sz="2800" dirty="0"/>
              <a:t>Technology Trends</a:t>
            </a:r>
          </a:p>
          <a:p>
            <a:pPr>
              <a:lnSpc>
                <a:spcPct val="80000"/>
              </a:lnSpc>
            </a:pPr>
            <a:endParaRPr lang="en-US" altLang="zh-TW" sz="2800" dirty="0"/>
          </a:p>
          <a:p>
            <a:pPr>
              <a:lnSpc>
                <a:spcPct val="80000"/>
              </a:lnSpc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885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IEEE 802.15.4 MAC Layer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Transmission Mode</a:t>
            </a:r>
          </a:p>
          <a:p>
            <a:pPr lvl="1"/>
            <a:r>
              <a:rPr lang="en-US" altLang="zh-TW" dirty="0"/>
              <a:t>Slotted (Beacon enable mode )</a:t>
            </a:r>
          </a:p>
          <a:p>
            <a:pPr lvl="2"/>
            <a:r>
              <a:rPr lang="en-US" altLang="zh-TW" dirty="0"/>
              <a:t>Periodic data and Repetitive low latency data.</a:t>
            </a:r>
          </a:p>
          <a:p>
            <a:pPr lvl="1"/>
            <a:r>
              <a:rPr lang="en-US" altLang="zh-TW" dirty="0"/>
              <a:t>Un-slotted (Non-Beacon enable mode)</a:t>
            </a:r>
          </a:p>
          <a:p>
            <a:pPr lvl="2"/>
            <a:r>
              <a:rPr lang="en-US" altLang="zh-TW" dirty="0"/>
              <a:t>Intermittent data.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02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en-US"/>
              <a:t>ZigBee Network Topologies </a:t>
            </a:r>
            <a:endParaRPr lang="en-US" altLang="zh-TW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8478" name="Group 46"/>
          <p:cNvGrpSpPr>
            <a:grpSpLocks/>
          </p:cNvGrpSpPr>
          <p:nvPr/>
        </p:nvGrpSpPr>
        <p:grpSpPr bwMode="auto">
          <a:xfrm>
            <a:off x="1547813" y="2349500"/>
            <a:ext cx="1584325" cy="1531938"/>
            <a:chOff x="476" y="1744"/>
            <a:chExt cx="998" cy="965"/>
          </a:xfrm>
        </p:grpSpPr>
        <p:grpSp>
          <p:nvGrpSpPr>
            <p:cNvPr id="18462" name="Group 30"/>
            <p:cNvGrpSpPr>
              <a:grpSpLocks/>
            </p:cNvGrpSpPr>
            <p:nvPr/>
          </p:nvGrpSpPr>
          <p:grpSpPr bwMode="auto">
            <a:xfrm>
              <a:off x="476" y="1744"/>
              <a:ext cx="998" cy="824"/>
              <a:chOff x="476" y="1744"/>
              <a:chExt cx="998" cy="824"/>
            </a:xfrm>
          </p:grpSpPr>
          <p:grpSp>
            <p:nvGrpSpPr>
              <p:cNvPr id="18457" name="Group 25"/>
              <p:cNvGrpSpPr>
                <a:grpSpLocks/>
              </p:cNvGrpSpPr>
              <p:nvPr/>
            </p:nvGrpSpPr>
            <p:grpSpPr bwMode="auto">
              <a:xfrm>
                <a:off x="476" y="1797"/>
                <a:ext cx="998" cy="771"/>
                <a:chOff x="476" y="1797"/>
                <a:chExt cx="998" cy="771"/>
              </a:xfrm>
            </p:grpSpPr>
            <p:grpSp>
              <p:nvGrpSpPr>
                <p:cNvPr id="18456" name="Group 24"/>
                <p:cNvGrpSpPr>
                  <a:grpSpLocks/>
                </p:cNvGrpSpPr>
                <p:nvPr/>
              </p:nvGrpSpPr>
              <p:grpSpPr bwMode="auto">
                <a:xfrm>
                  <a:off x="567" y="1797"/>
                  <a:ext cx="817" cy="726"/>
                  <a:chOff x="567" y="1797"/>
                  <a:chExt cx="817" cy="726"/>
                </a:xfrm>
              </p:grpSpPr>
              <p:sp>
                <p:nvSpPr>
                  <p:cNvPr id="18450" name="Line 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75" y="1797"/>
                    <a:ext cx="45" cy="4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451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66" y="1933"/>
                    <a:ext cx="318" cy="2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45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567" y="2024"/>
                    <a:ext cx="408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45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020" y="2251"/>
                    <a:ext cx="363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454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3" y="2251"/>
                    <a:ext cx="272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45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160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18447" name="Oval 15"/>
                <p:cNvSpPr>
                  <a:spLocks noChangeArrowheads="1"/>
                </p:cNvSpPr>
                <p:nvPr/>
              </p:nvSpPr>
              <p:spPr bwMode="auto">
                <a:xfrm>
                  <a:off x="476" y="1979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448" name="Oval 16"/>
                <p:cNvSpPr>
                  <a:spLocks noChangeArrowheads="1"/>
                </p:cNvSpPr>
                <p:nvPr/>
              </p:nvSpPr>
              <p:spPr bwMode="auto">
                <a:xfrm>
                  <a:off x="1338" y="1842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449" name="Oval 17"/>
                <p:cNvSpPr>
                  <a:spLocks noChangeArrowheads="1"/>
                </p:cNvSpPr>
                <p:nvPr/>
              </p:nvSpPr>
              <p:spPr bwMode="auto">
                <a:xfrm>
                  <a:off x="612" y="2432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8460" name="Oval 28"/>
              <p:cNvSpPr>
                <a:spLocks noChangeArrowheads="1"/>
              </p:cNvSpPr>
              <p:nvPr/>
            </p:nvSpPr>
            <p:spPr bwMode="auto">
              <a:xfrm>
                <a:off x="918" y="1744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61" name="Oval 29"/>
              <p:cNvSpPr>
                <a:spLocks noChangeArrowheads="1"/>
              </p:cNvSpPr>
              <p:nvPr/>
            </p:nvSpPr>
            <p:spPr bwMode="auto">
              <a:xfrm>
                <a:off x="1292" y="2432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8477" name="Text Box 45"/>
            <p:cNvSpPr txBox="1">
              <a:spLocks noChangeArrowheads="1"/>
            </p:cNvSpPr>
            <p:nvPr/>
          </p:nvSpPr>
          <p:spPr bwMode="auto">
            <a:xfrm>
              <a:off x="793" y="2478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TW" sz="1800" b="0"/>
                <a:t>Star</a:t>
              </a:r>
            </a:p>
          </p:txBody>
        </p:sp>
      </p:grpSp>
      <p:grpSp>
        <p:nvGrpSpPr>
          <p:cNvPr id="18522" name="Group 90"/>
          <p:cNvGrpSpPr>
            <a:grpSpLocks/>
          </p:cNvGrpSpPr>
          <p:nvPr/>
        </p:nvGrpSpPr>
        <p:grpSpPr bwMode="auto">
          <a:xfrm>
            <a:off x="4716463" y="2349500"/>
            <a:ext cx="2306637" cy="1727200"/>
            <a:chOff x="2835" y="1344"/>
            <a:chExt cx="1453" cy="1088"/>
          </a:xfrm>
        </p:grpSpPr>
        <p:grpSp>
          <p:nvGrpSpPr>
            <p:cNvPr id="18520" name="Group 88"/>
            <p:cNvGrpSpPr>
              <a:grpSpLocks/>
            </p:cNvGrpSpPr>
            <p:nvPr/>
          </p:nvGrpSpPr>
          <p:grpSpPr bwMode="auto">
            <a:xfrm>
              <a:off x="2835" y="1344"/>
              <a:ext cx="1406" cy="1088"/>
              <a:chOff x="2835" y="1344"/>
              <a:chExt cx="1406" cy="1088"/>
            </a:xfrm>
          </p:grpSpPr>
          <p:sp>
            <p:nvSpPr>
              <p:cNvPr id="18516" name="Line 84"/>
              <p:cNvSpPr>
                <a:spLocks noChangeShapeType="1"/>
              </p:cNvSpPr>
              <p:nvPr/>
            </p:nvSpPr>
            <p:spPr bwMode="auto">
              <a:xfrm flipH="1">
                <a:off x="3696" y="2069"/>
                <a:ext cx="91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7" name="Line 85"/>
              <p:cNvSpPr>
                <a:spLocks noChangeShapeType="1"/>
              </p:cNvSpPr>
              <p:nvPr/>
            </p:nvSpPr>
            <p:spPr bwMode="auto">
              <a:xfrm>
                <a:off x="3787" y="2069"/>
                <a:ext cx="363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8" name="Oval 86"/>
              <p:cNvSpPr>
                <a:spLocks noChangeArrowheads="1"/>
              </p:cNvSpPr>
              <p:nvPr/>
            </p:nvSpPr>
            <p:spPr bwMode="auto">
              <a:xfrm>
                <a:off x="3606" y="2296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19" name="Oval 87"/>
              <p:cNvSpPr>
                <a:spLocks noChangeArrowheads="1"/>
              </p:cNvSpPr>
              <p:nvPr/>
            </p:nvSpPr>
            <p:spPr bwMode="auto">
              <a:xfrm>
                <a:off x="4105" y="2205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18515" name="Group 83"/>
              <p:cNvGrpSpPr>
                <a:grpSpLocks/>
              </p:cNvGrpSpPr>
              <p:nvPr/>
            </p:nvGrpSpPr>
            <p:grpSpPr bwMode="auto">
              <a:xfrm>
                <a:off x="2835" y="1344"/>
                <a:ext cx="1009" cy="819"/>
                <a:chOff x="2925" y="1616"/>
                <a:chExt cx="1009" cy="819"/>
              </a:xfrm>
            </p:grpSpPr>
            <p:sp>
              <p:nvSpPr>
                <p:cNvPr id="18510" name="Line 78"/>
                <p:cNvSpPr>
                  <a:spLocks noChangeShapeType="1"/>
                </p:cNvSpPr>
                <p:nvPr/>
              </p:nvSpPr>
              <p:spPr bwMode="auto">
                <a:xfrm>
                  <a:off x="3243" y="2341"/>
                  <a:ext cx="6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11" name="Line 79"/>
                <p:cNvSpPr>
                  <a:spLocks noChangeShapeType="1"/>
                </p:cNvSpPr>
                <p:nvPr/>
              </p:nvSpPr>
              <p:spPr bwMode="auto">
                <a:xfrm>
                  <a:off x="3833" y="1706"/>
                  <a:ext cx="45" cy="6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12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3334" y="1661"/>
                  <a:ext cx="499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13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2971" y="1661"/>
                  <a:ext cx="363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14" name="Line 82"/>
                <p:cNvSpPr>
                  <a:spLocks noChangeShapeType="1"/>
                </p:cNvSpPr>
                <p:nvPr/>
              </p:nvSpPr>
              <p:spPr bwMode="auto">
                <a:xfrm>
                  <a:off x="2971" y="2024"/>
                  <a:ext cx="272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18509" name="Group 77"/>
                <p:cNvGrpSpPr>
                  <a:grpSpLocks/>
                </p:cNvGrpSpPr>
                <p:nvPr/>
              </p:nvGrpSpPr>
              <p:grpSpPr bwMode="auto">
                <a:xfrm>
                  <a:off x="2925" y="1616"/>
                  <a:ext cx="1009" cy="819"/>
                  <a:chOff x="2336" y="2072"/>
                  <a:chExt cx="1009" cy="819"/>
                </a:xfrm>
              </p:grpSpPr>
              <p:sp>
                <p:nvSpPr>
                  <p:cNvPr id="18485" name="Line 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744" y="2160"/>
                    <a:ext cx="181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486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5" y="2205"/>
                    <a:ext cx="318" cy="2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487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26" y="2477"/>
                    <a:ext cx="454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48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2523"/>
                    <a:ext cx="363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489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53" y="2523"/>
                    <a:ext cx="227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01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2835" y="2432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02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3198" y="2115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0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3209" y="2721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04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2589" y="2755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05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2421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0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665" y="2072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</p:grpSp>
        <p:sp>
          <p:nvSpPr>
            <p:cNvPr id="18521" name="Text Box 89"/>
            <p:cNvSpPr txBox="1">
              <a:spLocks noChangeArrowheads="1"/>
            </p:cNvSpPr>
            <p:nvPr/>
          </p:nvSpPr>
          <p:spPr bwMode="auto">
            <a:xfrm>
              <a:off x="3820" y="1673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TW" sz="1800" b="0"/>
                <a:t>Mesh</a:t>
              </a:r>
            </a:p>
          </p:txBody>
        </p:sp>
      </p:grpSp>
      <p:grpSp>
        <p:nvGrpSpPr>
          <p:cNvPr id="18588" name="Group 156"/>
          <p:cNvGrpSpPr>
            <a:grpSpLocks/>
          </p:cNvGrpSpPr>
          <p:nvPr/>
        </p:nvGrpSpPr>
        <p:grpSpPr bwMode="auto">
          <a:xfrm>
            <a:off x="2124075" y="4076700"/>
            <a:ext cx="3365500" cy="1800225"/>
            <a:chOff x="1746" y="2568"/>
            <a:chExt cx="2120" cy="1134"/>
          </a:xfrm>
        </p:grpSpPr>
        <p:grpSp>
          <p:nvGrpSpPr>
            <p:cNvPr id="18586" name="Group 154"/>
            <p:cNvGrpSpPr>
              <a:grpSpLocks/>
            </p:cNvGrpSpPr>
            <p:nvPr/>
          </p:nvGrpSpPr>
          <p:grpSpPr bwMode="auto">
            <a:xfrm>
              <a:off x="1746" y="2568"/>
              <a:ext cx="1543" cy="1134"/>
              <a:chOff x="793" y="2523"/>
              <a:chExt cx="1543" cy="1134"/>
            </a:xfrm>
          </p:grpSpPr>
          <p:sp>
            <p:nvSpPr>
              <p:cNvPr id="18578" name="Line 146"/>
              <p:cNvSpPr>
                <a:spLocks noChangeShapeType="1"/>
              </p:cNvSpPr>
              <p:nvPr/>
            </p:nvSpPr>
            <p:spPr bwMode="auto">
              <a:xfrm>
                <a:off x="1474" y="3113"/>
                <a:ext cx="408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79" name="Line 147"/>
              <p:cNvSpPr>
                <a:spLocks noChangeShapeType="1"/>
              </p:cNvSpPr>
              <p:nvPr/>
            </p:nvSpPr>
            <p:spPr bwMode="auto">
              <a:xfrm flipV="1">
                <a:off x="1791" y="3339"/>
                <a:ext cx="46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80" name="Line 148"/>
              <p:cNvSpPr>
                <a:spLocks noChangeShapeType="1"/>
              </p:cNvSpPr>
              <p:nvPr/>
            </p:nvSpPr>
            <p:spPr bwMode="auto">
              <a:xfrm flipH="1" flipV="1">
                <a:off x="1882" y="3294"/>
                <a:ext cx="408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8574" name="Group 142"/>
              <p:cNvGrpSpPr>
                <a:grpSpLocks/>
              </p:cNvGrpSpPr>
              <p:nvPr/>
            </p:nvGrpSpPr>
            <p:grpSpPr bwMode="auto">
              <a:xfrm>
                <a:off x="793" y="2523"/>
                <a:ext cx="1270" cy="1134"/>
                <a:chOff x="793" y="2523"/>
                <a:chExt cx="1270" cy="1134"/>
              </a:xfrm>
            </p:grpSpPr>
            <p:sp>
              <p:nvSpPr>
                <p:cNvPr id="18565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930" y="3430"/>
                  <a:ext cx="181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66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1111" y="3158"/>
                  <a:ext cx="318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64" name="Line 132"/>
                <p:cNvSpPr>
                  <a:spLocks noChangeShapeType="1"/>
                </p:cNvSpPr>
                <p:nvPr/>
              </p:nvSpPr>
              <p:spPr bwMode="auto">
                <a:xfrm>
                  <a:off x="884" y="3249"/>
                  <a:ext cx="272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67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930" y="3430"/>
                  <a:ext cx="181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68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1111" y="3158"/>
                  <a:ext cx="318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63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1429" y="2931"/>
                  <a:ext cx="544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62" name="Line 130"/>
                <p:cNvSpPr>
                  <a:spLocks noChangeShapeType="1"/>
                </p:cNvSpPr>
                <p:nvPr/>
              </p:nvSpPr>
              <p:spPr bwMode="auto">
                <a:xfrm>
                  <a:off x="1156" y="2931"/>
                  <a:ext cx="273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18556" name="Group 124"/>
                <p:cNvGrpSpPr>
                  <a:grpSpLocks/>
                </p:cNvGrpSpPr>
                <p:nvPr/>
              </p:nvGrpSpPr>
              <p:grpSpPr bwMode="auto">
                <a:xfrm>
                  <a:off x="839" y="2523"/>
                  <a:ext cx="771" cy="454"/>
                  <a:chOff x="1202" y="2704"/>
                  <a:chExt cx="771" cy="454"/>
                </a:xfrm>
              </p:grpSpPr>
              <p:sp>
                <p:nvSpPr>
                  <p:cNvPr id="18528" name="Line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19" y="2795"/>
                    <a:ext cx="91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29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19" y="2931"/>
                    <a:ext cx="363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2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1202" y="2886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24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3022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25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704"/>
                    <a:ext cx="136" cy="136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26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886"/>
                    <a:ext cx="136" cy="136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27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1247" y="2976"/>
                    <a:ext cx="272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54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202" y="2886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55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1474" y="3022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18557" name="Oval 125"/>
                <p:cNvSpPr>
                  <a:spLocks noChangeArrowheads="1"/>
                </p:cNvSpPr>
                <p:nvPr/>
              </p:nvSpPr>
              <p:spPr bwMode="auto">
                <a:xfrm>
                  <a:off x="1383" y="3067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58" name="Oval 126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59" name="Oval 127"/>
                <p:cNvSpPr>
                  <a:spLocks noChangeArrowheads="1"/>
                </p:cNvSpPr>
                <p:nvPr/>
              </p:nvSpPr>
              <p:spPr bwMode="auto">
                <a:xfrm>
                  <a:off x="793" y="3203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60" name="Oval 128"/>
                <p:cNvSpPr>
                  <a:spLocks noChangeArrowheads="1"/>
                </p:cNvSpPr>
                <p:nvPr/>
              </p:nvSpPr>
              <p:spPr bwMode="auto">
                <a:xfrm>
                  <a:off x="1066" y="3339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61" name="Oval 129"/>
                <p:cNvSpPr>
                  <a:spLocks noChangeArrowheads="1"/>
                </p:cNvSpPr>
                <p:nvPr/>
              </p:nvSpPr>
              <p:spPr bwMode="auto">
                <a:xfrm>
                  <a:off x="884" y="3521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8575" name="Oval 143"/>
              <p:cNvSpPr>
                <a:spLocks noChangeArrowheads="1"/>
              </p:cNvSpPr>
              <p:nvPr/>
            </p:nvSpPr>
            <p:spPr bwMode="auto">
              <a:xfrm>
                <a:off x="1791" y="3249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76" name="Oval 144"/>
              <p:cNvSpPr>
                <a:spLocks noChangeArrowheads="1"/>
              </p:cNvSpPr>
              <p:nvPr/>
            </p:nvSpPr>
            <p:spPr bwMode="auto">
              <a:xfrm>
                <a:off x="1746" y="3521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77" name="Oval 145"/>
              <p:cNvSpPr>
                <a:spLocks noChangeArrowheads="1"/>
              </p:cNvSpPr>
              <p:nvPr/>
            </p:nvSpPr>
            <p:spPr bwMode="auto">
              <a:xfrm>
                <a:off x="2200" y="3385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8587" name="Text Box 155"/>
            <p:cNvSpPr txBox="1">
              <a:spLocks noChangeArrowheads="1"/>
            </p:cNvSpPr>
            <p:nvPr/>
          </p:nvSpPr>
          <p:spPr bwMode="auto">
            <a:xfrm>
              <a:off x="2958" y="3080"/>
              <a:ext cx="9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TW" sz="1800" b="0"/>
                <a:t>Cluster Tree</a:t>
              </a:r>
            </a:p>
            <a:p>
              <a:pPr algn="l" eaLnBrk="1" hangingPunct="1"/>
              <a:endParaRPr kumimoji="1" lang="zh-TW" altLang="en-US" sz="1800" b="0"/>
            </a:p>
          </p:txBody>
        </p:sp>
      </p:grpSp>
      <p:grpSp>
        <p:nvGrpSpPr>
          <p:cNvPr id="18605" name="Group 173"/>
          <p:cNvGrpSpPr>
            <a:grpSpLocks/>
          </p:cNvGrpSpPr>
          <p:nvPr/>
        </p:nvGrpSpPr>
        <p:grpSpPr bwMode="auto">
          <a:xfrm>
            <a:off x="5580063" y="4941888"/>
            <a:ext cx="3082925" cy="1085850"/>
            <a:chOff x="3515" y="3113"/>
            <a:chExt cx="1942" cy="684"/>
          </a:xfrm>
        </p:grpSpPr>
        <p:grpSp>
          <p:nvGrpSpPr>
            <p:cNvPr id="18594" name="Group 162"/>
            <p:cNvGrpSpPr>
              <a:grpSpLocks/>
            </p:cNvGrpSpPr>
            <p:nvPr/>
          </p:nvGrpSpPr>
          <p:grpSpPr bwMode="auto">
            <a:xfrm>
              <a:off x="3515" y="3113"/>
              <a:ext cx="1303" cy="404"/>
              <a:chOff x="4241" y="3067"/>
              <a:chExt cx="1303" cy="404"/>
            </a:xfrm>
          </p:grpSpPr>
          <p:sp>
            <p:nvSpPr>
              <p:cNvPr id="18592" name="Oval 160"/>
              <p:cNvSpPr>
                <a:spLocks noChangeArrowheads="1"/>
              </p:cNvSpPr>
              <p:nvPr/>
            </p:nvSpPr>
            <p:spPr bwMode="auto">
              <a:xfrm>
                <a:off x="4241" y="3113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zh-TW" altLang="en-US" sz="1800" b="0"/>
              </a:p>
            </p:txBody>
          </p:sp>
          <p:sp>
            <p:nvSpPr>
              <p:cNvPr id="18593" name="Text Box 161"/>
              <p:cNvSpPr txBox="1">
                <a:spLocks noChangeArrowheads="1"/>
              </p:cNvSpPr>
              <p:nvPr/>
            </p:nvSpPr>
            <p:spPr bwMode="auto">
              <a:xfrm>
                <a:off x="4332" y="3067"/>
                <a:ext cx="121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kumimoji="1" lang="en-US" altLang="zh-TW" sz="1800" b="0"/>
                  <a:t>PAN coordinator </a:t>
                </a:r>
              </a:p>
              <a:p>
                <a:pPr algn="l" eaLnBrk="1" hangingPunct="1"/>
                <a:endParaRPr kumimoji="1" lang="zh-TW" altLang="en-US" sz="1800" b="0"/>
              </a:p>
            </p:txBody>
          </p:sp>
        </p:grpSp>
        <p:grpSp>
          <p:nvGrpSpPr>
            <p:cNvPr id="18599" name="Group 167"/>
            <p:cNvGrpSpPr>
              <a:grpSpLocks/>
            </p:cNvGrpSpPr>
            <p:nvPr/>
          </p:nvGrpSpPr>
          <p:grpSpPr bwMode="auto">
            <a:xfrm>
              <a:off x="3515" y="3339"/>
              <a:ext cx="1935" cy="231"/>
              <a:chOff x="4241" y="3249"/>
              <a:chExt cx="1935" cy="231"/>
            </a:xfrm>
          </p:grpSpPr>
          <p:sp>
            <p:nvSpPr>
              <p:cNvPr id="18597" name="Oval 165"/>
              <p:cNvSpPr>
                <a:spLocks noChangeArrowheads="1"/>
              </p:cNvSpPr>
              <p:nvPr/>
            </p:nvSpPr>
            <p:spPr bwMode="auto">
              <a:xfrm>
                <a:off x="4241" y="3294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98" name="Text Box 166"/>
              <p:cNvSpPr txBox="1">
                <a:spLocks noChangeArrowheads="1"/>
              </p:cNvSpPr>
              <p:nvPr/>
            </p:nvSpPr>
            <p:spPr bwMode="auto">
              <a:xfrm>
                <a:off x="4332" y="3249"/>
                <a:ext cx="18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TW" sz="1800" b="0"/>
                  <a:t>Full Function Device 	</a:t>
                </a:r>
              </a:p>
            </p:txBody>
          </p:sp>
        </p:grpSp>
        <p:grpSp>
          <p:nvGrpSpPr>
            <p:cNvPr id="18604" name="Group 172"/>
            <p:cNvGrpSpPr>
              <a:grpSpLocks/>
            </p:cNvGrpSpPr>
            <p:nvPr/>
          </p:nvGrpSpPr>
          <p:grpSpPr bwMode="auto">
            <a:xfrm>
              <a:off x="3515" y="3566"/>
              <a:ext cx="1942" cy="231"/>
              <a:chOff x="3598" y="3793"/>
              <a:chExt cx="1942" cy="231"/>
            </a:xfrm>
          </p:grpSpPr>
          <p:sp>
            <p:nvSpPr>
              <p:cNvPr id="18602" name="Oval 170"/>
              <p:cNvSpPr>
                <a:spLocks noChangeArrowheads="1"/>
              </p:cNvSpPr>
              <p:nvPr/>
            </p:nvSpPr>
            <p:spPr bwMode="auto">
              <a:xfrm>
                <a:off x="3598" y="3852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kumimoji="1" lang="zh-TW" altLang="en-US" sz="1800" b="0"/>
              </a:p>
            </p:txBody>
          </p:sp>
          <p:sp>
            <p:nvSpPr>
              <p:cNvPr id="18603" name="Text Box 171"/>
              <p:cNvSpPr txBox="1">
                <a:spLocks noChangeArrowheads="1"/>
              </p:cNvSpPr>
              <p:nvPr/>
            </p:nvSpPr>
            <p:spPr bwMode="auto">
              <a:xfrm>
                <a:off x="3696" y="3793"/>
                <a:ext cx="18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TW" sz="1800" b="0"/>
                  <a:t>Reduced Function Device</a:t>
                </a:r>
                <a:r>
                  <a:rPr kumimoji="1" lang="en-US" altLang="zh-TW" sz="1800"/>
                  <a:t> </a:t>
                </a:r>
                <a:r>
                  <a:rPr kumimoji="1" lang="en-US" altLang="zh-TW" sz="1800" b="0"/>
                  <a:t>	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4000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en-US"/>
              <a:t>ZigBee Network Topologies</a:t>
            </a: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/>
              <a:t>Star Topology </a:t>
            </a:r>
          </a:p>
          <a:p>
            <a:pPr lvl="1">
              <a:spcBef>
                <a:spcPct val="0"/>
              </a:spcBef>
            </a:pPr>
            <a:r>
              <a:rPr lang="en-US" altLang="zh-TW"/>
              <a:t>Advantage</a:t>
            </a:r>
          </a:p>
          <a:p>
            <a:pPr lvl="2">
              <a:spcBef>
                <a:spcPct val="0"/>
              </a:spcBef>
            </a:pPr>
            <a:r>
              <a:rPr lang="en-US" altLang="zh-TW"/>
              <a:t>Easy to synchronize</a:t>
            </a:r>
          </a:p>
          <a:p>
            <a:pPr lvl="2">
              <a:spcBef>
                <a:spcPct val="0"/>
              </a:spcBef>
            </a:pPr>
            <a:r>
              <a:rPr lang="en-US" altLang="zh-TW"/>
              <a:t>Low latency</a:t>
            </a:r>
          </a:p>
          <a:p>
            <a:pPr lvl="2">
              <a:spcBef>
                <a:spcPct val="0"/>
              </a:spcBef>
            </a:pPr>
            <a:endParaRPr lang="en-US" altLang="zh-TW"/>
          </a:p>
          <a:p>
            <a:pPr lvl="1"/>
            <a:r>
              <a:rPr lang="en-US" altLang="zh-TW"/>
              <a:t>Disadvantage</a:t>
            </a:r>
          </a:p>
          <a:p>
            <a:pPr lvl="2"/>
            <a:r>
              <a:rPr lang="en-US" altLang="zh-TW"/>
              <a:t> Small scale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844675"/>
            <a:ext cx="3236913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630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ZigBee Network Topologies</a:t>
            </a:r>
            <a:endParaRPr lang="en-US" altLang="zh-TW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/>
              <a:t>Mesh Topology</a:t>
            </a:r>
          </a:p>
          <a:p>
            <a:pPr lvl="1"/>
            <a:r>
              <a:rPr lang="en-US" altLang="zh-TW"/>
              <a:t>Advantage</a:t>
            </a:r>
          </a:p>
          <a:p>
            <a:pPr lvl="2"/>
            <a:r>
              <a:rPr lang="en-US" altLang="zh-TW"/>
              <a:t>Robust multihop communication</a:t>
            </a:r>
          </a:p>
          <a:p>
            <a:pPr lvl="2"/>
            <a:r>
              <a:rPr lang="en-US" altLang="zh-TW"/>
              <a:t>Network is more flexible</a:t>
            </a:r>
          </a:p>
          <a:p>
            <a:pPr lvl="2"/>
            <a:r>
              <a:rPr lang="en-US" altLang="zh-TW"/>
              <a:t>Lower latency</a:t>
            </a:r>
          </a:p>
          <a:p>
            <a:pPr lvl="1"/>
            <a:r>
              <a:rPr lang="en-US" altLang="zh-TW"/>
              <a:t>Disadvantage</a:t>
            </a:r>
          </a:p>
          <a:p>
            <a:pPr lvl="2"/>
            <a:r>
              <a:rPr lang="en-US" altLang="zh-TW"/>
              <a:t>Route discovery is costly</a:t>
            </a:r>
          </a:p>
          <a:p>
            <a:pPr lvl="2"/>
            <a:r>
              <a:rPr lang="en-US" altLang="zh-TW"/>
              <a:t>Needs storage for routing table</a:t>
            </a:r>
          </a:p>
          <a:p>
            <a:pPr lvl="1">
              <a:spcBef>
                <a:spcPct val="0"/>
              </a:spcBef>
            </a:pPr>
            <a:endParaRPr lang="en-US" altLang="zh-TW"/>
          </a:p>
          <a:p>
            <a:pPr>
              <a:spcBef>
                <a:spcPct val="0"/>
              </a:spcBef>
            </a:pPr>
            <a:endParaRPr lang="zh-TW" altLang="en-US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700213"/>
            <a:ext cx="2616200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732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ZigBee Network Topologies</a:t>
            </a:r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Cluster Tree</a:t>
            </a:r>
          </a:p>
          <a:p>
            <a:pPr lvl="1"/>
            <a:r>
              <a:rPr lang="en-US" altLang="zh-TW"/>
              <a:t>Advantage</a:t>
            </a:r>
          </a:p>
          <a:p>
            <a:pPr lvl="2"/>
            <a:r>
              <a:rPr lang="en-US" altLang="zh-TW"/>
              <a:t>Low routing cost</a:t>
            </a:r>
          </a:p>
          <a:p>
            <a:pPr lvl="2"/>
            <a:r>
              <a:rPr lang="en-US" altLang="zh-TW"/>
              <a:t>Allow multihop communication</a:t>
            </a:r>
          </a:p>
          <a:p>
            <a:pPr lvl="1"/>
            <a:r>
              <a:rPr lang="en-US" altLang="zh-TW"/>
              <a:t>Disadvantage</a:t>
            </a:r>
          </a:p>
          <a:p>
            <a:pPr lvl="2"/>
            <a:r>
              <a:rPr lang="en-US" altLang="zh-TW"/>
              <a:t>Route reconstruction is costly</a:t>
            </a:r>
          </a:p>
          <a:p>
            <a:pPr lvl="2"/>
            <a:r>
              <a:rPr lang="en-US" altLang="zh-TW"/>
              <a:t>Latency may be quite long</a:t>
            </a: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341438"/>
            <a:ext cx="2957512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855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1331640" y="1340768"/>
            <a:ext cx="7086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000" b="1" dirty="0">
                <a:latin typeface="Arial" charset="0"/>
              </a:rPr>
              <a:t>General Frame Structure</a:t>
            </a:r>
          </a:p>
        </p:txBody>
      </p:sp>
      <p:graphicFrame>
        <p:nvGraphicFramePr>
          <p:cNvPr id="68639" name="Object 31"/>
          <p:cNvGraphicFramePr>
            <a:graphicFrameLocks noChangeAspect="1"/>
          </p:cNvGraphicFramePr>
          <p:nvPr/>
        </p:nvGraphicFramePr>
        <p:xfrm>
          <a:off x="609600" y="1066800"/>
          <a:ext cx="7889875" cy="32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工作表" r:id="rId3" imgW="7229951" imgH="2943701" progId="Excel.Sheet.8">
                  <p:embed/>
                </p:oleObj>
              </mc:Choice>
              <mc:Fallback>
                <p:oleObj name="工作表" r:id="rId3" imgW="7229951" imgH="294370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7889875" cy="320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914400" y="3962400"/>
            <a:ext cx="5562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solidFill>
                  <a:srgbClr val="FF0066"/>
                </a:solidFill>
                <a:latin typeface="Arial" charset="0"/>
              </a:rPr>
              <a:t>4 Types of MAC Frames:</a:t>
            </a:r>
            <a:endParaRPr lang="en-US" altLang="zh-TW" sz="2000">
              <a:latin typeface="Arial" charset="0"/>
            </a:endParaRP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2000">
                <a:latin typeface="Arial" charset="0"/>
              </a:rPr>
              <a:t> Data Frame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2000">
                <a:latin typeface="Arial" charset="0"/>
              </a:rPr>
              <a:t> Beacon Frame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2000">
                <a:latin typeface="Arial" charset="0"/>
              </a:rPr>
              <a:t> Acknowledgment Frame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2000">
                <a:latin typeface="Arial" charset="0"/>
              </a:rPr>
              <a:t> MAC Command Frame</a:t>
            </a:r>
            <a:endParaRPr lang="en-US" altLang="zh-TW">
              <a:latin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IEEE 802.15.4 MAC Overview</a:t>
            </a:r>
            <a:br>
              <a:rPr lang="en-US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7243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400" b="1">
                <a:solidFill>
                  <a:srgbClr val="FF3300"/>
                </a:solidFill>
              </a:rPr>
              <a:t>802.15.4 Architecture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2443163" y="3987800"/>
            <a:ext cx="4257675" cy="998538"/>
            <a:chOff x="1443" y="2416"/>
            <a:chExt cx="2682" cy="629"/>
          </a:xfrm>
        </p:grpSpPr>
        <p:sp>
          <p:nvSpPr>
            <p:cNvPr id="79876" name="Freeform 4"/>
            <p:cNvSpPr>
              <a:spLocks/>
            </p:cNvSpPr>
            <p:nvPr/>
          </p:nvSpPr>
          <p:spPr bwMode="auto">
            <a:xfrm>
              <a:off x="4023" y="2416"/>
              <a:ext cx="102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1 h 629"/>
                <a:gd name="T4" fmla="*/ 203 w 203"/>
                <a:gd name="T5" fmla="*/ 0 h 629"/>
                <a:gd name="T6" fmla="*/ 203 w 203"/>
                <a:gd name="T7" fmla="*/ 509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1"/>
                  </a:lnTo>
                  <a:lnTo>
                    <a:pt x="203" y="0"/>
                  </a:lnTo>
                  <a:lnTo>
                    <a:pt x="203" y="509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E0E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77" name="Freeform 5"/>
            <p:cNvSpPr>
              <a:spLocks/>
            </p:cNvSpPr>
            <p:nvPr/>
          </p:nvSpPr>
          <p:spPr bwMode="auto">
            <a:xfrm>
              <a:off x="1443" y="2416"/>
              <a:ext cx="2682" cy="121"/>
            </a:xfrm>
            <a:custGeom>
              <a:avLst/>
              <a:gdLst>
                <a:gd name="T0" fmla="*/ 5161 w 5364"/>
                <a:gd name="T1" fmla="*/ 121 h 121"/>
                <a:gd name="T2" fmla="*/ 0 w 5364"/>
                <a:gd name="T3" fmla="*/ 121 h 121"/>
                <a:gd name="T4" fmla="*/ 203 w 5364"/>
                <a:gd name="T5" fmla="*/ 0 h 121"/>
                <a:gd name="T6" fmla="*/ 5364 w 5364"/>
                <a:gd name="T7" fmla="*/ 0 h 121"/>
                <a:gd name="T8" fmla="*/ 5161 w 5364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4" h="121">
                  <a:moveTo>
                    <a:pt x="5161" y="121"/>
                  </a:moveTo>
                  <a:lnTo>
                    <a:pt x="0" y="121"/>
                  </a:lnTo>
                  <a:lnTo>
                    <a:pt x="203" y="0"/>
                  </a:lnTo>
                  <a:lnTo>
                    <a:pt x="5364" y="0"/>
                  </a:lnTo>
                  <a:lnTo>
                    <a:pt x="5161" y="121"/>
                  </a:lnTo>
                  <a:close/>
                </a:path>
              </a:pathLst>
            </a:custGeom>
            <a:solidFill>
              <a:srgbClr val="9797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78" name="Rectangle 6"/>
            <p:cNvSpPr>
              <a:spLocks noChangeArrowheads="1"/>
            </p:cNvSpPr>
            <p:nvPr/>
          </p:nvSpPr>
          <p:spPr bwMode="auto">
            <a:xfrm>
              <a:off x="1443" y="2537"/>
              <a:ext cx="2580" cy="508"/>
            </a:xfrm>
            <a:prstGeom prst="rect">
              <a:avLst/>
            </a:prstGeom>
            <a:solidFill>
              <a:srgbClr val="C3C3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3586163" y="4459288"/>
            <a:ext cx="1817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IEEE 802.15.4 MAC</a:t>
            </a:r>
            <a:endParaRPr lang="en-US" altLang="zh-TW" sz="1600"/>
          </a:p>
        </p:txBody>
      </p:sp>
      <p:grpSp>
        <p:nvGrpSpPr>
          <p:cNvPr id="79880" name="Group 8"/>
          <p:cNvGrpSpPr>
            <a:grpSpLocks/>
          </p:cNvGrpSpPr>
          <p:nvPr/>
        </p:nvGrpSpPr>
        <p:grpSpPr bwMode="auto">
          <a:xfrm>
            <a:off x="2443163" y="1835150"/>
            <a:ext cx="4257675" cy="998538"/>
            <a:chOff x="1443" y="1060"/>
            <a:chExt cx="2682" cy="629"/>
          </a:xfrm>
        </p:grpSpPr>
        <p:sp>
          <p:nvSpPr>
            <p:cNvPr id="79881" name="Freeform 9"/>
            <p:cNvSpPr>
              <a:spLocks/>
            </p:cNvSpPr>
            <p:nvPr/>
          </p:nvSpPr>
          <p:spPr bwMode="auto">
            <a:xfrm>
              <a:off x="4023" y="1060"/>
              <a:ext cx="102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0 h 629"/>
                <a:gd name="T4" fmla="*/ 203 w 203"/>
                <a:gd name="T5" fmla="*/ 0 h 629"/>
                <a:gd name="T6" fmla="*/ 203 w 203"/>
                <a:gd name="T7" fmla="*/ 508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03" y="508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82" name="Freeform 10"/>
            <p:cNvSpPr>
              <a:spLocks/>
            </p:cNvSpPr>
            <p:nvPr/>
          </p:nvSpPr>
          <p:spPr bwMode="auto">
            <a:xfrm>
              <a:off x="1443" y="1060"/>
              <a:ext cx="2682" cy="120"/>
            </a:xfrm>
            <a:custGeom>
              <a:avLst/>
              <a:gdLst>
                <a:gd name="T0" fmla="*/ 5161 w 5364"/>
                <a:gd name="T1" fmla="*/ 120 h 120"/>
                <a:gd name="T2" fmla="*/ 0 w 5364"/>
                <a:gd name="T3" fmla="*/ 120 h 120"/>
                <a:gd name="T4" fmla="*/ 203 w 5364"/>
                <a:gd name="T5" fmla="*/ 0 h 120"/>
                <a:gd name="T6" fmla="*/ 5364 w 5364"/>
                <a:gd name="T7" fmla="*/ 0 h 120"/>
                <a:gd name="T8" fmla="*/ 5161 w 536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4" h="120">
                  <a:moveTo>
                    <a:pt x="5161" y="120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5364" y="0"/>
                  </a:lnTo>
                  <a:lnTo>
                    <a:pt x="5161" y="12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1443" y="1180"/>
              <a:ext cx="2580" cy="509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3884613" y="2305050"/>
            <a:ext cx="1092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Applications</a:t>
            </a:r>
            <a:endParaRPr lang="en-US" altLang="zh-TW" sz="1600"/>
          </a:p>
        </p:txBody>
      </p:sp>
      <p:grpSp>
        <p:nvGrpSpPr>
          <p:cNvPr id="79885" name="Group 13"/>
          <p:cNvGrpSpPr>
            <a:grpSpLocks/>
          </p:cNvGrpSpPr>
          <p:nvPr/>
        </p:nvGrpSpPr>
        <p:grpSpPr bwMode="auto">
          <a:xfrm>
            <a:off x="4643438" y="5065713"/>
            <a:ext cx="2057400" cy="998537"/>
            <a:chOff x="2829" y="3095"/>
            <a:chExt cx="1296" cy="629"/>
          </a:xfrm>
        </p:grpSpPr>
        <p:sp>
          <p:nvSpPr>
            <p:cNvPr id="79886" name="Freeform 14"/>
            <p:cNvSpPr>
              <a:spLocks/>
            </p:cNvSpPr>
            <p:nvPr/>
          </p:nvSpPr>
          <p:spPr bwMode="auto">
            <a:xfrm>
              <a:off x="4023" y="3095"/>
              <a:ext cx="102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0 h 629"/>
                <a:gd name="T4" fmla="*/ 203 w 203"/>
                <a:gd name="T5" fmla="*/ 0 h 629"/>
                <a:gd name="T6" fmla="*/ 203 w 203"/>
                <a:gd name="T7" fmla="*/ 509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03" y="509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E0E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87" name="Freeform 15"/>
            <p:cNvSpPr>
              <a:spLocks/>
            </p:cNvSpPr>
            <p:nvPr/>
          </p:nvSpPr>
          <p:spPr bwMode="auto">
            <a:xfrm>
              <a:off x="2829" y="3095"/>
              <a:ext cx="1296" cy="120"/>
            </a:xfrm>
            <a:custGeom>
              <a:avLst/>
              <a:gdLst>
                <a:gd name="T0" fmla="*/ 2389 w 2592"/>
                <a:gd name="T1" fmla="*/ 120 h 120"/>
                <a:gd name="T2" fmla="*/ 0 w 2592"/>
                <a:gd name="T3" fmla="*/ 120 h 120"/>
                <a:gd name="T4" fmla="*/ 203 w 2592"/>
                <a:gd name="T5" fmla="*/ 0 h 120"/>
                <a:gd name="T6" fmla="*/ 2592 w 2592"/>
                <a:gd name="T7" fmla="*/ 0 h 120"/>
                <a:gd name="T8" fmla="*/ 2389 w 2592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120">
                  <a:moveTo>
                    <a:pt x="2389" y="120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592" y="0"/>
                  </a:lnTo>
                  <a:lnTo>
                    <a:pt x="2389" y="120"/>
                  </a:lnTo>
                  <a:close/>
                </a:path>
              </a:pathLst>
            </a:custGeom>
            <a:solidFill>
              <a:srgbClr val="9797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88" name="Rectangle 16"/>
            <p:cNvSpPr>
              <a:spLocks noChangeArrowheads="1"/>
            </p:cNvSpPr>
            <p:nvPr/>
          </p:nvSpPr>
          <p:spPr bwMode="auto">
            <a:xfrm>
              <a:off x="2829" y="3215"/>
              <a:ext cx="1194" cy="509"/>
            </a:xfrm>
            <a:prstGeom prst="rect">
              <a:avLst/>
            </a:prstGeom>
            <a:solidFill>
              <a:srgbClr val="C3C3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4938713" y="5248275"/>
            <a:ext cx="1309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IEEE 802.15.4</a:t>
            </a:r>
            <a:endParaRPr lang="en-US" altLang="zh-TW" sz="1600"/>
          </a:p>
        </p:txBody>
      </p:sp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5129213" y="5535613"/>
            <a:ext cx="9255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2400 MHz</a:t>
            </a:r>
            <a:endParaRPr lang="en-US" altLang="zh-TW" sz="1600"/>
          </a:p>
        </p:txBody>
      </p: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5384800" y="5822950"/>
            <a:ext cx="415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PHY</a:t>
            </a:r>
            <a:endParaRPr lang="en-US" altLang="zh-TW" sz="1600"/>
          </a:p>
        </p:txBody>
      </p:sp>
      <p:grpSp>
        <p:nvGrpSpPr>
          <p:cNvPr id="79892" name="Group 20"/>
          <p:cNvGrpSpPr>
            <a:grpSpLocks/>
          </p:cNvGrpSpPr>
          <p:nvPr/>
        </p:nvGrpSpPr>
        <p:grpSpPr bwMode="auto">
          <a:xfrm>
            <a:off x="2443163" y="5065713"/>
            <a:ext cx="2057400" cy="998537"/>
            <a:chOff x="1443" y="3095"/>
            <a:chExt cx="1296" cy="629"/>
          </a:xfrm>
        </p:grpSpPr>
        <p:sp>
          <p:nvSpPr>
            <p:cNvPr id="79893" name="Freeform 21"/>
            <p:cNvSpPr>
              <a:spLocks/>
            </p:cNvSpPr>
            <p:nvPr/>
          </p:nvSpPr>
          <p:spPr bwMode="auto">
            <a:xfrm>
              <a:off x="2638" y="3095"/>
              <a:ext cx="101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0 h 629"/>
                <a:gd name="T4" fmla="*/ 203 w 203"/>
                <a:gd name="T5" fmla="*/ 0 h 629"/>
                <a:gd name="T6" fmla="*/ 203 w 203"/>
                <a:gd name="T7" fmla="*/ 509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03" y="509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E0E0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4" name="Freeform 22"/>
            <p:cNvSpPr>
              <a:spLocks/>
            </p:cNvSpPr>
            <p:nvPr/>
          </p:nvSpPr>
          <p:spPr bwMode="auto">
            <a:xfrm>
              <a:off x="1443" y="3095"/>
              <a:ext cx="1296" cy="120"/>
            </a:xfrm>
            <a:custGeom>
              <a:avLst/>
              <a:gdLst>
                <a:gd name="T0" fmla="*/ 2389 w 2592"/>
                <a:gd name="T1" fmla="*/ 120 h 120"/>
                <a:gd name="T2" fmla="*/ 0 w 2592"/>
                <a:gd name="T3" fmla="*/ 120 h 120"/>
                <a:gd name="T4" fmla="*/ 203 w 2592"/>
                <a:gd name="T5" fmla="*/ 0 h 120"/>
                <a:gd name="T6" fmla="*/ 2592 w 2592"/>
                <a:gd name="T7" fmla="*/ 0 h 120"/>
                <a:gd name="T8" fmla="*/ 2389 w 2592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120">
                  <a:moveTo>
                    <a:pt x="2389" y="120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592" y="0"/>
                  </a:lnTo>
                  <a:lnTo>
                    <a:pt x="2389" y="120"/>
                  </a:lnTo>
                  <a:close/>
                </a:path>
              </a:pathLst>
            </a:custGeom>
            <a:solidFill>
              <a:srgbClr val="9797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5" name="Rectangle 23"/>
            <p:cNvSpPr>
              <a:spLocks noChangeArrowheads="1"/>
            </p:cNvSpPr>
            <p:nvPr/>
          </p:nvSpPr>
          <p:spPr bwMode="auto">
            <a:xfrm>
              <a:off x="1443" y="3215"/>
              <a:ext cx="1195" cy="509"/>
            </a:xfrm>
            <a:prstGeom prst="rect">
              <a:avLst/>
            </a:prstGeom>
            <a:solidFill>
              <a:srgbClr val="C3C3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2738438" y="5248275"/>
            <a:ext cx="1309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IEEE 802.15.4</a:t>
            </a:r>
            <a:endParaRPr lang="en-US" altLang="zh-TW" sz="1600"/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2789238" y="5535613"/>
            <a:ext cx="1208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868/915 MHz</a:t>
            </a:r>
            <a:endParaRPr lang="en-US" altLang="zh-TW" sz="1600"/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3184525" y="5822950"/>
            <a:ext cx="415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PHY</a:t>
            </a:r>
            <a:endParaRPr lang="en-US" altLang="zh-TW" sz="1600"/>
          </a:p>
        </p:txBody>
      </p:sp>
      <p:grpSp>
        <p:nvGrpSpPr>
          <p:cNvPr id="79899" name="Group 27"/>
          <p:cNvGrpSpPr>
            <a:grpSpLocks/>
          </p:cNvGrpSpPr>
          <p:nvPr/>
        </p:nvGrpSpPr>
        <p:grpSpPr bwMode="auto">
          <a:xfrm>
            <a:off x="2443163" y="2916238"/>
            <a:ext cx="4257675" cy="998537"/>
            <a:chOff x="1443" y="1741"/>
            <a:chExt cx="2682" cy="629"/>
          </a:xfrm>
        </p:grpSpPr>
        <p:sp>
          <p:nvSpPr>
            <p:cNvPr id="79900" name="Freeform 28"/>
            <p:cNvSpPr>
              <a:spLocks/>
            </p:cNvSpPr>
            <p:nvPr/>
          </p:nvSpPr>
          <p:spPr bwMode="auto">
            <a:xfrm>
              <a:off x="4023" y="1741"/>
              <a:ext cx="102" cy="629"/>
            </a:xfrm>
            <a:custGeom>
              <a:avLst/>
              <a:gdLst>
                <a:gd name="T0" fmla="*/ 0 w 203"/>
                <a:gd name="T1" fmla="*/ 629 h 629"/>
                <a:gd name="T2" fmla="*/ 0 w 203"/>
                <a:gd name="T3" fmla="*/ 120 h 629"/>
                <a:gd name="T4" fmla="*/ 203 w 203"/>
                <a:gd name="T5" fmla="*/ 0 h 629"/>
                <a:gd name="T6" fmla="*/ 203 w 203"/>
                <a:gd name="T7" fmla="*/ 508 h 629"/>
                <a:gd name="T8" fmla="*/ 0 w 203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29">
                  <a:moveTo>
                    <a:pt x="0" y="629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203" y="508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FF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1" name="Freeform 29"/>
            <p:cNvSpPr>
              <a:spLocks/>
            </p:cNvSpPr>
            <p:nvPr/>
          </p:nvSpPr>
          <p:spPr bwMode="auto">
            <a:xfrm>
              <a:off x="1443" y="1741"/>
              <a:ext cx="2682" cy="120"/>
            </a:xfrm>
            <a:custGeom>
              <a:avLst/>
              <a:gdLst>
                <a:gd name="T0" fmla="*/ 5161 w 5364"/>
                <a:gd name="T1" fmla="*/ 120 h 120"/>
                <a:gd name="T2" fmla="*/ 0 w 5364"/>
                <a:gd name="T3" fmla="*/ 120 h 120"/>
                <a:gd name="T4" fmla="*/ 203 w 5364"/>
                <a:gd name="T5" fmla="*/ 0 h 120"/>
                <a:gd name="T6" fmla="*/ 5364 w 5364"/>
                <a:gd name="T7" fmla="*/ 0 h 120"/>
                <a:gd name="T8" fmla="*/ 5161 w 536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4" h="120">
                  <a:moveTo>
                    <a:pt x="5161" y="120"/>
                  </a:moveTo>
                  <a:lnTo>
                    <a:pt x="0" y="120"/>
                  </a:lnTo>
                  <a:lnTo>
                    <a:pt x="203" y="0"/>
                  </a:lnTo>
                  <a:lnTo>
                    <a:pt x="5364" y="0"/>
                  </a:lnTo>
                  <a:lnTo>
                    <a:pt x="5161" y="12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2" name="Rectangle 30"/>
            <p:cNvSpPr>
              <a:spLocks noChangeArrowheads="1"/>
            </p:cNvSpPr>
            <p:nvPr/>
          </p:nvSpPr>
          <p:spPr bwMode="auto">
            <a:xfrm>
              <a:off x="1443" y="1861"/>
              <a:ext cx="2580" cy="50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9904" name="AutoShape 32"/>
          <p:cNvSpPr>
            <a:spLocks noChangeArrowheads="1"/>
          </p:cNvSpPr>
          <p:nvPr/>
        </p:nvSpPr>
        <p:spPr bwMode="auto">
          <a:xfrm>
            <a:off x="685800" y="3200400"/>
            <a:ext cx="1295400" cy="533400"/>
          </a:xfrm>
          <a:prstGeom prst="rightArrow">
            <a:avLst>
              <a:gd name="adj1" fmla="val 50000"/>
              <a:gd name="adj2" fmla="val 60714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6813550" y="2798763"/>
            <a:ext cx="22082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1125" indent="-111125"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新細明體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1600" b="1">
                <a:latin typeface="Arial" charset="0"/>
              </a:rPr>
              <a:t>Network Routing</a:t>
            </a:r>
          </a:p>
          <a:p>
            <a:pPr>
              <a:buFontTx/>
              <a:buChar char="•"/>
            </a:pPr>
            <a:r>
              <a:rPr lang="en-US" altLang="zh-TW" sz="1600" b="1">
                <a:latin typeface="Arial" charset="0"/>
              </a:rPr>
              <a:t>Address translation</a:t>
            </a:r>
          </a:p>
          <a:p>
            <a:pPr>
              <a:buFontTx/>
              <a:buChar char="•"/>
            </a:pPr>
            <a:r>
              <a:rPr lang="en-US" altLang="zh-TW" sz="1600" b="1">
                <a:latin typeface="Arial" charset="0"/>
              </a:rPr>
              <a:t>Packet Segmentation</a:t>
            </a:r>
          </a:p>
          <a:p>
            <a:pPr>
              <a:buFontTx/>
              <a:buChar char="•"/>
            </a:pPr>
            <a:r>
              <a:rPr lang="en-US" altLang="zh-TW" sz="1600" b="1">
                <a:latin typeface="Arial" charset="0"/>
              </a:rPr>
              <a:t>Profiles</a:t>
            </a:r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4111625" y="3362325"/>
            <a:ext cx="641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ZigBee</a:t>
            </a:r>
            <a:endParaRPr lang="en-US" altLang="zh-TW" sz="1600"/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538163" y="6496050"/>
            <a:ext cx="7318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</a:rPr>
              <a:t>Slide </a:t>
            </a:r>
            <a:fld id="{3C5E16E7-2058-2D41-88CC-062E11EDBF7D}" type="slidenum">
              <a:rPr lang="en-US" altLang="zh-TW">
                <a:latin typeface="Arial" charset="0"/>
              </a:rPr>
              <a:pPr/>
              <a:t>26</a:t>
            </a:fld>
            <a:endParaRPr lang="en-US" altLang="zh-TW">
              <a:latin typeface="Arial" charset="0"/>
            </a:endParaRP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3962400" y="6496050"/>
            <a:ext cx="1628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</a:rPr>
              <a:t>Joe Dvorak, Motorola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8281988" y="6496050"/>
            <a:ext cx="690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charset="0"/>
              </a:rPr>
              <a:t>9/27/05</a:t>
            </a:r>
          </a:p>
        </p:txBody>
      </p:sp>
    </p:spTree>
    <p:extLst>
      <p:ext uri="{BB962C8B-B14F-4D97-AF65-F5344CB8AC3E}">
        <p14:creationId xmlns:p14="http://schemas.microsoft.com/office/powerpoint/2010/main" val="3794692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Slide </a:t>
            </a:r>
            <a:fld id="{64E38589-1EB2-854C-93BA-9288A102EE32}" type="slidenum">
              <a:rPr lang="en-US" altLang="zh-TW"/>
              <a:pPr/>
              <a:t>27</a:t>
            </a:fld>
            <a:endParaRPr lang="en-US" altLang="zh-TW"/>
          </a:p>
        </p:txBody>
      </p:sp>
      <p:grpSp>
        <p:nvGrpSpPr>
          <p:cNvPr id="412674" name="Group 2"/>
          <p:cNvGrpSpPr>
            <a:grpSpLocks/>
          </p:cNvGrpSpPr>
          <p:nvPr/>
        </p:nvGrpSpPr>
        <p:grpSpPr bwMode="auto">
          <a:xfrm>
            <a:off x="1181100" y="1524000"/>
            <a:ext cx="6553200" cy="1311275"/>
            <a:chOff x="480" y="1084"/>
            <a:chExt cx="4128" cy="826"/>
          </a:xfrm>
        </p:grpSpPr>
        <p:sp>
          <p:nvSpPr>
            <p:cNvPr id="412675" name="Text Box 3"/>
            <p:cNvSpPr txBox="1">
              <a:spLocks noChangeArrowheads="1"/>
            </p:cNvSpPr>
            <p:nvPr/>
          </p:nvSpPr>
          <p:spPr bwMode="auto">
            <a:xfrm>
              <a:off x="480" y="1333"/>
              <a:ext cx="1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80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412676" name="Line 4"/>
            <p:cNvSpPr>
              <a:spLocks noChangeShapeType="1"/>
            </p:cNvSpPr>
            <p:nvPr/>
          </p:nvSpPr>
          <p:spPr bwMode="auto">
            <a:xfrm flipV="1">
              <a:off x="1728" y="1200"/>
              <a:ext cx="57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2677" name="Text Box 5"/>
            <p:cNvSpPr txBox="1">
              <a:spLocks noChangeArrowheads="1"/>
            </p:cNvSpPr>
            <p:nvPr/>
          </p:nvSpPr>
          <p:spPr bwMode="auto">
            <a:xfrm>
              <a:off x="2304" y="1084"/>
              <a:ext cx="2304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>
                  <a:latin typeface="Arial" charset="0"/>
                  <a:cs typeface="Arial" charset="0"/>
                </a:rPr>
                <a:t>Initiate and join network</a:t>
              </a:r>
            </a:p>
            <a:p>
              <a:pPr algn="l"/>
              <a:r>
                <a:rPr lang="en-US" altLang="zh-TW" sz="2000">
                  <a:latin typeface="Arial" charset="0"/>
                  <a:cs typeface="Arial" charset="0"/>
                </a:rPr>
                <a:t>Manage network</a:t>
              </a:r>
            </a:p>
            <a:p>
              <a:pPr algn="l"/>
              <a:r>
                <a:rPr lang="en-US" altLang="zh-TW" sz="2000">
                  <a:latin typeface="Arial" charset="0"/>
                  <a:cs typeface="Arial" charset="0"/>
                </a:rPr>
                <a:t>Determine device relationships</a:t>
              </a:r>
            </a:p>
            <a:p>
              <a:pPr algn="l"/>
              <a:r>
                <a:rPr lang="en-US" altLang="zh-TW" sz="2000">
                  <a:latin typeface="Arial" charset="0"/>
                  <a:cs typeface="Arial" charset="0"/>
                </a:rPr>
                <a:t>Send and receive messages</a:t>
              </a:r>
            </a:p>
          </p:txBody>
        </p:sp>
        <p:sp>
          <p:nvSpPr>
            <p:cNvPr id="412678" name="Line 6"/>
            <p:cNvSpPr>
              <a:spLocks noChangeShapeType="1"/>
            </p:cNvSpPr>
            <p:nvPr/>
          </p:nvSpPr>
          <p:spPr bwMode="auto">
            <a:xfrm>
              <a:off x="1728" y="1584"/>
              <a:ext cx="57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2679" name="Line 7"/>
            <p:cNvSpPr>
              <a:spLocks noChangeShapeType="1"/>
            </p:cNvSpPr>
            <p:nvPr/>
          </p:nvSpPr>
          <p:spPr bwMode="auto">
            <a:xfrm flipV="1">
              <a:off x="1728" y="1392"/>
              <a:ext cx="57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2680" name="Line 8"/>
            <p:cNvSpPr>
              <a:spLocks noChangeShapeType="1"/>
            </p:cNvSpPr>
            <p:nvPr/>
          </p:nvSpPr>
          <p:spPr bwMode="auto">
            <a:xfrm>
              <a:off x="1728" y="1536"/>
              <a:ext cx="57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12681" name="WordArt 9"/>
          <p:cNvSpPr>
            <a:spLocks noChangeArrowheads="1" noChangeShapeType="1" noTextEdit="1"/>
          </p:cNvSpPr>
          <p:nvPr/>
        </p:nvSpPr>
        <p:spPr bwMode="auto">
          <a:xfrm rot="5400000" flipH="1">
            <a:off x="4267200" y="-273050"/>
            <a:ext cx="381000" cy="66294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TW" sz="4000" kern="10">
                <a:solidFill>
                  <a:srgbClr val="336699"/>
                </a:solidFill>
                <a:effectLst>
                  <a:outerShdw blurRad="63500" dist="46662" dir="2115817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{</a:t>
            </a:r>
            <a:endParaRPr lang="zh-TW" altLang="en-US" sz="4000" kern="10">
              <a:solidFill>
                <a:srgbClr val="336699"/>
              </a:solidFill>
              <a:effectLst>
                <a:outerShdw blurRad="63500" dist="46662" dir="2115817" algn="ctr" rotWithShape="0">
                  <a:srgbClr val="B2B2B2">
                    <a:alpha val="80000"/>
                  </a:srgbClr>
                </a:outerShdw>
              </a:effectLst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412682" name="Group 10"/>
          <p:cNvGrpSpPr>
            <a:grpSpLocks/>
          </p:cNvGrpSpPr>
          <p:nvPr/>
        </p:nvGrpSpPr>
        <p:grpSpPr bwMode="auto">
          <a:xfrm>
            <a:off x="3048000" y="4953000"/>
            <a:ext cx="2895600" cy="990600"/>
            <a:chOff x="1802" y="2256"/>
            <a:chExt cx="1824" cy="624"/>
          </a:xfrm>
        </p:grpSpPr>
        <p:sp>
          <p:nvSpPr>
            <p:cNvPr id="412683" name="Rectangle 11"/>
            <p:cNvSpPr>
              <a:spLocks noChangeArrowheads="1"/>
            </p:cNvSpPr>
            <p:nvPr/>
          </p:nvSpPr>
          <p:spPr bwMode="auto">
            <a:xfrm>
              <a:off x="1802" y="2592"/>
              <a:ext cx="1824" cy="288"/>
            </a:xfrm>
            <a:prstGeom prst="rect">
              <a:avLst/>
            </a:prstGeom>
            <a:solidFill>
              <a:srgbClr val="5C87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pPr algn="l" eaLnBrk="0" hangingPunct="0"/>
              <a:r>
                <a:rPr lang="en-US" altLang="zh-TW" sz="1600" b="1">
                  <a:latin typeface="Arial" charset="0"/>
                  <a:ea typeface="ＭＳ Ｐゴシック" charset="0"/>
                  <a:cs typeface="ＭＳ Ｐゴシック" charset="0"/>
                </a:rPr>
                <a:t>Physical Radio (PHY)</a:t>
              </a:r>
            </a:p>
          </p:txBody>
        </p:sp>
        <p:sp>
          <p:nvSpPr>
            <p:cNvPr id="412684" name="Rectangle 12"/>
            <p:cNvSpPr>
              <a:spLocks noChangeArrowheads="1"/>
            </p:cNvSpPr>
            <p:nvPr/>
          </p:nvSpPr>
          <p:spPr bwMode="auto">
            <a:xfrm>
              <a:off x="1802" y="2256"/>
              <a:ext cx="1824" cy="288"/>
            </a:xfrm>
            <a:prstGeom prst="rect">
              <a:avLst/>
            </a:prstGeom>
            <a:solidFill>
              <a:srgbClr val="5C87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pPr algn="l" eaLnBrk="0" hangingPunct="0"/>
              <a:r>
                <a:rPr lang="en-US" altLang="zh-TW" sz="1600" b="1">
                  <a:latin typeface="Arial" charset="0"/>
                  <a:ea typeface="ＭＳ Ｐゴシック" charset="0"/>
                  <a:cs typeface="ＭＳ Ｐゴシック" charset="0"/>
                </a:rPr>
                <a:t>Medium Access (MAC)</a:t>
              </a:r>
            </a:p>
          </p:txBody>
        </p:sp>
      </p:grpSp>
      <p:sp>
        <p:nvSpPr>
          <p:cNvPr id="412685" name="Rectangle 13"/>
          <p:cNvSpPr>
            <a:spLocks noChangeArrowheads="1"/>
          </p:cNvSpPr>
          <p:nvPr/>
        </p:nvSpPr>
        <p:spPr bwMode="auto">
          <a:xfrm>
            <a:off x="3048000" y="3352800"/>
            <a:ext cx="1828800" cy="457200"/>
          </a:xfrm>
          <a:prstGeom prst="rect">
            <a:avLst/>
          </a:prstGeom>
          <a:solidFill>
            <a:srgbClr val="FFF58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TW" sz="1600" b="1">
                <a:latin typeface="Arial" charset="0"/>
                <a:ea typeface="ＭＳ Ｐゴシック" charset="0"/>
                <a:cs typeface="ＭＳ Ｐゴシック" charset="0"/>
              </a:rPr>
              <a:t>Application</a:t>
            </a:r>
          </a:p>
        </p:txBody>
      </p:sp>
      <p:sp>
        <p:nvSpPr>
          <p:cNvPr id="412686" name="Freeform 14"/>
          <p:cNvSpPr>
            <a:spLocks/>
          </p:cNvSpPr>
          <p:nvPr/>
        </p:nvSpPr>
        <p:spPr bwMode="auto">
          <a:xfrm>
            <a:off x="4953000" y="3352800"/>
            <a:ext cx="990600" cy="1524000"/>
          </a:xfrm>
          <a:custGeom>
            <a:avLst/>
            <a:gdLst>
              <a:gd name="T0" fmla="*/ 0 w 624"/>
              <a:gd name="T1" fmla="*/ 0 h 960"/>
              <a:gd name="T2" fmla="*/ 624 w 624"/>
              <a:gd name="T3" fmla="*/ 0 h 960"/>
              <a:gd name="T4" fmla="*/ 624 w 624"/>
              <a:gd name="T5" fmla="*/ 960 h 960"/>
              <a:gd name="T6" fmla="*/ 336 w 624"/>
              <a:gd name="T7" fmla="*/ 960 h 960"/>
              <a:gd name="T8" fmla="*/ 336 w 624"/>
              <a:gd name="T9" fmla="*/ 288 h 960"/>
              <a:gd name="T10" fmla="*/ 0 w 624"/>
              <a:gd name="T11" fmla="*/ 288 h 960"/>
              <a:gd name="T12" fmla="*/ 0 w 624"/>
              <a:gd name="T13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4" h="960">
                <a:moveTo>
                  <a:pt x="0" y="0"/>
                </a:moveTo>
                <a:lnTo>
                  <a:pt x="624" y="0"/>
                </a:lnTo>
                <a:lnTo>
                  <a:pt x="624" y="960"/>
                </a:lnTo>
                <a:lnTo>
                  <a:pt x="336" y="960"/>
                </a:lnTo>
                <a:lnTo>
                  <a:pt x="336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rgbClr val="F7BF8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87" name="Rectangle 15"/>
          <p:cNvSpPr>
            <a:spLocks noChangeArrowheads="1"/>
          </p:cNvSpPr>
          <p:nvPr/>
        </p:nvSpPr>
        <p:spPr bwMode="auto">
          <a:xfrm>
            <a:off x="4978400" y="3378200"/>
            <a:ext cx="609600" cy="381000"/>
          </a:xfrm>
          <a:prstGeom prst="rect">
            <a:avLst/>
          </a:prstGeom>
          <a:solidFill>
            <a:srgbClr val="F7BF8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en-US" altLang="zh-TW" sz="1600" b="1">
                <a:latin typeface="Arial" charset="0"/>
                <a:ea typeface="ＭＳ Ｐゴシック" charset="0"/>
                <a:cs typeface="ＭＳ Ｐゴシック" charset="0"/>
              </a:rPr>
              <a:t>ZDO</a:t>
            </a:r>
          </a:p>
        </p:txBody>
      </p:sp>
      <p:sp>
        <p:nvSpPr>
          <p:cNvPr id="412688" name="Rectangle 16"/>
          <p:cNvSpPr>
            <a:spLocks noChangeArrowheads="1"/>
          </p:cNvSpPr>
          <p:nvPr/>
        </p:nvSpPr>
        <p:spPr bwMode="auto">
          <a:xfrm>
            <a:off x="3581400" y="4419600"/>
            <a:ext cx="1828800" cy="457200"/>
          </a:xfrm>
          <a:prstGeom prst="rect">
            <a:avLst/>
          </a:prstGeom>
          <a:solidFill>
            <a:srgbClr val="F7BF8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algn="l" eaLnBrk="0" hangingPunct="0"/>
            <a:r>
              <a:rPr lang="en-US" altLang="zh-TW" sz="1600" b="1">
                <a:latin typeface="Arial" charset="0"/>
                <a:ea typeface="ＭＳ Ｐゴシック" charset="0"/>
                <a:cs typeface="ＭＳ Ｐゴシック" charset="0"/>
              </a:rPr>
              <a:t>NWK</a:t>
            </a:r>
          </a:p>
        </p:txBody>
      </p:sp>
      <p:sp>
        <p:nvSpPr>
          <p:cNvPr id="412689" name="Rectangle 17"/>
          <p:cNvSpPr>
            <a:spLocks noChangeArrowheads="1"/>
          </p:cNvSpPr>
          <p:nvPr/>
        </p:nvSpPr>
        <p:spPr bwMode="auto">
          <a:xfrm>
            <a:off x="3581400" y="3886200"/>
            <a:ext cx="1828800" cy="457200"/>
          </a:xfrm>
          <a:prstGeom prst="rect">
            <a:avLst/>
          </a:prstGeom>
          <a:solidFill>
            <a:srgbClr val="F7BF8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algn="l" eaLnBrk="0" hangingPunct="0"/>
            <a:r>
              <a:rPr lang="en-US" altLang="zh-TW" sz="1400" b="1">
                <a:latin typeface="Arial" charset="0"/>
                <a:ea typeface="ＭＳ Ｐゴシック" charset="0"/>
                <a:cs typeface="ＭＳ Ｐゴシック" charset="0"/>
              </a:rPr>
              <a:t>App Support (APS)</a:t>
            </a:r>
          </a:p>
        </p:txBody>
      </p:sp>
      <p:sp>
        <p:nvSpPr>
          <p:cNvPr id="412690" name="Rectangle 18"/>
          <p:cNvSpPr>
            <a:spLocks noChangeArrowheads="1"/>
          </p:cNvSpPr>
          <p:nvPr/>
        </p:nvSpPr>
        <p:spPr bwMode="auto">
          <a:xfrm>
            <a:off x="3048000" y="3886200"/>
            <a:ext cx="457200" cy="990600"/>
          </a:xfrm>
          <a:prstGeom prst="rect">
            <a:avLst/>
          </a:prstGeom>
          <a:solidFill>
            <a:srgbClr val="F7BF8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lIns="0" rIns="0" anchor="ctr"/>
          <a:lstStyle/>
          <a:p>
            <a:pPr eaLnBrk="0" hangingPunct="0"/>
            <a:r>
              <a:rPr lang="en-US" altLang="zh-TW" sz="1600" b="1">
                <a:latin typeface="Arial" charset="0"/>
                <a:ea typeface="ＭＳ Ｐゴシック" charset="0"/>
                <a:cs typeface="ＭＳ Ｐゴシック" charset="0"/>
              </a:rPr>
              <a:t>SSP</a:t>
            </a:r>
          </a:p>
        </p:txBody>
      </p: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685800" y="4090988"/>
            <a:ext cx="1787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1600">
                <a:latin typeface="Arial" charset="0"/>
              </a:rPr>
              <a:t>Security functions</a:t>
            </a:r>
          </a:p>
        </p:txBody>
      </p:sp>
      <p:sp>
        <p:nvSpPr>
          <p:cNvPr id="412692" name="Line 20"/>
          <p:cNvSpPr>
            <a:spLocks noChangeShapeType="1"/>
          </p:cNvSpPr>
          <p:nvPr/>
        </p:nvSpPr>
        <p:spPr bwMode="auto">
          <a:xfrm>
            <a:off x="2514600" y="4243388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93" name="Line 21"/>
          <p:cNvSpPr>
            <a:spLocks noChangeShapeType="1"/>
          </p:cNvSpPr>
          <p:nvPr/>
        </p:nvSpPr>
        <p:spPr bwMode="auto">
          <a:xfrm flipV="1">
            <a:off x="2743200" y="4776788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94" name="Text Box 22"/>
          <p:cNvSpPr txBox="1">
            <a:spLocks noChangeArrowheads="1"/>
          </p:cNvSpPr>
          <p:nvPr/>
        </p:nvSpPr>
        <p:spPr bwMode="auto">
          <a:xfrm>
            <a:off x="650875" y="4713288"/>
            <a:ext cx="20923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1600">
                <a:latin typeface="Arial" charset="0"/>
              </a:rPr>
              <a:t>Network organization</a:t>
            </a:r>
          </a:p>
          <a:p>
            <a:pPr algn="l" eaLnBrk="0" hangingPunct="0"/>
            <a:r>
              <a:rPr lang="en-US" altLang="zh-TW" sz="1600">
                <a:latin typeface="Arial" charset="0"/>
              </a:rPr>
              <a:t>Route discovery</a:t>
            </a:r>
          </a:p>
          <a:p>
            <a:pPr algn="l" eaLnBrk="0" hangingPunct="0"/>
            <a:r>
              <a:rPr lang="en-US" altLang="zh-TW" sz="1600">
                <a:latin typeface="Arial" charset="0"/>
              </a:rPr>
              <a:t>Message relaying</a:t>
            </a:r>
          </a:p>
        </p:txBody>
      </p:sp>
      <p:sp>
        <p:nvSpPr>
          <p:cNvPr id="412695" name="Line 23"/>
          <p:cNvSpPr>
            <a:spLocks noChangeShapeType="1"/>
          </p:cNvSpPr>
          <p:nvPr/>
        </p:nvSpPr>
        <p:spPr bwMode="auto">
          <a:xfrm>
            <a:off x="5334000" y="4243388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96" name="Text Box 24"/>
          <p:cNvSpPr txBox="1">
            <a:spLocks noChangeArrowheads="1"/>
          </p:cNvSpPr>
          <p:nvPr/>
        </p:nvSpPr>
        <p:spPr bwMode="auto">
          <a:xfrm>
            <a:off x="6483350" y="4821238"/>
            <a:ext cx="1512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1600">
                <a:latin typeface="Arial" charset="0"/>
              </a:rPr>
              <a:t>Device binding</a:t>
            </a:r>
          </a:p>
          <a:p>
            <a:pPr algn="l" eaLnBrk="0" hangingPunct="0"/>
            <a:r>
              <a:rPr lang="en-US" altLang="zh-TW" sz="1600">
                <a:latin typeface="Arial" charset="0"/>
              </a:rPr>
              <a:t>Messaging</a:t>
            </a:r>
          </a:p>
        </p:txBody>
      </p:sp>
      <p:sp>
        <p:nvSpPr>
          <p:cNvPr id="412697" name="Line 25"/>
          <p:cNvSpPr>
            <a:spLocks noChangeShapeType="1"/>
          </p:cNvSpPr>
          <p:nvPr/>
        </p:nvSpPr>
        <p:spPr bwMode="auto">
          <a:xfrm>
            <a:off x="6019800" y="4090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98" name="Text Box 26"/>
          <p:cNvSpPr txBox="1">
            <a:spLocks noChangeArrowheads="1"/>
          </p:cNvSpPr>
          <p:nvPr/>
        </p:nvSpPr>
        <p:spPr bwMode="auto">
          <a:xfrm>
            <a:off x="6477000" y="3862388"/>
            <a:ext cx="20478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1600">
                <a:latin typeface="Arial" charset="0"/>
              </a:rPr>
              <a:t>Device management</a:t>
            </a:r>
          </a:p>
          <a:p>
            <a:pPr algn="l" eaLnBrk="0" hangingPunct="0"/>
            <a:r>
              <a:rPr lang="en-US" altLang="zh-TW" sz="1600">
                <a:latin typeface="Arial" charset="0"/>
              </a:rPr>
              <a:t>Device discovery</a:t>
            </a:r>
          </a:p>
          <a:p>
            <a:pPr algn="l" eaLnBrk="0" hangingPunct="0"/>
            <a:r>
              <a:rPr lang="en-US" altLang="zh-TW" sz="1600">
                <a:latin typeface="Arial" charset="0"/>
              </a:rPr>
              <a:t>Service discovery</a:t>
            </a:r>
          </a:p>
        </p:txBody>
      </p:sp>
      <p:sp>
        <p:nvSpPr>
          <p:cNvPr id="412699" name="Rectangle 27"/>
          <p:cNvSpPr>
            <a:spLocks noGrp="1" noChangeArrowheads="1"/>
          </p:cNvSpPr>
          <p:nvPr>
            <p:ph type="title"/>
          </p:nvPr>
        </p:nvSpPr>
        <p:spPr>
          <a:xfrm>
            <a:off x="1143000" y="88900"/>
            <a:ext cx="7772400" cy="1143000"/>
          </a:xfrm>
          <a:noFill/>
          <a:ln/>
        </p:spPr>
        <p:txBody>
          <a:bodyPr/>
          <a:lstStyle/>
          <a:p>
            <a:r>
              <a:rPr lang="en-US" altLang="zh-TW"/>
              <a:t>ZigBee Stack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8490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 Profiles</a:t>
            </a:r>
          </a:p>
        </p:txBody>
      </p:sp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Slide </a:t>
            </a:r>
            <a:fld id="{3E1C86CC-AB3B-5B47-B67E-A2C1E6CAC08E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4648200"/>
            <a:ext cx="86106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Application profiles define what messages are sent over the air for a given application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Devices with the same application profiles interoperate end to end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ZigBee publishes a set of public profiles, but vendors may create manufacturer specific ones as well</a:t>
            </a:r>
          </a:p>
        </p:txBody>
      </p:sp>
      <p:grpSp>
        <p:nvGrpSpPr>
          <p:cNvPr id="473092" name="Group 4"/>
          <p:cNvGrpSpPr>
            <a:grpSpLocks/>
          </p:cNvGrpSpPr>
          <p:nvPr/>
        </p:nvGrpSpPr>
        <p:grpSpPr bwMode="auto">
          <a:xfrm>
            <a:off x="5257800" y="3124200"/>
            <a:ext cx="2895600" cy="990600"/>
            <a:chOff x="1802" y="2256"/>
            <a:chExt cx="1824" cy="624"/>
          </a:xfrm>
        </p:grpSpPr>
        <p:sp>
          <p:nvSpPr>
            <p:cNvPr id="473093" name="Rectangle 5"/>
            <p:cNvSpPr>
              <a:spLocks noChangeArrowheads="1"/>
            </p:cNvSpPr>
            <p:nvPr/>
          </p:nvSpPr>
          <p:spPr bwMode="auto">
            <a:xfrm>
              <a:off x="1802" y="2592"/>
              <a:ext cx="1824" cy="288"/>
            </a:xfrm>
            <a:prstGeom prst="rect">
              <a:avLst/>
            </a:prstGeom>
            <a:solidFill>
              <a:srgbClr val="5C87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pPr algn="l" eaLnBrk="0" hangingPunct="0"/>
              <a:r>
                <a:rPr lang="en-US" altLang="zh-TW" sz="1600" b="1">
                  <a:solidFill>
                    <a:srgbClr val="CCCCCC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Physical Radio (PHY)</a:t>
              </a:r>
            </a:p>
          </p:txBody>
        </p:sp>
        <p:sp>
          <p:nvSpPr>
            <p:cNvPr id="473094" name="Rectangle 6"/>
            <p:cNvSpPr>
              <a:spLocks noChangeArrowheads="1"/>
            </p:cNvSpPr>
            <p:nvPr/>
          </p:nvSpPr>
          <p:spPr bwMode="auto">
            <a:xfrm>
              <a:off x="1802" y="2256"/>
              <a:ext cx="1824" cy="288"/>
            </a:xfrm>
            <a:prstGeom prst="rect">
              <a:avLst/>
            </a:prstGeom>
            <a:solidFill>
              <a:srgbClr val="5C87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pPr algn="l" eaLnBrk="0" hangingPunct="0"/>
              <a:r>
                <a:rPr lang="en-US" altLang="zh-TW" sz="1600" b="1">
                  <a:solidFill>
                    <a:srgbClr val="CCCCCC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Medium Access (MAC)</a:t>
              </a:r>
            </a:p>
          </p:txBody>
        </p:sp>
      </p:grpSp>
      <p:sp>
        <p:nvSpPr>
          <p:cNvPr id="473095" name="Rectangle 7"/>
          <p:cNvSpPr>
            <a:spLocks noChangeArrowheads="1"/>
          </p:cNvSpPr>
          <p:nvPr/>
        </p:nvSpPr>
        <p:spPr bwMode="auto">
          <a:xfrm>
            <a:off x="5257800" y="1524000"/>
            <a:ext cx="1828800" cy="457200"/>
          </a:xfrm>
          <a:prstGeom prst="rect">
            <a:avLst/>
          </a:prstGeom>
          <a:solidFill>
            <a:srgbClr val="FFF58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TW" sz="1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</a:t>
            </a:r>
          </a:p>
        </p:txBody>
      </p:sp>
      <p:sp>
        <p:nvSpPr>
          <p:cNvPr id="473096" name="Freeform 8"/>
          <p:cNvSpPr>
            <a:spLocks/>
          </p:cNvSpPr>
          <p:nvPr/>
        </p:nvSpPr>
        <p:spPr bwMode="auto">
          <a:xfrm>
            <a:off x="7162800" y="1524000"/>
            <a:ext cx="990600" cy="1524000"/>
          </a:xfrm>
          <a:custGeom>
            <a:avLst/>
            <a:gdLst>
              <a:gd name="T0" fmla="*/ 0 w 624"/>
              <a:gd name="T1" fmla="*/ 0 h 960"/>
              <a:gd name="T2" fmla="*/ 624 w 624"/>
              <a:gd name="T3" fmla="*/ 0 h 960"/>
              <a:gd name="T4" fmla="*/ 624 w 624"/>
              <a:gd name="T5" fmla="*/ 960 h 960"/>
              <a:gd name="T6" fmla="*/ 336 w 624"/>
              <a:gd name="T7" fmla="*/ 960 h 960"/>
              <a:gd name="T8" fmla="*/ 336 w 624"/>
              <a:gd name="T9" fmla="*/ 288 h 960"/>
              <a:gd name="T10" fmla="*/ 0 w 624"/>
              <a:gd name="T11" fmla="*/ 288 h 960"/>
              <a:gd name="T12" fmla="*/ 0 w 624"/>
              <a:gd name="T13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4" h="960">
                <a:moveTo>
                  <a:pt x="0" y="0"/>
                </a:moveTo>
                <a:lnTo>
                  <a:pt x="624" y="0"/>
                </a:lnTo>
                <a:lnTo>
                  <a:pt x="624" y="960"/>
                </a:lnTo>
                <a:lnTo>
                  <a:pt x="336" y="960"/>
                </a:lnTo>
                <a:lnTo>
                  <a:pt x="336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rgbClr val="F7BF8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3097" name="Rectangle 9"/>
          <p:cNvSpPr>
            <a:spLocks noChangeArrowheads="1"/>
          </p:cNvSpPr>
          <p:nvPr/>
        </p:nvSpPr>
        <p:spPr bwMode="auto">
          <a:xfrm>
            <a:off x="7188200" y="1549400"/>
            <a:ext cx="609600" cy="381000"/>
          </a:xfrm>
          <a:prstGeom prst="rect">
            <a:avLst/>
          </a:prstGeom>
          <a:solidFill>
            <a:srgbClr val="F7BF8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en-US" altLang="zh-TW" sz="1600" b="1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ZDO</a:t>
            </a:r>
          </a:p>
        </p:txBody>
      </p:sp>
      <p:sp>
        <p:nvSpPr>
          <p:cNvPr id="473098" name="Rectangle 10"/>
          <p:cNvSpPr>
            <a:spLocks noChangeArrowheads="1"/>
          </p:cNvSpPr>
          <p:nvPr/>
        </p:nvSpPr>
        <p:spPr bwMode="auto">
          <a:xfrm>
            <a:off x="5791200" y="2590800"/>
            <a:ext cx="1828800" cy="457200"/>
          </a:xfrm>
          <a:prstGeom prst="rect">
            <a:avLst/>
          </a:prstGeom>
          <a:solidFill>
            <a:srgbClr val="F7BF8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algn="l" eaLnBrk="0" hangingPunct="0"/>
            <a:r>
              <a:rPr lang="en-US" altLang="zh-TW" sz="1600" b="1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NWK</a:t>
            </a:r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5791200" y="2057400"/>
            <a:ext cx="1828800" cy="457200"/>
          </a:xfrm>
          <a:prstGeom prst="rect">
            <a:avLst/>
          </a:prstGeom>
          <a:solidFill>
            <a:srgbClr val="F7BF8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algn="l" eaLnBrk="0" hangingPunct="0"/>
            <a:r>
              <a:rPr lang="en-US" altLang="zh-TW" sz="1400" b="1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App Support (APS)</a:t>
            </a:r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5257800" y="2057400"/>
            <a:ext cx="457200" cy="990600"/>
          </a:xfrm>
          <a:prstGeom prst="rect">
            <a:avLst/>
          </a:prstGeom>
          <a:solidFill>
            <a:srgbClr val="F7BF8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lIns="0" rIns="0" anchor="ctr"/>
          <a:lstStyle/>
          <a:p>
            <a:pPr eaLnBrk="0" hangingPunct="0"/>
            <a:r>
              <a:rPr lang="en-US" altLang="zh-TW" sz="1600" b="1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SSP</a:t>
            </a:r>
          </a:p>
        </p:txBody>
      </p:sp>
      <p:pic>
        <p:nvPicPr>
          <p:cNvPr id="473101" name="Picture 13" descr="ThreeButtonKeypad"/>
          <p:cNvPicPr>
            <a:picLocks noChangeAspect="1" noChangeArrowheads="1"/>
          </p:cNvPicPr>
          <p:nvPr/>
        </p:nvPicPr>
        <p:blipFill>
          <a:blip r:embed="rId4" cstate="email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620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102" name="Picture 14" descr="Thermostat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12827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103" name="Rectangle 15"/>
          <p:cNvSpPr>
            <a:spLocks noChangeArrowheads="1"/>
          </p:cNvSpPr>
          <p:nvPr/>
        </p:nvSpPr>
        <p:spPr bwMode="auto">
          <a:xfrm>
            <a:off x="685800" y="2971800"/>
            <a:ext cx="1371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3104" name="Text Box 16"/>
          <p:cNvSpPr txBox="1">
            <a:spLocks noChangeArrowheads="1"/>
          </p:cNvSpPr>
          <p:nvPr/>
        </p:nvSpPr>
        <p:spPr bwMode="auto">
          <a:xfrm>
            <a:off x="838200" y="3048000"/>
            <a:ext cx="1120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400" b="1">
                <a:latin typeface="Courier" charset="0"/>
              </a:rPr>
              <a:t>Clusters</a:t>
            </a:r>
          </a:p>
        </p:txBody>
      </p:sp>
      <p:sp>
        <p:nvSpPr>
          <p:cNvPr id="473105" name="Text Box 17"/>
          <p:cNvSpPr txBox="1">
            <a:spLocks noChangeArrowheads="1"/>
          </p:cNvSpPr>
          <p:nvPr/>
        </p:nvSpPr>
        <p:spPr bwMode="auto">
          <a:xfrm>
            <a:off x="762000" y="3436938"/>
            <a:ext cx="12954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zh-TW" sz="1400">
                <a:latin typeface="Courier" charset="0"/>
              </a:rPr>
              <a:t>0: off</a:t>
            </a:r>
          </a:p>
          <a:p>
            <a:pPr algn="l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zh-TW" sz="1400">
                <a:latin typeface="Courier" charset="0"/>
              </a:rPr>
              <a:t>1: on</a:t>
            </a:r>
          </a:p>
          <a:p>
            <a:pPr algn="l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zh-TW" sz="1400">
                <a:latin typeface="Courier" charset="0"/>
              </a:rPr>
              <a:t>2: scene 1</a:t>
            </a:r>
          </a:p>
          <a:p>
            <a:pPr algn="l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zh-TW" sz="1400">
                <a:latin typeface="Courier" charset="0"/>
              </a:rPr>
              <a:t>3: scene 2</a:t>
            </a:r>
          </a:p>
        </p:txBody>
      </p:sp>
      <p:sp>
        <p:nvSpPr>
          <p:cNvPr id="473106" name="Rectangle 18"/>
          <p:cNvSpPr>
            <a:spLocks noChangeArrowheads="1"/>
          </p:cNvSpPr>
          <p:nvPr/>
        </p:nvSpPr>
        <p:spPr bwMode="auto">
          <a:xfrm>
            <a:off x="2438400" y="2971800"/>
            <a:ext cx="1447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3107" name="Text Box 19"/>
          <p:cNvSpPr txBox="1">
            <a:spLocks noChangeArrowheads="1"/>
          </p:cNvSpPr>
          <p:nvPr/>
        </p:nvSpPr>
        <p:spPr bwMode="auto">
          <a:xfrm>
            <a:off x="2590800" y="3048000"/>
            <a:ext cx="1120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400" b="1">
                <a:latin typeface="Courier" charset="0"/>
              </a:rPr>
              <a:t>Clusters</a:t>
            </a:r>
          </a:p>
        </p:txBody>
      </p:sp>
      <p:sp>
        <p:nvSpPr>
          <p:cNvPr id="473108" name="Text Box 20"/>
          <p:cNvSpPr txBox="1">
            <a:spLocks noChangeArrowheads="1"/>
          </p:cNvSpPr>
          <p:nvPr/>
        </p:nvSpPr>
        <p:spPr bwMode="auto">
          <a:xfrm>
            <a:off x="2514600" y="3436938"/>
            <a:ext cx="13716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zh-TW" sz="1400">
                <a:latin typeface="Courier" charset="0"/>
              </a:rPr>
              <a:t>0: fan off</a:t>
            </a:r>
          </a:p>
          <a:p>
            <a:pPr algn="l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zh-TW" sz="1400">
                <a:latin typeface="Courier" charset="0"/>
              </a:rPr>
              <a:t>1: fan on</a:t>
            </a:r>
          </a:p>
          <a:p>
            <a:pPr algn="l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zh-TW" sz="1400">
                <a:latin typeface="Courier" charset="0"/>
              </a:rPr>
              <a:t>2: temp set</a:t>
            </a:r>
          </a:p>
          <a:p>
            <a:pPr algn="l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zh-TW" sz="1400">
                <a:latin typeface="Courier" charset="0"/>
              </a:rPr>
              <a:t>3: time set</a:t>
            </a:r>
          </a:p>
        </p:txBody>
      </p:sp>
      <p:graphicFrame>
        <p:nvGraphicFramePr>
          <p:cNvPr id="473109" name="Object 21"/>
          <p:cNvGraphicFramePr>
            <a:graphicFrameLocks noChangeAspect="1"/>
          </p:cNvGraphicFramePr>
          <p:nvPr/>
        </p:nvGraphicFramePr>
        <p:xfrm>
          <a:off x="5257800" y="1447800"/>
          <a:ext cx="29718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Photo Editor Photo" r:id="rId6" imgW="3672381" imgH="3505504" progId="MSPhotoEd.3">
                  <p:embed/>
                </p:oleObj>
              </mc:Choice>
              <mc:Fallback>
                <p:oleObj name="Photo Editor Photo" r:id="rId6" imgW="3672381" imgH="350550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447800"/>
                        <a:ext cx="2971800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10" name="Line 22"/>
          <p:cNvSpPr>
            <a:spLocks noChangeShapeType="1"/>
          </p:cNvSpPr>
          <p:nvPr/>
        </p:nvSpPr>
        <p:spPr bwMode="auto">
          <a:xfrm flipH="1">
            <a:off x="3886200" y="17526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685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Application Profiles</a:t>
            </a:r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Slide </a:t>
            </a:r>
            <a:fld id="{D88C6019-266A-4A45-B9AD-5E99D159D11B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3276600"/>
            <a:ext cx="4264025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/>
              <a:t>Home Automation [HA]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Defines set of devices used in home automation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Light switches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Thermostats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Window shade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Heating unit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etc. </a:t>
            </a:r>
          </a:p>
        </p:txBody>
      </p:sp>
      <p:sp>
        <p:nvSpPr>
          <p:cNvPr id="42291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30788" y="3276600"/>
            <a:ext cx="4113212" cy="278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Industrial</a:t>
            </a:r>
            <a:r>
              <a:rPr lang="en-US" altLang="zh-TW" sz="2400"/>
              <a:t> Plant Monitoring 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Consists of device definitions for sensors used in industrial control</a:t>
            </a:r>
          </a:p>
          <a:p>
            <a:pPr lvl="2">
              <a:lnSpc>
                <a:spcPct val="90000"/>
              </a:lnSpc>
            </a:pPr>
            <a:r>
              <a:rPr lang="en-US" altLang="zh-TW" sz="1800"/>
              <a:t>Temperature</a:t>
            </a:r>
          </a:p>
          <a:p>
            <a:pPr lvl="2">
              <a:lnSpc>
                <a:spcPct val="90000"/>
              </a:lnSpc>
            </a:pPr>
            <a:r>
              <a:rPr lang="en-US" altLang="zh-TW" sz="1800"/>
              <a:t>Pressure sensors</a:t>
            </a:r>
          </a:p>
          <a:p>
            <a:pPr lvl="2">
              <a:lnSpc>
                <a:spcPct val="90000"/>
              </a:lnSpc>
            </a:pPr>
            <a:r>
              <a:rPr lang="en-US" altLang="zh-TW" sz="1800"/>
              <a:t>Infrared</a:t>
            </a:r>
          </a:p>
          <a:p>
            <a:pPr lvl="2">
              <a:lnSpc>
                <a:spcPct val="90000"/>
              </a:lnSpc>
            </a:pPr>
            <a:r>
              <a:rPr lang="en-US" altLang="zh-TW" sz="1800"/>
              <a:t>etc.</a:t>
            </a:r>
          </a:p>
        </p:txBody>
      </p:sp>
      <p:sp>
        <p:nvSpPr>
          <p:cNvPr id="422917" name="Line 5"/>
          <p:cNvSpPr>
            <a:spLocks noChangeShapeType="1"/>
          </p:cNvSpPr>
          <p:nvPr/>
        </p:nvSpPr>
        <p:spPr bwMode="auto">
          <a:xfrm>
            <a:off x="4572000" y="14478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4229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39888"/>
            <a:ext cx="2133600" cy="1331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919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43063"/>
            <a:ext cx="2455863" cy="12525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4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Sensor Network Challenges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950200" cy="4519613"/>
          </a:xfrm>
        </p:spPr>
        <p:txBody>
          <a:bodyPr/>
          <a:lstStyle/>
          <a:p>
            <a:r>
              <a:rPr lang="en-US" altLang="zh-TW" sz="2800"/>
              <a:t>Low computational power</a:t>
            </a:r>
          </a:p>
          <a:p>
            <a:pPr lvl="1"/>
            <a:r>
              <a:rPr lang="en-US" altLang="zh-TW" sz="2400"/>
              <a:t>Less than 10 MIPS</a:t>
            </a:r>
          </a:p>
          <a:p>
            <a:pPr lvl="1"/>
            <a:r>
              <a:rPr lang="en-US" altLang="zh-TW" sz="2400"/>
              <a:t>Low memory budget: 4-10 KB</a:t>
            </a:r>
          </a:p>
          <a:p>
            <a:pPr lvl="1"/>
            <a:endParaRPr lang="en-US" altLang="zh-TW" sz="2400"/>
          </a:p>
          <a:p>
            <a:r>
              <a:rPr lang="en-US" altLang="zh-TW" sz="2800"/>
              <a:t>Limited energy budget</a:t>
            </a:r>
          </a:p>
          <a:p>
            <a:pPr lvl="1"/>
            <a:r>
              <a:rPr lang="en-US" altLang="zh-TW" sz="2400"/>
              <a:t>AA batteries provide ~2850 mAh</a:t>
            </a:r>
          </a:p>
          <a:p>
            <a:pPr lvl="1"/>
            <a:r>
              <a:rPr lang="en-US" altLang="zh-TW" sz="2400"/>
              <a:t>LiIon and NiMH batteries provide 800-2500 mAh</a:t>
            </a:r>
          </a:p>
          <a:p>
            <a:pPr lvl="1"/>
            <a:r>
              <a:rPr lang="en-US" altLang="zh-TW" sz="2400"/>
              <a:t>Solar cells: around 5 mA/cm</a:t>
            </a:r>
            <a:r>
              <a:rPr lang="en-US" altLang="zh-TW" sz="2400" baseline="30000"/>
              <a:t>2</a:t>
            </a:r>
            <a:r>
              <a:rPr lang="en-US" altLang="zh-TW" sz="2400"/>
              <a:t> in direct sunlight</a:t>
            </a:r>
          </a:p>
          <a:p>
            <a:pPr lvl="1"/>
            <a:endParaRPr lang="en-US" altLang="zh-TW" sz="2400"/>
          </a:p>
          <a:p>
            <a:r>
              <a:rPr lang="en-US" altLang="zh-TW" sz="2800"/>
              <a:t>Communication?</a:t>
            </a:r>
          </a:p>
        </p:txBody>
      </p:sp>
    </p:spTree>
    <p:extLst>
      <p:ext uri="{BB962C8B-B14F-4D97-AF65-F5344CB8AC3E}">
        <p14:creationId xmlns:p14="http://schemas.microsoft.com/office/powerpoint/2010/main" val="181811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Comparing Low-Power Wireless Technologies </a:t>
            </a:r>
          </a:p>
          <a:p>
            <a:pPr lvl="1"/>
            <a:r>
              <a:rPr lang="en-US" altLang="zh-TW" dirty="0"/>
              <a:t>https://www.digikey.com/en/articles/techzone/2017/oct/comparing-low-power-wireless-technologies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603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Wireless Communication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/>
              <a:t>Wireless communication standards:</a:t>
            </a:r>
          </a:p>
          <a:p>
            <a:pPr lvl="2"/>
            <a:r>
              <a:rPr lang="en-US" altLang="zh-TW" dirty="0"/>
              <a:t>IEEE 802.11 a/b/g</a:t>
            </a:r>
          </a:p>
          <a:p>
            <a:pPr lvl="2"/>
            <a:r>
              <a:rPr lang="en-US" altLang="zh-TW" dirty="0"/>
              <a:t>Bluetooth</a:t>
            </a:r>
          </a:p>
          <a:p>
            <a:pPr lvl="2"/>
            <a:r>
              <a:rPr lang="en-US" altLang="zh-TW" dirty="0"/>
              <a:t>GSM</a:t>
            </a:r>
          </a:p>
          <a:p>
            <a:pPr lvl="1"/>
            <a:r>
              <a:rPr lang="en-US" altLang="zh-TW" dirty="0"/>
              <a:t>What makes them unattractive for WSN:</a:t>
            </a:r>
          </a:p>
          <a:p>
            <a:pPr lvl="2"/>
            <a:r>
              <a:rPr lang="en-US" altLang="zh-TW" dirty="0"/>
              <a:t>Power hungry (need big batteries)</a:t>
            </a:r>
          </a:p>
          <a:p>
            <a:pPr lvl="2"/>
            <a:r>
              <a:rPr lang="en-US" altLang="zh-TW" dirty="0"/>
              <a:t>Complexity (need lots of clock cycles and memory)</a:t>
            </a:r>
          </a:p>
          <a:p>
            <a:pPr lvl="1"/>
            <a:r>
              <a:rPr lang="en-US" altLang="zh-TW" dirty="0"/>
              <a:t>New protocol for WSN:</a:t>
            </a:r>
          </a:p>
          <a:p>
            <a:pPr lvl="2"/>
            <a:r>
              <a:rPr lang="en-US" altLang="zh-TW" dirty="0"/>
              <a:t>802.15.4 and </a:t>
            </a:r>
            <a:r>
              <a:rPr lang="en-US" altLang="zh-TW" dirty="0" err="1"/>
              <a:t>Zigbee</a:t>
            </a:r>
            <a:r>
              <a:rPr lang="en-US" altLang="zh-TW" dirty="0"/>
              <a:t> (ratified in Dec 14, 2004)</a:t>
            </a:r>
          </a:p>
        </p:txBody>
      </p:sp>
    </p:spTree>
    <p:extLst>
      <p:ext uri="{BB962C8B-B14F-4D97-AF65-F5344CB8AC3E}">
        <p14:creationId xmlns:p14="http://schemas.microsoft.com/office/powerpoint/2010/main" val="35997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Basic ZigBee overview</a:t>
            </a:r>
            <a:br>
              <a:rPr lang="en-US" altLang="zh-TW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719262"/>
            <a:ext cx="8363272" cy="4806082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ZigBee</a:t>
            </a:r>
            <a:r>
              <a:rPr lang="en-US" altLang="zh-TW" dirty="0"/>
              <a:t> is a specification for a high level protocol stack using small, low-power and low-cost radios. </a:t>
            </a:r>
          </a:p>
          <a:p>
            <a:r>
              <a:rPr lang="en-US" altLang="zh-TW" dirty="0"/>
              <a:t>Based on IEEE 802.15.4 standard for Personal Area Network.</a:t>
            </a:r>
          </a:p>
          <a:p>
            <a:r>
              <a:rPr lang="en-US" altLang="zh-TW" dirty="0"/>
              <a:t>Maintained by </a:t>
            </a:r>
            <a:r>
              <a:rPr lang="en-US" altLang="zh-TW" dirty="0" err="1"/>
              <a:t>ZigBee</a:t>
            </a:r>
            <a:r>
              <a:rPr lang="en-US" altLang="zh-TW" dirty="0"/>
              <a:t> Alliance (</a:t>
            </a:r>
            <a:r>
              <a:rPr lang="en-US" altLang="zh-TW" dirty="0">
                <a:hlinkClick r:id="rId2"/>
              </a:rPr>
              <a:t>www.zigbee.org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ZigBee</a:t>
            </a:r>
            <a:r>
              <a:rPr lang="en-US" altLang="zh-TW" dirty="0"/>
              <a:t> data transmission rate varies from 20 to 900kbits.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A6A5-7B69-DE4E-AD2E-B3001B471E73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51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ZigBee Applications</a:t>
            </a:r>
          </a:p>
        </p:txBody>
      </p:sp>
      <p:sp>
        <p:nvSpPr>
          <p:cNvPr id="28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Slide </a:t>
            </a:r>
            <a:fld id="{AD3801AE-99A9-3547-A17E-547B977B218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76834" name="Oval 2"/>
          <p:cNvSpPr>
            <a:spLocks noChangeArrowheads="1"/>
          </p:cNvSpPr>
          <p:nvPr/>
        </p:nvSpPr>
        <p:spPr bwMode="auto">
          <a:xfrm>
            <a:off x="3657600" y="3581400"/>
            <a:ext cx="1828800" cy="1828800"/>
          </a:xfrm>
          <a:prstGeom prst="ellipse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/>
          <a:p>
            <a:pPr eaLnBrk="0" hangingPunct="0"/>
            <a:r>
              <a:rPr lang="en-US" altLang="zh-TW" sz="1300" b="1">
                <a:solidFill>
                  <a:schemeClr val="bg1"/>
                </a:solidFill>
                <a:latin typeface="Arial" charset="0"/>
              </a:rPr>
              <a:t>TELECOM SERVICES</a:t>
            </a: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3786188" y="5257800"/>
            <a:ext cx="2286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"/>
          <a:lstStyle/>
          <a:p>
            <a:pPr algn="l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m-commerce</a:t>
            </a:r>
          </a:p>
          <a:p>
            <a:pPr algn="l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info services</a:t>
            </a:r>
          </a:p>
          <a:p>
            <a:pPr algn="l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object interaction (Internet of Things)</a:t>
            </a:r>
          </a:p>
        </p:txBody>
      </p:sp>
      <p:sp>
        <p:nvSpPr>
          <p:cNvPr id="376837" name="Line 5"/>
          <p:cNvSpPr>
            <a:spLocks noChangeShapeType="1"/>
          </p:cNvSpPr>
          <p:nvPr/>
        </p:nvSpPr>
        <p:spPr bwMode="auto">
          <a:xfrm flipV="1">
            <a:off x="7207250" y="5346700"/>
            <a:ext cx="0" cy="776288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2971800" y="2436813"/>
            <a:ext cx="3200400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TW" sz="2800" b="1" dirty="0" err="1">
                <a:solidFill>
                  <a:srgbClr val="000000"/>
                </a:solidFill>
                <a:latin typeface="Arial" charset="0"/>
              </a:rPr>
              <a:t>ZigBee</a:t>
            </a:r>
            <a:endParaRPr lang="en-US" altLang="zh-TW" sz="2800" b="1" dirty="0">
              <a:solidFill>
                <a:srgbClr val="000000"/>
              </a:solidFill>
              <a:latin typeface="Arial" charset="0"/>
            </a:endParaRPr>
          </a:p>
          <a:p>
            <a:pPr algn="ctr" eaLnBrk="0" hangingPunct="0"/>
            <a:r>
              <a:rPr lang="en-US" altLang="zh-TW" b="1" i="1" dirty="0">
                <a:solidFill>
                  <a:srgbClr val="000000"/>
                </a:solidFill>
                <a:latin typeface="Arial" charset="0"/>
              </a:rPr>
              <a:t>Wireless Control that </a:t>
            </a:r>
          </a:p>
          <a:p>
            <a:pPr algn="ctr" eaLnBrk="0" hangingPunct="0"/>
            <a:r>
              <a:rPr lang="en-US" altLang="zh-TW" b="1" i="1" dirty="0">
                <a:solidFill>
                  <a:srgbClr val="000000"/>
                </a:solidFill>
                <a:latin typeface="Arial" charset="0"/>
              </a:rPr>
              <a:t>Simply Works</a:t>
            </a:r>
            <a:endParaRPr lang="en-US" altLang="zh-TW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6839" name="Oval 7"/>
          <p:cNvSpPr>
            <a:spLocks noChangeArrowheads="1"/>
          </p:cNvSpPr>
          <p:nvPr/>
        </p:nvSpPr>
        <p:spPr bwMode="auto">
          <a:xfrm>
            <a:off x="5486400" y="4572000"/>
            <a:ext cx="1828800" cy="1828800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/>
          <a:p>
            <a:pPr eaLnBrk="0" hangingPunct="0"/>
            <a:r>
              <a:rPr lang="en-US" altLang="zh-TW" sz="1300" b="1">
                <a:solidFill>
                  <a:schemeClr val="bg1"/>
                </a:solidFill>
                <a:latin typeface="Arial" charset="0"/>
              </a:rPr>
              <a:t>HOME CONTROL</a:t>
            </a:r>
          </a:p>
        </p:txBody>
      </p:sp>
      <p:pic>
        <p:nvPicPr>
          <p:cNvPr id="376840" name="Picture 8" descr="light-blackonyellow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43463"/>
            <a:ext cx="387350" cy="642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6841" name="Oval 9"/>
          <p:cNvSpPr>
            <a:spLocks noChangeArrowheads="1"/>
          </p:cNvSpPr>
          <p:nvPr/>
        </p:nvSpPr>
        <p:spPr bwMode="auto">
          <a:xfrm>
            <a:off x="5553075" y="1371600"/>
            <a:ext cx="1828800" cy="1828800"/>
          </a:xfrm>
          <a:prstGeom prst="ellipse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/>
          <a:p>
            <a:pPr eaLnBrk="0" hangingPunct="0"/>
            <a:r>
              <a:rPr lang="en-US" altLang="zh-TW" sz="1300" b="1">
                <a:solidFill>
                  <a:schemeClr val="bg1"/>
                </a:solidFill>
                <a:latin typeface="Arial" charset="0"/>
              </a:rPr>
              <a:t>CONSUMER ELECTRONICS</a:t>
            </a:r>
          </a:p>
        </p:txBody>
      </p:sp>
      <p:pic>
        <p:nvPicPr>
          <p:cNvPr id="376842" name="Picture 10" descr="tv-blackonpurple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B480AE"/>
              </a:clrFrom>
              <a:clrTo>
                <a:srgbClr val="B480A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" b="1782"/>
          <a:stretch>
            <a:fillRect/>
          </a:stretch>
        </p:blipFill>
        <p:spPr bwMode="auto">
          <a:xfrm>
            <a:off x="5942013" y="1619250"/>
            <a:ext cx="1050925" cy="700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6843" name="Text Box 11"/>
          <p:cNvSpPr txBox="1">
            <a:spLocks noChangeArrowheads="1"/>
          </p:cNvSpPr>
          <p:nvPr/>
        </p:nvSpPr>
        <p:spPr bwMode="auto">
          <a:xfrm>
            <a:off x="7239000" y="1600200"/>
            <a:ext cx="1219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"/>
          <a:lstStyle/>
          <a:p>
            <a:pPr algn="l" eaLnBrk="0" hangingPunct="0"/>
            <a:endParaRPr lang="en-US" altLang="zh-TW" sz="900">
              <a:solidFill>
                <a:srgbClr val="000000"/>
              </a:solidFill>
              <a:latin typeface="Arial" charset="0"/>
            </a:endParaRPr>
          </a:p>
          <a:p>
            <a:pPr algn="l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TV</a:t>
            </a:r>
          </a:p>
          <a:p>
            <a:pPr algn="l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VCR</a:t>
            </a:r>
          </a:p>
          <a:p>
            <a:pPr algn="l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DVD/CD</a:t>
            </a:r>
          </a:p>
          <a:p>
            <a:pPr algn="l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remote</a:t>
            </a:r>
          </a:p>
          <a:p>
            <a:pPr algn="l" eaLnBrk="0" hangingPunct="0"/>
            <a:endParaRPr lang="zh-TW" altLang="en-US" sz="90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376844" name="Text Box 12"/>
          <p:cNvSpPr txBox="1">
            <a:spLocks noChangeArrowheads="1"/>
          </p:cNvSpPr>
          <p:nvPr/>
        </p:nvSpPr>
        <p:spPr bwMode="auto">
          <a:xfrm>
            <a:off x="7162800" y="4876800"/>
            <a:ext cx="18288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"/>
          <a:lstStyle/>
          <a:p>
            <a:pPr algn="l" eaLnBrk="0" hangingPunct="0"/>
            <a:endParaRPr lang="en-US" altLang="zh-TW" sz="1000">
              <a:solidFill>
                <a:srgbClr val="000000"/>
              </a:solidFill>
              <a:latin typeface="Arial" charset="0"/>
            </a:endParaRPr>
          </a:p>
          <a:p>
            <a:pPr algn="l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security</a:t>
            </a:r>
          </a:p>
          <a:p>
            <a:pPr algn="l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HVAC</a:t>
            </a:r>
          </a:p>
          <a:p>
            <a:pPr algn="l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lighting control</a:t>
            </a:r>
          </a:p>
          <a:p>
            <a:pPr algn="l" eaLnBrk="0" hangingPunct="0"/>
            <a:r>
              <a:rPr lang="en-US" altLang="zh-TW" sz="1600">
                <a:latin typeface="Arial" charset="0"/>
              </a:rPr>
              <a:t>access control</a:t>
            </a:r>
          </a:p>
          <a:p>
            <a:pPr algn="l" eaLnBrk="0" hangingPunct="0"/>
            <a:r>
              <a:rPr lang="en-US" altLang="zh-TW" sz="1600">
                <a:latin typeface="Arial" charset="0"/>
              </a:rPr>
              <a:t>irrigation</a:t>
            </a:r>
          </a:p>
          <a:p>
            <a:pPr algn="l" eaLnBrk="0" hangingPunct="0"/>
            <a:endParaRPr lang="zh-TW" altLang="en-US" sz="100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376845" name="Oval 13"/>
          <p:cNvSpPr>
            <a:spLocks noChangeArrowheads="1"/>
          </p:cNvSpPr>
          <p:nvPr/>
        </p:nvSpPr>
        <p:spPr bwMode="auto">
          <a:xfrm>
            <a:off x="6324600" y="2971800"/>
            <a:ext cx="1828800" cy="18288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/>
          <a:p>
            <a:pPr eaLnBrk="0" hangingPunct="0"/>
            <a:r>
              <a:rPr lang="en-US" altLang="zh-TW" sz="1300" b="1">
                <a:solidFill>
                  <a:schemeClr val="bg1"/>
                </a:solidFill>
                <a:latin typeface="Arial" charset="0"/>
              </a:rPr>
              <a:t>PC &amp; PERIPHERALS</a:t>
            </a:r>
          </a:p>
        </p:txBody>
      </p:sp>
      <p:pic>
        <p:nvPicPr>
          <p:cNvPr id="376846" name="Picture 14" descr="pc-blackworange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D771E"/>
              </a:clrFrom>
              <a:clrTo>
                <a:srgbClr val="FD771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0"/>
          <a:stretch>
            <a:fillRect/>
          </a:stretch>
        </p:blipFill>
        <p:spPr bwMode="auto">
          <a:xfrm>
            <a:off x="6813550" y="3290888"/>
            <a:ext cx="812800" cy="612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6847" name="Oval 15"/>
          <p:cNvSpPr>
            <a:spLocks noChangeArrowheads="1"/>
          </p:cNvSpPr>
          <p:nvPr/>
        </p:nvSpPr>
        <p:spPr bwMode="auto">
          <a:xfrm>
            <a:off x="1905000" y="4572000"/>
            <a:ext cx="1828800" cy="1828800"/>
          </a:xfrm>
          <a:prstGeom prst="ellipse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 anchorCtr="1"/>
          <a:lstStyle/>
          <a:p>
            <a:pPr eaLnBrk="0" hangingPunct="0"/>
            <a:r>
              <a:rPr lang="en-US" altLang="zh-TW" sz="1300" b="1">
                <a:solidFill>
                  <a:schemeClr val="bg1"/>
                </a:solidFill>
                <a:latin typeface="Arial" charset="0"/>
              </a:rPr>
              <a:t>INDUSTRIAL</a:t>
            </a:r>
          </a:p>
          <a:p>
            <a:pPr eaLnBrk="0" hangingPunct="0"/>
            <a:r>
              <a:rPr lang="en-US" altLang="zh-TW" sz="1300" b="1">
                <a:solidFill>
                  <a:schemeClr val="bg1"/>
                </a:solidFill>
                <a:latin typeface="Arial" charset="0"/>
              </a:rPr>
              <a:t>CONTROL</a:t>
            </a:r>
          </a:p>
        </p:txBody>
      </p:sp>
      <p:sp>
        <p:nvSpPr>
          <p:cNvPr id="376848" name="Text Box 16"/>
          <p:cNvSpPr txBox="1">
            <a:spLocks noChangeArrowheads="1"/>
          </p:cNvSpPr>
          <p:nvPr/>
        </p:nvSpPr>
        <p:spPr bwMode="auto">
          <a:xfrm>
            <a:off x="251520" y="4724400"/>
            <a:ext cx="180588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algn="r" eaLnBrk="0" hangingPunct="0"/>
            <a:endParaRPr lang="en-US" altLang="zh-TW" dirty="0">
              <a:solidFill>
                <a:srgbClr val="000000"/>
              </a:solidFill>
              <a:latin typeface="Arial" charset="0"/>
            </a:endParaRPr>
          </a:p>
          <a:p>
            <a:pPr algn="r" eaLnBrk="0" hangingPunct="0"/>
            <a:r>
              <a:rPr lang="en-US" altLang="zh-TW" sz="1600" dirty="0">
                <a:solidFill>
                  <a:srgbClr val="000000"/>
                </a:solidFill>
                <a:latin typeface="Arial" charset="0"/>
              </a:rPr>
              <a:t>asset </a:t>
            </a:r>
            <a:r>
              <a:rPr lang="en-US" altLang="zh-TW" sz="1600" dirty="0" err="1">
                <a:solidFill>
                  <a:srgbClr val="000000"/>
                </a:solidFill>
                <a:latin typeface="Arial" charset="0"/>
              </a:rPr>
              <a:t>mgt</a:t>
            </a:r>
            <a:endParaRPr lang="en-US" altLang="zh-TW" sz="1600" dirty="0">
              <a:solidFill>
                <a:srgbClr val="000000"/>
              </a:solidFill>
              <a:latin typeface="Arial" charset="0"/>
            </a:endParaRPr>
          </a:p>
          <a:p>
            <a:pPr algn="r" eaLnBrk="0" hangingPunct="0"/>
            <a:r>
              <a:rPr lang="en-US" altLang="zh-TW" sz="1600" dirty="0">
                <a:solidFill>
                  <a:srgbClr val="000000"/>
                </a:solidFill>
                <a:latin typeface="Arial" charset="0"/>
              </a:rPr>
              <a:t>process control</a:t>
            </a:r>
          </a:p>
          <a:p>
            <a:pPr algn="r" eaLnBrk="0" hangingPunct="0"/>
            <a:r>
              <a:rPr lang="en-US" altLang="zh-TW" sz="1600" dirty="0">
                <a:solidFill>
                  <a:srgbClr val="000000"/>
                </a:solidFill>
                <a:latin typeface="Arial" charset="0"/>
              </a:rPr>
              <a:t>environmental</a:t>
            </a:r>
          </a:p>
          <a:p>
            <a:pPr algn="r" eaLnBrk="0" hangingPunct="0"/>
            <a:r>
              <a:rPr lang="en-US" altLang="zh-TW" sz="1600" dirty="0">
                <a:solidFill>
                  <a:srgbClr val="000000"/>
                </a:solidFill>
                <a:latin typeface="Arial" charset="0"/>
              </a:rPr>
              <a:t>energy </a:t>
            </a:r>
            <a:r>
              <a:rPr lang="en-US" altLang="zh-TW" sz="1600" dirty="0" err="1">
                <a:solidFill>
                  <a:srgbClr val="000000"/>
                </a:solidFill>
                <a:latin typeface="Arial" charset="0"/>
              </a:rPr>
              <a:t>mgt</a:t>
            </a:r>
            <a:endParaRPr lang="en-US" altLang="zh-TW" sz="1600" dirty="0">
              <a:solidFill>
                <a:srgbClr val="000000"/>
              </a:solidFill>
              <a:latin typeface="Arial" charset="0"/>
            </a:endParaRPr>
          </a:p>
          <a:p>
            <a:pPr algn="r" eaLnBrk="0" hangingPunct="0"/>
            <a:endParaRPr lang="zh-TW" altLang="en-US" sz="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6849" name="Oval 17"/>
          <p:cNvSpPr>
            <a:spLocks noChangeArrowheads="1"/>
          </p:cNvSpPr>
          <p:nvPr/>
        </p:nvSpPr>
        <p:spPr bwMode="auto">
          <a:xfrm>
            <a:off x="1066800" y="3048000"/>
            <a:ext cx="1828800" cy="1752600"/>
          </a:xfrm>
          <a:prstGeom prst="ellipse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/>
          <a:p>
            <a:pPr eaLnBrk="0" hangingPunct="0"/>
            <a:r>
              <a:rPr lang="en-US" altLang="zh-TW" sz="1300" b="1">
                <a:solidFill>
                  <a:schemeClr val="bg1"/>
                </a:solidFill>
                <a:latin typeface="Arial" charset="0"/>
              </a:rPr>
              <a:t>PERSONAL HEALTH CARE</a:t>
            </a:r>
          </a:p>
        </p:txBody>
      </p:sp>
      <p:pic>
        <p:nvPicPr>
          <p:cNvPr id="376850" name="Picture 18" descr="man-blackonblue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727EE0"/>
              </a:clrFrom>
              <a:clrTo>
                <a:srgbClr val="727E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6" b="1704"/>
          <a:stretch>
            <a:fillRect/>
          </a:stretch>
        </p:blipFill>
        <p:spPr bwMode="auto">
          <a:xfrm>
            <a:off x="1693863" y="3200400"/>
            <a:ext cx="574675" cy="8239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6851" name="Oval 19"/>
          <p:cNvSpPr>
            <a:spLocks noChangeArrowheads="1"/>
          </p:cNvSpPr>
          <p:nvPr/>
        </p:nvSpPr>
        <p:spPr bwMode="auto">
          <a:xfrm>
            <a:off x="1828800" y="1371600"/>
            <a:ext cx="1828800" cy="182880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/>
          <a:p>
            <a:pPr eaLnBrk="0" hangingPunct="0"/>
            <a:r>
              <a:rPr lang="en-US" altLang="zh-TW" sz="1300" b="1">
                <a:solidFill>
                  <a:schemeClr val="bg1"/>
                </a:solidFill>
                <a:latin typeface="Arial" charset="0"/>
              </a:rPr>
              <a:t>BUILDING </a:t>
            </a:r>
          </a:p>
          <a:p>
            <a:pPr eaLnBrk="0" hangingPunct="0"/>
            <a:r>
              <a:rPr lang="en-US" altLang="zh-TW" sz="1300" b="1">
                <a:solidFill>
                  <a:schemeClr val="bg1"/>
                </a:solidFill>
                <a:latin typeface="Arial" charset="0"/>
              </a:rPr>
              <a:t>AUTOMATION</a:t>
            </a:r>
          </a:p>
        </p:txBody>
      </p:sp>
      <p:pic>
        <p:nvPicPr>
          <p:cNvPr id="376852" name="Picture 20" descr="work-blackongreen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C2D50A"/>
              </a:clrFrom>
              <a:clrTo>
                <a:srgbClr val="C2D50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655763"/>
            <a:ext cx="663575" cy="650875"/>
          </a:xfrm>
          <a:prstGeom prst="rect">
            <a:avLst/>
          </a:prstGeom>
          <a:solidFill>
            <a:srgbClr val="FF6600"/>
          </a:solidFill>
        </p:spPr>
      </p:pic>
      <p:sp>
        <p:nvSpPr>
          <p:cNvPr id="376853" name="Text Box 21"/>
          <p:cNvSpPr txBox="1">
            <a:spLocks noChangeArrowheads="1"/>
          </p:cNvSpPr>
          <p:nvPr/>
        </p:nvSpPr>
        <p:spPr bwMode="auto">
          <a:xfrm>
            <a:off x="152400" y="1485900"/>
            <a:ext cx="182880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45720">
            <a:spAutoFit/>
          </a:bodyPr>
          <a:lstStyle/>
          <a:p>
            <a:pPr algn="r" eaLnBrk="0" hangingPunct="0"/>
            <a:r>
              <a:rPr lang="en-US" altLang="zh-TW" sz="1600">
                <a:latin typeface="Arial" charset="0"/>
              </a:rPr>
              <a:t>security</a:t>
            </a:r>
            <a:endParaRPr lang="en-US" altLang="zh-TW" sz="700">
              <a:latin typeface="Arial" charset="0"/>
            </a:endParaRPr>
          </a:p>
          <a:p>
            <a:pPr algn="r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HVAC</a:t>
            </a:r>
          </a:p>
          <a:p>
            <a:pPr algn="r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AMR</a:t>
            </a:r>
          </a:p>
          <a:p>
            <a:pPr algn="r" eaLnBrk="0" hangingPunct="0"/>
            <a:r>
              <a:rPr lang="en-US" altLang="zh-TW" sz="1600">
                <a:latin typeface="Arial" charset="0"/>
              </a:rPr>
              <a:t>lighting control</a:t>
            </a:r>
            <a:endParaRPr lang="en-US" altLang="zh-TW" sz="1600">
              <a:solidFill>
                <a:srgbClr val="000000"/>
              </a:solidFill>
              <a:latin typeface="Arial" charset="0"/>
            </a:endParaRPr>
          </a:p>
          <a:p>
            <a:pPr algn="r" eaLnBrk="0" hangingPunct="0"/>
            <a:r>
              <a:rPr lang="en-US" altLang="zh-TW" sz="1600">
                <a:latin typeface="Arial" charset="0"/>
              </a:rPr>
              <a:t>access</a:t>
            </a:r>
            <a:r>
              <a:rPr lang="en-US" altLang="zh-TW" sz="1600" b="1" i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TW" sz="1600">
                <a:latin typeface="Arial" charset="0"/>
              </a:rPr>
              <a:t>control</a:t>
            </a:r>
            <a:endParaRPr lang="en-US" altLang="zh-TW" sz="16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76854" name="Text Box 22"/>
          <p:cNvSpPr txBox="1">
            <a:spLocks noChangeArrowheads="1"/>
          </p:cNvSpPr>
          <p:nvPr/>
        </p:nvSpPr>
        <p:spPr bwMode="auto">
          <a:xfrm>
            <a:off x="7924800" y="3276600"/>
            <a:ext cx="1219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"/>
          <a:lstStyle/>
          <a:p>
            <a:pPr algn="l" eaLnBrk="0" hangingPunct="0"/>
            <a:endParaRPr lang="en-US" altLang="zh-TW" sz="1600">
              <a:solidFill>
                <a:srgbClr val="000000"/>
              </a:solidFill>
              <a:latin typeface="Arial" charset="0"/>
            </a:endParaRPr>
          </a:p>
          <a:p>
            <a:pPr algn="l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mouse</a:t>
            </a:r>
          </a:p>
          <a:p>
            <a:pPr algn="l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keyboard</a:t>
            </a:r>
          </a:p>
          <a:p>
            <a:pPr algn="l"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</a:rPr>
              <a:t>joystick</a:t>
            </a:r>
          </a:p>
        </p:txBody>
      </p:sp>
      <p:sp>
        <p:nvSpPr>
          <p:cNvPr id="376855" name="Text Box 23"/>
          <p:cNvSpPr txBox="1">
            <a:spLocks noChangeArrowheads="1"/>
          </p:cNvSpPr>
          <p:nvPr/>
        </p:nvSpPr>
        <p:spPr bwMode="auto">
          <a:xfrm>
            <a:off x="0" y="3124200"/>
            <a:ext cx="1331640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Ins="45720">
            <a:spAutoFit/>
          </a:bodyPr>
          <a:lstStyle/>
          <a:p>
            <a:pPr algn="r" eaLnBrk="0" hangingPunct="0"/>
            <a:endParaRPr lang="en-US" altLang="zh-TW" sz="1600" dirty="0">
              <a:solidFill>
                <a:srgbClr val="000000"/>
              </a:solidFill>
              <a:latin typeface="Arial" charset="0"/>
            </a:endParaRPr>
          </a:p>
          <a:p>
            <a:pPr algn="r" eaLnBrk="0" hangingPunct="0"/>
            <a:r>
              <a:rPr lang="en-US" altLang="zh-TW" sz="1600" dirty="0">
                <a:solidFill>
                  <a:srgbClr val="000000"/>
                </a:solidFill>
                <a:latin typeface="Arial" charset="0"/>
              </a:rPr>
              <a:t>patient monitoring</a:t>
            </a:r>
          </a:p>
          <a:p>
            <a:pPr algn="r" eaLnBrk="0" hangingPunct="0"/>
            <a:r>
              <a:rPr lang="en-US" altLang="zh-TW" sz="1600" dirty="0">
                <a:solidFill>
                  <a:srgbClr val="000000"/>
                </a:solidFill>
                <a:latin typeface="Arial" charset="0"/>
              </a:rPr>
              <a:t>fitness monitoring</a:t>
            </a:r>
          </a:p>
          <a:p>
            <a:pPr algn="r" eaLnBrk="0" hangingPunct="0"/>
            <a:endParaRPr lang="zh-TW" alt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6857" name="Rectangle 25"/>
          <p:cNvSpPr>
            <a:spLocks noChangeArrowheads="1"/>
          </p:cNvSpPr>
          <p:nvPr/>
        </p:nvSpPr>
        <p:spPr bwMode="auto">
          <a:xfrm>
            <a:off x="2819400" y="1703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376858" name="Object 26"/>
          <p:cNvGraphicFramePr>
            <a:graphicFrameLocks noChangeAspect="1"/>
          </p:cNvGraphicFramePr>
          <p:nvPr/>
        </p:nvGraphicFramePr>
        <p:xfrm>
          <a:off x="4137025" y="3832225"/>
          <a:ext cx="876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Photo Editor Photo" r:id="rId9" imgW="1143099" imgH="1143099" progId="MSPhotoEd.3">
                  <p:embed/>
                </p:oleObj>
              </mc:Choice>
              <mc:Fallback>
                <p:oleObj name="Photo Editor Photo" r:id="rId9" imgW="1143099" imgH="114309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3832225"/>
                        <a:ext cx="876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6859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87913"/>
            <a:ext cx="762000" cy="750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96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1143000"/>
          </a:xfrm>
        </p:spPr>
        <p:txBody>
          <a:bodyPr/>
          <a:lstStyle/>
          <a:p>
            <a:r>
              <a:rPr lang="en-US" altLang="zh-TW"/>
              <a:t>From Popular Science Magazine</a:t>
            </a:r>
          </a:p>
        </p:txBody>
      </p:sp>
      <p:pic>
        <p:nvPicPr>
          <p:cNvPr id="37171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58188" cy="49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84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ZigBee</a:t>
            </a:r>
            <a:r>
              <a:rPr lang="en-US" sz="4000" dirty="0"/>
              <a:t> and Bluetooth</a:t>
            </a:r>
            <a:r>
              <a:rPr lang="en-US" altLang="zh-TW" sz="4000" dirty="0"/>
              <a:t> Comparison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349375" y="3962400"/>
            <a:ext cx="6781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 rot="-5400000">
            <a:off x="-593725" y="3641725"/>
            <a:ext cx="320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3333CC"/>
                </a:solidFill>
              </a:rPr>
              <a:t>SHORT  </a:t>
            </a:r>
            <a:r>
              <a:rPr lang="en-US" altLang="zh-TW">
                <a:solidFill>
                  <a:srgbClr val="3333CC"/>
                </a:solidFill>
              </a:rPr>
              <a:t>  &lt;    </a:t>
            </a:r>
            <a:r>
              <a:rPr lang="en-US" altLang="zh-TW" sz="1400">
                <a:solidFill>
                  <a:srgbClr val="33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RANGE</a:t>
            </a:r>
            <a:r>
              <a:rPr lang="en-US" altLang="zh-TW">
                <a:solidFill>
                  <a:srgbClr val="3333CC"/>
                </a:solidFill>
              </a:rPr>
              <a:t>    &gt;    </a:t>
            </a:r>
            <a:r>
              <a:rPr lang="en-US" altLang="zh-TW" sz="1200">
                <a:solidFill>
                  <a:srgbClr val="3333CC"/>
                </a:solidFill>
              </a:rPr>
              <a:t>LONG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895600" y="5486400"/>
            <a:ext cx="3733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3333CC"/>
                </a:solidFill>
              </a:rPr>
              <a:t>LOW  </a:t>
            </a:r>
            <a:r>
              <a:rPr lang="en-US" altLang="zh-TW">
                <a:solidFill>
                  <a:srgbClr val="3333CC"/>
                </a:solidFill>
              </a:rPr>
              <a:t>  &lt;    </a:t>
            </a:r>
            <a:r>
              <a:rPr lang="en-US" altLang="zh-TW" sz="1400">
                <a:solidFill>
                  <a:srgbClr val="33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DATA RATE</a:t>
            </a:r>
            <a:r>
              <a:rPr lang="en-US" altLang="zh-TW">
                <a:solidFill>
                  <a:srgbClr val="3333CC"/>
                </a:solidFill>
              </a:rPr>
              <a:t>    &gt;    </a:t>
            </a:r>
            <a:r>
              <a:rPr lang="en-US" altLang="zh-TW" sz="1200">
                <a:solidFill>
                  <a:srgbClr val="3333CC"/>
                </a:solidFill>
              </a:rPr>
              <a:t>HIGH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349375" y="5334000"/>
            <a:ext cx="6781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7673975" y="4495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PAN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7673975" y="30480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LAN</a:t>
            </a:r>
          </a:p>
        </p:txBody>
      </p: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1349375" y="2133600"/>
            <a:ext cx="6324600" cy="3200400"/>
            <a:chOff x="1056" y="1488"/>
            <a:chExt cx="3552" cy="2256"/>
          </a:xfrm>
        </p:grpSpPr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 flipV="1">
              <a:off x="2352" y="1488"/>
              <a:ext cx="0" cy="2256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V="1">
              <a:off x="2736" y="1488"/>
              <a:ext cx="0" cy="2256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 flipV="1">
              <a:off x="3360" y="1488"/>
              <a:ext cx="0" cy="2256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 flipV="1">
              <a:off x="3840" y="1488"/>
              <a:ext cx="0" cy="2256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V="1">
              <a:off x="1872" y="1488"/>
              <a:ext cx="0" cy="2256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2208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 flipV="1">
              <a:off x="4608" y="1488"/>
              <a:ext cx="0" cy="2256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 flipV="1">
              <a:off x="1056" y="1488"/>
              <a:ext cx="0" cy="2256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1349375" y="2133600"/>
            <a:ext cx="598488" cy="762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100000">
                <a:srgbClr val="4D4D4D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>
              <a:lnSpc>
                <a:spcPct val="95000"/>
              </a:lnSpc>
            </a:pPr>
            <a:r>
              <a:rPr lang="en-US" altLang="zh-TW" sz="1200" b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1947863" y="2133600"/>
            <a:ext cx="854075" cy="762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100000">
                <a:srgbClr val="4D4D4D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>
              <a:lnSpc>
                <a:spcPct val="95000"/>
              </a:lnSpc>
            </a:pPr>
            <a:r>
              <a:rPr lang="en-US" altLang="zh-TW" sz="1200" b="0">
                <a:solidFill>
                  <a:schemeClr val="bg1"/>
                </a:solidFill>
              </a:rPr>
              <a:t>GRAPHICS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2801938" y="2133600"/>
            <a:ext cx="855662" cy="762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100000">
                <a:srgbClr val="4D4D4D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>
              <a:lnSpc>
                <a:spcPct val="95000"/>
              </a:lnSpc>
            </a:pPr>
            <a:r>
              <a:rPr lang="en-US" altLang="zh-TW" sz="1200" b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657600" y="2133600"/>
            <a:ext cx="682625" cy="762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100000">
                <a:srgbClr val="4D4D4D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>
              <a:lnSpc>
                <a:spcPct val="95000"/>
              </a:lnSpc>
            </a:pPr>
            <a:r>
              <a:rPr lang="en-US" altLang="zh-TW" sz="1200" b="0">
                <a:solidFill>
                  <a:schemeClr val="bg1"/>
                </a:solidFill>
              </a:rPr>
              <a:t>HI-FI </a:t>
            </a:r>
          </a:p>
          <a:p>
            <a:pPr>
              <a:lnSpc>
                <a:spcPct val="95000"/>
              </a:lnSpc>
            </a:pPr>
            <a:r>
              <a:rPr lang="en-US" altLang="zh-TW" sz="1200" b="0">
                <a:solidFill>
                  <a:schemeClr val="bg1"/>
                </a:solidFill>
              </a:rPr>
              <a:t>AUDIO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4340225" y="2133600"/>
            <a:ext cx="1111250" cy="762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100000">
                <a:srgbClr val="4D4D4D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>
              <a:lnSpc>
                <a:spcPct val="95000"/>
              </a:lnSpc>
            </a:pPr>
            <a:r>
              <a:rPr lang="en-US" altLang="zh-TW" sz="1200" b="0">
                <a:solidFill>
                  <a:schemeClr val="bg1"/>
                </a:solidFill>
              </a:rPr>
              <a:t>STREAMING</a:t>
            </a:r>
          </a:p>
          <a:p>
            <a:pPr>
              <a:lnSpc>
                <a:spcPct val="95000"/>
              </a:lnSpc>
            </a:pPr>
            <a:r>
              <a:rPr lang="en-US" altLang="zh-TW" sz="1200" b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451475" y="2133600"/>
            <a:ext cx="855663" cy="762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100000">
                <a:srgbClr val="4D4D4D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>
              <a:lnSpc>
                <a:spcPct val="95000"/>
              </a:lnSpc>
            </a:pPr>
            <a:r>
              <a:rPr lang="en-US" altLang="zh-TW" sz="1200" b="0">
                <a:solidFill>
                  <a:schemeClr val="bg1"/>
                </a:solidFill>
              </a:rPr>
              <a:t>DIGITAL</a:t>
            </a:r>
          </a:p>
          <a:p>
            <a:pPr>
              <a:lnSpc>
                <a:spcPct val="95000"/>
              </a:lnSpc>
            </a:pPr>
            <a:r>
              <a:rPr lang="en-US" altLang="zh-TW" sz="1200" b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6307138" y="2133600"/>
            <a:ext cx="1366837" cy="762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100000">
                <a:srgbClr val="4D4D4D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>
              <a:lnSpc>
                <a:spcPct val="95000"/>
              </a:lnSpc>
            </a:pPr>
            <a:r>
              <a:rPr lang="en-US" altLang="zh-TW" sz="1200" b="0">
                <a:solidFill>
                  <a:schemeClr val="bg1"/>
                </a:solidFill>
              </a:rPr>
              <a:t>MULTI-CHANNEL</a:t>
            </a:r>
          </a:p>
          <a:p>
            <a:pPr>
              <a:lnSpc>
                <a:spcPct val="95000"/>
              </a:lnSpc>
            </a:pPr>
            <a:r>
              <a:rPr lang="en-US" altLang="zh-TW" sz="1200" b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37914" name="AutoShape 26"/>
          <p:cNvSpPr>
            <a:spLocks noChangeArrowheads="1"/>
          </p:cNvSpPr>
          <p:nvPr/>
        </p:nvSpPr>
        <p:spPr bwMode="auto">
          <a:xfrm>
            <a:off x="2771775" y="4724400"/>
            <a:ext cx="2286000" cy="449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F4F67"/>
              </a:gs>
              <a:gs pos="50000">
                <a:srgbClr val="FFFFFF"/>
              </a:gs>
              <a:gs pos="100000">
                <a:srgbClr val="DF4F6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b="0">
                <a:solidFill>
                  <a:schemeClr val="tx2"/>
                </a:solidFill>
              </a:rPr>
              <a:t>802.15.1</a:t>
            </a:r>
          </a:p>
          <a:p>
            <a:r>
              <a:rPr lang="en-US" altLang="zh-TW" b="0">
                <a:solidFill>
                  <a:schemeClr val="tx2"/>
                </a:solidFill>
              </a:rPr>
              <a:t>Bluetooth1</a:t>
            </a:r>
          </a:p>
        </p:txBody>
      </p:sp>
      <p:sp>
        <p:nvSpPr>
          <p:cNvPr id="37915" name="AutoShape 27"/>
          <p:cNvSpPr>
            <a:spLocks noChangeArrowheads="1"/>
          </p:cNvSpPr>
          <p:nvPr/>
        </p:nvSpPr>
        <p:spPr bwMode="auto">
          <a:xfrm>
            <a:off x="3101975" y="4114800"/>
            <a:ext cx="2514600" cy="4667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F4F67"/>
              </a:gs>
              <a:gs pos="50000">
                <a:srgbClr val="FFFFFF"/>
              </a:gs>
              <a:gs pos="100000">
                <a:srgbClr val="DF4F6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b="0">
                <a:solidFill>
                  <a:schemeClr val="tx2"/>
                </a:solidFill>
              </a:rPr>
              <a:t>802.15.1</a:t>
            </a:r>
          </a:p>
          <a:p>
            <a:r>
              <a:rPr lang="en-US" altLang="zh-TW" b="0">
                <a:solidFill>
                  <a:schemeClr val="tx2"/>
                </a:solidFill>
              </a:rPr>
              <a:t>Bluetooth 2</a:t>
            </a:r>
          </a:p>
        </p:txBody>
      </p:sp>
      <p:sp>
        <p:nvSpPr>
          <p:cNvPr id="37916" name="AutoShape 28"/>
          <p:cNvSpPr>
            <a:spLocks noChangeArrowheads="1"/>
          </p:cNvSpPr>
          <p:nvPr/>
        </p:nvSpPr>
        <p:spPr bwMode="auto">
          <a:xfrm>
            <a:off x="1547813" y="2781300"/>
            <a:ext cx="1152525" cy="23764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33CC"/>
              </a:gs>
              <a:gs pos="50000">
                <a:schemeClr val="bg1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solidFill>
                  <a:srgbClr val="0000FF"/>
                </a:solidFill>
              </a:rPr>
              <a:t>802.15.4</a:t>
            </a:r>
          </a:p>
          <a:p>
            <a:r>
              <a:rPr lang="en-US" altLang="zh-TW" sz="1800">
                <a:solidFill>
                  <a:srgbClr val="0000FF"/>
                </a:solidFill>
              </a:rPr>
              <a:t>ZigBee</a:t>
            </a:r>
          </a:p>
        </p:txBody>
      </p:sp>
      <p:sp>
        <p:nvSpPr>
          <p:cNvPr id="37917" name="AutoShape 29"/>
          <p:cNvSpPr>
            <a:spLocks noChangeArrowheads="1"/>
          </p:cNvSpPr>
          <p:nvPr/>
        </p:nvSpPr>
        <p:spPr bwMode="auto">
          <a:xfrm>
            <a:off x="3924300" y="3141663"/>
            <a:ext cx="2743200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b="0">
                <a:solidFill>
                  <a:schemeClr val="tx2"/>
                </a:solidFill>
              </a:rPr>
              <a:t>802.11b</a:t>
            </a:r>
          </a:p>
        </p:txBody>
      </p:sp>
      <p:sp>
        <p:nvSpPr>
          <p:cNvPr id="37918" name="AutoShape 30"/>
          <p:cNvSpPr>
            <a:spLocks noChangeArrowheads="1"/>
          </p:cNvSpPr>
          <p:nvPr/>
        </p:nvSpPr>
        <p:spPr bwMode="auto">
          <a:xfrm>
            <a:off x="4859338" y="3500438"/>
            <a:ext cx="2819400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b="0">
                <a:solidFill>
                  <a:schemeClr val="tx2"/>
                </a:solidFill>
              </a:rPr>
              <a:t>802.11a/HL2 &amp; 802.11g</a:t>
            </a:r>
          </a:p>
        </p:txBody>
      </p:sp>
    </p:spTree>
    <p:extLst>
      <p:ext uri="{BB962C8B-B14F-4D97-AF65-F5344CB8AC3E}">
        <p14:creationId xmlns:p14="http://schemas.microsoft.com/office/powerpoint/2010/main" val="372016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8" name="Rectangle 5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ZigBee</a:t>
            </a:r>
            <a:r>
              <a:rPr lang="en-US" sz="4000" dirty="0"/>
              <a:t> and Bluetooth</a:t>
            </a:r>
            <a:r>
              <a:rPr lang="en-US" altLang="zh-TW" sz="4000" dirty="0"/>
              <a:t> Comparison</a:t>
            </a:r>
          </a:p>
        </p:txBody>
      </p:sp>
      <p:graphicFrame>
        <p:nvGraphicFramePr>
          <p:cNvPr id="38977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567762"/>
              </p:ext>
            </p:extLst>
          </p:nvPr>
        </p:nvGraphicFramePr>
        <p:xfrm>
          <a:off x="107504" y="1348438"/>
          <a:ext cx="8784974" cy="5137470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5901">
                  <a:extLst>
                    <a:ext uri="{9D8B030D-6E8A-4147-A177-3AD203B41FA5}">
                      <a16:colId xmlns:a16="http://schemas.microsoft.com/office/drawing/2014/main" val="1924453975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Feature(s)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Bluetooth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Bluetooth Low Energy 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ZigBee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WiFi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標楷體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Complexity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complex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simple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simple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Nodes/Master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undefined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255 subnet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Latency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100 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ms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標楷體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&lt;3 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ms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標楷體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&lt;10 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ms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標楷體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&lt;100ms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10 -100m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10-100m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10m-200m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10-100m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Power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1 as ref.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0.01-0.5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0.1-2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Data Rate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1-3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1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250 Kbps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11M-Gbps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Network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scatter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star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star or mesh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flexible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Security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64bit, 128bit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128bit AES and Application Layer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128bit AES and Application Layer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標楷體" charset="0"/>
                          <a:cs typeface="Arial"/>
                        </a:rPr>
                        <a:t>flexible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378582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6358</TotalTime>
  <Words>2380</Words>
  <Application>Microsoft Macintosh PowerPoint</Application>
  <PresentationFormat>如螢幕大小 (4:3)</PresentationFormat>
  <Paragraphs>481</Paragraphs>
  <Slides>30</Slides>
  <Notes>17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新細明體</vt:lpstr>
      <vt:lpstr>標楷體</vt:lpstr>
      <vt:lpstr>ＭＳ Ｐゴシック</vt:lpstr>
      <vt:lpstr>Arial</vt:lpstr>
      <vt:lpstr>Courier</vt:lpstr>
      <vt:lpstr>Times New Roman</vt:lpstr>
      <vt:lpstr>Wingdings</vt:lpstr>
      <vt:lpstr>Network</vt:lpstr>
      <vt:lpstr>Photo Editor Photo</vt:lpstr>
      <vt:lpstr>工作表</vt:lpstr>
      <vt:lpstr>Introduction to ZigBee</vt:lpstr>
      <vt:lpstr>Content</vt:lpstr>
      <vt:lpstr>Sensor Network Challenges</vt:lpstr>
      <vt:lpstr>Wireless Communication</vt:lpstr>
      <vt:lpstr>Basic ZigBee overview </vt:lpstr>
      <vt:lpstr>ZigBee Applications</vt:lpstr>
      <vt:lpstr>From Popular Science Magazine</vt:lpstr>
      <vt:lpstr>ZigBee and Bluetooth Comparison</vt:lpstr>
      <vt:lpstr>ZigBee and Bluetooth Comparison</vt:lpstr>
      <vt:lpstr>Technology Development Trend</vt:lpstr>
      <vt:lpstr>802.15.4 basics</vt:lpstr>
      <vt:lpstr>802.15.4 Physical Layer</vt:lpstr>
      <vt:lpstr>PHY functionalities</vt:lpstr>
      <vt:lpstr>IEEE 802.15.4 PHY Overview </vt:lpstr>
      <vt:lpstr>PHY frame structure</vt:lpstr>
      <vt:lpstr>802.15.4 Architecture</vt:lpstr>
      <vt:lpstr>IEEE 802.15.4 MAC Layer</vt:lpstr>
      <vt:lpstr>IEEE 802.15.4 MAC Layer</vt:lpstr>
      <vt:lpstr>IEEE 802.15.4 MAC Layer</vt:lpstr>
      <vt:lpstr>IEEE 802.15.4 MAC Layer</vt:lpstr>
      <vt:lpstr>ZigBee Network Topologies </vt:lpstr>
      <vt:lpstr>ZigBee Network Topologies</vt:lpstr>
      <vt:lpstr>ZigBee Network Topologies</vt:lpstr>
      <vt:lpstr>ZigBee Network Topologies</vt:lpstr>
      <vt:lpstr>IEEE 802.15.4 MAC Overview </vt:lpstr>
      <vt:lpstr>802.15.4 Architecture</vt:lpstr>
      <vt:lpstr>ZigBee Stack Architecture</vt:lpstr>
      <vt:lpstr>Application Profiles</vt:lpstr>
      <vt:lpstr>Some Application Profiles</vt:lpstr>
      <vt:lpstr>Reference</vt:lpstr>
    </vt:vector>
  </TitlesOfParts>
  <Company>EE NTHU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VLSI Testing</dc:title>
  <dc:creator>Jing-Jia Liou</dc:creator>
  <cp:lastModifiedBy>劉靖家</cp:lastModifiedBy>
  <cp:revision>347</cp:revision>
  <dcterms:created xsi:type="dcterms:W3CDTF">1601-01-01T00:00:00Z</dcterms:created>
  <dcterms:modified xsi:type="dcterms:W3CDTF">2018-04-01T13:56:29Z</dcterms:modified>
</cp:coreProperties>
</file>