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Semi-Bold" charset="1" panose="00000700000000000000"/>
      <p:regular r:id="rId21"/>
    </p:embeddedFont>
    <p:embeddedFont>
      <p:font typeface="Poppins" charset="1" panose="00000500000000000000"/>
      <p:regular r:id="rId22"/>
    </p:embeddedFont>
    <p:embeddedFont>
      <p:font typeface="Poppins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1E2434"/>
        </a:solidFill>
      </p:bgPr>
    </p:bg>
    <p:spTree>
      <p:nvGrpSpPr>
        <p:cNvPr id="1" name=""/>
        <p:cNvGrpSpPr/>
        <p:nvPr/>
      </p:nvGrpSpPr>
      <p:grpSpPr>
        <a:xfrm>
          <a:off x="0" y="0"/>
          <a:ext cx="0" cy="0"/>
          <a:chOff x="0" y="0"/>
          <a:chExt cx="0" cy="0"/>
        </a:xfrm>
      </p:grpSpPr>
      <p:grpSp>
        <p:nvGrpSpPr>
          <p:cNvPr name="Group 2" id="2"/>
          <p:cNvGrpSpPr/>
          <p:nvPr/>
        </p:nvGrpSpPr>
        <p:grpSpPr>
          <a:xfrm rot="0">
            <a:off x="8015263" y="4993208"/>
            <a:ext cx="2257474" cy="2257474"/>
            <a:chOff x="0" y="0"/>
            <a:chExt cx="3009966" cy="3009966"/>
          </a:xfrm>
        </p:grpSpPr>
        <p:grpSp>
          <p:nvGrpSpPr>
            <p:cNvPr name="Group 3" id="3"/>
            <p:cNvGrpSpPr/>
            <p:nvPr/>
          </p:nvGrpSpPr>
          <p:grpSpPr>
            <a:xfrm rot="0">
              <a:off x="432895" y="1170109"/>
              <a:ext cx="669747" cy="66974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5" id="5"/>
              <p:cNvSpPr txBox="true"/>
              <p:nvPr/>
            </p:nvSpPr>
            <p:spPr>
              <a:xfrm>
                <a:off x="190500" y="133350"/>
                <a:ext cx="431800" cy="488950"/>
              </a:xfrm>
              <a:prstGeom prst="rect">
                <a:avLst/>
              </a:prstGeom>
            </p:spPr>
            <p:txBody>
              <a:bodyPr anchor="ctr" rtlCol="false" tIns="27254" lIns="27254" bIns="27254" rIns="27254"/>
              <a:lstStyle/>
              <a:p>
                <a:pPr algn="ctr">
                  <a:lnSpc>
                    <a:spcPts val="2771"/>
                  </a:lnSpc>
                </a:pPr>
              </a:p>
            </p:txBody>
          </p:sp>
        </p:grpSp>
        <p:grpSp>
          <p:nvGrpSpPr>
            <p:cNvPr name="Group 6" id="6"/>
            <p:cNvGrpSpPr/>
            <p:nvPr/>
          </p:nvGrpSpPr>
          <p:grpSpPr>
            <a:xfrm rot="0">
              <a:off x="1170109" y="1170109"/>
              <a:ext cx="669747" cy="66974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8" id="8"/>
              <p:cNvSpPr txBox="true"/>
              <p:nvPr/>
            </p:nvSpPr>
            <p:spPr>
              <a:xfrm>
                <a:off x="190500" y="133350"/>
                <a:ext cx="431800" cy="488950"/>
              </a:xfrm>
              <a:prstGeom prst="rect">
                <a:avLst/>
              </a:prstGeom>
            </p:spPr>
            <p:txBody>
              <a:bodyPr anchor="ctr" rtlCol="false" tIns="27254" lIns="27254" bIns="27254" rIns="27254"/>
              <a:lstStyle/>
              <a:p>
                <a:pPr algn="ctr">
                  <a:lnSpc>
                    <a:spcPts val="2771"/>
                  </a:lnSpc>
                </a:pPr>
              </a:p>
            </p:txBody>
          </p:sp>
        </p:grpSp>
        <p:grpSp>
          <p:nvGrpSpPr>
            <p:cNvPr name="Group 9" id="9"/>
            <p:cNvGrpSpPr/>
            <p:nvPr/>
          </p:nvGrpSpPr>
          <p:grpSpPr>
            <a:xfrm rot="0">
              <a:off x="1907323" y="1170109"/>
              <a:ext cx="669747" cy="66974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1" id="11"/>
              <p:cNvSpPr txBox="true"/>
              <p:nvPr/>
            </p:nvSpPr>
            <p:spPr>
              <a:xfrm>
                <a:off x="190500" y="133350"/>
                <a:ext cx="431800" cy="488950"/>
              </a:xfrm>
              <a:prstGeom prst="rect">
                <a:avLst/>
              </a:prstGeom>
            </p:spPr>
            <p:txBody>
              <a:bodyPr anchor="ctr" rtlCol="false" tIns="27254" lIns="27254" bIns="27254" rIns="27254"/>
              <a:lstStyle/>
              <a:p>
                <a:pPr algn="ctr">
                  <a:lnSpc>
                    <a:spcPts val="2771"/>
                  </a:lnSpc>
                </a:pPr>
              </a:p>
            </p:txBody>
          </p:sp>
        </p:grpSp>
        <p:grpSp>
          <p:nvGrpSpPr>
            <p:cNvPr name="Group 12" id="12"/>
            <p:cNvGrpSpPr/>
            <p:nvPr/>
          </p:nvGrpSpPr>
          <p:grpSpPr>
            <a:xfrm rot="0">
              <a:off x="0" y="0"/>
              <a:ext cx="3009966" cy="300996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6387B0"/>
                </a:solidFill>
                <a:prstDash val="solid"/>
                <a:miter/>
              </a:ln>
            </p:spPr>
          </p:sp>
          <p:sp>
            <p:nvSpPr>
              <p:cNvPr name="TextBox 14" id="14"/>
              <p:cNvSpPr txBox="true"/>
              <p:nvPr/>
            </p:nvSpPr>
            <p:spPr>
              <a:xfrm>
                <a:off x="76200" y="19050"/>
                <a:ext cx="660400" cy="717550"/>
              </a:xfrm>
              <a:prstGeom prst="rect">
                <a:avLst/>
              </a:prstGeom>
            </p:spPr>
            <p:txBody>
              <a:bodyPr anchor="ctr" rtlCol="false" tIns="44980" lIns="44980" bIns="44980" rIns="44980"/>
              <a:lstStyle/>
              <a:p>
                <a:pPr algn="ctr">
                  <a:lnSpc>
                    <a:spcPts val="2772"/>
                  </a:lnSpc>
                </a:pPr>
              </a:p>
            </p:txBody>
          </p:sp>
        </p:grpSp>
      </p:grpSp>
      <p:grpSp>
        <p:nvGrpSpPr>
          <p:cNvPr name="Group 15" id="15"/>
          <p:cNvGrpSpPr/>
          <p:nvPr/>
        </p:nvGrpSpPr>
        <p:grpSpPr>
          <a:xfrm rot="779536">
            <a:off x="495399" y="7364282"/>
            <a:ext cx="3788036" cy="378803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5D71A5"/>
            </a:solidFill>
          </p:spPr>
        </p:sp>
        <p:sp>
          <p:nvSpPr>
            <p:cNvPr name="TextBox 17" id="17"/>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8" id="18"/>
          <p:cNvGrpSpPr/>
          <p:nvPr/>
        </p:nvGrpSpPr>
        <p:grpSpPr>
          <a:xfrm rot="-1653295">
            <a:off x="15263239" y="4316497"/>
            <a:ext cx="959847" cy="95984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6B9AD0"/>
            </a:solidFill>
          </p:spPr>
        </p:sp>
        <p:sp>
          <p:nvSpPr>
            <p:cNvPr name="TextBox 20" id="20"/>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21" id="21"/>
          <p:cNvGrpSpPr/>
          <p:nvPr/>
        </p:nvGrpSpPr>
        <p:grpSpPr>
          <a:xfrm rot="-954201">
            <a:off x="17438052" y="7563034"/>
            <a:ext cx="1516513" cy="151651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23" id="23"/>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24" id="24"/>
          <p:cNvGrpSpPr/>
          <p:nvPr/>
        </p:nvGrpSpPr>
        <p:grpSpPr>
          <a:xfrm rot="1654912">
            <a:off x="4217382" y="4322773"/>
            <a:ext cx="368270" cy="36827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26" id="26"/>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27" id="27"/>
          <p:cNvGrpSpPr/>
          <p:nvPr/>
        </p:nvGrpSpPr>
        <p:grpSpPr>
          <a:xfrm rot="-1677914">
            <a:off x="11597011" y="-2441628"/>
            <a:ext cx="3910233" cy="391023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29" id="29"/>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30" id="30"/>
          <p:cNvGrpSpPr/>
          <p:nvPr/>
        </p:nvGrpSpPr>
        <p:grpSpPr>
          <a:xfrm rot="1700017">
            <a:off x="5882470" y="468741"/>
            <a:ext cx="357513" cy="357513"/>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6387B0"/>
            </a:solidFill>
          </p:spPr>
        </p:sp>
        <p:sp>
          <p:nvSpPr>
            <p:cNvPr name="TextBox 32" id="32"/>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
        <p:nvSpPr>
          <p:cNvPr name="TextBox 33" id="33"/>
          <p:cNvSpPr txBox="true"/>
          <p:nvPr/>
        </p:nvSpPr>
        <p:spPr>
          <a:xfrm rot="0">
            <a:off x="2022913" y="1494209"/>
            <a:ext cx="14242174" cy="4340735"/>
          </a:xfrm>
          <a:prstGeom prst="rect">
            <a:avLst/>
          </a:prstGeom>
        </p:spPr>
        <p:txBody>
          <a:bodyPr anchor="t" rtlCol="false" tIns="0" lIns="0" bIns="0" rIns="0">
            <a:spAutoFit/>
          </a:bodyPr>
          <a:lstStyle/>
          <a:p>
            <a:pPr algn="ctr">
              <a:lnSpc>
                <a:spcPts val="8100"/>
              </a:lnSpc>
            </a:pPr>
            <a:r>
              <a:rPr lang="en-US" sz="7500" b="true">
                <a:solidFill>
                  <a:srgbClr val="D2D5DE"/>
                </a:solidFill>
                <a:latin typeface="Poppins Semi-Bold"/>
                <a:ea typeface="Poppins Semi-Bold"/>
                <a:cs typeface="Poppins Semi-Bold"/>
                <a:sym typeface="Poppins Semi-Bold"/>
              </a:rPr>
              <a:t>DENTAL CLINIC - MIGRATION FROM RELATIONAL TO NOSQL DATABASE</a:t>
            </a:r>
          </a:p>
          <a:p>
            <a:pPr algn="ctr">
              <a:lnSpc>
                <a:spcPts val="9072"/>
              </a:lnSpc>
            </a:pPr>
          </a:p>
        </p:txBody>
      </p:sp>
      <p:sp>
        <p:nvSpPr>
          <p:cNvPr name="TextBox 34" id="34"/>
          <p:cNvSpPr txBox="true"/>
          <p:nvPr/>
        </p:nvSpPr>
        <p:spPr>
          <a:xfrm rot="0">
            <a:off x="5217013" y="8109713"/>
            <a:ext cx="8105120" cy="853948"/>
          </a:xfrm>
          <a:prstGeom prst="rect">
            <a:avLst/>
          </a:prstGeom>
        </p:spPr>
        <p:txBody>
          <a:bodyPr anchor="t" rtlCol="false" tIns="0" lIns="0" bIns="0" rIns="0">
            <a:spAutoFit/>
          </a:bodyPr>
          <a:lstStyle/>
          <a:p>
            <a:pPr algn="ctr">
              <a:lnSpc>
                <a:spcPts val="3331"/>
              </a:lnSpc>
            </a:pPr>
            <a:r>
              <a:rPr lang="en-US" sz="2379">
                <a:solidFill>
                  <a:srgbClr val="FFFFFF"/>
                </a:solidFill>
                <a:latin typeface="Poppins"/>
                <a:ea typeface="Poppins"/>
                <a:cs typeface="Poppins"/>
                <a:sym typeface="Poppins"/>
              </a:rPr>
              <a:t>Professor: MSc. Benjamin Besimi</a:t>
            </a:r>
          </a:p>
          <a:p>
            <a:pPr algn="ctr">
              <a:lnSpc>
                <a:spcPts val="3331"/>
              </a:lnSpc>
            </a:pPr>
          </a:p>
        </p:txBody>
      </p:sp>
      <p:sp>
        <p:nvSpPr>
          <p:cNvPr name="TextBox 35" id="35"/>
          <p:cNvSpPr txBox="true"/>
          <p:nvPr/>
        </p:nvSpPr>
        <p:spPr>
          <a:xfrm rot="0">
            <a:off x="6903233" y="9032113"/>
            <a:ext cx="4481534" cy="292227"/>
          </a:xfrm>
          <a:prstGeom prst="rect">
            <a:avLst/>
          </a:prstGeom>
        </p:spPr>
        <p:txBody>
          <a:bodyPr anchor="t" rtlCol="false" tIns="0" lIns="0" bIns="0" rIns="0">
            <a:spAutoFit/>
          </a:bodyPr>
          <a:lstStyle/>
          <a:p>
            <a:pPr algn="ctr">
              <a:lnSpc>
                <a:spcPts val="2267"/>
              </a:lnSpc>
            </a:pPr>
            <a:r>
              <a:rPr lang="en-US" sz="1619">
                <a:solidFill>
                  <a:srgbClr val="FFFFFF"/>
                </a:solidFill>
                <a:latin typeface="Poppins"/>
                <a:ea typeface="Poppins"/>
                <a:cs typeface="Poppins"/>
                <a:sym typeface="Poppins"/>
              </a:rPr>
              <a:t>Date: 16th June 2025</a:t>
            </a:r>
          </a:p>
        </p:txBody>
      </p:sp>
      <p:sp>
        <p:nvSpPr>
          <p:cNvPr name="TextBox 36" id="36"/>
          <p:cNvSpPr txBox="true"/>
          <p:nvPr/>
        </p:nvSpPr>
        <p:spPr>
          <a:xfrm rot="0">
            <a:off x="6903233" y="8773796"/>
            <a:ext cx="4481534" cy="292227"/>
          </a:xfrm>
          <a:prstGeom prst="rect">
            <a:avLst/>
          </a:prstGeom>
        </p:spPr>
        <p:txBody>
          <a:bodyPr anchor="t" rtlCol="false" tIns="0" lIns="0" bIns="0" rIns="0">
            <a:spAutoFit/>
          </a:bodyPr>
          <a:lstStyle/>
          <a:p>
            <a:pPr algn="ctr">
              <a:lnSpc>
                <a:spcPts val="2267"/>
              </a:lnSpc>
            </a:pPr>
            <a:r>
              <a:rPr lang="en-US" sz="1619">
                <a:solidFill>
                  <a:srgbClr val="FFFFFF"/>
                </a:solidFill>
                <a:latin typeface="Poppins"/>
                <a:ea typeface="Poppins"/>
                <a:cs typeface="Poppins"/>
                <a:sym typeface="Poppins"/>
              </a:rPr>
              <a:t>Presented by: Era Emurli, Jona Sela</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5D71A5"/>
        </a:solidFill>
      </p:bgPr>
    </p:bg>
    <p:spTree>
      <p:nvGrpSpPr>
        <p:cNvPr id="1" name=""/>
        <p:cNvGrpSpPr/>
        <p:nvPr/>
      </p:nvGrpSpPr>
      <p:grpSpPr>
        <a:xfrm>
          <a:off x="0" y="0"/>
          <a:ext cx="0" cy="0"/>
          <a:chOff x="0" y="0"/>
          <a:chExt cx="0" cy="0"/>
        </a:xfrm>
      </p:grpSpPr>
      <p:sp>
        <p:nvSpPr>
          <p:cNvPr name="TextBox 2" id="2"/>
          <p:cNvSpPr txBox="true"/>
          <p:nvPr/>
        </p:nvSpPr>
        <p:spPr>
          <a:xfrm rot="0">
            <a:off x="1028700" y="944042"/>
            <a:ext cx="16230600" cy="774573"/>
          </a:xfrm>
          <a:prstGeom prst="rect">
            <a:avLst/>
          </a:prstGeom>
        </p:spPr>
        <p:txBody>
          <a:bodyPr anchor="t" rtlCol="false" tIns="0" lIns="0" bIns="0" rIns="0">
            <a:spAutoFit/>
          </a:bodyPr>
          <a:lstStyle/>
          <a:p>
            <a:pPr algn="ctr">
              <a:lnSpc>
                <a:spcPts val="5615"/>
              </a:lnSpc>
            </a:pPr>
            <a:r>
              <a:rPr lang="en-US" sz="5199" b="true">
                <a:solidFill>
                  <a:srgbClr val="FFFFFF"/>
                </a:solidFill>
                <a:latin typeface="Poppins Semi-Bold"/>
                <a:ea typeface="Poppins Semi-Bold"/>
                <a:cs typeface="Poppins Semi-Bold"/>
                <a:sym typeface="Poppins Semi-Bold"/>
              </a:rPr>
              <a:t>Data Migration Process</a:t>
            </a:r>
          </a:p>
        </p:txBody>
      </p:sp>
      <p:grpSp>
        <p:nvGrpSpPr>
          <p:cNvPr name="Group 3" id="3"/>
          <p:cNvGrpSpPr/>
          <p:nvPr/>
        </p:nvGrpSpPr>
        <p:grpSpPr>
          <a:xfrm rot="0">
            <a:off x="9274726" y="6294941"/>
            <a:ext cx="2858846" cy="2963359"/>
            <a:chOff x="0" y="0"/>
            <a:chExt cx="812800" cy="842514"/>
          </a:xfrm>
        </p:grpSpPr>
        <p:sp>
          <p:nvSpPr>
            <p:cNvPr name="Freeform 4" id="4"/>
            <p:cNvSpPr/>
            <p:nvPr/>
          </p:nvSpPr>
          <p:spPr>
            <a:xfrm flipH="false" flipV="false" rot="0">
              <a:off x="0" y="0"/>
              <a:ext cx="812800" cy="842514"/>
            </a:xfrm>
            <a:custGeom>
              <a:avLst/>
              <a:gdLst/>
              <a:ahLst/>
              <a:cxnLst/>
              <a:rect r="r" b="b" t="t" l="l"/>
              <a:pathLst>
                <a:path h="842514" w="812800">
                  <a:moveTo>
                    <a:pt x="406400" y="0"/>
                  </a:moveTo>
                  <a:lnTo>
                    <a:pt x="535715" y="287214"/>
                  </a:lnTo>
                  <a:lnTo>
                    <a:pt x="812800" y="421257"/>
                  </a:lnTo>
                  <a:lnTo>
                    <a:pt x="535715" y="555300"/>
                  </a:lnTo>
                  <a:lnTo>
                    <a:pt x="406400" y="842514"/>
                  </a:lnTo>
                  <a:lnTo>
                    <a:pt x="277085" y="555300"/>
                  </a:lnTo>
                  <a:lnTo>
                    <a:pt x="0" y="421257"/>
                  </a:lnTo>
                  <a:lnTo>
                    <a:pt x="277085" y="287214"/>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90500" y="45064"/>
              <a:ext cx="431800" cy="599986"/>
            </a:xfrm>
            <a:prstGeom prst="rect">
              <a:avLst/>
            </a:prstGeom>
          </p:spPr>
          <p:txBody>
            <a:bodyPr anchor="ctr" rtlCol="false" tIns="50800" lIns="50800" bIns="50800" rIns="50800"/>
            <a:lstStyle/>
            <a:p>
              <a:pPr algn="ctr">
                <a:lnSpc>
                  <a:spcPts val="7699"/>
                </a:lnSpc>
              </a:pPr>
              <a:r>
                <a:rPr lang="en-US" b="true" sz="5499">
                  <a:solidFill>
                    <a:srgbClr val="FDFEFF"/>
                  </a:solidFill>
                  <a:latin typeface="Poppins Bold"/>
                  <a:ea typeface="Poppins Bold"/>
                  <a:cs typeface="Poppins Bold"/>
                  <a:sym typeface="Poppins Bold"/>
                </a:rPr>
                <a:t>L&amp;E</a:t>
              </a:r>
            </a:p>
          </p:txBody>
        </p:sp>
      </p:grpSp>
      <p:grpSp>
        <p:nvGrpSpPr>
          <p:cNvPr name="Group 6" id="6"/>
          <p:cNvGrpSpPr/>
          <p:nvPr/>
        </p:nvGrpSpPr>
        <p:grpSpPr>
          <a:xfrm rot="0">
            <a:off x="9274726" y="3173519"/>
            <a:ext cx="2858846" cy="2963359"/>
            <a:chOff x="0" y="0"/>
            <a:chExt cx="812800" cy="842514"/>
          </a:xfrm>
        </p:grpSpPr>
        <p:sp>
          <p:nvSpPr>
            <p:cNvPr name="Freeform 7" id="7"/>
            <p:cNvSpPr/>
            <p:nvPr/>
          </p:nvSpPr>
          <p:spPr>
            <a:xfrm flipH="false" flipV="false" rot="0">
              <a:off x="0" y="0"/>
              <a:ext cx="812800" cy="842514"/>
            </a:xfrm>
            <a:custGeom>
              <a:avLst/>
              <a:gdLst/>
              <a:ahLst/>
              <a:cxnLst/>
              <a:rect r="r" b="b" t="t" l="l"/>
              <a:pathLst>
                <a:path h="842514" w="812800">
                  <a:moveTo>
                    <a:pt x="406400" y="0"/>
                  </a:moveTo>
                  <a:lnTo>
                    <a:pt x="535715" y="287214"/>
                  </a:lnTo>
                  <a:lnTo>
                    <a:pt x="812800" y="421257"/>
                  </a:lnTo>
                  <a:lnTo>
                    <a:pt x="535715" y="555300"/>
                  </a:lnTo>
                  <a:lnTo>
                    <a:pt x="406400" y="842514"/>
                  </a:lnTo>
                  <a:lnTo>
                    <a:pt x="277085" y="555300"/>
                  </a:lnTo>
                  <a:lnTo>
                    <a:pt x="0" y="421257"/>
                  </a:lnTo>
                  <a:lnTo>
                    <a:pt x="277085" y="287214"/>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190500" y="45064"/>
              <a:ext cx="431800" cy="599986"/>
            </a:xfrm>
            <a:prstGeom prst="rect">
              <a:avLst/>
            </a:prstGeom>
          </p:spPr>
          <p:txBody>
            <a:bodyPr anchor="ctr" rtlCol="false" tIns="50800" lIns="50800" bIns="50800" rIns="50800"/>
            <a:lstStyle/>
            <a:p>
              <a:pPr algn="ctr">
                <a:lnSpc>
                  <a:spcPts val="7699"/>
                </a:lnSpc>
              </a:pPr>
              <a:r>
                <a:rPr lang="en-US" b="true" sz="5499">
                  <a:solidFill>
                    <a:srgbClr val="FDFEFF"/>
                  </a:solidFill>
                  <a:latin typeface="Poppins Bold"/>
                  <a:ea typeface="Poppins Bold"/>
                  <a:cs typeface="Poppins Bold"/>
                  <a:sym typeface="Poppins Bold"/>
                </a:rPr>
                <a:t>Q</a:t>
              </a:r>
            </a:p>
          </p:txBody>
        </p:sp>
      </p:grpSp>
      <p:grpSp>
        <p:nvGrpSpPr>
          <p:cNvPr name="Group 9" id="9"/>
          <p:cNvGrpSpPr/>
          <p:nvPr/>
        </p:nvGrpSpPr>
        <p:grpSpPr>
          <a:xfrm rot="0">
            <a:off x="6156083" y="6294941"/>
            <a:ext cx="2858846" cy="2963359"/>
            <a:chOff x="0" y="0"/>
            <a:chExt cx="812800" cy="842514"/>
          </a:xfrm>
        </p:grpSpPr>
        <p:sp>
          <p:nvSpPr>
            <p:cNvPr name="Freeform 10" id="10"/>
            <p:cNvSpPr/>
            <p:nvPr/>
          </p:nvSpPr>
          <p:spPr>
            <a:xfrm flipH="false" flipV="false" rot="0">
              <a:off x="0" y="0"/>
              <a:ext cx="812800" cy="842514"/>
            </a:xfrm>
            <a:custGeom>
              <a:avLst/>
              <a:gdLst/>
              <a:ahLst/>
              <a:cxnLst/>
              <a:rect r="r" b="b" t="t" l="l"/>
              <a:pathLst>
                <a:path h="842514" w="812800">
                  <a:moveTo>
                    <a:pt x="406400" y="0"/>
                  </a:moveTo>
                  <a:lnTo>
                    <a:pt x="535715" y="287214"/>
                  </a:lnTo>
                  <a:lnTo>
                    <a:pt x="812800" y="421257"/>
                  </a:lnTo>
                  <a:lnTo>
                    <a:pt x="535715" y="555300"/>
                  </a:lnTo>
                  <a:lnTo>
                    <a:pt x="406400" y="842514"/>
                  </a:lnTo>
                  <a:lnTo>
                    <a:pt x="277085" y="555300"/>
                  </a:lnTo>
                  <a:lnTo>
                    <a:pt x="0" y="421257"/>
                  </a:lnTo>
                  <a:lnTo>
                    <a:pt x="277085" y="287214"/>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11" id="11"/>
            <p:cNvSpPr txBox="true"/>
            <p:nvPr/>
          </p:nvSpPr>
          <p:spPr>
            <a:xfrm>
              <a:off x="190500" y="45064"/>
              <a:ext cx="431800" cy="599986"/>
            </a:xfrm>
            <a:prstGeom prst="rect">
              <a:avLst/>
            </a:prstGeom>
          </p:spPr>
          <p:txBody>
            <a:bodyPr anchor="ctr" rtlCol="false" tIns="50800" lIns="50800" bIns="50800" rIns="50800"/>
            <a:lstStyle/>
            <a:p>
              <a:pPr algn="ctr">
                <a:lnSpc>
                  <a:spcPts val="7699"/>
                </a:lnSpc>
              </a:pPr>
              <a:r>
                <a:rPr lang="en-US" b="true" sz="5499">
                  <a:solidFill>
                    <a:srgbClr val="FDFEFF"/>
                  </a:solidFill>
                  <a:latin typeface="Poppins Bold"/>
                  <a:ea typeface="Poppins Bold"/>
                  <a:cs typeface="Poppins Bold"/>
                  <a:sym typeface="Poppins Bold"/>
                </a:rPr>
                <a:t>I</a:t>
              </a:r>
            </a:p>
          </p:txBody>
        </p:sp>
      </p:grpSp>
      <p:grpSp>
        <p:nvGrpSpPr>
          <p:cNvPr name="Group 12" id="12"/>
          <p:cNvGrpSpPr/>
          <p:nvPr/>
        </p:nvGrpSpPr>
        <p:grpSpPr>
          <a:xfrm rot="0">
            <a:off x="6156083" y="3173519"/>
            <a:ext cx="2858846" cy="2963359"/>
            <a:chOff x="0" y="0"/>
            <a:chExt cx="812800" cy="842514"/>
          </a:xfrm>
        </p:grpSpPr>
        <p:sp>
          <p:nvSpPr>
            <p:cNvPr name="Freeform 13" id="13"/>
            <p:cNvSpPr/>
            <p:nvPr/>
          </p:nvSpPr>
          <p:spPr>
            <a:xfrm flipH="false" flipV="false" rot="0">
              <a:off x="0" y="0"/>
              <a:ext cx="812800" cy="842514"/>
            </a:xfrm>
            <a:custGeom>
              <a:avLst/>
              <a:gdLst/>
              <a:ahLst/>
              <a:cxnLst/>
              <a:rect r="r" b="b" t="t" l="l"/>
              <a:pathLst>
                <a:path h="842514" w="812800">
                  <a:moveTo>
                    <a:pt x="406400" y="0"/>
                  </a:moveTo>
                  <a:lnTo>
                    <a:pt x="535715" y="287214"/>
                  </a:lnTo>
                  <a:lnTo>
                    <a:pt x="812800" y="421257"/>
                  </a:lnTo>
                  <a:lnTo>
                    <a:pt x="535715" y="555300"/>
                  </a:lnTo>
                  <a:lnTo>
                    <a:pt x="406400" y="842514"/>
                  </a:lnTo>
                  <a:lnTo>
                    <a:pt x="277085" y="555300"/>
                  </a:lnTo>
                  <a:lnTo>
                    <a:pt x="0" y="421257"/>
                  </a:lnTo>
                  <a:lnTo>
                    <a:pt x="277085" y="287214"/>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14" id="14"/>
            <p:cNvSpPr txBox="true"/>
            <p:nvPr/>
          </p:nvSpPr>
          <p:spPr>
            <a:xfrm>
              <a:off x="190500" y="45064"/>
              <a:ext cx="431800" cy="599986"/>
            </a:xfrm>
            <a:prstGeom prst="rect">
              <a:avLst/>
            </a:prstGeom>
          </p:spPr>
          <p:txBody>
            <a:bodyPr anchor="ctr" rtlCol="false" tIns="50800" lIns="50800" bIns="50800" rIns="50800"/>
            <a:lstStyle/>
            <a:p>
              <a:pPr algn="ctr">
                <a:lnSpc>
                  <a:spcPts val="7699"/>
                </a:lnSpc>
              </a:pPr>
              <a:r>
                <a:rPr lang="en-US" b="true" sz="5499">
                  <a:solidFill>
                    <a:srgbClr val="FDFEFF"/>
                  </a:solidFill>
                  <a:latin typeface="Poppins Bold"/>
                  <a:ea typeface="Poppins Bold"/>
                  <a:cs typeface="Poppins Bold"/>
                  <a:sym typeface="Poppins Bold"/>
                </a:rPr>
                <a:t>C</a:t>
              </a:r>
            </a:p>
          </p:txBody>
        </p:sp>
      </p:grpSp>
      <p:sp>
        <p:nvSpPr>
          <p:cNvPr name="TextBox 15" id="15"/>
          <p:cNvSpPr txBox="true"/>
          <p:nvPr/>
        </p:nvSpPr>
        <p:spPr>
          <a:xfrm rot="0">
            <a:off x="1520325" y="4208237"/>
            <a:ext cx="4082319" cy="386501"/>
          </a:xfrm>
          <a:prstGeom prst="rect">
            <a:avLst/>
          </a:prstGeom>
        </p:spPr>
        <p:txBody>
          <a:bodyPr anchor="t" rtlCol="false" tIns="0" lIns="0" bIns="0" rIns="0">
            <a:spAutoFit/>
          </a:bodyPr>
          <a:lstStyle/>
          <a:p>
            <a:pPr algn="r">
              <a:lnSpc>
                <a:spcPts val="3029"/>
              </a:lnSpc>
            </a:pPr>
            <a:r>
              <a:rPr lang="en-US" sz="2164">
                <a:solidFill>
                  <a:srgbClr val="FFFFFF"/>
                </a:solidFill>
                <a:latin typeface="Poppins"/>
                <a:ea typeface="Poppins"/>
                <a:cs typeface="Poppins"/>
                <a:sym typeface="Poppins"/>
              </a:rPr>
              <a:t>Connect to SQL Server using </a:t>
            </a:r>
          </a:p>
        </p:txBody>
      </p:sp>
      <p:sp>
        <p:nvSpPr>
          <p:cNvPr name="TextBox 16" id="16"/>
          <p:cNvSpPr txBox="true"/>
          <p:nvPr/>
        </p:nvSpPr>
        <p:spPr>
          <a:xfrm rot="0">
            <a:off x="12685356" y="4208237"/>
            <a:ext cx="4082319" cy="1136095"/>
          </a:xfrm>
          <a:prstGeom prst="rect">
            <a:avLst/>
          </a:prstGeom>
        </p:spPr>
        <p:txBody>
          <a:bodyPr anchor="t" rtlCol="false" tIns="0" lIns="0" bIns="0" rIns="0">
            <a:spAutoFit/>
          </a:bodyPr>
          <a:lstStyle/>
          <a:p>
            <a:pPr algn="l">
              <a:lnSpc>
                <a:spcPts val="3029"/>
              </a:lnSpc>
            </a:pPr>
            <a:r>
              <a:rPr lang="en-US" sz="2164">
                <a:solidFill>
                  <a:srgbClr val="FFFFFF"/>
                </a:solidFill>
                <a:latin typeface="Poppins"/>
                <a:ea typeface="Poppins"/>
                <a:cs typeface="Poppins"/>
                <a:sym typeface="Poppins"/>
              </a:rPr>
              <a:t>Query each table and transform data types (like Decimal and Date)</a:t>
            </a:r>
          </a:p>
        </p:txBody>
      </p:sp>
      <p:sp>
        <p:nvSpPr>
          <p:cNvPr name="TextBox 17" id="17"/>
          <p:cNvSpPr txBox="true"/>
          <p:nvPr/>
        </p:nvSpPr>
        <p:spPr>
          <a:xfrm rot="0">
            <a:off x="1520325" y="7329660"/>
            <a:ext cx="4082319" cy="761298"/>
          </a:xfrm>
          <a:prstGeom prst="rect">
            <a:avLst/>
          </a:prstGeom>
        </p:spPr>
        <p:txBody>
          <a:bodyPr anchor="t" rtlCol="false" tIns="0" lIns="0" bIns="0" rIns="0">
            <a:spAutoFit/>
          </a:bodyPr>
          <a:lstStyle/>
          <a:p>
            <a:pPr algn="r">
              <a:lnSpc>
                <a:spcPts val="3029"/>
              </a:lnSpc>
            </a:pPr>
            <a:r>
              <a:rPr lang="en-US" sz="2164">
                <a:solidFill>
                  <a:srgbClr val="FFFFFF"/>
                </a:solidFill>
                <a:latin typeface="Poppins"/>
                <a:ea typeface="Poppins"/>
                <a:cs typeface="Poppins"/>
                <a:sym typeface="Poppins"/>
              </a:rPr>
              <a:t>Insert documents into MongoDB using pymongo</a:t>
            </a:r>
          </a:p>
        </p:txBody>
      </p:sp>
      <p:sp>
        <p:nvSpPr>
          <p:cNvPr name="TextBox 18" id="18"/>
          <p:cNvSpPr txBox="true"/>
          <p:nvPr/>
        </p:nvSpPr>
        <p:spPr>
          <a:xfrm rot="0">
            <a:off x="12685356" y="7329660"/>
            <a:ext cx="4082319" cy="1510891"/>
          </a:xfrm>
          <a:prstGeom prst="rect">
            <a:avLst/>
          </a:prstGeom>
        </p:spPr>
        <p:txBody>
          <a:bodyPr anchor="t" rtlCol="false" tIns="0" lIns="0" bIns="0" rIns="0">
            <a:spAutoFit/>
          </a:bodyPr>
          <a:lstStyle/>
          <a:p>
            <a:pPr algn="l">
              <a:lnSpc>
                <a:spcPts val="3029"/>
              </a:lnSpc>
            </a:pPr>
            <a:r>
              <a:rPr lang="en-US" sz="2164">
                <a:solidFill>
                  <a:srgbClr val="FFFFFF"/>
                </a:solidFill>
                <a:latin typeface="Poppins"/>
                <a:ea typeface="Poppins"/>
                <a:cs typeface="Poppins"/>
                <a:sym typeface="Poppins"/>
              </a:rPr>
              <a:t>We included logging and error handling to track the process and ensure data consistency.</a:t>
            </a:r>
          </a:p>
        </p:txBody>
      </p:sp>
      <p:sp>
        <p:nvSpPr>
          <p:cNvPr name="TextBox 19" id="19"/>
          <p:cNvSpPr txBox="true"/>
          <p:nvPr/>
        </p:nvSpPr>
        <p:spPr>
          <a:xfrm rot="0">
            <a:off x="5901712" y="2323717"/>
            <a:ext cx="5880613" cy="382721"/>
          </a:xfrm>
          <a:prstGeom prst="rect">
            <a:avLst/>
          </a:prstGeom>
        </p:spPr>
        <p:txBody>
          <a:bodyPr anchor="t" rtlCol="false" tIns="0" lIns="0" bIns="0" rIns="0">
            <a:spAutoFit/>
          </a:bodyPr>
          <a:lstStyle/>
          <a:p>
            <a:pPr algn="ctr">
              <a:lnSpc>
                <a:spcPts val="3084"/>
              </a:lnSpc>
              <a:spcBef>
                <a:spcPct val="0"/>
              </a:spcBef>
            </a:pPr>
            <a:r>
              <a:rPr lang="en-US" sz="2203">
                <a:solidFill>
                  <a:srgbClr val="FFFFFF"/>
                </a:solidFill>
                <a:latin typeface="Poppins"/>
                <a:ea typeface="Poppins"/>
                <a:cs typeface="Poppins"/>
                <a:sym typeface="Poppins"/>
              </a:rPr>
              <a:t>We </a:t>
            </a:r>
            <a:r>
              <a:rPr lang="en-US" sz="2203">
                <a:solidFill>
                  <a:srgbClr val="FFFFFF"/>
                </a:solidFill>
                <a:latin typeface="Poppins"/>
                <a:ea typeface="Poppins"/>
                <a:cs typeface="Poppins"/>
                <a:sym typeface="Poppins"/>
              </a:rPr>
              <a:t>used a Python script to:</a:t>
            </a:r>
          </a:p>
        </p:txBody>
      </p:sp>
    </p:spTree>
  </p:cSld>
  <p:clrMapOvr>
    <a:masterClrMapping/>
  </p:clrMapOvr>
  <p:transition spd="slow">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25893" y="1550398"/>
            <a:ext cx="8636214" cy="867918"/>
          </a:xfrm>
          <a:prstGeom prst="rect">
            <a:avLst/>
          </a:prstGeom>
        </p:spPr>
        <p:txBody>
          <a:bodyPr anchor="t" rtlCol="false" tIns="0" lIns="0" bIns="0" rIns="0">
            <a:spAutoFit/>
          </a:bodyPr>
          <a:lstStyle/>
          <a:p>
            <a:pPr algn="ctr">
              <a:lnSpc>
                <a:spcPts val="6155"/>
              </a:lnSpc>
            </a:pPr>
            <a:r>
              <a:rPr lang="en-US" sz="5699" b="true">
                <a:solidFill>
                  <a:srgbClr val="222222"/>
                </a:solidFill>
                <a:latin typeface="Poppins Semi-Bold"/>
                <a:ea typeface="Poppins Semi-Bold"/>
                <a:cs typeface="Poppins Semi-Bold"/>
                <a:sym typeface="Poppins Semi-Bold"/>
              </a:rPr>
              <a:t>Challenges &amp; Solutions</a:t>
            </a:r>
          </a:p>
        </p:txBody>
      </p:sp>
      <p:grpSp>
        <p:nvGrpSpPr>
          <p:cNvPr name="Group 3" id="3"/>
          <p:cNvGrpSpPr/>
          <p:nvPr/>
        </p:nvGrpSpPr>
        <p:grpSpPr>
          <a:xfrm rot="779536">
            <a:off x="1009846" y="8048286"/>
            <a:ext cx="3788036" cy="378803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6" id="6"/>
          <p:cNvGrpSpPr/>
          <p:nvPr/>
        </p:nvGrpSpPr>
        <p:grpSpPr>
          <a:xfrm rot="0">
            <a:off x="832700" y="3139122"/>
            <a:ext cx="16622600" cy="5368168"/>
            <a:chOff x="0" y="0"/>
            <a:chExt cx="4377969" cy="1413839"/>
          </a:xfrm>
        </p:grpSpPr>
        <p:sp>
          <p:nvSpPr>
            <p:cNvPr name="Freeform 7" id="7"/>
            <p:cNvSpPr/>
            <p:nvPr/>
          </p:nvSpPr>
          <p:spPr>
            <a:xfrm flipH="false" flipV="false" rot="0">
              <a:off x="0" y="0"/>
              <a:ext cx="4377969" cy="1413839"/>
            </a:xfrm>
            <a:custGeom>
              <a:avLst/>
              <a:gdLst/>
              <a:ahLst/>
              <a:cxnLst/>
              <a:rect r="r" b="b" t="t" l="l"/>
              <a:pathLst>
                <a:path h="1413839" w="4377969">
                  <a:moveTo>
                    <a:pt x="12109" y="0"/>
                  </a:moveTo>
                  <a:lnTo>
                    <a:pt x="4365859" y="0"/>
                  </a:lnTo>
                  <a:cubicBezTo>
                    <a:pt x="4369071" y="0"/>
                    <a:pt x="4372151" y="1276"/>
                    <a:pt x="4374422" y="3547"/>
                  </a:cubicBezTo>
                  <a:cubicBezTo>
                    <a:pt x="4376693" y="5818"/>
                    <a:pt x="4377969" y="8898"/>
                    <a:pt x="4377969" y="12109"/>
                  </a:cubicBezTo>
                  <a:lnTo>
                    <a:pt x="4377969" y="1401729"/>
                  </a:lnTo>
                  <a:cubicBezTo>
                    <a:pt x="4377969" y="1408417"/>
                    <a:pt x="4372547" y="1413839"/>
                    <a:pt x="4365859" y="1413839"/>
                  </a:cubicBezTo>
                  <a:lnTo>
                    <a:pt x="12109" y="1413839"/>
                  </a:lnTo>
                  <a:cubicBezTo>
                    <a:pt x="5422" y="1413839"/>
                    <a:pt x="0" y="1408417"/>
                    <a:pt x="0" y="1401729"/>
                  </a:cubicBezTo>
                  <a:lnTo>
                    <a:pt x="0" y="12109"/>
                  </a:lnTo>
                  <a:cubicBezTo>
                    <a:pt x="0" y="5422"/>
                    <a:pt x="5422" y="0"/>
                    <a:pt x="12109" y="0"/>
                  </a:cubicBez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8" id="8"/>
            <p:cNvSpPr txBox="true"/>
            <p:nvPr/>
          </p:nvSpPr>
          <p:spPr>
            <a:xfrm>
              <a:off x="0" y="-57150"/>
              <a:ext cx="4377969" cy="1470989"/>
            </a:xfrm>
            <a:prstGeom prst="rect">
              <a:avLst/>
            </a:prstGeom>
          </p:spPr>
          <p:txBody>
            <a:bodyPr anchor="ctr" rtlCol="false" tIns="50800" lIns="50800" bIns="50800" rIns="50800"/>
            <a:lstStyle/>
            <a:p>
              <a:pPr algn="ctr">
                <a:lnSpc>
                  <a:spcPts val="2771"/>
                </a:lnSpc>
              </a:pPr>
            </a:p>
          </p:txBody>
        </p:sp>
      </p:grpSp>
      <p:sp>
        <p:nvSpPr>
          <p:cNvPr name="TextBox 9" id="9"/>
          <p:cNvSpPr txBox="true"/>
          <p:nvPr/>
        </p:nvSpPr>
        <p:spPr>
          <a:xfrm rot="0">
            <a:off x="1224700" y="3880202"/>
            <a:ext cx="16230600" cy="3790758"/>
          </a:xfrm>
          <a:prstGeom prst="rect">
            <a:avLst/>
          </a:prstGeom>
        </p:spPr>
        <p:txBody>
          <a:bodyPr anchor="t" rtlCol="false" tIns="0" lIns="0" bIns="0" rIns="0">
            <a:spAutoFit/>
          </a:bodyPr>
          <a:lstStyle/>
          <a:p>
            <a:pPr algn="l">
              <a:lnSpc>
                <a:spcPts val="4981"/>
              </a:lnSpc>
              <a:spcBef>
                <a:spcPct val="0"/>
              </a:spcBef>
            </a:pPr>
            <a:r>
              <a:rPr lang="en-US" sz="3558">
                <a:solidFill>
                  <a:srgbClr val="FFFFFF"/>
                </a:solidFill>
                <a:latin typeface="Poppins"/>
                <a:ea typeface="Poppins"/>
                <a:cs typeface="Poppins"/>
                <a:sym typeface="Poppins"/>
              </a:rPr>
              <a:t>-</a:t>
            </a:r>
            <a:r>
              <a:rPr lang="en-US" b="true" sz="3558">
                <a:solidFill>
                  <a:srgbClr val="FFFFFF"/>
                </a:solidFill>
                <a:latin typeface="Poppins Bold"/>
                <a:ea typeface="Poppins Bold"/>
                <a:cs typeface="Poppins Bold"/>
                <a:sym typeface="Poppins Bold"/>
              </a:rPr>
              <a:t>Authentication err</a:t>
            </a:r>
            <a:r>
              <a:rPr lang="en-US" b="true" sz="3558">
                <a:solidFill>
                  <a:srgbClr val="FFFFFF"/>
                </a:solidFill>
                <a:latin typeface="Poppins Bold"/>
                <a:ea typeface="Poppins Bold"/>
                <a:cs typeface="Poppins Bold"/>
                <a:sym typeface="Poppins Bold"/>
              </a:rPr>
              <a:t>or (Login failed):</a:t>
            </a:r>
            <a:r>
              <a:rPr lang="en-US" sz="3558">
                <a:solidFill>
                  <a:srgbClr val="FFFFFF"/>
                </a:solidFill>
                <a:latin typeface="Poppins"/>
                <a:ea typeface="Poppins"/>
                <a:cs typeface="Poppins"/>
                <a:sym typeface="Poppins"/>
              </a:rPr>
              <a:t> Fixed by changing database name and ensuring SQL permissions.</a:t>
            </a:r>
          </a:p>
          <a:p>
            <a:pPr algn="l">
              <a:lnSpc>
                <a:spcPts val="4981"/>
              </a:lnSpc>
              <a:spcBef>
                <a:spcPct val="0"/>
              </a:spcBef>
            </a:pPr>
            <a:r>
              <a:rPr lang="en-US" sz="3558">
                <a:solidFill>
                  <a:srgbClr val="FFFFFF"/>
                </a:solidFill>
                <a:latin typeface="Poppins"/>
                <a:ea typeface="Poppins"/>
                <a:cs typeface="Poppins"/>
                <a:sym typeface="Poppins"/>
              </a:rPr>
              <a:t>-</a:t>
            </a:r>
            <a:r>
              <a:rPr lang="en-US" b="true" sz="3558">
                <a:solidFill>
                  <a:srgbClr val="FFFFFF"/>
                </a:solidFill>
                <a:latin typeface="Poppins Bold"/>
                <a:ea typeface="Poppins Bold"/>
                <a:cs typeface="Poppins Bold"/>
                <a:sym typeface="Poppins Bold"/>
              </a:rPr>
              <a:t>Date/Decimal incompatibility:</a:t>
            </a:r>
            <a:r>
              <a:rPr lang="en-US" sz="3558">
                <a:solidFill>
                  <a:srgbClr val="FFFFFF"/>
                </a:solidFill>
                <a:latin typeface="Poppins"/>
                <a:ea typeface="Poppins"/>
                <a:cs typeface="Poppins"/>
                <a:sym typeface="Poppins"/>
              </a:rPr>
              <a:t> Solved with custom conversion function.</a:t>
            </a:r>
          </a:p>
          <a:p>
            <a:pPr algn="l">
              <a:lnSpc>
                <a:spcPts val="4981"/>
              </a:lnSpc>
              <a:spcBef>
                <a:spcPct val="0"/>
              </a:spcBef>
            </a:pPr>
            <a:r>
              <a:rPr lang="en-US" sz="3558">
                <a:solidFill>
                  <a:srgbClr val="FFFFFF"/>
                </a:solidFill>
                <a:latin typeface="Poppins"/>
                <a:ea typeface="Poppins"/>
                <a:cs typeface="Poppins"/>
                <a:sym typeface="Poppins"/>
              </a:rPr>
              <a:t>-</a:t>
            </a:r>
            <a:r>
              <a:rPr lang="en-US" b="true" sz="3558">
                <a:solidFill>
                  <a:srgbClr val="FFFFFF"/>
                </a:solidFill>
                <a:latin typeface="Poppins Bold"/>
                <a:ea typeface="Poppins Bold"/>
                <a:cs typeface="Poppins Bold"/>
                <a:sym typeface="Poppins Bold"/>
              </a:rPr>
              <a:t>Document nesting:</a:t>
            </a:r>
            <a:r>
              <a:rPr lang="en-US" sz="3558">
                <a:solidFill>
                  <a:srgbClr val="FFFFFF"/>
                </a:solidFill>
                <a:latin typeface="Poppins"/>
                <a:ea typeface="Poppins"/>
                <a:cs typeface="Poppins"/>
                <a:sym typeface="Poppins"/>
              </a:rPr>
              <a:t> </a:t>
            </a:r>
          </a:p>
          <a:p>
            <a:pPr algn="l">
              <a:lnSpc>
                <a:spcPts val="4981"/>
              </a:lnSpc>
              <a:spcBef>
                <a:spcPct val="0"/>
              </a:spcBef>
            </a:pPr>
            <a:r>
              <a:rPr lang="en-US" sz="3558">
                <a:solidFill>
                  <a:srgbClr val="FFFFFF"/>
                </a:solidFill>
                <a:latin typeface="Poppins"/>
                <a:ea typeface="Poppins"/>
                <a:cs typeface="Poppins"/>
                <a:sym typeface="Poppins"/>
              </a:rPr>
              <a:t>Carefully embedded arrays (bills, appointments) only when necessary.</a:t>
            </a:r>
          </a:p>
        </p:txBody>
      </p:sp>
      <p:grpSp>
        <p:nvGrpSpPr>
          <p:cNvPr name="Group 10" id="10"/>
          <p:cNvGrpSpPr/>
          <p:nvPr/>
        </p:nvGrpSpPr>
        <p:grpSpPr>
          <a:xfrm rot="-954201">
            <a:off x="17562266" y="7563034"/>
            <a:ext cx="1516513" cy="151651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8000"/>
                  </a:srgbClr>
                </a:gs>
                <a:gs pos="100000">
                  <a:srgbClr val="2FBEFB">
                    <a:alpha val="18000"/>
                  </a:srgbClr>
                </a:gs>
              </a:gsLst>
              <a:path path="circle">
                <a:fillToRect l="0" r="100000" t="0" b="100000"/>
              </a:path>
              <a:tileRect r="0" l="-100000" b="0" t="-100000"/>
            </a:gradFill>
          </p:spPr>
        </p:sp>
        <p:sp>
          <p:nvSpPr>
            <p:cNvPr name="TextBox 12" id="12"/>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3" id="13"/>
          <p:cNvGrpSpPr/>
          <p:nvPr/>
        </p:nvGrpSpPr>
        <p:grpSpPr>
          <a:xfrm rot="1654912">
            <a:off x="2283778" y="1364271"/>
            <a:ext cx="1240171" cy="124017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8000"/>
                  </a:srgbClr>
                </a:gs>
                <a:gs pos="100000">
                  <a:srgbClr val="94B9FF">
                    <a:alpha val="18000"/>
                  </a:srgbClr>
                </a:gs>
              </a:gsLst>
              <a:lin ang="0"/>
            </a:gradFill>
          </p:spPr>
        </p:sp>
        <p:sp>
          <p:nvSpPr>
            <p:cNvPr name="TextBox 15" id="15"/>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6" id="16"/>
          <p:cNvGrpSpPr/>
          <p:nvPr/>
        </p:nvGrpSpPr>
        <p:grpSpPr>
          <a:xfrm rot="-1677914">
            <a:off x="11721225" y="-2441628"/>
            <a:ext cx="3910233" cy="391023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8000"/>
                  </a:srgbClr>
                </a:gs>
                <a:gs pos="100000">
                  <a:srgbClr val="2FBEFB">
                    <a:alpha val="18000"/>
                  </a:srgbClr>
                </a:gs>
              </a:gsLst>
              <a:path path="circle">
                <a:fillToRect l="0" r="100000" t="0" b="100000"/>
              </a:path>
              <a:tileRect r="0" l="-100000" b="0" t="-100000"/>
            </a:gradFill>
          </p:spPr>
        </p:sp>
        <p:sp>
          <p:nvSpPr>
            <p:cNvPr name="TextBox 18" id="18"/>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Tree>
  </p:cSld>
  <p:clrMapOvr>
    <a:masterClrMapping/>
  </p:clrMapOvr>
  <p:transition spd="slow">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D71A5"/>
        </a:solidFill>
      </p:bgPr>
    </p:bg>
    <p:spTree>
      <p:nvGrpSpPr>
        <p:cNvPr id="1" name=""/>
        <p:cNvGrpSpPr/>
        <p:nvPr/>
      </p:nvGrpSpPr>
      <p:grpSpPr>
        <a:xfrm>
          <a:off x="0" y="0"/>
          <a:ext cx="0" cy="0"/>
          <a:chOff x="0" y="0"/>
          <a:chExt cx="0" cy="0"/>
        </a:xfrm>
      </p:grpSpPr>
      <p:grpSp>
        <p:nvGrpSpPr>
          <p:cNvPr name="Group 2" id="2"/>
          <p:cNvGrpSpPr/>
          <p:nvPr/>
        </p:nvGrpSpPr>
        <p:grpSpPr>
          <a:xfrm rot="779536">
            <a:off x="495399" y="7364282"/>
            <a:ext cx="3788036" cy="378803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4" id="4"/>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
        <p:nvSpPr>
          <p:cNvPr name="TextBox 5" id="5"/>
          <p:cNvSpPr txBox="true"/>
          <p:nvPr/>
        </p:nvSpPr>
        <p:spPr>
          <a:xfrm rot="0">
            <a:off x="-198605" y="1738312"/>
            <a:ext cx="8259308" cy="847169"/>
          </a:xfrm>
          <a:prstGeom prst="rect">
            <a:avLst/>
          </a:prstGeom>
        </p:spPr>
        <p:txBody>
          <a:bodyPr anchor="t" rtlCol="false" tIns="0" lIns="0" bIns="0" rIns="0">
            <a:spAutoFit/>
          </a:bodyPr>
          <a:lstStyle/>
          <a:p>
            <a:pPr algn="ctr">
              <a:lnSpc>
                <a:spcPts val="6114"/>
              </a:lnSpc>
            </a:pPr>
            <a:r>
              <a:rPr lang="en-US" sz="5661" b="true">
                <a:solidFill>
                  <a:srgbClr val="FFFFFF"/>
                </a:solidFill>
                <a:latin typeface="Poppins Semi-Bold"/>
                <a:ea typeface="Poppins Semi-Bold"/>
                <a:cs typeface="Poppins Semi-Bold"/>
                <a:sym typeface="Poppins Semi-Bold"/>
              </a:rPr>
              <a:t>Demonstration</a:t>
            </a:r>
          </a:p>
        </p:txBody>
      </p:sp>
      <p:grpSp>
        <p:nvGrpSpPr>
          <p:cNvPr name="Group 6" id="6"/>
          <p:cNvGrpSpPr/>
          <p:nvPr/>
        </p:nvGrpSpPr>
        <p:grpSpPr>
          <a:xfrm rot="-1653295">
            <a:off x="15068353" y="5498634"/>
            <a:ext cx="959847" cy="95984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9" id="9"/>
          <p:cNvGrpSpPr/>
          <p:nvPr/>
        </p:nvGrpSpPr>
        <p:grpSpPr>
          <a:xfrm rot="-954201">
            <a:off x="17438052" y="7563034"/>
            <a:ext cx="1516513" cy="151651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1" id="11"/>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2" id="12"/>
          <p:cNvGrpSpPr/>
          <p:nvPr/>
        </p:nvGrpSpPr>
        <p:grpSpPr>
          <a:xfrm rot="1654912">
            <a:off x="2347049" y="3716323"/>
            <a:ext cx="368270" cy="36827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4" id="14"/>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5" id="15"/>
          <p:cNvGrpSpPr/>
          <p:nvPr/>
        </p:nvGrpSpPr>
        <p:grpSpPr>
          <a:xfrm rot="-1677914">
            <a:off x="11597011" y="-2441628"/>
            <a:ext cx="3910233" cy="391023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7" id="17"/>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8" id="18"/>
          <p:cNvGrpSpPr/>
          <p:nvPr/>
        </p:nvGrpSpPr>
        <p:grpSpPr>
          <a:xfrm rot="1700017">
            <a:off x="5882470" y="468741"/>
            <a:ext cx="357513" cy="35751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20" id="20"/>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
        <p:nvSpPr>
          <p:cNvPr name="Freeform 21" id="21"/>
          <p:cNvSpPr/>
          <p:nvPr/>
        </p:nvSpPr>
        <p:spPr>
          <a:xfrm flipH="false" flipV="false" rot="0">
            <a:off x="8060703" y="861184"/>
            <a:ext cx="9718732" cy="8564633"/>
          </a:xfrm>
          <a:custGeom>
            <a:avLst/>
            <a:gdLst/>
            <a:ahLst/>
            <a:cxnLst/>
            <a:rect r="r" b="b" t="t" l="l"/>
            <a:pathLst>
              <a:path h="8564633" w="9718732">
                <a:moveTo>
                  <a:pt x="0" y="0"/>
                </a:moveTo>
                <a:lnTo>
                  <a:pt x="9718733" y="0"/>
                </a:lnTo>
                <a:lnTo>
                  <a:pt x="9718733" y="8564632"/>
                </a:lnTo>
                <a:lnTo>
                  <a:pt x="0" y="8564632"/>
                </a:lnTo>
                <a:lnTo>
                  <a:pt x="0" y="0"/>
                </a:lnTo>
                <a:close/>
              </a:path>
            </a:pathLst>
          </a:custGeom>
          <a:blipFill>
            <a:blip r:embed="rId2"/>
            <a:stretch>
              <a:fillRect l="0" t="0" r="0" b="0"/>
            </a:stretch>
          </a:blipFill>
        </p:spPr>
      </p:sp>
      <p:sp>
        <p:nvSpPr>
          <p:cNvPr name="TextBox 22" id="22"/>
          <p:cNvSpPr txBox="true"/>
          <p:nvPr/>
        </p:nvSpPr>
        <p:spPr>
          <a:xfrm rot="0">
            <a:off x="1305278" y="4976732"/>
            <a:ext cx="5689763" cy="1087166"/>
          </a:xfrm>
          <a:prstGeom prst="rect">
            <a:avLst/>
          </a:prstGeom>
        </p:spPr>
        <p:txBody>
          <a:bodyPr anchor="t" rtlCol="false" tIns="0" lIns="0" bIns="0" rIns="0">
            <a:spAutoFit/>
          </a:bodyPr>
          <a:lstStyle/>
          <a:p>
            <a:pPr algn="l">
              <a:lnSpc>
                <a:spcPts val="4326"/>
              </a:lnSpc>
              <a:spcBef>
                <a:spcPct val="0"/>
              </a:spcBef>
            </a:pPr>
            <a:r>
              <a:rPr lang="en-US" sz="3090">
                <a:solidFill>
                  <a:srgbClr val="FFFFFF"/>
                </a:solidFill>
                <a:latin typeface="Poppins"/>
                <a:ea typeface="Poppins"/>
                <a:cs typeface="Poppins"/>
                <a:sym typeface="Poppins"/>
              </a:rPr>
              <a:t>Here’s a demo of </a:t>
            </a:r>
            <a:r>
              <a:rPr lang="en-US" sz="3090">
                <a:solidFill>
                  <a:srgbClr val="FFFFFF"/>
                </a:solidFill>
                <a:latin typeface="Poppins"/>
                <a:ea typeface="Poppins"/>
                <a:cs typeface="Poppins"/>
                <a:sym typeface="Poppins"/>
              </a:rPr>
              <a:t>our script:</a:t>
            </a:r>
          </a:p>
          <a:p>
            <a:pPr algn="l">
              <a:lnSpc>
                <a:spcPts val="4326"/>
              </a:lnSpc>
              <a:spcBef>
                <a:spcPct val="0"/>
              </a:spcBef>
            </a:pPr>
          </a:p>
        </p:txBody>
      </p:sp>
    </p:spTree>
  </p:cSld>
  <p:clrMapOvr>
    <a:masterClrMapping/>
  </p:clrMapOvr>
  <p:transition spd="slow">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83555" y="584189"/>
            <a:ext cx="7575745" cy="9118621"/>
            <a:chOff x="0" y="0"/>
            <a:chExt cx="675274" cy="812800"/>
          </a:xfrm>
        </p:grpSpPr>
        <p:sp>
          <p:nvSpPr>
            <p:cNvPr name="Freeform 3" id="3"/>
            <p:cNvSpPr/>
            <p:nvPr/>
          </p:nvSpPr>
          <p:spPr>
            <a:xfrm flipH="false" flipV="false" rot="0">
              <a:off x="0" y="0"/>
              <a:ext cx="675274" cy="812800"/>
            </a:xfrm>
            <a:custGeom>
              <a:avLst/>
              <a:gdLst/>
              <a:ahLst/>
              <a:cxnLst/>
              <a:rect r="r" b="b" t="t" l="l"/>
              <a:pathLst>
                <a:path h="812800" w="675274">
                  <a:moveTo>
                    <a:pt x="337637" y="0"/>
                  </a:moveTo>
                  <a:cubicBezTo>
                    <a:pt x="151165" y="0"/>
                    <a:pt x="0" y="181951"/>
                    <a:pt x="0" y="406400"/>
                  </a:cubicBezTo>
                  <a:cubicBezTo>
                    <a:pt x="0" y="630849"/>
                    <a:pt x="151165" y="812800"/>
                    <a:pt x="337637" y="812800"/>
                  </a:cubicBezTo>
                  <a:cubicBezTo>
                    <a:pt x="524109" y="812800"/>
                    <a:pt x="675274" y="630849"/>
                    <a:pt x="675274" y="406400"/>
                  </a:cubicBezTo>
                  <a:cubicBezTo>
                    <a:pt x="675274" y="181951"/>
                    <a:pt x="524109" y="0"/>
                    <a:pt x="337637" y="0"/>
                  </a:cubicBezTo>
                  <a:close/>
                </a:path>
              </a:pathLst>
            </a:custGeom>
            <a:solidFill>
              <a:srgbClr val="6387B0"/>
            </a:solidFill>
          </p:spPr>
        </p:sp>
        <p:sp>
          <p:nvSpPr>
            <p:cNvPr name="TextBox 4" id="4"/>
            <p:cNvSpPr txBox="true"/>
            <p:nvPr/>
          </p:nvSpPr>
          <p:spPr>
            <a:xfrm>
              <a:off x="63307" y="19050"/>
              <a:ext cx="548660" cy="717550"/>
            </a:xfrm>
            <a:prstGeom prst="rect">
              <a:avLst/>
            </a:prstGeom>
          </p:spPr>
          <p:txBody>
            <a:bodyPr anchor="ctr" rtlCol="false" tIns="50800" lIns="50800" bIns="50800" rIns="50800"/>
            <a:lstStyle/>
            <a:p>
              <a:pPr algn="ctr">
                <a:lnSpc>
                  <a:spcPts val="2771"/>
                </a:lnSpc>
              </a:pPr>
            </a:p>
          </p:txBody>
        </p:sp>
      </p:grpSp>
      <p:sp>
        <p:nvSpPr>
          <p:cNvPr name="Freeform 5" id="5"/>
          <p:cNvSpPr/>
          <p:nvPr/>
        </p:nvSpPr>
        <p:spPr>
          <a:xfrm flipH="false" flipV="false" rot="0">
            <a:off x="0" y="2312755"/>
            <a:ext cx="18288000" cy="9702811"/>
          </a:xfrm>
          <a:custGeom>
            <a:avLst/>
            <a:gdLst/>
            <a:ahLst/>
            <a:cxnLst/>
            <a:rect r="r" b="b" t="t" l="l"/>
            <a:pathLst>
              <a:path h="9702811" w="18288000">
                <a:moveTo>
                  <a:pt x="0" y="0"/>
                </a:moveTo>
                <a:lnTo>
                  <a:pt x="18288000" y="0"/>
                </a:lnTo>
                <a:lnTo>
                  <a:pt x="18288000" y="9702811"/>
                </a:lnTo>
                <a:lnTo>
                  <a:pt x="0" y="9702811"/>
                </a:lnTo>
                <a:lnTo>
                  <a:pt x="0" y="0"/>
                </a:lnTo>
                <a:close/>
              </a:path>
            </a:pathLst>
          </a:custGeom>
          <a:blipFill>
            <a:blip r:embed="rId2"/>
            <a:stretch>
              <a:fillRect l="-2530" t="0" r="-2530" b="-10891"/>
            </a:stretch>
          </a:blipFill>
        </p:spPr>
      </p:sp>
      <p:sp>
        <p:nvSpPr>
          <p:cNvPr name="TextBox 6" id="6"/>
          <p:cNvSpPr txBox="true"/>
          <p:nvPr/>
        </p:nvSpPr>
        <p:spPr>
          <a:xfrm rot="0">
            <a:off x="763361" y="8141707"/>
            <a:ext cx="6797849" cy="774573"/>
          </a:xfrm>
          <a:prstGeom prst="rect">
            <a:avLst/>
          </a:prstGeom>
        </p:spPr>
        <p:txBody>
          <a:bodyPr anchor="t" rtlCol="false" tIns="0" lIns="0" bIns="0" rIns="0">
            <a:spAutoFit/>
          </a:bodyPr>
          <a:lstStyle/>
          <a:p>
            <a:pPr algn="ctr">
              <a:lnSpc>
                <a:spcPts val="5615"/>
              </a:lnSpc>
            </a:pPr>
            <a:r>
              <a:rPr lang="en-US" sz="5199" b="true">
                <a:solidFill>
                  <a:srgbClr val="FDFEFF"/>
                </a:solidFill>
                <a:latin typeface="Poppins Semi-Bold"/>
                <a:ea typeface="Poppins Semi-Bold"/>
                <a:cs typeface="Poppins Semi-Bold"/>
                <a:sym typeface="Poppins Semi-Bold"/>
              </a:rPr>
              <a:t>Lessons Learned</a:t>
            </a:r>
          </a:p>
        </p:txBody>
      </p:sp>
      <p:sp>
        <p:nvSpPr>
          <p:cNvPr name="TextBox 7" id="7"/>
          <p:cNvSpPr txBox="true"/>
          <p:nvPr/>
        </p:nvSpPr>
        <p:spPr>
          <a:xfrm rot="0">
            <a:off x="10458051" y="2766572"/>
            <a:ext cx="6527034" cy="3658126"/>
          </a:xfrm>
          <a:prstGeom prst="rect">
            <a:avLst/>
          </a:prstGeom>
        </p:spPr>
        <p:txBody>
          <a:bodyPr anchor="t" rtlCol="false" tIns="0" lIns="0" bIns="0" rIns="0">
            <a:spAutoFit/>
          </a:bodyPr>
          <a:lstStyle/>
          <a:p>
            <a:pPr algn="l">
              <a:lnSpc>
                <a:spcPts val="3645"/>
              </a:lnSpc>
              <a:spcBef>
                <a:spcPct val="0"/>
              </a:spcBef>
            </a:pPr>
            <a:r>
              <a:rPr lang="en-US" b="true" sz="2604">
                <a:solidFill>
                  <a:srgbClr val="FDFEFF"/>
                </a:solidFill>
                <a:latin typeface="Poppins Bold"/>
                <a:ea typeface="Poppins Bold"/>
                <a:cs typeface="Poppins Bold"/>
                <a:sym typeface="Poppins Bold"/>
              </a:rPr>
              <a:t>- SQL m</a:t>
            </a:r>
            <a:r>
              <a:rPr lang="en-US" b="true" sz="2604">
                <a:solidFill>
                  <a:srgbClr val="FDFEFF"/>
                </a:solidFill>
                <a:latin typeface="Poppins Bold"/>
                <a:ea typeface="Poppins Bold"/>
                <a:cs typeface="Poppins Bold"/>
                <a:sym typeface="Poppins Bold"/>
              </a:rPr>
              <a:t>odeling taught us normalization and constraints</a:t>
            </a:r>
          </a:p>
          <a:p>
            <a:pPr algn="l">
              <a:lnSpc>
                <a:spcPts val="3645"/>
              </a:lnSpc>
              <a:spcBef>
                <a:spcPct val="0"/>
              </a:spcBef>
            </a:pPr>
            <a:r>
              <a:rPr lang="en-US" b="true" sz="2604">
                <a:solidFill>
                  <a:srgbClr val="FDFEFF"/>
                </a:solidFill>
                <a:latin typeface="Poppins Bold"/>
                <a:ea typeface="Poppins Bold"/>
                <a:cs typeface="Poppins Bold"/>
                <a:sym typeface="Poppins Bold"/>
              </a:rPr>
              <a:t>- MongoDB showed us flexibility with embedded documents</a:t>
            </a:r>
          </a:p>
          <a:p>
            <a:pPr algn="l">
              <a:lnSpc>
                <a:spcPts val="3645"/>
              </a:lnSpc>
              <a:spcBef>
                <a:spcPct val="0"/>
              </a:spcBef>
            </a:pPr>
            <a:r>
              <a:rPr lang="en-US" b="true" sz="2604">
                <a:solidFill>
                  <a:srgbClr val="FDFEFF"/>
                </a:solidFill>
                <a:latin typeface="Poppins Bold"/>
                <a:ea typeface="Poppins Bold"/>
                <a:cs typeface="Poppins Bold"/>
                <a:sym typeface="Poppins Bold"/>
              </a:rPr>
              <a:t>- We learned how to convert schemas across paradigms</a:t>
            </a:r>
          </a:p>
          <a:p>
            <a:pPr algn="l">
              <a:lnSpc>
                <a:spcPts val="3645"/>
              </a:lnSpc>
              <a:spcBef>
                <a:spcPct val="0"/>
              </a:spcBef>
            </a:pPr>
            <a:r>
              <a:rPr lang="en-US" b="true" sz="2604">
                <a:solidFill>
                  <a:srgbClr val="FDFEFF"/>
                </a:solidFill>
                <a:latin typeface="Poppins Bold"/>
                <a:ea typeface="Poppins Bold"/>
                <a:cs typeface="Poppins Bold"/>
                <a:sym typeface="Poppins Bold"/>
              </a:rPr>
              <a:t>- We became more confident in data migration scripting</a:t>
            </a:r>
          </a:p>
        </p:txBody>
      </p:sp>
    </p:spTree>
  </p:cSld>
  <p:clrMapOvr>
    <a:masterClrMapping/>
  </p:clrMapOvr>
  <p:transition spd="slow">
    <p:fade/>
  </p:transition>
</p:sld>
</file>

<file path=ppt/slides/slide14.xml><?xml version="1.0" encoding="utf-8"?>
<p:sld xmlns:p="http://schemas.openxmlformats.org/presentationml/2006/main" xmlns:a="http://schemas.openxmlformats.org/drawingml/2006/main">
  <p:cSld>
    <p:bg>
      <p:bgPr>
        <a:solidFill>
          <a:srgbClr val="5D71A5"/>
        </a:solidFill>
      </p:bgPr>
    </p:bg>
    <p:spTree>
      <p:nvGrpSpPr>
        <p:cNvPr id="1" name=""/>
        <p:cNvGrpSpPr/>
        <p:nvPr/>
      </p:nvGrpSpPr>
      <p:grpSpPr>
        <a:xfrm>
          <a:off x="0" y="0"/>
          <a:ext cx="0" cy="0"/>
          <a:chOff x="0" y="0"/>
          <a:chExt cx="0" cy="0"/>
        </a:xfrm>
      </p:grpSpPr>
      <p:grpSp>
        <p:nvGrpSpPr>
          <p:cNvPr name="Group 2" id="2"/>
          <p:cNvGrpSpPr/>
          <p:nvPr/>
        </p:nvGrpSpPr>
        <p:grpSpPr>
          <a:xfrm rot="779536">
            <a:off x="495399" y="7364282"/>
            <a:ext cx="3788036" cy="378803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4" id="4"/>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5" id="5"/>
          <p:cNvGrpSpPr/>
          <p:nvPr/>
        </p:nvGrpSpPr>
        <p:grpSpPr>
          <a:xfrm rot="-1653295">
            <a:off x="15263239" y="4316497"/>
            <a:ext cx="959847" cy="95984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7" id="7"/>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8" id="8"/>
          <p:cNvGrpSpPr/>
          <p:nvPr/>
        </p:nvGrpSpPr>
        <p:grpSpPr>
          <a:xfrm rot="-954201">
            <a:off x="17438052" y="7563034"/>
            <a:ext cx="1516513" cy="151651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0" id="10"/>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1" id="11"/>
          <p:cNvGrpSpPr/>
          <p:nvPr/>
        </p:nvGrpSpPr>
        <p:grpSpPr>
          <a:xfrm rot="1654912">
            <a:off x="4217382" y="4322773"/>
            <a:ext cx="368270" cy="36827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3" id="13"/>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4" id="14"/>
          <p:cNvGrpSpPr/>
          <p:nvPr/>
        </p:nvGrpSpPr>
        <p:grpSpPr>
          <a:xfrm rot="-1677914">
            <a:off x="11597011" y="-2441628"/>
            <a:ext cx="3910233" cy="3910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6" id="16"/>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7" id="17"/>
          <p:cNvGrpSpPr/>
          <p:nvPr/>
        </p:nvGrpSpPr>
        <p:grpSpPr>
          <a:xfrm rot="1700017">
            <a:off x="5882470" y="468741"/>
            <a:ext cx="357513" cy="35751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9" id="19"/>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
        <p:nvSpPr>
          <p:cNvPr name="TextBox 20" id="20"/>
          <p:cNvSpPr txBox="true"/>
          <p:nvPr/>
        </p:nvSpPr>
        <p:spPr>
          <a:xfrm rot="0">
            <a:off x="1952767" y="1007349"/>
            <a:ext cx="13790396" cy="912724"/>
          </a:xfrm>
          <a:prstGeom prst="rect">
            <a:avLst/>
          </a:prstGeom>
        </p:spPr>
        <p:txBody>
          <a:bodyPr anchor="t" rtlCol="false" tIns="0" lIns="0" bIns="0" rIns="0">
            <a:spAutoFit/>
          </a:bodyPr>
          <a:lstStyle/>
          <a:p>
            <a:pPr algn="ctr">
              <a:lnSpc>
                <a:spcPts val="6582"/>
              </a:lnSpc>
            </a:pPr>
            <a:r>
              <a:rPr lang="en-US" sz="6095" b="true">
                <a:solidFill>
                  <a:srgbClr val="FFFFFF"/>
                </a:solidFill>
                <a:latin typeface="Poppins Semi-Bold"/>
                <a:ea typeface="Poppins Semi-Bold"/>
                <a:cs typeface="Poppins Semi-Bold"/>
                <a:sym typeface="Poppins Semi-Bold"/>
              </a:rPr>
              <a:t> Conclusion &amp; Final Reflection</a:t>
            </a:r>
          </a:p>
        </p:txBody>
      </p:sp>
      <p:sp>
        <p:nvSpPr>
          <p:cNvPr name="TextBox 21" id="21"/>
          <p:cNvSpPr txBox="true"/>
          <p:nvPr/>
        </p:nvSpPr>
        <p:spPr>
          <a:xfrm rot="0">
            <a:off x="1173067" y="2628611"/>
            <a:ext cx="7970933" cy="3752287"/>
          </a:xfrm>
          <a:prstGeom prst="rect">
            <a:avLst/>
          </a:prstGeom>
        </p:spPr>
        <p:txBody>
          <a:bodyPr anchor="t" rtlCol="false" tIns="0" lIns="0" bIns="0" rIns="0">
            <a:spAutoFit/>
          </a:bodyPr>
          <a:lstStyle/>
          <a:p>
            <a:pPr algn="l">
              <a:lnSpc>
                <a:spcPts val="4231"/>
              </a:lnSpc>
            </a:pPr>
            <a:r>
              <a:rPr lang="en-US" sz="3022">
                <a:solidFill>
                  <a:srgbClr val="FFFFFF"/>
                </a:solidFill>
                <a:latin typeface="Poppins"/>
                <a:ea typeface="Poppins"/>
                <a:cs typeface="Poppins"/>
                <a:sym typeface="Poppins"/>
              </a:rPr>
              <a:t>We successfully:</a:t>
            </a:r>
          </a:p>
          <a:p>
            <a:pPr algn="l">
              <a:lnSpc>
                <a:spcPts val="4231"/>
              </a:lnSpc>
              <a:spcBef>
                <a:spcPct val="0"/>
              </a:spcBef>
            </a:pPr>
            <a:r>
              <a:rPr lang="en-US" sz="3022">
                <a:solidFill>
                  <a:srgbClr val="FFFFFF"/>
                </a:solidFill>
                <a:latin typeface="Poppins"/>
                <a:ea typeface="Poppins"/>
                <a:cs typeface="Poppins"/>
                <a:sym typeface="Poppins"/>
              </a:rPr>
              <a:t>- Built and p</a:t>
            </a:r>
            <a:r>
              <a:rPr lang="en-US" sz="3022">
                <a:solidFill>
                  <a:srgbClr val="FFFFFF"/>
                </a:solidFill>
                <a:latin typeface="Poppins"/>
                <a:ea typeface="Poppins"/>
                <a:cs typeface="Poppins"/>
                <a:sym typeface="Poppins"/>
              </a:rPr>
              <a:t>opulated a relational DB</a:t>
            </a:r>
          </a:p>
          <a:p>
            <a:pPr algn="l">
              <a:lnSpc>
                <a:spcPts val="4231"/>
              </a:lnSpc>
              <a:spcBef>
                <a:spcPct val="0"/>
              </a:spcBef>
            </a:pPr>
            <a:r>
              <a:rPr lang="en-US" sz="3022">
                <a:solidFill>
                  <a:srgbClr val="FFFFFF"/>
                </a:solidFill>
                <a:latin typeface="Poppins"/>
                <a:ea typeface="Poppins"/>
                <a:cs typeface="Poppins"/>
                <a:sym typeface="Poppins"/>
              </a:rPr>
              <a:t>- Modeled equivalent NoSQL structures</a:t>
            </a:r>
          </a:p>
          <a:p>
            <a:pPr algn="l">
              <a:lnSpc>
                <a:spcPts val="4231"/>
              </a:lnSpc>
              <a:spcBef>
                <a:spcPct val="0"/>
              </a:spcBef>
            </a:pPr>
            <a:r>
              <a:rPr lang="en-US" sz="3022">
                <a:solidFill>
                  <a:srgbClr val="FFFFFF"/>
                </a:solidFill>
                <a:latin typeface="Poppins"/>
                <a:ea typeface="Poppins"/>
                <a:cs typeface="Poppins"/>
                <a:sym typeface="Poppins"/>
              </a:rPr>
              <a:t>- Migrated data using Python scripts</a:t>
            </a:r>
          </a:p>
          <a:p>
            <a:pPr algn="l">
              <a:lnSpc>
                <a:spcPts val="4231"/>
              </a:lnSpc>
              <a:spcBef>
                <a:spcPct val="0"/>
              </a:spcBef>
            </a:pPr>
            <a:r>
              <a:rPr lang="en-US" sz="3022">
                <a:solidFill>
                  <a:srgbClr val="FFFFFF"/>
                </a:solidFill>
                <a:latin typeface="Poppins"/>
                <a:ea typeface="Poppins"/>
                <a:cs typeface="Poppins"/>
                <a:sym typeface="Poppins"/>
              </a:rPr>
              <a:t>- Validated the results in MongoDB</a:t>
            </a:r>
          </a:p>
          <a:p>
            <a:pPr algn="l">
              <a:lnSpc>
                <a:spcPts val="4231"/>
              </a:lnSpc>
              <a:spcBef>
                <a:spcPct val="0"/>
              </a:spcBef>
            </a:pPr>
            <a:r>
              <a:rPr lang="en-US" sz="3022">
                <a:solidFill>
                  <a:srgbClr val="FFFFFF"/>
                </a:solidFill>
                <a:latin typeface="Poppins"/>
                <a:ea typeface="Poppins"/>
                <a:cs typeface="Poppins"/>
                <a:sym typeface="Poppins"/>
              </a:rPr>
              <a:t>The project gave us full-cycle experience in modern data engineering.</a:t>
            </a:r>
          </a:p>
        </p:txBody>
      </p:sp>
      <p:sp>
        <p:nvSpPr>
          <p:cNvPr name="TextBox 22" id="22"/>
          <p:cNvSpPr txBox="true"/>
          <p:nvPr/>
        </p:nvSpPr>
        <p:spPr>
          <a:xfrm rot="0">
            <a:off x="9796388" y="5864100"/>
            <a:ext cx="8190634" cy="3740398"/>
          </a:xfrm>
          <a:prstGeom prst="rect">
            <a:avLst/>
          </a:prstGeom>
        </p:spPr>
        <p:txBody>
          <a:bodyPr anchor="t" rtlCol="false" tIns="0" lIns="0" bIns="0" rIns="0">
            <a:spAutoFit/>
          </a:bodyPr>
          <a:lstStyle/>
          <a:p>
            <a:pPr algn="l">
              <a:lnSpc>
                <a:spcPts val="4205"/>
              </a:lnSpc>
              <a:spcBef>
                <a:spcPct val="0"/>
              </a:spcBef>
            </a:pPr>
            <a:r>
              <a:rPr lang="en-US" sz="3003">
                <a:solidFill>
                  <a:srgbClr val="FFFFFF"/>
                </a:solidFill>
                <a:latin typeface="Poppins"/>
                <a:ea typeface="Poppins"/>
                <a:cs typeface="Poppins"/>
                <a:sym typeface="Poppins"/>
              </a:rPr>
              <a:t>We truly enjoyed working on this project. It deepened </a:t>
            </a:r>
            <a:r>
              <a:rPr lang="en-US" sz="3003">
                <a:solidFill>
                  <a:srgbClr val="FFFFFF"/>
                </a:solidFill>
                <a:latin typeface="Poppins"/>
                <a:ea typeface="Poppins"/>
                <a:cs typeface="Poppins"/>
                <a:sym typeface="Poppins"/>
              </a:rPr>
              <a:t>our interest in databases, especially MongoDB. We’re now considering learning more in the field of data engineering or backend development, and maybe even doing internships in these areas.</a:t>
            </a:r>
          </a:p>
        </p:txBody>
      </p:sp>
    </p:spTree>
  </p:cSld>
  <p:clrMapOvr>
    <a:masterClrMapping/>
  </p:clrMapOvr>
  <p:transition spd="slow">
    <p:fade/>
  </p:transition>
</p:sld>
</file>

<file path=ppt/slides/slide15.xml><?xml version="1.0" encoding="utf-8"?>
<p:sld xmlns:p="http://schemas.openxmlformats.org/presentationml/2006/main" xmlns:a="http://schemas.openxmlformats.org/drawingml/2006/main">
  <p:cSld>
    <p:bg>
      <p:bgPr>
        <a:solidFill>
          <a:srgbClr val="5D71A5"/>
        </a:solidFill>
      </p:bgPr>
    </p:bg>
    <p:spTree>
      <p:nvGrpSpPr>
        <p:cNvPr id="1" name=""/>
        <p:cNvGrpSpPr/>
        <p:nvPr/>
      </p:nvGrpSpPr>
      <p:grpSpPr>
        <a:xfrm>
          <a:off x="0" y="0"/>
          <a:ext cx="0" cy="0"/>
          <a:chOff x="0" y="0"/>
          <a:chExt cx="0" cy="0"/>
        </a:xfrm>
      </p:grpSpPr>
      <p:sp>
        <p:nvSpPr>
          <p:cNvPr name="TextBox 2" id="2"/>
          <p:cNvSpPr txBox="true"/>
          <p:nvPr/>
        </p:nvSpPr>
        <p:spPr>
          <a:xfrm rot="0">
            <a:off x="5253976" y="4123646"/>
            <a:ext cx="7780048" cy="1763483"/>
          </a:xfrm>
          <a:prstGeom prst="rect">
            <a:avLst/>
          </a:prstGeom>
        </p:spPr>
        <p:txBody>
          <a:bodyPr anchor="t" rtlCol="false" tIns="0" lIns="0" bIns="0" rIns="0">
            <a:spAutoFit/>
          </a:bodyPr>
          <a:lstStyle/>
          <a:p>
            <a:pPr algn="ctr">
              <a:lnSpc>
                <a:spcPts val="13670"/>
              </a:lnSpc>
              <a:spcBef>
                <a:spcPct val="0"/>
              </a:spcBef>
            </a:pPr>
            <a:r>
              <a:rPr lang="en-US" b="true" sz="9764">
                <a:solidFill>
                  <a:srgbClr val="D2D5DE"/>
                </a:solidFill>
                <a:latin typeface="Poppins Bold"/>
                <a:ea typeface="Poppins Bold"/>
                <a:cs typeface="Poppins Bold"/>
                <a:sym typeface="Poppins Bold"/>
              </a:rPr>
              <a:t>THANK YOU!</a:t>
            </a:r>
          </a:p>
        </p:txBody>
      </p:sp>
      <p:grpSp>
        <p:nvGrpSpPr>
          <p:cNvPr name="Group 3" id="3"/>
          <p:cNvGrpSpPr/>
          <p:nvPr/>
        </p:nvGrpSpPr>
        <p:grpSpPr>
          <a:xfrm rot="779536">
            <a:off x="1166154" y="7836294"/>
            <a:ext cx="3788036" cy="378803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5" id="5"/>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6" id="6"/>
          <p:cNvGrpSpPr/>
          <p:nvPr/>
        </p:nvGrpSpPr>
        <p:grpSpPr>
          <a:xfrm rot="-1653295">
            <a:off x="15933994" y="4788509"/>
            <a:ext cx="959847" cy="95984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8" id="8"/>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9" id="9"/>
          <p:cNvGrpSpPr/>
          <p:nvPr/>
        </p:nvGrpSpPr>
        <p:grpSpPr>
          <a:xfrm rot="-1677914">
            <a:off x="12267766" y="-1969616"/>
            <a:ext cx="3910233" cy="391023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1" id="11"/>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2" id="12"/>
          <p:cNvGrpSpPr/>
          <p:nvPr/>
        </p:nvGrpSpPr>
        <p:grpSpPr>
          <a:xfrm rot="1700017">
            <a:off x="6553225" y="940753"/>
            <a:ext cx="357513" cy="35751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4" id="14"/>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Tree>
  </p:cSld>
  <p:clrMapOvr>
    <a:masterClrMapping/>
  </p:clrMapOvr>
  <p:transition spd="slow">
    <p:fade/>
  </p:transition>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45075" y="2064639"/>
            <a:ext cx="6797849" cy="774573"/>
          </a:xfrm>
          <a:prstGeom prst="rect">
            <a:avLst/>
          </a:prstGeom>
        </p:spPr>
        <p:txBody>
          <a:bodyPr anchor="t" rtlCol="false" tIns="0" lIns="0" bIns="0" rIns="0">
            <a:spAutoFit/>
          </a:bodyPr>
          <a:lstStyle/>
          <a:p>
            <a:pPr algn="ctr">
              <a:lnSpc>
                <a:spcPts val="5615"/>
              </a:lnSpc>
            </a:pPr>
            <a:r>
              <a:rPr lang="en-US" sz="5199" b="true">
                <a:solidFill>
                  <a:srgbClr val="222222"/>
                </a:solidFill>
                <a:latin typeface="Poppins Semi-Bold"/>
                <a:ea typeface="Poppins Semi-Bold"/>
                <a:cs typeface="Poppins Semi-Bold"/>
                <a:sym typeface="Poppins Semi-Bold"/>
              </a:rPr>
              <a:t>The Challenge</a:t>
            </a:r>
          </a:p>
        </p:txBody>
      </p:sp>
      <p:sp>
        <p:nvSpPr>
          <p:cNvPr name="TextBox 3" id="3"/>
          <p:cNvSpPr txBox="true"/>
          <p:nvPr/>
        </p:nvSpPr>
        <p:spPr>
          <a:xfrm rot="0">
            <a:off x="5745075" y="2965281"/>
            <a:ext cx="6797849" cy="349758"/>
          </a:xfrm>
          <a:prstGeom prst="rect">
            <a:avLst/>
          </a:prstGeom>
        </p:spPr>
        <p:txBody>
          <a:bodyPr anchor="t" rtlCol="false" tIns="0" lIns="0" bIns="0" rIns="0">
            <a:spAutoFit/>
          </a:bodyPr>
          <a:lstStyle/>
          <a:p>
            <a:pPr algn="ctr">
              <a:lnSpc>
                <a:spcPts val="2771"/>
              </a:lnSpc>
            </a:pPr>
            <a:r>
              <a:rPr lang="en-US" sz="1979">
                <a:solidFill>
                  <a:srgbClr val="222222"/>
                </a:solidFill>
                <a:latin typeface="Poppins"/>
                <a:ea typeface="Poppins"/>
                <a:cs typeface="Poppins"/>
                <a:sym typeface="Poppins"/>
              </a:rPr>
              <a:t>What’s the problem?</a:t>
            </a:r>
          </a:p>
        </p:txBody>
      </p:sp>
      <p:grpSp>
        <p:nvGrpSpPr>
          <p:cNvPr name="Group 4" id="4"/>
          <p:cNvGrpSpPr/>
          <p:nvPr/>
        </p:nvGrpSpPr>
        <p:grpSpPr>
          <a:xfrm rot="0">
            <a:off x="832700" y="3496014"/>
            <a:ext cx="16622600" cy="5011276"/>
            <a:chOff x="0" y="0"/>
            <a:chExt cx="4377969" cy="1319842"/>
          </a:xfrm>
        </p:grpSpPr>
        <p:sp>
          <p:nvSpPr>
            <p:cNvPr name="Freeform 5" id="5"/>
            <p:cNvSpPr/>
            <p:nvPr/>
          </p:nvSpPr>
          <p:spPr>
            <a:xfrm flipH="false" flipV="false" rot="0">
              <a:off x="0" y="0"/>
              <a:ext cx="4377969" cy="1319842"/>
            </a:xfrm>
            <a:custGeom>
              <a:avLst/>
              <a:gdLst/>
              <a:ahLst/>
              <a:cxnLst/>
              <a:rect r="r" b="b" t="t" l="l"/>
              <a:pathLst>
                <a:path h="1319842" w="4377969">
                  <a:moveTo>
                    <a:pt x="12109" y="0"/>
                  </a:moveTo>
                  <a:lnTo>
                    <a:pt x="4365859" y="0"/>
                  </a:lnTo>
                  <a:cubicBezTo>
                    <a:pt x="4369071" y="0"/>
                    <a:pt x="4372151" y="1276"/>
                    <a:pt x="4374422" y="3547"/>
                  </a:cubicBezTo>
                  <a:cubicBezTo>
                    <a:pt x="4376693" y="5818"/>
                    <a:pt x="4377969" y="8898"/>
                    <a:pt x="4377969" y="12109"/>
                  </a:cubicBezTo>
                  <a:lnTo>
                    <a:pt x="4377969" y="1307733"/>
                  </a:lnTo>
                  <a:cubicBezTo>
                    <a:pt x="4377969" y="1314421"/>
                    <a:pt x="4372547" y="1319842"/>
                    <a:pt x="4365859" y="1319842"/>
                  </a:cubicBezTo>
                  <a:lnTo>
                    <a:pt x="12109" y="1319842"/>
                  </a:lnTo>
                  <a:cubicBezTo>
                    <a:pt x="5422" y="1319842"/>
                    <a:pt x="0" y="1314421"/>
                    <a:pt x="0" y="1307733"/>
                  </a:cubicBezTo>
                  <a:lnTo>
                    <a:pt x="0" y="12109"/>
                  </a:lnTo>
                  <a:cubicBezTo>
                    <a:pt x="0" y="5422"/>
                    <a:pt x="5422" y="0"/>
                    <a:pt x="12109" y="0"/>
                  </a:cubicBez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6" id="6"/>
            <p:cNvSpPr txBox="true"/>
            <p:nvPr/>
          </p:nvSpPr>
          <p:spPr>
            <a:xfrm>
              <a:off x="0" y="-57150"/>
              <a:ext cx="4377969" cy="1376992"/>
            </a:xfrm>
            <a:prstGeom prst="rect">
              <a:avLst/>
            </a:prstGeom>
          </p:spPr>
          <p:txBody>
            <a:bodyPr anchor="ctr" rtlCol="false" tIns="50800" lIns="50800" bIns="50800" rIns="50800"/>
            <a:lstStyle/>
            <a:p>
              <a:pPr algn="ctr">
                <a:lnSpc>
                  <a:spcPts val="2771"/>
                </a:lnSpc>
              </a:pPr>
            </a:p>
          </p:txBody>
        </p:sp>
      </p:grpSp>
      <p:sp>
        <p:nvSpPr>
          <p:cNvPr name="TextBox 7" id="7"/>
          <p:cNvSpPr txBox="true"/>
          <p:nvPr/>
        </p:nvSpPr>
        <p:spPr>
          <a:xfrm rot="0">
            <a:off x="1533709" y="3926224"/>
            <a:ext cx="15539193" cy="4500245"/>
          </a:xfrm>
          <a:prstGeom prst="rect">
            <a:avLst/>
          </a:prstGeom>
        </p:spPr>
        <p:txBody>
          <a:bodyPr anchor="t" rtlCol="false" tIns="0" lIns="0" bIns="0" rIns="0">
            <a:spAutoFit/>
          </a:bodyPr>
          <a:lstStyle/>
          <a:p>
            <a:pPr algn="just">
              <a:lnSpc>
                <a:spcPts val="4480"/>
              </a:lnSpc>
            </a:pPr>
            <a:r>
              <a:rPr lang="en-US" sz="3200">
                <a:solidFill>
                  <a:srgbClr val="FFFFFF"/>
                </a:solidFill>
                <a:latin typeface="Poppins"/>
                <a:ea typeface="Poppins"/>
                <a:cs typeface="Poppins"/>
                <a:sym typeface="Poppins"/>
              </a:rPr>
              <a:t>Traditional relational databases are powerful, but they often struggle to adapt when systems grow larger or data becomes more interconnected. In our case, managing deeply linked patient data—like appointments, medical history, billing, and staff assignments—became complex and inefficient with multiple join operations. This complexity created performance challenges and made scaling difficult for real-world applications like dental clinic systems.</a:t>
            </a:r>
          </a:p>
          <a:p>
            <a:pPr algn="just">
              <a:lnSpc>
                <a:spcPts val="4480"/>
              </a:lnSpc>
            </a:pPr>
          </a:p>
        </p:txBody>
      </p:sp>
      <p:grpSp>
        <p:nvGrpSpPr>
          <p:cNvPr name="Group 8" id="8"/>
          <p:cNvGrpSpPr/>
          <p:nvPr/>
        </p:nvGrpSpPr>
        <p:grpSpPr>
          <a:xfrm rot="-1653295">
            <a:off x="15230727" y="1116412"/>
            <a:ext cx="502411" cy="50241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10" id="10"/>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1" id="11"/>
          <p:cNvGrpSpPr/>
          <p:nvPr/>
        </p:nvGrpSpPr>
        <p:grpSpPr>
          <a:xfrm rot="718585">
            <a:off x="1169540" y="9045145"/>
            <a:ext cx="1516513" cy="151651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6387B0">
                <a:alpha val="17647"/>
              </a:srgbClr>
            </a:solidFill>
          </p:spPr>
        </p:sp>
        <p:sp>
          <p:nvSpPr>
            <p:cNvPr name="TextBox 13" id="13"/>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
        <p:nvSpPr>
          <p:cNvPr name="AutoShape 14" id="14"/>
          <p:cNvSpPr/>
          <p:nvPr/>
        </p:nvSpPr>
        <p:spPr>
          <a:xfrm>
            <a:off x="9303305" y="3515064"/>
            <a:ext cx="788176" cy="0"/>
          </a:xfrm>
          <a:prstGeom prst="line">
            <a:avLst/>
          </a:prstGeom>
          <a:ln cap="flat" w="38100">
            <a:gradFill>
              <a:gsLst>
                <a:gs pos="0">
                  <a:srgbClr val="32ECA2">
                    <a:alpha val="100000"/>
                  </a:srgbClr>
                </a:gs>
                <a:gs pos="100000">
                  <a:srgbClr val="2FBEFB">
                    <a:alpha val="100000"/>
                  </a:srgbClr>
                </a:gs>
              </a:gsLst>
              <a:path path="circle">
                <a:fillToRect l="0" r="100000" t="0" b="100000"/>
              </a:path>
              <a:tileRect r="0" l="-100000" b="0" t="-100000"/>
            </a:gradFill>
            <a:prstDash val="solid"/>
            <a:headEnd type="none" len="sm" w="sm"/>
            <a:tailEnd type="none" len="sm" w="sm"/>
          </a:ln>
        </p:spPr>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653295">
            <a:off x="16818391" y="694525"/>
            <a:ext cx="502411" cy="50241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6B9AD0"/>
            </a:solidFill>
          </p:spPr>
        </p:sp>
        <p:sp>
          <p:nvSpPr>
            <p:cNvPr name="TextBox 4" id="4"/>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5" id="5"/>
          <p:cNvGrpSpPr/>
          <p:nvPr/>
        </p:nvGrpSpPr>
        <p:grpSpPr>
          <a:xfrm rot="718585">
            <a:off x="9174573" y="9399140"/>
            <a:ext cx="1516513" cy="151651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E2434">
                <a:alpha val="17647"/>
              </a:srgbClr>
            </a:solidFill>
          </p:spPr>
        </p:sp>
        <p:sp>
          <p:nvSpPr>
            <p:cNvPr name="TextBox 7" id="7"/>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8" id="8"/>
          <p:cNvGrpSpPr/>
          <p:nvPr/>
        </p:nvGrpSpPr>
        <p:grpSpPr>
          <a:xfrm rot="0">
            <a:off x="9534559" y="2614384"/>
            <a:ext cx="8574193" cy="2280490"/>
            <a:chOff x="0" y="0"/>
            <a:chExt cx="2258224" cy="600623"/>
          </a:xfrm>
        </p:grpSpPr>
        <p:sp>
          <p:nvSpPr>
            <p:cNvPr name="Freeform 9" id="9"/>
            <p:cNvSpPr/>
            <p:nvPr/>
          </p:nvSpPr>
          <p:spPr>
            <a:xfrm flipH="false" flipV="false" rot="0">
              <a:off x="0" y="0"/>
              <a:ext cx="2258224" cy="600623"/>
            </a:xfrm>
            <a:custGeom>
              <a:avLst/>
              <a:gdLst/>
              <a:ahLst/>
              <a:cxnLst/>
              <a:rect r="r" b="b" t="t" l="l"/>
              <a:pathLst>
                <a:path h="600623" w="2258224">
                  <a:moveTo>
                    <a:pt x="23476" y="0"/>
                  </a:moveTo>
                  <a:lnTo>
                    <a:pt x="2234748" y="0"/>
                  </a:lnTo>
                  <a:cubicBezTo>
                    <a:pt x="2247713" y="0"/>
                    <a:pt x="2258224" y="10511"/>
                    <a:pt x="2258224" y="23476"/>
                  </a:cubicBezTo>
                  <a:lnTo>
                    <a:pt x="2258224" y="577147"/>
                  </a:lnTo>
                  <a:cubicBezTo>
                    <a:pt x="2258224" y="590112"/>
                    <a:pt x="2247713" y="600623"/>
                    <a:pt x="2234748" y="600623"/>
                  </a:cubicBezTo>
                  <a:lnTo>
                    <a:pt x="23476" y="600623"/>
                  </a:lnTo>
                  <a:cubicBezTo>
                    <a:pt x="10511" y="600623"/>
                    <a:pt x="0" y="590112"/>
                    <a:pt x="0" y="577147"/>
                  </a:cubicBezTo>
                  <a:lnTo>
                    <a:pt x="0" y="23476"/>
                  </a:lnTo>
                  <a:cubicBezTo>
                    <a:pt x="0" y="10511"/>
                    <a:pt x="10511" y="0"/>
                    <a:pt x="23476" y="0"/>
                  </a:cubicBez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0" id="10"/>
            <p:cNvSpPr txBox="true"/>
            <p:nvPr/>
          </p:nvSpPr>
          <p:spPr>
            <a:xfrm>
              <a:off x="0" y="-57150"/>
              <a:ext cx="2258224" cy="657773"/>
            </a:xfrm>
            <a:prstGeom prst="rect">
              <a:avLst/>
            </a:prstGeom>
          </p:spPr>
          <p:txBody>
            <a:bodyPr anchor="ctr" rtlCol="false" tIns="50800" lIns="50800" bIns="50800" rIns="50800"/>
            <a:lstStyle/>
            <a:p>
              <a:pPr algn="ctr">
                <a:lnSpc>
                  <a:spcPts val="2771"/>
                </a:lnSpc>
              </a:pPr>
            </a:p>
          </p:txBody>
        </p:sp>
      </p:grpSp>
      <p:grpSp>
        <p:nvGrpSpPr>
          <p:cNvPr name="Group 11" id="11"/>
          <p:cNvGrpSpPr/>
          <p:nvPr/>
        </p:nvGrpSpPr>
        <p:grpSpPr>
          <a:xfrm rot="0">
            <a:off x="9534559" y="5259266"/>
            <a:ext cx="8574193" cy="1803253"/>
            <a:chOff x="0" y="0"/>
            <a:chExt cx="2258224" cy="474931"/>
          </a:xfrm>
        </p:grpSpPr>
        <p:sp>
          <p:nvSpPr>
            <p:cNvPr name="Freeform 12" id="12"/>
            <p:cNvSpPr/>
            <p:nvPr/>
          </p:nvSpPr>
          <p:spPr>
            <a:xfrm flipH="false" flipV="false" rot="0">
              <a:off x="0" y="0"/>
              <a:ext cx="2258224" cy="474931"/>
            </a:xfrm>
            <a:custGeom>
              <a:avLst/>
              <a:gdLst/>
              <a:ahLst/>
              <a:cxnLst/>
              <a:rect r="r" b="b" t="t" l="l"/>
              <a:pathLst>
                <a:path h="474931" w="2258224">
                  <a:moveTo>
                    <a:pt x="23476" y="0"/>
                  </a:moveTo>
                  <a:lnTo>
                    <a:pt x="2234748" y="0"/>
                  </a:lnTo>
                  <a:cubicBezTo>
                    <a:pt x="2247713" y="0"/>
                    <a:pt x="2258224" y="10511"/>
                    <a:pt x="2258224" y="23476"/>
                  </a:cubicBezTo>
                  <a:lnTo>
                    <a:pt x="2258224" y="451455"/>
                  </a:lnTo>
                  <a:cubicBezTo>
                    <a:pt x="2258224" y="464420"/>
                    <a:pt x="2247713" y="474931"/>
                    <a:pt x="2234748" y="474931"/>
                  </a:cubicBezTo>
                  <a:lnTo>
                    <a:pt x="23476" y="474931"/>
                  </a:lnTo>
                  <a:cubicBezTo>
                    <a:pt x="10511" y="474931"/>
                    <a:pt x="0" y="464420"/>
                    <a:pt x="0" y="451455"/>
                  </a:cubicBezTo>
                  <a:lnTo>
                    <a:pt x="0" y="23476"/>
                  </a:lnTo>
                  <a:cubicBezTo>
                    <a:pt x="0" y="10511"/>
                    <a:pt x="10511" y="0"/>
                    <a:pt x="23476" y="0"/>
                  </a:cubicBez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3" id="13"/>
            <p:cNvSpPr txBox="true"/>
            <p:nvPr/>
          </p:nvSpPr>
          <p:spPr>
            <a:xfrm>
              <a:off x="0" y="-57150"/>
              <a:ext cx="2258224" cy="532081"/>
            </a:xfrm>
            <a:prstGeom prst="rect">
              <a:avLst/>
            </a:prstGeom>
          </p:spPr>
          <p:txBody>
            <a:bodyPr anchor="ctr" rtlCol="false" tIns="50800" lIns="50800" bIns="50800" rIns="50800"/>
            <a:lstStyle/>
            <a:p>
              <a:pPr algn="ctr">
                <a:lnSpc>
                  <a:spcPts val="2771"/>
                </a:lnSpc>
              </a:pPr>
            </a:p>
          </p:txBody>
        </p:sp>
      </p:grpSp>
      <p:grpSp>
        <p:nvGrpSpPr>
          <p:cNvPr name="Group 14" id="14"/>
          <p:cNvGrpSpPr/>
          <p:nvPr/>
        </p:nvGrpSpPr>
        <p:grpSpPr>
          <a:xfrm rot="0">
            <a:off x="9534559" y="7319693"/>
            <a:ext cx="8574193" cy="1938607"/>
            <a:chOff x="0" y="0"/>
            <a:chExt cx="2258224" cy="510580"/>
          </a:xfrm>
        </p:grpSpPr>
        <p:sp>
          <p:nvSpPr>
            <p:cNvPr name="Freeform 15" id="15"/>
            <p:cNvSpPr/>
            <p:nvPr/>
          </p:nvSpPr>
          <p:spPr>
            <a:xfrm flipH="false" flipV="false" rot="0">
              <a:off x="0" y="0"/>
              <a:ext cx="2258224" cy="510580"/>
            </a:xfrm>
            <a:custGeom>
              <a:avLst/>
              <a:gdLst/>
              <a:ahLst/>
              <a:cxnLst/>
              <a:rect r="r" b="b" t="t" l="l"/>
              <a:pathLst>
                <a:path h="510580" w="2258224">
                  <a:moveTo>
                    <a:pt x="23476" y="0"/>
                  </a:moveTo>
                  <a:lnTo>
                    <a:pt x="2234748" y="0"/>
                  </a:lnTo>
                  <a:cubicBezTo>
                    <a:pt x="2247713" y="0"/>
                    <a:pt x="2258224" y="10511"/>
                    <a:pt x="2258224" y="23476"/>
                  </a:cubicBezTo>
                  <a:lnTo>
                    <a:pt x="2258224" y="487103"/>
                  </a:lnTo>
                  <a:cubicBezTo>
                    <a:pt x="2258224" y="493330"/>
                    <a:pt x="2255750" y="499301"/>
                    <a:pt x="2251348" y="503704"/>
                  </a:cubicBezTo>
                  <a:cubicBezTo>
                    <a:pt x="2246945" y="508106"/>
                    <a:pt x="2240974" y="510580"/>
                    <a:pt x="2234748" y="510580"/>
                  </a:cubicBezTo>
                  <a:lnTo>
                    <a:pt x="23476" y="510580"/>
                  </a:lnTo>
                  <a:cubicBezTo>
                    <a:pt x="10511" y="510580"/>
                    <a:pt x="0" y="500069"/>
                    <a:pt x="0" y="487103"/>
                  </a:cubicBezTo>
                  <a:lnTo>
                    <a:pt x="0" y="23476"/>
                  </a:lnTo>
                  <a:cubicBezTo>
                    <a:pt x="0" y="10511"/>
                    <a:pt x="10511" y="0"/>
                    <a:pt x="23476" y="0"/>
                  </a:cubicBez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6" id="16"/>
            <p:cNvSpPr txBox="true"/>
            <p:nvPr/>
          </p:nvSpPr>
          <p:spPr>
            <a:xfrm>
              <a:off x="0" y="-57150"/>
              <a:ext cx="2258224" cy="567730"/>
            </a:xfrm>
            <a:prstGeom prst="rect">
              <a:avLst/>
            </a:prstGeom>
          </p:spPr>
          <p:txBody>
            <a:bodyPr anchor="ctr" rtlCol="false" tIns="50800" lIns="50800" bIns="50800" rIns="50800"/>
            <a:lstStyle/>
            <a:p>
              <a:pPr algn="ctr">
                <a:lnSpc>
                  <a:spcPts val="2771"/>
                </a:lnSpc>
              </a:pPr>
            </a:p>
          </p:txBody>
        </p:sp>
      </p:grpSp>
      <p:grpSp>
        <p:nvGrpSpPr>
          <p:cNvPr name="Group 17" id="17"/>
          <p:cNvGrpSpPr/>
          <p:nvPr/>
        </p:nvGrpSpPr>
        <p:grpSpPr>
          <a:xfrm rot="0">
            <a:off x="0" y="-51013"/>
            <a:ext cx="9289908" cy="10338013"/>
            <a:chOff x="0" y="0"/>
            <a:chExt cx="1393052" cy="1550218"/>
          </a:xfrm>
        </p:grpSpPr>
        <p:sp>
          <p:nvSpPr>
            <p:cNvPr name="Freeform 18" id="18"/>
            <p:cNvSpPr/>
            <p:nvPr/>
          </p:nvSpPr>
          <p:spPr>
            <a:xfrm flipH="false" flipV="false" rot="0">
              <a:off x="0" y="0"/>
              <a:ext cx="1393052" cy="1550218"/>
            </a:xfrm>
            <a:custGeom>
              <a:avLst/>
              <a:gdLst/>
              <a:ahLst/>
              <a:cxnLst/>
              <a:rect r="r" b="b" t="t" l="l"/>
              <a:pathLst>
                <a:path h="1550218" w="1393052">
                  <a:moveTo>
                    <a:pt x="0" y="0"/>
                  </a:moveTo>
                  <a:lnTo>
                    <a:pt x="1393052" y="0"/>
                  </a:lnTo>
                  <a:lnTo>
                    <a:pt x="1393052" y="1550218"/>
                  </a:lnTo>
                  <a:lnTo>
                    <a:pt x="0" y="1550218"/>
                  </a:lnTo>
                  <a:close/>
                </a:path>
              </a:pathLst>
            </a:custGeom>
            <a:blipFill>
              <a:blip r:embed="rId2"/>
              <a:stretch>
                <a:fillRect l="-59808" t="0" r="-52663" b="0"/>
              </a:stretch>
            </a:blipFill>
          </p:spPr>
        </p:sp>
      </p:grpSp>
      <p:sp>
        <p:nvSpPr>
          <p:cNvPr name="TextBox 19" id="19"/>
          <p:cNvSpPr txBox="true"/>
          <p:nvPr/>
        </p:nvSpPr>
        <p:spPr>
          <a:xfrm rot="0">
            <a:off x="9404208" y="1316118"/>
            <a:ext cx="6797849" cy="774573"/>
          </a:xfrm>
          <a:prstGeom prst="rect">
            <a:avLst/>
          </a:prstGeom>
        </p:spPr>
        <p:txBody>
          <a:bodyPr anchor="t" rtlCol="false" tIns="0" lIns="0" bIns="0" rIns="0">
            <a:spAutoFit/>
          </a:bodyPr>
          <a:lstStyle/>
          <a:p>
            <a:pPr algn="l">
              <a:lnSpc>
                <a:spcPts val="5615"/>
              </a:lnSpc>
            </a:pPr>
            <a:r>
              <a:rPr lang="en-US" sz="5199" b="true">
                <a:solidFill>
                  <a:srgbClr val="222222"/>
                </a:solidFill>
                <a:latin typeface="Poppins Semi-Bold"/>
                <a:ea typeface="Poppins Semi-Bold"/>
                <a:cs typeface="Poppins Semi-Bold"/>
                <a:sym typeface="Poppins Semi-Bold"/>
              </a:rPr>
              <a:t>Our Solution</a:t>
            </a:r>
          </a:p>
        </p:txBody>
      </p:sp>
      <p:sp>
        <p:nvSpPr>
          <p:cNvPr name="TextBox 20" id="20"/>
          <p:cNvSpPr txBox="true"/>
          <p:nvPr/>
        </p:nvSpPr>
        <p:spPr>
          <a:xfrm rot="0">
            <a:off x="9953577" y="2668667"/>
            <a:ext cx="6797849" cy="349758"/>
          </a:xfrm>
          <a:prstGeom prst="rect">
            <a:avLst/>
          </a:prstGeom>
        </p:spPr>
        <p:txBody>
          <a:bodyPr anchor="t" rtlCol="false" tIns="0" lIns="0" bIns="0" rIns="0">
            <a:spAutoFit/>
          </a:bodyPr>
          <a:lstStyle/>
          <a:p>
            <a:pPr algn="l">
              <a:lnSpc>
                <a:spcPts val="2771"/>
              </a:lnSpc>
            </a:pPr>
            <a:r>
              <a:rPr lang="en-US" sz="1979" b="true">
                <a:solidFill>
                  <a:srgbClr val="FFFFFF"/>
                </a:solidFill>
                <a:latin typeface="Poppins Semi-Bold"/>
                <a:ea typeface="Poppins Semi-Bold"/>
                <a:cs typeface="Poppins Semi-Bold"/>
                <a:sym typeface="Poppins Semi-Bold"/>
              </a:rPr>
              <a:t>1. Relational Database Design in SQL Server</a:t>
            </a:r>
          </a:p>
        </p:txBody>
      </p:sp>
      <p:sp>
        <p:nvSpPr>
          <p:cNvPr name="TextBox 21" id="21"/>
          <p:cNvSpPr txBox="true"/>
          <p:nvPr/>
        </p:nvSpPr>
        <p:spPr>
          <a:xfrm rot="0">
            <a:off x="9953577" y="5333024"/>
            <a:ext cx="6797849" cy="349758"/>
          </a:xfrm>
          <a:prstGeom prst="rect">
            <a:avLst/>
          </a:prstGeom>
        </p:spPr>
        <p:txBody>
          <a:bodyPr anchor="t" rtlCol="false" tIns="0" lIns="0" bIns="0" rIns="0">
            <a:spAutoFit/>
          </a:bodyPr>
          <a:lstStyle/>
          <a:p>
            <a:pPr algn="l">
              <a:lnSpc>
                <a:spcPts val="2771"/>
              </a:lnSpc>
            </a:pPr>
            <a:r>
              <a:rPr lang="en-US" sz="1979" b="true">
                <a:solidFill>
                  <a:srgbClr val="FFFFFF"/>
                </a:solidFill>
                <a:latin typeface="Poppins Semi-Bold"/>
                <a:ea typeface="Poppins Semi-Bold"/>
                <a:cs typeface="Poppins Semi-Bold"/>
                <a:sym typeface="Poppins Semi-Bold"/>
              </a:rPr>
              <a:t> 2. Python-Based Migration Script</a:t>
            </a:r>
          </a:p>
        </p:txBody>
      </p:sp>
      <p:sp>
        <p:nvSpPr>
          <p:cNvPr name="TextBox 22" id="22"/>
          <p:cNvSpPr txBox="true"/>
          <p:nvPr/>
        </p:nvSpPr>
        <p:spPr>
          <a:xfrm rot="0">
            <a:off x="9650118" y="3074524"/>
            <a:ext cx="8458634" cy="2407158"/>
          </a:xfrm>
          <a:prstGeom prst="rect">
            <a:avLst/>
          </a:prstGeom>
        </p:spPr>
        <p:txBody>
          <a:bodyPr anchor="t" rtlCol="false" tIns="0" lIns="0" bIns="0" rIns="0">
            <a:spAutoFit/>
          </a:bodyPr>
          <a:lstStyle/>
          <a:p>
            <a:pPr algn="just">
              <a:lnSpc>
                <a:spcPts val="2771"/>
              </a:lnSpc>
            </a:pPr>
            <a:r>
              <a:rPr lang="en-US" sz="1979">
                <a:solidFill>
                  <a:srgbClr val="FFFFFF"/>
                </a:solidFill>
                <a:latin typeface="Poppins"/>
                <a:ea typeface="Poppins"/>
                <a:cs typeface="Poppins"/>
                <a:sym typeface="Poppins"/>
              </a:rPr>
              <a:t>We designed and implemented a fully normalized relational database in SQL Server, including 8+ interconnected tables such as Patient, Appointment, Bill, and Employee. We applied constraints, relationships, and populated each table with 20+ meaningful records.</a:t>
            </a:r>
          </a:p>
          <a:p>
            <a:pPr algn="just">
              <a:lnSpc>
                <a:spcPts val="2771"/>
              </a:lnSpc>
            </a:pPr>
          </a:p>
          <a:p>
            <a:pPr algn="just">
              <a:lnSpc>
                <a:spcPts val="2771"/>
              </a:lnSpc>
            </a:pPr>
          </a:p>
        </p:txBody>
      </p:sp>
      <p:sp>
        <p:nvSpPr>
          <p:cNvPr name="TextBox 23" id="23"/>
          <p:cNvSpPr txBox="true"/>
          <p:nvPr/>
        </p:nvSpPr>
        <p:spPr>
          <a:xfrm rot="0">
            <a:off x="9650118" y="5853157"/>
            <a:ext cx="8338997" cy="1035558"/>
          </a:xfrm>
          <a:prstGeom prst="rect">
            <a:avLst/>
          </a:prstGeom>
        </p:spPr>
        <p:txBody>
          <a:bodyPr anchor="t" rtlCol="false" tIns="0" lIns="0" bIns="0" rIns="0">
            <a:spAutoFit/>
          </a:bodyPr>
          <a:lstStyle/>
          <a:p>
            <a:pPr algn="just">
              <a:lnSpc>
                <a:spcPts val="2771"/>
              </a:lnSpc>
            </a:pPr>
            <a:r>
              <a:rPr lang="en-US" sz="1979">
                <a:solidFill>
                  <a:srgbClr val="FFFFFF"/>
                </a:solidFill>
                <a:latin typeface="Poppins"/>
                <a:ea typeface="Poppins"/>
                <a:cs typeface="Poppins"/>
                <a:sym typeface="Poppins"/>
              </a:rPr>
              <a:t>We developed a custom Python script using pyodbc and pymongo to extract data from SQL Server, transform it, and load it into MongoDB—all with error handling and logging.</a:t>
            </a:r>
          </a:p>
        </p:txBody>
      </p:sp>
      <p:sp>
        <p:nvSpPr>
          <p:cNvPr name="TextBox 24" id="24"/>
          <p:cNvSpPr txBox="true"/>
          <p:nvPr/>
        </p:nvSpPr>
        <p:spPr>
          <a:xfrm rot="0">
            <a:off x="9953577" y="7367318"/>
            <a:ext cx="6797849" cy="349758"/>
          </a:xfrm>
          <a:prstGeom prst="rect">
            <a:avLst/>
          </a:prstGeom>
        </p:spPr>
        <p:txBody>
          <a:bodyPr anchor="t" rtlCol="false" tIns="0" lIns="0" bIns="0" rIns="0">
            <a:spAutoFit/>
          </a:bodyPr>
          <a:lstStyle/>
          <a:p>
            <a:pPr algn="l">
              <a:lnSpc>
                <a:spcPts val="2771"/>
              </a:lnSpc>
            </a:pPr>
            <a:r>
              <a:rPr lang="en-US" sz="1979" b="true">
                <a:solidFill>
                  <a:srgbClr val="FFFFFF"/>
                </a:solidFill>
                <a:latin typeface="Poppins Semi-Bold"/>
                <a:ea typeface="Poppins Semi-Bold"/>
                <a:cs typeface="Poppins Semi-Bold"/>
                <a:sym typeface="Poppins Semi-Bold"/>
              </a:rPr>
              <a:t>3. Document-Based Storage in MongoDB</a:t>
            </a:r>
          </a:p>
        </p:txBody>
      </p:sp>
      <p:sp>
        <p:nvSpPr>
          <p:cNvPr name="TextBox 25" id="25"/>
          <p:cNvSpPr txBox="true"/>
          <p:nvPr/>
        </p:nvSpPr>
        <p:spPr>
          <a:xfrm rot="0">
            <a:off x="9650118" y="7744488"/>
            <a:ext cx="8249525" cy="1378458"/>
          </a:xfrm>
          <a:prstGeom prst="rect">
            <a:avLst/>
          </a:prstGeom>
        </p:spPr>
        <p:txBody>
          <a:bodyPr anchor="t" rtlCol="false" tIns="0" lIns="0" bIns="0" rIns="0">
            <a:spAutoFit/>
          </a:bodyPr>
          <a:lstStyle/>
          <a:p>
            <a:pPr algn="just">
              <a:lnSpc>
                <a:spcPts val="2771"/>
              </a:lnSpc>
            </a:pPr>
            <a:r>
              <a:rPr lang="en-US" sz="1979">
                <a:solidFill>
                  <a:srgbClr val="FFFFFF"/>
                </a:solidFill>
                <a:latin typeface="Poppins"/>
                <a:ea typeface="Poppins"/>
                <a:cs typeface="Poppins"/>
                <a:sym typeface="Poppins"/>
              </a:rPr>
              <a:t>Finally, we structured the data in MongoDB using collections like patients, employees, and dentists. Key relationships were embedded as subdocuments to optimize queries, scalability, and performance.</a:t>
            </a:r>
          </a:p>
        </p:txBody>
      </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D71A5"/>
        </a:solidFill>
      </p:bgPr>
    </p:bg>
    <p:spTree>
      <p:nvGrpSpPr>
        <p:cNvPr id="1" name=""/>
        <p:cNvGrpSpPr/>
        <p:nvPr/>
      </p:nvGrpSpPr>
      <p:grpSpPr>
        <a:xfrm>
          <a:off x="0" y="0"/>
          <a:ext cx="0" cy="0"/>
          <a:chOff x="0" y="0"/>
          <a:chExt cx="0" cy="0"/>
        </a:xfrm>
      </p:grpSpPr>
      <p:grpSp>
        <p:nvGrpSpPr>
          <p:cNvPr name="Group 2" id="2"/>
          <p:cNvGrpSpPr/>
          <p:nvPr/>
        </p:nvGrpSpPr>
        <p:grpSpPr>
          <a:xfrm rot="0">
            <a:off x="605723" y="3297466"/>
            <a:ext cx="7025383" cy="6766787"/>
            <a:chOff x="0" y="0"/>
            <a:chExt cx="1379708" cy="1328923"/>
          </a:xfrm>
        </p:grpSpPr>
        <p:sp>
          <p:nvSpPr>
            <p:cNvPr name="Freeform 3" id="3"/>
            <p:cNvSpPr/>
            <p:nvPr/>
          </p:nvSpPr>
          <p:spPr>
            <a:xfrm flipH="false" flipV="false" rot="0">
              <a:off x="0" y="0"/>
              <a:ext cx="1379708" cy="1328923"/>
            </a:xfrm>
            <a:custGeom>
              <a:avLst/>
              <a:gdLst/>
              <a:ahLst/>
              <a:cxnLst/>
              <a:rect r="r" b="b" t="t" l="l"/>
              <a:pathLst>
                <a:path h="1328923" w="1379708">
                  <a:moveTo>
                    <a:pt x="28652" y="0"/>
                  </a:moveTo>
                  <a:lnTo>
                    <a:pt x="1351056" y="0"/>
                  </a:lnTo>
                  <a:cubicBezTo>
                    <a:pt x="1366880" y="0"/>
                    <a:pt x="1379708" y="12828"/>
                    <a:pt x="1379708" y="28652"/>
                  </a:cubicBezTo>
                  <a:lnTo>
                    <a:pt x="1379708" y="1300271"/>
                  </a:lnTo>
                  <a:cubicBezTo>
                    <a:pt x="1379708" y="1316095"/>
                    <a:pt x="1366880" y="1328923"/>
                    <a:pt x="1351056" y="1328923"/>
                  </a:cubicBezTo>
                  <a:lnTo>
                    <a:pt x="28652" y="1328923"/>
                  </a:lnTo>
                  <a:cubicBezTo>
                    <a:pt x="12828" y="1328923"/>
                    <a:pt x="0" y="1316095"/>
                    <a:pt x="0" y="1300271"/>
                  </a:cubicBezTo>
                  <a:lnTo>
                    <a:pt x="0" y="28652"/>
                  </a:lnTo>
                  <a:cubicBezTo>
                    <a:pt x="0" y="12828"/>
                    <a:pt x="12828" y="0"/>
                    <a:pt x="28652" y="0"/>
                  </a:cubicBezTo>
                  <a:close/>
                </a:path>
              </a:pathLst>
            </a:custGeom>
            <a:solidFill>
              <a:srgbClr val="000000">
                <a:alpha val="0"/>
              </a:srgbClr>
            </a:solidFill>
            <a:ln w="19050" cap="rnd">
              <a:gradFill>
                <a:gsLst>
                  <a:gs pos="0">
                    <a:srgbClr val="32ECA2">
                      <a:alpha val="100000"/>
                    </a:srgbClr>
                  </a:gs>
                  <a:gs pos="100000">
                    <a:srgbClr val="2FBEFB">
                      <a:alpha val="100000"/>
                    </a:srgbClr>
                  </a:gs>
                </a:gsLst>
                <a:path path="circle">
                  <a:fillToRect l="0" r="100000" t="0" b="100000"/>
                </a:path>
                <a:tileRect r="0" l="-100000" b="0" t="-100000"/>
              </a:gradFill>
              <a:prstDash val="solid"/>
              <a:round/>
            </a:ln>
          </p:spPr>
        </p:sp>
        <p:sp>
          <p:nvSpPr>
            <p:cNvPr name="TextBox 4" id="4"/>
            <p:cNvSpPr txBox="true"/>
            <p:nvPr/>
          </p:nvSpPr>
          <p:spPr>
            <a:xfrm>
              <a:off x="0" y="-57150"/>
              <a:ext cx="1379708" cy="1386073"/>
            </a:xfrm>
            <a:prstGeom prst="rect">
              <a:avLst/>
            </a:prstGeom>
          </p:spPr>
          <p:txBody>
            <a:bodyPr anchor="ctr" rtlCol="false" tIns="50800" lIns="50800" bIns="50800" rIns="50800"/>
            <a:lstStyle/>
            <a:p>
              <a:pPr algn="ctr">
                <a:lnSpc>
                  <a:spcPts val="2771"/>
                </a:lnSpc>
              </a:pPr>
            </a:p>
          </p:txBody>
        </p:sp>
      </p:grpSp>
      <p:sp>
        <p:nvSpPr>
          <p:cNvPr name="Freeform 5" id="5"/>
          <p:cNvSpPr/>
          <p:nvPr/>
        </p:nvSpPr>
        <p:spPr>
          <a:xfrm flipH="false" flipV="false" rot="0">
            <a:off x="8714629" y="3377356"/>
            <a:ext cx="9019332" cy="6607006"/>
          </a:xfrm>
          <a:custGeom>
            <a:avLst/>
            <a:gdLst/>
            <a:ahLst/>
            <a:cxnLst/>
            <a:rect r="r" b="b" t="t" l="l"/>
            <a:pathLst>
              <a:path h="6607006" w="9019332">
                <a:moveTo>
                  <a:pt x="0" y="0"/>
                </a:moveTo>
                <a:lnTo>
                  <a:pt x="9019332" y="0"/>
                </a:lnTo>
                <a:lnTo>
                  <a:pt x="9019332" y="6607006"/>
                </a:lnTo>
                <a:lnTo>
                  <a:pt x="0" y="6607006"/>
                </a:lnTo>
                <a:lnTo>
                  <a:pt x="0" y="0"/>
                </a:lnTo>
                <a:close/>
              </a:path>
            </a:pathLst>
          </a:custGeom>
          <a:blipFill>
            <a:blip r:embed="rId2"/>
            <a:stretch>
              <a:fillRect l="0" t="0" r="0" b="0"/>
            </a:stretch>
          </a:blipFill>
        </p:spPr>
      </p:sp>
      <p:sp>
        <p:nvSpPr>
          <p:cNvPr name="TextBox 6" id="6"/>
          <p:cNvSpPr txBox="true"/>
          <p:nvPr/>
        </p:nvSpPr>
        <p:spPr>
          <a:xfrm rot="0">
            <a:off x="1028700" y="606797"/>
            <a:ext cx="16230600" cy="774573"/>
          </a:xfrm>
          <a:prstGeom prst="rect">
            <a:avLst/>
          </a:prstGeom>
        </p:spPr>
        <p:txBody>
          <a:bodyPr anchor="t" rtlCol="false" tIns="0" lIns="0" bIns="0" rIns="0">
            <a:spAutoFit/>
          </a:bodyPr>
          <a:lstStyle/>
          <a:p>
            <a:pPr algn="ctr">
              <a:lnSpc>
                <a:spcPts val="5615"/>
              </a:lnSpc>
            </a:pPr>
            <a:r>
              <a:rPr lang="en-US" sz="5199" b="true">
                <a:solidFill>
                  <a:srgbClr val="FFFFFF"/>
                </a:solidFill>
                <a:latin typeface="Poppins Semi-Bold"/>
                <a:ea typeface="Poppins Semi-Bold"/>
                <a:cs typeface="Poppins Semi-Bold"/>
                <a:sym typeface="Poppins Semi-Bold"/>
              </a:rPr>
              <a:t>ER Diagram</a:t>
            </a:r>
          </a:p>
        </p:txBody>
      </p:sp>
      <p:grpSp>
        <p:nvGrpSpPr>
          <p:cNvPr name="Group 7" id="7"/>
          <p:cNvGrpSpPr/>
          <p:nvPr/>
        </p:nvGrpSpPr>
        <p:grpSpPr>
          <a:xfrm rot="779536">
            <a:off x="983050" y="7463653"/>
            <a:ext cx="3788036" cy="378803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9" id="9"/>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0" id="10"/>
          <p:cNvGrpSpPr/>
          <p:nvPr/>
        </p:nvGrpSpPr>
        <p:grpSpPr>
          <a:xfrm rot="-1653295">
            <a:off x="16203501" y="2170045"/>
            <a:ext cx="959847" cy="95984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2" id="12"/>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3" id="13"/>
          <p:cNvGrpSpPr/>
          <p:nvPr/>
        </p:nvGrpSpPr>
        <p:grpSpPr>
          <a:xfrm rot="-1677914">
            <a:off x="12084662" y="-2342257"/>
            <a:ext cx="3910233" cy="391023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5" id="15"/>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6" id="16"/>
          <p:cNvGrpSpPr/>
          <p:nvPr/>
        </p:nvGrpSpPr>
        <p:grpSpPr>
          <a:xfrm rot="1700017">
            <a:off x="6370121" y="568112"/>
            <a:ext cx="357513" cy="35751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8" id="18"/>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
        <p:nvSpPr>
          <p:cNvPr name="TextBox 19" id="19"/>
          <p:cNvSpPr txBox="true"/>
          <p:nvPr/>
        </p:nvSpPr>
        <p:spPr>
          <a:xfrm rot="0">
            <a:off x="884828" y="3725027"/>
            <a:ext cx="6467174" cy="3602948"/>
          </a:xfrm>
          <a:prstGeom prst="rect">
            <a:avLst/>
          </a:prstGeom>
        </p:spPr>
        <p:txBody>
          <a:bodyPr anchor="t" rtlCol="false" tIns="0" lIns="0" bIns="0" rIns="0">
            <a:spAutoFit/>
          </a:bodyPr>
          <a:lstStyle/>
          <a:p>
            <a:pPr algn="just">
              <a:lnSpc>
                <a:spcPts val="4062"/>
              </a:lnSpc>
            </a:pPr>
            <a:r>
              <a:rPr lang="en-US" sz="2901">
                <a:solidFill>
                  <a:srgbClr val="FFFFFF"/>
                </a:solidFill>
                <a:latin typeface="Poppins"/>
                <a:ea typeface="Poppins"/>
                <a:cs typeface="Poppins"/>
                <a:sym typeface="Poppins"/>
              </a:rPr>
              <a:t>- </a:t>
            </a:r>
            <a:r>
              <a:rPr lang="en-US" sz="2901" b="true">
                <a:solidFill>
                  <a:srgbClr val="FFFFFF"/>
                </a:solidFill>
                <a:latin typeface="Poppins Bold"/>
                <a:ea typeface="Poppins Bold"/>
                <a:cs typeface="Poppins Bold"/>
                <a:sym typeface="Poppins Bold"/>
              </a:rPr>
              <a:t>Patient</a:t>
            </a:r>
            <a:r>
              <a:rPr lang="en-US" sz="2901">
                <a:solidFill>
                  <a:srgbClr val="FFFFFF"/>
                </a:solidFill>
                <a:latin typeface="Poppins"/>
                <a:ea typeface="Poppins"/>
                <a:cs typeface="Poppins"/>
                <a:sym typeface="Poppins"/>
              </a:rPr>
              <a:t>: core entity with appointments, bills, medical history</a:t>
            </a:r>
          </a:p>
          <a:p>
            <a:pPr algn="just">
              <a:lnSpc>
                <a:spcPts val="4062"/>
              </a:lnSpc>
            </a:pPr>
            <a:r>
              <a:rPr lang="en-US" sz="2901">
                <a:solidFill>
                  <a:srgbClr val="FFFFFF"/>
                </a:solidFill>
                <a:latin typeface="Poppins"/>
                <a:ea typeface="Poppins"/>
                <a:cs typeface="Poppins"/>
                <a:sym typeface="Poppins"/>
              </a:rPr>
              <a:t>- </a:t>
            </a:r>
            <a:r>
              <a:rPr lang="en-US" sz="2901" b="true">
                <a:solidFill>
                  <a:srgbClr val="FFFFFF"/>
                </a:solidFill>
                <a:latin typeface="Poppins Bold"/>
                <a:ea typeface="Poppins Bold"/>
                <a:cs typeface="Poppins Bold"/>
                <a:sym typeface="Poppins Bold"/>
              </a:rPr>
              <a:t>Appointment</a:t>
            </a:r>
            <a:r>
              <a:rPr lang="en-US" sz="2901">
                <a:solidFill>
                  <a:srgbClr val="FFFFFF"/>
                </a:solidFill>
                <a:latin typeface="Poppins"/>
                <a:ea typeface="Poppins"/>
                <a:cs typeface="Poppins"/>
                <a:sym typeface="Poppins"/>
              </a:rPr>
              <a:t>: connected with patient, dentist, tech staff</a:t>
            </a:r>
          </a:p>
          <a:p>
            <a:pPr algn="just">
              <a:lnSpc>
                <a:spcPts val="4062"/>
              </a:lnSpc>
            </a:pPr>
            <a:r>
              <a:rPr lang="en-US" sz="2901">
                <a:solidFill>
                  <a:srgbClr val="FFFFFF"/>
                </a:solidFill>
                <a:latin typeface="Poppins"/>
                <a:ea typeface="Poppins"/>
                <a:cs typeface="Poppins"/>
                <a:sym typeface="Poppins"/>
              </a:rPr>
              <a:t>- </a:t>
            </a:r>
            <a:r>
              <a:rPr lang="en-US" sz="2901" b="true">
                <a:solidFill>
                  <a:srgbClr val="FFFFFF"/>
                </a:solidFill>
                <a:latin typeface="Poppins Bold"/>
                <a:ea typeface="Poppins Bold"/>
                <a:cs typeface="Poppins Bold"/>
                <a:sym typeface="Poppins Bold"/>
              </a:rPr>
              <a:t>Employee</a:t>
            </a:r>
            <a:r>
              <a:rPr lang="en-US" sz="2901">
                <a:solidFill>
                  <a:srgbClr val="FFFFFF"/>
                </a:solidFill>
                <a:latin typeface="Poppins"/>
                <a:ea typeface="Poppins"/>
                <a:cs typeface="Poppins"/>
                <a:sym typeface="Poppins"/>
              </a:rPr>
              <a:t>: base entity for Dentist, Nurse, TechStaff</a:t>
            </a:r>
          </a:p>
        </p:txBody>
      </p:sp>
      <p:sp>
        <p:nvSpPr>
          <p:cNvPr name="TextBox 20" id="20"/>
          <p:cNvSpPr txBox="true"/>
          <p:nvPr/>
        </p:nvSpPr>
        <p:spPr>
          <a:xfrm rot="0">
            <a:off x="1001086" y="7971250"/>
            <a:ext cx="6234657" cy="1031198"/>
          </a:xfrm>
          <a:prstGeom prst="rect">
            <a:avLst/>
          </a:prstGeom>
        </p:spPr>
        <p:txBody>
          <a:bodyPr anchor="t" rtlCol="false" tIns="0" lIns="0" bIns="0" rIns="0">
            <a:spAutoFit/>
          </a:bodyPr>
          <a:lstStyle/>
          <a:p>
            <a:pPr algn="just" marL="0" indent="0" lvl="0">
              <a:lnSpc>
                <a:spcPts val="4062"/>
              </a:lnSpc>
              <a:spcBef>
                <a:spcPct val="0"/>
              </a:spcBef>
            </a:pPr>
            <a:r>
              <a:rPr lang="en-US" sz="2901">
                <a:solidFill>
                  <a:srgbClr val="FFFFFF"/>
                </a:solidFill>
                <a:latin typeface="Poppins"/>
                <a:ea typeface="Poppins"/>
                <a:cs typeface="Poppins"/>
                <a:sym typeface="Poppins"/>
              </a:rPr>
              <a:t>-</a:t>
            </a:r>
            <a:r>
              <a:rPr lang="en-US" sz="2901" strike="noStrike" u="none">
                <a:solidFill>
                  <a:srgbClr val="FFFFFF"/>
                </a:solidFill>
                <a:latin typeface="Poppins"/>
                <a:ea typeface="Poppins"/>
                <a:cs typeface="Poppins"/>
                <a:sym typeface="Poppins"/>
              </a:rPr>
              <a:t>We ensured 1:N and 1:1 mappings with appropriate foreign keys.</a:t>
            </a:r>
          </a:p>
        </p:txBody>
      </p:sp>
      <p:sp>
        <p:nvSpPr>
          <p:cNvPr name="TextBox 21" id="21"/>
          <p:cNvSpPr txBox="true"/>
          <p:nvPr/>
        </p:nvSpPr>
        <p:spPr>
          <a:xfrm rot="0">
            <a:off x="1637562" y="1463734"/>
            <a:ext cx="15012876" cy="1618018"/>
          </a:xfrm>
          <a:prstGeom prst="rect">
            <a:avLst/>
          </a:prstGeom>
        </p:spPr>
        <p:txBody>
          <a:bodyPr anchor="t" rtlCol="false" tIns="0" lIns="0" bIns="0" rIns="0">
            <a:spAutoFit/>
          </a:bodyPr>
          <a:lstStyle/>
          <a:p>
            <a:pPr algn="ctr">
              <a:lnSpc>
                <a:spcPts val="6367"/>
              </a:lnSpc>
              <a:spcBef>
                <a:spcPct val="0"/>
              </a:spcBef>
            </a:pPr>
            <a:r>
              <a:rPr lang="en-US" sz="4548">
                <a:solidFill>
                  <a:srgbClr val="FDFEFF"/>
                </a:solidFill>
                <a:latin typeface="Poppins"/>
                <a:ea typeface="Poppins"/>
                <a:cs typeface="Poppins"/>
                <a:sym typeface="Poppins"/>
              </a:rPr>
              <a:t>This is the Entity Relationship (ER) diagram for </a:t>
            </a:r>
            <a:r>
              <a:rPr lang="en-US" sz="4548">
                <a:solidFill>
                  <a:srgbClr val="FDFEFF"/>
                </a:solidFill>
                <a:latin typeface="Poppins"/>
                <a:ea typeface="Poppins"/>
                <a:cs typeface="Poppins"/>
                <a:sym typeface="Poppins"/>
              </a:rPr>
              <a:t>our SQL database. Key entities include:</a:t>
            </a:r>
          </a:p>
        </p:txBody>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534062" y="646176"/>
            <a:ext cx="9333254" cy="774573"/>
          </a:xfrm>
          <a:prstGeom prst="rect">
            <a:avLst/>
          </a:prstGeom>
        </p:spPr>
        <p:txBody>
          <a:bodyPr anchor="t" rtlCol="false" tIns="0" lIns="0" bIns="0" rIns="0">
            <a:spAutoFit/>
          </a:bodyPr>
          <a:lstStyle/>
          <a:p>
            <a:pPr algn="ctr">
              <a:lnSpc>
                <a:spcPts val="5615"/>
              </a:lnSpc>
            </a:pPr>
            <a:r>
              <a:rPr lang="en-US" sz="5199" b="true">
                <a:solidFill>
                  <a:srgbClr val="222222"/>
                </a:solidFill>
                <a:latin typeface="Poppins Semi-Bold"/>
                <a:ea typeface="Poppins Semi-Bold"/>
                <a:cs typeface="Poppins Semi-Bold"/>
                <a:sym typeface="Poppins Semi-Bold"/>
              </a:rPr>
              <a:t>Table Structures</a:t>
            </a:r>
          </a:p>
        </p:txBody>
      </p:sp>
      <p:sp>
        <p:nvSpPr>
          <p:cNvPr name="TextBox 3" id="3"/>
          <p:cNvSpPr txBox="true"/>
          <p:nvPr/>
        </p:nvSpPr>
        <p:spPr>
          <a:xfrm rot="0">
            <a:off x="523961" y="1190356"/>
            <a:ext cx="3953412" cy="1187733"/>
          </a:xfrm>
          <a:prstGeom prst="rect">
            <a:avLst/>
          </a:prstGeom>
        </p:spPr>
        <p:txBody>
          <a:bodyPr anchor="t" rtlCol="false" tIns="0" lIns="0" bIns="0" rIns="0">
            <a:spAutoFit/>
          </a:bodyPr>
          <a:lstStyle/>
          <a:p>
            <a:pPr algn="ctr">
              <a:lnSpc>
                <a:spcPts val="3203"/>
              </a:lnSpc>
            </a:pPr>
            <a:r>
              <a:rPr lang="en-US" sz="2287">
                <a:solidFill>
                  <a:srgbClr val="222222"/>
                </a:solidFill>
                <a:latin typeface="Poppins"/>
                <a:ea typeface="Poppins"/>
                <a:cs typeface="Poppins"/>
                <a:sym typeface="Poppins"/>
              </a:rPr>
              <a:t>We created 10 relational tables. Here are a few examples:</a:t>
            </a:r>
          </a:p>
        </p:txBody>
      </p:sp>
      <p:grpSp>
        <p:nvGrpSpPr>
          <p:cNvPr name="Group 4" id="4"/>
          <p:cNvGrpSpPr/>
          <p:nvPr/>
        </p:nvGrpSpPr>
        <p:grpSpPr>
          <a:xfrm rot="0">
            <a:off x="5291161" y="1812798"/>
            <a:ext cx="12125897" cy="8151618"/>
            <a:chOff x="0" y="0"/>
            <a:chExt cx="2584961" cy="1737736"/>
          </a:xfrm>
        </p:grpSpPr>
        <p:sp>
          <p:nvSpPr>
            <p:cNvPr name="Freeform 5" id="5"/>
            <p:cNvSpPr/>
            <p:nvPr/>
          </p:nvSpPr>
          <p:spPr>
            <a:xfrm flipH="false" flipV="false" rot="0">
              <a:off x="0" y="0"/>
              <a:ext cx="2584960" cy="1737736"/>
            </a:xfrm>
            <a:custGeom>
              <a:avLst/>
              <a:gdLst/>
              <a:ahLst/>
              <a:cxnLst/>
              <a:rect r="r" b="b" t="t" l="l"/>
              <a:pathLst>
                <a:path h="1737736" w="2584960">
                  <a:moveTo>
                    <a:pt x="16600" y="0"/>
                  </a:moveTo>
                  <a:lnTo>
                    <a:pt x="2568360" y="0"/>
                  </a:lnTo>
                  <a:cubicBezTo>
                    <a:pt x="2577528" y="0"/>
                    <a:pt x="2584960" y="7432"/>
                    <a:pt x="2584960" y="16600"/>
                  </a:cubicBezTo>
                  <a:lnTo>
                    <a:pt x="2584960" y="1721136"/>
                  </a:lnTo>
                  <a:cubicBezTo>
                    <a:pt x="2584960" y="1730304"/>
                    <a:pt x="2577528" y="1737736"/>
                    <a:pt x="2568360" y="1737736"/>
                  </a:cubicBezTo>
                  <a:lnTo>
                    <a:pt x="16600" y="1737736"/>
                  </a:lnTo>
                  <a:cubicBezTo>
                    <a:pt x="7432" y="1737736"/>
                    <a:pt x="0" y="1730304"/>
                    <a:pt x="0" y="1721136"/>
                  </a:cubicBezTo>
                  <a:lnTo>
                    <a:pt x="0" y="16600"/>
                  </a:lnTo>
                  <a:cubicBezTo>
                    <a:pt x="0" y="7432"/>
                    <a:pt x="7432" y="0"/>
                    <a:pt x="16600" y="0"/>
                  </a:cubicBezTo>
                  <a:close/>
                </a:path>
              </a:pathLst>
            </a:custGeom>
            <a:gradFill rotWithShape="true">
              <a:gsLst>
                <a:gs pos="0">
                  <a:srgbClr val="CDFFD8">
                    <a:alpha val="100000"/>
                  </a:srgbClr>
                </a:gs>
                <a:gs pos="100000">
                  <a:srgbClr val="94B9FF">
                    <a:alpha val="100000"/>
                  </a:srgbClr>
                </a:gs>
              </a:gsLst>
              <a:lin ang="0"/>
            </a:gradFill>
            <a:ln cap="rnd">
              <a:noFill/>
              <a:prstDash val="solid"/>
              <a:round/>
            </a:ln>
          </p:spPr>
        </p:sp>
        <p:sp>
          <p:nvSpPr>
            <p:cNvPr name="TextBox 6" id="6"/>
            <p:cNvSpPr txBox="true"/>
            <p:nvPr/>
          </p:nvSpPr>
          <p:spPr>
            <a:xfrm>
              <a:off x="0" y="-57150"/>
              <a:ext cx="2584961" cy="1794886"/>
            </a:xfrm>
            <a:prstGeom prst="rect">
              <a:avLst/>
            </a:prstGeom>
          </p:spPr>
          <p:txBody>
            <a:bodyPr anchor="ctr" rtlCol="false" tIns="50800" lIns="50800" bIns="50800" rIns="50800"/>
            <a:lstStyle/>
            <a:p>
              <a:pPr algn="ctr">
                <a:lnSpc>
                  <a:spcPts val="2771"/>
                </a:lnSpc>
              </a:pPr>
            </a:p>
          </p:txBody>
        </p:sp>
      </p:grpSp>
      <p:sp>
        <p:nvSpPr>
          <p:cNvPr name="Freeform 7" id="7"/>
          <p:cNvSpPr/>
          <p:nvPr/>
        </p:nvSpPr>
        <p:spPr>
          <a:xfrm flipH="false" flipV="false" rot="0">
            <a:off x="11632550" y="2196628"/>
            <a:ext cx="5459061" cy="2791548"/>
          </a:xfrm>
          <a:custGeom>
            <a:avLst/>
            <a:gdLst/>
            <a:ahLst/>
            <a:cxnLst/>
            <a:rect r="r" b="b" t="t" l="l"/>
            <a:pathLst>
              <a:path h="2791548" w="5459061">
                <a:moveTo>
                  <a:pt x="0" y="0"/>
                </a:moveTo>
                <a:lnTo>
                  <a:pt x="5459062" y="0"/>
                </a:lnTo>
                <a:lnTo>
                  <a:pt x="5459062" y="2791547"/>
                </a:lnTo>
                <a:lnTo>
                  <a:pt x="0" y="2791547"/>
                </a:lnTo>
                <a:lnTo>
                  <a:pt x="0" y="0"/>
                </a:lnTo>
                <a:close/>
              </a:path>
            </a:pathLst>
          </a:custGeom>
          <a:blipFill>
            <a:blip r:embed="rId2"/>
            <a:stretch>
              <a:fillRect l="0" t="-4831" r="0" b="-7150"/>
            </a:stretch>
          </a:blipFill>
        </p:spPr>
      </p:sp>
      <p:sp>
        <p:nvSpPr>
          <p:cNvPr name="Freeform 8" id="8"/>
          <p:cNvSpPr/>
          <p:nvPr/>
        </p:nvSpPr>
        <p:spPr>
          <a:xfrm flipH="false" flipV="false" rot="0">
            <a:off x="5687823" y="4176275"/>
            <a:ext cx="5666286" cy="2635985"/>
          </a:xfrm>
          <a:custGeom>
            <a:avLst/>
            <a:gdLst/>
            <a:ahLst/>
            <a:cxnLst/>
            <a:rect r="r" b="b" t="t" l="l"/>
            <a:pathLst>
              <a:path h="2635985" w="5666286">
                <a:moveTo>
                  <a:pt x="0" y="0"/>
                </a:moveTo>
                <a:lnTo>
                  <a:pt x="5666286" y="0"/>
                </a:lnTo>
                <a:lnTo>
                  <a:pt x="5666286" y="2635985"/>
                </a:lnTo>
                <a:lnTo>
                  <a:pt x="0" y="2635985"/>
                </a:lnTo>
                <a:lnTo>
                  <a:pt x="0" y="0"/>
                </a:lnTo>
                <a:close/>
              </a:path>
            </a:pathLst>
          </a:custGeom>
          <a:blipFill>
            <a:blip r:embed="rId3"/>
            <a:stretch>
              <a:fillRect l="0" t="-9409" r="0" b="-23346"/>
            </a:stretch>
          </a:blipFill>
        </p:spPr>
      </p:sp>
      <p:sp>
        <p:nvSpPr>
          <p:cNvPr name="Freeform 9" id="9"/>
          <p:cNvSpPr/>
          <p:nvPr/>
        </p:nvSpPr>
        <p:spPr>
          <a:xfrm flipH="false" flipV="false" rot="0">
            <a:off x="11213178" y="7009564"/>
            <a:ext cx="5878433" cy="2620237"/>
          </a:xfrm>
          <a:custGeom>
            <a:avLst/>
            <a:gdLst/>
            <a:ahLst/>
            <a:cxnLst/>
            <a:rect r="r" b="b" t="t" l="l"/>
            <a:pathLst>
              <a:path h="2620237" w="5878433">
                <a:moveTo>
                  <a:pt x="0" y="0"/>
                </a:moveTo>
                <a:lnTo>
                  <a:pt x="5878434" y="0"/>
                </a:lnTo>
                <a:lnTo>
                  <a:pt x="5878434" y="2620237"/>
                </a:lnTo>
                <a:lnTo>
                  <a:pt x="0" y="2620237"/>
                </a:lnTo>
                <a:lnTo>
                  <a:pt x="0" y="0"/>
                </a:lnTo>
                <a:close/>
              </a:path>
            </a:pathLst>
          </a:custGeom>
          <a:blipFill>
            <a:blip r:embed="rId4"/>
            <a:stretch>
              <a:fillRect l="0" t="-13151" r="-4959" b="-6603"/>
            </a:stretch>
          </a:blipFill>
        </p:spPr>
      </p:sp>
      <p:sp>
        <p:nvSpPr>
          <p:cNvPr name="TextBox 10" id="10"/>
          <p:cNvSpPr txBox="true"/>
          <p:nvPr/>
        </p:nvSpPr>
        <p:spPr>
          <a:xfrm rot="0">
            <a:off x="276225" y="3300837"/>
            <a:ext cx="5014936" cy="5957463"/>
          </a:xfrm>
          <a:prstGeom prst="rect">
            <a:avLst/>
          </a:prstGeom>
        </p:spPr>
        <p:txBody>
          <a:bodyPr anchor="t" rtlCol="false" tIns="0" lIns="0" bIns="0" rIns="0">
            <a:spAutoFit/>
          </a:bodyPr>
          <a:lstStyle/>
          <a:p>
            <a:pPr algn="l">
              <a:lnSpc>
                <a:spcPts val="3960"/>
              </a:lnSpc>
              <a:spcBef>
                <a:spcPct val="0"/>
              </a:spcBef>
            </a:pPr>
            <a:r>
              <a:rPr lang="en-US" sz="2829">
                <a:solidFill>
                  <a:srgbClr val="222222"/>
                </a:solidFill>
                <a:latin typeface="Poppins"/>
                <a:ea typeface="Poppins"/>
                <a:cs typeface="Poppins"/>
                <a:sym typeface="Poppins"/>
              </a:rPr>
              <a:t>-Patient (PID, Pname, Ps</a:t>
            </a:r>
            <a:r>
              <a:rPr lang="en-US" sz="2829">
                <a:solidFill>
                  <a:srgbClr val="222222"/>
                </a:solidFill>
                <a:latin typeface="Poppins"/>
                <a:ea typeface="Poppins"/>
                <a:cs typeface="Poppins"/>
                <a:sym typeface="Poppins"/>
              </a:rPr>
              <a:t>urname, Ppage, Pgender, Pcontact)</a:t>
            </a:r>
          </a:p>
          <a:p>
            <a:pPr algn="l">
              <a:lnSpc>
                <a:spcPts val="3960"/>
              </a:lnSpc>
              <a:spcBef>
                <a:spcPct val="0"/>
              </a:spcBef>
            </a:pPr>
            <a:r>
              <a:rPr lang="en-US" sz="2829">
                <a:solidFill>
                  <a:srgbClr val="222222"/>
                </a:solidFill>
                <a:latin typeface="Poppins"/>
                <a:ea typeface="Poppins"/>
                <a:cs typeface="Poppins"/>
                <a:sym typeface="Poppins"/>
              </a:rPr>
              <a:t>-Appointment (AID, PID, TID, DID, Date, Time)</a:t>
            </a:r>
          </a:p>
          <a:p>
            <a:pPr algn="l">
              <a:lnSpc>
                <a:spcPts val="3960"/>
              </a:lnSpc>
              <a:spcBef>
                <a:spcPct val="0"/>
              </a:spcBef>
            </a:pPr>
            <a:r>
              <a:rPr lang="en-US" sz="2829">
                <a:solidFill>
                  <a:srgbClr val="222222"/>
                </a:solidFill>
                <a:latin typeface="Poppins"/>
                <a:ea typeface="Poppins"/>
                <a:cs typeface="Poppins"/>
                <a:sym typeface="Poppins"/>
              </a:rPr>
              <a:t>-Employee (EID, Ename, Esurname, ...)</a:t>
            </a:r>
          </a:p>
          <a:p>
            <a:pPr algn="l">
              <a:lnSpc>
                <a:spcPts val="3960"/>
              </a:lnSpc>
              <a:spcBef>
                <a:spcPct val="0"/>
              </a:spcBef>
            </a:pPr>
          </a:p>
          <a:p>
            <a:pPr algn="l">
              <a:lnSpc>
                <a:spcPts val="3960"/>
              </a:lnSpc>
              <a:spcBef>
                <a:spcPct val="0"/>
              </a:spcBef>
            </a:pPr>
            <a:r>
              <a:rPr lang="en-US" sz="2829">
                <a:solidFill>
                  <a:srgbClr val="222222"/>
                </a:solidFill>
                <a:latin typeface="Poppins"/>
                <a:ea typeface="Poppins"/>
                <a:cs typeface="Poppins"/>
                <a:sym typeface="Poppins"/>
              </a:rPr>
              <a:t>Constraints were applied: primary keys, foreign keys, and check constraints for gender.</a:t>
            </a:r>
          </a:p>
        </p:txBody>
      </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193030"/>
            <a:ext cx="3692373" cy="7065270"/>
            <a:chOff x="0" y="0"/>
            <a:chExt cx="972477" cy="1860812"/>
          </a:xfrm>
        </p:grpSpPr>
        <p:sp>
          <p:nvSpPr>
            <p:cNvPr name="Freeform 3" id="3"/>
            <p:cNvSpPr/>
            <p:nvPr/>
          </p:nvSpPr>
          <p:spPr>
            <a:xfrm flipH="false" flipV="false" rot="0">
              <a:off x="0" y="0"/>
              <a:ext cx="972477" cy="1860812"/>
            </a:xfrm>
            <a:custGeom>
              <a:avLst/>
              <a:gdLst/>
              <a:ahLst/>
              <a:cxnLst/>
              <a:rect r="r" b="b" t="t" l="l"/>
              <a:pathLst>
                <a:path h="1860812" w="972477">
                  <a:moveTo>
                    <a:pt x="58709" y="0"/>
                  </a:moveTo>
                  <a:lnTo>
                    <a:pt x="913768" y="0"/>
                  </a:lnTo>
                  <a:cubicBezTo>
                    <a:pt x="946192" y="0"/>
                    <a:pt x="972477" y="26285"/>
                    <a:pt x="972477" y="58709"/>
                  </a:cubicBezTo>
                  <a:lnTo>
                    <a:pt x="972477" y="1802103"/>
                  </a:lnTo>
                  <a:cubicBezTo>
                    <a:pt x="972477" y="1834527"/>
                    <a:pt x="946192" y="1860812"/>
                    <a:pt x="913768" y="1860812"/>
                  </a:cubicBezTo>
                  <a:lnTo>
                    <a:pt x="58709" y="1860812"/>
                  </a:lnTo>
                  <a:cubicBezTo>
                    <a:pt x="26285" y="1860812"/>
                    <a:pt x="0" y="1834527"/>
                    <a:pt x="0" y="1802103"/>
                  </a:cubicBezTo>
                  <a:lnTo>
                    <a:pt x="0" y="58709"/>
                  </a:lnTo>
                  <a:cubicBezTo>
                    <a:pt x="0" y="26285"/>
                    <a:pt x="26285" y="0"/>
                    <a:pt x="58709" y="0"/>
                  </a:cubicBez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4" id="4"/>
            <p:cNvSpPr txBox="true"/>
            <p:nvPr/>
          </p:nvSpPr>
          <p:spPr>
            <a:xfrm>
              <a:off x="0" y="-57150"/>
              <a:ext cx="972477" cy="1917962"/>
            </a:xfrm>
            <a:prstGeom prst="rect">
              <a:avLst/>
            </a:prstGeom>
          </p:spPr>
          <p:txBody>
            <a:bodyPr anchor="ctr" rtlCol="false" tIns="50800" lIns="50800" bIns="50800" rIns="50800"/>
            <a:lstStyle/>
            <a:p>
              <a:pPr algn="ctr">
                <a:lnSpc>
                  <a:spcPts val="2771"/>
                </a:lnSpc>
              </a:pPr>
            </a:p>
          </p:txBody>
        </p:sp>
      </p:grpSp>
      <p:sp>
        <p:nvSpPr>
          <p:cNvPr name="Freeform 5" id="5"/>
          <p:cNvSpPr/>
          <p:nvPr/>
        </p:nvSpPr>
        <p:spPr>
          <a:xfrm flipH="false" flipV="false" rot="0">
            <a:off x="4994011" y="2547186"/>
            <a:ext cx="4235323" cy="6356958"/>
          </a:xfrm>
          <a:custGeom>
            <a:avLst/>
            <a:gdLst/>
            <a:ahLst/>
            <a:cxnLst/>
            <a:rect r="r" b="b" t="t" l="l"/>
            <a:pathLst>
              <a:path h="6356958" w="4235323">
                <a:moveTo>
                  <a:pt x="0" y="0"/>
                </a:moveTo>
                <a:lnTo>
                  <a:pt x="4235323" y="0"/>
                </a:lnTo>
                <a:lnTo>
                  <a:pt x="4235323" y="6356958"/>
                </a:lnTo>
                <a:lnTo>
                  <a:pt x="0" y="6356958"/>
                </a:lnTo>
                <a:lnTo>
                  <a:pt x="0" y="0"/>
                </a:lnTo>
                <a:close/>
              </a:path>
            </a:pathLst>
          </a:custGeom>
          <a:blipFill>
            <a:blip r:embed="rId2"/>
            <a:stretch>
              <a:fillRect l="0" t="0" r="0" b="0"/>
            </a:stretch>
          </a:blipFill>
        </p:spPr>
      </p:sp>
      <p:sp>
        <p:nvSpPr>
          <p:cNvPr name="Freeform 6" id="6"/>
          <p:cNvSpPr/>
          <p:nvPr/>
        </p:nvSpPr>
        <p:spPr>
          <a:xfrm flipH="false" flipV="false" rot="0">
            <a:off x="9502272" y="2703199"/>
            <a:ext cx="4562669" cy="6200945"/>
          </a:xfrm>
          <a:custGeom>
            <a:avLst/>
            <a:gdLst/>
            <a:ahLst/>
            <a:cxnLst/>
            <a:rect r="r" b="b" t="t" l="l"/>
            <a:pathLst>
              <a:path h="6200945" w="4562669">
                <a:moveTo>
                  <a:pt x="0" y="0"/>
                </a:moveTo>
                <a:lnTo>
                  <a:pt x="4562669" y="0"/>
                </a:lnTo>
                <a:lnTo>
                  <a:pt x="4562669" y="6200945"/>
                </a:lnTo>
                <a:lnTo>
                  <a:pt x="0" y="6200945"/>
                </a:lnTo>
                <a:lnTo>
                  <a:pt x="0" y="0"/>
                </a:lnTo>
                <a:close/>
              </a:path>
            </a:pathLst>
          </a:custGeom>
          <a:blipFill>
            <a:blip r:embed="rId3"/>
            <a:stretch>
              <a:fillRect l="0" t="0" r="-24311" b="0"/>
            </a:stretch>
          </a:blipFill>
        </p:spPr>
      </p:sp>
      <p:sp>
        <p:nvSpPr>
          <p:cNvPr name="Freeform 7" id="7"/>
          <p:cNvSpPr/>
          <p:nvPr/>
        </p:nvSpPr>
        <p:spPr>
          <a:xfrm flipH="false" flipV="false" rot="0">
            <a:off x="14388791" y="2193030"/>
            <a:ext cx="3469632" cy="6711114"/>
          </a:xfrm>
          <a:custGeom>
            <a:avLst/>
            <a:gdLst/>
            <a:ahLst/>
            <a:cxnLst/>
            <a:rect r="r" b="b" t="t" l="l"/>
            <a:pathLst>
              <a:path h="6711114" w="3469632">
                <a:moveTo>
                  <a:pt x="0" y="0"/>
                </a:moveTo>
                <a:lnTo>
                  <a:pt x="3469632" y="0"/>
                </a:lnTo>
                <a:lnTo>
                  <a:pt x="3469632" y="6711114"/>
                </a:lnTo>
                <a:lnTo>
                  <a:pt x="0" y="6711114"/>
                </a:lnTo>
                <a:lnTo>
                  <a:pt x="0" y="0"/>
                </a:lnTo>
                <a:close/>
              </a:path>
            </a:pathLst>
          </a:custGeom>
          <a:blipFill>
            <a:blip r:embed="rId4"/>
            <a:stretch>
              <a:fillRect l="0" t="-1829" r="0" b="-1829"/>
            </a:stretch>
          </a:blipFill>
        </p:spPr>
      </p:sp>
      <p:sp>
        <p:nvSpPr>
          <p:cNvPr name="TextBox 8" id="8"/>
          <p:cNvSpPr txBox="true"/>
          <p:nvPr/>
        </p:nvSpPr>
        <p:spPr>
          <a:xfrm rot="0">
            <a:off x="5745075" y="1038225"/>
            <a:ext cx="6797849" cy="774573"/>
          </a:xfrm>
          <a:prstGeom prst="rect">
            <a:avLst/>
          </a:prstGeom>
        </p:spPr>
        <p:txBody>
          <a:bodyPr anchor="t" rtlCol="false" tIns="0" lIns="0" bIns="0" rIns="0">
            <a:spAutoFit/>
          </a:bodyPr>
          <a:lstStyle/>
          <a:p>
            <a:pPr algn="ctr">
              <a:lnSpc>
                <a:spcPts val="5615"/>
              </a:lnSpc>
            </a:pPr>
            <a:r>
              <a:rPr lang="en-US" sz="5199" b="true">
                <a:solidFill>
                  <a:srgbClr val="222222"/>
                </a:solidFill>
                <a:latin typeface="Poppins Semi-Bold"/>
                <a:ea typeface="Poppins Semi-Bold"/>
                <a:cs typeface="Poppins Semi-Bold"/>
                <a:sym typeface="Poppins Semi-Bold"/>
              </a:rPr>
              <a:t>Data Population</a:t>
            </a:r>
          </a:p>
        </p:txBody>
      </p:sp>
      <p:sp>
        <p:nvSpPr>
          <p:cNvPr name="TextBox 9" id="9"/>
          <p:cNvSpPr txBox="true"/>
          <p:nvPr/>
        </p:nvSpPr>
        <p:spPr>
          <a:xfrm rot="0">
            <a:off x="11783606" y="7135560"/>
            <a:ext cx="2792116" cy="349758"/>
          </a:xfrm>
          <a:prstGeom prst="rect">
            <a:avLst/>
          </a:prstGeom>
        </p:spPr>
        <p:txBody>
          <a:bodyPr anchor="t" rtlCol="false" tIns="0" lIns="0" bIns="0" rIns="0">
            <a:spAutoFit/>
          </a:bodyPr>
          <a:lstStyle/>
          <a:p>
            <a:pPr algn="ctr">
              <a:lnSpc>
                <a:spcPts val="2771"/>
              </a:lnSpc>
            </a:pPr>
            <a:r>
              <a:rPr lang="en-US" sz="1979" b="true">
                <a:solidFill>
                  <a:srgbClr val="FFFFFF"/>
                </a:solidFill>
                <a:latin typeface="Poppins Semi-Bold"/>
                <a:ea typeface="Poppins Semi-Bold"/>
                <a:cs typeface="Poppins Semi-Bold"/>
                <a:sym typeface="Poppins Semi-Bold"/>
              </a:rPr>
              <a:t>Enterprise Solutions</a:t>
            </a:r>
          </a:p>
        </p:txBody>
      </p:sp>
      <p:sp>
        <p:nvSpPr>
          <p:cNvPr name="TextBox 10" id="10"/>
          <p:cNvSpPr txBox="true"/>
          <p:nvPr/>
        </p:nvSpPr>
        <p:spPr>
          <a:xfrm rot="0">
            <a:off x="11783606" y="7609143"/>
            <a:ext cx="2792116" cy="692658"/>
          </a:xfrm>
          <a:prstGeom prst="rect">
            <a:avLst/>
          </a:prstGeom>
        </p:spPr>
        <p:txBody>
          <a:bodyPr anchor="t" rtlCol="false" tIns="0" lIns="0" bIns="0" rIns="0">
            <a:spAutoFit/>
          </a:bodyPr>
          <a:lstStyle/>
          <a:p>
            <a:pPr algn="ctr">
              <a:lnSpc>
                <a:spcPts val="2771"/>
              </a:lnSpc>
            </a:pPr>
            <a:r>
              <a:rPr lang="en-US" sz="1979">
                <a:solidFill>
                  <a:srgbClr val="FFFFFF"/>
                </a:solidFill>
                <a:latin typeface="Poppins"/>
                <a:ea typeface="Poppins"/>
                <a:cs typeface="Poppins"/>
                <a:sym typeface="Poppins"/>
              </a:rPr>
              <a:t>Custom packages for large-scale clients</a:t>
            </a:r>
          </a:p>
        </p:txBody>
      </p:sp>
      <p:sp>
        <p:nvSpPr>
          <p:cNvPr name="TextBox 11" id="11"/>
          <p:cNvSpPr txBox="true"/>
          <p:nvPr/>
        </p:nvSpPr>
        <p:spPr>
          <a:xfrm rot="0">
            <a:off x="1164054" y="2992245"/>
            <a:ext cx="3421666" cy="4627410"/>
          </a:xfrm>
          <a:prstGeom prst="rect">
            <a:avLst/>
          </a:prstGeom>
        </p:spPr>
        <p:txBody>
          <a:bodyPr anchor="t" rtlCol="false" tIns="0" lIns="0" bIns="0" rIns="0">
            <a:spAutoFit/>
          </a:bodyPr>
          <a:lstStyle/>
          <a:p>
            <a:pPr algn="ctr">
              <a:lnSpc>
                <a:spcPts val="3397"/>
              </a:lnSpc>
            </a:pPr>
            <a:r>
              <a:rPr lang="en-US" sz="2426">
                <a:solidFill>
                  <a:srgbClr val="FFFFFF"/>
                </a:solidFill>
                <a:latin typeface="Poppins"/>
                <a:ea typeface="Poppins"/>
                <a:cs typeface="Poppins"/>
                <a:sym typeface="Poppins"/>
              </a:rPr>
              <a:t>Each table was populated with at least 20 rows. We used meaningful and realistic data to simulate a real clinic. Here you can see sample screenshots showing populated Patient and Appointment tables.</a:t>
            </a:r>
          </a:p>
        </p:txBody>
      </p:sp>
    </p:spTree>
  </p:cSld>
  <p:clrMapOvr>
    <a:masterClrMapping/>
  </p:clrMapOvr>
  <p:transition spd="slow">
    <p:fade/>
  </p:transition>
</p:sld>
</file>

<file path=ppt/slides/slide7.xml><?xml version="1.0" encoding="utf-8"?>
<p:sld xmlns:p="http://schemas.openxmlformats.org/presentationml/2006/main" xmlns:a="http://schemas.openxmlformats.org/drawingml/2006/main">
  <p:cSld>
    <p:bg>
      <p:bgPr>
        <a:solidFill>
          <a:srgbClr val="5D71A5"/>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16230600" cy="774573"/>
          </a:xfrm>
          <a:prstGeom prst="rect">
            <a:avLst/>
          </a:prstGeom>
        </p:spPr>
        <p:txBody>
          <a:bodyPr anchor="t" rtlCol="false" tIns="0" lIns="0" bIns="0" rIns="0">
            <a:spAutoFit/>
          </a:bodyPr>
          <a:lstStyle/>
          <a:p>
            <a:pPr algn="ctr">
              <a:lnSpc>
                <a:spcPts val="5615"/>
              </a:lnSpc>
            </a:pPr>
            <a:r>
              <a:rPr lang="en-US" sz="5199" b="true">
                <a:solidFill>
                  <a:srgbClr val="FFFFFF"/>
                </a:solidFill>
                <a:latin typeface="Poppins Semi-Bold"/>
                <a:ea typeface="Poppins Semi-Bold"/>
                <a:cs typeface="Poppins Semi-Bold"/>
                <a:sym typeface="Poppins Semi-Bold"/>
              </a:rPr>
              <a:t>Why MongoDB?</a:t>
            </a:r>
          </a:p>
        </p:txBody>
      </p:sp>
      <p:sp>
        <p:nvSpPr>
          <p:cNvPr name="TextBox 3" id="3"/>
          <p:cNvSpPr txBox="true"/>
          <p:nvPr/>
        </p:nvSpPr>
        <p:spPr>
          <a:xfrm rot="0">
            <a:off x="1028700" y="2497522"/>
            <a:ext cx="16230600" cy="3019276"/>
          </a:xfrm>
          <a:prstGeom prst="rect">
            <a:avLst/>
          </a:prstGeom>
        </p:spPr>
        <p:txBody>
          <a:bodyPr anchor="t" rtlCol="false" tIns="0" lIns="0" bIns="0" rIns="0">
            <a:spAutoFit/>
          </a:bodyPr>
          <a:lstStyle/>
          <a:p>
            <a:pPr algn="l">
              <a:lnSpc>
                <a:spcPts val="4733"/>
              </a:lnSpc>
            </a:pPr>
            <a:r>
              <a:rPr lang="en-US" sz="3380">
                <a:solidFill>
                  <a:srgbClr val="FFFFFF"/>
                </a:solidFill>
                <a:latin typeface="Poppins"/>
                <a:ea typeface="Poppins"/>
                <a:cs typeface="Poppins"/>
                <a:sym typeface="Poppins"/>
              </a:rPr>
              <a:t>We chose *MongoDB* for these reasons:</a:t>
            </a:r>
          </a:p>
          <a:p>
            <a:pPr algn="l">
              <a:lnSpc>
                <a:spcPts val="4733"/>
              </a:lnSpc>
              <a:spcBef>
                <a:spcPct val="0"/>
              </a:spcBef>
            </a:pPr>
            <a:r>
              <a:rPr lang="en-US" sz="3380">
                <a:solidFill>
                  <a:srgbClr val="FFFFFF"/>
                </a:solidFill>
                <a:latin typeface="Poppins"/>
                <a:ea typeface="Poppins"/>
                <a:cs typeface="Poppins"/>
                <a:sym typeface="Poppins"/>
              </a:rPr>
              <a:t>- Document-based structure fits </a:t>
            </a:r>
            <a:r>
              <a:rPr lang="en-US" sz="3380">
                <a:solidFill>
                  <a:srgbClr val="FFFFFF"/>
                </a:solidFill>
                <a:latin typeface="Poppins"/>
                <a:ea typeface="Poppins"/>
                <a:cs typeface="Poppins"/>
                <a:sym typeface="Poppins"/>
              </a:rPr>
              <a:t>our data well (especially for embedding patient history)</a:t>
            </a:r>
          </a:p>
          <a:p>
            <a:pPr algn="l">
              <a:lnSpc>
                <a:spcPts val="4733"/>
              </a:lnSpc>
              <a:spcBef>
                <a:spcPct val="0"/>
              </a:spcBef>
            </a:pPr>
            <a:r>
              <a:rPr lang="en-US" sz="3380">
                <a:solidFill>
                  <a:srgbClr val="FFFFFF"/>
                </a:solidFill>
                <a:latin typeface="Poppins"/>
                <a:ea typeface="Poppins"/>
                <a:cs typeface="Poppins"/>
                <a:sym typeface="Poppins"/>
              </a:rPr>
              <a:t>- Scalable, flexible schema</a:t>
            </a:r>
          </a:p>
          <a:p>
            <a:pPr algn="l">
              <a:lnSpc>
                <a:spcPts val="4733"/>
              </a:lnSpc>
              <a:spcBef>
                <a:spcPct val="0"/>
              </a:spcBef>
            </a:pPr>
            <a:r>
              <a:rPr lang="en-US" sz="3380">
                <a:solidFill>
                  <a:srgbClr val="FFFFFF"/>
                </a:solidFill>
                <a:latin typeface="Poppins"/>
                <a:ea typeface="Poppins"/>
                <a:cs typeface="Poppins"/>
                <a:sym typeface="Poppins"/>
              </a:rPr>
              <a:t>- Good support for nested and dynamic documents</a:t>
            </a:r>
          </a:p>
        </p:txBody>
      </p:sp>
      <p:sp>
        <p:nvSpPr>
          <p:cNvPr name="TextBox 4" id="4"/>
          <p:cNvSpPr txBox="true"/>
          <p:nvPr/>
        </p:nvSpPr>
        <p:spPr>
          <a:xfrm rot="0">
            <a:off x="1028700" y="6251540"/>
            <a:ext cx="16230600" cy="2445489"/>
          </a:xfrm>
          <a:prstGeom prst="rect">
            <a:avLst/>
          </a:prstGeom>
        </p:spPr>
        <p:txBody>
          <a:bodyPr anchor="t" rtlCol="false" tIns="0" lIns="0" bIns="0" rIns="0">
            <a:spAutoFit/>
          </a:bodyPr>
          <a:lstStyle/>
          <a:p>
            <a:pPr algn="l">
              <a:lnSpc>
                <a:spcPts val="4859"/>
              </a:lnSpc>
              <a:spcBef>
                <a:spcPct val="0"/>
              </a:spcBef>
            </a:pPr>
            <a:r>
              <a:rPr lang="en-US" sz="3470">
                <a:solidFill>
                  <a:srgbClr val="FFFFFF"/>
                </a:solidFill>
                <a:latin typeface="Poppins"/>
                <a:ea typeface="Poppins"/>
                <a:cs typeface="Poppins"/>
                <a:sym typeface="Poppins"/>
              </a:rPr>
              <a:t>Compared t</a:t>
            </a:r>
            <a:r>
              <a:rPr lang="en-US" sz="3470">
                <a:solidFill>
                  <a:srgbClr val="FFFFFF"/>
                </a:solidFill>
                <a:latin typeface="Poppins"/>
                <a:ea typeface="Poppins"/>
                <a:cs typeface="Poppins"/>
                <a:sym typeface="Poppins"/>
              </a:rPr>
              <a:t>o </a:t>
            </a:r>
            <a:r>
              <a:rPr lang="en-US" b="true" sz="3470">
                <a:solidFill>
                  <a:srgbClr val="FFFFFF"/>
                </a:solidFill>
                <a:latin typeface="Poppins Bold"/>
                <a:ea typeface="Poppins Bold"/>
                <a:cs typeface="Poppins Bold"/>
                <a:sym typeface="Poppins Bold"/>
              </a:rPr>
              <a:t>Redis </a:t>
            </a:r>
            <a:r>
              <a:rPr lang="en-US" sz="3470">
                <a:solidFill>
                  <a:srgbClr val="FFFFFF"/>
                </a:solidFill>
                <a:latin typeface="Poppins"/>
                <a:ea typeface="Poppins"/>
                <a:cs typeface="Poppins"/>
                <a:sym typeface="Poppins"/>
              </a:rPr>
              <a:t>(key-value only) and </a:t>
            </a:r>
            <a:r>
              <a:rPr lang="en-US" b="true" sz="3470">
                <a:solidFill>
                  <a:srgbClr val="FFFFFF"/>
                </a:solidFill>
                <a:latin typeface="Poppins Bold"/>
                <a:ea typeface="Poppins Bold"/>
                <a:cs typeface="Poppins Bold"/>
                <a:sym typeface="Poppins Bold"/>
              </a:rPr>
              <a:t>Cassandra </a:t>
            </a:r>
            <a:r>
              <a:rPr lang="en-US" sz="3470">
                <a:solidFill>
                  <a:srgbClr val="FFFFFF"/>
                </a:solidFill>
                <a:latin typeface="Poppins"/>
                <a:ea typeface="Poppins"/>
                <a:cs typeface="Poppins"/>
                <a:sym typeface="Poppins"/>
              </a:rPr>
              <a:t>(good for large-scale writes but column-family-based), MongoDB offered the best balance for our document-heavy case.</a:t>
            </a:r>
          </a:p>
          <a:p>
            <a:pPr algn="l">
              <a:lnSpc>
                <a:spcPts val="4859"/>
              </a:lnSpc>
              <a:spcBef>
                <a:spcPct val="0"/>
              </a:spcBef>
            </a:pPr>
          </a:p>
        </p:txBody>
      </p:sp>
      <p:grpSp>
        <p:nvGrpSpPr>
          <p:cNvPr name="Group 5" id="5"/>
          <p:cNvGrpSpPr/>
          <p:nvPr/>
        </p:nvGrpSpPr>
        <p:grpSpPr>
          <a:xfrm rot="-1653295">
            <a:off x="15230727" y="1116412"/>
            <a:ext cx="502411" cy="50241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p:spPr>
        </p:sp>
        <p:sp>
          <p:nvSpPr>
            <p:cNvPr name="TextBox 7" id="7"/>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8" id="8"/>
          <p:cNvGrpSpPr/>
          <p:nvPr/>
        </p:nvGrpSpPr>
        <p:grpSpPr>
          <a:xfrm rot="718585">
            <a:off x="1169540" y="9045145"/>
            <a:ext cx="1516513" cy="151651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DFEFF">
                <a:alpha val="17647"/>
              </a:srgbClr>
            </a:solidFill>
          </p:spPr>
        </p:sp>
        <p:sp>
          <p:nvSpPr>
            <p:cNvPr name="TextBox 10" id="10"/>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1" id="11"/>
          <p:cNvGrpSpPr/>
          <p:nvPr/>
        </p:nvGrpSpPr>
        <p:grpSpPr>
          <a:xfrm rot="779536">
            <a:off x="545084" y="8059879"/>
            <a:ext cx="3788036" cy="378803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13" id="13"/>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4" id="14"/>
          <p:cNvGrpSpPr/>
          <p:nvPr/>
        </p:nvGrpSpPr>
        <p:grpSpPr>
          <a:xfrm rot="-1653295">
            <a:off x="15312925" y="5012094"/>
            <a:ext cx="959847" cy="95984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16" id="16"/>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7" id="17"/>
          <p:cNvGrpSpPr/>
          <p:nvPr/>
        </p:nvGrpSpPr>
        <p:grpSpPr>
          <a:xfrm rot="-1677914">
            <a:off x="11646697" y="-1746031"/>
            <a:ext cx="3910233" cy="391023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alpha val="17647"/>
              </a:srgbClr>
            </a:solidFill>
          </p:spPr>
        </p:sp>
        <p:sp>
          <p:nvSpPr>
            <p:cNvPr name="TextBox 19" id="19"/>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20" id="20"/>
          <p:cNvGrpSpPr/>
          <p:nvPr/>
        </p:nvGrpSpPr>
        <p:grpSpPr>
          <a:xfrm rot="1700017">
            <a:off x="5932156" y="1164338"/>
            <a:ext cx="357513" cy="35751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32ECA2">
                    <a:alpha val="100000"/>
                  </a:srgbClr>
                </a:gs>
                <a:gs pos="100000">
                  <a:srgbClr val="2FBEFB">
                    <a:alpha val="100000"/>
                  </a:srgbClr>
                </a:gs>
              </a:gsLst>
              <a:path path="circle">
                <a:fillToRect l="0" r="100000" t="0" b="100000"/>
              </a:path>
              <a:tileRect r="0" l="-100000" b="0" t="-100000"/>
            </a:gradFill>
          </p:spPr>
        </p:sp>
        <p:sp>
          <p:nvSpPr>
            <p:cNvPr name="TextBox 22" id="22"/>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Tree>
  </p:cSld>
  <p:clrMapOvr>
    <a:masterClrMapping/>
  </p:clrMapOvr>
  <p:transition spd="slow">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73744" y="2900704"/>
            <a:ext cx="11114256" cy="5615592"/>
          </a:xfrm>
          <a:custGeom>
            <a:avLst/>
            <a:gdLst/>
            <a:ahLst/>
            <a:cxnLst/>
            <a:rect r="r" b="b" t="t" l="l"/>
            <a:pathLst>
              <a:path h="5615592" w="11114256">
                <a:moveTo>
                  <a:pt x="0" y="0"/>
                </a:moveTo>
                <a:lnTo>
                  <a:pt x="11114256" y="0"/>
                </a:lnTo>
                <a:lnTo>
                  <a:pt x="11114256" y="5615593"/>
                </a:lnTo>
                <a:lnTo>
                  <a:pt x="0" y="5615593"/>
                </a:lnTo>
                <a:lnTo>
                  <a:pt x="0" y="0"/>
                </a:lnTo>
                <a:close/>
              </a:path>
            </a:pathLst>
          </a:custGeom>
          <a:blipFill>
            <a:blip r:embed="rId2"/>
            <a:stretch>
              <a:fillRect l="-3172" t="-1897" r="-2981" b="0"/>
            </a:stretch>
          </a:blipFill>
        </p:spPr>
      </p:sp>
      <p:sp>
        <p:nvSpPr>
          <p:cNvPr name="TextBox 3" id="3"/>
          <p:cNvSpPr txBox="true"/>
          <p:nvPr/>
        </p:nvSpPr>
        <p:spPr>
          <a:xfrm rot="0">
            <a:off x="1028700" y="1038225"/>
            <a:ext cx="6797849" cy="774573"/>
          </a:xfrm>
          <a:prstGeom prst="rect">
            <a:avLst/>
          </a:prstGeom>
        </p:spPr>
        <p:txBody>
          <a:bodyPr anchor="t" rtlCol="false" tIns="0" lIns="0" bIns="0" rIns="0">
            <a:spAutoFit/>
          </a:bodyPr>
          <a:lstStyle/>
          <a:p>
            <a:pPr algn="l">
              <a:lnSpc>
                <a:spcPts val="5615"/>
              </a:lnSpc>
            </a:pPr>
            <a:r>
              <a:rPr lang="en-US" sz="5199" b="true">
                <a:solidFill>
                  <a:srgbClr val="222222"/>
                </a:solidFill>
                <a:latin typeface="Poppins Semi-Bold"/>
                <a:ea typeface="Poppins Semi-Bold"/>
                <a:cs typeface="Poppins Semi-Bold"/>
                <a:sym typeface="Poppins Semi-Bold"/>
              </a:rPr>
              <a:t>NoSQL Modeling</a:t>
            </a:r>
          </a:p>
        </p:txBody>
      </p:sp>
      <p:sp>
        <p:nvSpPr>
          <p:cNvPr name="TextBox 4" id="4"/>
          <p:cNvSpPr txBox="true"/>
          <p:nvPr/>
        </p:nvSpPr>
        <p:spPr>
          <a:xfrm rot="0">
            <a:off x="482518" y="2980926"/>
            <a:ext cx="6486641" cy="5343525"/>
          </a:xfrm>
          <a:prstGeom prst="rect">
            <a:avLst/>
          </a:prstGeom>
        </p:spPr>
        <p:txBody>
          <a:bodyPr anchor="t" rtlCol="false" tIns="0" lIns="0" bIns="0" rIns="0">
            <a:spAutoFit/>
          </a:bodyPr>
          <a:lstStyle/>
          <a:p>
            <a:pPr algn="l">
              <a:lnSpc>
                <a:spcPts val="4200"/>
              </a:lnSpc>
              <a:spcBef>
                <a:spcPct val="0"/>
              </a:spcBef>
            </a:pPr>
            <a:r>
              <a:rPr lang="en-US" sz="3000">
                <a:solidFill>
                  <a:srgbClr val="222222"/>
                </a:solidFill>
                <a:latin typeface="Poppins"/>
                <a:ea typeface="Poppins"/>
                <a:cs typeface="Poppins"/>
                <a:sym typeface="Poppins"/>
              </a:rPr>
              <a:t>In MongoDB, we m</a:t>
            </a:r>
            <a:r>
              <a:rPr lang="en-US" sz="3000">
                <a:solidFill>
                  <a:srgbClr val="222222"/>
                </a:solidFill>
                <a:latin typeface="Poppins"/>
                <a:ea typeface="Poppins"/>
                <a:cs typeface="Poppins"/>
                <a:sym typeface="Poppins"/>
              </a:rPr>
              <a:t>odeled each SQL table as a collection:</a:t>
            </a:r>
          </a:p>
          <a:p>
            <a:pPr algn="l">
              <a:lnSpc>
                <a:spcPts val="4200"/>
              </a:lnSpc>
              <a:spcBef>
                <a:spcPct val="0"/>
              </a:spcBef>
            </a:pPr>
            <a:r>
              <a:rPr lang="en-US" sz="3000">
                <a:solidFill>
                  <a:srgbClr val="222222"/>
                </a:solidFill>
                <a:latin typeface="Poppins"/>
                <a:ea typeface="Poppins"/>
                <a:cs typeface="Poppins"/>
                <a:sym typeface="Poppins"/>
              </a:rPr>
              <a:t>- Patient → embedded fields: appointments, bills, medical_history, insurance</a:t>
            </a:r>
          </a:p>
          <a:p>
            <a:pPr algn="l">
              <a:lnSpc>
                <a:spcPts val="4200"/>
              </a:lnSpc>
              <a:spcBef>
                <a:spcPct val="0"/>
              </a:spcBef>
            </a:pPr>
            <a:r>
              <a:rPr lang="en-US" sz="3000">
                <a:solidFill>
                  <a:srgbClr val="222222"/>
                </a:solidFill>
                <a:latin typeface="Poppins"/>
                <a:ea typeface="Poppins"/>
                <a:cs typeface="Poppins"/>
                <a:sym typeface="Poppins"/>
              </a:rPr>
              <a:t>- Other entities like Dentist, Nurse, TechStaff are separate collections.</a:t>
            </a:r>
          </a:p>
          <a:p>
            <a:pPr algn="l">
              <a:lnSpc>
                <a:spcPts val="4200"/>
              </a:lnSpc>
              <a:spcBef>
                <a:spcPct val="0"/>
              </a:spcBef>
            </a:pPr>
            <a:r>
              <a:rPr lang="en-US" sz="3000">
                <a:solidFill>
                  <a:srgbClr val="222222"/>
                </a:solidFill>
                <a:latin typeface="Poppins"/>
                <a:ea typeface="Poppins"/>
                <a:cs typeface="Poppins"/>
                <a:sym typeface="Poppins"/>
              </a:rPr>
              <a:t>This allowed us to reduce joins and improve read performance.</a:t>
            </a:r>
          </a:p>
        </p:txBody>
      </p:sp>
      <p:grpSp>
        <p:nvGrpSpPr>
          <p:cNvPr name="Group 5" id="5"/>
          <p:cNvGrpSpPr/>
          <p:nvPr/>
        </p:nvGrpSpPr>
        <p:grpSpPr>
          <a:xfrm rot="-1653295">
            <a:off x="6123973" y="2310581"/>
            <a:ext cx="502411" cy="50241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7" id="7"/>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8" id="8"/>
          <p:cNvGrpSpPr/>
          <p:nvPr/>
        </p:nvGrpSpPr>
        <p:grpSpPr>
          <a:xfrm rot="718585">
            <a:off x="1169540" y="9045145"/>
            <a:ext cx="1516513" cy="151651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6387B0">
                <a:alpha val="17647"/>
              </a:srgbClr>
            </a:solidFill>
          </p:spPr>
        </p:sp>
        <p:sp>
          <p:nvSpPr>
            <p:cNvPr name="TextBox 10" id="10"/>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1" id="11"/>
          <p:cNvGrpSpPr/>
          <p:nvPr/>
        </p:nvGrpSpPr>
        <p:grpSpPr>
          <a:xfrm rot="1858079">
            <a:off x="15847017" y="9436829"/>
            <a:ext cx="502411" cy="5024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adFill rotWithShape="true">
              <a:gsLst>
                <a:gs pos="0">
                  <a:srgbClr val="CDFFD8">
                    <a:alpha val="100000"/>
                  </a:srgbClr>
                </a:gs>
                <a:gs pos="100000">
                  <a:srgbClr val="94B9FF">
                    <a:alpha val="100000"/>
                  </a:srgbClr>
                </a:gs>
              </a:gsLst>
              <a:lin ang="0"/>
            </a:gradFill>
          </p:spPr>
        </p:sp>
        <p:sp>
          <p:nvSpPr>
            <p:cNvPr name="TextBox 13" id="13"/>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grpSp>
        <p:nvGrpSpPr>
          <p:cNvPr name="Group 14" id="14"/>
          <p:cNvGrpSpPr/>
          <p:nvPr/>
        </p:nvGrpSpPr>
        <p:grpSpPr>
          <a:xfrm rot="4229960">
            <a:off x="14183115" y="835649"/>
            <a:ext cx="1516513" cy="151651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6387B0">
                <a:alpha val="17647"/>
              </a:srgbClr>
            </a:solidFill>
          </p:spPr>
        </p:sp>
        <p:sp>
          <p:nvSpPr>
            <p:cNvPr name="TextBox 16" id="16"/>
            <p:cNvSpPr txBox="true"/>
            <p:nvPr/>
          </p:nvSpPr>
          <p:spPr>
            <a:xfrm>
              <a:off x="190500" y="133350"/>
              <a:ext cx="431800" cy="488950"/>
            </a:xfrm>
            <a:prstGeom prst="rect">
              <a:avLst/>
            </a:prstGeom>
          </p:spPr>
          <p:txBody>
            <a:bodyPr anchor="ctr" rtlCol="false" tIns="50800" lIns="50800" bIns="50800" rIns="50800"/>
            <a:lstStyle/>
            <a:p>
              <a:pPr algn="ctr">
                <a:lnSpc>
                  <a:spcPts val="2771"/>
                </a:lnSpc>
              </a:pPr>
            </a:p>
          </p:txBody>
        </p:sp>
      </p:grpSp>
    </p:spTree>
  </p:cSld>
  <p:clrMapOvr>
    <a:masterClrMapping/>
  </p:clrMapOvr>
  <p:transition spd="slow">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861964"/>
            <a:ext cx="18288000" cy="8043862"/>
            <a:chOff x="0" y="0"/>
            <a:chExt cx="4816602" cy="2118614"/>
          </a:xfrm>
        </p:grpSpPr>
        <p:sp>
          <p:nvSpPr>
            <p:cNvPr name="Freeform 3" id="3"/>
            <p:cNvSpPr/>
            <p:nvPr/>
          </p:nvSpPr>
          <p:spPr>
            <a:xfrm flipH="false" flipV="false" rot="0">
              <a:off x="0" y="0"/>
              <a:ext cx="4816602" cy="2118614"/>
            </a:xfrm>
            <a:custGeom>
              <a:avLst/>
              <a:gdLst/>
              <a:ahLst/>
              <a:cxnLst/>
              <a:rect r="r" b="b" t="t" l="l"/>
              <a:pathLst>
                <a:path h="2118614" w="4816602">
                  <a:moveTo>
                    <a:pt x="4816602" y="0"/>
                  </a:moveTo>
                  <a:lnTo>
                    <a:pt x="4816602" y="2118614"/>
                  </a:lnTo>
                  <a:lnTo>
                    <a:pt x="0" y="2118614"/>
                  </a:lnTo>
                  <a:lnTo>
                    <a:pt x="0" y="0"/>
                  </a:lnTo>
                  <a:close/>
                </a:path>
              </a:pathLst>
            </a:custGeom>
            <a:gradFill rotWithShape="true">
              <a:gsLst>
                <a:gs pos="0">
                  <a:srgbClr val="CDFFD8">
                    <a:alpha val="100000"/>
                  </a:srgbClr>
                </a:gs>
                <a:gs pos="100000">
                  <a:srgbClr val="94B9FF">
                    <a:alpha val="100000"/>
                  </a:srgbClr>
                </a:gs>
              </a:gsLst>
              <a:lin ang="0"/>
            </a:gradFill>
          </p:spPr>
        </p:sp>
        <p:sp>
          <p:nvSpPr>
            <p:cNvPr name="TextBox 4" id="4"/>
            <p:cNvSpPr txBox="true"/>
            <p:nvPr/>
          </p:nvSpPr>
          <p:spPr>
            <a:xfrm>
              <a:off x="0" y="-57150"/>
              <a:ext cx="4816602" cy="2175764"/>
            </a:xfrm>
            <a:prstGeom prst="rect">
              <a:avLst/>
            </a:prstGeom>
          </p:spPr>
          <p:txBody>
            <a:bodyPr anchor="ctr" rtlCol="false" tIns="50800" lIns="50800" bIns="50800" rIns="50800"/>
            <a:lstStyle/>
            <a:p>
              <a:pPr algn="ctr">
                <a:lnSpc>
                  <a:spcPts val="2771"/>
                </a:lnSpc>
              </a:pPr>
            </a:p>
          </p:txBody>
        </p:sp>
      </p:grpSp>
      <p:sp>
        <p:nvSpPr>
          <p:cNvPr name="Freeform 5" id="5"/>
          <p:cNvSpPr/>
          <p:nvPr/>
        </p:nvSpPr>
        <p:spPr>
          <a:xfrm flipH="false" flipV="false" rot="0">
            <a:off x="1028700" y="2929082"/>
            <a:ext cx="3951149" cy="4581018"/>
          </a:xfrm>
          <a:custGeom>
            <a:avLst/>
            <a:gdLst/>
            <a:ahLst/>
            <a:cxnLst/>
            <a:rect r="r" b="b" t="t" l="l"/>
            <a:pathLst>
              <a:path h="4581018" w="3951149">
                <a:moveTo>
                  <a:pt x="0" y="0"/>
                </a:moveTo>
                <a:lnTo>
                  <a:pt x="3951149" y="0"/>
                </a:lnTo>
                <a:lnTo>
                  <a:pt x="3951149" y="4581019"/>
                </a:lnTo>
                <a:lnTo>
                  <a:pt x="0" y="4581019"/>
                </a:lnTo>
                <a:lnTo>
                  <a:pt x="0" y="0"/>
                </a:lnTo>
                <a:close/>
              </a:path>
            </a:pathLst>
          </a:custGeom>
          <a:blipFill>
            <a:blip r:embed="rId2"/>
            <a:stretch>
              <a:fillRect l="0" t="-514" r="0" b="-13347"/>
            </a:stretch>
          </a:blipFill>
        </p:spPr>
      </p:sp>
      <p:sp>
        <p:nvSpPr>
          <p:cNvPr name="Freeform 6" id="6"/>
          <p:cNvSpPr/>
          <p:nvPr/>
        </p:nvSpPr>
        <p:spPr>
          <a:xfrm flipH="false" flipV="false" rot="0">
            <a:off x="6937369" y="2929082"/>
            <a:ext cx="4097837" cy="4960283"/>
          </a:xfrm>
          <a:custGeom>
            <a:avLst/>
            <a:gdLst/>
            <a:ahLst/>
            <a:cxnLst/>
            <a:rect r="r" b="b" t="t" l="l"/>
            <a:pathLst>
              <a:path h="4960283" w="4097837">
                <a:moveTo>
                  <a:pt x="0" y="0"/>
                </a:moveTo>
                <a:lnTo>
                  <a:pt x="4097837" y="0"/>
                </a:lnTo>
                <a:lnTo>
                  <a:pt x="4097837" y="4960283"/>
                </a:lnTo>
                <a:lnTo>
                  <a:pt x="0" y="4960283"/>
                </a:lnTo>
                <a:lnTo>
                  <a:pt x="0" y="0"/>
                </a:lnTo>
                <a:close/>
              </a:path>
            </a:pathLst>
          </a:custGeom>
          <a:blipFill>
            <a:blip r:embed="rId3"/>
            <a:stretch>
              <a:fillRect l="0" t="0" r="0" b="-1991"/>
            </a:stretch>
          </a:blipFill>
        </p:spPr>
      </p:sp>
      <p:sp>
        <p:nvSpPr>
          <p:cNvPr name="Freeform 7" id="7"/>
          <p:cNvSpPr/>
          <p:nvPr/>
        </p:nvSpPr>
        <p:spPr>
          <a:xfrm flipH="false" flipV="false" rot="0">
            <a:off x="11540767" y="2451042"/>
            <a:ext cx="3668908" cy="1816109"/>
          </a:xfrm>
          <a:custGeom>
            <a:avLst/>
            <a:gdLst/>
            <a:ahLst/>
            <a:cxnLst/>
            <a:rect r="r" b="b" t="t" l="l"/>
            <a:pathLst>
              <a:path h="1816109" w="3668908">
                <a:moveTo>
                  <a:pt x="0" y="0"/>
                </a:moveTo>
                <a:lnTo>
                  <a:pt x="3668908" y="0"/>
                </a:lnTo>
                <a:lnTo>
                  <a:pt x="3668908" y="1816110"/>
                </a:lnTo>
                <a:lnTo>
                  <a:pt x="0" y="1816110"/>
                </a:lnTo>
                <a:lnTo>
                  <a:pt x="0" y="0"/>
                </a:lnTo>
                <a:close/>
              </a:path>
            </a:pathLst>
          </a:custGeom>
          <a:blipFill>
            <a:blip r:embed="rId4"/>
            <a:stretch>
              <a:fillRect l="0" t="0" r="0" b="0"/>
            </a:stretch>
          </a:blipFill>
        </p:spPr>
      </p:sp>
      <p:sp>
        <p:nvSpPr>
          <p:cNvPr name="Freeform 8" id="8"/>
          <p:cNvSpPr/>
          <p:nvPr/>
        </p:nvSpPr>
        <p:spPr>
          <a:xfrm flipH="false" flipV="false" rot="0">
            <a:off x="11672837" y="5836055"/>
            <a:ext cx="3716398" cy="2053310"/>
          </a:xfrm>
          <a:custGeom>
            <a:avLst/>
            <a:gdLst/>
            <a:ahLst/>
            <a:cxnLst/>
            <a:rect r="r" b="b" t="t" l="l"/>
            <a:pathLst>
              <a:path h="2053310" w="3716398">
                <a:moveTo>
                  <a:pt x="0" y="0"/>
                </a:moveTo>
                <a:lnTo>
                  <a:pt x="3716398" y="0"/>
                </a:lnTo>
                <a:lnTo>
                  <a:pt x="3716398" y="2053310"/>
                </a:lnTo>
                <a:lnTo>
                  <a:pt x="0" y="2053310"/>
                </a:lnTo>
                <a:lnTo>
                  <a:pt x="0" y="0"/>
                </a:lnTo>
                <a:close/>
              </a:path>
            </a:pathLst>
          </a:custGeom>
          <a:blipFill>
            <a:blip r:embed="rId5"/>
            <a:stretch>
              <a:fillRect l="0" t="0" r="0" b="0"/>
            </a:stretch>
          </a:blipFill>
        </p:spPr>
      </p:sp>
      <p:sp>
        <p:nvSpPr>
          <p:cNvPr name="Freeform 9" id="9"/>
          <p:cNvSpPr/>
          <p:nvPr/>
        </p:nvSpPr>
        <p:spPr>
          <a:xfrm flipH="false" flipV="false" rot="0">
            <a:off x="14462297" y="3963416"/>
            <a:ext cx="3423171" cy="2028229"/>
          </a:xfrm>
          <a:custGeom>
            <a:avLst/>
            <a:gdLst/>
            <a:ahLst/>
            <a:cxnLst/>
            <a:rect r="r" b="b" t="t" l="l"/>
            <a:pathLst>
              <a:path h="2028229" w="3423171">
                <a:moveTo>
                  <a:pt x="0" y="0"/>
                </a:moveTo>
                <a:lnTo>
                  <a:pt x="3423171" y="0"/>
                </a:lnTo>
                <a:lnTo>
                  <a:pt x="3423171" y="2028229"/>
                </a:lnTo>
                <a:lnTo>
                  <a:pt x="0" y="2028229"/>
                </a:lnTo>
                <a:lnTo>
                  <a:pt x="0" y="0"/>
                </a:lnTo>
                <a:close/>
              </a:path>
            </a:pathLst>
          </a:custGeom>
          <a:blipFill>
            <a:blip r:embed="rId6"/>
            <a:stretch>
              <a:fillRect l="0" t="0" r="0" b="0"/>
            </a:stretch>
          </a:blipFill>
        </p:spPr>
      </p:sp>
      <p:sp>
        <p:nvSpPr>
          <p:cNvPr name="TextBox 10" id="10"/>
          <p:cNvSpPr txBox="true"/>
          <p:nvPr/>
        </p:nvSpPr>
        <p:spPr>
          <a:xfrm rot="0">
            <a:off x="4613845" y="741232"/>
            <a:ext cx="9060310" cy="795147"/>
          </a:xfrm>
          <a:prstGeom prst="rect">
            <a:avLst/>
          </a:prstGeom>
        </p:spPr>
        <p:txBody>
          <a:bodyPr anchor="t" rtlCol="false" tIns="0" lIns="0" bIns="0" rIns="0">
            <a:spAutoFit/>
          </a:bodyPr>
          <a:lstStyle/>
          <a:p>
            <a:pPr algn="ctr">
              <a:lnSpc>
                <a:spcPts val="5723"/>
              </a:lnSpc>
            </a:pPr>
            <a:r>
              <a:rPr lang="en-US" sz="5299" b="true">
                <a:solidFill>
                  <a:srgbClr val="222222"/>
                </a:solidFill>
                <a:latin typeface="Poppins Semi-Bold"/>
                <a:ea typeface="Poppins Semi-Bold"/>
                <a:cs typeface="Poppins Semi-Bold"/>
                <a:sym typeface="Poppins Semi-Bold"/>
              </a:rPr>
              <a:t>MongoDB Collections</a:t>
            </a:r>
          </a:p>
        </p:txBody>
      </p:sp>
      <p:sp>
        <p:nvSpPr>
          <p:cNvPr name="TextBox 11" id="11"/>
          <p:cNvSpPr txBox="true"/>
          <p:nvPr/>
        </p:nvSpPr>
        <p:spPr>
          <a:xfrm rot="0">
            <a:off x="263820" y="2384367"/>
            <a:ext cx="5234369" cy="399545"/>
          </a:xfrm>
          <a:prstGeom prst="rect">
            <a:avLst/>
          </a:prstGeom>
        </p:spPr>
        <p:txBody>
          <a:bodyPr anchor="t" rtlCol="false" tIns="0" lIns="0" bIns="0" rIns="0">
            <a:spAutoFit/>
          </a:bodyPr>
          <a:lstStyle/>
          <a:p>
            <a:pPr algn="ctr">
              <a:lnSpc>
                <a:spcPts val="3153"/>
              </a:lnSpc>
              <a:spcBef>
                <a:spcPct val="0"/>
              </a:spcBef>
            </a:pPr>
            <a:r>
              <a:rPr lang="en-US" sz="2252">
                <a:solidFill>
                  <a:srgbClr val="222222"/>
                </a:solidFill>
                <a:latin typeface="Poppins"/>
                <a:ea typeface="Poppins"/>
                <a:cs typeface="Poppins"/>
                <a:sym typeface="Poppins"/>
              </a:rPr>
              <a:t>We</a:t>
            </a:r>
            <a:r>
              <a:rPr lang="en-US" sz="2252">
                <a:solidFill>
                  <a:srgbClr val="222222"/>
                </a:solidFill>
                <a:latin typeface="Poppins"/>
                <a:ea typeface="Poppins"/>
                <a:cs typeface="Poppins"/>
                <a:sym typeface="Poppins"/>
              </a:rPr>
              <a:t> created the following collections:</a:t>
            </a:r>
          </a:p>
        </p:txBody>
      </p:sp>
      <p:sp>
        <p:nvSpPr>
          <p:cNvPr name="TextBox 12" id="12"/>
          <p:cNvSpPr txBox="true"/>
          <p:nvPr/>
        </p:nvSpPr>
        <p:spPr>
          <a:xfrm rot="0">
            <a:off x="850234" y="7727386"/>
            <a:ext cx="4308082" cy="1378458"/>
          </a:xfrm>
          <a:prstGeom prst="rect">
            <a:avLst/>
          </a:prstGeom>
        </p:spPr>
        <p:txBody>
          <a:bodyPr anchor="t" rtlCol="false" tIns="0" lIns="0" bIns="0" rIns="0">
            <a:spAutoFit/>
          </a:bodyPr>
          <a:lstStyle/>
          <a:p>
            <a:pPr algn="ctr">
              <a:lnSpc>
                <a:spcPts val="2771"/>
              </a:lnSpc>
              <a:spcBef>
                <a:spcPct val="0"/>
              </a:spcBef>
            </a:pPr>
            <a:r>
              <a:rPr lang="en-US" sz="1979">
                <a:solidFill>
                  <a:srgbClr val="222222"/>
                </a:solidFill>
                <a:latin typeface="Poppins"/>
                <a:ea typeface="Poppins"/>
                <a:cs typeface="Poppins"/>
                <a:sym typeface="Poppins"/>
              </a:rPr>
              <a:t>patients: includes embedded subd</a:t>
            </a:r>
            <a:r>
              <a:rPr lang="en-US" sz="1979">
                <a:solidFill>
                  <a:srgbClr val="222222"/>
                </a:solidFill>
                <a:latin typeface="Poppins"/>
                <a:ea typeface="Poppins"/>
                <a:cs typeface="Poppins"/>
                <a:sym typeface="Poppins"/>
              </a:rPr>
              <a:t>ocuments for appointments, bills, medical history, and insurance</a:t>
            </a:r>
          </a:p>
        </p:txBody>
      </p:sp>
      <p:sp>
        <p:nvSpPr>
          <p:cNvPr name="TextBox 13" id="13"/>
          <p:cNvSpPr txBox="true"/>
          <p:nvPr/>
        </p:nvSpPr>
        <p:spPr>
          <a:xfrm rot="0">
            <a:off x="7646153" y="8117790"/>
            <a:ext cx="2680268" cy="675640"/>
          </a:xfrm>
          <a:prstGeom prst="rect">
            <a:avLst/>
          </a:prstGeom>
        </p:spPr>
        <p:txBody>
          <a:bodyPr anchor="t" rtlCol="false" tIns="0" lIns="0" bIns="0" rIns="0">
            <a:spAutoFit/>
          </a:bodyPr>
          <a:lstStyle/>
          <a:p>
            <a:pPr algn="ctr">
              <a:lnSpc>
                <a:spcPts val="2659"/>
              </a:lnSpc>
              <a:spcBef>
                <a:spcPct val="0"/>
              </a:spcBef>
            </a:pPr>
            <a:r>
              <a:rPr lang="en-US" sz="1899">
                <a:solidFill>
                  <a:srgbClr val="222222"/>
                </a:solidFill>
                <a:latin typeface="Poppins"/>
                <a:ea typeface="Poppins"/>
                <a:cs typeface="Poppins"/>
                <a:sym typeface="Poppins"/>
              </a:rPr>
              <a:t>empl</a:t>
            </a:r>
            <a:r>
              <a:rPr lang="en-US" sz="1899">
                <a:solidFill>
                  <a:srgbClr val="222222"/>
                </a:solidFill>
                <a:latin typeface="Poppins"/>
                <a:ea typeface="Poppins"/>
                <a:cs typeface="Poppins"/>
                <a:sym typeface="Poppins"/>
              </a:rPr>
              <a:t>oyees: generic collection for all staff</a:t>
            </a:r>
          </a:p>
        </p:txBody>
      </p:sp>
      <p:sp>
        <p:nvSpPr>
          <p:cNvPr name="TextBox 14" id="14"/>
          <p:cNvSpPr txBox="true"/>
          <p:nvPr/>
        </p:nvSpPr>
        <p:spPr>
          <a:xfrm rot="0">
            <a:off x="13142844" y="7951102"/>
            <a:ext cx="3650913" cy="1009015"/>
          </a:xfrm>
          <a:prstGeom prst="rect">
            <a:avLst/>
          </a:prstGeom>
        </p:spPr>
        <p:txBody>
          <a:bodyPr anchor="t" rtlCol="false" tIns="0" lIns="0" bIns="0" rIns="0">
            <a:spAutoFit/>
          </a:bodyPr>
          <a:lstStyle/>
          <a:p>
            <a:pPr algn="ctr">
              <a:lnSpc>
                <a:spcPts val="2659"/>
              </a:lnSpc>
              <a:spcBef>
                <a:spcPct val="0"/>
              </a:spcBef>
            </a:pPr>
            <a:r>
              <a:rPr lang="en-US" sz="1899">
                <a:solidFill>
                  <a:srgbClr val="222222"/>
                </a:solidFill>
                <a:latin typeface="Poppins"/>
                <a:ea typeface="Poppins"/>
                <a:cs typeface="Poppins"/>
                <a:sym typeface="Poppins"/>
              </a:rPr>
              <a:t>dentists, n</a:t>
            </a:r>
            <a:r>
              <a:rPr lang="en-US" sz="1899">
                <a:solidFill>
                  <a:srgbClr val="222222"/>
                </a:solidFill>
                <a:latin typeface="Poppins"/>
                <a:ea typeface="Poppins"/>
                <a:cs typeface="Poppins"/>
                <a:sym typeface="Poppins"/>
              </a:rPr>
              <a:t>urses, techstaff: specialized roles derived from Employee</a:t>
            </a:r>
          </a:p>
        </p:txBody>
      </p:sp>
      <p:sp>
        <p:nvSpPr>
          <p:cNvPr name="TextBox 15" id="15"/>
          <p:cNvSpPr txBox="true"/>
          <p:nvPr/>
        </p:nvSpPr>
        <p:spPr>
          <a:xfrm rot="0">
            <a:off x="3004274" y="9401119"/>
            <a:ext cx="11964025" cy="692658"/>
          </a:xfrm>
          <a:prstGeom prst="rect">
            <a:avLst/>
          </a:prstGeom>
        </p:spPr>
        <p:txBody>
          <a:bodyPr anchor="t" rtlCol="false" tIns="0" lIns="0" bIns="0" rIns="0">
            <a:spAutoFit/>
          </a:bodyPr>
          <a:lstStyle/>
          <a:p>
            <a:pPr algn="ctr">
              <a:lnSpc>
                <a:spcPts val="2771"/>
              </a:lnSpc>
              <a:spcBef>
                <a:spcPct val="0"/>
              </a:spcBef>
            </a:pPr>
            <a:r>
              <a:rPr lang="en-US" sz="1979">
                <a:solidFill>
                  <a:srgbClr val="222222"/>
                </a:solidFill>
                <a:latin typeface="Poppins"/>
                <a:ea typeface="Poppins"/>
                <a:cs typeface="Poppins"/>
                <a:sym typeface="Poppins"/>
              </a:rPr>
              <a:t>Each d</a:t>
            </a:r>
            <a:r>
              <a:rPr lang="en-US" sz="1979">
                <a:solidFill>
                  <a:srgbClr val="222222"/>
                </a:solidFill>
                <a:latin typeface="Poppins"/>
                <a:ea typeface="Poppins"/>
                <a:cs typeface="Poppins"/>
                <a:sym typeface="Poppins"/>
              </a:rPr>
              <a:t>ocument follows MongoDB’s BSON format, optimized using a transformation function.</a:t>
            </a:r>
          </a:p>
          <a:p>
            <a:pPr algn="ctr">
              <a:lnSpc>
                <a:spcPts val="2771"/>
              </a:lnSpc>
              <a:spcBef>
                <a:spcPct val="0"/>
              </a:spcBef>
            </a:p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DAGqEkrYhF0</dc:identifier>
  <dcterms:modified xsi:type="dcterms:W3CDTF">2011-08-01T06:04:30Z</dcterms:modified>
  <cp:revision>1</cp:revision>
  <dc:title>Computer</dc:title>
</cp:coreProperties>
</file>