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69" r:id="rId3"/>
    <p:sldId id="275" r:id="rId4"/>
    <p:sldId id="259" r:id="rId5"/>
    <p:sldId id="281" r:id="rId6"/>
    <p:sldId id="257" r:id="rId7"/>
    <p:sldId id="264" r:id="rId8"/>
    <p:sldId id="290" r:id="rId9"/>
    <p:sldId id="291" r:id="rId10"/>
    <p:sldId id="287" r:id="rId11"/>
    <p:sldId id="288" r:id="rId12"/>
    <p:sldId id="289" r:id="rId13"/>
    <p:sldId id="276" r:id="rId14"/>
    <p:sldId id="284" r:id="rId15"/>
    <p:sldId id="270" r:id="rId16"/>
    <p:sldId id="272" r:id="rId17"/>
    <p:sldId id="277" r:id="rId18"/>
    <p:sldId id="282" r:id="rId19"/>
    <p:sldId id="267" r:id="rId20"/>
    <p:sldId id="266" r:id="rId21"/>
    <p:sldId id="278" r:id="rId22"/>
    <p:sldId id="285" r:id="rId23"/>
    <p:sldId id="273" r:id="rId24"/>
    <p:sldId id="279" r:id="rId25"/>
    <p:sldId id="283" r:id="rId26"/>
    <p:sldId id="265" r:id="rId27"/>
    <p:sldId id="268" r:id="rId28"/>
    <p:sldId id="280" r:id="rId29"/>
    <p:sldId id="258" r:id="rId30"/>
    <p:sldId id="262" r:id="rId31"/>
    <p:sldId id="286" r:id="rId32"/>
    <p:sldId id="261" r:id="rId33"/>
    <p:sldId id="292" r:id="rId34"/>
    <p:sldId id="27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6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552" y="-48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animated bar">
    <p:spTree>
      <p:nvGrpSpPr>
        <p:cNvPr id="1" name=""/>
        <p:cNvGrpSpPr/>
        <p:nvPr/>
      </p:nvGrpSpPr>
      <p:grpSpPr>
        <a:xfrm>
          <a:off x="0" y="0"/>
          <a:ext cx="0" cy="0"/>
          <a:chOff x="0" y="0"/>
          <a:chExt cx="0" cy="0"/>
        </a:xfrm>
      </p:grpSpPr>
      <p:pic>
        <p:nvPicPr>
          <p:cNvPr id="60" name="Picture 59" descr="bottom bar.jpg"/>
          <p:cNvPicPr>
            <a:picLocks noChangeAspect="1"/>
          </p:cNvPicPr>
          <p:nvPr/>
        </p:nvPicPr>
        <p:blipFill>
          <a:blip r:embed="rId2" cstate="print"/>
          <a:stretch>
            <a:fillRect/>
          </a:stretch>
        </p:blipFill>
        <p:spPr>
          <a:xfrm>
            <a:off x="333375" y="6378339"/>
            <a:ext cx="8477250" cy="162912"/>
          </a:xfrm>
          <a:prstGeom prst="rect">
            <a:avLst/>
          </a:prstGeom>
        </p:spPr>
      </p:pic>
      <p:sp>
        <p:nvSpPr>
          <p:cNvPr id="47" name="Rectangle 46"/>
          <p:cNvSpPr/>
          <p:nvPr/>
        </p:nvSpPr>
        <p:spPr>
          <a:xfrm>
            <a:off x="3405352" y="5948636"/>
            <a:ext cx="599089" cy="11456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6" name="Rectangle 45"/>
          <p:cNvSpPr/>
          <p:nvPr/>
        </p:nvSpPr>
        <p:spPr>
          <a:xfrm>
            <a:off x="1460939" y="5948636"/>
            <a:ext cx="472965" cy="1145627"/>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5" name="Rectangle 44"/>
          <p:cNvSpPr/>
          <p:nvPr/>
        </p:nvSpPr>
        <p:spPr>
          <a:xfrm>
            <a:off x="4771697" y="5948636"/>
            <a:ext cx="472965" cy="1145627"/>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Rounded Rectangle 32"/>
          <p:cNvSpPr/>
          <p:nvPr/>
        </p:nvSpPr>
        <p:spPr>
          <a:xfrm rot="10800000" flipH="1">
            <a:off x="2856506" y="831272"/>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Rounded Rectangle 27"/>
          <p:cNvSpPr/>
          <p:nvPr/>
        </p:nvSpPr>
        <p:spPr>
          <a:xfrm rot="10800000" flipH="1">
            <a:off x="821966" y="471678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9" name="Rounded Rectangle 28"/>
          <p:cNvSpPr/>
          <p:nvPr/>
        </p:nvSpPr>
        <p:spPr>
          <a:xfrm rot="10800000" flipH="1">
            <a:off x="13325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Rounded Rectangle 29"/>
          <p:cNvSpPr/>
          <p:nvPr/>
        </p:nvSpPr>
        <p:spPr>
          <a:xfrm rot="10800000" flipH="1">
            <a:off x="5869870" y="6614159"/>
            <a:ext cx="780312" cy="3319549"/>
          </a:xfrm>
          <a:prstGeom prst="roundRect">
            <a:avLst>
              <a:gd name="adj" fmla="val 50000"/>
            </a:avLst>
          </a:prstGeom>
          <a:solidFill>
            <a:srgbClr val="1F8BAE">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1" name="Rounded Rectangle 30"/>
          <p:cNvSpPr/>
          <p:nvPr/>
        </p:nvSpPr>
        <p:spPr>
          <a:xfrm rot="10800000" flipH="1">
            <a:off x="6933206" y="661416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endParaRPr lang="en-US" dirty="0">
              <a:latin typeface="+mj-lt"/>
            </a:endParaRPr>
          </a:p>
        </p:txBody>
      </p:sp>
      <p:sp>
        <p:nvSpPr>
          <p:cNvPr id="34" name="Rounded Rectangle 33"/>
          <p:cNvSpPr/>
          <p:nvPr/>
        </p:nvSpPr>
        <p:spPr>
          <a:xfrm rot="10800000" flipH="1">
            <a:off x="2191486" y="6719450"/>
            <a:ext cx="662549" cy="6331065"/>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ounded Rectangle 34"/>
          <p:cNvSpPr/>
          <p:nvPr/>
        </p:nvSpPr>
        <p:spPr>
          <a:xfrm rot="10800000" flipH="1">
            <a:off x="2794161" y="6668595"/>
            <a:ext cx="779356" cy="5546310"/>
          </a:xfrm>
          <a:prstGeom prst="roundRect">
            <a:avLst>
              <a:gd name="adj" fmla="val 50000"/>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6" name="Rounded Rectangle 35"/>
          <p:cNvSpPr/>
          <p:nvPr/>
        </p:nvSpPr>
        <p:spPr>
          <a:xfrm rot="10800000" flipH="1">
            <a:off x="4920834" y="1025236"/>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7" name="Rounded Rectangle 36"/>
          <p:cNvSpPr/>
          <p:nvPr/>
        </p:nvSpPr>
        <p:spPr>
          <a:xfrm rot="10800000" flipH="1">
            <a:off x="539188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8" name="Rounded Rectangle 37"/>
          <p:cNvSpPr/>
          <p:nvPr/>
        </p:nvSpPr>
        <p:spPr>
          <a:xfrm rot="10800000" flipH="1">
            <a:off x="341313" y="6708752"/>
            <a:ext cx="780312" cy="3319549"/>
          </a:xfrm>
          <a:prstGeom prst="roundRect">
            <a:avLst>
              <a:gd name="adj" fmla="val 50000"/>
            </a:avLst>
          </a:prstGeom>
          <a:gradFill flip="none" rotWithShape="1">
            <a:gsLst>
              <a:gs pos="0">
                <a:srgbClr val="4DCAFF">
                  <a:shade val="30000"/>
                  <a:satMod val="115000"/>
                  <a:alpha val="26000"/>
                </a:srgbClr>
              </a:gs>
              <a:gs pos="50000">
                <a:srgbClr val="4DCAFF">
                  <a:shade val="67500"/>
                  <a:satMod val="115000"/>
                </a:srgbClr>
              </a:gs>
              <a:gs pos="100000">
                <a:srgbClr val="4DCA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Rounded Rectangle 38"/>
          <p:cNvSpPr/>
          <p:nvPr/>
        </p:nvSpPr>
        <p:spPr>
          <a:xfrm rot="10800000" flipH="1">
            <a:off x="8038251" y="8318268"/>
            <a:ext cx="780312" cy="3319549"/>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Rounded Rectangle 40"/>
          <p:cNvSpPr/>
          <p:nvPr/>
        </p:nvSpPr>
        <p:spPr>
          <a:xfrm rot="10800000" flipH="1">
            <a:off x="816224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Rounded Rectangle 41"/>
          <p:cNvSpPr/>
          <p:nvPr/>
        </p:nvSpPr>
        <p:spPr>
          <a:xfrm rot="10800000" flipH="1">
            <a:off x="37709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5" name="Rectangle 84"/>
          <p:cNvSpPr/>
          <p:nvPr/>
        </p:nvSpPr>
        <p:spPr>
          <a:xfrm>
            <a:off x="0" y="0"/>
            <a:ext cx="9129008"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Subtitle 2"/>
          <p:cNvSpPr>
            <a:spLocks noGrp="1"/>
          </p:cNvSpPr>
          <p:nvPr>
            <p:ph type="subTitle" idx="1" hasCustomPrompt="1"/>
          </p:nvPr>
        </p:nvSpPr>
        <p:spPr>
          <a:xfrm>
            <a:off x="236383" y="4464066"/>
            <a:ext cx="8112126" cy="384175"/>
          </a:xfrm>
        </p:spPr>
        <p:txBody>
          <a:bodyPr>
            <a:normAutofit/>
          </a:bodyPr>
          <a:lstStyle>
            <a:lvl1pPr marL="0" indent="0" algn="l">
              <a:buNone/>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ct val="90000"/>
              </a:lnSpc>
              <a:spcBef>
                <a:spcPct val="0"/>
              </a:spcBef>
              <a:buNone/>
              <a:defRPr lang="en-US" sz="60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grpSp>
        <p:nvGrpSpPr>
          <p:cNvPr id="2" name="Group 67"/>
          <p:cNvGrpSpPr/>
          <p:nvPr/>
        </p:nvGrpSpPr>
        <p:grpSpPr>
          <a:xfrm>
            <a:off x="341314" y="311151"/>
            <a:ext cx="829170" cy="438358"/>
            <a:chOff x="609600" y="528537"/>
            <a:chExt cx="1444734" cy="763789"/>
          </a:xfrm>
          <a:gradFill flip="none" rotWithShape="1">
            <a:gsLst>
              <a:gs pos="11000">
                <a:schemeClr val="accent2"/>
              </a:gs>
              <a:gs pos="100000">
                <a:schemeClr val="accent5"/>
              </a:gs>
            </a:gsLst>
            <a:lin ang="2700000" scaled="1"/>
            <a:tileRect/>
          </a:gradFill>
        </p:grpSpPr>
        <p:sp>
          <p:nvSpPr>
            <p:cNvPr id="69" name="Rectangle 68"/>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latin typeface="+mj-lt"/>
              </a:endParaRPr>
            </a:p>
          </p:txBody>
        </p:sp>
        <p:sp>
          <p:nvSpPr>
            <p:cNvPr id="70" name="Freeform 69"/>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71" name="Freeform 70"/>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72" name="Freeform 71"/>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latin typeface="+mj-lt"/>
              </a:endParaRPr>
            </a:p>
          </p:txBody>
        </p:sp>
        <p:sp>
          <p:nvSpPr>
            <p:cNvPr id="73" name="Freeform 72"/>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latin typeface="+mj-lt"/>
              </a:endParaRPr>
            </a:p>
          </p:txBody>
        </p:sp>
        <p:sp>
          <p:nvSpPr>
            <p:cNvPr id="74" name="Freeform 73"/>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sp>
          <p:nvSpPr>
            <p:cNvPr id="75" name="Freeform 74"/>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76" name="Freeform 75"/>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77" name="Freeform 76"/>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78" name="Freeform 77"/>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latin typeface="+mj-lt"/>
              </a:endParaRPr>
            </a:p>
          </p:txBody>
        </p:sp>
        <p:sp>
          <p:nvSpPr>
            <p:cNvPr id="79" name="Freeform 78"/>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80" name="Freeform 79"/>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81" name="Freeform 80"/>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82" name="Freeform 81"/>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grpSp>
      <p:sp>
        <p:nvSpPr>
          <p:cNvPr id="61" name="Rectangle 60"/>
          <p:cNvSpPr/>
          <p:nvPr/>
        </p:nvSpPr>
        <p:spPr>
          <a:xfrm>
            <a:off x="1" y="6541294"/>
            <a:ext cx="9129008" cy="316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3"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54"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62"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fill="hold" grpId="0" nodeType="withEffect">
                                  <p:stCondLst>
                                    <p:cond delay="3000"/>
                                  </p:stCondLst>
                                  <p:childTnLst>
                                    <p:animMotion origin="layout" path="M -4.44444E-6 4.81481E-6 L -4.44444E-6 0.65879 " pathEditMode="relative" rAng="0" ptsTypes="AA">
                                      <p:cBhvr>
                                        <p:cTn id="6" dur="8300" fill="hold"/>
                                        <p:tgtEl>
                                          <p:spTgt spid="28"/>
                                        </p:tgtEl>
                                        <p:attrNameLst>
                                          <p:attrName>ppt_x</p:attrName>
                                          <p:attrName>ppt_y</p:attrName>
                                        </p:attrNameLst>
                                      </p:cBhvr>
                                      <p:rCtr x="0" y="329"/>
                                    </p:animMotion>
                                  </p:childTnLst>
                                </p:cTn>
                              </p:par>
                              <p:par>
                                <p:cTn id="7" presetID="42" presetClass="path" presetSubtype="0" repeatCount="indefinite" accel="50000" decel="50000" fill="hold" grpId="0" nodeType="withEffect">
                                  <p:stCondLst>
                                    <p:cond delay="0"/>
                                  </p:stCondLst>
                                  <p:childTnLst>
                                    <p:animMotion origin="layout" path="M 2.77778E-6 1.85185E-6 L 2.77778E-6 0.99305 " pathEditMode="relative" rAng="0" ptsTypes="AA">
                                      <p:cBhvr>
                                        <p:cTn id="8" dur="10600" fill="hold"/>
                                        <p:tgtEl>
                                          <p:spTgt spid="29"/>
                                        </p:tgtEl>
                                        <p:attrNameLst>
                                          <p:attrName>ppt_x</p:attrName>
                                          <p:attrName>ppt_y</p:attrName>
                                        </p:attrNameLst>
                                      </p:cBhvr>
                                      <p:rCtr x="0" y="497"/>
                                    </p:animMotion>
                                  </p:childTnLst>
                                </p:cTn>
                              </p:par>
                              <p:par>
                                <p:cTn id="9" presetID="42" presetClass="path" presetSubtype="0" repeatCount="indefinite" accel="50000" decel="50000" fill="hold" grpId="0" nodeType="withEffect">
                                  <p:stCondLst>
                                    <p:cond delay="1100"/>
                                  </p:stCondLst>
                                  <p:endCondLst>
                                    <p:cond evt="onNext" delay="0">
                                      <p:tgtEl>
                                        <p:sldTgt/>
                                      </p:tgtEl>
                                    </p:cond>
                                  </p:endCondLst>
                                  <p:childTnLst>
                                    <p:animMotion origin="layout" path="M 1.94444E-6 0 L 1.94444E-6 -1.0081 " pathEditMode="relative" rAng="0" ptsTypes="AA">
                                      <p:cBhvr>
                                        <p:cTn id="10" dur="16400" fill="hold"/>
                                        <p:tgtEl>
                                          <p:spTgt spid="30"/>
                                        </p:tgtEl>
                                        <p:attrNameLst>
                                          <p:attrName>ppt_x</p:attrName>
                                          <p:attrName>ppt_y</p:attrName>
                                        </p:attrNameLst>
                                      </p:cBhvr>
                                      <p:rCtr x="0" y="-504"/>
                                    </p:animMotion>
                                  </p:childTnLst>
                                </p:cTn>
                              </p:par>
                              <p:par>
                                <p:cTn id="11" presetID="42" presetClass="path" presetSubtype="0" repeatCount="indefinite" accel="50000" decel="50000" fill="hold" grpId="0" nodeType="withEffect">
                                  <p:stCondLst>
                                    <p:cond delay="13700"/>
                                  </p:stCondLst>
                                  <p:childTnLst>
                                    <p:animMotion origin="layout" path="M 2.77778E-6 4.81481E-6 L 2.77778E-6 -0.34561 " pathEditMode="relative" rAng="0" ptsTypes="AA">
                                      <p:cBhvr>
                                        <p:cTn id="12" dur="10900" fill="hold"/>
                                        <p:tgtEl>
                                          <p:spTgt spid="31"/>
                                        </p:tgtEl>
                                        <p:attrNameLst>
                                          <p:attrName>ppt_x</p:attrName>
                                          <p:attrName>ppt_y</p:attrName>
                                        </p:attrNameLst>
                                      </p:cBhvr>
                                      <p:rCtr x="0" y="-173"/>
                                    </p:animMotion>
                                  </p:childTnLst>
                                </p:cTn>
                              </p:par>
                              <p:par>
                                <p:cTn id="13" presetID="42" presetClass="path" presetSubtype="0" repeatCount="indefinite" accel="50000" decel="50000" fill="hold" grpId="0" nodeType="withEffect">
                                  <p:stCondLst>
                                    <p:cond delay="0"/>
                                  </p:stCondLst>
                                  <p:childTnLst>
                                    <p:animMotion origin="layout" path="M -3.88889E-6 4.44444E-6 L -3.88889E-6 1.14467 " pathEditMode="relative" rAng="0" ptsTypes="AA">
                                      <p:cBhvr>
                                        <p:cTn id="14" dur="10400" fill="hold"/>
                                        <p:tgtEl>
                                          <p:spTgt spid="33"/>
                                        </p:tgtEl>
                                        <p:attrNameLst>
                                          <p:attrName>ppt_x</p:attrName>
                                          <p:attrName>ppt_y</p:attrName>
                                        </p:attrNameLst>
                                      </p:cBhvr>
                                      <p:rCtr x="0" y="572"/>
                                    </p:animMotion>
                                  </p:childTnLst>
                                </p:cTn>
                              </p:par>
                              <p:par>
                                <p:cTn id="15" presetID="42" presetClass="path" presetSubtype="0" repeatCount="indefinite" accel="50000" decel="50000" fill="hold" grpId="0" nodeType="withEffect">
                                  <p:stCondLst>
                                    <p:cond delay="700"/>
                                  </p:stCondLst>
                                  <p:childTnLst>
                                    <p:animMotion origin="layout" path="M 4.16667E-6 0.27476 L 4.16667E-6 -1.26019 " pathEditMode="relative" rAng="0" ptsTypes="AA">
                                      <p:cBhvr>
                                        <p:cTn id="16" dur="12100" fill="hold"/>
                                        <p:tgtEl>
                                          <p:spTgt spid="34"/>
                                        </p:tgtEl>
                                        <p:attrNameLst>
                                          <p:attrName>ppt_x</p:attrName>
                                          <p:attrName>ppt_y</p:attrName>
                                        </p:attrNameLst>
                                      </p:cBhvr>
                                      <p:rCtr x="0" y="-768"/>
                                    </p:animMotion>
                                  </p:childTnLst>
                                </p:cTn>
                              </p:par>
                              <p:par>
                                <p:cTn id="17" presetID="42" presetClass="path" presetSubtype="0" repeatCount="indefinite" accel="50000" decel="50000" autoRev="1" fill="hold" grpId="0" nodeType="withEffect">
                                  <p:stCondLst>
                                    <p:cond delay="3600"/>
                                  </p:stCondLst>
                                  <p:endCondLst>
                                    <p:cond evt="onNext" delay="0">
                                      <p:tgtEl>
                                        <p:sldTgt/>
                                      </p:tgtEl>
                                    </p:cond>
                                  </p:endCondLst>
                                  <p:childTnLst>
                                    <p:animMotion origin="layout" path="M 1.94444E-6 0 L 1.94444E-6 -1.0081 " pathEditMode="relative" rAng="0" ptsTypes="AA">
                                      <p:cBhvr>
                                        <p:cTn id="18" dur="8400" fill="hold"/>
                                        <p:tgtEl>
                                          <p:spTgt spid="35"/>
                                        </p:tgtEl>
                                        <p:attrNameLst>
                                          <p:attrName>ppt_x</p:attrName>
                                          <p:attrName>ppt_y</p:attrName>
                                        </p:attrNameLst>
                                      </p:cBhvr>
                                      <p:rCtr x="0" y="-504"/>
                                    </p:animMotion>
                                  </p:childTnLst>
                                </p:cTn>
                              </p:par>
                              <p:par>
                                <p:cTn id="19" presetID="42" presetClass="path" presetSubtype="0" repeatCount="indefinite" accel="50000" decel="50000" fill="hold" grpId="0" nodeType="withEffect">
                                  <p:stCondLst>
                                    <p:cond delay="500"/>
                                  </p:stCondLst>
                                  <p:childTnLst>
                                    <p:animMotion origin="layout" path="M 2.77778E-6 1.85185E-6 L 2.77778E-6 0.99305 " pathEditMode="relative" rAng="0" ptsTypes="AA">
                                      <p:cBhvr>
                                        <p:cTn id="20" dur="19500" fill="hold"/>
                                        <p:tgtEl>
                                          <p:spTgt spid="36"/>
                                        </p:tgtEl>
                                        <p:attrNameLst>
                                          <p:attrName>ppt_x</p:attrName>
                                          <p:attrName>ppt_y</p:attrName>
                                        </p:attrNameLst>
                                      </p:cBhvr>
                                      <p:rCtr x="0" y="497"/>
                                    </p:animMotion>
                                  </p:childTnLst>
                                </p:cTn>
                              </p:par>
                              <p:par>
                                <p:cTn id="21" presetID="42" presetClass="path" presetSubtype="0" repeatCount="indefinite" accel="50000" decel="50000" fill="hold" grpId="0" nodeType="withEffect">
                                  <p:stCondLst>
                                    <p:cond delay="6300"/>
                                  </p:stCondLst>
                                  <p:childTnLst>
                                    <p:animMotion origin="layout" path="M 2.77778E-6 1.85185E-6 L 2.77778E-6 0.99305 " pathEditMode="relative" rAng="0" ptsTypes="AA">
                                      <p:cBhvr>
                                        <p:cTn id="22" dur="8200" fill="hold"/>
                                        <p:tgtEl>
                                          <p:spTgt spid="37"/>
                                        </p:tgtEl>
                                        <p:attrNameLst>
                                          <p:attrName>ppt_x</p:attrName>
                                          <p:attrName>ppt_y</p:attrName>
                                        </p:attrNameLst>
                                      </p:cBhvr>
                                      <p:rCtr x="0" y="497"/>
                                    </p:animMotion>
                                  </p:childTnLst>
                                </p:cTn>
                              </p:par>
                              <p:par>
                                <p:cTn id="23" presetID="42" presetClass="path" presetSubtype="0" repeatCount="indefinite" accel="50000" decel="50000" fill="hold" grpId="0" nodeType="withEffect">
                                  <p:stCondLst>
                                    <p:cond delay="5700"/>
                                  </p:stCondLst>
                                  <p:endCondLst>
                                    <p:cond evt="onNext" delay="0">
                                      <p:tgtEl>
                                        <p:sldTgt/>
                                      </p:tgtEl>
                                    </p:cond>
                                  </p:endCondLst>
                                  <p:childTnLst>
                                    <p:animMotion origin="layout" path="M -4.72222E-6 -2.15822E-6 L -4.72222E-6 -1.32223 " pathEditMode="relative" rAng="0" ptsTypes="AA">
                                      <p:cBhvr>
                                        <p:cTn id="24" dur="11500" fill="hold"/>
                                        <p:tgtEl>
                                          <p:spTgt spid="38"/>
                                        </p:tgtEl>
                                        <p:attrNameLst>
                                          <p:attrName>ppt_x</p:attrName>
                                          <p:attrName>ppt_y</p:attrName>
                                        </p:attrNameLst>
                                      </p:cBhvr>
                                      <p:rCtr x="0" y="-661"/>
                                    </p:animMotion>
                                  </p:childTnLst>
                                </p:cTn>
                              </p:par>
                              <p:par>
                                <p:cTn id="25" presetID="42" presetClass="path" presetSubtype="0" repeatCount="indefinite" accel="50000" decel="50000" fill="hold" grpId="0" nodeType="withEffect">
                                  <p:stCondLst>
                                    <p:cond delay="1300"/>
                                  </p:stCondLst>
                                  <p:endCondLst>
                                    <p:cond evt="onNext" delay="0">
                                      <p:tgtEl>
                                        <p:sldTgt/>
                                      </p:tgtEl>
                                    </p:cond>
                                  </p:endCondLst>
                                  <p:childTnLst>
                                    <p:animMotion origin="layout" path="M 1.94444E-6 0 L 1.94444E-6 -1.0081 " pathEditMode="relative" rAng="0" ptsTypes="AA">
                                      <p:cBhvr>
                                        <p:cTn id="26" dur="7300" fill="hold"/>
                                        <p:tgtEl>
                                          <p:spTgt spid="39"/>
                                        </p:tgtEl>
                                        <p:attrNameLst>
                                          <p:attrName>ppt_x</p:attrName>
                                          <p:attrName>ppt_y</p:attrName>
                                        </p:attrNameLst>
                                      </p:cBhvr>
                                      <p:rCtr x="0" y="-504"/>
                                    </p:animMotion>
                                  </p:childTnLst>
                                </p:cTn>
                              </p:par>
                              <p:par>
                                <p:cTn id="27" presetID="42" presetClass="path" presetSubtype="0" repeatCount="indefinite" accel="50000" decel="50000" fill="hold" grpId="0" nodeType="withEffect">
                                  <p:stCondLst>
                                    <p:cond delay="5300"/>
                                  </p:stCondLst>
                                  <p:childTnLst>
                                    <p:animMotion origin="layout" path="M 2.77778E-6 1.85185E-6 L 2.77778E-6 0.99305 " pathEditMode="relative" rAng="0" ptsTypes="AA">
                                      <p:cBhvr>
                                        <p:cTn id="28" dur="15100" fill="hold"/>
                                        <p:tgtEl>
                                          <p:spTgt spid="41"/>
                                        </p:tgtEl>
                                        <p:attrNameLst>
                                          <p:attrName>ppt_x</p:attrName>
                                          <p:attrName>ppt_y</p:attrName>
                                        </p:attrNameLst>
                                      </p:cBhvr>
                                      <p:rCtr x="0" y="497"/>
                                    </p:animMotion>
                                  </p:childTnLst>
                                </p:cTn>
                              </p:par>
                              <p:par>
                                <p:cTn id="29" presetID="42" presetClass="path" presetSubtype="0" repeatCount="indefinite" accel="50000" decel="50000" fill="hold" grpId="0" nodeType="withEffect">
                                  <p:stCondLst>
                                    <p:cond delay="1000"/>
                                  </p:stCondLst>
                                  <p:childTnLst>
                                    <p:animMotion origin="layout" path="M 2.77778E-6 1.85185E-6 L 2.77778E-6 0.99305 " pathEditMode="relative" rAng="0" ptsTypes="AA">
                                      <p:cBhvr>
                                        <p:cTn id="30" dur="5000" fill="hold"/>
                                        <p:tgtEl>
                                          <p:spTgt spid="42"/>
                                        </p:tgtEl>
                                        <p:attrNameLst>
                                          <p:attrName>ppt_x</p:attrName>
                                          <p:attrName>ppt_y</p:attrName>
                                        </p:attrNameLst>
                                      </p:cBhvr>
                                      <p:rCtr x="0" y="497"/>
                                    </p:animMotion>
                                  </p:childTnLst>
                                </p:cTn>
                              </p:par>
                              <p:par>
                                <p:cTn id="31" presetID="27" presetClass="emph" presetSubtype="0" repeatCount="indefinite" fill="hold" grpId="0" nodeType="withEffect">
                                  <p:stCondLst>
                                    <p:cond delay="0"/>
                                  </p:stCondLst>
                                  <p:childTnLst>
                                    <p:animClr clrSpc="rgb" dir="cw">
                                      <p:cBhvr override="childStyle">
                                        <p:cTn id="32" dur="6650" autoRev="1" fill="hold"/>
                                        <p:tgtEl>
                                          <p:spTgt spid="45"/>
                                        </p:tgtEl>
                                        <p:attrNameLst>
                                          <p:attrName>style.color</p:attrName>
                                        </p:attrNameLst>
                                      </p:cBhvr>
                                      <p:to>
                                        <a:srgbClr val="60CCCC"/>
                                      </p:to>
                                    </p:animClr>
                                    <p:animClr clrSpc="rgb" dir="cw">
                                      <p:cBhvr>
                                        <p:cTn id="33" dur="6650" autoRev="1" fill="hold"/>
                                        <p:tgtEl>
                                          <p:spTgt spid="45"/>
                                        </p:tgtEl>
                                        <p:attrNameLst>
                                          <p:attrName>fillcolor</p:attrName>
                                        </p:attrNameLst>
                                      </p:cBhvr>
                                      <p:to>
                                        <a:srgbClr val="60CCCC"/>
                                      </p:to>
                                    </p:animClr>
                                    <p:set>
                                      <p:cBhvr>
                                        <p:cTn id="34" dur="6650" autoRev="1" fill="hold"/>
                                        <p:tgtEl>
                                          <p:spTgt spid="45"/>
                                        </p:tgtEl>
                                        <p:attrNameLst>
                                          <p:attrName>fill.type</p:attrName>
                                        </p:attrNameLst>
                                      </p:cBhvr>
                                      <p:to>
                                        <p:strVal val="solid"/>
                                      </p:to>
                                    </p:set>
                                    <p:set>
                                      <p:cBhvr>
                                        <p:cTn id="35" dur="6650" autoRev="1" fill="hold"/>
                                        <p:tgtEl>
                                          <p:spTgt spid="45"/>
                                        </p:tgtEl>
                                        <p:attrNameLst>
                                          <p:attrName>fill.on</p:attrName>
                                        </p:attrNameLst>
                                      </p:cBhvr>
                                      <p:to>
                                        <p:strVal val="true"/>
                                      </p:to>
                                    </p:set>
                                  </p:childTnLst>
                                </p:cTn>
                              </p:par>
                              <p:par>
                                <p:cTn id="36" presetID="27" presetClass="emph" presetSubtype="0" repeatCount="indefinite" fill="hold" grpId="0" nodeType="withEffect">
                                  <p:stCondLst>
                                    <p:cond delay="700"/>
                                  </p:stCondLst>
                                  <p:childTnLst>
                                    <p:animClr clrSpc="rgb" dir="cw">
                                      <p:cBhvr override="childStyle">
                                        <p:cTn id="37" dur="5350" autoRev="1" fill="hold"/>
                                        <p:tgtEl>
                                          <p:spTgt spid="46"/>
                                        </p:tgtEl>
                                        <p:attrNameLst>
                                          <p:attrName>style.color</p:attrName>
                                        </p:attrNameLst>
                                      </p:cBhvr>
                                      <p:to>
                                        <a:srgbClr val="60CCCC"/>
                                      </p:to>
                                    </p:animClr>
                                    <p:animClr clrSpc="rgb" dir="cw">
                                      <p:cBhvr>
                                        <p:cTn id="38" dur="5350" autoRev="1" fill="hold"/>
                                        <p:tgtEl>
                                          <p:spTgt spid="46"/>
                                        </p:tgtEl>
                                        <p:attrNameLst>
                                          <p:attrName>fillcolor</p:attrName>
                                        </p:attrNameLst>
                                      </p:cBhvr>
                                      <p:to>
                                        <a:srgbClr val="60CCCC"/>
                                      </p:to>
                                    </p:animClr>
                                    <p:set>
                                      <p:cBhvr>
                                        <p:cTn id="39" dur="5350" autoRev="1" fill="hold"/>
                                        <p:tgtEl>
                                          <p:spTgt spid="46"/>
                                        </p:tgtEl>
                                        <p:attrNameLst>
                                          <p:attrName>fill.type</p:attrName>
                                        </p:attrNameLst>
                                      </p:cBhvr>
                                      <p:to>
                                        <p:strVal val="solid"/>
                                      </p:to>
                                    </p:set>
                                    <p:set>
                                      <p:cBhvr>
                                        <p:cTn id="40" dur="5350" autoRev="1" fill="hold"/>
                                        <p:tgtEl>
                                          <p:spTgt spid="46"/>
                                        </p:tgtEl>
                                        <p:attrNameLst>
                                          <p:attrName>fill.on</p:attrName>
                                        </p:attrNameLst>
                                      </p:cBhvr>
                                      <p:to>
                                        <p:strVal val="true"/>
                                      </p:to>
                                    </p:set>
                                  </p:childTnLst>
                                </p:cTn>
                              </p:par>
                              <p:par>
                                <p:cTn id="41" presetID="27" presetClass="emph" presetSubtype="0" repeatCount="indefinite" fill="hold" grpId="0" nodeType="withEffect">
                                  <p:stCondLst>
                                    <p:cond delay="2100"/>
                                  </p:stCondLst>
                                  <p:childTnLst>
                                    <p:animClr clrSpc="rgb" dir="cw">
                                      <p:cBhvr override="childStyle">
                                        <p:cTn id="42" dur="6650" autoRev="1" fill="hold"/>
                                        <p:tgtEl>
                                          <p:spTgt spid="47"/>
                                        </p:tgtEl>
                                        <p:attrNameLst>
                                          <p:attrName>style.color</p:attrName>
                                        </p:attrNameLst>
                                      </p:cBhvr>
                                      <p:to>
                                        <a:srgbClr val="60CCCC"/>
                                      </p:to>
                                    </p:animClr>
                                    <p:animClr clrSpc="rgb" dir="cw">
                                      <p:cBhvr>
                                        <p:cTn id="43" dur="6650" autoRev="1" fill="hold"/>
                                        <p:tgtEl>
                                          <p:spTgt spid="47"/>
                                        </p:tgtEl>
                                        <p:attrNameLst>
                                          <p:attrName>fillcolor</p:attrName>
                                        </p:attrNameLst>
                                      </p:cBhvr>
                                      <p:to>
                                        <a:srgbClr val="60CCCC"/>
                                      </p:to>
                                    </p:animClr>
                                    <p:set>
                                      <p:cBhvr>
                                        <p:cTn id="44" dur="6650" autoRev="1" fill="hold"/>
                                        <p:tgtEl>
                                          <p:spTgt spid="47"/>
                                        </p:tgtEl>
                                        <p:attrNameLst>
                                          <p:attrName>fill.type</p:attrName>
                                        </p:attrNameLst>
                                      </p:cBhvr>
                                      <p:to>
                                        <p:strVal val="solid"/>
                                      </p:to>
                                    </p:set>
                                    <p:set>
                                      <p:cBhvr>
                                        <p:cTn id="45" dur="6650" autoRev="1" fill="hold"/>
                                        <p:tgtEl>
                                          <p:spTgt spid="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5" grpId="0" animBg="1"/>
      <p:bldP spid="33" grpId="0" animBg="1"/>
      <p:bldP spid="28" grpId="0" animBg="1"/>
      <p:bldP spid="29" grpId="0" animBg="1"/>
      <p:bldP spid="30" grpId="0" animBg="1"/>
      <p:bldP spid="31" grpId="0" animBg="1"/>
      <p:bldP spid="34" grpId="0" animBg="1"/>
      <p:bldP spid="35" grpId="0" animBg="1"/>
      <p:bldP spid="36" grpId="0" animBg="1"/>
      <p:bldP spid="37" grpId="0" animBg="1"/>
      <p:bldP spid="38" grpId="0" animBg="1"/>
      <p:bldP spid="39" grpId="0" animBg="1"/>
      <p:bldP spid="41" grpId="0" animBg="1"/>
      <p:bldP spid="42"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lang="en-US" sz="3600" b="0" kern="1200" spc="-100" baseline="0" dirty="0" smtClean="0">
                <a:gradFill>
                  <a:gsLst>
                    <a:gs pos="0">
                      <a:schemeClr val="tx1"/>
                    </a:gs>
                    <a:gs pos="100000">
                      <a:srgbClr val="01BBBB"/>
                    </a:gs>
                  </a:gsLst>
                  <a:lin ang="2400000" scaled="0"/>
                </a:gradFill>
                <a:latin typeface="+mj-lt"/>
                <a:ea typeface="+mj-ea"/>
                <a:cs typeface="+mj-cs"/>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635000" indent="-228600">
              <a:buClr>
                <a:schemeClr val="accent5"/>
              </a:buClr>
              <a:buFont typeface="Arial" pitchFamily="34" charset="0"/>
              <a:buChar char="•"/>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accent1"/>
                </a:solidFill>
                <a:latin typeface="+mj-lt"/>
              </a:defRPr>
            </a:lvl1pPr>
            <a:lvl2pPr marL="635000" indent="-228600">
              <a:buClr>
                <a:schemeClr val="accent1">
                  <a:lumMod val="40000"/>
                  <a:lumOff val="60000"/>
                </a:schemeClr>
              </a:buClr>
              <a:buFont typeface="Arial" pitchFamily="34" charset="0"/>
              <a:buChar char="•"/>
              <a:defRPr>
                <a:solidFill>
                  <a:schemeClr val="accent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22"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pic>
        <p:nvPicPr>
          <p:cNvPr id="15" name="Picture 14" descr="verticalbar.png"/>
          <p:cNvPicPr>
            <a:picLocks noChangeAspect="1"/>
          </p:cNvPicPr>
          <p:nvPr/>
        </p:nvPicPr>
        <p:blipFill>
          <a:blip r:embed="rId2" cstate="print"/>
          <a:stretch>
            <a:fillRect/>
          </a:stretch>
        </p:blipFill>
        <p:spPr>
          <a:xfrm>
            <a:off x="4447858" y="777667"/>
            <a:ext cx="89319" cy="5287676"/>
          </a:xfrm>
          <a:prstGeom prst="rect">
            <a:avLst/>
          </a:prstGeom>
          <a:noFill/>
          <a:ln>
            <a:noFill/>
          </a:ln>
        </p:spPr>
      </p:pic>
      <p:sp>
        <p:nvSpPr>
          <p:cNvPr id="10" name="Rectangle 4"/>
          <p:cNvSpPr>
            <a:spLocks noChangeArrowheads="1"/>
          </p:cNvSpPr>
          <p:nvPr/>
        </p:nvSpPr>
        <p:spPr bwMode="ltGray">
          <a:xfrm>
            <a:off x="251373" y="6586246"/>
            <a:ext cx="2568027"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C0C0C0"/>
                </a:solidFill>
                <a:latin typeface="+mj-lt"/>
                <a:ea typeface="+mn-ea"/>
                <a:cs typeface="+mn-cs"/>
              </a:rPr>
              <a:t>© 2010 Cisco and/or its affiliates. All rights reserved.</a:t>
            </a:r>
            <a:endParaRPr lang="en-US" sz="600" kern="1200" dirty="0">
              <a:solidFill>
                <a:srgbClr val="C0C0C0"/>
              </a:solidFill>
              <a:latin typeface="+mj-lt"/>
              <a:ea typeface="+mn-ea"/>
              <a:cs typeface="+mn-cs"/>
            </a:endParaRPr>
          </a:p>
        </p:txBody>
      </p:sp>
      <p:sp>
        <p:nvSpPr>
          <p:cNvPr id="11"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3" name="Title 1"/>
          <p:cNvSpPr txBox="1">
            <a:spLocks/>
          </p:cNvSpPr>
          <p:nvPr/>
        </p:nvSpPr>
        <p:spPr>
          <a:xfrm>
            <a:off x="4818888" y="301752"/>
            <a:ext cx="4123944" cy="838200"/>
          </a:xfrm>
          <a:prstGeom prst="rect">
            <a:avLst/>
          </a:prstGeom>
        </p:spPr>
        <p:txBody>
          <a:bodyPr vert="horz" lIns="82296" tIns="45720" rIns="82296" bIns="45720" rtlCol="0" anchor="t" anchorCtr="0">
            <a:noAutofit/>
          </a:bodyPr>
          <a:lstStyle>
            <a:lvl1pPr algn="l" defTabSz="914400" rtl="0" eaLnBrk="1" latinLnBrk="0" hangingPunct="1">
              <a:lnSpc>
                <a:spcPct val="80000"/>
              </a:lnSpc>
              <a:spcBef>
                <a:spcPct val="0"/>
              </a:spcBef>
              <a:buNone/>
              <a:defRPr lang="en-US" sz="3600" b="0" kern="1200" spc="-100" baseline="0" dirty="0" smtClean="0">
                <a:gradFill>
                  <a:gsLst>
                    <a:gs pos="0">
                      <a:schemeClr val="tx1"/>
                    </a:gs>
                    <a:gs pos="100000">
                      <a:srgbClr val="01BBBB"/>
                    </a:gs>
                  </a:gsLst>
                  <a:lin ang="2400000" scaled="0"/>
                </a:gra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mj-cs"/>
              </a:rPr>
              <a:t>Two Column</a:t>
            </a:r>
            <a:br>
              <a:rPr kumimoji="0" lang="en-US" sz="36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mj-cs"/>
              </a:rPr>
            </a:br>
            <a:r>
              <a:rPr kumimoji="0" lang="en-US" sz="36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mj-cs"/>
              </a:rPr>
              <a:t>Title Right</a:t>
            </a:r>
            <a:endParaRPr kumimoji="0" lang="en-US" sz="3600" b="0" i="0" u="none" strike="noStrike" kern="1200" cap="none" spc="-100" normalizeH="0" baseline="0" noProof="0" dirty="0">
              <a:ln>
                <a:noFill/>
              </a:ln>
              <a:gradFill>
                <a:gsLst>
                  <a:gs pos="0">
                    <a:schemeClr val="tx1"/>
                  </a:gs>
                  <a:gs pos="100000">
                    <a:srgbClr val="01BBBB"/>
                  </a:gs>
                </a:gsLst>
                <a:lin ang="2400000" scaled="0"/>
              </a:gradFill>
              <a:effectLst/>
              <a:uLnTx/>
              <a:uFillTx/>
              <a:latin typeface="+mj-lt"/>
              <a:ea typeface="+mj-ea"/>
              <a:cs typeface="+mj-cs"/>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3-Column Layout No Bottom Bar">
    <p:spTree>
      <p:nvGrpSpPr>
        <p:cNvPr id="1" name=""/>
        <p:cNvGrpSpPr/>
        <p:nvPr/>
      </p:nvGrpSpPr>
      <p:grpSpPr>
        <a:xfrm>
          <a:off x="0" y="0"/>
          <a:ext cx="0" cy="0"/>
          <a:chOff x="0" y="0"/>
          <a:chExt cx="0" cy="0"/>
        </a:xfrm>
      </p:grpSpPr>
      <p:sp>
        <p:nvSpPr>
          <p:cNvPr id="3" name="Rectangle 2"/>
          <p:cNvSpPr/>
          <p:nvPr/>
        </p:nvSpPr>
        <p:spPr>
          <a:xfrm flipV="1">
            <a:off x="217357" y="6355828"/>
            <a:ext cx="8694295" cy="210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 name="Text Placeholder 12"/>
          <p:cNvSpPr>
            <a:spLocks noGrp="1"/>
          </p:cNvSpPr>
          <p:nvPr>
            <p:ph type="body" sz="quarter" idx="14"/>
          </p:nvPr>
        </p:nvSpPr>
        <p:spPr>
          <a:xfrm>
            <a:off x="244475" y="1600200"/>
            <a:ext cx="2622550" cy="4391025"/>
          </a:xfrm>
        </p:spPr>
        <p:txBody>
          <a:bodyPr/>
          <a:lstStyle>
            <a:lvl1pPr>
              <a:defRPr>
                <a:solidFill>
                  <a:schemeClr val="tx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600200"/>
            <a:ext cx="2593975" cy="4362450"/>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300788" y="1600200"/>
            <a:ext cx="2633662" cy="4333875"/>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verticalbar.png"/>
          <p:cNvPicPr>
            <a:picLocks noChangeAspect="1"/>
          </p:cNvPicPr>
          <p:nvPr/>
        </p:nvPicPr>
        <p:blipFill>
          <a:blip r:embed="rId2" cstate="print"/>
          <a:stretch>
            <a:fillRect/>
          </a:stretch>
        </p:blipFill>
        <p:spPr>
          <a:xfrm>
            <a:off x="3038158" y="777667"/>
            <a:ext cx="89319" cy="5287676"/>
          </a:xfrm>
          <a:prstGeom prst="rect">
            <a:avLst/>
          </a:prstGeom>
          <a:noFill/>
          <a:ln>
            <a:noFill/>
          </a:ln>
        </p:spPr>
      </p:pic>
      <p:pic>
        <p:nvPicPr>
          <p:cNvPr id="18" name="Picture 17" descr="verticalbar.png"/>
          <p:cNvPicPr>
            <a:picLocks noChangeAspect="1"/>
          </p:cNvPicPr>
          <p:nvPr/>
        </p:nvPicPr>
        <p:blipFill>
          <a:blip r:embed="rId2" cstate="print"/>
          <a:stretch>
            <a:fillRect/>
          </a:stretch>
        </p:blipFill>
        <p:spPr>
          <a:xfrm>
            <a:off x="6029008" y="777667"/>
            <a:ext cx="89319" cy="5287676"/>
          </a:xfrm>
          <a:prstGeom prst="rect">
            <a:avLst/>
          </a:prstGeom>
          <a:noFill/>
          <a:ln>
            <a:noFill/>
          </a:ln>
        </p:spPr>
      </p:pic>
      <p:sp>
        <p:nvSpPr>
          <p:cNvPr id="21" name="Text Placeholder 20"/>
          <p:cNvSpPr>
            <a:spLocks noGrp="1" noChangeAspect="1"/>
          </p:cNvSpPr>
          <p:nvPr>
            <p:ph type="body" sz="quarter" idx="17"/>
          </p:nvPr>
        </p:nvSpPr>
        <p:spPr>
          <a:xfrm>
            <a:off x="219456" y="100584"/>
            <a:ext cx="2670048" cy="1152144"/>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20"/>
          <p:cNvSpPr>
            <a:spLocks noGrp="1"/>
          </p:cNvSpPr>
          <p:nvPr>
            <p:ph type="body" sz="quarter" idx="18"/>
          </p:nvPr>
        </p:nvSpPr>
        <p:spPr>
          <a:xfrm>
            <a:off x="3255264" y="100584"/>
            <a:ext cx="2670048" cy="1152144"/>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4" name="Text Placeholder 20"/>
          <p:cNvSpPr>
            <a:spLocks noGrp="1" noChangeAspect="1"/>
          </p:cNvSpPr>
          <p:nvPr>
            <p:ph type="body" sz="quarter" idx="19"/>
          </p:nvPr>
        </p:nvSpPr>
        <p:spPr>
          <a:xfrm>
            <a:off x="6273302" y="100584"/>
            <a:ext cx="2670048" cy="1152144"/>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5" name="Rectangle 4"/>
          <p:cNvSpPr/>
          <p:nvPr/>
        </p:nvSpPr>
        <p:spPr>
          <a:xfrm>
            <a:off x="0" y="6339113"/>
            <a:ext cx="9144000" cy="271894"/>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chemeClr val="bg1">
                    <a:lumMod val="50000"/>
                  </a:schemeClr>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accent2"/>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dirty="0">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3363" indent="-233363" algn="l" defTabSz="914400" rtl="0" eaLnBrk="1" latinLnBrk="0" hangingPunct="1">
              <a:lnSpc>
                <a:spcPct val="80000"/>
              </a:lnSpc>
              <a:spcBef>
                <a:spcPct val="0"/>
              </a:spcBef>
              <a:buClr>
                <a:schemeClr val="tx1"/>
              </a:buClr>
              <a:buFont typeface="Arial" pitchFamily="34" charset="0"/>
              <a:buChar char="“"/>
              <a:defRPr lang="en-US" sz="6000" b="0" kern="1200" spc="-2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Presentation Title Goes Here</a:t>
            </a:r>
            <a:endParaRPr lang="en-US" dirty="0"/>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endParaRPr lang="en-US" dirty="0">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8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800"/>
                                        <p:tgtEl>
                                          <p:spTgt spid="2"/>
                                        </p:tgtEl>
                                      </p:cBhvr>
                                    </p:animEffect>
                                  </p:childTnLst>
                                </p:cTn>
                              </p:par>
                              <p:par>
                                <p:cTn id="8" presetID="22" presetClass="entr" presetSubtype="4" fill="hold" grpId="0" nodeType="withEffect">
                                  <p:stCondLst>
                                    <p:cond delay="3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4" fill="hold" nodeType="withEffect">
                  <p:stCondLst>
                    <p:cond delay="300"/>
                  </p:stCondLst>
                  <p:childTnLst>
                    <p:set>
                      <p:cBhvr>
                        <p:cTn dur="1" fill="hold">
                          <p:stCondLst>
                            <p:cond delay="0"/>
                          </p:stCondLst>
                        </p:cTn>
                        <p:tgtEl>
                          <p:spTgt spid="3"/>
                        </p:tgtEl>
                        <p:attrNameLst>
                          <p:attrName>style.visibility</p:attrName>
                        </p:attrNameLst>
                      </p:cBhvr>
                      <p:to>
                        <p:strVal val="visible"/>
                      </p:to>
                    </p:set>
                    <p:animEffect transition="in" filter="wipe(down)">
                      <p:cBhvr>
                        <p:cTn dur="400"/>
                        <p:tgtEl>
                          <p:spTgt spid="3"/>
                        </p:tgtEl>
                      </p:cBhvr>
                    </p:animEffect>
                  </p:childTnLst>
                </p:cTn>
              </p:par>
            </p:tnLst>
          </p:tmpl>
        </p:tmplLst>
      </p:bldP>
      <p:bldP spid="2"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3" name="Rectangle 2"/>
          <p:cNvSpPr/>
          <p:nvPr/>
        </p:nvSpPr>
        <p:spPr>
          <a:xfrm flipV="1">
            <a:off x="217357" y="6355828"/>
            <a:ext cx="8694295" cy="210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5400" b="0" kern="1200" spc="-200"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310896"/>
            <a:ext cx="3895344" cy="6208776"/>
          </a:xfrm>
        </p:spPr>
        <p:txBody>
          <a:bodyPr anchor="ctr" anchorCtr="0">
            <a:normAutofit/>
          </a:bodyPr>
          <a:lstStyle>
            <a:lvl1pPr marL="0" indent="0">
              <a:buFontTx/>
              <a:buNone/>
              <a:defRPr sz="2000" baseline="0">
                <a:solidFill>
                  <a:schemeClr val="tx1"/>
                </a:solidFill>
                <a:latin typeface="+mj-lt"/>
              </a:defRPr>
            </a:lvl1pPr>
            <a:lvl2pPr>
              <a:defRPr sz="2000"/>
            </a:lvl2pPr>
            <a:lvl3pPr>
              <a:defRPr sz="2000"/>
            </a:lvl3pPr>
            <a:lvl4pPr>
              <a:defRPr sz="2000"/>
            </a:lvl4pPr>
            <a:lvl5pPr>
              <a:defRPr sz="2000"/>
            </a:lvl5pPr>
          </a:lstStyle>
          <a:p>
            <a:pPr lvl="0"/>
            <a:r>
              <a:rPr lang="en-US" dirty="0" smtClean="0"/>
              <a:t>Tell your story here</a:t>
            </a:r>
            <a:endParaRPr lang="en-US" dirty="0"/>
          </a:p>
        </p:txBody>
      </p:sp>
      <p:pic>
        <p:nvPicPr>
          <p:cNvPr id="12" name="Picture 11" descr="verticalbar.png"/>
          <p:cNvPicPr>
            <a:picLocks noChangeAspect="1"/>
          </p:cNvPicPr>
          <p:nvPr/>
        </p:nvPicPr>
        <p:blipFill>
          <a:blip r:embed="rId2" cstate="print"/>
          <a:stretch>
            <a:fillRect/>
          </a:stretch>
        </p:blipFill>
        <p:spPr>
          <a:xfrm>
            <a:off x="4441927" y="777667"/>
            <a:ext cx="89319" cy="5287676"/>
          </a:xfrm>
          <a:prstGeom prst="rect">
            <a:avLst/>
          </a:prstGeom>
          <a:noFill/>
          <a:ln>
            <a:noFill/>
          </a:ln>
        </p:spPr>
      </p:pic>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par>
                                <p:cTn id="11" presetID="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000" fill="hold"/>
                                        <p:tgtEl>
                                          <p:spTgt spid="12"/>
                                        </p:tgtEl>
                                        <p:attrNameLst>
                                          <p:attrName>ppt_x</p:attrName>
                                        </p:attrNameLst>
                                      </p:cBhvr>
                                      <p:tavLst>
                                        <p:tav tm="0">
                                          <p:val>
                                            <p:strVal val="0-#ppt_w/2"/>
                                          </p:val>
                                        </p:tav>
                                        <p:tav tm="100000">
                                          <p:val>
                                            <p:strVal val="#ppt_x"/>
                                          </p:val>
                                        </p:tav>
                                      </p:tavLst>
                                    </p:anim>
                                    <p:anim calcmode="lin" valueType="num">
                                      <p:cBhvr additive="base">
                                        <p:cTn id="14"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xmlns:p14="http://schemas.microsoft.com/office/powerpoint/2010/mai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grpSp>
        <p:nvGrpSpPr>
          <p:cNvPr id="4" name="Group 38"/>
          <p:cNvGrpSpPr/>
          <p:nvPr/>
        </p:nvGrpSpPr>
        <p:grpSpPr>
          <a:xfrm>
            <a:off x="341313" y="311150"/>
            <a:ext cx="908367" cy="480227"/>
            <a:chOff x="609600" y="528537"/>
            <a:chExt cx="1444734" cy="763789"/>
          </a:xfrm>
          <a:gradFill flip="none" rotWithShape="1">
            <a:gsLst>
              <a:gs pos="11000">
                <a:schemeClr val="accent2"/>
              </a:gs>
              <a:gs pos="100000">
                <a:schemeClr val="accent5"/>
              </a:gs>
            </a:gsLst>
            <a:lin ang="2700000" scaled="1"/>
            <a:tileRect/>
          </a:gradFill>
        </p:grpSpPr>
        <p:sp>
          <p:nvSpPr>
            <p:cNvPr id="10" name="Rectangle 9"/>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latin typeface="+mj-lt"/>
              </a:endParaRPr>
            </a:p>
          </p:txBody>
        </p:sp>
        <p:sp>
          <p:nvSpPr>
            <p:cNvPr id="11" name="Freeform 1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12" name="Freeform 1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13" name="Freeform 1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latin typeface="+mj-lt"/>
              </a:endParaRPr>
            </a:p>
          </p:txBody>
        </p:sp>
        <p:sp>
          <p:nvSpPr>
            <p:cNvPr id="14" name="Freeform 13"/>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latin typeface="+mj-lt"/>
              </a:endParaRPr>
            </a:p>
          </p:txBody>
        </p:sp>
        <p:sp>
          <p:nvSpPr>
            <p:cNvPr id="15" name="Freeform 14"/>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sp>
          <p:nvSpPr>
            <p:cNvPr id="16" name="Freeform 15"/>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17" name="Freeform 16"/>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18" name="Freeform 17"/>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19" name="Freeform 18"/>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latin typeface="+mj-lt"/>
              </a:endParaRPr>
            </a:p>
          </p:txBody>
        </p:sp>
        <p:sp>
          <p:nvSpPr>
            <p:cNvPr id="20" name="Freeform 19"/>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21" name="Freeform 20"/>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22" name="Freeform 21"/>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23" name="Freeform 22"/>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gr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dirty="0">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200"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endParaRPr lang="en-US" dirty="0">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defRPr>
                <a:latin typeface="+mj-lt"/>
              </a:defRPr>
            </a:lvl1pPr>
          </a:lstStyle>
          <a:p>
            <a:r>
              <a:rPr lang="en-US" dirty="0" smtClean="0"/>
              <a:t>Insert photo here</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sp>
        <p:nvSpPr>
          <p:cNvPr id="30" name="Rectangle 29"/>
          <p:cNvSpPr/>
          <p:nvPr/>
        </p:nvSpPr>
        <p:spPr>
          <a:xfrm>
            <a:off x="-12700" y="6141720"/>
            <a:ext cx="9156700" cy="71627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17"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9" name="Rounded Rectangle 8"/>
          <p:cNvSpPr/>
          <p:nvPr/>
        </p:nvSpPr>
        <p:spPr>
          <a:xfrm>
            <a:off x="1823499" y="-3578087"/>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0" name="Rounded Rectangle 9"/>
          <p:cNvSpPr/>
          <p:nvPr/>
        </p:nvSpPr>
        <p:spPr>
          <a:xfrm>
            <a:off x="0" y="-645215"/>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Rounded Rectangle 10"/>
          <p:cNvSpPr/>
          <p:nvPr/>
        </p:nvSpPr>
        <p:spPr>
          <a:xfrm rot="10800000">
            <a:off x="1013791" y="-64521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j-lt"/>
              <a:ea typeface="+mn-ea"/>
              <a:cs typeface="+mn-cs"/>
            </a:endParaRPr>
          </a:p>
        </p:txBody>
      </p:sp>
      <p:sp>
        <p:nvSpPr>
          <p:cNvPr id="12" name="Rounded Rectangle 11"/>
          <p:cNvSpPr/>
          <p:nvPr/>
        </p:nvSpPr>
        <p:spPr>
          <a:xfrm>
            <a:off x="6375620" y="1711187"/>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 name="Rounded Rectangle 12"/>
          <p:cNvSpPr/>
          <p:nvPr/>
        </p:nvSpPr>
        <p:spPr>
          <a:xfrm>
            <a:off x="8105451" y="834887"/>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ounded Rectangle 13"/>
          <p:cNvSpPr/>
          <p:nvPr/>
        </p:nvSpPr>
        <p:spPr>
          <a:xfrm rot="10800000">
            <a:off x="3036073" y="-3377648"/>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 name="Title 1"/>
          <p:cNvSpPr>
            <a:spLocks noGrp="1"/>
          </p:cNvSpPr>
          <p:nvPr>
            <p:ph type="title"/>
          </p:nvPr>
        </p:nvSpPr>
        <p:spPr>
          <a:xfrm>
            <a:off x="237744" y="484632"/>
            <a:ext cx="8755128" cy="4372131"/>
          </a:xfrm>
        </p:spPr>
        <p:txBody>
          <a:bodyPr anchor="b" anchorCtr="0"/>
          <a:lstStyle>
            <a:lvl1pPr marL="228600" indent="-228600">
              <a:buFont typeface="Arial" pitchFamily="34" charset="0"/>
              <a:buChar char="“"/>
              <a:defRPr sz="5400" spc="-200" baseline="0">
                <a:solidFill>
                  <a:schemeClr val="bg1"/>
                </a:solidFill>
                <a:latin typeface="+mj-lt"/>
              </a:defRPr>
            </a:lvl1pPr>
          </a:lstStyle>
          <a:p>
            <a:r>
              <a:rPr lang="en-US" smtClean="0"/>
              <a:t>Click to edit Master title style</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19"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2010 Cisco and/or its affiliates. All rights reserved.</a:t>
            </a:r>
            <a:endParaRPr lang="en-US" sz="600" dirty="0">
              <a:solidFill>
                <a:srgbClr val="FFFFFF"/>
              </a:solidFill>
              <a:latin typeface="+mj-lt"/>
            </a:endParaRPr>
          </a:p>
        </p:txBody>
      </p:sp>
      <p:sp>
        <p:nvSpPr>
          <p:cNvPr id="22"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000" fill="hold"/>
                                        <p:tgtEl>
                                          <p:spTgt spid="10"/>
                                        </p:tgtEl>
                                        <p:attrNameLst>
                                          <p:attrName>ppt_x</p:attrName>
                                        </p:attrNameLst>
                                      </p:cBhvr>
                                      <p:tavLst>
                                        <p:tav tm="0">
                                          <p:val>
                                            <p:strVal val="#ppt_x"/>
                                          </p:val>
                                        </p:tav>
                                        <p:tav tm="100000">
                                          <p:val>
                                            <p:strVal val="#ppt_x"/>
                                          </p:val>
                                        </p:tav>
                                      </p:tavLst>
                                    </p:anim>
                                    <p:anim calcmode="lin" valueType="num">
                                      <p:cBhvr additive="base">
                                        <p:cTn id="8" dur="2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2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0" fill="hold"/>
                                        <p:tgtEl>
                                          <p:spTgt spid="9"/>
                                        </p:tgtEl>
                                        <p:attrNameLst>
                                          <p:attrName>ppt_x</p:attrName>
                                        </p:attrNameLst>
                                      </p:cBhvr>
                                      <p:tavLst>
                                        <p:tav tm="0">
                                          <p:val>
                                            <p:strVal val="#ppt_x"/>
                                          </p:val>
                                        </p:tav>
                                        <p:tav tm="100000">
                                          <p:val>
                                            <p:strVal val="#ppt_x"/>
                                          </p:val>
                                        </p:tav>
                                      </p:tavLst>
                                    </p:anim>
                                    <p:anim calcmode="lin" valueType="num">
                                      <p:cBhvr additive="base">
                                        <p:cTn id="12" dur="2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1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9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000" fill="hold"/>
                                        <p:tgtEl>
                                          <p:spTgt spid="14"/>
                                        </p:tgtEl>
                                        <p:attrNameLst>
                                          <p:attrName>ppt_x</p:attrName>
                                        </p:attrNameLst>
                                      </p:cBhvr>
                                      <p:tavLst>
                                        <p:tav tm="0">
                                          <p:val>
                                            <p:strVal val="#ppt_x"/>
                                          </p:val>
                                        </p:tav>
                                        <p:tav tm="100000">
                                          <p:val>
                                            <p:strVal val="#ppt_x"/>
                                          </p:val>
                                        </p:tav>
                                      </p:tavLst>
                                    </p:anim>
                                    <p:anim calcmode="lin" valueType="num">
                                      <p:cBhvr additive="base">
                                        <p:cTn id="20" dur="2000" fill="hold"/>
                                        <p:tgtEl>
                                          <p:spTgt spid="14"/>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9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2000" fill="hold"/>
                                        <p:tgtEl>
                                          <p:spTgt spid="12"/>
                                        </p:tgtEl>
                                        <p:attrNameLst>
                                          <p:attrName>ppt_x</p:attrName>
                                        </p:attrNameLst>
                                      </p:cBhvr>
                                      <p:tavLst>
                                        <p:tav tm="0">
                                          <p:val>
                                            <p:strVal val="#ppt_x"/>
                                          </p:val>
                                        </p:tav>
                                        <p:tav tm="100000">
                                          <p:val>
                                            <p:strVal val="#ppt_x"/>
                                          </p:val>
                                        </p:tav>
                                      </p:tavLst>
                                    </p:anim>
                                    <p:anim calcmode="lin" valueType="num">
                                      <p:cBhvr additive="base">
                                        <p:cTn id="24" dur="20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5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1100" fill="hold"/>
                                        <p:tgtEl>
                                          <p:spTgt spid="13"/>
                                        </p:tgtEl>
                                        <p:attrNameLst>
                                          <p:attrName>ppt_x</p:attrName>
                                        </p:attrNameLst>
                                      </p:cBhvr>
                                      <p:tavLst>
                                        <p:tav tm="0">
                                          <p:val>
                                            <p:strVal val="#ppt_x"/>
                                          </p:val>
                                        </p:tav>
                                        <p:tav tm="100000">
                                          <p:val>
                                            <p:strVal val="#ppt_x"/>
                                          </p:val>
                                        </p:tav>
                                      </p:tavLst>
                                    </p:anim>
                                    <p:anim calcmode="lin" valueType="num">
                                      <p:cBhvr additive="base">
                                        <p:cTn id="28" dur="1100" fill="hold"/>
                                        <p:tgtEl>
                                          <p:spTgt spid="13"/>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15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1000"/>
                                        <p:tgtEl>
                                          <p:spTgt spid="7">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2" grpId="0"/>
      <p:bldP spid="7" grpId="0" build="p">
        <p:tmplLst>
          <p:tmpl lvl="1">
            <p:tnLst>
              <p:par>
                <p:cTn xmlns:p14="http://schemas.microsoft.com/office/powerpoint/2010/main" presetID="10" presetClass="entr" presetSubtype="0" fill="hold" nodeType="withEffect">
                  <p:stCondLst>
                    <p:cond delay="200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3" name="Rectangle 22"/>
          <p:cNvSpPr/>
          <p:nvPr/>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chemeClr val="bg2"/>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animated bar_static">
    <p:spTree>
      <p:nvGrpSpPr>
        <p:cNvPr id="1" name=""/>
        <p:cNvGrpSpPr/>
        <p:nvPr/>
      </p:nvGrpSpPr>
      <p:grpSpPr>
        <a:xfrm>
          <a:off x="0" y="0"/>
          <a:ext cx="0" cy="0"/>
          <a:chOff x="0" y="0"/>
          <a:chExt cx="0" cy="0"/>
        </a:xfrm>
      </p:grpSpPr>
      <p:pic>
        <p:nvPicPr>
          <p:cNvPr id="58" name="Picture 57" descr="bottom bar.jpg"/>
          <p:cNvPicPr>
            <a:picLocks noChangeAspect="1"/>
          </p:cNvPicPr>
          <p:nvPr/>
        </p:nvPicPr>
        <p:blipFill>
          <a:blip r:embed="rId2" cstate="print"/>
          <a:stretch>
            <a:fillRect/>
          </a:stretch>
        </p:blipFill>
        <p:spPr>
          <a:xfrm>
            <a:off x="333375" y="6378339"/>
            <a:ext cx="8477250" cy="162912"/>
          </a:xfrm>
          <a:prstGeom prst="rect">
            <a:avLst/>
          </a:prstGeom>
        </p:spPr>
      </p:pic>
      <p:sp>
        <p:nvSpPr>
          <p:cNvPr id="47" name="Rectangle 46"/>
          <p:cNvSpPr/>
          <p:nvPr/>
        </p:nvSpPr>
        <p:spPr>
          <a:xfrm>
            <a:off x="3405352" y="5562600"/>
            <a:ext cx="599089" cy="11456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6" name="Rectangle 45"/>
          <p:cNvSpPr/>
          <p:nvPr/>
        </p:nvSpPr>
        <p:spPr>
          <a:xfrm>
            <a:off x="1460939" y="5638800"/>
            <a:ext cx="472965" cy="1145627"/>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5" name="Rectangle 44"/>
          <p:cNvSpPr/>
          <p:nvPr/>
        </p:nvSpPr>
        <p:spPr>
          <a:xfrm>
            <a:off x="4771697" y="5562600"/>
            <a:ext cx="472965" cy="1145627"/>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Rounded Rectangle 32"/>
          <p:cNvSpPr/>
          <p:nvPr/>
        </p:nvSpPr>
        <p:spPr>
          <a:xfrm rot="10800000" flipH="1">
            <a:off x="2856506" y="831272"/>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Rounded Rectangle 27"/>
          <p:cNvSpPr/>
          <p:nvPr/>
        </p:nvSpPr>
        <p:spPr>
          <a:xfrm rot="10800000" flipH="1">
            <a:off x="821966" y="471678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9" name="Rounded Rectangle 28"/>
          <p:cNvSpPr/>
          <p:nvPr/>
        </p:nvSpPr>
        <p:spPr>
          <a:xfrm rot="10800000" flipH="1">
            <a:off x="13325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endParaRPr lang="en-US" dirty="0">
              <a:latin typeface="+mj-lt"/>
            </a:endParaRPr>
          </a:p>
        </p:txBody>
      </p:sp>
      <p:sp>
        <p:nvSpPr>
          <p:cNvPr id="36" name="Rounded Rectangle 35"/>
          <p:cNvSpPr/>
          <p:nvPr/>
        </p:nvSpPr>
        <p:spPr>
          <a:xfrm rot="10800000" flipH="1">
            <a:off x="4920834" y="1025236"/>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7" name="Rounded Rectangle 36"/>
          <p:cNvSpPr/>
          <p:nvPr/>
        </p:nvSpPr>
        <p:spPr>
          <a:xfrm rot="10800000" flipH="1">
            <a:off x="539188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Rounded Rectangle 40"/>
          <p:cNvSpPr/>
          <p:nvPr/>
        </p:nvSpPr>
        <p:spPr>
          <a:xfrm rot="10800000" flipH="1">
            <a:off x="816224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Rounded Rectangle 41"/>
          <p:cNvSpPr/>
          <p:nvPr/>
        </p:nvSpPr>
        <p:spPr>
          <a:xfrm rot="10800000" flipH="1">
            <a:off x="37709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5" name="Rectangle 84"/>
          <p:cNvSpPr/>
          <p:nvPr/>
        </p:nvSpPr>
        <p:spPr>
          <a:xfrm>
            <a:off x="14992" y="0"/>
            <a:ext cx="9129008"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3"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54"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55"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02"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03"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04"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48" name="Subtitle 2"/>
          <p:cNvSpPr>
            <a:spLocks noGrp="1"/>
          </p:cNvSpPr>
          <p:nvPr>
            <p:ph type="subTitle" idx="1" hasCustomPrompt="1"/>
          </p:nvPr>
        </p:nvSpPr>
        <p:spPr>
          <a:xfrm>
            <a:off x="236383" y="4464066"/>
            <a:ext cx="8112126" cy="384175"/>
          </a:xfrm>
        </p:spPr>
        <p:txBody>
          <a:bodyPr>
            <a:normAutofit/>
          </a:bodyPr>
          <a:lstStyle>
            <a:lvl1pPr marL="0" indent="0" algn="l">
              <a:buNone/>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ct val="90000"/>
              </a:lnSpc>
              <a:spcBef>
                <a:spcPct val="0"/>
              </a:spcBef>
              <a:buNone/>
              <a:defRPr lang="en-US" sz="60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110"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11"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12"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grpSp>
        <p:nvGrpSpPr>
          <p:cNvPr id="2" name="Group 67"/>
          <p:cNvGrpSpPr/>
          <p:nvPr/>
        </p:nvGrpSpPr>
        <p:grpSpPr>
          <a:xfrm>
            <a:off x="341314" y="311151"/>
            <a:ext cx="829170" cy="438358"/>
            <a:chOff x="609600" y="528537"/>
            <a:chExt cx="1444734" cy="763789"/>
          </a:xfrm>
          <a:gradFill flip="none" rotWithShape="1">
            <a:gsLst>
              <a:gs pos="11000">
                <a:schemeClr val="accent2"/>
              </a:gs>
              <a:gs pos="100000">
                <a:schemeClr val="accent5"/>
              </a:gs>
            </a:gsLst>
            <a:lin ang="2700000" scaled="1"/>
            <a:tileRect/>
          </a:gradFill>
        </p:grpSpPr>
        <p:sp>
          <p:nvSpPr>
            <p:cNvPr id="69" name="Rectangle 68"/>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latin typeface="+mj-lt"/>
              </a:endParaRPr>
            </a:p>
          </p:txBody>
        </p:sp>
        <p:sp>
          <p:nvSpPr>
            <p:cNvPr id="70" name="Freeform 69"/>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71" name="Freeform 70"/>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72" name="Freeform 71"/>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latin typeface="+mj-lt"/>
              </a:endParaRPr>
            </a:p>
          </p:txBody>
        </p:sp>
        <p:sp>
          <p:nvSpPr>
            <p:cNvPr id="73" name="Freeform 72"/>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latin typeface="+mj-lt"/>
              </a:endParaRPr>
            </a:p>
          </p:txBody>
        </p:sp>
        <p:sp>
          <p:nvSpPr>
            <p:cNvPr id="74" name="Freeform 73"/>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sp>
          <p:nvSpPr>
            <p:cNvPr id="75" name="Freeform 74"/>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76" name="Freeform 75"/>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77" name="Freeform 76"/>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78" name="Freeform 77"/>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latin typeface="+mj-lt"/>
              </a:endParaRPr>
            </a:p>
          </p:txBody>
        </p:sp>
        <p:sp>
          <p:nvSpPr>
            <p:cNvPr id="79" name="Freeform 78"/>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80" name="Freeform 79"/>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81" name="Freeform 80"/>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82" name="Freeform 81"/>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grpSp>
      <p:sp>
        <p:nvSpPr>
          <p:cNvPr id="57" name="Rectangle 56"/>
          <p:cNvSpPr/>
          <p:nvPr/>
        </p:nvSpPr>
        <p:spPr>
          <a:xfrm>
            <a:off x="1" y="6541294"/>
            <a:ext cx="9129008" cy="316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9"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56"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52"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5" name="Picture Placeholder 4"/>
          <p:cNvSpPr>
            <a:spLocks noGrp="1"/>
          </p:cNvSpPr>
          <p:nvPr>
            <p:ph type="pic" sz="quarter" idx="10" hasCustomPrompt="1"/>
          </p:nvPr>
        </p:nvSpPr>
        <p:spPr>
          <a:xfrm>
            <a:off x="333375" y="310896"/>
            <a:ext cx="8474869" cy="6054185"/>
          </a:xfrm>
          <a:ln>
            <a:solidFill>
              <a:schemeClr val="bg2"/>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pic>
        <p:nvPicPr>
          <p:cNvPr id="3" name="Picture 2" descr="bottom bar.jpg"/>
          <p:cNvPicPr>
            <a:picLocks noChangeAspect="1"/>
          </p:cNvPicPr>
          <p:nvPr/>
        </p:nvPicPr>
        <p:blipFill>
          <a:blip r:embed="rId2" cstate="print"/>
          <a:stretch>
            <a:fillRect/>
          </a:stretch>
        </p:blipFill>
        <p:spPr>
          <a:xfrm>
            <a:off x="333375" y="6374862"/>
            <a:ext cx="8477250" cy="171450"/>
          </a:xfrm>
          <a:prstGeom prst="rect">
            <a:avLst/>
          </a:prstGeom>
        </p:spPr>
      </p:pic>
      <p:sp>
        <p:nvSpPr>
          <p:cNvPr id="11"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C0C0C0"/>
                </a:solidFill>
                <a:latin typeface="+mj-lt"/>
                <a:ea typeface="+mn-ea"/>
                <a:cs typeface="+mn-cs"/>
              </a:rPr>
              <a:t>Cisco Confidential</a:t>
            </a:r>
          </a:p>
        </p:txBody>
      </p:sp>
      <p:sp>
        <p:nvSpPr>
          <p:cNvPr id="8"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0"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Wide screen vide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22" name="Rectangle 21"/>
          <p:cNvSpPr/>
          <p:nvPr/>
        </p:nvSpPr>
        <p:spPr>
          <a:xfrm>
            <a:off x="0" y="0"/>
            <a:ext cx="9144000" cy="6858000"/>
          </a:xfrm>
          <a:prstGeom prst="rect">
            <a:avLst/>
          </a:prstGeom>
          <a:blipFill dpi="0" rotWithShape="1">
            <a:blip r:embed="rId3" cstate="print">
              <a:alphaModFix amt="2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nvGrpSpPr>
          <p:cNvPr id="2" name="Group 3"/>
          <p:cNvGrpSpPr/>
          <p:nvPr/>
        </p:nvGrpSpPr>
        <p:grpSpPr>
          <a:xfrm>
            <a:off x="341314" y="6124575"/>
            <a:ext cx="787133" cy="416134"/>
            <a:chOff x="609600" y="528537"/>
            <a:chExt cx="1444734" cy="763789"/>
          </a:xfrm>
          <a:solidFill>
            <a:schemeClr val="bg1"/>
          </a:solidFill>
        </p:grpSpPr>
        <p:sp>
          <p:nvSpPr>
            <p:cNvPr id="5" name="Rectangle 4"/>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latin typeface="+mj-lt"/>
              </a:endParaRPr>
            </a:p>
          </p:txBody>
        </p:sp>
        <p:sp>
          <p:nvSpPr>
            <p:cNvPr id="6" name="Freeform 5"/>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7" name="Freeform 6"/>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8" name="Freeform 7"/>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latin typeface="+mj-lt"/>
              </a:endParaRPr>
            </a:p>
          </p:txBody>
        </p:sp>
        <p:sp>
          <p:nvSpPr>
            <p:cNvPr id="9" name="Freeform 8"/>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latin typeface="+mj-lt"/>
              </a:endParaRPr>
            </a:p>
          </p:txBody>
        </p:sp>
        <p:sp>
          <p:nvSpPr>
            <p:cNvPr id="10" name="Freeform 9"/>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sp>
          <p:nvSpPr>
            <p:cNvPr id="11" name="Freeform 10"/>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12" name="Freeform 11"/>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13" name="Freeform 12"/>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14" name="Freeform 13"/>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latin typeface="+mj-lt"/>
              </a:endParaRPr>
            </a:p>
          </p:txBody>
        </p:sp>
        <p:sp>
          <p:nvSpPr>
            <p:cNvPr id="15" name="Freeform 14"/>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16" name="Freeform 15"/>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17" name="Freeform 16"/>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18" name="Freeform 17"/>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grpSp>
      <p:sp>
        <p:nvSpPr>
          <p:cNvPr id="40" name="Media Placeholder 39"/>
          <p:cNvSpPr>
            <a:spLocks noGrp="1"/>
          </p:cNvSpPr>
          <p:nvPr>
            <p:ph type="media" sz="quarter" idx="11" hasCustomPrompt="1"/>
          </p:nvPr>
        </p:nvSpPr>
        <p:spPr>
          <a:xfrm>
            <a:off x="673957" y="777240"/>
            <a:ext cx="7863840" cy="4425696"/>
          </a:xfrm>
          <a:solidFill>
            <a:schemeClr val="tx1">
              <a:lumMod val="50000"/>
            </a:schemeClr>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baseline="0" smtClean="0">
                <a:solidFill>
                  <a:schemeClr val="lt1"/>
                </a:solidFill>
                <a:latin typeface="+mj-lt"/>
                <a:ea typeface="+mn-ea"/>
                <a:cs typeface="+mn-cs"/>
              </a:defRPr>
            </a:lvl1pPr>
          </a:lstStyle>
          <a:p>
            <a:r>
              <a:rPr lang="en-US" dirty="0" smtClean="0"/>
              <a:t>Click icon to add video</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22" name="Rectangle 21"/>
          <p:cNvSpPr/>
          <p:nvPr/>
        </p:nvSpPr>
        <p:spPr>
          <a:xfrm>
            <a:off x="0" y="0"/>
            <a:ext cx="9144000" cy="6858000"/>
          </a:xfrm>
          <a:prstGeom prst="rect">
            <a:avLst/>
          </a:prstGeom>
          <a:blipFill dpi="0" rotWithShape="1">
            <a:blip r:embed="rId3" cstate="print">
              <a:alphaModFix amt="2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nvGrpSpPr>
          <p:cNvPr id="2" name="Group 3"/>
          <p:cNvGrpSpPr/>
          <p:nvPr/>
        </p:nvGrpSpPr>
        <p:grpSpPr>
          <a:xfrm>
            <a:off x="341314" y="6124575"/>
            <a:ext cx="787133" cy="416134"/>
            <a:chOff x="609600" y="528537"/>
            <a:chExt cx="1444734" cy="763789"/>
          </a:xfrm>
          <a:solidFill>
            <a:schemeClr val="bg1"/>
          </a:solidFill>
        </p:grpSpPr>
        <p:sp>
          <p:nvSpPr>
            <p:cNvPr id="40" name="Rectangle 39"/>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latin typeface="+mj-lt"/>
              </a:endParaRPr>
            </a:p>
          </p:txBody>
        </p:sp>
        <p:sp>
          <p:nvSpPr>
            <p:cNvPr id="41" name="Freeform 4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42" name="Freeform 4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43" name="Freeform 4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latin typeface="+mj-lt"/>
              </a:endParaRPr>
            </a:p>
          </p:txBody>
        </p:sp>
        <p:sp>
          <p:nvSpPr>
            <p:cNvPr id="44" name="Freeform 43"/>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latin typeface="+mj-lt"/>
              </a:endParaRPr>
            </a:p>
          </p:txBody>
        </p:sp>
        <p:sp>
          <p:nvSpPr>
            <p:cNvPr id="45" name="Freeform 44"/>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sp>
          <p:nvSpPr>
            <p:cNvPr id="46" name="Freeform 45"/>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47" name="Freeform 46"/>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48" name="Freeform 47"/>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49" name="Freeform 48"/>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latin typeface="+mj-lt"/>
              </a:endParaRPr>
            </a:p>
          </p:txBody>
        </p:sp>
        <p:sp>
          <p:nvSpPr>
            <p:cNvPr id="50" name="Freeform 49"/>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51" name="Freeform 50"/>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52" name="Freeform 51"/>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53" name="Freeform 52"/>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grpSp>
      <p:sp>
        <p:nvSpPr>
          <p:cNvPr id="21" name="Media Placeholder 20"/>
          <p:cNvSpPr>
            <a:spLocks noGrp="1"/>
          </p:cNvSpPr>
          <p:nvPr>
            <p:ph type="media" sz="quarter" idx="10" hasCustomPrompt="1"/>
          </p:nvPr>
        </p:nvSpPr>
        <p:spPr>
          <a:xfrm>
            <a:off x="2639917" y="778669"/>
            <a:ext cx="5897880" cy="4425696"/>
          </a:xfrm>
          <a:solidFill>
            <a:schemeClr val="tx1">
              <a:lumMod val="50000"/>
            </a:schemeClr>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C0C0C0"/>
                </a:solidFill>
                <a:latin typeface="+mj-lt"/>
                <a:ea typeface="+mn-ea"/>
                <a:cs typeface="+mn-cs"/>
              </a:rPr>
              <a:t>Cisco Confidential</a:t>
            </a:r>
          </a:p>
        </p:txBody>
      </p:sp>
      <p:sp>
        <p:nvSpPr>
          <p:cNvPr id="5"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6"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losing Slide_gree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dirty="0">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3" name="Freeform 22"/>
          <p:cNvSpPr>
            <a:spLocks noEditPoints="1"/>
          </p:cNvSpPr>
          <p:nvPr/>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1"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700"/>
                                        <p:tgtEl>
                                          <p:spTgt spid="25"/>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700"/>
                                        <p:tgtEl>
                                          <p:spTgt spid="27"/>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700"/>
                                        <p:tgtEl>
                                          <p:spTgt spid="29"/>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700"/>
                                        <p:tgtEl>
                                          <p:spTgt spid="31"/>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700"/>
                                        <p:tgtEl>
                                          <p:spTgt spid="33"/>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700"/>
                                        <p:tgtEl>
                                          <p:spTgt spid="26"/>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700"/>
                                        <p:tgtEl>
                                          <p:spTgt spid="28"/>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700"/>
                                        <p:tgtEl>
                                          <p:spTgt spid="30"/>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700"/>
                                        <p:tgtEl>
                                          <p:spTgt spid="32"/>
                                        </p:tgtEl>
                                      </p:cBhvr>
                                    </p:animEffect>
                                  </p:childTnLst>
                                </p:cTn>
                              </p:par>
                              <p:par>
                                <p:cTn id="36" presetID="42" presetClass="path" presetSubtype="0" accel="50000" decel="50000" fill="hold" grpId="0" nodeType="withEffect">
                                  <p:stCondLst>
                                    <p:cond delay="0"/>
                                  </p:stCondLst>
                                  <p:childTnLst>
                                    <p:animMotion origin="layout" path="M -5.55556E-7 -1.91391E-6 L -5.55556E-7 0.02314 " pathEditMode="relative" rAng="0" ptsTypes="AA">
                                      <p:cBhvr>
                                        <p:cTn id="37" dur="700" spd="-100000" fill="hold"/>
                                        <p:tgtEl>
                                          <p:spTgt spid="25"/>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27"/>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0 -1.91391E-6 L 0 0.02314 " pathEditMode="relative" rAng="0" ptsTypes="AA">
                                      <p:cBhvr>
                                        <p:cTn id="41" dur="700" spd="-100000" fill="hold"/>
                                        <p:tgtEl>
                                          <p:spTgt spid="29"/>
                                        </p:tgtEl>
                                        <p:attrNameLst>
                                          <p:attrName>ppt_x</p:attrName>
                                          <p:attrName>ppt_y</p:attrName>
                                        </p:attrNameLst>
                                      </p:cBhvr>
                                      <p:rCtr x="0" y="12"/>
                                    </p:animMotion>
                                  </p:childTnLst>
                                </p:cTn>
                              </p:par>
                              <p:par>
                                <p:cTn id="42" presetID="42" presetClass="path" presetSubtype="0" accel="50000" decel="50000" fill="hold" grpId="0" nodeType="withEffect">
                                  <p:stCondLst>
                                    <p:cond delay="0"/>
                                  </p:stCondLst>
                                  <p:childTnLst>
                                    <p:animMotion origin="layout" path="M -4.72222E-6 -1.93242E-6 L -4.72222E-6 0.02962 " pathEditMode="relative" rAng="0" ptsTypes="AA">
                                      <p:cBhvr>
                                        <p:cTn id="43" dur="700" spd="-100000" fill="hold"/>
                                        <p:tgtEl>
                                          <p:spTgt spid="31"/>
                                        </p:tgtEl>
                                        <p:attrNameLst>
                                          <p:attrName>ppt_x</p:attrName>
                                          <p:attrName>ppt_y</p:attrName>
                                        </p:attrNameLst>
                                      </p:cBhvr>
                                      <p:rCtr x="0" y="15"/>
                                    </p:animMotion>
                                  </p:childTnLst>
                                </p:cTn>
                              </p:par>
                              <p:par>
                                <p:cTn id="44" presetID="42" presetClass="path" presetSubtype="0" accel="50000" decel="50000" fill="hold" grpId="0" nodeType="withEffect">
                                  <p:stCondLst>
                                    <p:cond delay="0"/>
                                  </p:stCondLst>
                                  <p:childTnLst>
                                    <p:animMotion origin="layout" path="M 4.16667E-6 -1.91391E-6 L 4.16667E-6 0.02314 " pathEditMode="relative" rAng="0" ptsTypes="AA">
                                      <p:cBhvr>
                                        <p:cTn id="45" dur="700" spd="-100000" fill="hold"/>
                                        <p:tgtEl>
                                          <p:spTgt spid="33"/>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2.77778E-7 2.36056E-6 L 2.77778E-7 -0.02338 " pathEditMode="relative" rAng="0" ptsTypes="AA">
                                      <p:cBhvr>
                                        <p:cTn id="47" dur="700" spd="-100000" fill="hold"/>
                                        <p:tgtEl>
                                          <p:spTgt spid="26"/>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8.33333E-7 2.36056E-6 L -8.33333E-7 -0.02338 " pathEditMode="relative" rAng="0" ptsTypes="AA">
                                      <p:cBhvr>
                                        <p:cTn id="49" dur="700" spd="-100000" fill="hold"/>
                                        <p:tgtEl>
                                          <p:spTgt spid="28"/>
                                        </p:tgtEl>
                                        <p:attrNameLst>
                                          <p:attrName>ppt_x</p:attrName>
                                          <p:attrName>ppt_y</p:attrName>
                                        </p:attrNameLst>
                                      </p:cBhvr>
                                      <p:rCtr x="0" y="-12"/>
                                    </p:animMotion>
                                  </p:childTnLst>
                                </p:cTn>
                              </p:par>
                              <p:par>
                                <p:cTn id="50" presetID="64" presetClass="path" presetSubtype="0" accel="50000" decel="50000" fill="hold" grpId="0" nodeType="withEffect">
                                  <p:stCondLst>
                                    <p:cond delay="0"/>
                                  </p:stCondLst>
                                  <p:childTnLst>
                                    <p:animMotion origin="layout" path="M 4.44444E-6 2.36056E-6 L 4.44444E-6 -0.02338 " pathEditMode="relative" rAng="0" ptsTypes="AA">
                                      <p:cBhvr>
                                        <p:cTn id="51" dur="700" spd="-100000" fill="hold"/>
                                        <p:tgtEl>
                                          <p:spTgt spid="30"/>
                                        </p:tgtEl>
                                        <p:attrNameLst>
                                          <p:attrName>ppt_x</p:attrName>
                                          <p:attrName>ppt_y</p:attrName>
                                        </p:attrNameLst>
                                      </p:cBhvr>
                                      <p:rCtr x="0" y="-12"/>
                                    </p:animMotion>
                                  </p:childTnLst>
                                </p:cTn>
                              </p:par>
                              <p:par>
                                <p:cTn id="52" presetID="64" presetClass="path" presetSubtype="0" accel="50000" decel="50000" fill="hold" grpId="0" nodeType="withEffect">
                                  <p:stCondLst>
                                    <p:cond delay="0"/>
                                  </p:stCondLst>
                                  <p:childTnLst>
                                    <p:animMotion origin="layout" path="M 3.33333E-6 2.36056E-6 L 3.33333E-6 -0.02338 " pathEditMode="relative" rAng="0" ptsTypes="AA">
                                      <p:cBhvr>
                                        <p:cTn id="53" dur="700" spd="-100000" fill="hold"/>
                                        <p:tgtEl>
                                          <p:spTgt spid="32"/>
                                        </p:tgtEl>
                                        <p:attrNameLst>
                                          <p:attrName>ppt_x</p:attrName>
                                          <p:attrName>ppt_y</p:attrName>
                                        </p:attrNameLst>
                                      </p:cBhvr>
                                      <p:rCtr x="0" y="-12"/>
                                    </p:animMotion>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700"/>
                                        <p:tgtEl>
                                          <p:spTgt spid="22"/>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700"/>
                                        <p:tgtEl>
                                          <p:spTgt spid="20"/>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700"/>
                                        <p:tgtEl>
                                          <p:spTgt spid="24"/>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700"/>
                                        <p:tgtEl>
                                          <p:spTgt spid="21"/>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solid gradient">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29" name="Rounded Rectangle 28"/>
          <p:cNvSpPr/>
          <p:nvPr/>
        </p:nvSpPr>
        <p:spPr>
          <a:xfrm>
            <a:off x="1823499" y="-3570592"/>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Rounded Rectangle 29"/>
          <p:cNvSpPr/>
          <p:nvPr/>
        </p:nvSpPr>
        <p:spPr>
          <a:xfrm>
            <a:off x="0" y="-637720"/>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1" name="Rounded Rectangle 30"/>
          <p:cNvSpPr/>
          <p:nvPr/>
        </p:nvSpPr>
        <p:spPr>
          <a:xfrm rot="10800000">
            <a:off x="1013791"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j-lt"/>
              <a:ea typeface="+mn-ea"/>
              <a:cs typeface="+mn-cs"/>
            </a:endParaRPr>
          </a:p>
        </p:txBody>
      </p:sp>
      <p:sp>
        <p:nvSpPr>
          <p:cNvPr id="32" name="Rounded Rectangle 31"/>
          <p:cNvSpPr/>
          <p:nvPr/>
        </p:nvSpPr>
        <p:spPr>
          <a:xfrm>
            <a:off x="6585483" y="-291327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Rounded Rectangle 32"/>
          <p:cNvSpPr/>
          <p:nvPr/>
        </p:nvSpPr>
        <p:spPr>
          <a:xfrm>
            <a:off x="8105451" y="569919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Rounded Rectangle 33"/>
          <p:cNvSpPr/>
          <p:nvPr/>
        </p:nvSpPr>
        <p:spPr>
          <a:xfrm rot="10800000">
            <a:off x="3036073" y="1516172"/>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 name="Title 1"/>
          <p:cNvSpPr>
            <a:spLocks noGrp="1"/>
          </p:cNvSpPr>
          <p:nvPr>
            <p:ph type="ctrTitle" hasCustomPrompt="1"/>
          </p:nvPr>
        </p:nvSpPr>
        <p:spPr>
          <a:xfrm>
            <a:off x="221393" y="1236689"/>
            <a:ext cx="8112125" cy="2918779"/>
          </a:xfrm>
        </p:spPr>
        <p:txBody>
          <a:bodyPr/>
          <a:lstStyle>
            <a:lvl1pPr>
              <a:lnSpc>
                <a:spcPct val="90000"/>
              </a:lnSpc>
              <a:defRPr sz="6000" b="0" spc="-200" baseline="0">
                <a:solidFill>
                  <a:schemeClr val="bg1"/>
                </a:solidFill>
                <a:latin typeface="+mj-lt"/>
              </a:defRPr>
            </a:lvl1pPr>
          </a:lstStyle>
          <a:p>
            <a:r>
              <a:rPr lang="en-US" dirty="0" smtClean="0"/>
              <a:t>Presentation Title Goes Here</a:t>
            </a:r>
            <a:endParaRPr lang="en-US" dirty="0"/>
          </a:p>
        </p:txBody>
      </p:sp>
      <p:grpSp>
        <p:nvGrpSpPr>
          <p:cNvPr id="4"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latin typeface="+mj-lt"/>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latin typeface="+mj-lt"/>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latin typeface="+mj-lt"/>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latin typeface="+mj-lt"/>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grpSp>
      <p:sp>
        <p:nvSpPr>
          <p:cNvPr id="3" name="Subtitle 2"/>
          <p:cNvSpPr>
            <a:spLocks noGrp="1"/>
          </p:cNvSpPr>
          <p:nvPr>
            <p:ph type="subTitle" idx="1" hasCustomPrompt="1"/>
          </p:nvPr>
        </p:nvSpPr>
        <p:spPr>
          <a:xfrm>
            <a:off x="236383" y="4464068"/>
            <a:ext cx="8112126"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58"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chemeClr val="bg2"/>
                </a:solidFill>
                <a:latin typeface="+mj-lt"/>
              </a:rPr>
              <a:t>Cisco Confidential</a:t>
            </a:r>
          </a:p>
        </p:txBody>
      </p:sp>
      <p:sp>
        <p:nvSpPr>
          <p:cNvPr id="36"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2010 Cisco and/or its affiliates. All rights reserved.</a:t>
            </a:r>
            <a:endParaRPr lang="en-US" sz="600" dirty="0">
              <a:solidFill>
                <a:srgbClr val="FFFFFF"/>
              </a:solidFill>
              <a:latin typeface="+mj-lt"/>
            </a:endParaRPr>
          </a:p>
        </p:txBody>
      </p:sp>
      <p:sp>
        <p:nvSpPr>
          <p:cNvPr id="37"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33"/>
                                        </p:tgtEl>
                                        <p:attrNameLst>
                                          <p:attrName>ppt_x</p:attrName>
                                          <p:attrName>ppt_y</p:attrName>
                                        </p:attrNameLst>
                                      </p:cBhvr>
                                      <p:rCtr x="0" y="-712"/>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32"/>
                                        </p:tgtEl>
                                        <p:attrNameLst>
                                          <p:attrName>ppt_x</p:attrName>
                                          <p:attrName>ppt_y</p:attrName>
                                        </p:attrNameLst>
                                      </p:cBhvr>
                                      <p:rCtr x="0" y="443"/>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34"/>
                                        </p:tgtEl>
                                        <p:attrNameLst>
                                          <p:attrName>ppt_x</p:attrName>
                                          <p:attrName>ppt_y</p:attrName>
                                        </p:attrNameLst>
                                      </p:cBhvr>
                                      <p:rCtr x="0" y="-666"/>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31"/>
                                        </p:tgtEl>
                                        <p:attrNameLst>
                                          <p:attrName>ppt_x</p:attrName>
                                          <p:attrName>ppt_y</p:attrName>
                                        </p:attrNameLst>
                                      </p:cBhvr>
                                      <p:rCtr x="0" y="-71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30"/>
                                        </p:tgtEl>
                                        <p:attrNameLst>
                                          <p:attrName>ppt_x</p:attrName>
                                          <p:attrName>ppt_y</p:attrName>
                                        </p:attrNameLst>
                                      </p:cBhvr>
                                      <p:rCtr x="0" y="41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29"/>
                                        </p:tgtEl>
                                        <p:attrNameLst>
                                          <p:attrName>ppt_x</p:attrName>
                                          <p:attrName>ppt_y</p:attrName>
                                        </p:attrNameLst>
                                      </p:cBhvr>
                                      <p:rCtr x="0" y="5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losing Slide-green thank you">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20" name="Rectangle 19"/>
          <p:cNvSpPr>
            <a:spLocks noChangeArrowheads="1"/>
          </p:cNvSpPr>
          <p:nvPr/>
        </p:nvSpPr>
        <p:spPr bwMode="black">
          <a:xfrm>
            <a:off x="6312989" y="3708603"/>
            <a:ext cx="116616" cy="441827"/>
          </a:xfrm>
          <a:prstGeom prst="rect">
            <a:avLst/>
          </a:prstGeom>
          <a:solidFill>
            <a:schemeClr val="bg1"/>
          </a:solidFill>
          <a:ln w="9525">
            <a:noFill/>
            <a:miter lim="800000"/>
            <a:headEnd/>
            <a:tailEnd/>
          </a:ln>
        </p:spPr>
        <p:txBody>
          <a:bodyPr/>
          <a:lstStyle/>
          <a:p>
            <a:endParaRPr lang="en-US" dirty="0">
              <a:solidFill>
                <a:srgbClr val="0096D6"/>
              </a:solidFill>
              <a:latin typeface="+mj-lt"/>
            </a:endParaRPr>
          </a:p>
        </p:txBody>
      </p:sp>
      <p:sp>
        <p:nvSpPr>
          <p:cNvPr id="21" name="Freeform 20"/>
          <p:cNvSpPr>
            <a:spLocks/>
          </p:cNvSpPr>
          <p:nvPr/>
        </p:nvSpPr>
        <p:spPr bwMode="black">
          <a:xfrm>
            <a:off x="6992342" y="369760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2" name="Freeform 21"/>
          <p:cNvSpPr>
            <a:spLocks/>
          </p:cNvSpPr>
          <p:nvPr/>
        </p:nvSpPr>
        <p:spPr bwMode="black">
          <a:xfrm>
            <a:off x="5824831" y="369760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3" name="Freeform 22"/>
          <p:cNvSpPr>
            <a:spLocks noEditPoints="1"/>
          </p:cNvSpPr>
          <p:nvPr/>
        </p:nvSpPr>
        <p:spPr bwMode="black">
          <a:xfrm>
            <a:off x="7452023" y="369760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4" name="Freeform 23"/>
          <p:cNvSpPr>
            <a:spLocks/>
          </p:cNvSpPr>
          <p:nvPr/>
        </p:nvSpPr>
        <p:spPr bwMode="black">
          <a:xfrm>
            <a:off x="6580117" y="369760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5" name="Freeform 24"/>
          <p:cNvSpPr>
            <a:spLocks/>
          </p:cNvSpPr>
          <p:nvPr/>
        </p:nvSpPr>
        <p:spPr bwMode="black">
          <a:xfrm>
            <a:off x="5592955" y="308244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6" name="Freeform 25"/>
          <p:cNvSpPr>
            <a:spLocks/>
          </p:cNvSpPr>
          <p:nvPr/>
        </p:nvSpPr>
        <p:spPr bwMode="black">
          <a:xfrm>
            <a:off x="5900764" y="293018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7" name="Freeform 26"/>
          <p:cNvSpPr>
            <a:spLocks/>
          </p:cNvSpPr>
          <p:nvPr/>
        </p:nvSpPr>
        <p:spPr bwMode="black">
          <a:xfrm>
            <a:off x="6203154" y="272082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8" name="Freeform 27"/>
          <p:cNvSpPr>
            <a:spLocks/>
          </p:cNvSpPr>
          <p:nvPr/>
        </p:nvSpPr>
        <p:spPr bwMode="black">
          <a:xfrm>
            <a:off x="6510963" y="293018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9" name="Freeform 28"/>
          <p:cNvSpPr>
            <a:spLocks/>
          </p:cNvSpPr>
          <p:nvPr/>
        </p:nvSpPr>
        <p:spPr bwMode="black">
          <a:xfrm>
            <a:off x="6811994" y="308244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0" name="Freeform 29"/>
          <p:cNvSpPr>
            <a:spLocks/>
          </p:cNvSpPr>
          <p:nvPr/>
        </p:nvSpPr>
        <p:spPr bwMode="black">
          <a:xfrm>
            <a:off x="7119806"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1" name="Freeform 30"/>
          <p:cNvSpPr>
            <a:spLocks/>
          </p:cNvSpPr>
          <p:nvPr/>
        </p:nvSpPr>
        <p:spPr bwMode="black">
          <a:xfrm>
            <a:off x="7427618" y="272082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2" name="Freeform 31"/>
          <p:cNvSpPr>
            <a:spLocks/>
          </p:cNvSpPr>
          <p:nvPr/>
        </p:nvSpPr>
        <p:spPr bwMode="black">
          <a:xfrm>
            <a:off x="7730002"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3" name="Freeform 32"/>
          <p:cNvSpPr>
            <a:spLocks/>
          </p:cNvSpPr>
          <p:nvPr/>
        </p:nvSpPr>
        <p:spPr bwMode="black">
          <a:xfrm>
            <a:off x="8037814" y="308244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4" name="TextBox 33"/>
          <p:cNvSpPr txBox="1"/>
          <p:nvPr/>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700"/>
                                        <p:tgtEl>
                                          <p:spTgt spid="25"/>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700"/>
                                        <p:tgtEl>
                                          <p:spTgt spid="26"/>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700"/>
                                        <p:tgtEl>
                                          <p:spTgt spid="27"/>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700"/>
                                        <p:tgtEl>
                                          <p:spTgt spid="28"/>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700"/>
                                        <p:tgtEl>
                                          <p:spTgt spid="29"/>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700"/>
                                        <p:tgtEl>
                                          <p:spTgt spid="30"/>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700"/>
                                        <p:tgtEl>
                                          <p:spTgt spid="31"/>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700"/>
                                        <p:tgtEl>
                                          <p:spTgt spid="32"/>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700"/>
                                        <p:tgtEl>
                                          <p:spTgt spid="33"/>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25"/>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27"/>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29"/>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31"/>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33"/>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26"/>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28"/>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30"/>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32"/>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700"/>
                                        <p:tgtEl>
                                          <p:spTgt spid="22"/>
                                        </p:tgtEl>
                                      </p:cBhvr>
                                    </p:animEffect>
                                  </p:childTnLst>
                                </p:cTn>
                              </p:par>
                              <p:par>
                                <p:cTn id="62" presetID="10" presetClass="entr" presetSubtype="0" fill="hold" grpId="0" nodeType="withEffect">
                                  <p:stCondLst>
                                    <p:cond delay="1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700"/>
                                        <p:tgtEl>
                                          <p:spTgt spid="20"/>
                                        </p:tgtEl>
                                      </p:cBhvr>
                                    </p:animEffect>
                                  </p:childTnLst>
                                </p:cTn>
                              </p:par>
                              <p:par>
                                <p:cTn id="65" presetID="10" presetClass="entr" presetSubtype="0" fill="hold" grpId="0" nodeType="withEffect">
                                  <p:stCondLst>
                                    <p:cond delay="20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700"/>
                                        <p:tgtEl>
                                          <p:spTgt spid="24"/>
                                        </p:tgtEl>
                                      </p:cBhvr>
                                    </p:animEffect>
                                  </p:childTnLst>
                                </p:cTn>
                              </p:par>
                              <p:par>
                                <p:cTn id="68" presetID="10" presetClass="entr" presetSubtype="0" fill="hold" grpId="0" nodeType="withEffect">
                                  <p:stCondLst>
                                    <p:cond delay="30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700"/>
                                        <p:tgtEl>
                                          <p:spTgt spid="21"/>
                                        </p:tgtEl>
                                      </p:cBhvr>
                                    </p:animEffect>
                                  </p:childTnLst>
                                </p:cTn>
                              </p:par>
                              <p:par>
                                <p:cTn id="71" presetID="10" presetClass="entr" presetSubtype="0" fill="hold" grpId="0" nodeType="withEffect">
                                  <p:stCondLst>
                                    <p:cond delay="40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20" name="Picture 19" descr="Complex_Gradient7.jpg"/>
          <p:cNvPicPr>
            <a:picLocks noChangeAspect="1"/>
          </p:cNvPicPr>
          <p:nvPr/>
        </p:nvPicPr>
        <p:blipFill>
          <a:blip r:embed="rId2" cstate="print"/>
          <a:srcRect l="1695" r="14438"/>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dirty="0">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7" name="Freeform 6"/>
          <p:cNvSpPr>
            <a:spLocks noEditPoints="1"/>
          </p:cNvSpPr>
          <p:nvPr/>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00"/>
                                        <p:tgtEl>
                                          <p:spTgt spid="20"/>
                                        </p:tgtEl>
                                      </p:cBhvr>
                                    </p:animEffect>
                                  </p:childTnLst>
                                </p:cTn>
                              </p:par>
                            </p:childTnLst>
                          </p:cTn>
                        </p:par>
                        <p:par>
                          <p:cTn id="8" fill="hold">
                            <p:stCondLst>
                              <p:cond delay="700"/>
                            </p:stCondLst>
                            <p:childTnLst>
                              <p:par>
                                <p:cTn id="9" presetID="10" presetClass="entr" presetSubtype="0" fill="hold" grpId="1"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700"/>
                                        <p:tgtEl>
                                          <p:spTgt spid="9"/>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700"/>
                                        <p:tgtEl>
                                          <p:spTgt spid="11"/>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700"/>
                                        <p:tgtEl>
                                          <p:spTgt spid="14"/>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700"/>
                                        <p:tgtEl>
                                          <p:spTgt spid="16"/>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700"/>
                                        <p:tgtEl>
                                          <p:spTgt spid="18"/>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700"/>
                                        <p:tgtEl>
                                          <p:spTgt spid="10"/>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700"/>
                                        <p:tgtEl>
                                          <p:spTgt spid="12"/>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700"/>
                                        <p:tgtEl>
                                          <p:spTgt spid="15"/>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700"/>
                                        <p:tgtEl>
                                          <p:spTgt spid="17"/>
                                        </p:tgtEl>
                                      </p:cBhvr>
                                    </p:animEffect>
                                  </p:childTnLst>
                                </p:cTn>
                              </p:par>
                              <p:par>
                                <p:cTn id="36" presetID="42" presetClass="path" presetSubtype="0" accel="50000" decel="50000" fill="hold" grpId="0" nodeType="withEffect">
                                  <p:stCondLst>
                                    <p:cond delay="0"/>
                                  </p:stCondLst>
                                  <p:childTnLst>
                                    <p:animMotion origin="layout" path="M -5.55556E-7 -1.91391E-6 L -5.55556E-7 0.02314 " pathEditMode="relative" rAng="0" ptsTypes="AA">
                                      <p:cBhvr>
                                        <p:cTn id="37" dur="700" spd="-100000" fill="hold"/>
                                        <p:tgtEl>
                                          <p:spTgt spid="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0 -1.91391E-6 L 0 0.02314 " pathEditMode="relative" rAng="0" ptsTypes="AA">
                                      <p:cBhvr>
                                        <p:cTn id="41" dur="700" spd="-100000" fill="hold"/>
                                        <p:tgtEl>
                                          <p:spTgt spid="14"/>
                                        </p:tgtEl>
                                        <p:attrNameLst>
                                          <p:attrName>ppt_x</p:attrName>
                                          <p:attrName>ppt_y</p:attrName>
                                        </p:attrNameLst>
                                      </p:cBhvr>
                                      <p:rCtr x="0" y="12"/>
                                    </p:animMotion>
                                  </p:childTnLst>
                                </p:cTn>
                              </p:par>
                              <p:par>
                                <p:cTn id="42" presetID="42" presetClass="path" presetSubtype="0" accel="50000" decel="50000" fill="hold" grpId="0" nodeType="withEffect">
                                  <p:stCondLst>
                                    <p:cond delay="0"/>
                                  </p:stCondLst>
                                  <p:childTnLst>
                                    <p:animMotion origin="layout" path="M -4.72222E-6 -1.93242E-6 L -4.72222E-6 0.02962 " pathEditMode="relative" rAng="0" ptsTypes="AA">
                                      <p:cBhvr>
                                        <p:cTn id="43" dur="700" spd="-100000" fill="hold"/>
                                        <p:tgtEl>
                                          <p:spTgt spid="16"/>
                                        </p:tgtEl>
                                        <p:attrNameLst>
                                          <p:attrName>ppt_x</p:attrName>
                                          <p:attrName>ppt_y</p:attrName>
                                        </p:attrNameLst>
                                      </p:cBhvr>
                                      <p:rCtr x="0" y="15"/>
                                    </p:animMotion>
                                  </p:childTnLst>
                                </p:cTn>
                              </p:par>
                              <p:par>
                                <p:cTn id="44" presetID="42" presetClass="path" presetSubtype="0" accel="50000" decel="50000" fill="hold" grpId="0" nodeType="withEffect">
                                  <p:stCondLst>
                                    <p:cond delay="0"/>
                                  </p:stCondLst>
                                  <p:childTnLst>
                                    <p:animMotion origin="layout" path="M 4.16667E-6 -1.91391E-6 L 4.16667E-6 0.02314 " pathEditMode="relative" rAng="0" ptsTypes="AA">
                                      <p:cBhvr>
                                        <p:cTn id="45" dur="700" spd="-100000" fill="hold"/>
                                        <p:tgtEl>
                                          <p:spTgt spid="1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2.77778E-7 2.36056E-6 L 2.77778E-7 -0.02338 " pathEditMode="relative" rAng="0" ptsTypes="AA">
                                      <p:cBhvr>
                                        <p:cTn id="47" dur="700" spd="-100000" fill="hold"/>
                                        <p:tgtEl>
                                          <p:spTgt spid="1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8.33333E-7 2.36056E-6 L -8.33333E-7 -0.02338 " pathEditMode="relative" rAng="0" ptsTypes="AA">
                                      <p:cBhvr>
                                        <p:cTn id="49" dur="700" spd="-100000" fill="hold"/>
                                        <p:tgtEl>
                                          <p:spTgt spid="12"/>
                                        </p:tgtEl>
                                        <p:attrNameLst>
                                          <p:attrName>ppt_x</p:attrName>
                                          <p:attrName>ppt_y</p:attrName>
                                        </p:attrNameLst>
                                      </p:cBhvr>
                                      <p:rCtr x="0" y="-12"/>
                                    </p:animMotion>
                                  </p:childTnLst>
                                </p:cTn>
                              </p:par>
                              <p:par>
                                <p:cTn id="50" presetID="64" presetClass="path" presetSubtype="0" accel="50000" decel="50000" fill="hold" grpId="0" nodeType="withEffect">
                                  <p:stCondLst>
                                    <p:cond delay="0"/>
                                  </p:stCondLst>
                                  <p:childTnLst>
                                    <p:animMotion origin="layout" path="M 4.44444E-6 2.36056E-6 L 4.44444E-6 -0.02338 " pathEditMode="relative" rAng="0" ptsTypes="AA">
                                      <p:cBhvr>
                                        <p:cTn id="51" dur="700" spd="-100000" fill="hold"/>
                                        <p:tgtEl>
                                          <p:spTgt spid="15"/>
                                        </p:tgtEl>
                                        <p:attrNameLst>
                                          <p:attrName>ppt_x</p:attrName>
                                          <p:attrName>ppt_y</p:attrName>
                                        </p:attrNameLst>
                                      </p:cBhvr>
                                      <p:rCtr x="0" y="-12"/>
                                    </p:animMotion>
                                  </p:childTnLst>
                                </p:cTn>
                              </p:par>
                              <p:par>
                                <p:cTn id="52" presetID="64" presetClass="path" presetSubtype="0" accel="50000" decel="50000" fill="hold" grpId="0" nodeType="withEffect">
                                  <p:stCondLst>
                                    <p:cond delay="0"/>
                                  </p:stCondLst>
                                  <p:childTnLst>
                                    <p:animMotion origin="layout" path="M 3.33333E-6 2.36056E-6 L 3.33333E-6 -0.02338 " pathEditMode="relative" rAng="0" ptsTypes="AA">
                                      <p:cBhvr>
                                        <p:cTn id="53" dur="700" spd="-100000" fill="hold"/>
                                        <p:tgtEl>
                                          <p:spTgt spid="17"/>
                                        </p:tgtEl>
                                        <p:attrNameLst>
                                          <p:attrName>ppt_x</p:attrName>
                                          <p:attrName>ppt_y</p:attrName>
                                        </p:attrNameLst>
                                      </p:cBhvr>
                                      <p:rCtr x="0" y="-12"/>
                                    </p:animMotion>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700"/>
                                        <p:tgtEl>
                                          <p:spTgt spid="6"/>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700"/>
                                        <p:tgtEl>
                                          <p:spTgt spid="4"/>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700"/>
                                        <p:tgtEl>
                                          <p:spTgt spid="8"/>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700"/>
                                        <p:tgtEl>
                                          <p:spTgt spid="5"/>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18" name="Picture 17" descr="Complex_Gradient7.jpg"/>
          <p:cNvPicPr>
            <a:picLocks noChangeAspect="1"/>
          </p:cNvPicPr>
          <p:nvPr/>
        </p:nvPicPr>
        <p:blipFill>
          <a:blip r:embed="rId2" cstate="print"/>
          <a:srcRect l="1695" r="14438"/>
          <a:stretch>
            <a:fillRect/>
          </a:stretch>
        </p:blipFill>
        <p:spPr>
          <a:xfrm>
            <a:off x="0" y="0"/>
            <a:ext cx="9144000" cy="6858000"/>
          </a:xfrm>
          <a:prstGeom prst="rect">
            <a:avLst/>
          </a:prstGeom>
        </p:spPr>
      </p:pic>
      <p:sp>
        <p:nvSpPr>
          <p:cNvPr id="34" name="TextBox 33"/>
          <p:cNvSpPr txBox="1"/>
          <p:nvPr/>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sp>
        <p:nvSpPr>
          <p:cNvPr id="19" name="Rectangle 18"/>
          <p:cNvSpPr>
            <a:spLocks noChangeArrowheads="1"/>
          </p:cNvSpPr>
          <p:nvPr/>
        </p:nvSpPr>
        <p:spPr bwMode="black">
          <a:xfrm>
            <a:off x="6312989" y="3708603"/>
            <a:ext cx="116616" cy="441827"/>
          </a:xfrm>
          <a:prstGeom prst="rect">
            <a:avLst/>
          </a:prstGeom>
          <a:solidFill>
            <a:schemeClr val="bg1"/>
          </a:solidFill>
          <a:ln w="9525">
            <a:noFill/>
            <a:miter lim="800000"/>
            <a:headEnd/>
            <a:tailEnd/>
          </a:ln>
        </p:spPr>
        <p:txBody>
          <a:bodyPr/>
          <a:lstStyle/>
          <a:p>
            <a:endParaRPr lang="en-US" dirty="0">
              <a:solidFill>
                <a:srgbClr val="0096D6"/>
              </a:solidFill>
              <a:latin typeface="+mj-lt"/>
            </a:endParaRPr>
          </a:p>
        </p:txBody>
      </p:sp>
      <p:sp>
        <p:nvSpPr>
          <p:cNvPr id="35" name="Freeform 34"/>
          <p:cNvSpPr>
            <a:spLocks/>
          </p:cNvSpPr>
          <p:nvPr/>
        </p:nvSpPr>
        <p:spPr bwMode="black">
          <a:xfrm>
            <a:off x="6992342" y="369760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6" name="Freeform 35"/>
          <p:cNvSpPr>
            <a:spLocks/>
          </p:cNvSpPr>
          <p:nvPr/>
        </p:nvSpPr>
        <p:spPr bwMode="black">
          <a:xfrm>
            <a:off x="5824831" y="369760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7" name="Freeform 36"/>
          <p:cNvSpPr>
            <a:spLocks noEditPoints="1"/>
          </p:cNvSpPr>
          <p:nvPr/>
        </p:nvSpPr>
        <p:spPr bwMode="black">
          <a:xfrm>
            <a:off x="7452023" y="369760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8" name="Freeform 37"/>
          <p:cNvSpPr>
            <a:spLocks/>
          </p:cNvSpPr>
          <p:nvPr/>
        </p:nvSpPr>
        <p:spPr bwMode="black">
          <a:xfrm>
            <a:off x="6580117" y="369760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9" name="Freeform 38"/>
          <p:cNvSpPr>
            <a:spLocks/>
          </p:cNvSpPr>
          <p:nvPr/>
        </p:nvSpPr>
        <p:spPr bwMode="black">
          <a:xfrm>
            <a:off x="5592955" y="308244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0" name="Freeform 39"/>
          <p:cNvSpPr>
            <a:spLocks/>
          </p:cNvSpPr>
          <p:nvPr/>
        </p:nvSpPr>
        <p:spPr bwMode="black">
          <a:xfrm>
            <a:off x="5900764" y="293018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1" name="Freeform 40"/>
          <p:cNvSpPr>
            <a:spLocks/>
          </p:cNvSpPr>
          <p:nvPr/>
        </p:nvSpPr>
        <p:spPr bwMode="black">
          <a:xfrm>
            <a:off x="6203154" y="272082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2" name="Freeform 41"/>
          <p:cNvSpPr>
            <a:spLocks/>
          </p:cNvSpPr>
          <p:nvPr/>
        </p:nvSpPr>
        <p:spPr bwMode="black">
          <a:xfrm>
            <a:off x="6510963" y="293018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3" name="Freeform 42"/>
          <p:cNvSpPr>
            <a:spLocks/>
          </p:cNvSpPr>
          <p:nvPr/>
        </p:nvSpPr>
        <p:spPr bwMode="black">
          <a:xfrm>
            <a:off x="6811994" y="308244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4" name="Freeform 43"/>
          <p:cNvSpPr>
            <a:spLocks/>
          </p:cNvSpPr>
          <p:nvPr/>
        </p:nvSpPr>
        <p:spPr bwMode="black">
          <a:xfrm>
            <a:off x="7119806"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5" name="Freeform 44"/>
          <p:cNvSpPr>
            <a:spLocks/>
          </p:cNvSpPr>
          <p:nvPr/>
        </p:nvSpPr>
        <p:spPr bwMode="black">
          <a:xfrm>
            <a:off x="7427618" y="272082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6" name="Freeform 45"/>
          <p:cNvSpPr>
            <a:spLocks/>
          </p:cNvSpPr>
          <p:nvPr/>
        </p:nvSpPr>
        <p:spPr bwMode="black">
          <a:xfrm>
            <a:off x="7730002"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7" name="Freeform 46"/>
          <p:cNvSpPr>
            <a:spLocks/>
          </p:cNvSpPr>
          <p:nvPr/>
        </p:nvSpPr>
        <p:spPr bwMode="black">
          <a:xfrm>
            <a:off x="8037814" y="308244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700"/>
                                        <p:tgtEl>
                                          <p:spTgt spid="39"/>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700"/>
                                        <p:tgtEl>
                                          <p:spTgt spid="40"/>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700"/>
                                        <p:tgtEl>
                                          <p:spTgt spid="41"/>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700"/>
                                        <p:tgtEl>
                                          <p:spTgt spid="42"/>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700"/>
                                        <p:tgtEl>
                                          <p:spTgt spid="43"/>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700"/>
                                        <p:tgtEl>
                                          <p:spTgt spid="44"/>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700"/>
                                        <p:tgtEl>
                                          <p:spTgt spid="45"/>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700"/>
                                        <p:tgtEl>
                                          <p:spTgt spid="46"/>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700"/>
                                        <p:tgtEl>
                                          <p:spTgt spid="47"/>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39"/>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41"/>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43"/>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45"/>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47"/>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40"/>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42"/>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44"/>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46"/>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700"/>
                                        <p:tgtEl>
                                          <p:spTgt spid="36"/>
                                        </p:tgtEl>
                                      </p:cBhvr>
                                    </p:animEffect>
                                  </p:childTnLst>
                                </p:cTn>
                              </p:par>
                              <p:par>
                                <p:cTn id="62" presetID="10" presetClass="entr" presetSubtype="0" fill="hold" nodeType="withEffect">
                                  <p:stCondLst>
                                    <p:cond delay="10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700"/>
                                        <p:tgtEl>
                                          <p:spTgt spid="19"/>
                                        </p:tgtEl>
                                      </p:cBhvr>
                                    </p:animEffect>
                                  </p:childTnLst>
                                </p:cTn>
                              </p:par>
                              <p:par>
                                <p:cTn id="65" presetID="10" presetClass="entr" presetSubtype="0" fill="hold" nodeType="withEffect">
                                  <p:stCondLst>
                                    <p:cond delay="20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700"/>
                                        <p:tgtEl>
                                          <p:spTgt spid="38"/>
                                        </p:tgtEl>
                                      </p:cBhvr>
                                    </p:animEffect>
                                  </p:childTnLst>
                                </p:cTn>
                              </p:par>
                              <p:par>
                                <p:cTn id="68" presetID="10" presetClass="entr" presetSubtype="0" fill="hold" nodeType="withEffect">
                                  <p:stCondLst>
                                    <p:cond delay="30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700"/>
                                        <p:tgtEl>
                                          <p:spTgt spid="35"/>
                                        </p:tgtEl>
                                      </p:cBhvr>
                                    </p:animEffect>
                                  </p:childTnLst>
                                </p:cTn>
                              </p:par>
                              <p:par>
                                <p:cTn id="71" presetID="10" presetClass="entr" presetSubtype="0" fill="hold" nodeType="withEffect">
                                  <p:stCondLst>
                                    <p:cond delay="400"/>
                                  </p:stCondLst>
                                  <p:childTnLst>
                                    <p:set>
                                      <p:cBhvr>
                                        <p:cTn id="72" dur="1" fill="hold">
                                          <p:stCondLst>
                                            <p:cond delay="0"/>
                                          </p:stCondLst>
                                        </p:cTn>
                                        <p:tgtEl>
                                          <p:spTgt spid="37"/>
                                        </p:tgtEl>
                                        <p:attrNameLst>
                                          <p:attrName>style.visibility</p:attrName>
                                        </p:attrNameLst>
                                      </p:cBhvr>
                                      <p:to>
                                        <p:strVal val="visible"/>
                                      </p:to>
                                    </p:set>
                                    <p:animEffect transition="in" filter="fade">
                                      <p:cBhvr>
                                        <p:cTn id="73" dur="7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830FB50-491C-4B41-BE14-8244E9A29590}" type="datetimeFigureOut">
              <a:rPr lang="en-US" smtClean="0"/>
              <a:t>12/16/13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76A9C0A-7248-481E-8FB5-98EE7AAF5611}" type="slidenum">
              <a:rPr lang="en-US" smtClean="0"/>
              <a:t>‹#›</a:t>
            </a:fld>
            <a:endParaRPr lang="en-US" dirty="0"/>
          </a:p>
        </p:txBody>
      </p:sp>
    </p:spTree>
    <p:extLst>
      <p:ext uri="{BB962C8B-B14F-4D97-AF65-F5344CB8AC3E}">
        <p14:creationId xmlns:p14="http://schemas.microsoft.com/office/powerpoint/2010/main" val="252830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solid gradient_static">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37" name="Rounded Rectangle 36"/>
          <p:cNvSpPr/>
          <p:nvPr/>
        </p:nvSpPr>
        <p:spPr>
          <a:xfrm>
            <a:off x="1823499" y="3308943"/>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8" name="Rounded Rectangle 37"/>
          <p:cNvSpPr/>
          <p:nvPr/>
        </p:nvSpPr>
        <p:spPr>
          <a:xfrm>
            <a:off x="0" y="1236689"/>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Rounded Rectangle 38"/>
          <p:cNvSpPr/>
          <p:nvPr/>
        </p:nvSpPr>
        <p:spPr>
          <a:xfrm rot="10800000">
            <a:off x="1013791"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j-lt"/>
              <a:ea typeface="+mn-ea"/>
              <a:cs typeface="+mn-cs"/>
            </a:endParaRPr>
          </a:p>
        </p:txBody>
      </p:sp>
      <p:sp>
        <p:nvSpPr>
          <p:cNvPr id="40" name="Rounded Rectangle 39"/>
          <p:cNvSpPr/>
          <p:nvPr/>
        </p:nvSpPr>
        <p:spPr>
          <a:xfrm>
            <a:off x="6585483" y="-205602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Rounded Rectangle 40"/>
          <p:cNvSpPr/>
          <p:nvPr/>
        </p:nvSpPr>
        <p:spPr>
          <a:xfrm>
            <a:off x="8105451" y="278378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Rounded Rectangle 41"/>
          <p:cNvSpPr/>
          <p:nvPr/>
        </p:nvSpPr>
        <p:spPr>
          <a:xfrm rot="10800000">
            <a:off x="3036073" y="174390"/>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 name="Title 1"/>
          <p:cNvSpPr>
            <a:spLocks noGrp="1"/>
          </p:cNvSpPr>
          <p:nvPr>
            <p:ph type="ctrTitle" hasCustomPrompt="1"/>
          </p:nvPr>
        </p:nvSpPr>
        <p:spPr>
          <a:xfrm>
            <a:off x="221393" y="1236689"/>
            <a:ext cx="8112125" cy="2918779"/>
          </a:xfrm>
        </p:spPr>
        <p:txBody>
          <a:bodyPr/>
          <a:lstStyle>
            <a:lvl1pPr>
              <a:lnSpc>
                <a:spcPct val="90000"/>
              </a:lnSpc>
              <a:defRPr sz="6000" b="0" spc="-200" baseline="0">
                <a:solidFill>
                  <a:schemeClr val="bg1"/>
                </a:solidFill>
                <a:latin typeface="+mj-lt"/>
              </a:defRPr>
            </a:lvl1pPr>
          </a:lstStyle>
          <a:p>
            <a:r>
              <a:rPr lang="en-US" dirty="0" smtClean="0"/>
              <a:t>Presentation Title Goes Here</a:t>
            </a:r>
            <a:endParaRPr lang="en-US" dirty="0"/>
          </a:p>
        </p:txBody>
      </p:sp>
      <p:grpSp>
        <p:nvGrpSpPr>
          <p:cNvPr id="4"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latin typeface="+mj-lt"/>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latin typeface="+mj-lt"/>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latin typeface="+mj-lt"/>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latin typeface="+mj-lt"/>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grpSp>
      <p:sp>
        <p:nvSpPr>
          <p:cNvPr id="3" name="Subtitle 2"/>
          <p:cNvSpPr>
            <a:spLocks noGrp="1"/>
          </p:cNvSpPr>
          <p:nvPr>
            <p:ph type="subTitle" idx="1" hasCustomPrompt="1"/>
          </p:nvPr>
        </p:nvSpPr>
        <p:spPr>
          <a:xfrm>
            <a:off x="236383" y="4464068"/>
            <a:ext cx="8112126"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58"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chemeClr val="bg2"/>
                </a:solidFill>
                <a:latin typeface="+mj-lt"/>
              </a:rPr>
              <a:t>Cisco Confidential</a:t>
            </a:r>
          </a:p>
        </p:txBody>
      </p:sp>
      <p:sp>
        <p:nvSpPr>
          <p:cNvPr id="36"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2010 Cisco and/or its affiliates. All rights reserved.</a:t>
            </a:r>
            <a:endParaRPr lang="en-US" sz="600" dirty="0">
              <a:solidFill>
                <a:srgbClr val="FFFFFF"/>
              </a:solidFill>
              <a:latin typeface="+mj-lt"/>
            </a:endParaRPr>
          </a:p>
        </p:txBody>
      </p:sp>
      <p:sp>
        <p:nvSpPr>
          <p:cNvPr id="2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026" name="Picture 2" descr="C:\Documents and Settings\contractor\Desktop\Pattern_Half_Page.png"/>
          <p:cNvPicPr>
            <a:picLocks noChangeAspect="1" noChangeArrowheads="1"/>
          </p:cNvPicPr>
          <p:nvPr/>
        </p:nvPicPr>
        <p:blipFill>
          <a:blip r:embed="rId2" cstate="print"/>
          <a:srcRect/>
          <a:stretch>
            <a:fillRect/>
          </a:stretch>
        </p:blipFill>
        <p:spPr bwMode="auto">
          <a:xfrm>
            <a:off x="333375" y="3102726"/>
            <a:ext cx="8477250" cy="3438525"/>
          </a:xfrm>
          <a:prstGeom prst="rect">
            <a:avLst/>
          </a:prstGeom>
          <a:noFill/>
        </p:spPr>
      </p:pic>
      <p:sp>
        <p:nvSpPr>
          <p:cNvPr id="26" name="Rectangle 25"/>
          <p:cNvSpPr/>
          <p:nvPr/>
        </p:nvSpPr>
        <p:spPr>
          <a:xfrm>
            <a:off x="217357" y="3020518"/>
            <a:ext cx="8694295" cy="33577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dirty="0">
              <a:latin typeface="+mj-lt"/>
            </a:endParaRPr>
          </a:p>
        </p:txBody>
      </p:sp>
      <p:sp>
        <p:nvSpPr>
          <p:cNvPr id="2" name="Title 1"/>
          <p:cNvSpPr>
            <a:spLocks noGrp="1"/>
          </p:cNvSpPr>
          <p:nvPr>
            <p:ph type="ctrTitle" hasCustomPrompt="1"/>
          </p:nvPr>
        </p:nvSpPr>
        <p:spPr>
          <a:xfrm>
            <a:off x="221393" y="399143"/>
            <a:ext cx="8112125" cy="2407042"/>
          </a:xfrm>
        </p:spPr>
        <p:txBody>
          <a:bodyPr/>
          <a:lstStyle>
            <a:lvl1pPr algn="l" defTabSz="914400" rtl="0" eaLnBrk="1" latinLnBrk="0" hangingPunct="1">
              <a:lnSpc>
                <a:spcPct val="85000"/>
              </a:lnSpc>
              <a:spcBef>
                <a:spcPct val="0"/>
              </a:spcBef>
              <a:buNone/>
              <a:defRPr lang="en-US" sz="5400" b="0" kern="1200" spc="-15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47"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endParaRPr lang="en-US" dirty="0">
              <a:latin typeface="+mj-lt"/>
            </a:endParaRPr>
          </a:p>
        </p:txBody>
      </p:sp>
      <p:sp>
        <p:nvSpPr>
          <p:cNvPr id="24"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1"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13" name="Picture 12" descr="bottom bar.jpg"/>
          <p:cNvPicPr>
            <a:picLocks noChangeAspect="1"/>
          </p:cNvPicPr>
          <p:nvPr/>
        </p:nvPicPr>
        <p:blipFill>
          <a:blip r:embed="rId3" cstate="print"/>
          <a:stretch>
            <a:fillRect/>
          </a:stretch>
        </p:blipFill>
        <p:spPr>
          <a:xfrm>
            <a:off x="333375" y="6378339"/>
            <a:ext cx="8477250" cy="162912"/>
          </a:xfrm>
          <a:prstGeom prst="rect">
            <a:avLst/>
          </a:prstGeom>
        </p:spPr>
      </p:pic>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1.94444E-6 4.81481E-6 L -1.94444E-6 -0.48102 " pathEditMode="relative" rAng="0" ptsTypes="AA">
                                      <p:cBhvr>
                                        <p:cTn id="6" dur="1600" fill="hold"/>
                                        <p:tgtEl>
                                          <p:spTgt spid="26"/>
                                        </p:tgtEl>
                                        <p:attrNameLst>
                                          <p:attrName>ppt_x</p:attrName>
                                          <p:attrName>ppt_y</p:attrName>
                                        </p:attrNameLst>
                                      </p:cBhvr>
                                      <p:rCtr x="0" y="-241"/>
                                    </p:animMotion>
                                  </p:childTnLst>
                                </p:cTn>
                              </p:par>
                              <p:par>
                                <p:cTn id="7" presetID="10" presetClass="entr" presetSubtype="0" fill="hold" grpId="0" nodeType="withEffect">
                                  <p:stCondLst>
                                    <p:cond delay="110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8861"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39713" y="1344168"/>
            <a:ext cx="8578850" cy="4965192"/>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8861"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noChangeAspect="1"/>
          </p:cNvSpPr>
          <p:nvPr>
            <p:ph type="body" sz="quarter" idx="10"/>
          </p:nvPr>
        </p:nvSpPr>
        <p:spPr>
          <a:xfrm>
            <a:off x="239713" y="1339745"/>
            <a:ext cx="4122425" cy="4965700"/>
          </a:xfrm>
        </p:spPr>
        <p:txBody>
          <a:bodyPr>
            <a:normAutofit/>
          </a:bodyPr>
          <a:lstStyle>
            <a:lvl1pPr>
              <a:lnSpc>
                <a:spcPct val="95000"/>
              </a:lnSpc>
              <a:spcBef>
                <a:spcPts val="1480"/>
              </a:spcBef>
              <a:defRPr sz="1800">
                <a:solidFill>
                  <a:srgbClr val="435153"/>
                </a:solidFill>
                <a:latin typeface="+mj-lt"/>
              </a:defRPr>
            </a:lvl1pPr>
            <a:lvl2pPr>
              <a:lnSpc>
                <a:spcPct val="95000"/>
              </a:lnSpc>
              <a:spcBef>
                <a:spcPts val="600"/>
              </a:spcBef>
              <a:defRPr sz="1400">
                <a:solidFill>
                  <a:srgbClr val="435153"/>
                </a:solidFill>
                <a:latin typeface="+mj-lt"/>
              </a:defRPr>
            </a:lvl2pPr>
            <a:lvl3pPr>
              <a:defRPr sz="1200">
                <a:solidFill>
                  <a:srgbClr val="435153"/>
                </a:solidFill>
                <a:latin typeface="+mj-lt"/>
              </a:defRPr>
            </a:lvl3pPr>
            <a:lvl4pPr>
              <a:defRPr sz="1100">
                <a:solidFill>
                  <a:srgbClr val="435153"/>
                </a:solidFill>
                <a:latin typeface="+mj-lt"/>
              </a:defRPr>
            </a:lvl4pPr>
            <a:lvl5pPr>
              <a:defRPr sz="1100">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06781" y="1339745"/>
            <a:ext cx="4122425" cy="4965700"/>
          </a:xfrm>
        </p:spPr>
        <p:txBody>
          <a:bodyPr>
            <a:normAutofit/>
          </a:bodyPr>
          <a:lstStyle>
            <a:lvl1pPr>
              <a:lnSpc>
                <a:spcPct val="95000"/>
              </a:lnSpc>
              <a:spcBef>
                <a:spcPts val="1480"/>
              </a:spcBef>
              <a:defRPr sz="1800">
                <a:solidFill>
                  <a:srgbClr val="435153"/>
                </a:solidFill>
                <a:latin typeface="+mj-lt"/>
              </a:defRPr>
            </a:lvl1pPr>
            <a:lvl2pPr>
              <a:lnSpc>
                <a:spcPct val="95000"/>
              </a:lnSpc>
              <a:spcBef>
                <a:spcPts val="600"/>
              </a:spcBef>
              <a:defRPr sz="1400">
                <a:solidFill>
                  <a:srgbClr val="435153"/>
                </a:solidFill>
                <a:latin typeface="+mj-lt"/>
              </a:defRPr>
            </a:lvl2pPr>
            <a:lvl3pPr>
              <a:defRPr sz="1200">
                <a:solidFill>
                  <a:srgbClr val="435153"/>
                </a:solidFill>
                <a:latin typeface="+mj-lt"/>
              </a:defRPr>
            </a:lvl3pPr>
            <a:lvl4pPr>
              <a:defRPr sz="1100">
                <a:solidFill>
                  <a:srgbClr val="435153"/>
                </a:solidFill>
                <a:latin typeface="+mj-lt"/>
              </a:defRPr>
            </a:lvl4pPr>
            <a:lvl5pPr>
              <a:defRPr sz="1100">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Bullet with pull quote">
    <p:spTree>
      <p:nvGrpSpPr>
        <p:cNvPr id="1" name=""/>
        <p:cNvGrpSpPr/>
        <p:nvPr/>
      </p:nvGrpSpPr>
      <p:grpSpPr>
        <a:xfrm>
          <a:off x="0" y="0"/>
          <a:ext cx="0" cy="0"/>
          <a:chOff x="0" y="0"/>
          <a:chExt cx="0" cy="0"/>
        </a:xfrm>
      </p:grpSpPr>
      <p:sp>
        <p:nvSpPr>
          <p:cNvPr id="15" name="Rounded Rectangle 14"/>
          <p:cNvSpPr/>
          <p:nvPr/>
        </p:nvSpPr>
        <p:spPr>
          <a:xfrm>
            <a:off x="4984231" y="1411242"/>
            <a:ext cx="3759720" cy="4793993"/>
          </a:xfrm>
          <a:prstGeom prst="roundRect">
            <a:avLst>
              <a:gd name="adj" fmla="val 0"/>
            </a:avLst>
          </a:prstGeom>
          <a:gradFill flip="none" rotWithShape="1">
            <a:gsLst>
              <a:gs pos="0">
                <a:srgbClr val="E2F4FA"/>
              </a:gs>
              <a:gs pos="47000">
                <a:schemeClr val="bg1"/>
              </a:gs>
              <a:gs pos="100000">
                <a:srgbClr val="E2F4FA"/>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1" hasCustomPrompt="1"/>
          </p:nvPr>
        </p:nvSpPr>
        <p:spPr>
          <a:xfrm>
            <a:off x="5221224" y="1747683"/>
            <a:ext cx="3236976" cy="646331"/>
          </a:xfrm>
        </p:spPr>
        <p:txBody>
          <a:bodyPr>
            <a:spAutoFit/>
          </a:bodyPr>
          <a:lstStyle>
            <a:lvl1pPr marL="114300" indent="-114300" algn="l" defTabSz="914400" rtl="0" eaLnBrk="1" latinLnBrk="0" hangingPunct="1">
              <a:lnSpc>
                <a:spcPct val="90000"/>
              </a:lnSpc>
              <a:spcBef>
                <a:spcPts val="0"/>
              </a:spcBef>
              <a:buNone/>
              <a:defRPr lang="en-US" sz="2000" kern="1200" dirty="0" smtClean="0">
                <a:gradFill>
                  <a:gsLst>
                    <a:gs pos="0">
                      <a:schemeClr val="tx1"/>
                    </a:gs>
                    <a:gs pos="47000">
                      <a:schemeClr val="accent2"/>
                    </a:gs>
                    <a:gs pos="100000">
                      <a:schemeClr val="accent4"/>
                    </a:gs>
                  </a:gsLst>
                  <a:lin ang="3600000" scaled="0"/>
                </a:gradFill>
                <a:latin typeface="+mj-lt"/>
                <a:ea typeface="+mn-ea"/>
                <a:cs typeface="+mn-cs"/>
              </a:defRPr>
            </a:lvl1pPr>
            <a:lvl2pPr marL="114300" indent="-114300" algn="l" defTabSz="914400" rtl="0" eaLnBrk="1" latinLnBrk="0" hangingPunct="1">
              <a:defRPr lang="en-US" sz="2000" kern="1200" dirty="0" smtClean="0">
                <a:solidFill>
                  <a:schemeClr val="accent2"/>
                </a:solidFill>
                <a:latin typeface="Ciscolight" pitchFamily="2" charset="0"/>
                <a:ea typeface="+mn-ea"/>
                <a:cs typeface="+mn-cs"/>
              </a:defRPr>
            </a:lvl2pPr>
            <a:lvl3pPr marL="114300" indent="-114300" algn="l" defTabSz="914400" rtl="0" eaLnBrk="1" latinLnBrk="0" hangingPunct="1">
              <a:defRPr lang="en-US" sz="2000" kern="1200" dirty="0" smtClean="0">
                <a:solidFill>
                  <a:schemeClr val="accent2"/>
                </a:solidFill>
                <a:latin typeface="Ciscolight" pitchFamily="2" charset="0"/>
                <a:ea typeface="+mn-ea"/>
                <a:cs typeface="+mn-cs"/>
              </a:defRPr>
            </a:lvl3pPr>
            <a:lvl4pPr marL="114300" indent="-114300" algn="l" defTabSz="914400" rtl="0" eaLnBrk="1" latinLnBrk="0" hangingPunct="1">
              <a:defRPr lang="en-US" sz="2000" kern="1200" dirty="0" smtClean="0">
                <a:solidFill>
                  <a:schemeClr val="accent2"/>
                </a:solidFill>
                <a:latin typeface="Ciscolight" pitchFamily="2" charset="0"/>
                <a:ea typeface="+mn-ea"/>
                <a:cs typeface="+mn-cs"/>
              </a:defRPr>
            </a:lvl4pPr>
            <a:lvl5pPr marL="114300" indent="-114300" algn="l" defTabSz="914400" rtl="0" eaLnBrk="1" latinLnBrk="0" hangingPunct="1">
              <a:defRPr lang="en-US" sz="2000" kern="1200" dirty="0" smtClean="0">
                <a:solidFill>
                  <a:schemeClr val="accent2"/>
                </a:solidFill>
                <a:latin typeface="Ciscolight" pitchFamily="2" charset="0"/>
                <a:ea typeface="+mn-ea"/>
                <a:cs typeface="+mn-cs"/>
              </a:defRPr>
            </a:lvl5pPr>
          </a:lstStyle>
          <a:p>
            <a:pPr lvl="0"/>
            <a:r>
              <a:rPr lang="en-US" dirty="0" smtClean="0"/>
              <a:t>“This is the sample </a:t>
            </a:r>
            <a:br>
              <a:rPr lang="en-US" dirty="0" smtClean="0"/>
            </a:br>
            <a:r>
              <a:rPr lang="en-US" dirty="0" smtClean="0"/>
              <a:t>pull quote.”</a:t>
            </a:r>
          </a:p>
        </p:txBody>
      </p:sp>
      <p:sp>
        <p:nvSpPr>
          <p:cNvPr id="11" name="Rectangle 4"/>
          <p:cNvSpPr>
            <a:spLocks noChangeArrowheads="1"/>
          </p:cNvSpPr>
          <p:nvPr/>
        </p:nvSpPr>
        <p:spPr bwMode="ltGray">
          <a:xfrm>
            <a:off x="251373" y="6586246"/>
            <a:ext cx="2568027"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C0C0C0"/>
                </a:solidFill>
                <a:latin typeface="+mj-lt"/>
                <a:ea typeface="+mn-ea"/>
                <a:cs typeface="+mn-cs"/>
              </a:rPr>
              <a:t>© 2010 Cisco and/or its affiliates. All rights reserved.</a:t>
            </a:r>
            <a:endParaRPr lang="en-US" sz="600" kern="1200" dirty="0">
              <a:solidFill>
                <a:srgbClr val="C0C0C0"/>
              </a:solidFill>
              <a:latin typeface="+mj-lt"/>
              <a:ea typeface="+mn-ea"/>
              <a:cs typeface="+mn-cs"/>
            </a:endParaRPr>
          </a:p>
        </p:txBody>
      </p:sp>
      <p:sp>
        <p:nvSpPr>
          <p:cNvPr id="14"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pic>
        <p:nvPicPr>
          <p:cNvPr id="21" name="Picture 20" descr="verticalbar.png"/>
          <p:cNvPicPr>
            <a:picLocks noChangeAspect="1"/>
          </p:cNvPicPr>
          <p:nvPr/>
        </p:nvPicPr>
        <p:blipFill>
          <a:blip r:embed="rId2" cstate="print"/>
          <a:stretch>
            <a:fillRect/>
          </a:stretch>
        </p:blipFill>
        <p:spPr>
          <a:xfrm>
            <a:off x="4948236" y="1335313"/>
            <a:ext cx="83809" cy="4961463"/>
          </a:xfrm>
          <a:prstGeom prst="rect">
            <a:avLst/>
          </a:prstGeom>
        </p:spPr>
      </p:pic>
      <p:sp>
        <p:nvSpPr>
          <p:cNvPr id="13"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20" name="Text Placeholder 19"/>
          <p:cNvSpPr>
            <a:spLocks noGrp="1"/>
          </p:cNvSpPr>
          <p:nvPr>
            <p:ph type="body" sz="quarter" idx="14" hasCustomPrompt="1"/>
          </p:nvPr>
        </p:nvSpPr>
        <p:spPr>
          <a:xfrm>
            <a:off x="5334000" y="4876800"/>
            <a:ext cx="3200400" cy="457200"/>
          </a:xfrm>
        </p:spPr>
        <p:txBody>
          <a:bodyPr anchor="t">
            <a:noAutofit/>
          </a:bodyPr>
          <a:lstStyle>
            <a:lvl1pPr marL="0" indent="0">
              <a:buFontTx/>
              <a:buNone/>
              <a:defRPr sz="1600">
                <a:solidFill>
                  <a:schemeClr val="bg2">
                    <a:lumMod val="50000"/>
                  </a:schemeClr>
                </a:solidFill>
              </a:defRPr>
            </a:lvl1pPr>
          </a:lstStyle>
          <a:p>
            <a:pPr lvl="0"/>
            <a:r>
              <a:rPr lang="en-US" dirty="0" smtClean="0"/>
              <a:t>Source Name</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8861" cy="83820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smtClean="0"/>
              <a:t>Click to edit Master title style</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theme" Target="../theme/theme1.xml"/><Relationship Id="rId35"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1" y="1339745"/>
            <a:ext cx="8551441" cy="4965699"/>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1"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13" name="Picture 12" descr="bottom bar.jpg"/>
          <p:cNvPicPr>
            <a:picLocks noChangeAspect="1"/>
          </p:cNvPicPr>
          <p:nvPr/>
        </p:nvPicPr>
        <p:blipFill>
          <a:blip r:embed="rId35" cstate="print"/>
          <a:stretch>
            <a:fillRect/>
          </a:stretch>
        </p:blipFill>
        <p:spPr>
          <a:xfrm>
            <a:off x="333375" y="6378339"/>
            <a:ext cx="8477250" cy="162912"/>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p:transition xmlns:p14="http://schemas.microsoft.com/office/powerpoint/2010/main">
    <p:wipe dir="r"/>
  </p:transition>
  <p:timing>
    <p:tnLst>
      <p:par>
        <p:cTn xmlns:p14="http://schemas.microsoft.com/office/powerpoint/2010/mai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en.wikipedia.org/wiki/Data_Link_Layer" TargetMode="Externa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en.wikipedia.org/wiki/Data_Link_Layer" TargetMode="External"/><Relationship Id="rId3" Type="http://schemas.openxmlformats.org/officeDocument/2006/relationships/image" Target="../media/image12.wmf"/></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4" Type="http://schemas.openxmlformats.org/officeDocument/2006/relationships/image" Target="../media/image9.wmf"/><Relationship Id="rId5" Type="http://schemas.openxmlformats.org/officeDocument/2006/relationships/image" Target="../media/image10.wmf"/><Relationship Id="rId6" Type="http://schemas.openxmlformats.org/officeDocument/2006/relationships/image" Target="../media/image13.wmf"/><Relationship Id="rId7" Type="http://schemas.openxmlformats.org/officeDocument/2006/relationships/image" Target="../media/image25.png"/><Relationship Id="rId8" Type="http://schemas.openxmlformats.org/officeDocument/2006/relationships/image" Target="../media/image8.wmf"/><Relationship Id="rId9" Type="http://schemas.openxmlformats.org/officeDocument/2006/relationships/image" Target="../media/image26.wmf"/><Relationship Id="rId10" Type="http://schemas.openxmlformats.org/officeDocument/2006/relationships/image" Target="../media/image27.wmf"/><Relationship Id="rId11" Type="http://schemas.openxmlformats.org/officeDocument/2006/relationships/image" Target="../media/image11.wmf"/><Relationship Id="rId1" Type="http://schemas.openxmlformats.org/officeDocument/2006/relationships/slideLayout" Target="../slideLayouts/slideLayout9.xml"/><Relationship Id="rId2"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wmf"/><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7.wmf"/><Relationship Id="rId9" Type="http://schemas.openxmlformats.org/officeDocument/2006/relationships/image" Target="../media/image33.png"/><Relationship Id="rId10" Type="http://schemas.openxmlformats.org/officeDocument/2006/relationships/image" Target="../media/image34.png"/><Relationship Id="rId1" Type="http://schemas.openxmlformats.org/officeDocument/2006/relationships/slideLayout" Target="../slideLayouts/slideLayout9.xml"/><Relationship Id="rId2"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4" Type="http://schemas.openxmlformats.org/officeDocument/2006/relationships/image" Target="../media/image8.wmf"/><Relationship Id="rId5" Type="http://schemas.openxmlformats.org/officeDocument/2006/relationships/image" Target="../media/image35.png"/><Relationship Id="rId6" Type="http://schemas.openxmlformats.org/officeDocument/2006/relationships/image" Target="../media/image33.png"/><Relationship Id="rId1" Type="http://schemas.openxmlformats.org/officeDocument/2006/relationships/slideLayout" Target="../slideLayouts/slideLayout9.xml"/><Relationship Id="rId2" Type="http://schemas.openxmlformats.org/officeDocument/2006/relationships/image" Target="../media/image1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en.wikipedia.org/wiki/Data_Link_Layer" TargetMode="External"/><Relationship Id="rId3" Type="http://schemas.openxmlformats.org/officeDocument/2006/relationships/image" Target="../media/image11.wmf"/></Relationships>
</file>

<file path=ppt/slides/_rels/slide26.xml.rels><?xml version="1.0" encoding="UTF-8" standalone="yes"?>
<Relationships xmlns="http://schemas.openxmlformats.org/package/2006/relationships"><Relationship Id="rId11" Type="http://schemas.openxmlformats.org/officeDocument/2006/relationships/image" Target="../media/image27.wmf"/><Relationship Id="rId12" Type="http://schemas.openxmlformats.org/officeDocument/2006/relationships/image" Target="../media/image11.wmf"/><Relationship Id="rId1" Type="http://schemas.openxmlformats.org/officeDocument/2006/relationships/slideLayout" Target="../slideLayouts/slideLayout9.xml"/><Relationship Id="rId2" Type="http://schemas.openxmlformats.org/officeDocument/2006/relationships/image" Target="../media/image36.wmf"/><Relationship Id="rId3" Type="http://schemas.openxmlformats.org/officeDocument/2006/relationships/image" Target="../media/image12.wmf"/><Relationship Id="rId4" Type="http://schemas.openxmlformats.org/officeDocument/2006/relationships/image" Target="../media/image7.wmf"/><Relationship Id="rId5" Type="http://schemas.openxmlformats.org/officeDocument/2006/relationships/image" Target="../media/image9.wmf"/><Relationship Id="rId6" Type="http://schemas.openxmlformats.org/officeDocument/2006/relationships/image" Target="../media/image10.wmf"/><Relationship Id="rId7" Type="http://schemas.openxmlformats.org/officeDocument/2006/relationships/image" Target="../media/image13.wmf"/><Relationship Id="rId8" Type="http://schemas.openxmlformats.org/officeDocument/2006/relationships/image" Target="../media/image25.png"/><Relationship Id="rId9" Type="http://schemas.openxmlformats.org/officeDocument/2006/relationships/image" Target="../media/image8.wmf"/><Relationship Id="rId10" Type="http://schemas.openxmlformats.org/officeDocument/2006/relationships/image" Target="../media/image26.wmf"/></Relationships>
</file>

<file path=ppt/slides/_rels/slide27.xml.rels><?xml version="1.0" encoding="UTF-8" standalone="yes"?>
<Relationships xmlns="http://schemas.openxmlformats.org/package/2006/relationships"><Relationship Id="rId11" Type="http://schemas.openxmlformats.org/officeDocument/2006/relationships/image" Target="../media/image25.png"/><Relationship Id="rId12" Type="http://schemas.openxmlformats.org/officeDocument/2006/relationships/image" Target="../media/image41.png"/><Relationship Id="rId13" Type="http://schemas.openxmlformats.org/officeDocument/2006/relationships/image" Target="../media/image42.png"/><Relationship Id="rId14" Type="http://schemas.openxmlformats.org/officeDocument/2006/relationships/image" Target="../media/image43.png"/><Relationship Id="rId15" Type="http://schemas.openxmlformats.org/officeDocument/2006/relationships/image" Target="../media/image44.png"/><Relationship Id="rId1" Type="http://schemas.openxmlformats.org/officeDocument/2006/relationships/slideLayout" Target="../slideLayouts/slideLayout9.xml"/><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12.wmf"/><Relationship Id="rId7" Type="http://schemas.openxmlformats.org/officeDocument/2006/relationships/image" Target="../media/image13.wmf"/><Relationship Id="rId8" Type="http://schemas.openxmlformats.org/officeDocument/2006/relationships/image" Target="../media/image10.wmf"/><Relationship Id="rId9" Type="http://schemas.openxmlformats.org/officeDocument/2006/relationships/image" Target="../media/image11.wmf"/><Relationship Id="rId10" Type="http://schemas.openxmlformats.org/officeDocument/2006/relationships/image" Target="../media/image9.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Router_(computing)" TargetMode="External"/><Relationship Id="rId4" Type="http://schemas.openxmlformats.org/officeDocument/2006/relationships/hyperlink" Target="http://en.wikipedia.org/wiki/Network_switch" TargetMode="External"/><Relationship Id="rId5" Type="http://schemas.openxmlformats.org/officeDocument/2006/relationships/hyperlink" Target="http://en.wikipedia.org/wiki/Computer_multitasking" TargetMode="External"/><Relationship Id="rId1" Type="http://schemas.openxmlformats.org/officeDocument/2006/relationships/slideLayout" Target="../slideLayouts/slideLayout9.xml"/><Relationship Id="rId2" Type="http://schemas.openxmlformats.org/officeDocument/2006/relationships/hyperlink" Target="http://en.wikipedia.org/wiki/Cisco_System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9.wmf"/><Relationship Id="rId5" Type="http://schemas.openxmlformats.org/officeDocument/2006/relationships/image" Target="../media/image10.wmf"/><Relationship Id="rId1" Type="http://schemas.openxmlformats.org/officeDocument/2006/relationships/slideLayout" Target="../slideLayouts/slideLayout9.xml"/><Relationship Id="rId2"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image" Target="../media/image12.wmf"/><Relationship Id="rId4" Type="http://schemas.openxmlformats.org/officeDocument/2006/relationships/image" Target="../media/image13.wmf"/><Relationship Id="rId1" Type="http://schemas.openxmlformats.org/officeDocument/2006/relationships/slideLayout" Target="../slideLayouts/slideLayout9.xml"/><Relationship Id="rId2" Type="http://schemas.openxmlformats.org/officeDocument/2006/relationships/image" Target="../media/image1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8000" dirty="0" smtClean="0"/>
              <a:t>Cyberpatriot Session VI</a:t>
            </a:r>
            <a:endParaRPr lang="en-US" sz="8000" dirty="0"/>
          </a:p>
        </p:txBody>
      </p:sp>
      <p:sp>
        <p:nvSpPr>
          <p:cNvPr id="3" name="Subtitle 2"/>
          <p:cNvSpPr>
            <a:spLocks noGrp="1"/>
          </p:cNvSpPr>
          <p:nvPr>
            <p:ph type="subTitle" idx="1"/>
          </p:nvPr>
        </p:nvSpPr>
        <p:spPr/>
        <p:txBody>
          <a:bodyPr/>
          <a:lstStyle/>
          <a:p>
            <a:r>
              <a:rPr lang="en-US" b="1" dirty="0" smtClean="0"/>
              <a:t>Internet Operating System (IOS) Fundamentals</a:t>
            </a:r>
            <a:endParaRPr lang="en-US" b="1" dirty="0"/>
          </a:p>
        </p:txBody>
      </p:sp>
    </p:spTree>
    <p:extLst>
      <p:ext uri="{BB962C8B-B14F-4D97-AF65-F5344CB8AC3E}">
        <p14:creationId xmlns:p14="http://schemas.microsoft.com/office/powerpoint/2010/main" val="22217276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wo cities v1 CP6 Topic 2 .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0"/>
            <a:ext cx="5389097" cy="6858000"/>
          </a:xfrm>
          <a:prstGeom prst="rect">
            <a:avLst/>
          </a:prstGeom>
        </p:spPr>
      </p:pic>
    </p:spTree>
    <p:extLst>
      <p:ext uri="{BB962C8B-B14F-4D97-AF65-F5344CB8AC3E}">
        <p14:creationId xmlns:p14="http://schemas.microsoft.com/office/powerpoint/2010/main" val="766922841"/>
      </p:ext>
    </p:extLst>
  </p:cSld>
  <p:clrMapOvr>
    <a:masterClrMapping/>
  </p:clrMapOvr>
  <p:transition xmlns:p14="http://schemas.microsoft.com/office/powerpoint/2010/mai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wo cities v2 CP6 Topic 2 .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0"/>
            <a:ext cx="5389097" cy="6858000"/>
          </a:xfrm>
          <a:prstGeom prst="rect">
            <a:avLst/>
          </a:prstGeom>
        </p:spPr>
      </p:pic>
    </p:spTree>
    <p:extLst>
      <p:ext uri="{BB962C8B-B14F-4D97-AF65-F5344CB8AC3E}">
        <p14:creationId xmlns:p14="http://schemas.microsoft.com/office/powerpoint/2010/main" val="136658803"/>
      </p:ext>
    </p:extLst>
  </p:cSld>
  <p:clrMapOvr>
    <a:masterClrMapping/>
  </p:clrMapOvr>
  <p:transition xmlns:p14="http://schemas.microsoft.com/office/powerpoint/2010/mai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wo cities v3 CP6 Topic 2 .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0"/>
            <a:ext cx="5389097" cy="6858000"/>
          </a:xfrm>
          <a:prstGeom prst="rect">
            <a:avLst/>
          </a:prstGeom>
        </p:spPr>
      </p:pic>
    </p:spTree>
    <p:extLst>
      <p:ext uri="{BB962C8B-B14F-4D97-AF65-F5344CB8AC3E}">
        <p14:creationId xmlns:p14="http://schemas.microsoft.com/office/powerpoint/2010/main" val="2971278916"/>
      </p:ext>
    </p:extLst>
  </p:cSld>
  <p:clrMapOvr>
    <a:masterClrMapping/>
  </p:clrMapOvr>
  <p:transition xmlns:p14="http://schemas.microsoft.com/office/powerpoint/2010/mai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88861" cy="838200"/>
          </a:xfrm>
        </p:spPr>
        <p:txBody>
          <a:bodyPr/>
          <a:lstStyle/>
          <a:p>
            <a:r>
              <a:rPr lang="en-US" dirty="0" smtClean="0"/>
              <a:t>Agenda</a:t>
            </a:r>
            <a:endParaRPr lang="en-US" dirty="0"/>
          </a:p>
        </p:txBody>
      </p:sp>
      <p:sp>
        <p:nvSpPr>
          <p:cNvPr id="3" name="Text Placeholder 2"/>
          <p:cNvSpPr>
            <a:spLocks noGrp="1"/>
          </p:cNvSpPr>
          <p:nvPr>
            <p:ph type="body" sz="quarter" idx="10"/>
          </p:nvPr>
        </p:nvSpPr>
        <p:spPr>
          <a:xfrm>
            <a:off x="457200" y="2514600"/>
            <a:ext cx="8382001" cy="713232"/>
          </a:xfrm>
        </p:spPr>
        <p:txBody>
          <a:bodyPr>
            <a:noAutofit/>
          </a:bodyPr>
          <a:lstStyle/>
          <a:p>
            <a:pPr marL="0" indent="0" algn="ctr">
              <a:buNone/>
            </a:pPr>
            <a:r>
              <a:rPr lang="en-US" sz="4800" b="1" dirty="0" smtClean="0"/>
              <a:t>Interfaces</a:t>
            </a:r>
          </a:p>
        </p:txBody>
      </p:sp>
    </p:spTree>
    <p:extLst>
      <p:ext uri="{BB962C8B-B14F-4D97-AF65-F5344CB8AC3E}">
        <p14:creationId xmlns:p14="http://schemas.microsoft.com/office/powerpoint/2010/main" val="36741257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88861" cy="838200"/>
          </a:xfrm>
        </p:spPr>
        <p:txBody>
          <a:bodyPr/>
          <a:lstStyle/>
          <a:p>
            <a:r>
              <a:rPr lang="en-US" dirty="0" smtClean="0"/>
              <a:t>Interface Defined</a:t>
            </a:r>
            <a:endParaRPr lang="en-US" dirty="0"/>
          </a:p>
        </p:txBody>
      </p:sp>
      <p:sp>
        <p:nvSpPr>
          <p:cNvPr id="3" name="Text Placeholder 2"/>
          <p:cNvSpPr>
            <a:spLocks noGrp="1"/>
          </p:cNvSpPr>
          <p:nvPr>
            <p:ph type="body" sz="quarter" idx="10"/>
          </p:nvPr>
        </p:nvSpPr>
        <p:spPr>
          <a:xfrm>
            <a:off x="380999" y="1344168"/>
            <a:ext cx="8382001" cy="4965192"/>
          </a:xfrm>
        </p:spPr>
        <p:txBody>
          <a:bodyPr/>
          <a:lstStyle/>
          <a:p>
            <a:pPr marL="0" indent="0">
              <a:buNone/>
            </a:pPr>
            <a:endParaRPr lang="en-US" b="1" dirty="0"/>
          </a:p>
          <a:p>
            <a:pPr marL="0" indent="0">
              <a:buNone/>
            </a:pPr>
            <a:endParaRPr lang="en-US" dirty="0" smtClean="0">
              <a:hlinkClick r:id="rId2" tooltip="Data Link Layer"/>
            </a:endParaRPr>
          </a:p>
          <a:p>
            <a:pPr marL="0" indent="0">
              <a:buNone/>
            </a:pPr>
            <a:endParaRPr lang="en-US" dirty="0">
              <a:hlinkClick r:id="rId2" tooltip="Data Link Layer"/>
            </a:endParaRPr>
          </a:p>
          <a:p>
            <a:pPr marL="0" indent="0">
              <a:buNone/>
            </a:pPr>
            <a:r>
              <a:rPr lang="en-US" dirty="0"/>
              <a:t>A hardware interface is described by the mechanical, electrical and logical signals at the interface and the protocol for sequencing </a:t>
            </a:r>
            <a:r>
              <a:rPr lang="en-US" dirty="0" smtClean="0"/>
              <a:t>them </a:t>
            </a:r>
            <a:r>
              <a:rPr lang="en-US" dirty="0"/>
              <a:t>(sometimes called signaling</a:t>
            </a:r>
            <a:r>
              <a:rPr lang="en-US" dirty="0" smtClean="0"/>
              <a:t>).</a:t>
            </a:r>
            <a:endParaRPr lang="en-US" dirty="0">
              <a:solidFill>
                <a:srgbClr val="000608"/>
              </a:solidFill>
            </a:endParaRPr>
          </a:p>
        </p:txBody>
      </p:sp>
      <p:sp>
        <p:nvSpPr>
          <p:cNvPr id="5" name="TextBox 4"/>
          <p:cNvSpPr txBox="1"/>
          <p:nvPr/>
        </p:nvSpPr>
        <p:spPr>
          <a:xfrm>
            <a:off x="1447800" y="1981200"/>
            <a:ext cx="2608406" cy="400110"/>
          </a:xfrm>
          <a:prstGeom prst="rect">
            <a:avLst/>
          </a:prstGeom>
          <a:noFill/>
        </p:spPr>
        <p:txBody>
          <a:bodyPr wrap="none" rtlCol="0">
            <a:spAutoFit/>
          </a:bodyPr>
          <a:lstStyle/>
          <a:p>
            <a:r>
              <a:rPr lang="en-US" sz="2000" b="1" dirty="0" smtClean="0">
                <a:solidFill>
                  <a:schemeClr val="tx1">
                    <a:lumMod val="50000"/>
                  </a:schemeClr>
                </a:solidFill>
              </a:rPr>
              <a:t>Think Lock and Key</a:t>
            </a:r>
            <a:endParaRPr lang="en-US" sz="2000" b="1" dirty="0">
              <a:solidFill>
                <a:schemeClr val="tx1">
                  <a:lumMod val="50000"/>
                </a:schemeClr>
              </a:solidFill>
            </a:endParaRP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911408"/>
            <a:ext cx="964644"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047291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968"/>
            <a:ext cx="8588861" cy="838200"/>
          </a:xfrm>
        </p:spPr>
        <p:txBody>
          <a:bodyPr/>
          <a:lstStyle/>
          <a:p>
            <a:r>
              <a:rPr lang="en-US" dirty="0" smtClean="0"/>
              <a:t>Interface Examples</a:t>
            </a:r>
            <a:endParaRPr lang="en-US"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62200"/>
            <a:ext cx="3506891" cy="4023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1141230" y="1039275"/>
            <a:ext cx="1341725" cy="1243770"/>
            <a:chOff x="1121335" y="838200"/>
            <a:chExt cx="1341725" cy="1243770"/>
          </a:xfrm>
        </p:grpSpPr>
        <p:sp>
          <p:nvSpPr>
            <p:cNvPr id="5" name="TextBox 4"/>
            <p:cNvSpPr txBox="1"/>
            <p:nvPr/>
          </p:nvSpPr>
          <p:spPr>
            <a:xfrm>
              <a:off x="1447800" y="1712638"/>
              <a:ext cx="813043" cy="369332"/>
            </a:xfrm>
            <a:prstGeom prst="rect">
              <a:avLst/>
            </a:prstGeom>
            <a:noFill/>
          </p:spPr>
          <p:txBody>
            <a:bodyPr wrap="none" rtlCol="0">
              <a:spAutoFit/>
            </a:bodyPr>
            <a:lstStyle/>
            <a:p>
              <a:r>
                <a:rPr lang="en-US" b="1" dirty="0" smtClean="0">
                  <a:solidFill>
                    <a:srgbClr val="000608"/>
                  </a:solidFill>
                </a:rPr>
                <a:t>RJ-45</a:t>
              </a:r>
              <a:endParaRPr lang="en-US" b="1" dirty="0">
                <a:solidFill>
                  <a:srgbClr val="000608"/>
                </a:solidFill>
              </a:endParaRPr>
            </a:p>
          </p:txBody>
        </p:sp>
        <p:pic>
          <p:nvPicPr>
            <p:cNvPr id="410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335" y="838200"/>
              <a:ext cx="1341725"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 name="Group 6"/>
          <p:cNvGrpSpPr/>
          <p:nvPr/>
        </p:nvGrpSpPr>
        <p:grpSpPr>
          <a:xfrm>
            <a:off x="3974188" y="1039275"/>
            <a:ext cx="1852376" cy="1192292"/>
            <a:chOff x="3962400" y="889678"/>
            <a:chExt cx="1852376" cy="1192292"/>
          </a:xfrm>
        </p:grpSpPr>
        <p:pic>
          <p:nvPicPr>
            <p:cNvPr id="410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400" y="889678"/>
              <a:ext cx="1852376"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481321" y="1712638"/>
              <a:ext cx="966931" cy="369332"/>
            </a:xfrm>
            <a:prstGeom prst="rect">
              <a:avLst/>
            </a:prstGeom>
            <a:noFill/>
          </p:spPr>
          <p:txBody>
            <a:bodyPr wrap="none" rtlCol="0">
              <a:spAutoFit/>
            </a:bodyPr>
            <a:lstStyle/>
            <a:p>
              <a:r>
                <a:rPr lang="en-US" b="1" dirty="0" smtClean="0">
                  <a:solidFill>
                    <a:srgbClr val="000608"/>
                  </a:solidFill>
                </a:rPr>
                <a:t>Optical</a:t>
              </a:r>
              <a:endParaRPr lang="en-US" b="1" dirty="0">
                <a:solidFill>
                  <a:srgbClr val="000608"/>
                </a:solidFill>
              </a:endParaRPr>
            </a:p>
          </p:txBody>
        </p:sp>
      </p:grpSp>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4650" y="2400300"/>
            <a:ext cx="2201074" cy="3017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a:off x="6934199" y="982214"/>
            <a:ext cx="1341725" cy="1249353"/>
            <a:chOff x="6934200" y="843204"/>
            <a:chExt cx="1341725" cy="1249353"/>
          </a:xfrm>
        </p:grpSpPr>
        <p:pic>
          <p:nvPicPr>
            <p:cNvPr id="1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843204"/>
              <a:ext cx="1341725"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7329024" y="1723225"/>
              <a:ext cx="813043" cy="369332"/>
            </a:xfrm>
            <a:prstGeom prst="rect">
              <a:avLst/>
            </a:prstGeom>
            <a:noFill/>
          </p:spPr>
          <p:txBody>
            <a:bodyPr wrap="none" rtlCol="0">
              <a:spAutoFit/>
            </a:bodyPr>
            <a:lstStyle/>
            <a:p>
              <a:r>
                <a:rPr lang="en-US" b="1" dirty="0" smtClean="0">
                  <a:solidFill>
                    <a:srgbClr val="000608"/>
                  </a:solidFill>
                </a:rPr>
                <a:t>Serial</a:t>
              </a:r>
              <a:endParaRPr lang="en-US" b="1" dirty="0">
                <a:solidFill>
                  <a:srgbClr val="000608"/>
                </a:solidFill>
              </a:endParaRPr>
            </a:p>
          </p:txBody>
        </p:sp>
      </p:grpSp>
    </p:spTree>
    <p:extLst>
      <p:ext uri="{BB962C8B-B14F-4D97-AF65-F5344CB8AC3E}">
        <p14:creationId xmlns:p14="http://schemas.microsoft.com/office/powerpoint/2010/main" val="237922000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968"/>
            <a:ext cx="8588861" cy="838200"/>
          </a:xfrm>
        </p:spPr>
        <p:txBody>
          <a:bodyPr/>
          <a:lstStyle/>
          <a:p>
            <a:r>
              <a:rPr lang="en-US" dirty="0" smtClean="0"/>
              <a:t>Interfaces – Speeds and Feeds</a:t>
            </a:r>
            <a:endParaRPr lang="en-US"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91" y="1295400"/>
            <a:ext cx="6907808"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08367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88861" cy="838200"/>
          </a:xfrm>
        </p:spPr>
        <p:txBody>
          <a:bodyPr/>
          <a:lstStyle/>
          <a:p>
            <a:r>
              <a:rPr lang="en-US" dirty="0" smtClean="0"/>
              <a:t>Agenda</a:t>
            </a:r>
            <a:endParaRPr lang="en-US" dirty="0"/>
          </a:p>
        </p:txBody>
      </p:sp>
      <p:sp>
        <p:nvSpPr>
          <p:cNvPr id="3" name="Text Placeholder 2"/>
          <p:cNvSpPr>
            <a:spLocks noGrp="1"/>
          </p:cNvSpPr>
          <p:nvPr>
            <p:ph type="body" sz="quarter" idx="10"/>
          </p:nvPr>
        </p:nvSpPr>
        <p:spPr>
          <a:xfrm>
            <a:off x="457200" y="2514600"/>
            <a:ext cx="8382001" cy="713232"/>
          </a:xfrm>
        </p:spPr>
        <p:txBody>
          <a:bodyPr>
            <a:noAutofit/>
          </a:bodyPr>
          <a:lstStyle/>
          <a:p>
            <a:pPr marL="0" indent="0" algn="ctr">
              <a:buNone/>
            </a:pPr>
            <a:r>
              <a:rPr lang="en-US" sz="4800" b="1" dirty="0" smtClean="0"/>
              <a:t>Switching 101</a:t>
            </a:r>
          </a:p>
        </p:txBody>
      </p:sp>
    </p:spTree>
    <p:extLst>
      <p:ext uri="{BB962C8B-B14F-4D97-AF65-F5344CB8AC3E}">
        <p14:creationId xmlns:p14="http://schemas.microsoft.com/office/powerpoint/2010/main" val="396225239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88861" cy="838200"/>
          </a:xfrm>
        </p:spPr>
        <p:txBody>
          <a:bodyPr/>
          <a:lstStyle/>
          <a:p>
            <a:r>
              <a:rPr lang="en-US" dirty="0" smtClean="0"/>
              <a:t>Switching 101</a:t>
            </a:r>
            <a:endParaRPr lang="en-US" dirty="0"/>
          </a:p>
        </p:txBody>
      </p:sp>
      <p:sp>
        <p:nvSpPr>
          <p:cNvPr id="3" name="Text Placeholder 2"/>
          <p:cNvSpPr>
            <a:spLocks noGrp="1"/>
          </p:cNvSpPr>
          <p:nvPr>
            <p:ph type="body" sz="quarter" idx="10"/>
          </p:nvPr>
        </p:nvSpPr>
        <p:spPr>
          <a:xfrm>
            <a:off x="380999" y="1344168"/>
            <a:ext cx="8382001" cy="4965192"/>
          </a:xfrm>
        </p:spPr>
        <p:txBody>
          <a:bodyPr/>
          <a:lstStyle/>
          <a:p>
            <a:pPr marL="0" indent="0">
              <a:buNone/>
            </a:pPr>
            <a:endParaRPr lang="en-US" b="1" dirty="0"/>
          </a:p>
          <a:p>
            <a:pPr marL="0" indent="0">
              <a:buNone/>
            </a:pPr>
            <a:endParaRPr lang="en-US" dirty="0" smtClean="0">
              <a:hlinkClick r:id="rId2" tooltip="Data Link Layer"/>
            </a:endParaRPr>
          </a:p>
          <a:p>
            <a:pPr marL="0" indent="0">
              <a:buNone/>
            </a:pPr>
            <a:endParaRPr lang="en-US" dirty="0">
              <a:hlinkClick r:id="rId2" tooltip="Data Link Layer"/>
            </a:endParaRPr>
          </a:p>
          <a:p>
            <a:pPr marL="0" indent="0">
              <a:buNone/>
            </a:pPr>
            <a:r>
              <a:rPr lang="en-US" dirty="0" smtClean="0">
                <a:solidFill>
                  <a:srgbClr val="000608"/>
                </a:solidFill>
              </a:rPr>
              <a:t>Layer </a:t>
            </a:r>
            <a:r>
              <a:rPr lang="en-US" dirty="0">
                <a:solidFill>
                  <a:srgbClr val="000608"/>
                </a:solidFill>
              </a:rPr>
              <a:t>2 switching uses the media access control address (MAC </a:t>
            </a:r>
            <a:r>
              <a:rPr lang="en-US" dirty="0" smtClean="0">
                <a:solidFill>
                  <a:srgbClr val="000608"/>
                </a:solidFill>
              </a:rPr>
              <a:t>address) </a:t>
            </a:r>
            <a:r>
              <a:rPr lang="en-US" dirty="0">
                <a:solidFill>
                  <a:srgbClr val="000608"/>
                </a:solidFill>
              </a:rPr>
              <a:t>from the host's network interface cards (NICs) to decide where to forward frames. Layer 2 switching is hardware </a:t>
            </a:r>
            <a:r>
              <a:rPr lang="en-US" dirty="0" smtClean="0">
                <a:solidFill>
                  <a:srgbClr val="000608"/>
                </a:solidFill>
              </a:rPr>
              <a:t>based,</a:t>
            </a:r>
            <a:r>
              <a:rPr lang="en-US" baseline="30000" dirty="0">
                <a:solidFill>
                  <a:srgbClr val="000608"/>
                </a:solidFill>
              </a:rPr>
              <a:t> </a:t>
            </a:r>
            <a:r>
              <a:rPr lang="en-US" dirty="0" smtClean="0">
                <a:solidFill>
                  <a:srgbClr val="000608"/>
                </a:solidFill>
              </a:rPr>
              <a:t>which </a:t>
            </a:r>
            <a:r>
              <a:rPr lang="en-US" dirty="0">
                <a:solidFill>
                  <a:srgbClr val="000608"/>
                </a:solidFill>
              </a:rPr>
              <a:t>means switches use </a:t>
            </a:r>
            <a:r>
              <a:rPr lang="en-US" dirty="0" smtClean="0">
                <a:solidFill>
                  <a:srgbClr val="000608"/>
                </a:solidFill>
              </a:rPr>
              <a:t>special chips called application-specific </a:t>
            </a:r>
            <a:r>
              <a:rPr lang="en-US" dirty="0">
                <a:solidFill>
                  <a:srgbClr val="000608"/>
                </a:solidFill>
              </a:rPr>
              <a:t>integrated circuit (ASICs) to build and maintain filter tables (also known as MAC address tables or </a:t>
            </a:r>
            <a:r>
              <a:rPr lang="en-US" dirty="0" smtClean="0">
                <a:solidFill>
                  <a:srgbClr val="000608"/>
                </a:solidFill>
              </a:rPr>
              <a:t>Content Addressable Memory or CAM </a:t>
            </a:r>
            <a:r>
              <a:rPr lang="en-US" dirty="0">
                <a:solidFill>
                  <a:srgbClr val="000608"/>
                </a:solidFill>
              </a:rPr>
              <a:t>tables</a:t>
            </a:r>
            <a:r>
              <a:rPr lang="en-US" dirty="0" smtClean="0">
                <a:solidFill>
                  <a:srgbClr val="000608"/>
                </a:solidFill>
              </a:rPr>
              <a:t>).</a:t>
            </a:r>
            <a:endParaRPr lang="en-US" dirty="0">
              <a:solidFill>
                <a:srgbClr val="000608"/>
              </a:solidFill>
            </a:endParaRPr>
          </a:p>
        </p:txBody>
      </p:sp>
      <p:pic>
        <p:nvPicPr>
          <p:cNvPr id="4"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28637"/>
            <a:ext cx="639071" cy="273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105796" y="1920933"/>
            <a:ext cx="7489551" cy="400110"/>
          </a:xfrm>
          <a:prstGeom prst="rect">
            <a:avLst/>
          </a:prstGeom>
          <a:noFill/>
        </p:spPr>
        <p:txBody>
          <a:bodyPr wrap="none" rtlCol="0">
            <a:spAutoFit/>
          </a:bodyPr>
          <a:lstStyle/>
          <a:p>
            <a:r>
              <a:rPr lang="en-US" sz="2000" b="1" dirty="0" smtClean="0">
                <a:solidFill>
                  <a:schemeClr val="tx1">
                    <a:lumMod val="50000"/>
                  </a:schemeClr>
                </a:solidFill>
              </a:rPr>
              <a:t>Network Switch – Neighborhood with Streets and Mailboxes</a:t>
            </a:r>
            <a:endParaRPr lang="en-US" sz="2000" b="1" dirty="0">
              <a:solidFill>
                <a:schemeClr val="tx1">
                  <a:lumMod val="50000"/>
                </a:schemeClr>
              </a:solidFill>
            </a:endParaRPr>
          </a:p>
        </p:txBody>
      </p:sp>
    </p:spTree>
    <p:extLst>
      <p:ext uri="{BB962C8B-B14F-4D97-AF65-F5344CB8AC3E}">
        <p14:creationId xmlns:p14="http://schemas.microsoft.com/office/powerpoint/2010/main" val="29590374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861"/>
            <a:ext cx="8588861" cy="838200"/>
          </a:xfrm>
        </p:spPr>
        <p:txBody>
          <a:bodyPr/>
          <a:lstStyle/>
          <a:p>
            <a:r>
              <a:rPr lang="en-US" dirty="0" smtClean="0"/>
              <a:t>Switching 101</a:t>
            </a:r>
            <a:endParaRPr lang="en-US" dirty="0"/>
          </a:p>
        </p:txBody>
      </p:sp>
      <p:pic>
        <p:nvPicPr>
          <p:cNvPr id="1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2119" y="3176785"/>
            <a:ext cx="71274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3518" y="1266633"/>
            <a:ext cx="57338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2" descr="File Server_Updated200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33638" y="4930863"/>
            <a:ext cx="352684" cy="469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6" name="Group 1045"/>
          <p:cNvGrpSpPr/>
          <p:nvPr/>
        </p:nvGrpSpPr>
        <p:grpSpPr>
          <a:xfrm>
            <a:off x="6244019" y="2026416"/>
            <a:ext cx="2558802" cy="2861983"/>
            <a:chOff x="5728204" y="1889373"/>
            <a:chExt cx="2958219" cy="3487871"/>
          </a:xfrm>
        </p:grpSpPr>
        <p:pic>
          <p:nvPicPr>
            <p:cNvPr id="12" name="Picture 2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2900" y="2653136"/>
              <a:ext cx="685800" cy="47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8" descr="AccessPoin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28204" y="3292062"/>
              <a:ext cx="715200" cy="312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6231" y="3048000"/>
              <a:ext cx="1263360" cy="361950"/>
            </a:xfrm>
            <a:prstGeom prst="rect">
              <a:avLst/>
            </a:prstGeom>
            <a:noFill/>
            <a:ln>
              <a:noFill/>
            </a:ln>
            <a:effectLst/>
            <a:scene3d>
              <a:camera prst="orthographicFront">
                <a:rot lat="0" lon="0" rev="90000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00623" y="3933504"/>
              <a:ext cx="685800" cy="47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5523" y="1889373"/>
              <a:ext cx="685800" cy="47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9005" y="4897410"/>
              <a:ext cx="685800" cy="47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99539" y="3624642"/>
              <a:ext cx="1405751" cy="361950"/>
            </a:xfrm>
            <a:prstGeom prst="rect">
              <a:avLst/>
            </a:prstGeom>
            <a:noFill/>
            <a:ln>
              <a:noFill/>
            </a:ln>
            <a:effectLst/>
            <a:scene3d>
              <a:camera prst="orthographicFront">
                <a:rot lat="0" lon="0" rev="20399999"/>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4176439"/>
              <a:ext cx="1676400" cy="361950"/>
            </a:xfrm>
            <a:prstGeom prst="rect">
              <a:avLst/>
            </a:prstGeom>
            <a:noFill/>
            <a:ln>
              <a:noFill/>
            </a:ln>
            <a:effectLst/>
            <a:scene3d>
              <a:camera prst="orthographicFront">
                <a:rot lat="0" lon="0" rev="1830000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6319" y="2550817"/>
              <a:ext cx="1263360" cy="361950"/>
            </a:xfrm>
            <a:prstGeom prst="rect">
              <a:avLst/>
            </a:prstGeom>
            <a:noFill/>
            <a:ln>
              <a:noFill/>
            </a:ln>
            <a:effectLst/>
            <a:scene3d>
              <a:camera prst="orthographicFront">
                <a:rot lat="0" lon="600000" rev="270000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8" name="Picture 34"/>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57800" y="1266633"/>
            <a:ext cx="556953" cy="46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 name="Straight Connector 28"/>
          <p:cNvCxnSpPr>
            <a:stCxn id="11" idx="2"/>
          </p:cNvCxnSpPr>
          <p:nvPr/>
        </p:nvCxnSpPr>
        <p:spPr>
          <a:xfrm>
            <a:off x="2870211" y="1723833"/>
            <a:ext cx="1339477" cy="1482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514477" y="1600200"/>
            <a:ext cx="1021800" cy="1605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5" name="Straight Connector 1034"/>
          <p:cNvCxnSpPr>
            <a:stCxn id="10" idx="2"/>
            <a:endCxn id="17" idx="0"/>
          </p:cNvCxnSpPr>
          <p:nvPr/>
        </p:nvCxnSpPr>
        <p:spPr>
          <a:xfrm>
            <a:off x="4338489" y="3481585"/>
            <a:ext cx="571491" cy="144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8" name="Straight Connector 1047"/>
          <p:cNvCxnSpPr>
            <a:stCxn id="10" idx="3"/>
          </p:cNvCxnSpPr>
          <p:nvPr/>
        </p:nvCxnSpPr>
        <p:spPr>
          <a:xfrm flipV="1">
            <a:off x="4694859" y="3299321"/>
            <a:ext cx="1997043" cy="29864"/>
          </a:xfrm>
          <a:prstGeom prst="line">
            <a:avLst/>
          </a:prstGeom>
        </p:spPr>
        <p:style>
          <a:lnRef idx="1">
            <a:schemeClr val="accent1"/>
          </a:lnRef>
          <a:fillRef idx="0">
            <a:schemeClr val="accent1"/>
          </a:fillRef>
          <a:effectRef idx="0">
            <a:schemeClr val="accent1"/>
          </a:effectRef>
          <a:fontRef idx="minor">
            <a:schemeClr val="tx1"/>
          </a:fontRef>
        </p:style>
      </p:cxnSp>
      <p:pic>
        <p:nvPicPr>
          <p:cNvPr id="79" name="Picture 42" descr="File Server_Updated200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79049" y="4963514"/>
            <a:ext cx="352684" cy="469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0" name="Straight Connector 79"/>
          <p:cNvCxnSpPr>
            <a:stCxn id="56" idx="0"/>
            <a:endCxn id="79" idx="0"/>
          </p:cNvCxnSpPr>
          <p:nvPr/>
        </p:nvCxnSpPr>
        <p:spPr>
          <a:xfrm flipH="1">
            <a:off x="3555391" y="3451252"/>
            <a:ext cx="725404" cy="1512262"/>
          </a:xfrm>
          <a:prstGeom prst="line">
            <a:avLst/>
          </a:prstGeom>
        </p:spPr>
        <p:style>
          <a:lnRef idx="1">
            <a:schemeClr val="accent1"/>
          </a:lnRef>
          <a:fillRef idx="0">
            <a:schemeClr val="accent1"/>
          </a:fillRef>
          <a:effectRef idx="0">
            <a:schemeClr val="accent1"/>
          </a:effectRef>
          <a:fontRef idx="minor">
            <a:schemeClr val="tx1"/>
          </a:fontRef>
        </p:style>
      </p:cxnSp>
      <p:pic>
        <p:nvPicPr>
          <p:cNvPr id="83" name="Picture 23"/>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19163" y="2340010"/>
            <a:ext cx="528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Picture 4"/>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19163" y="3427049"/>
            <a:ext cx="442914" cy="30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37"/>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362077" y="4526991"/>
            <a:ext cx="591633" cy="3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Connector 48"/>
          <p:cNvCxnSpPr/>
          <p:nvPr/>
        </p:nvCxnSpPr>
        <p:spPr>
          <a:xfrm>
            <a:off x="1295400" y="2403145"/>
            <a:ext cx="2809053" cy="926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84" idx="3"/>
          </p:cNvCxnSpPr>
          <p:nvPr/>
        </p:nvCxnSpPr>
        <p:spPr>
          <a:xfrm flipV="1">
            <a:off x="1362077" y="3429151"/>
            <a:ext cx="2742376" cy="148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85" idx="3"/>
          </p:cNvCxnSpPr>
          <p:nvPr/>
        </p:nvCxnSpPr>
        <p:spPr>
          <a:xfrm flipV="1">
            <a:off x="1953710" y="3429151"/>
            <a:ext cx="2150743" cy="1278544"/>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939996" y="3451252"/>
            <a:ext cx="681597" cy="276999"/>
          </a:xfrm>
          <a:prstGeom prst="rect">
            <a:avLst/>
          </a:prstGeom>
          <a:noFill/>
        </p:spPr>
        <p:txBody>
          <a:bodyPr wrap="none" rtlCol="0">
            <a:spAutoFit/>
          </a:bodyPr>
          <a:lstStyle/>
          <a:p>
            <a:r>
              <a:rPr lang="en-US" sz="1200" b="1" dirty="0" smtClean="0">
                <a:solidFill>
                  <a:srgbClr val="000608"/>
                </a:solidFill>
              </a:rPr>
              <a:t>Switch</a:t>
            </a:r>
            <a:endParaRPr lang="en-US" sz="1200" b="1" dirty="0">
              <a:solidFill>
                <a:srgbClr val="000608"/>
              </a:solidFill>
            </a:endParaRPr>
          </a:p>
        </p:txBody>
      </p:sp>
      <p:sp>
        <p:nvSpPr>
          <p:cNvPr id="100" name="TextBox 99"/>
          <p:cNvSpPr txBox="1"/>
          <p:nvPr/>
        </p:nvSpPr>
        <p:spPr>
          <a:xfrm>
            <a:off x="1317094" y="4888399"/>
            <a:ext cx="679994" cy="276999"/>
          </a:xfrm>
          <a:prstGeom prst="rect">
            <a:avLst/>
          </a:prstGeom>
          <a:noFill/>
        </p:spPr>
        <p:txBody>
          <a:bodyPr wrap="none" rtlCol="0">
            <a:spAutoFit/>
          </a:bodyPr>
          <a:lstStyle/>
          <a:p>
            <a:r>
              <a:rPr lang="en-US" sz="1200" b="1" dirty="0" smtClean="0">
                <a:solidFill>
                  <a:srgbClr val="000608"/>
                </a:solidFill>
              </a:rPr>
              <a:t>Router</a:t>
            </a:r>
            <a:endParaRPr lang="en-US" sz="1200" b="1" dirty="0">
              <a:solidFill>
                <a:srgbClr val="000608"/>
              </a:solidFill>
            </a:endParaRPr>
          </a:p>
        </p:txBody>
      </p:sp>
      <p:sp>
        <p:nvSpPr>
          <p:cNvPr id="101" name="TextBox 100"/>
          <p:cNvSpPr txBox="1"/>
          <p:nvPr/>
        </p:nvSpPr>
        <p:spPr>
          <a:xfrm>
            <a:off x="719447" y="3753430"/>
            <a:ext cx="842346" cy="276999"/>
          </a:xfrm>
          <a:prstGeom prst="rect">
            <a:avLst/>
          </a:prstGeom>
          <a:noFill/>
        </p:spPr>
        <p:txBody>
          <a:bodyPr wrap="none" rtlCol="0">
            <a:spAutoFit/>
          </a:bodyPr>
          <a:lstStyle/>
          <a:p>
            <a:r>
              <a:rPr lang="en-US" sz="1200" b="1" dirty="0" smtClean="0">
                <a:solidFill>
                  <a:srgbClr val="000608"/>
                </a:solidFill>
              </a:rPr>
              <a:t>IP Phone</a:t>
            </a:r>
            <a:endParaRPr lang="en-US" sz="1200" b="1" dirty="0">
              <a:solidFill>
                <a:srgbClr val="000608"/>
              </a:solidFill>
            </a:endParaRPr>
          </a:p>
        </p:txBody>
      </p:sp>
      <p:sp>
        <p:nvSpPr>
          <p:cNvPr id="102" name="TextBox 101"/>
          <p:cNvSpPr txBox="1"/>
          <p:nvPr/>
        </p:nvSpPr>
        <p:spPr>
          <a:xfrm>
            <a:off x="800623" y="2690343"/>
            <a:ext cx="679994" cy="276999"/>
          </a:xfrm>
          <a:prstGeom prst="rect">
            <a:avLst/>
          </a:prstGeom>
          <a:noFill/>
        </p:spPr>
        <p:txBody>
          <a:bodyPr wrap="none" rtlCol="0">
            <a:spAutoFit/>
          </a:bodyPr>
          <a:lstStyle/>
          <a:p>
            <a:r>
              <a:rPr lang="en-US" sz="1200" b="1" dirty="0" smtClean="0">
                <a:solidFill>
                  <a:srgbClr val="000608"/>
                </a:solidFill>
              </a:rPr>
              <a:t>Printer</a:t>
            </a:r>
            <a:endParaRPr lang="en-US" sz="1200" b="1" dirty="0">
              <a:solidFill>
                <a:srgbClr val="000608"/>
              </a:solidFill>
            </a:endParaRPr>
          </a:p>
        </p:txBody>
      </p:sp>
      <p:sp>
        <p:nvSpPr>
          <p:cNvPr id="103" name="TextBox 102"/>
          <p:cNvSpPr txBox="1"/>
          <p:nvPr/>
        </p:nvSpPr>
        <p:spPr>
          <a:xfrm>
            <a:off x="2628799" y="1747857"/>
            <a:ext cx="482824" cy="276999"/>
          </a:xfrm>
          <a:prstGeom prst="rect">
            <a:avLst/>
          </a:prstGeom>
          <a:noFill/>
        </p:spPr>
        <p:txBody>
          <a:bodyPr wrap="none" rtlCol="0">
            <a:spAutoFit/>
          </a:bodyPr>
          <a:lstStyle/>
          <a:p>
            <a:r>
              <a:rPr lang="en-US" sz="1200" b="1" dirty="0" smtClean="0">
                <a:solidFill>
                  <a:srgbClr val="000608"/>
                </a:solidFill>
              </a:rPr>
              <a:t>Mac</a:t>
            </a:r>
            <a:endParaRPr lang="en-US" sz="1200" b="1" dirty="0">
              <a:solidFill>
                <a:srgbClr val="000608"/>
              </a:solidFill>
            </a:endParaRPr>
          </a:p>
        </p:txBody>
      </p:sp>
      <p:sp>
        <p:nvSpPr>
          <p:cNvPr id="104" name="TextBox 103"/>
          <p:cNvSpPr txBox="1"/>
          <p:nvPr/>
        </p:nvSpPr>
        <p:spPr>
          <a:xfrm>
            <a:off x="5289626" y="1733776"/>
            <a:ext cx="397866" cy="276999"/>
          </a:xfrm>
          <a:prstGeom prst="rect">
            <a:avLst/>
          </a:prstGeom>
          <a:noFill/>
        </p:spPr>
        <p:txBody>
          <a:bodyPr wrap="none" rtlCol="0">
            <a:spAutoFit/>
          </a:bodyPr>
          <a:lstStyle/>
          <a:p>
            <a:r>
              <a:rPr lang="en-US" sz="1200" b="1" dirty="0" smtClean="0">
                <a:solidFill>
                  <a:srgbClr val="000608"/>
                </a:solidFill>
              </a:rPr>
              <a:t>PC</a:t>
            </a:r>
            <a:endParaRPr lang="en-US" sz="1200" b="1" dirty="0">
              <a:solidFill>
                <a:srgbClr val="000608"/>
              </a:solidFill>
            </a:endParaRPr>
          </a:p>
        </p:txBody>
      </p:sp>
      <p:sp>
        <p:nvSpPr>
          <p:cNvPr id="105" name="TextBox 104"/>
          <p:cNvSpPr txBox="1"/>
          <p:nvPr/>
        </p:nvSpPr>
        <p:spPr>
          <a:xfrm>
            <a:off x="6136209" y="3409974"/>
            <a:ext cx="720069" cy="461665"/>
          </a:xfrm>
          <a:prstGeom prst="rect">
            <a:avLst/>
          </a:prstGeom>
          <a:noFill/>
        </p:spPr>
        <p:txBody>
          <a:bodyPr wrap="none" rtlCol="0">
            <a:spAutoFit/>
          </a:bodyPr>
          <a:lstStyle/>
          <a:p>
            <a:pPr algn="ctr"/>
            <a:r>
              <a:rPr lang="en-US" sz="1200" b="1" dirty="0" smtClean="0">
                <a:solidFill>
                  <a:srgbClr val="000608"/>
                </a:solidFill>
              </a:rPr>
              <a:t>Access</a:t>
            </a:r>
          </a:p>
          <a:p>
            <a:pPr algn="ctr"/>
            <a:r>
              <a:rPr lang="en-US" sz="1200" b="1" dirty="0" smtClean="0">
                <a:solidFill>
                  <a:srgbClr val="000608"/>
                </a:solidFill>
              </a:rPr>
              <a:t>Point</a:t>
            </a:r>
            <a:endParaRPr lang="en-US" sz="1200" b="1" dirty="0">
              <a:solidFill>
                <a:srgbClr val="000608"/>
              </a:solidFill>
            </a:endParaRPr>
          </a:p>
        </p:txBody>
      </p:sp>
      <p:sp>
        <p:nvSpPr>
          <p:cNvPr id="106" name="TextBox 105"/>
          <p:cNvSpPr txBox="1"/>
          <p:nvPr/>
        </p:nvSpPr>
        <p:spPr>
          <a:xfrm>
            <a:off x="7437966" y="4921050"/>
            <a:ext cx="699230" cy="276999"/>
          </a:xfrm>
          <a:prstGeom prst="rect">
            <a:avLst/>
          </a:prstGeom>
          <a:noFill/>
        </p:spPr>
        <p:txBody>
          <a:bodyPr wrap="none" rtlCol="0">
            <a:spAutoFit/>
          </a:bodyPr>
          <a:lstStyle/>
          <a:p>
            <a:r>
              <a:rPr lang="en-US" sz="1200" b="1" dirty="0" smtClean="0">
                <a:solidFill>
                  <a:srgbClr val="000608"/>
                </a:solidFill>
              </a:rPr>
              <a:t>iPhone</a:t>
            </a:r>
            <a:endParaRPr lang="en-US" sz="1200" b="1" dirty="0">
              <a:solidFill>
                <a:srgbClr val="000608"/>
              </a:solidFill>
            </a:endParaRPr>
          </a:p>
        </p:txBody>
      </p:sp>
      <p:sp>
        <p:nvSpPr>
          <p:cNvPr id="107" name="TextBox 106"/>
          <p:cNvSpPr txBox="1"/>
          <p:nvPr/>
        </p:nvSpPr>
        <p:spPr>
          <a:xfrm>
            <a:off x="8157653" y="4087464"/>
            <a:ext cx="510076" cy="276999"/>
          </a:xfrm>
          <a:prstGeom prst="rect">
            <a:avLst/>
          </a:prstGeom>
          <a:noFill/>
        </p:spPr>
        <p:txBody>
          <a:bodyPr wrap="none" rtlCol="0">
            <a:spAutoFit/>
          </a:bodyPr>
          <a:lstStyle/>
          <a:p>
            <a:r>
              <a:rPr lang="en-US" sz="1200" b="1" dirty="0" smtClean="0">
                <a:solidFill>
                  <a:srgbClr val="000608"/>
                </a:solidFill>
              </a:rPr>
              <a:t>iPad</a:t>
            </a:r>
            <a:endParaRPr lang="en-US" sz="1200" b="1" dirty="0">
              <a:solidFill>
                <a:srgbClr val="000608"/>
              </a:solidFill>
            </a:endParaRPr>
          </a:p>
        </p:txBody>
      </p:sp>
      <p:sp>
        <p:nvSpPr>
          <p:cNvPr id="108" name="TextBox 107"/>
          <p:cNvSpPr txBox="1"/>
          <p:nvPr/>
        </p:nvSpPr>
        <p:spPr>
          <a:xfrm>
            <a:off x="8181371" y="3038285"/>
            <a:ext cx="688009" cy="276999"/>
          </a:xfrm>
          <a:prstGeom prst="rect">
            <a:avLst/>
          </a:prstGeom>
          <a:noFill/>
        </p:spPr>
        <p:txBody>
          <a:bodyPr wrap="none" rtlCol="0">
            <a:spAutoFit/>
          </a:bodyPr>
          <a:lstStyle/>
          <a:p>
            <a:r>
              <a:rPr lang="en-US" sz="1200" b="1" dirty="0" smtClean="0">
                <a:solidFill>
                  <a:srgbClr val="000608"/>
                </a:solidFill>
              </a:rPr>
              <a:t>Galaxy</a:t>
            </a:r>
            <a:endParaRPr lang="en-US" sz="1200" b="1" dirty="0">
              <a:solidFill>
                <a:srgbClr val="000608"/>
              </a:solidFill>
            </a:endParaRPr>
          </a:p>
        </p:txBody>
      </p:sp>
      <p:sp>
        <p:nvSpPr>
          <p:cNvPr id="109" name="TextBox 108"/>
          <p:cNvSpPr txBox="1"/>
          <p:nvPr/>
        </p:nvSpPr>
        <p:spPr>
          <a:xfrm>
            <a:off x="7792487" y="2264645"/>
            <a:ext cx="976549" cy="276999"/>
          </a:xfrm>
          <a:prstGeom prst="rect">
            <a:avLst/>
          </a:prstGeom>
          <a:noFill/>
        </p:spPr>
        <p:txBody>
          <a:bodyPr wrap="none" rtlCol="0">
            <a:spAutoFit/>
          </a:bodyPr>
          <a:lstStyle/>
          <a:p>
            <a:r>
              <a:rPr lang="en-US" sz="1200" b="1" dirty="0" smtClean="0">
                <a:solidFill>
                  <a:srgbClr val="000608"/>
                </a:solidFill>
              </a:rPr>
              <a:t>Blackberry</a:t>
            </a:r>
            <a:endParaRPr lang="en-US" sz="1200" b="1" dirty="0">
              <a:solidFill>
                <a:srgbClr val="000608"/>
              </a:solidFill>
            </a:endParaRPr>
          </a:p>
        </p:txBody>
      </p:sp>
      <p:sp>
        <p:nvSpPr>
          <p:cNvPr id="116" name="TextBox 115"/>
          <p:cNvSpPr txBox="1"/>
          <p:nvPr/>
        </p:nvSpPr>
        <p:spPr>
          <a:xfrm>
            <a:off x="3680161" y="5432584"/>
            <a:ext cx="1079142" cy="276999"/>
          </a:xfrm>
          <a:prstGeom prst="rect">
            <a:avLst/>
          </a:prstGeom>
          <a:noFill/>
        </p:spPr>
        <p:txBody>
          <a:bodyPr wrap="none" rtlCol="0">
            <a:spAutoFit/>
          </a:bodyPr>
          <a:lstStyle/>
          <a:p>
            <a:r>
              <a:rPr lang="en-US" sz="1200" b="1" dirty="0" smtClean="0">
                <a:solidFill>
                  <a:srgbClr val="000608"/>
                </a:solidFill>
              </a:rPr>
              <a:t>Server Farm</a:t>
            </a:r>
            <a:endParaRPr lang="en-US" sz="1200" b="1" dirty="0">
              <a:solidFill>
                <a:srgbClr val="000608"/>
              </a:solidFill>
            </a:endParaRPr>
          </a:p>
        </p:txBody>
      </p:sp>
    </p:spTree>
    <p:extLst>
      <p:ext uri="{BB962C8B-B14F-4D97-AF65-F5344CB8AC3E}">
        <p14:creationId xmlns:p14="http://schemas.microsoft.com/office/powerpoint/2010/main" val="352940526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88861" cy="838200"/>
          </a:xfrm>
        </p:spPr>
        <p:txBody>
          <a:bodyPr/>
          <a:lstStyle/>
          <a:p>
            <a:r>
              <a:rPr lang="en-US" dirty="0" smtClean="0"/>
              <a:t>Agenda</a:t>
            </a:r>
            <a:endParaRPr lang="en-US" dirty="0"/>
          </a:p>
        </p:txBody>
      </p:sp>
      <p:sp>
        <p:nvSpPr>
          <p:cNvPr id="3" name="Text Placeholder 2"/>
          <p:cNvSpPr>
            <a:spLocks noGrp="1"/>
          </p:cNvSpPr>
          <p:nvPr>
            <p:ph type="body" sz="quarter" idx="10"/>
          </p:nvPr>
        </p:nvSpPr>
        <p:spPr>
          <a:xfrm>
            <a:off x="380999" y="1344168"/>
            <a:ext cx="8382001" cy="4965192"/>
          </a:xfrm>
        </p:spPr>
        <p:txBody>
          <a:bodyPr>
            <a:normAutofit/>
          </a:bodyPr>
          <a:lstStyle/>
          <a:p>
            <a:r>
              <a:rPr lang="en-US" sz="3200" b="1" dirty="0" smtClean="0"/>
              <a:t>IOS</a:t>
            </a:r>
          </a:p>
          <a:p>
            <a:r>
              <a:rPr lang="en-US" sz="3200" b="1" dirty="0" smtClean="0"/>
              <a:t>Cisco Networking Devices</a:t>
            </a:r>
          </a:p>
          <a:p>
            <a:r>
              <a:rPr lang="en-US" sz="3200" b="1" dirty="0" smtClean="0"/>
              <a:t>Interfaces</a:t>
            </a:r>
          </a:p>
          <a:p>
            <a:r>
              <a:rPr lang="en-US" sz="3200" b="1" dirty="0" smtClean="0"/>
              <a:t>Switching 101</a:t>
            </a:r>
          </a:p>
          <a:p>
            <a:r>
              <a:rPr lang="en-US" sz="3200" b="1" dirty="0" smtClean="0"/>
              <a:t>VLANs</a:t>
            </a:r>
          </a:p>
          <a:p>
            <a:r>
              <a:rPr lang="en-US" sz="3200" b="1" dirty="0" smtClean="0"/>
              <a:t>Routing 101</a:t>
            </a:r>
          </a:p>
          <a:p>
            <a:r>
              <a:rPr lang="en-US" sz="3200" b="1" dirty="0" smtClean="0"/>
              <a:t>Basic IOS Commands</a:t>
            </a:r>
          </a:p>
          <a:p>
            <a:endParaRPr lang="en-US" sz="3200" b="1" dirty="0"/>
          </a:p>
        </p:txBody>
      </p:sp>
    </p:spTree>
    <p:extLst>
      <p:ext uri="{BB962C8B-B14F-4D97-AF65-F5344CB8AC3E}">
        <p14:creationId xmlns:p14="http://schemas.microsoft.com/office/powerpoint/2010/main" val="356293925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832" y="2461477"/>
            <a:ext cx="2008325"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28600" y="18861"/>
            <a:ext cx="8588861" cy="838200"/>
          </a:xfrm>
        </p:spPr>
        <p:txBody>
          <a:bodyPr/>
          <a:lstStyle/>
          <a:p>
            <a:r>
              <a:rPr lang="en-US" dirty="0" smtClean="0"/>
              <a:t>Switching 101</a:t>
            </a:r>
            <a:endParaRPr lang="en-US" dirty="0"/>
          </a:p>
        </p:txBody>
      </p:sp>
      <p:pic>
        <p:nvPicPr>
          <p:cNvPr id="4"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2148" y="231341"/>
            <a:ext cx="639071" cy="273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081168" y="152400"/>
            <a:ext cx="4608954" cy="646331"/>
          </a:xfrm>
          <a:prstGeom prst="rect">
            <a:avLst/>
          </a:prstGeom>
          <a:noFill/>
        </p:spPr>
        <p:txBody>
          <a:bodyPr wrap="none" rtlCol="0">
            <a:spAutoFit/>
          </a:bodyPr>
          <a:lstStyle/>
          <a:p>
            <a:r>
              <a:rPr lang="en-US" b="1" dirty="0" smtClean="0">
                <a:solidFill>
                  <a:schemeClr val="tx1">
                    <a:lumMod val="50000"/>
                  </a:schemeClr>
                </a:solidFill>
              </a:rPr>
              <a:t>Network Switch – Neighborhood with </a:t>
            </a:r>
          </a:p>
          <a:p>
            <a:r>
              <a:rPr lang="en-US" b="1" dirty="0">
                <a:solidFill>
                  <a:schemeClr val="tx1">
                    <a:lumMod val="50000"/>
                  </a:schemeClr>
                </a:solidFill>
              </a:rPr>
              <a:t> </a:t>
            </a:r>
            <a:r>
              <a:rPr lang="en-US" b="1" dirty="0" smtClean="0">
                <a:solidFill>
                  <a:schemeClr val="tx1">
                    <a:lumMod val="50000"/>
                  </a:schemeClr>
                </a:solidFill>
              </a:rPr>
              <a:t>                            Streets and Mailboxes</a:t>
            </a:r>
            <a:endParaRPr lang="en-US" b="1" dirty="0">
              <a:solidFill>
                <a:schemeClr val="tx1">
                  <a:lumMod val="50000"/>
                </a:schemeClr>
              </a:solidFill>
            </a:endParaRPr>
          </a:p>
        </p:txBody>
      </p:sp>
      <p:pic>
        <p:nvPicPr>
          <p:cNvPr id="104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9155" y="1208675"/>
            <a:ext cx="6103366" cy="102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3" name="Oval 1052"/>
          <p:cNvSpPr/>
          <p:nvPr/>
        </p:nvSpPr>
        <p:spPr>
          <a:xfrm>
            <a:off x="6400800" y="1133205"/>
            <a:ext cx="1485424" cy="588551"/>
          </a:xfrm>
          <a:prstGeom prst="ellipse">
            <a:avLst/>
          </a:prstGeom>
          <a:noFill/>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63" name="Oval 62"/>
          <p:cNvSpPr/>
          <p:nvPr/>
        </p:nvSpPr>
        <p:spPr>
          <a:xfrm>
            <a:off x="59694" y="2854129"/>
            <a:ext cx="2514600" cy="175552"/>
          </a:xfrm>
          <a:prstGeom prst="ellipse">
            <a:avLst/>
          </a:prstGeom>
          <a:noFill/>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4426" y="4983480"/>
            <a:ext cx="6198781" cy="1005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Oval 41"/>
          <p:cNvSpPr/>
          <p:nvPr/>
        </p:nvSpPr>
        <p:spPr>
          <a:xfrm>
            <a:off x="6524387" y="4851223"/>
            <a:ext cx="1485424" cy="588551"/>
          </a:xfrm>
          <a:prstGeom prst="ellipse">
            <a:avLst/>
          </a:prstGeom>
          <a:noFill/>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844" y="4099560"/>
            <a:ext cx="211866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Oval 44"/>
          <p:cNvSpPr/>
          <p:nvPr/>
        </p:nvSpPr>
        <p:spPr>
          <a:xfrm>
            <a:off x="59694" y="4545769"/>
            <a:ext cx="2514600" cy="175552"/>
          </a:xfrm>
          <a:prstGeom prst="ellipse">
            <a:avLst/>
          </a:prstGeom>
          <a:noFill/>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205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0838" y="2781517"/>
            <a:ext cx="2863289" cy="133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 name="Group 14"/>
          <p:cNvGrpSpPr/>
          <p:nvPr/>
        </p:nvGrpSpPr>
        <p:grpSpPr>
          <a:xfrm>
            <a:off x="300763" y="1502951"/>
            <a:ext cx="4193661" cy="4298548"/>
            <a:chOff x="300763" y="1502951"/>
            <a:chExt cx="4193661" cy="4298548"/>
          </a:xfrm>
        </p:grpSpPr>
        <p:sp>
          <p:nvSpPr>
            <p:cNvPr id="13" name="TextBox 12"/>
            <p:cNvSpPr txBox="1"/>
            <p:nvPr/>
          </p:nvSpPr>
          <p:spPr>
            <a:xfrm>
              <a:off x="300763" y="1960151"/>
              <a:ext cx="1263487" cy="276999"/>
            </a:xfrm>
            <a:prstGeom prst="rect">
              <a:avLst/>
            </a:prstGeom>
            <a:noFill/>
          </p:spPr>
          <p:txBody>
            <a:bodyPr wrap="none" rtlCol="0">
              <a:spAutoFit/>
            </a:bodyPr>
            <a:lstStyle/>
            <a:p>
              <a:r>
                <a:rPr lang="en-US" sz="1200" b="1" dirty="0" smtClean="0"/>
                <a:t>MFHS Laptop1</a:t>
              </a:r>
              <a:endParaRPr lang="en-US" sz="1200" b="1" dirty="0"/>
            </a:p>
          </p:txBody>
        </p:sp>
        <p:grpSp>
          <p:nvGrpSpPr>
            <p:cNvPr id="14" name="Group 13"/>
            <p:cNvGrpSpPr/>
            <p:nvPr/>
          </p:nvGrpSpPr>
          <p:grpSpPr>
            <a:xfrm>
              <a:off x="330939" y="1502951"/>
              <a:ext cx="4163485" cy="4298548"/>
              <a:chOff x="330939" y="1502951"/>
              <a:chExt cx="4163485" cy="4298548"/>
            </a:xfrm>
          </p:grpSpPr>
          <p:pic>
            <p:nvPicPr>
              <p:cNvPr id="1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684" y="3352800"/>
                <a:ext cx="71274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5814" y="1502951"/>
                <a:ext cx="57338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 name="Straight Connector 28"/>
              <p:cNvCxnSpPr>
                <a:stCxn id="11" idx="2"/>
              </p:cNvCxnSpPr>
              <p:nvPr/>
            </p:nvCxnSpPr>
            <p:spPr>
              <a:xfrm>
                <a:off x="932507" y="1960151"/>
                <a:ext cx="2953693" cy="1392649"/>
              </a:xfrm>
              <a:prstGeom prst="line">
                <a:avLst/>
              </a:prstGeom>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4602" y="3084779"/>
                <a:ext cx="1021976"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9614" y="5029200"/>
                <a:ext cx="57338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p:nvPr/>
            </p:nvSpPr>
            <p:spPr>
              <a:xfrm>
                <a:off x="330939" y="5524500"/>
                <a:ext cx="1263487" cy="276999"/>
              </a:xfrm>
              <a:prstGeom prst="rect">
                <a:avLst/>
              </a:prstGeom>
              <a:noFill/>
            </p:spPr>
            <p:txBody>
              <a:bodyPr wrap="none" rtlCol="0">
                <a:spAutoFit/>
              </a:bodyPr>
              <a:lstStyle/>
              <a:p>
                <a:r>
                  <a:rPr lang="en-US" sz="1200" b="1" dirty="0" smtClean="0"/>
                  <a:t>MFHS Laptop2</a:t>
                </a:r>
                <a:endParaRPr lang="en-US" sz="1200" b="1" dirty="0"/>
              </a:p>
            </p:txBody>
          </p:sp>
          <p:pic>
            <p:nvPicPr>
              <p:cNvPr id="2057"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9656" y="3716089"/>
                <a:ext cx="1111868" cy="15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flipV="1">
                <a:off x="1143000" y="3657600"/>
                <a:ext cx="2638684" cy="152400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49" name="Oval 48"/>
          <p:cNvSpPr/>
          <p:nvPr/>
        </p:nvSpPr>
        <p:spPr>
          <a:xfrm>
            <a:off x="2719436" y="4851222"/>
            <a:ext cx="1485424" cy="588551"/>
          </a:xfrm>
          <a:prstGeom prst="ellipse">
            <a:avLst/>
          </a:prstGeom>
          <a:noFill/>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51" name="Oval 50"/>
          <p:cNvSpPr/>
          <p:nvPr/>
        </p:nvSpPr>
        <p:spPr>
          <a:xfrm>
            <a:off x="2719436" y="1112156"/>
            <a:ext cx="1485424" cy="588551"/>
          </a:xfrm>
          <a:prstGeom prst="ellipse">
            <a:avLst/>
          </a:prstGeom>
          <a:noFill/>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38016660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 grpId="0" animBg="1"/>
      <p:bldP spid="63" grpId="0" animBg="1"/>
      <p:bldP spid="42" grpId="0" animBg="1"/>
      <p:bldP spid="45" grpId="0" animBg="1"/>
      <p:bldP spid="49" grpId="0" animBg="1"/>
      <p:bldP spid="5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88861" cy="838200"/>
          </a:xfrm>
        </p:spPr>
        <p:txBody>
          <a:bodyPr/>
          <a:lstStyle/>
          <a:p>
            <a:r>
              <a:rPr lang="en-US" dirty="0" smtClean="0"/>
              <a:t>Agenda</a:t>
            </a:r>
            <a:endParaRPr lang="en-US" dirty="0"/>
          </a:p>
        </p:txBody>
      </p:sp>
      <p:sp>
        <p:nvSpPr>
          <p:cNvPr id="3" name="Text Placeholder 2"/>
          <p:cNvSpPr>
            <a:spLocks noGrp="1"/>
          </p:cNvSpPr>
          <p:nvPr>
            <p:ph type="body" sz="quarter" idx="10"/>
          </p:nvPr>
        </p:nvSpPr>
        <p:spPr>
          <a:xfrm>
            <a:off x="457200" y="2514600"/>
            <a:ext cx="8382001" cy="713232"/>
          </a:xfrm>
        </p:spPr>
        <p:txBody>
          <a:bodyPr>
            <a:noAutofit/>
          </a:bodyPr>
          <a:lstStyle/>
          <a:p>
            <a:pPr marL="0" indent="0" algn="ctr">
              <a:buNone/>
            </a:pPr>
            <a:r>
              <a:rPr lang="en-US" sz="4800" b="1" dirty="0" smtClean="0"/>
              <a:t>VLANs</a:t>
            </a:r>
          </a:p>
        </p:txBody>
      </p:sp>
    </p:spTree>
    <p:extLst>
      <p:ext uri="{BB962C8B-B14F-4D97-AF65-F5344CB8AC3E}">
        <p14:creationId xmlns:p14="http://schemas.microsoft.com/office/powerpoint/2010/main" val="399373664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88861" cy="838200"/>
          </a:xfrm>
        </p:spPr>
        <p:txBody>
          <a:bodyPr/>
          <a:lstStyle/>
          <a:p>
            <a:r>
              <a:rPr lang="en-US" dirty="0" smtClean="0"/>
              <a:t>Virtual Local Area Network (VLAN)</a:t>
            </a:r>
            <a:endParaRPr lang="en-US" dirty="0"/>
          </a:p>
        </p:txBody>
      </p:sp>
      <p:sp>
        <p:nvSpPr>
          <p:cNvPr id="3" name="Text Placeholder 2"/>
          <p:cNvSpPr>
            <a:spLocks noGrp="1"/>
          </p:cNvSpPr>
          <p:nvPr>
            <p:ph type="body" sz="quarter" idx="10"/>
          </p:nvPr>
        </p:nvSpPr>
        <p:spPr>
          <a:xfrm>
            <a:off x="381000" y="1524000"/>
            <a:ext cx="8382001" cy="3870960"/>
          </a:xfrm>
        </p:spPr>
        <p:txBody>
          <a:bodyPr/>
          <a:lstStyle/>
          <a:p>
            <a:pPr marL="0" indent="0">
              <a:buNone/>
            </a:pPr>
            <a:endParaRPr lang="en-US" b="1" dirty="0"/>
          </a:p>
          <a:p>
            <a:pPr marL="0" indent="0">
              <a:buNone/>
            </a:pPr>
            <a:endParaRPr lang="en-US" dirty="0" smtClean="0"/>
          </a:p>
          <a:p>
            <a:pPr marL="0" indent="0">
              <a:buNone/>
            </a:pPr>
            <a:r>
              <a:rPr lang="en-US" dirty="0" smtClean="0"/>
              <a:t>A </a:t>
            </a:r>
            <a:r>
              <a:rPr lang="en-US" dirty="0"/>
              <a:t>single layer-2 network </a:t>
            </a:r>
            <a:r>
              <a:rPr lang="en-US" dirty="0" smtClean="0"/>
              <a:t>which is partitioned </a:t>
            </a:r>
            <a:r>
              <a:rPr lang="en-US" dirty="0"/>
              <a:t>to create multiple distinct broadcast domains, which are mutually isolated so that packets can only pass between them via one or more routers; such a domain is referred to as a </a:t>
            </a:r>
            <a:r>
              <a:rPr lang="en-US" b="1" dirty="0"/>
              <a:t>virtual local area network</a:t>
            </a:r>
            <a:r>
              <a:rPr lang="en-US" dirty="0"/>
              <a:t>, </a:t>
            </a:r>
            <a:r>
              <a:rPr lang="en-US" b="1" dirty="0"/>
              <a:t>virtual LAN</a:t>
            </a:r>
            <a:r>
              <a:rPr lang="en-US" dirty="0"/>
              <a:t> or </a:t>
            </a:r>
            <a:r>
              <a:rPr lang="en-US" b="1" dirty="0"/>
              <a:t>VLAN</a:t>
            </a:r>
            <a:endParaRPr lang="en-US" dirty="0">
              <a:solidFill>
                <a:srgbClr val="000608"/>
              </a:solidFill>
            </a:endParaRPr>
          </a:p>
        </p:txBody>
      </p:sp>
    </p:spTree>
    <p:extLst>
      <p:ext uri="{BB962C8B-B14F-4D97-AF65-F5344CB8AC3E}">
        <p14:creationId xmlns:p14="http://schemas.microsoft.com/office/powerpoint/2010/main" val="224125797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861"/>
            <a:ext cx="8588861" cy="838200"/>
          </a:xfrm>
        </p:spPr>
        <p:txBody>
          <a:bodyPr/>
          <a:lstStyle/>
          <a:p>
            <a:r>
              <a:rPr lang="en-US" dirty="0" smtClean="0"/>
              <a:t>Virtual Local Area Network </a:t>
            </a:r>
            <a:endParaRPr lang="en-US" dirty="0"/>
          </a:p>
        </p:txBody>
      </p:sp>
      <p:pic>
        <p:nvPicPr>
          <p:cNvPr id="1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975" y="3352800"/>
            <a:ext cx="71274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030" y="1583913"/>
            <a:ext cx="57338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3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553" y="4949141"/>
            <a:ext cx="556953" cy="46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 name="Straight Connector 28"/>
          <p:cNvCxnSpPr>
            <a:stCxn id="11" idx="2"/>
            <a:endCxn id="10" idx="0"/>
          </p:cNvCxnSpPr>
          <p:nvPr/>
        </p:nvCxnSpPr>
        <p:spPr>
          <a:xfrm>
            <a:off x="1479723" y="2041113"/>
            <a:ext cx="2168622" cy="1311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040476" y="3425141"/>
            <a:ext cx="2995054" cy="1524000"/>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6029" y="3738562"/>
            <a:ext cx="962025"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4603" y="3084780"/>
            <a:ext cx="904875" cy="16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0176" y="3084781"/>
            <a:ext cx="712740" cy="60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1208" y="1329662"/>
            <a:ext cx="57338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9000" y="5195180"/>
            <a:ext cx="556953" cy="46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1"/>
          <p:cNvCxnSpPr>
            <a:stCxn id="20" idx="2"/>
            <a:endCxn id="19" idx="0"/>
          </p:cNvCxnSpPr>
          <p:nvPr/>
        </p:nvCxnSpPr>
        <p:spPr>
          <a:xfrm flipH="1">
            <a:off x="5696546" y="1786862"/>
            <a:ext cx="1651355" cy="1297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1" idx="0"/>
            <a:endCxn id="19" idx="2"/>
          </p:cNvCxnSpPr>
          <p:nvPr/>
        </p:nvCxnSpPr>
        <p:spPr>
          <a:xfrm flipH="1" flipV="1">
            <a:off x="5696546" y="3686741"/>
            <a:ext cx="1820931" cy="1508439"/>
          </a:xfrm>
          <a:prstGeom prst="line">
            <a:avLst/>
          </a:prstGeom>
        </p:spPr>
        <p:style>
          <a:lnRef idx="1">
            <a:schemeClr val="accent1"/>
          </a:lnRef>
          <a:fillRef idx="0">
            <a:schemeClr val="accent1"/>
          </a:fillRef>
          <a:effectRef idx="0">
            <a:schemeClr val="accent1"/>
          </a:effectRef>
          <a:fontRef idx="minor">
            <a:schemeClr val="tx1"/>
          </a:fontRef>
        </p:style>
      </p:cxn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1903" y="3819524"/>
            <a:ext cx="962025"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2914821"/>
            <a:ext cx="904875" cy="16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1261547" y="3165742"/>
            <a:ext cx="1027845" cy="584775"/>
          </a:xfrm>
          <a:prstGeom prst="rect">
            <a:avLst/>
          </a:prstGeom>
          <a:noFill/>
        </p:spPr>
        <p:txBody>
          <a:bodyPr wrap="none" rtlCol="0">
            <a:spAutoFit/>
          </a:bodyPr>
          <a:lstStyle/>
          <a:p>
            <a:r>
              <a:rPr lang="en-US" sz="3200" b="1" dirty="0" smtClean="0">
                <a:solidFill>
                  <a:srgbClr val="000608"/>
                </a:solidFill>
              </a:rPr>
              <a:t>LAN</a:t>
            </a:r>
            <a:endParaRPr lang="en-US" sz="3200" b="1" dirty="0">
              <a:solidFill>
                <a:srgbClr val="000608"/>
              </a:solidFill>
            </a:endParaRPr>
          </a:p>
        </p:txBody>
      </p:sp>
      <p:sp>
        <p:nvSpPr>
          <p:cNvPr id="37" name="TextBox 36"/>
          <p:cNvSpPr txBox="1"/>
          <p:nvPr/>
        </p:nvSpPr>
        <p:spPr>
          <a:xfrm>
            <a:off x="6775241" y="2353568"/>
            <a:ext cx="1279517" cy="461665"/>
          </a:xfrm>
          <a:prstGeom prst="rect">
            <a:avLst/>
          </a:prstGeom>
          <a:noFill/>
        </p:spPr>
        <p:txBody>
          <a:bodyPr wrap="none" rtlCol="0">
            <a:spAutoFit/>
          </a:bodyPr>
          <a:lstStyle/>
          <a:p>
            <a:r>
              <a:rPr lang="en-US" sz="2400" b="1" dirty="0" smtClean="0">
                <a:solidFill>
                  <a:srgbClr val="FFC000"/>
                </a:solidFill>
              </a:rPr>
              <a:t>VLAN 1</a:t>
            </a:r>
            <a:endParaRPr lang="en-US" sz="2400" b="1" dirty="0">
              <a:solidFill>
                <a:srgbClr val="FFC000"/>
              </a:solidFill>
            </a:endParaRPr>
          </a:p>
        </p:txBody>
      </p:sp>
      <p:sp>
        <p:nvSpPr>
          <p:cNvPr id="38" name="Oval 37"/>
          <p:cNvSpPr/>
          <p:nvPr/>
        </p:nvSpPr>
        <p:spPr>
          <a:xfrm>
            <a:off x="189794" y="1100002"/>
            <a:ext cx="4229805" cy="5115196"/>
          </a:xfrm>
          <a:prstGeom prst="ellipse">
            <a:avLst/>
          </a:prstGeom>
          <a:noFill/>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0" name="Oval 39"/>
          <p:cNvSpPr/>
          <p:nvPr/>
        </p:nvSpPr>
        <p:spPr>
          <a:xfrm>
            <a:off x="4895167" y="1100002"/>
            <a:ext cx="3639233" cy="2252798"/>
          </a:xfrm>
          <a:prstGeom prst="ellipse">
            <a:avLst/>
          </a:prstGeom>
          <a:noFill/>
          <a:ln>
            <a:solidFill>
              <a:srgbClr val="FFC000"/>
            </a:solidFill>
            <a:prstDash val="dash"/>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1" name="Oval 40"/>
          <p:cNvSpPr/>
          <p:nvPr/>
        </p:nvSpPr>
        <p:spPr>
          <a:xfrm>
            <a:off x="4997221" y="3385761"/>
            <a:ext cx="3552398" cy="2557839"/>
          </a:xfrm>
          <a:prstGeom prst="ellipse">
            <a:avLst/>
          </a:prstGeom>
          <a:noFill/>
          <a:ln>
            <a:solidFill>
              <a:schemeClr val="tx2"/>
            </a:solidFill>
            <a:prstDash val="lgDashDotDot"/>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TextBox 47"/>
          <p:cNvSpPr txBox="1"/>
          <p:nvPr/>
        </p:nvSpPr>
        <p:spPr>
          <a:xfrm>
            <a:off x="6773420" y="3979295"/>
            <a:ext cx="1279517" cy="461665"/>
          </a:xfrm>
          <a:prstGeom prst="rect">
            <a:avLst/>
          </a:prstGeom>
          <a:noFill/>
        </p:spPr>
        <p:txBody>
          <a:bodyPr wrap="none" rtlCol="0">
            <a:spAutoFit/>
          </a:bodyPr>
          <a:lstStyle/>
          <a:p>
            <a:r>
              <a:rPr lang="en-US" sz="2400" b="1" dirty="0" smtClean="0">
                <a:solidFill>
                  <a:schemeClr val="tx2"/>
                </a:solidFill>
              </a:rPr>
              <a:t>VLAN 2</a:t>
            </a:r>
            <a:endParaRPr lang="en-US" sz="2400" b="1" dirty="0">
              <a:solidFill>
                <a:schemeClr val="tx2"/>
              </a:solidFill>
            </a:endParaRPr>
          </a:p>
        </p:txBody>
      </p:sp>
    </p:spTree>
    <p:extLst>
      <p:ext uri="{BB962C8B-B14F-4D97-AF65-F5344CB8AC3E}">
        <p14:creationId xmlns:p14="http://schemas.microsoft.com/office/powerpoint/2010/main" val="342439266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88861" cy="838200"/>
          </a:xfrm>
        </p:spPr>
        <p:txBody>
          <a:bodyPr/>
          <a:lstStyle/>
          <a:p>
            <a:r>
              <a:rPr lang="en-US" dirty="0" smtClean="0"/>
              <a:t>Agenda</a:t>
            </a:r>
            <a:endParaRPr lang="en-US" dirty="0"/>
          </a:p>
        </p:txBody>
      </p:sp>
      <p:sp>
        <p:nvSpPr>
          <p:cNvPr id="3" name="Text Placeholder 2"/>
          <p:cNvSpPr>
            <a:spLocks noGrp="1"/>
          </p:cNvSpPr>
          <p:nvPr>
            <p:ph type="body" sz="quarter" idx="10"/>
          </p:nvPr>
        </p:nvSpPr>
        <p:spPr>
          <a:xfrm>
            <a:off x="457200" y="2514600"/>
            <a:ext cx="8382001" cy="713232"/>
          </a:xfrm>
        </p:spPr>
        <p:txBody>
          <a:bodyPr>
            <a:noAutofit/>
          </a:bodyPr>
          <a:lstStyle/>
          <a:p>
            <a:pPr marL="0" indent="0" algn="ctr">
              <a:buNone/>
            </a:pPr>
            <a:r>
              <a:rPr lang="en-US" sz="4800" b="1" dirty="0" smtClean="0"/>
              <a:t>Routing 101</a:t>
            </a:r>
          </a:p>
        </p:txBody>
      </p:sp>
    </p:spTree>
    <p:extLst>
      <p:ext uri="{BB962C8B-B14F-4D97-AF65-F5344CB8AC3E}">
        <p14:creationId xmlns:p14="http://schemas.microsoft.com/office/powerpoint/2010/main" val="412895409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88861" cy="838200"/>
          </a:xfrm>
        </p:spPr>
        <p:txBody>
          <a:bodyPr/>
          <a:lstStyle/>
          <a:p>
            <a:r>
              <a:rPr lang="en-US" dirty="0" smtClean="0"/>
              <a:t>Routing 101</a:t>
            </a:r>
            <a:endParaRPr lang="en-US" dirty="0"/>
          </a:p>
        </p:txBody>
      </p:sp>
      <p:sp>
        <p:nvSpPr>
          <p:cNvPr id="3" name="Text Placeholder 2"/>
          <p:cNvSpPr>
            <a:spLocks noGrp="1"/>
          </p:cNvSpPr>
          <p:nvPr>
            <p:ph type="body" sz="quarter" idx="10"/>
          </p:nvPr>
        </p:nvSpPr>
        <p:spPr>
          <a:xfrm>
            <a:off x="380999" y="1344168"/>
            <a:ext cx="8382001" cy="4965192"/>
          </a:xfrm>
        </p:spPr>
        <p:txBody>
          <a:bodyPr>
            <a:normAutofit/>
          </a:bodyPr>
          <a:lstStyle/>
          <a:p>
            <a:pPr marL="0" indent="0">
              <a:buNone/>
            </a:pPr>
            <a:endParaRPr lang="en-US" b="1" dirty="0"/>
          </a:p>
          <a:p>
            <a:pPr marL="0" indent="0">
              <a:buNone/>
            </a:pPr>
            <a:endParaRPr lang="en-US" dirty="0" smtClean="0">
              <a:hlinkClick r:id="rId2" tooltip="Data Link Layer"/>
            </a:endParaRPr>
          </a:p>
          <a:p>
            <a:pPr marL="0" indent="0">
              <a:buNone/>
            </a:pPr>
            <a:r>
              <a:rPr lang="en-US" dirty="0" smtClean="0"/>
              <a:t>A router </a:t>
            </a:r>
            <a:r>
              <a:rPr lang="en-US" dirty="0"/>
              <a:t>is a device that forwards data packets between computer </a:t>
            </a:r>
            <a:r>
              <a:rPr lang="en-US" dirty="0" smtClean="0"/>
              <a:t>networks. It is </a:t>
            </a:r>
            <a:r>
              <a:rPr lang="en-US" dirty="0"/>
              <a:t>connected to two or more data lines from different </a:t>
            </a:r>
            <a:r>
              <a:rPr lang="en-US" dirty="0" smtClean="0"/>
              <a:t>networks and when </a:t>
            </a:r>
            <a:r>
              <a:rPr lang="en-US" dirty="0"/>
              <a:t>a data packet comes in one of the lines, the router reads the address information in the packet to determine its ultimate destination. Then, using information in its routing </a:t>
            </a:r>
            <a:r>
              <a:rPr lang="en-US" dirty="0" smtClean="0"/>
              <a:t>table, </a:t>
            </a:r>
            <a:r>
              <a:rPr lang="en-US" dirty="0"/>
              <a:t>it directs the packet to the next network on its journey. Routers perform the "traffic directing" functions on the Internet</a:t>
            </a:r>
            <a:r>
              <a:rPr lang="en-US" dirty="0" smtClean="0"/>
              <a:t>.</a:t>
            </a:r>
            <a:endParaRPr lang="en-US" dirty="0">
              <a:hlinkClick r:id="rId2" tooltip="Data Link Layer"/>
            </a:endParaRPr>
          </a:p>
        </p:txBody>
      </p:sp>
      <p:sp>
        <p:nvSpPr>
          <p:cNvPr id="6" name="TextBox 5"/>
          <p:cNvSpPr txBox="1"/>
          <p:nvPr/>
        </p:nvSpPr>
        <p:spPr>
          <a:xfrm>
            <a:off x="915263" y="1533570"/>
            <a:ext cx="5828840" cy="400110"/>
          </a:xfrm>
          <a:prstGeom prst="rect">
            <a:avLst/>
          </a:prstGeom>
          <a:noFill/>
        </p:spPr>
        <p:txBody>
          <a:bodyPr wrap="none" rtlCol="0">
            <a:spAutoFit/>
          </a:bodyPr>
          <a:lstStyle/>
          <a:p>
            <a:r>
              <a:rPr lang="en-US" sz="2000" b="1" dirty="0" smtClean="0">
                <a:solidFill>
                  <a:schemeClr val="tx1">
                    <a:lumMod val="50000"/>
                  </a:schemeClr>
                </a:solidFill>
              </a:rPr>
              <a:t>Network Router – Connect the Neighborhoods</a:t>
            </a:r>
            <a:endParaRPr lang="en-US" sz="2000" b="1" dirty="0">
              <a:solidFill>
                <a:schemeClr val="tx1">
                  <a:lumMod val="50000"/>
                </a:schemeClr>
              </a:solidFill>
            </a:endParaRPr>
          </a:p>
        </p:txBody>
      </p:sp>
      <p:pic>
        <p:nvPicPr>
          <p:cNvPr id="7"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4837" y="1632008"/>
            <a:ext cx="337229" cy="260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805788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5"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6738" y="2580026"/>
            <a:ext cx="2503013" cy="152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 y="18861"/>
            <a:ext cx="8588861" cy="838200"/>
          </a:xfrm>
        </p:spPr>
        <p:txBody>
          <a:bodyPr/>
          <a:lstStyle/>
          <a:p>
            <a:r>
              <a:rPr lang="en-US" dirty="0" smtClean="0"/>
              <a:t>Routing 101</a:t>
            </a:r>
            <a:endParaRPr lang="en-US" dirty="0"/>
          </a:p>
        </p:txBody>
      </p:sp>
      <p:grpSp>
        <p:nvGrpSpPr>
          <p:cNvPr id="62" name="Group 61"/>
          <p:cNvGrpSpPr/>
          <p:nvPr/>
        </p:nvGrpSpPr>
        <p:grpSpPr>
          <a:xfrm>
            <a:off x="5616762" y="1156096"/>
            <a:ext cx="3314376" cy="2000355"/>
            <a:chOff x="-569980" y="1266633"/>
            <a:chExt cx="10156386" cy="4835554"/>
          </a:xfrm>
        </p:grpSpPr>
        <p:pic>
          <p:nvPicPr>
            <p:cNvPr id="10"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2119" y="3176785"/>
              <a:ext cx="71274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3518" y="1266633"/>
              <a:ext cx="57338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2" descr="File Server_Updated200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33638" y="4930863"/>
              <a:ext cx="352684" cy="469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6" name="Group 1045"/>
            <p:cNvGrpSpPr/>
            <p:nvPr/>
          </p:nvGrpSpPr>
          <p:grpSpPr>
            <a:xfrm>
              <a:off x="6244019" y="2026416"/>
              <a:ext cx="2558802" cy="2861983"/>
              <a:chOff x="5728204" y="1889373"/>
              <a:chExt cx="2958219" cy="3487871"/>
            </a:xfrm>
          </p:grpSpPr>
          <p:pic>
            <p:nvPicPr>
              <p:cNvPr id="12" name="Picture 2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62900" y="2653136"/>
                <a:ext cx="685800" cy="47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8" descr="AccessPoin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28204" y="3292062"/>
                <a:ext cx="715200" cy="312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26231" y="3048000"/>
                <a:ext cx="1263360" cy="361950"/>
              </a:xfrm>
              <a:prstGeom prst="rect">
                <a:avLst/>
              </a:prstGeom>
              <a:noFill/>
              <a:ln>
                <a:noFill/>
              </a:ln>
              <a:effectLst/>
              <a:scene3d>
                <a:camera prst="orthographicFront">
                  <a:rot lat="0" lon="0" rev="90000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00623" y="3933504"/>
                <a:ext cx="685800" cy="47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35523" y="1889373"/>
                <a:ext cx="685800" cy="47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89005" y="4897410"/>
                <a:ext cx="685800" cy="47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9539" y="3624642"/>
                <a:ext cx="1405751" cy="361950"/>
              </a:xfrm>
              <a:prstGeom prst="rect">
                <a:avLst/>
              </a:prstGeom>
              <a:noFill/>
              <a:ln>
                <a:noFill/>
              </a:ln>
              <a:effectLst/>
              <a:scene3d>
                <a:camera prst="orthographicFront">
                  <a:rot lat="0" lon="0" rev="20399999"/>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4176439"/>
                <a:ext cx="1676400" cy="361950"/>
              </a:xfrm>
              <a:prstGeom prst="rect">
                <a:avLst/>
              </a:prstGeom>
              <a:noFill/>
              <a:ln>
                <a:noFill/>
              </a:ln>
              <a:effectLst/>
              <a:scene3d>
                <a:camera prst="orthographicFront">
                  <a:rot lat="0" lon="0" rev="1830000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6319" y="2550817"/>
                <a:ext cx="1263360" cy="361950"/>
              </a:xfrm>
              <a:prstGeom prst="rect">
                <a:avLst/>
              </a:prstGeom>
              <a:noFill/>
              <a:ln>
                <a:noFill/>
              </a:ln>
              <a:effectLst/>
              <a:scene3d>
                <a:camera prst="orthographicFront">
                  <a:rot lat="0" lon="600000" rev="270000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8" name="Picture 34"/>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57800" y="1266633"/>
              <a:ext cx="556953" cy="46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 name="Straight Connector 28"/>
            <p:cNvCxnSpPr>
              <a:stCxn id="11" idx="2"/>
            </p:cNvCxnSpPr>
            <p:nvPr/>
          </p:nvCxnSpPr>
          <p:spPr>
            <a:xfrm>
              <a:off x="2870211" y="1723833"/>
              <a:ext cx="1339477" cy="1482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514477" y="1600200"/>
              <a:ext cx="1021800" cy="1605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5" name="Straight Connector 1034"/>
            <p:cNvCxnSpPr>
              <a:stCxn id="10" idx="2"/>
              <a:endCxn id="17" idx="0"/>
            </p:cNvCxnSpPr>
            <p:nvPr/>
          </p:nvCxnSpPr>
          <p:spPr>
            <a:xfrm>
              <a:off x="4338489" y="3481585"/>
              <a:ext cx="571491" cy="144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8" name="Straight Connector 1047"/>
            <p:cNvCxnSpPr>
              <a:stCxn id="10" idx="3"/>
            </p:cNvCxnSpPr>
            <p:nvPr/>
          </p:nvCxnSpPr>
          <p:spPr>
            <a:xfrm flipV="1">
              <a:off x="4694859" y="3299321"/>
              <a:ext cx="1997043" cy="29864"/>
            </a:xfrm>
            <a:prstGeom prst="line">
              <a:avLst/>
            </a:prstGeom>
          </p:spPr>
          <p:style>
            <a:lnRef idx="1">
              <a:schemeClr val="accent1"/>
            </a:lnRef>
            <a:fillRef idx="0">
              <a:schemeClr val="accent1"/>
            </a:fillRef>
            <a:effectRef idx="0">
              <a:schemeClr val="accent1"/>
            </a:effectRef>
            <a:fontRef idx="minor">
              <a:schemeClr val="tx1"/>
            </a:fontRef>
          </p:style>
        </p:cxnSp>
        <p:pic>
          <p:nvPicPr>
            <p:cNvPr id="79" name="Picture 42" descr="File Server_Updated200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79049" y="4963514"/>
              <a:ext cx="352684" cy="469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0" name="Straight Connector 79"/>
            <p:cNvCxnSpPr>
              <a:endCxn id="79" idx="0"/>
            </p:cNvCxnSpPr>
            <p:nvPr/>
          </p:nvCxnSpPr>
          <p:spPr>
            <a:xfrm flipH="1">
              <a:off x="3555392" y="3451253"/>
              <a:ext cx="654295" cy="1512261"/>
            </a:xfrm>
            <a:prstGeom prst="line">
              <a:avLst/>
            </a:prstGeom>
          </p:spPr>
          <p:style>
            <a:lnRef idx="1">
              <a:schemeClr val="accent1"/>
            </a:lnRef>
            <a:fillRef idx="0">
              <a:schemeClr val="accent1"/>
            </a:fillRef>
            <a:effectRef idx="0">
              <a:schemeClr val="accent1"/>
            </a:effectRef>
            <a:fontRef idx="minor">
              <a:schemeClr val="tx1"/>
            </a:fontRef>
          </p:style>
        </p:cxnSp>
        <p:pic>
          <p:nvPicPr>
            <p:cNvPr id="83" name="Picture 23"/>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19163" y="2340010"/>
              <a:ext cx="528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Picture 4"/>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19163" y="3427049"/>
              <a:ext cx="442914" cy="30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37"/>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38010" y="5280035"/>
              <a:ext cx="591633" cy="3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Connector 48"/>
            <p:cNvCxnSpPr/>
            <p:nvPr/>
          </p:nvCxnSpPr>
          <p:spPr>
            <a:xfrm>
              <a:off x="1295400" y="2403145"/>
              <a:ext cx="2809053" cy="926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84" idx="3"/>
            </p:cNvCxnSpPr>
            <p:nvPr/>
          </p:nvCxnSpPr>
          <p:spPr>
            <a:xfrm flipV="1">
              <a:off x="1362077" y="3429151"/>
              <a:ext cx="2742376" cy="148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85" idx="3"/>
              <a:endCxn id="10" idx="1"/>
            </p:cNvCxnSpPr>
            <p:nvPr/>
          </p:nvCxnSpPr>
          <p:spPr>
            <a:xfrm flipV="1">
              <a:off x="353622" y="3329187"/>
              <a:ext cx="3628498" cy="2131552"/>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939995" y="3451253"/>
              <a:ext cx="1322350" cy="446402"/>
            </a:xfrm>
            <a:prstGeom prst="rect">
              <a:avLst/>
            </a:prstGeom>
            <a:noFill/>
          </p:spPr>
          <p:txBody>
            <a:bodyPr wrap="none" rtlCol="0">
              <a:spAutoFit/>
            </a:bodyPr>
            <a:lstStyle/>
            <a:p>
              <a:r>
                <a:rPr lang="en-US" sz="600" b="1" dirty="0" smtClean="0">
                  <a:solidFill>
                    <a:srgbClr val="000608"/>
                  </a:solidFill>
                </a:rPr>
                <a:t>Switch</a:t>
              </a:r>
              <a:endParaRPr lang="en-US" sz="600" b="1" dirty="0">
                <a:solidFill>
                  <a:srgbClr val="000608"/>
                </a:solidFill>
              </a:endParaRPr>
            </a:p>
          </p:txBody>
        </p:sp>
        <p:sp>
          <p:nvSpPr>
            <p:cNvPr id="100" name="TextBox 99"/>
            <p:cNvSpPr txBox="1"/>
            <p:nvPr/>
          </p:nvSpPr>
          <p:spPr>
            <a:xfrm>
              <a:off x="-569980" y="5655785"/>
              <a:ext cx="1327265" cy="446402"/>
            </a:xfrm>
            <a:prstGeom prst="rect">
              <a:avLst/>
            </a:prstGeom>
            <a:noFill/>
          </p:spPr>
          <p:txBody>
            <a:bodyPr wrap="none" rtlCol="0">
              <a:spAutoFit/>
            </a:bodyPr>
            <a:lstStyle/>
            <a:p>
              <a:r>
                <a:rPr lang="en-US" sz="600" b="1" dirty="0" smtClean="0">
                  <a:solidFill>
                    <a:srgbClr val="000608"/>
                  </a:solidFill>
                </a:rPr>
                <a:t>Router</a:t>
              </a:r>
              <a:endParaRPr lang="en-US" sz="600" b="1" dirty="0">
                <a:solidFill>
                  <a:srgbClr val="000608"/>
                </a:solidFill>
              </a:endParaRPr>
            </a:p>
          </p:txBody>
        </p:sp>
        <p:sp>
          <p:nvSpPr>
            <p:cNvPr id="101" name="TextBox 100"/>
            <p:cNvSpPr txBox="1"/>
            <p:nvPr/>
          </p:nvSpPr>
          <p:spPr>
            <a:xfrm>
              <a:off x="719447" y="3753429"/>
              <a:ext cx="1567960" cy="446402"/>
            </a:xfrm>
            <a:prstGeom prst="rect">
              <a:avLst/>
            </a:prstGeom>
            <a:noFill/>
          </p:spPr>
          <p:txBody>
            <a:bodyPr wrap="none" rtlCol="0">
              <a:spAutoFit/>
            </a:bodyPr>
            <a:lstStyle/>
            <a:p>
              <a:r>
                <a:rPr lang="en-US" sz="600" b="1" dirty="0" smtClean="0">
                  <a:solidFill>
                    <a:srgbClr val="000608"/>
                  </a:solidFill>
                </a:rPr>
                <a:t>IP Phone</a:t>
              </a:r>
              <a:endParaRPr lang="en-US" sz="600" b="1" dirty="0">
                <a:solidFill>
                  <a:srgbClr val="000608"/>
                </a:solidFill>
              </a:endParaRPr>
            </a:p>
          </p:txBody>
        </p:sp>
        <p:sp>
          <p:nvSpPr>
            <p:cNvPr id="102" name="TextBox 101"/>
            <p:cNvSpPr txBox="1"/>
            <p:nvPr/>
          </p:nvSpPr>
          <p:spPr>
            <a:xfrm>
              <a:off x="800625" y="2690342"/>
              <a:ext cx="1327265" cy="446402"/>
            </a:xfrm>
            <a:prstGeom prst="rect">
              <a:avLst/>
            </a:prstGeom>
            <a:noFill/>
          </p:spPr>
          <p:txBody>
            <a:bodyPr wrap="none" rtlCol="0">
              <a:spAutoFit/>
            </a:bodyPr>
            <a:lstStyle/>
            <a:p>
              <a:r>
                <a:rPr lang="en-US" sz="600" b="1" dirty="0" smtClean="0">
                  <a:solidFill>
                    <a:srgbClr val="000608"/>
                  </a:solidFill>
                </a:rPr>
                <a:t>Printer</a:t>
              </a:r>
              <a:endParaRPr lang="en-US" sz="600" b="1" dirty="0">
                <a:solidFill>
                  <a:srgbClr val="000608"/>
                </a:solidFill>
              </a:endParaRPr>
            </a:p>
          </p:txBody>
        </p:sp>
        <p:sp>
          <p:nvSpPr>
            <p:cNvPr id="103" name="TextBox 102"/>
            <p:cNvSpPr txBox="1"/>
            <p:nvPr/>
          </p:nvSpPr>
          <p:spPr>
            <a:xfrm>
              <a:off x="2628799" y="1747857"/>
              <a:ext cx="1027621" cy="446402"/>
            </a:xfrm>
            <a:prstGeom prst="rect">
              <a:avLst/>
            </a:prstGeom>
            <a:noFill/>
          </p:spPr>
          <p:txBody>
            <a:bodyPr wrap="none" rtlCol="0">
              <a:spAutoFit/>
            </a:bodyPr>
            <a:lstStyle/>
            <a:p>
              <a:r>
                <a:rPr lang="en-US" sz="600" b="1" dirty="0" smtClean="0">
                  <a:solidFill>
                    <a:srgbClr val="000608"/>
                  </a:solidFill>
                </a:rPr>
                <a:t>Mac</a:t>
              </a:r>
              <a:endParaRPr lang="en-US" sz="600" b="1" dirty="0">
                <a:solidFill>
                  <a:srgbClr val="000608"/>
                </a:solidFill>
              </a:endParaRPr>
            </a:p>
          </p:txBody>
        </p:sp>
        <p:sp>
          <p:nvSpPr>
            <p:cNvPr id="104" name="TextBox 103"/>
            <p:cNvSpPr txBox="1"/>
            <p:nvPr/>
          </p:nvSpPr>
          <p:spPr>
            <a:xfrm>
              <a:off x="5289627" y="1733776"/>
              <a:ext cx="894997" cy="446402"/>
            </a:xfrm>
            <a:prstGeom prst="rect">
              <a:avLst/>
            </a:prstGeom>
            <a:noFill/>
          </p:spPr>
          <p:txBody>
            <a:bodyPr wrap="none" rtlCol="0">
              <a:spAutoFit/>
            </a:bodyPr>
            <a:lstStyle/>
            <a:p>
              <a:r>
                <a:rPr lang="en-US" sz="600" b="1" dirty="0" smtClean="0">
                  <a:solidFill>
                    <a:srgbClr val="000608"/>
                  </a:solidFill>
                </a:rPr>
                <a:t>PC</a:t>
              </a:r>
              <a:endParaRPr lang="en-US" sz="600" b="1" dirty="0">
                <a:solidFill>
                  <a:srgbClr val="000608"/>
                </a:solidFill>
              </a:endParaRPr>
            </a:p>
          </p:txBody>
        </p:sp>
        <p:sp>
          <p:nvSpPr>
            <p:cNvPr id="105" name="TextBox 104"/>
            <p:cNvSpPr txBox="1"/>
            <p:nvPr/>
          </p:nvSpPr>
          <p:spPr>
            <a:xfrm>
              <a:off x="5795770" y="3409975"/>
              <a:ext cx="1400944" cy="669603"/>
            </a:xfrm>
            <a:prstGeom prst="rect">
              <a:avLst/>
            </a:prstGeom>
            <a:noFill/>
          </p:spPr>
          <p:txBody>
            <a:bodyPr wrap="none" rtlCol="0">
              <a:spAutoFit/>
            </a:bodyPr>
            <a:lstStyle/>
            <a:p>
              <a:pPr algn="ctr"/>
              <a:r>
                <a:rPr lang="en-US" sz="600" b="1" dirty="0" smtClean="0">
                  <a:solidFill>
                    <a:srgbClr val="000608"/>
                  </a:solidFill>
                </a:rPr>
                <a:t>Access</a:t>
              </a:r>
            </a:p>
            <a:p>
              <a:pPr algn="ctr"/>
              <a:r>
                <a:rPr lang="en-US" sz="600" b="1" dirty="0" smtClean="0">
                  <a:solidFill>
                    <a:srgbClr val="000608"/>
                  </a:solidFill>
                </a:rPr>
                <a:t>Point</a:t>
              </a:r>
              <a:endParaRPr lang="en-US" sz="600" b="1" dirty="0">
                <a:solidFill>
                  <a:srgbClr val="000608"/>
                </a:solidFill>
              </a:endParaRPr>
            </a:p>
          </p:txBody>
        </p:sp>
        <p:sp>
          <p:nvSpPr>
            <p:cNvPr id="106" name="TextBox 105"/>
            <p:cNvSpPr txBox="1"/>
            <p:nvPr/>
          </p:nvSpPr>
          <p:spPr>
            <a:xfrm>
              <a:off x="7437967" y="4921049"/>
              <a:ext cx="1346914" cy="446402"/>
            </a:xfrm>
            <a:prstGeom prst="rect">
              <a:avLst/>
            </a:prstGeom>
            <a:noFill/>
          </p:spPr>
          <p:txBody>
            <a:bodyPr wrap="none" rtlCol="0">
              <a:spAutoFit/>
            </a:bodyPr>
            <a:lstStyle/>
            <a:p>
              <a:r>
                <a:rPr lang="en-US" sz="600" b="1" dirty="0" smtClean="0">
                  <a:solidFill>
                    <a:srgbClr val="000608"/>
                  </a:solidFill>
                </a:rPr>
                <a:t>iPhone</a:t>
              </a:r>
              <a:endParaRPr lang="en-US" sz="600" b="1" dirty="0">
                <a:solidFill>
                  <a:srgbClr val="000608"/>
                </a:solidFill>
              </a:endParaRPr>
            </a:p>
          </p:txBody>
        </p:sp>
        <p:sp>
          <p:nvSpPr>
            <p:cNvPr id="107" name="TextBox 106"/>
            <p:cNvSpPr txBox="1"/>
            <p:nvPr/>
          </p:nvSpPr>
          <p:spPr>
            <a:xfrm>
              <a:off x="8157652" y="4087463"/>
              <a:ext cx="1062009" cy="446402"/>
            </a:xfrm>
            <a:prstGeom prst="rect">
              <a:avLst/>
            </a:prstGeom>
            <a:noFill/>
          </p:spPr>
          <p:txBody>
            <a:bodyPr wrap="none" rtlCol="0">
              <a:spAutoFit/>
            </a:bodyPr>
            <a:lstStyle/>
            <a:p>
              <a:r>
                <a:rPr lang="en-US" sz="600" b="1" dirty="0" smtClean="0">
                  <a:solidFill>
                    <a:srgbClr val="000608"/>
                  </a:solidFill>
                </a:rPr>
                <a:t>iPad</a:t>
              </a:r>
              <a:endParaRPr lang="en-US" sz="600" b="1" dirty="0">
                <a:solidFill>
                  <a:srgbClr val="000608"/>
                </a:solidFill>
              </a:endParaRPr>
            </a:p>
          </p:txBody>
        </p:sp>
        <p:sp>
          <p:nvSpPr>
            <p:cNvPr id="108" name="TextBox 107"/>
            <p:cNvSpPr txBox="1"/>
            <p:nvPr/>
          </p:nvSpPr>
          <p:spPr>
            <a:xfrm>
              <a:off x="8181370" y="3038286"/>
              <a:ext cx="1341998" cy="446402"/>
            </a:xfrm>
            <a:prstGeom prst="rect">
              <a:avLst/>
            </a:prstGeom>
            <a:noFill/>
          </p:spPr>
          <p:txBody>
            <a:bodyPr wrap="none" rtlCol="0">
              <a:spAutoFit/>
            </a:bodyPr>
            <a:lstStyle/>
            <a:p>
              <a:r>
                <a:rPr lang="en-US" sz="600" b="1" dirty="0" smtClean="0">
                  <a:solidFill>
                    <a:srgbClr val="000608"/>
                  </a:solidFill>
                </a:rPr>
                <a:t>Galaxy</a:t>
              </a:r>
              <a:endParaRPr lang="en-US" sz="600" b="1" dirty="0">
                <a:solidFill>
                  <a:srgbClr val="000608"/>
                </a:solidFill>
              </a:endParaRPr>
            </a:p>
          </p:txBody>
        </p:sp>
        <p:sp>
          <p:nvSpPr>
            <p:cNvPr id="109" name="TextBox 108"/>
            <p:cNvSpPr txBox="1"/>
            <p:nvPr/>
          </p:nvSpPr>
          <p:spPr>
            <a:xfrm>
              <a:off x="7792487" y="2264645"/>
              <a:ext cx="1793919" cy="446402"/>
            </a:xfrm>
            <a:prstGeom prst="rect">
              <a:avLst/>
            </a:prstGeom>
            <a:noFill/>
          </p:spPr>
          <p:txBody>
            <a:bodyPr wrap="none" rtlCol="0">
              <a:spAutoFit/>
            </a:bodyPr>
            <a:lstStyle/>
            <a:p>
              <a:r>
                <a:rPr lang="en-US" sz="600" b="1" dirty="0" smtClean="0">
                  <a:solidFill>
                    <a:srgbClr val="000608"/>
                  </a:solidFill>
                </a:rPr>
                <a:t>Blackberry</a:t>
              </a:r>
              <a:endParaRPr lang="en-US" sz="600" b="1" dirty="0">
                <a:solidFill>
                  <a:srgbClr val="000608"/>
                </a:solidFill>
              </a:endParaRPr>
            </a:p>
          </p:txBody>
        </p:sp>
        <p:sp>
          <p:nvSpPr>
            <p:cNvPr id="116" name="TextBox 115"/>
            <p:cNvSpPr txBox="1"/>
            <p:nvPr/>
          </p:nvSpPr>
          <p:spPr>
            <a:xfrm>
              <a:off x="3258712" y="5432584"/>
              <a:ext cx="1951107" cy="446402"/>
            </a:xfrm>
            <a:prstGeom prst="rect">
              <a:avLst/>
            </a:prstGeom>
            <a:noFill/>
          </p:spPr>
          <p:txBody>
            <a:bodyPr wrap="none" rtlCol="0">
              <a:spAutoFit/>
            </a:bodyPr>
            <a:lstStyle/>
            <a:p>
              <a:r>
                <a:rPr lang="en-US" sz="600" b="1" dirty="0" smtClean="0">
                  <a:solidFill>
                    <a:srgbClr val="000608"/>
                  </a:solidFill>
                </a:rPr>
                <a:t>Server Farm</a:t>
              </a:r>
              <a:endParaRPr lang="en-US" sz="600" b="1" dirty="0">
                <a:solidFill>
                  <a:srgbClr val="000608"/>
                </a:solidFill>
              </a:endParaRPr>
            </a:p>
          </p:txBody>
        </p:sp>
      </p:grpSp>
      <p:grpSp>
        <p:nvGrpSpPr>
          <p:cNvPr id="158" name="Group 157"/>
          <p:cNvGrpSpPr/>
          <p:nvPr/>
        </p:nvGrpSpPr>
        <p:grpSpPr>
          <a:xfrm>
            <a:off x="5803744" y="3727852"/>
            <a:ext cx="2990127" cy="2481856"/>
            <a:chOff x="423630" y="-120523"/>
            <a:chExt cx="9162776" cy="5999509"/>
          </a:xfrm>
        </p:grpSpPr>
        <p:pic>
          <p:nvPicPr>
            <p:cNvPr id="159"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2119" y="3176785"/>
              <a:ext cx="71274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 name="Picture 2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49881" y="1111691"/>
              <a:ext cx="57338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42" descr="File Server_Updated200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33638" y="4930863"/>
              <a:ext cx="352684" cy="469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2" name="Group 161"/>
            <p:cNvGrpSpPr/>
            <p:nvPr/>
          </p:nvGrpSpPr>
          <p:grpSpPr>
            <a:xfrm>
              <a:off x="6244019" y="2026416"/>
              <a:ext cx="2558802" cy="2861983"/>
              <a:chOff x="5728204" y="1889373"/>
              <a:chExt cx="2958219" cy="3487871"/>
            </a:xfrm>
          </p:grpSpPr>
          <p:pic>
            <p:nvPicPr>
              <p:cNvPr id="188" name="Picture 2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62900" y="2653136"/>
                <a:ext cx="685800" cy="47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 name="Picture 28" descr="AccessPoin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28204" y="3292062"/>
                <a:ext cx="715200" cy="312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26231" y="3048000"/>
                <a:ext cx="1263360" cy="361950"/>
              </a:xfrm>
              <a:prstGeom prst="rect">
                <a:avLst/>
              </a:prstGeom>
              <a:noFill/>
              <a:ln>
                <a:noFill/>
              </a:ln>
              <a:effectLst/>
              <a:scene3d>
                <a:camera prst="orthographicFront">
                  <a:rot lat="0" lon="0" rev="90000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 name="Picture 2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00623" y="3933504"/>
                <a:ext cx="685800" cy="47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 name="Picture 2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35523" y="1889373"/>
                <a:ext cx="685800" cy="47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3" name="Picture 2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89005" y="4897410"/>
                <a:ext cx="685800" cy="47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9539" y="3624642"/>
                <a:ext cx="1405751" cy="361950"/>
              </a:xfrm>
              <a:prstGeom prst="rect">
                <a:avLst/>
              </a:prstGeom>
              <a:noFill/>
              <a:ln>
                <a:noFill/>
              </a:ln>
              <a:effectLst/>
              <a:scene3d>
                <a:camera prst="orthographicFront">
                  <a:rot lat="0" lon="0" rev="20399999"/>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4176439"/>
                <a:ext cx="1676400" cy="361950"/>
              </a:xfrm>
              <a:prstGeom prst="rect">
                <a:avLst/>
              </a:prstGeom>
              <a:noFill/>
              <a:ln>
                <a:noFill/>
              </a:ln>
              <a:effectLst/>
              <a:scene3d>
                <a:camera prst="orthographicFront">
                  <a:rot lat="0" lon="0" rev="1830000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6319" y="2550817"/>
                <a:ext cx="1263360" cy="361950"/>
              </a:xfrm>
              <a:prstGeom prst="rect">
                <a:avLst/>
              </a:prstGeom>
              <a:noFill/>
              <a:ln>
                <a:noFill/>
              </a:ln>
              <a:effectLst/>
              <a:scene3d>
                <a:camera prst="orthographicFront">
                  <a:rot lat="0" lon="600000" rev="270000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63" name="Picture 34"/>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57800" y="1266633"/>
              <a:ext cx="556953" cy="46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4" name="Straight Connector 163"/>
            <p:cNvCxnSpPr>
              <a:stCxn id="160" idx="2"/>
              <a:endCxn id="159" idx="0"/>
            </p:cNvCxnSpPr>
            <p:nvPr/>
          </p:nvCxnSpPr>
          <p:spPr>
            <a:xfrm>
              <a:off x="3236575" y="1568891"/>
              <a:ext cx="1101913" cy="1607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514477" y="1600200"/>
              <a:ext cx="1021800" cy="1605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159" idx="2"/>
              <a:endCxn id="161" idx="0"/>
            </p:cNvCxnSpPr>
            <p:nvPr/>
          </p:nvCxnSpPr>
          <p:spPr>
            <a:xfrm>
              <a:off x="4338489" y="3481585"/>
              <a:ext cx="571491" cy="144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159" idx="3"/>
            </p:cNvCxnSpPr>
            <p:nvPr/>
          </p:nvCxnSpPr>
          <p:spPr>
            <a:xfrm flipV="1">
              <a:off x="4694859" y="3299321"/>
              <a:ext cx="1997043" cy="29864"/>
            </a:xfrm>
            <a:prstGeom prst="line">
              <a:avLst/>
            </a:prstGeom>
          </p:spPr>
          <p:style>
            <a:lnRef idx="1">
              <a:schemeClr val="accent1"/>
            </a:lnRef>
            <a:fillRef idx="0">
              <a:schemeClr val="accent1"/>
            </a:fillRef>
            <a:effectRef idx="0">
              <a:schemeClr val="accent1"/>
            </a:effectRef>
            <a:fontRef idx="minor">
              <a:schemeClr val="tx1"/>
            </a:fontRef>
          </p:style>
        </p:cxnSp>
        <p:pic>
          <p:nvPicPr>
            <p:cNvPr id="168" name="Picture 42" descr="File Server_Updated200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79049" y="4963514"/>
              <a:ext cx="352684" cy="469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Connector 168"/>
            <p:cNvCxnSpPr>
              <a:endCxn id="168" idx="0"/>
            </p:cNvCxnSpPr>
            <p:nvPr/>
          </p:nvCxnSpPr>
          <p:spPr>
            <a:xfrm flipH="1">
              <a:off x="3555392" y="3451253"/>
              <a:ext cx="654295" cy="1512261"/>
            </a:xfrm>
            <a:prstGeom prst="line">
              <a:avLst/>
            </a:prstGeom>
          </p:spPr>
          <p:style>
            <a:lnRef idx="1">
              <a:schemeClr val="accent1"/>
            </a:lnRef>
            <a:fillRef idx="0">
              <a:schemeClr val="accent1"/>
            </a:fillRef>
            <a:effectRef idx="0">
              <a:schemeClr val="accent1"/>
            </a:effectRef>
            <a:fontRef idx="minor">
              <a:schemeClr val="tx1"/>
            </a:fontRef>
          </p:style>
        </p:cxnSp>
        <p:pic>
          <p:nvPicPr>
            <p:cNvPr id="170" name="Picture 23"/>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19163" y="2340010"/>
              <a:ext cx="528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 name="Picture 4"/>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19163" y="3427049"/>
              <a:ext cx="442914" cy="30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2" name="Picture 37"/>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3630" y="-28146"/>
              <a:ext cx="591633" cy="3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3" name="Straight Connector 172"/>
            <p:cNvCxnSpPr/>
            <p:nvPr/>
          </p:nvCxnSpPr>
          <p:spPr>
            <a:xfrm>
              <a:off x="1295400" y="2403145"/>
              <a:ext cx="2809053" cy="926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171" idx="3"/>
            </p:cNvCxnSpPr>
            <p:nvPr/>
          </p:nvCxnSpPr>
          <p:spPr>
            <a:xfrm flipV="1">
              <a:off x="1362077" y="3429151"/>
              <a:ext cx="2742376" cy="148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72" idx="2"/>
              <a:endCxn id="159" idx="2"/>
            </p:cNvCxnSpPr>
            <p:nvPr/>
          </p:nvCxnSpPr>
          <p:spPr>
            <a:xfrm>
              <a:off x="719446" y="333262"/>
              <a:ext cx="3619045" cy="3148324"/>
            </a:xfrm>
            <a:prstGeom prst="line">
              <a:avLst/>
            </a:prstGeom>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3939995" y="3451253"/>
              <a:ext cx="1322350" cy="446402"/>
            </a:xfrm>
            <a:prstGeom prst="rect">
              <a:avLst/>
            </a:prstGeom>
            <a:noFill/>
          </p:spPr>
          <p:txBody>
            <a:bodyPr wrap="none" rtlCol="0">
              <a:spAutoFit/>
            </a:bodyPr>
            <a:lstStyle/>
            <a:p>
              <a:r>
                <a:rPr lang="en-US" sz="600" b="1" dirty="0" smtClean="0">
                  <a:solidFill>
                    <a:srgbClr val="000608"/>
                  </a:solidFill>
                </a:rPr>
                <a:t>Switch</a:t>
              </a:r>
              <a:endParaRPr lang="en-US" sz="600" b="1" dirty="0">
                <a:solidFill>
                  <a:srgbClr val="000608"/>
                </a:solidFill>
              </a:endParaRPr>
            </a:p>
          </p:txBody>
        </p:sp>
        <p:sp>
          <p:nvSpPr>
            <p:cNvPr id="177" name="TextBox 176"/>
            <p:cNvSpPr txBox="1"/>
            <p:nvPr/>
          </p:nvSpPr>
          <p:spPr>
            <a:xfrm>
              <a:off x="879509" y="-120523"/>
              <a:ext cx="1327265" cy="446402"/>
            </a:xfrm>
            <a:prstGeom prst="rect">
              <a:avLst/>
            </a:prstGeom>
            <a:noFill/>
          </p:spPr>
          <p:txBody>
            <a:bodyPr wrap="none" rtlCol="0">
              <a:spAutoFit/>
            </a:bodyPr>
            <a:lstStyle/>
            <a:p>
              <a:r>
                <a:rPr lang="en-US" sz="600" b="1" dirty="0" smtClean="0">
                  <a:solidFill>
                    <a:srgbClr val="000608"/>
                  </a:solidFill>
                </a:rPr>
                <a:t>Router</a:t>
              </a:r>
              <a:endParaRPr lang="en-US" sz="600" b="1" dirty="0">
                <a:solidFill>
                  <a:srgbClr val="000608"/>
                </a:solidFill>
              </a:endParaRPr>
            </a:p>
          </p:txBody>
        </p:sp>
        <p:sp>
          <p:nvSpPr>
            <p:cNvPr id="178" name="TextBox 177"/>
            <p:cNvSpPr txBox="1"/>
            <p:nvPr/>
          </p:nvSpPr>
          <p:spPr>
            <a:xfrm>
              <a:off x="719447" y="3753429"/>
              <a:ext cx="1567960" cy="446402"/>
            </a:xfrm>
            <a:prstGeom prst="rect">
              <a:avLst/>
            </a:prstGeom>
            <a:noFill/>
          </p:spPr>
          <p:txBody>
            <a:bodyPr wrap="none" rtlCol="0">
              <a:spAutoFit/>
            </a:bodyPr>
            <a:lstStyle/>
            <a:p>
              <a:r>
                <a:rPr lang="en-US" sz="600" b="1" dirty="0" smtClean="0">
                  <a:solidFill>
                    <a:srgbClr val="000608"/>
                  </a:solidFill>
                </a:rPr>
                <a:t>IP Phone</a:t>
              </a:r>
              <a:endParaRPr lang="en-US" sz="600" b="1" dirty="0">
                <a:solidFill>
                  <a:srgbClr val="000608"/>
                </a:solidFill>
              </a:endParaRPr>
            </a:p>
          </p:txBody>
        </p:sp>
        <p:sp>
          <p:nvSpPr>
            <p:cNvPr id="179" name="TextBox 178"/>
            <p:cNvSpPr txBox="1"/>
            <p:nvPr/>
          </p:nvSpPr>
          <p:spPr>
            <a:xfrm>
              <a:off x="800625" y="2690342"/>
              <a:ext cx="1327265" cy="446402"/>
            </a:xfrm>
            <a:prstGeom prst="rect">
              <a:avLst/>
            </a:prstGeom>
            <a:noFill/>
          </p:spPr>
          <p:txBody>
            <a:bodyPr wrap="none" rtlCol="0">
              <a:spAutoFit/>
            </a:bodyPr>
            <a:lstStyle/>
            <a:p>
              <a:r>
                <a:rPr lang="en-US" sz="600" b="1" dirty="0" smtClean="0">
                  <a:solidFill>
                    <a:srgbClr val="000608"/>
                  </a:solidFill>
                </a:rPr>
                <a:t>Printer</a:t>
              </a:r>
              <a:endParaRPr lang="en-US" sz="600" b="1" dirty="0">
                <a:solidFill>
                  <a:srgbClr val="000608"/>
                </a:solidFill>
              </a:endParaRPr>
            </a:p>
          </p:txBody>
        </p:sp>
        <p:sp>
          <p:nvSpPr>
            <p:cNvPr id="180" name="TextBox 179"/>
            <p:cNvSpPr txBox="1"/>
            <p:nvPr/>
          </p:nvSpPr>
          <p:spPr>
            <a:xfrm>
              <a:off x="2683679" y="1569687"/>
              <a:ext cx="1027621" cy="446402"/>
            </a:xfrm>
            <a:prstGeom prst="rect">
              <a:avLst/>
            </a:prstGeom>
            <a:noFill/>
          </p:spPr>
          <p:txBody>
            <a:bodyPr wrap="none" rtlCol="0">
              <a:spAutoFit/>
            </a:bodyPr>
            <a:lstStyle/>
            <a:p>
              <a:r>
                <a:rPr lang="en-US" sz="600" b="1" dirty="0" smtClean="0">
                  <a:solidFill>
                    <a:srgbClr val="000608"/>
                  </a:solidFill>
                </a:rPr>
                <a:t>Mac</a:t>
              </a:r>
              <a:endParaRPr lang="en-US" sz="600" b="1" dirty="0">
                <a:solidFill>
                  <a:srgbClr val="000608"/>
                </a:solidFill>
              </a:endParaRPr>
            </a:p>
          </p:txBody>
        </p:sp>
        <p:sp>
          <p:nvSpPr>
            <p:cNvPr id="181" name="TextBox 180"/>
            <p:cNvSpPr txBox="1"/>
            <p:nvPr/>
          </p:nvSpPr>
          <p:spPr>
            <a:xfrm>
              <a:off x="5289627" y="1733776"/>
              <a:ext cx="894997" cy="446402"/>
            </a:xfrm>
            <a:prstGeom prst="rect">
              <a:avLst/>
            </a:prstGeom>
            <a:noFill/>
          </p:spPr>
          <p:txBody>
            <a:bodyPr wrap="none" rtlCol="0">
              <a:spAutoFit/>
            </a:bodyPr>
            <a:lstStyle/>
            <a:p>
              <a:r>
                <a:rPr lang="en-US" sz="600" b="1" dirty="0" smtClean="0">
                  <a:solidFill>
                    <a:srgbClr val="000608"/>
                  </a:solidFill>
                </a:rPr>
                <a:t>PC</a:t>
              </a:r>
              <a:endParaRPr lang="en-US" sz="600" b="1" dirty="0">
                <a:solidFill>
                  <a:srgbClr val="000608"/>
                </a:solidFill>
              </a:endParaRPr>
            </a:p>
          </p:txBody>
        </p:sp>
        <p:sp>
          <p:nvSpPr>
            <p:cNvPr id="182" name="TextBox 181"/>
            <p:cNvSpPr txBox="1"/>
            <p:nvPr/>
          </p:nvSpPr>
          <p:spPr>
            <a:xfrm>
              <a:off x="5795770" y="3409975"/>
              <a:ext cx="1400944" cy="669603"/>
            </a:xfrm>
            <a:prstGeom prst="rect">
              <a:avLst/>
            </a:prstGeom>
            <a:noFill/>
          </p:spPr>
          <p:txBody>
            <a:bodyPr wrap="none" rtlCol="0">
              <a:spAutoFit/>
            </a:bodyPr>
            <a:lstStyle/>
            <a:p>
              <a:pPr algn="ctr"/>
              <a:r>
                <a:rPr lang="en-US" sz="600" b="1" dirty="0" smtClean="0">
                  <a:solidFill>
                    <a:srgbClr val="000608"/>
                  </a:solidFill>
                </a:rPr>
                <a:t>Access</a:t>
              </a:r>
            </a:p>
            <a:p>
              <a:pPr algn="ctr"/>
              <a:r>
                <a:rPr lang="en-US" sz="600" b="1" dirty="0" smtClean="0">
                  <a:solidFill>
                    <a:srgbClr val="000608"/>
                  </a:solidFill>
                </a:rPr>
                <a:t>Point</a:t>
              </a:r>
              <a:endParaRPr lang="en-US" sz="600" b="1" dirty="0">
                <a:solidFill>
                  <a:srgbClr val="000608"/>
                </a:solidFill>
              </a:endParaRPr>
            </a:p>
          </p:txBody>
        </p:sp>
        <p:sp>
          <p:nvSpPr>
            <p:cNvPr id="183" name="TextBox 182"/>
            <p:cNvSpPr txBox="1"/>
            <p:nvPr/>
          </p:nvSpPr>
          <p:spPr>
            <a:xfrm>
              <a:off x="7437967" y="4921049"/>
              <a:ext cx="1346914" cy="446402"/>
            </a:xfrm>
            <a:prstGeom prst="rect">
              <a:avLst/>
            </a:prstGeom>
            <a:noFill/>
          </p:spPr>
          <p:txBody>
            <a:bodyPr wrap="none" rtlCol="0">
              <a:spAutoFit/>
            </a:bodyPr>
            <a:lstStyle/>
            <a:p>
              <a:r>
                <a:rPr lang="en-US" sz="600" b="1" dirty="0" smtClean="0">
                  <a:solidFill>
                    <a:srgbClr val="000608"/>
                  </a:solidFill>
                </a:rPr>
                <a:t>iPhone</a:t>
              </a:r>
              <a:endParaRPr lang="en-US" sz="600" b="1" dirty="0">
                <a:solidFill>
                  <a:srgbClr val="000608"/>
                </a:solidFill>
              </a:endParaRPr>
            </a:p>
          </p:txBody>
        </p:sp>
        <p:sp>
          <p:nvSpPr>
            <p:cNvPr id="184" name="TextBox 183"/>
            <p:cNvSpPr txBox="1"/>
            <p:nvPr/>
          </p:nvSpPr>
          <p:spPr>
            <a:xfrm>
              <a:off x="8157652" y="4087463"/>
              <a:ext cx="1062009" cy="446402"/>
            </a:xfrm>
            <a:prstGeom prst="rect">
              <a:avLst/>
            </a:prstGeom>
            <a:noFill/>
          </p:spPr>
          <p:txBody>
            <a:bodyPr wrap="none" rtlCol="0">
              <a:spAutoFit/>
            </a:bodyPr>
            <a:lstStyle/>
            <a:p>
              <a:r>
                <a:rPr lang="en-US" sz="600" b="1" dirty="0" smtClean="0">
                  <a:solidFill>
                    <a:srgbClr val="000608"/>
                  </a:solidFill>
                </a:rPr>
                <a:t>iPad</a:t>
              </a:r>
              <a:endParaRPr lang="en-US" sz="600" b="1" dirty="0">
                <a:solidFill>
                  <a:srgbClr val="000608"/>
                </a:solidFill>
              </a:endParaRPr>
            </a:p>
          </p:txBody>
        </p:sp>
        <p:sp>
          <p:nvSpPr>
            <p:cNvPr id="185" name="TextBox 184"/>
            <p:cNvSpPr txBox="1"/>
            <p:nvPr/>
          </p:nvSpPr>
          <p:spPr>
            <a:xfrm>
              <a:off x="8181370" y="3038286"/>
              <a:ext cx="1341998" cy="446402"/>
            </a:xfrm>
            <a:prstGeom prst="rect">
              <a:avLst/>
            </a:prstGeom>
            <a:noFill/>
          </p:spPr>
          <p:txBody>
            <a:bodyPr wrap="none" rtlCol="0">
              <a:spAutoFit/>
            </a:bodyPr>
            <a:lstStyle/>
            <a:p>
              <a:r>
                <a:rPr lang="en-US" sz="600" b="1" dirty="0" smtClean="0">
                  <a:solidFill>
                    <a:srgbClr val="000608"/>
                  </a:solidFill>
                </a:rPr>
                <a:t>Galaxy</a:t>
              </a:r>
              <a:endParaRPr lang="en-US" sz="600" b="1" dirty="0">
                <a:solidFill>
                  <a:srgbClr val="000608"/>
                </a:solidFill>
              </a:endParaRPr>
            </a:p>
          </p:txBody>
        </p:sp>
        <p:sp>
          <p:nvSpPr>
            <p:cNvPr id="186" name="TextBox 185"/>
            <p:cNvSpPr txBox="1"/>
            <p:nvPr/>
          </p:nvSpPr>
          <p:spPr>
            <a:xfrm>
              <a:off x="7792487" y="2264645"/>
              <a:ext cx="1793919" cy="446402"/>
            </a:xfrm>
            <a:prstGeom prst="rect">
              <a:avLst/>
            </a:prstGeom>
            <a:noFill/>
          </p:spPr>
          <p:txBody>
            <a:bodyPr wrap="none" rtlCol="0">
              <a:spAutoFit/>
            </a:bodyPr>
            <a:lstStyle/>
            <a:p>
              <a:r>
                <a:rPr lang="en-US" sz="600" b="1" dirty="0" smtClean="0">
                  <a:solidFill>
                    <a:srgbClr val="000608"/>
                  </a:solidFill>
                </a:rPr>
                <a:t>Blackberry</a:t>
              </a:r>
              <a:endParaRPr lang="en-US" sz="600" b="1" dirty="0">
                <a:solidFill>
                  <a:srgbClr val="000608"/>
                </a:solidFill>
              </a:endParaRPr>
            </a:p>
          </p:txBody>
        </p:sp>
        <p:sp>
          <p:nvSpPr>
            <p:cNvPr id="187" name="TextBox 186"/>
            <p:cNvSpPr txBox="1"/>
            <p:nvPr/>
          </p:nvSpPr>
          <p:spPr>
            <a:xfrm>
              <a:off x="3258712" y="5432584"/>
              <a:ext cx="1951107" cy="446402"/>
            </a:xfrm>
            <a:prstGeom prst="rect">
              <a:avLst/>
            </a:prstGeom>
            <a:noFill/>
          </p:spPr>
          <p:txBody>
            <a:bodyPr wrap="none" rtlCol="0">
              <a:spAutoFit/>
            </a:bodyPr>
            <a:lstStyle/>
            <a:p>
              <a:r>
                <a:rPr lang="en-US" sz="600" b="1" dirty="0" smtClean="0">
                  <a:solidFill>
                    <a:srgbClr val="000608"/>
                  </a:solidFill>
                </a:rPr>
                <a:t>Server Farm</a:t>
              </a:r>
              <a:endParaRPr lang="en-US" sz="600" b="1" dirty="0">
                <a:solidFill>
                  <a:srgbClr val="000608"/>
                </a:solidFill>
              </a:endParaRPr>
            </a:p>
          </p:txBody>
        </p:sp>
      </p:grpSp>
      <p:grpSp>
        <p:nvGrpSpPr>
          <p:cNvPr id="197" name="Group 196"/>
          <p:cNvGrpSpPr/>
          <p:nvPr/>
        </p:nvGrpSpPr>
        <p:grpSpPr>
          <a:xfrm>
            <a:off x="449617" y="3581400"/>
            <a:ext cx="3072643" cy="2685951"/>
            <a:chOff x="719447" y="-613892"/>
            <a:chExt cx="9415633" cy="6492878"/>
          </a:xfrm>
        </p:grpSpPr>
        <p:pic>
          <p:nvPicPr>
            <p:cNvPr id="198"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2119" y="3176785"/>
              <a:ext cx="71274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9" name="Picture 2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3518" y="1266633"/>
              <a:ext cx="57338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0" name="Picture 42" descr="File Server_Updated200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33638" y="4930863"/>
              <a:ext cx="352684" cy="469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1" name="Group 200"/>
            <p:cNvGrpSpPr/>
            <p:nvPr/>
          </p:nvGrpSpPr>
          <p:grpSpPr>
            <a:xfrm>
              <a:off x="6244019" y="2026416"/>
              <a:ext cx="2558802" cy="2861983"/>
              <a:chOff x="5728204" y="1889373"/>
              <a:chExt cx="2958219" cy="3487871"/>
            </a:xfrm>
          </p:grpSpPr>
          <p:pic>
            <p:nvPicPr>
              <p:cNvPr id="227" name="Picture 2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62900" y="2653136"/>
                <a:ext cx="685800" cy="47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8" name="Picture 28" descr="AccessPoin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28204" y="3292062"/>
                <a:ext cx="715200" cy="312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26231" y="3048000"/>
                <a:ext cx="1263360" cy="361950"/>
              </a:xfrm>
              <a:prstGeom prst="rect">
                <a:avLst/>
              </a:prstGeom>
              <a:noFill/>
              <a:ln>
                <a:noFill/>
              </a:ln>
              <a:effectLst/>
              <a:scene3d>
                <a:camera prst="orthographicFront">
                  <a:rot lat="0" lon="0" rev="90000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2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00623" y="3933504"/>
                <a:ext cx="685800" cy="47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1" name="Picture 2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35523" y="1889373"/>
                <a:ext cx="685800" cy="47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2" name="Picture 2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89005" y="4897410"/>
                <a:ext cx="685800" cy="47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9539" y="3624642"/>
                <a:ext cx="1405751" cy="361950"/>
              </a:xfrm>
              <a:prstGeom prst="rect">
                <a:avLst/>
              </a:prstGeom>
              <a:noFill/>
              <a:ln>
                <a:noFill/>
              </a:ln>
              <a:effectLst/>
              <a:scene3d>
                <a:camera prst="orthographicFront">
                  <a:rot lat="0" lon="0" rev="20399999"/>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4176439"/>
                <a:ext cx="1676400" cy="361950"/>
              </a:xfrm>
              <a:prstGeom prst="rect">
                <a:avLst/>
              </a:prstGeom>
              <a:noFill/>
              <a:ln>
                <a:noFill/>
              </a:ln>
              <a:effectLst/>
              <a:scene3d>
                <a:camera prst="orthographicFront">
                  <a:rot lat="0" lon="0" rev="1830000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6319" y="2550817"/>
                <a:ext cx="1263360" cy="361950"/>
              </a:xfrm>
              <a:prstGeom prst="rect">
                <a:avLst/>
              </a:prstGeom>
              <a:noFill/>
              <a:ln>
                <a:noFill/>
              </a:ln>
              <a:effectLst/>
              <a:scene3d>
                <a:camera prst="orthographicFront">
                  <a:rot lat="0" lon="600000" rev="270000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2" name="Picture 34"/>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57800" y="1266633"/>
              <a:ext cx="556953" cy="46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3" name="Straight Connector 202"/>
            <p:cNvCxnSpPr>
              <a:stCxn id="199" idx="2"/>
            </p:cNvCxnSpPr>
            <p:nvPr/>
          </p:nvCxnSpPr>
          <p:spPr>
            <a:xfrm>
              <a:off x="2870211" y="1723833"/>
              <a:ext cx="1339477" cy="1482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4514477" y="1600200"/>
              <a:ext cx="1021800" cy="1605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198" idx="2"/>
              <a:endCxn id="200" idx="0"/>
            </p:cNvCxnSpPr>
            <p:nvPr/>
          </p:nvCxnSpPr>
          <p:spPr>
            <a:xfrm>
              <a:off x="4338489" y="3481585"/>
              <a:ext cx="571491" cy="144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198" idx="3"/>
            </p:cNvCxnSpPr>
            <p:nvPr/>
          </p:nvCxnSpPr>
          <p:spPr>
            <a:xfrm flipV="1">
              <a:off x="4694859" y="3299321"/>
              <a:ext cx="1997043" cy="29864"/>
            </a:xfrm>
            <a:prstGeom prst="line">
              <a:avLst/>
            </a:prstGeom>
          </p:spPr>
          <p:style>
            <a:lnRef idx="1">
              <a:schemeClr val="accent1"/>
            </a:lnRef>
            <a:fillRef idx="0">
              <a:schemeClr val="accent1"/>
            </a:fillRef>
            <a:effectRef idx="0">
              <a:schemeClr val="accent1"/>
            </a:effectRef>
            <a:fontRef idx="minor">
              <a:schemeClr val="tx1"/>
            </a:fontRef>
          </p:style>
        </p:cxnSp>
        <p:pic>
          <p:nvPicPr>
            <p:cNvPr id="207" name="Picture 42" descr="File Server_Updated200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79049" y="4963514"/>
              <a:ext cx="352684" cy="469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8" name="Straight Connector 207"/>
            <p:cNvCxnSpPr>
              <a:endCxn id="207" idx="0"/>
            </p:cNvCxnSpPr>
            <p:nvPr/>
          </p:nvCxnSpPr>
          <p:spPr>
            <a:xfrm flipH="1">
              <a:off x="3555392" y="3451253"/>
              <a:ext cx="654295" cy="1512261"/>
            </a:xfrm>
            <a:prstGeom prst="line">
              <a:avLst/>
            </a:prstGeom>
          </p:spPr>
          <p:style>
            <a:lnRef idx="1">
              <a:schemeClr val="accent1"/>
            </a:lnRef>
            <a:fillRef idx="0">
              <a:schemeClr val="accent1"/>
            </a:fillRef>
            <a:effectRef idx="0">
              <a:schemeClr val="accent1"/>
            </a:effectRef>
            <a:fontRef idx="minor">
              <a:schemeClr val="tx1"/>
            </a:fontRef>
          </p:style>
        </p:cxnSp>
        <p:pic>
          <p:nvPicPr>
            <p:cNvPr id="209" name="Picture 23"/>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19163" y="2340010"/>
              <a:ext cx="528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 name="Picture 4"/>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19163" y="3427049"/>
              <a:ext cx="442914" cy="30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 name="Picture 37"/>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48187" y="-613892"/>
              <a:ext cx="591633" cy="3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2" name="Straight Connector 211"/>
            <p:cNvCxnSpPr/>
            <p:nvPr/>
          </p:nvCxnSpPr>
          <p:spPr>
            <a:xfrm>
              <a:off x="1295400" y="2403145"/>
              <a:ext cx="2809053" cy="926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210" idx="3"/>
            </p:cNvCxnSpPr>
            <p:nvPr/>
          </p:nvCxnSpPr>
          <p:spPr>
            <a:xfrm flipV="1">
              <a:off x="1362077" y="3429151"/>
              <a:ext cx="2742376" cy="148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211" idx="1"/>
              <a:endCxn id="198" idx="2"/>
            </p:cNvCxnSpPr>
            <p:nvPr/>
          </p:nvCxnSpPr>
          <p:spPr>
            <a:xfrm flipH="1">
              <a:off x="4338489" y="-433188"/>
              <a:ext cx="4809698" cy="3914774"/>
            </a:xfrm>
            <a:prstGeom prst="line">
              <a:avLst/>
            </a:prstGeom>
          </p:spPr>
          <p:style>
            <a:lnRef idx="1">
              <a:schemeClr val="accent1"/>
            </a:lnRef>
            <a:fillRef idx="0">
              <a:schemeClr val="accent1"/>
            </a:fillRef>
            <a:effectRef idx="0">
              <a:schemeClr val="accent1"/>
            </a:effectRef>
            <a:fontRef idx="minor">
              <a:schemeClr val="tx1"/>
            </a:fontRef>
          </p:style>
        </p:cxnSp>
        <p:sp>
          <p:nvSpPr>
            <p:cNvPr id="215" name="TextBox 214"/>
            <p:cNvSpPr txBox="1"/>
            <p:nvPr/>
          </p:nvSpPr>
          <p:spPr>
            <a:xfrm>
              <a:off x="3939995" y="3451253"/>
              <a:ext cx="1322350" cy="446402"/>
            </a:xfrm>
            <a:prstGeom prst="rect">
              <a:avLst/>
            </a:prstGeom>
            <a:noFill/>
          </p:spPr>
          <p:txBody>
            <a:bodyPr wrap="none" rtlCol="0">
              <a:spAutoFit/>
            </a:bodyPr>
            <a:lstStyle/>
            <a:p>
              <a:r>
                <a:rPr lang="en-US" sz="600" b="1" dirty="0" smtClean="0">
                  <a:solidFill>
                    <a:srgbClr val="000608"/>
                  </a:solidFill>
                </a:rPr>
                <a:t>Switch</a:t>
              </a:r>
              <a:endParaRPr lang="en-US" sz="600" b="1" dirty="0">
                <a:solidFill>
                  <a:srgbClr val="000608"/>
                </a:solidFill>
              </a:endParaRPr>
            </a:p>
          </p:txBody>
        </p:sp>
        <p:sp>
          <p:nvSpPr>
            <p:cNvPr id="216" name="TextBox 215"/>
            <p:cNvSpPr txBox="1"/>
            <p:nvPr/>
          </p:nvSpPr>
          <p:spPr>
            <a:xfrm>
              <a:off x="8807815" y="-240105"/>
              <a:ext cx="1327265" cy="446402"/>
            </a:xfrm>
            <a:prstGeom prst="rect">
              <a:avLst/>
            </a:prstGeom>
            <a:noFill/>
          </p:spPr>
          <p:txBody>
            <a:bodyPr wrap="none" rtlCol="0">
              <a:spAutoFit/>
            </a:bodyPr>
            <a:lstStyle/>
            <a:p>
              <a:r>
                <a:rPr lang="en-US" sz="600" b="1" dirty="0" smtClean="0">
                  <a:solidFill>
                    <a:srgbClr val="000608"/>
                  </a:solidFill>
                </a:rPr>
                <a:t>Router</a:t>
              </a:r>
              <a:endParaRPr lang="en-US" sz="600" b="1" dirty="0">
                <a:solidFill>
                  <a:srgbClr val="000608"/>
                </a:solidFill>
              </a:endParaRPr>
            </a:p>
          </p:txBody>
        </p:sp>
        <p:sp>
          <p:nvSpPr>
            <p:cNvPr id="217" name="TextBox 216"/>
            <p:cNvSpPr txBox="1"/>
            <p:nvPr/>
          </p:nvSpPr>
          <p:spPr>
            <a:xfrm>
              <a:off x="719447" y="3753429"/>
              <a:ext cx="1567960" cy="446402"/>
            </a:xfrm>
            <a:prstGeom prst="rect">
              <a:avLst/>
            </a:prstGeom>
            <a:noFill/>
          </p:spPr>
          <p:txBody>
            <a:bodyPr wrap="none" rtlCol="0">
              <a:spAutoFit/>
            </a:bodyPr>
            <a:lstStyle/>
            <a:p>
              <a:r>
                <a:rPr lang="en-US" sz="600" b="1" dirty="0" smtClean="0">
                  <a:solidFill>
                    <a:srgbClr val="000608"/>
                  </a:solidFill>
                </a:rPr>
                <a:t>IP Phone</a:t>
              </a:r>
              <a:endParaRPr lang="en-US" sz="600" b="1" dirty="0">
                <a:solidFill>
                  <a:srgbClr val="000608"/>
                </a:solidFill>
              </a:endParaRPr>
            </a:p>
          </p:txBody>
        </p:sp>
        <p:sp>
          <p:nvSpPr>
            <p:cNvPr id="218" name="TextBox 217"/>
            <p:cNvSpPr txBox="1"/>
            <p:nvPr/>
          </p:nvSpPr>
          <p:spPr>
            <a:xfrm>
              <a:off x="800625" y="2690342"/>
              <a:ext cx="1327265" cy="446402"/>
            </a:xfrm>
            <a:prstGeom prst="rect">
              <a:avLst/>
            </a:prstGeom>
            <a:noFill/>
          </p:spPr>
          <p:txBody>
            <a:bodyPr wrap="none" rtlCol="0">
              <a:spAutoFit/>
            </a:bodyPr>
            <a:lstStyle/>
            <a:p>
              <a:r>
                <a:rPr lang="en-US" sz="600" b="1" dirty="0" smtClean="0">
                  <a:solidFill>
                    <a:srgbClr val="000608"/>
                  </a:solidFill>
                </a:rPr>
                <a:t>Printer</a:t>
              </a:r>
              <a:endParaRPr lang="en-US" sz="600" b="1" dirty="0">
                <a:solidFill>
                  <a:srgbClr val="000608"/>
                </a:solidFill>
              </a:endParaRPr>
            </a:p>
          </p:txBody>
        </p:sp>
        <p:sp>
          <p:nvSpPr>
            <p:cNvPr id="219" name="TextBox 218"/>
            <p:cNvSpPr txBox="1"/>
            <p:nvPr/>
          </p:nvSpPr>
          <p:spPr>
            <a:xfrm>
              <a:off x="2628799" y="1747857"/>
              <a:ext cx="1027621" cy="446402"/>
            </a:xfrm>
            <a:prstGeom prst="rect">
              <a:avLst/>
            </a:prstGeom>
            <a:noFill/>
          </p:spPr>
          <p:txBody>
            <a:bodyPr wrap="none" rtlCol="0">
              <a:spAutoFit/>
            </a:bodyPr>
            <a:lstStyle/>
            <a:p>
              <a:r>
                <a:rPr lang="en-US" sz="600" b="1" dirty="0" smtClean="0">
                  <a:solidFill>
                    <a:srgbClr val="000608"/>
                  </a:solidFill>
                </a:rPr>
                <a:t>Mac</a:t>
              </a:r>
              <a:endParaRPr lang="en-US" sz="600" b="1" dirty="0">
                <a:solidFill>
                  <a:srgbClr val="000608"/>
                </a:solidFill>
              </a:endParaRPr>
            </a:p>
          </p:txBody>
        </p:sp>
        <p:sp>
          <p:nvSpPr>
            <p:cNvPr id="220" name="TextBox 219"/>
            <p:cNvSpPr txBox="1"/>
            <p:nvPr/>
          </p:nvSpPr>
          <p:spPr>
            <a:xfrm>
              <a:off x="5289627" y="1733776"/>
              <a:ext cx="894997" cy="446402"/>
            </a:xfrm>
            <a:prstGeom prst="rect">
              <a:avLst/>
            </a:prstGeom>
            <a:noFill/>
          </p:spPr>
          <p:txBody>
            <a:bodyPr wrap="none" rtlCol="0">
              <a:spAutoFit/>
            </a:bodyPr>
            <a:lstStyle/>
            <a:p>
              <a:r>
                <a:rPr lang="en-US" sz="600" b="1" dirty="0" smtClean="0">
                  <a:solidFill>
                    <a:srgbClr val="000608"/>
                  </a:solidFill>
                </a:rPr>
                <a:t>PC</a:t>
              </a:r>
              <a:endParaRPr lang="en-US" sz="600" b="1" dirty="0">
                <a:solidFill>
                  <a:srgbClr val="000608"/>
                </a:solidFill>
              </a:endParaRPr>
            </a:p>
          </p:txBody>
        </p:sp>
        <p:sp>
          <p:nvSpPr>
            <p:cNvPr id="221" name="TextBox 220"/>
            <p:cNvSpPr txBox="1"/>
            <p:nvPr/>
          </p:nvSpPr>
          <p:spPr>
            <a:xfrm>
              <a:off x="5795770" y="3409975"/>
              <a:ext cx="1400944" cy="669603"/>
            </a:xfrm>
            <a:prstGeom prst="rect">
              <a:avLst/>
            </a:prstGeom>
            <a:noFill/>
          </p:spPr>
          <p:txBody>
            <a:bodyPr wrap="none" rtlCol="0">
              <a:spAutoFit/>
            </a:bodyPr>
            <a:lstStyle/>
            <a:p>
              <a:pPr algn="ctr"/>
              <a:r>
                <a:rPr lang="en-US" sz="600" b="1" dirty="0" smtClean="0">
                  <a:solidFill>
                    <a:srgbClr val="000608"/>
                  </a:solidFill>
                </a:rPr>
                <a:t>Access</a:t>
              </a:r>
            </a:p>
            <a:p>
              <a:pPr algn="ctr"/>
              <a:r>
                <a:rPr lang="en-US" sz="600" b="1" dirty="0" smtClean="0">
                  <a:solidFill>
                    <a:srgbClr val="000608"/>
                  </a:solidFill>
                </a:rPr>
                <a:t>Point</a:t>
              </a:r>
              <a:endParaRPr lang="en-US" sz="600" b="1" dirty="0">
                <a:solidFill>
                  <a:srgbClr val="000608"/>
                </a:solidFill>
              </a:endParaRPr>
            </a:p>
          </p:txBody>
        </p:sp>
        <p:sp>
          <p:nvSpPr>
            <p:cNvPr id="222" name="TextBox 221"/>
            <p:cNvSpPr txBox="1"/>
            <p:nvPr/>
          </p:nvSpPr>
          <p:spPr>
            <a:xfrm>
              <a:off x="7437967" y="4921049"/>
              <a:ext cx="1346914" cy="446402"/>
            </a:xfrm>
            <a:prstGeom prst="rect">
              <a:avLst/>
            </a:prstGeom>
            <a:noFill/>
          </p:spPr>
          <p:txBody>
            <a:bodyPr wrap="none" rtlCol="0">
              <a:spAutoFit/>
            </a:bodyPr>
            <a:lstStyle/>
            <a:p>
              <a:r>
                <a:rPr lang="en-US" sz="600" b="1" dirty="0" smtClean="0">
                  <a:solidFill>
                    <a:srgbClr val="000608"/>
                  </a:solidFill>
                </a:rPr>
                <a:t>iPhone</a:t>
              </a:r>
              <a:endParaRPr lang="en-US" sz="600" b="1" dirty="0">
                <a:solidFill>
                  <a:srgbClr val="000608"/>
                </a:solidFill>
              </a:endParaRPr>
            </a:p>
          </p:txBody>
        </p:sp>
        <p:sp>
          <p:nvSpPr>
            <p:cNvPr id="223" name="TextBox 222"/>
            <p:cNvSpPr txBox="1"/>
            <p:nvPr/>
          </p:nvSpPr>
          <p:spPr>
            <a:xfrm>
              <a:off x="8157652" y="4087463"/>
              <a:ext cx="1062009" cy="446402"/>
            </a:xfrm>
            <a:prstGeom prst="rect">
              <a:avLst/>
            </a:prstGeom>
            <a:noFill/>
          </p:spPr>
          <p:txBody>
            <a:bodyPr wrap="none" rtlCol="0">
              <a:spAutoFit/>
            </a:bodyPr>
            <a:lstStyle/>
            <a:p>
              <a:r>
                <a:rPr lang="en-US" sz="600" b="1" dirty="0" smtClean="0">
                  <a:solidFill>
                    <a:srgbClr val="000608"/>
                  </a:solidFill>
                </a:rPr>
                <a:t>iPad</a:t>
              </a:r>
              <a:endParaRPr lang="en-US" sz="600" b="1" dirty="0">
                <a:solidFill>
                  <a:srgbClr val="000608"/>
                </a:solidFill>
              </a:endParaRPr>
            </a:p>
          </p:txBody>
        </p:sp>
        <p:sp>
          <p:nvSpPr>
            <p:cNvPr id="224" name="TextBox 223"/>
            <p:cNvSpPr txBox="1"/>
            <p:nvPr/>
          </p:nvSpPr>
          <p:spPr>
            <a:xfrm>
              <a:off x="8181370" y="3038286"/>
              <a:ext cx="1341998" cy="446402"/>
            </a:xfrm>
            <a:prstGeom prst="rect">
              <a:avLst/>
            </a:prstGeom>
            <a:noFill/>
          </p:spPr>
          <p:txBody>
            <a:bodyPr wrap="none" rtlCol="0">
              <a:spAutoFit/>
            </a:bodyPr>
            <a:lstStyle/>
            <a:p>
              <a:r>
                <a:rPr lang="en-US" sz="600" b="1" dirty="0" smtClean="0">
                  <a:solidFill>
                    <a:srgbClr val="000608"/>
                  </a:solidFill>
                </a:rPr>
                <a:t>Galaxy</a:t>
              </a:r>
              <a:endParaRPr lang="en-US" sz="600" b="1" dirty="0">
                <a:solidFill>
                  <a:srgbClr val="000608"/>
                </a:solidFill>
              </a:endParaRPr>
            </a:p>
          </p:txBody>
        </p:sp>
        <p:sp>
          <p:nvSpPr>
            <p:cNvPr id="225" name="TextBox 224"/>
            <p:cNvSpPr txBox="1"/>
            <p:nvPr/>
          </p:nvSpPr>
          <p:spPr>
            <a:xfrm>
              <a:off x="7792487" y="2264645"/>
              <a:ext cx="1793919" cy="446402"/>
            </a:xfrm>
            <a:prstGeom prst="rect">
              <a:avLst/>
            </a:prstGeom>
            <a:noFill/>
          </p:spPr>
          <p:txBody>
            <a:bodyPr wrap="none" rtlCol="0">
              <a:spAutoFit/>
            </a:bodyPr>
            <a:lstStyle/>
            <a:p>
              <a:r>
                <a:rPr lang="en-US" sz="600" b="1" dirty="0" smtClean="0">
                  <a:solidFill>
                    <a:srgbClr val="000608"/>
                  </a:solidFill>
                </a:rPr>
                <a:t>Blackberry</a:t>
              </a:r>
              <a:endParaRPr lang="en-US" sz="600" b="1" dirty="0">
                <a:solidFill>
                  <a:srgbClr val="000608"/>
                </a:solidFill>
              </a:endParaRPr>
            </a:p>
          </p:txBody>
        </p:sp>
        <p:sp>
          <p:nvSpPr>
            <p:cNvPr id="226" name="TextBox 225"/>
            <p:cNvSpPr txBox="1"/>
            <p:nvPr/>
          </p:nvSpPr>
          <p:spPr>
            <a:xfrm>
              <a:off x="3258712" y="5432584"/>
              <a:ext cx="1951107" cy="446402"/>
            </a:xfrm>
            <a:prstGeom prst="rect">
              <a:avLst/>
            </a:prstGeom>
            <a:noFill/>
          </p:spPr>
          <p:txBody>
            <a:bodyPr wrap="none" rtlCol="0">
              <a:spAutoFit/>
            </a:bodyPr>
            <a:lstStyle/>
            <a:p>
              <a:r>
                <a:rPr lang="en-US" sz="600" b="1" dirty="0" smtClean="0">
                  <a:solidFill>
                    <a:srgbClr val="000608"/>
                  </a:solidFill>
                </a:rPr>
                <a:t>Server Farm</a:t>
              </a:r>
              <a:endParaRPr lang="en-US" sz="600" b="1" dirty="0">
                <a:solidFill>
                  <a:srgbClr val="000608"/>
                </a:solidFill>
              </a:endParaRPr>
            </a:p>
          </p:txBody>
        </p:sp>
      </p:grpSp>
      <p:sp>
        <p:nvSpPr>
          <p:cNvPr id="71" name="Rectangle 70"/>
          <p:cNvSpPr/>
          <p:nvPr/>
        </p:nvSpPr>
        <p:spPr>
          <a:xfrm>
            <a:off x="304800" y="3429000"/>
            <a:ext cx="3217460" cy="2895600"/>
          </a:xfrm>
          <a:prstGeom prst="rect">
            <a:avLst/>
          </a:prstGeom>
          <a:noFill/>
          <a:ln>
            <a:solidFill>
              <a:srgbClr val="FF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43" name="Rectangle 242"/>
          <p:cNvSpPr/>
          <p:nvPr/>
        </p:nvSpPr>
        <p:spPr>
          <a:xfrm>
            <a:off x="5526457" y="798731"/>
            <a:ext cx="3310276" cy="2477869"/>
          </a:xfrm>
          <a:prstGeom prst="rect">
            <a:avLst/>
          </a:prstGeom>
          <a:noFill/>
          <a:ln>
            <a:solidFill>
              <a:srgbClr val="FFC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47" name="Rectangle 246"/>
          <p:cNvSpPr/>
          <p:nvPr/>
        </p:nvSpPr>
        <p:spPr>
          <a:xfrm>
            <a:off x="5526457" y="3429001"/>
            <a:ext cx="3267414" cy="2895600"/>
          </a:xfrm>
          <a:prstGeom prst="rect">
            <a:avLst/>
          </a:prstGeom>
          <a:noFill/>
          <a:ln>
            <a:solidFill>
              <a:schemeClr val="tx2"/>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1" name="TextBox 80"/>
          <p:cNvSpPr txBox="1"/>
          <p:nvPr/>
        </p:nvSpPr>
        <p:spPr>
          <a:xfrm>
            <a:off x="1455332" y="3459028"/>
            <a:ext cx="838691" cy="369332"/>
          </a:xfrm>
          <a:prstGeom prst="rect">
            <a:avLst/>
          </a:prstGeom>
          <a:noFill/>
        </p:spPr>
        <p:txBody>
          <a:bodyPr wrap="none" rtlCol="0">
            <a:spAutoFit/>
          </a:bodyPr>
          <a:lstStyle/>
          <a:p>
            <a:r>
              <a:rPr lang="en-US" b="1" u="sng" dirty="0" smtClean="0">
                <a:solidFill>
                  <a:srgbClr val="FF0000"/>
                </a:solidFill>
              </a:rPr>
              <a:t>MFHS</a:t>
            </a:r>
            <a:endParaRPr lang="en-US" b="1" u="sng" dirty="0">
              <a:solidFill>
                <a:srgbClr val="FF0000"/>
              </a:solidFill>
            </a:endParaRPr>
          </a:p>
        </p:txBody>
      </p:sp>
      <p:sp>
        <p:nvSpPr>
          <p:cNvPr id="253" name="TextBox 252"/>
          <p:cNvSpPr txBox="1"/>
          <p:nvPr/>
        </p:nvSpPr>
        <p:spPr>
          <a:xfrm>
            <a:off x="6891073" y="3441799"/>
            <a:ext cx="671979" cy="369332"/>
          </a:xfrm>
          <a:prstGeom prst="rect">
            <a:avLst/>
          </a:prstGeom>
          <a:noFill/>
        </p:spPr>
        <p:txBody>
          <a:bodyPr wrap="none" rtlCol="0">
            <a:spAutoFit/>
          </a:bodyPr>
          <a:lstStyle/>
          <a:p>
            <a:r>
              <a:rPr lang="en-US" b="1" u="sng" dirty="0" smtClean="0">
                <a:solidFill>
                  <a:schemeClr val="tx2"/>
                </a:solidFill>
              </a:rPr>
              <a:t>HSH</a:t>
            </a:r>
            <a:endParaRPr lang="en-US" b="1" u="sng" dirty="0">
              <a:solidFill>
                <a:schemeClr val="tx2"/>
              </a:solidFill>
            </a:endParaRPr>
          </a:p>
        </p:txBody>
      </p:sp>
      <p:sp>
        <p:nvSpPr>
          <p:cNvPr id="254" name="TextBox 253"/>
          <p:cNvSpPr txBox="1"/>
          <p:nvPr/>
        </p:nvSpPr>
        <p:spPr>
          <a:xfrm>
            <a:off x="6568385" y="786764"/>
            <a:ext cx="1300356" cy="369332"/>
          </a:xfrm>
          <a:prstGeom prst="rect">
            <a:avLst/>
          </a:prstGeom>
          <a:noFill/>
        </p:spPr>
        <p:txBody>
          <a:bodyPr wrap="none" rtlCol="0">
            <a:spAutoFit/>
          </a:bodyPr>
          <a:lstStyle/>
          <a:p>
            <a:r>
              <a:rPr lang="en-US" b="1" u="sng" dirty="0" smtClean="0">
                <a:solidFill>
                  <a:srgbClr val="FFC000"/>
                </a:solidFill>
              </a:rPr>
              <a:t>Starbucks</a:t>
            </a:r>
            <a:endParaRPr lang="en-US" b="1" u="sng" dirty="0">
              <a:solidFill>
                <a:srgbClr val="FFC000"/>
              </a:solidFill>
            </a:endParaRPr>
          </a:p>
        </p:txBody>
      </p:sp>
      <p:grpSp>
        <p:nvGrpSpPr>
          <p:cNvPr id="257" name="Group 10"/>
          <p:cNvGrpSpPr>
            <a:grpSpLocks/>
          </p:cNvGrpSpPr>
          <p:nvPr/>
        </p:nvGrpSpPr>
        <p:grpSpPr bwMode="auto">
          <a:xfrm flipV="1">
            <a:off x="3352478" y="3421404"/>
            <a:ext cx="1084846" cy="159996"/>
            <a:chOff x="1790" y="1441"/>
            <a:chExt cx="2016" cy="96"/>
          </a:xfrm>
          <a:scene3d>
            <a:camera prst="orthographicFront">
              <a:rot lat="0" lon="0" rev="600000"/>
            </a:camera>
            <a:lightRig rig="threePt" dir="t"/>
          </a:scene3d>
        </p:grpSpPr>
        <p:sp>
          <p:nvSpPr>
            <p:cNvPr id="258" name="Line 11"/>
            <p:cNvSpPr>
              <a:spLocks noChangeShapeType="1"/>
            </p:cNvSpPr>
            <p:nvPr/>
          </p:nvSpPr>
          <p:spPr bwMode="auto">
            <a:xfrm flipV="1">
              <a:off x="2702" y="1441"/>
              <a:ext cx="96" cy="96"/>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59" name="Line 12"/>
            <p:cNvSpPr>
              <a:spLocks noChangeShapeType="1"/>
            </p:cNvSpPr>
            <p:nvPr/>
          </p:nvSpPr>
          <p:spPr bwMode="auto">
            <a:xfrm>
              <a:off x="1790"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60" name="Line 13"/>
            <p:cNvSpPr>
              <a:spLocks noChangeShapeType="1"/>
            </p:cNvSpPr>
            <p:nvPr/>
          </p:nvSpPr>
          <p:spPr bwMode="auto">
            <a:xfrm>
              <a:off x="1934"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61" name="Line 14"/>
            <p:cNvSpPr>
              <a:spLocks noChangeShapeType="1"/>
            </p:cNvSpPr>
            <p:nvPr/>
          </p:nvSpPr>
          <p:spPr bwMode="auto">
            <a:xfrm>
              <a:off x="2078"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62" name="Line 15"/>
            <p:cNvSpPr>
              <a:spLocks noChangeShapeType="1"/>
            </p:cNvSpPr>
            <p:nvPr/>
          </p:nvSpPr>
          <p:spPr bwMode="auto">
            <a:xfrm>
              <a:off x="2222"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63" name="Line 16"/>
            <p:cNvSpPr>
              <a:spLocks noChangeShapeType="1"/>
            </p:cNvSpPr>
            <p:nvPr/>
          </p:nvSpPr>
          <p:spPr bwMode="auto">
            <a:xfrm>
              <a:off x="2366"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64" name="Line 17"/>
            <p:cNvSpPr>
              <a:spLocks noChangeShapeType="1"/>
            </p:cNvSpPr>
            <p:nvPr/>
          </p:nvSpPr>
          <p:spPr bwMode="auto">
            <a:xfrm>
              <a:off x="2510"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65" name="Line 18"/>
            <p:cNvSpPr>
              <a:spLocks noChangeShapeType="1"/>
            </p:cNvSpPr>
            <p:nvPr/>
          </p:nvSpPr>
          <p:spPr bwMode="auto">
            <a:xfrm>
              <a:off x="2654"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66" name="Line 19"/>
            <p:cNvSpPr>
              <a:spLocks noChangeShapeType="1"/>
            </p:cNvSpPr>
            <p:nvPr/>
          </p:nvSpPr>
          <p:spPr bwMode="auto">
            <a:xfrm>
              <a:off x="2702"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67" name="Line 20"/>
            <p:cNvSpPr>
              <a:spLocks noChangeShapeType="1"/>
            </p:cNvSpPr>
            <p:nvPr/>
          </p:nvSpPr>
          <p:spPr bwMode="auto">
            <a:xfrm>
              <a:off x="2846"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68" name="Line 21"/>
            <p:cNvSpPr>
              <a:spLocks noChangeShapeType="1"/>
            </p:cNvSpPr>
            <p:nvPr/>
          </p:nvSpPr>
          <p:spPr bwMode="auto">
            <a:xfrm>
              <a:off x="2990"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69" name="Line 22"/>
            <p:cNvSpPr>
              <a:spLocks noChangeShapeType="1"/>
            </p:cNvSpPr>
            <p:nvPr/>
          </p:nvSpPr>
          <p:spPr bwMode="auto">
            <a:xfrm>
              <a:off x="3134"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70" name="Line 23"/>
            <p:cNvSpPr>
              <a:spLocks noChangeShapeType="1"/>
            </p:cNvSpPr>
            <p:nvPr/>
          </p:nvSpPr>
          <p:spPr bwMode="auto">
            <a:xfrm>
              <a:off x="3278"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71" name="Line 24"/>
            <p:cNvSpPr>
              <a:spLocks noChangeShapeType="1"/>
            </p:cNvSpPr>
            <p:nvPr/>
          </p:nvSpPr>
          <p:spPr bwMode="auto">
            <a:xfrm>
              <a:off x="3422"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72" name="Line 25"/>
            <p:cNvSpPr>
              <a:spLocks noChangeShapeType="1"/>
            </p:cNvSpPr>
            <p:nvPr/>
          </p:nvSpPr>
          <p:spPr bwMode="auto">
            <a:xfrm>
              <a:off x="3566"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73" name="Line 26"/>
            <p:cNvSpPr>
              <a:spLocks noChangeShapeType="1"/>
            </p:cNvSpPr>
            <p:nvPr/>
          </p:nvSpPr>
          <p:spPr bwMode="auto">
            <a:xfrm>
              <a:off x="3710"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grpSp>
      <p:grpSp>
        <p:nvGrpSpPr>
          <p:cNvPr id="274" name="Group 10"/>
          <p:cNvGrpSpPr>
            <a:grpSpLocks/>
          </p:cNvGrpSpPr>
          <p:nvPr/>
        </p:nvGrpSpPr>
        <p:grpSpPr bwMode="auto">
          <a:xfrm>
            <a:off x="4614078" y="3441798"/>
            <a:ext cx="1286202" cy="201893"/>
            <a:chOff x="1790" y="1441"/>
            <a:chExt cx="2016" cy="96"/>
          </a:xfrm>
          <a:scene3d>
            <a:camera prst="orthographicFront">
              <a:rot lat="0" lon="0" rev="20999999"/>
            </a:camera>
            <a:lightRig rig="threePt" dir="t"/>
          </a:scene3d>
        </p:grpSpPr>
        <p:sp>
          <p:nvSpPr>
            <p:cNvPr id="275" name="Line 11"/>
            <p:cNvSpPr>
              <a:spLocks noChangeShapeType="1"/>
            </p:cNvSpPr>
            <p:nvPr/>
          </p:nvSpPr>
          <p:spPr bwMode="auto">
            <a:xfrm flipV="1">
              <a:off x="2702" y="1441"/>
              <a:ext cx="96" cy="96"/>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76" name="Line 12"/>
            <p:cNvSpPr>
              <a:spLocks noChangeShapeType="1"/>
            </p:cNvSpPr>
            <p:nvPr/>
          </p:nvSpPr>
          <p:spPr bwMode="auto">
            <a:xfrm>
              <a:off x="1790"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77" name="Line 13"/>
            <p:cNvSpPr>
              <a:spLocks noChangeShapeType="1"/>
            </p:cNvSpPr>
            <p:nvPr/>
          </p:nvSpPr>
          <p:spPr bwMode="auto">
            <a:xfrm>
              <a:off x="1934"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78" name="Line 14"/>
            <p:cNvSpPr>
              <a:spLocks noChangeShapeType="1"/>
            </p:cNvSpPr>
            <p:nvPr/>
          </p:nvSpPr>
          <p:spPr bwMode="auto">
            <a:xfrm>
              <a:off x="2078"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79" name="Line 15"/>
            <p:cNvSpPr>
              <a:spLocks noChangeShapeType="1"/>
            </p:cNvSpPr>
            <p:nvPr/>
          </p:nvSpPr>
          <p:spPr bwMode="auto">
            <a:xfrm>
              <a:off x="2222"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80" name="Line 16"/>
            <p:cNvSpPr>
              <a:spLocks noChangeShapeType="1"/>
            </p:cNvSpPr>
            <p:nvPr/>
          </p:nvSpPr>
          <p:spPr bwMode="auto">
            <a:xfrm>
              <a:off x="2366"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81" name="Line 17"/>
            <p:cNvSpPr>
              <a:spLocks noChangeShapeType="1"/>
            </p:cNvSpPr>
            <p:nvPr/>
          </p:nvSpPr>
          <p:spPr bwMode="auto">
            <a:xfrm>
              <a:off x="2510"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82" name="Line 18"/>
            <p:cNvSpPr>
              <a:spLocks noChangeShapeType="1"/>
            </p:cNvSpPr>
            <p:nvPr/>
          </p:nvSpPr>
          <p:spPr bwMode="auto">
            <a:xfrm>
              <a:off x="2654"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83" name="Line 19"/>
            <p:cNvSpPr>
              <a:spLocks noChangeShapeType="1"/>
            </p:cNvSpPr>
            <p:nvPr/>
          </p:nvSpPr>
          <p:spPr bwMode="auto">
            <a:xfrm>
              <a:off x="2702"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84" name="Line 20"/>
            <p:cNvSpPr>
              <a:spLocks noChangeShapeType="1"/>
            </p:cNvSpPr>
            <p:nvPr/>
          </p:nvSpPr>
          <p:spPr bwMode="auto">
            <a:xfrm>
              <a:off x="2846"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85" name="Line 21"/>
            <p:cNvSpPr>
              <a:spLocks noChangeShapeType="1"/>
            </p:cNvSpPr>
            <p:nvPr/>
          </p:nvSpPr>
          <p:spPr bwMode="auto">
            <a:xfrm>
              <a:off x="2990"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86" name="Line 22"/>
            <p:cNvSpPr>
              <a:spLocks noChangeShapeType="1"/>
            </p:cNvSpPr>
            <p:nvPr/>
          </p:nvSpPr>
          <p:spPr bwMode="auto">
            <a:xfrm>
              <a:off x="3134"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87" name="Line 23"/>
            <p:cNvSpPr>
              <a:spLocks noChangeShapeType="1"/>
            </p:cNvSpPr>
            <p:nvPr/>
          </p:nvSpPr>
          <p:spPr bwMode="auto">
            <a:xfrm>
              <a:off x="3278"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88" name="Line 24"/>
            <p:cNvSpPr>
              <a:spLocks noChangeShapeType="1"/>
            </p:cNvSpPr>
            <p:nvPr/>
          </p:nvSpPr>
          <p:spPr bwMode="auto">
            <a:xfrm>
              <a:off x="3422"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89" name="Line 25"/>
            <p:cNvSpPr>
              <a:spLocks noChangeShapeType="1"/>
            </p:cNvSpPr>
            <p:nvPr/>
          </p:nvSpPr>
          <p:spPr bwMode="auto">
            <a:xfrm>
              <a:off x="3566"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290" name="Line 26"/>
            <p:cNvSpPr>
              <a:spLocks noChangeShapeType="1"/>
            </p:cNvSpPr>
            <p:nvPr/>
          </p:nvSpPr>
          <p:spPr bwMode="auto">
            <a:xfrm>
              <a:off x="3710"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grpSp>
      <p:pic>
        <p:nvPicPr>
          <p:cNvPr id="292"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75" y="930073"/>
            <a:ext cx="3918374" cy="222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3" name="Picture 37"/>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flipH="1">
            <a:off x="4088857" y="3061223"/>
            <a:ext cx="337229" cy="260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4" name="Picture 37"/>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flipH="1">
            <a:off x="4241257" y="3213623"/>
            <a:ext cx="337229" cy="260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5" name="Picture 37"/>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flipH="1">
            <a:off x="4393657" y="3366023"/>
            <a:ext cx="337229" cy="260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 name="Picture 37"/>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flipH="1">
            <a:off x="4546057" y="3518423"/>
            <a:ext cx="337229" cy="260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 name="Picture 37"/>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flipH="1">
            <a:off x="2867950" y="1820953"/>
            <a:ext cx="337229" cy="260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8" name="Group 10"/>
          <p:cNvGrpSpPr>
            <a:grpSpLocks/>
          </p:cNvGrpSpPr>
          <p:nvPr/>
        </p:nvGrpSpPr>
        <p:grpSpPr bwMode="auto">
          <a:xfrm flipV="1">
            <a:off x="2897511" y="2450212"/>
            <a:ext cx="1502501" cy="235197"/>
            <a:chOff x="1790" y="1441"/>
            <a:chExt cx="2016" cy="96"/>
          </a:xfrm>
          <a:scene3d>
            <a:camera prst="orthographicFront">
              <a:rot lat="0" lon="0" rev="18600000"/>
            </a:camera>
            <a:lightRig rig="threePt" dir="t"/>
          </a:scene3d>
        </p:grpSpPr>
        <p:sp>
          <p:nvSpPr>
            <p:cNvPr id="299" name="Line 11"/>
            <p:cNvSpPr>
              <a:spLocks noChangeShapeType="1"/>
            </p:cNvSpPr>
            <p:nvPr/>
          </p:nvSpPr>
          <p:spPr bwMode="auto">
            <a:xfrm flipV="1">
              <a:off x="2702" y="1441"/>
              <a:ext cx="96" cy="96"/>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00" name="Line 12"/>
            <p:cNvSpPr>
              <a:spLocks noChangeShapeType="1"/>
            </p:cNvSpPr>
            <p:nvPr/>
          </p:nvSpPr>
          <p:spPr bwMode="auto">
            <a:xfrm>
              <a:off x="1790"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01" name="Line 13"/>
            <p:cNvSpPr>
              <a:spLocks noChangeShapeType="1"/>
            </p:cNvSpPr>
            <p:nvPr/>
          </p:nvSpPr>
          <p:spPr bwMode="auto">
            <a:xfrm>
              <a:off x="1934"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02" name="Line 14"/>
            <p:cNvSpPr>
              <a:spLocks noChangeShapeType="1"/>
            </p:cNvSpPr>
            <p:nvPr/>
          </p:nvSpPr>
          <p:spPr bwMode="auto">
            <a:xfrm>
              <a:off x="2078"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03" name="Line 15"/>
            <p:cNvSpPr>
              <a:spLocks noChangeShapeType="1"/>
            </p:cNvSpPr>
            <p:nvPr/>
          </p:nvSpPr>
          <p:spPr bwMode="auto">
            <a:xfrm>
              <a:off x="2222"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04" name="Line 16"/>
            <p:cNvSpPr>
              <a:spLocks noChangeShapeType="1"/>
            </p:cNvSpPr>
            <p:nvPr/>
          </p:nvSpPr>
          <p:spPr bwMode="auto">
            <a:xfrm>
              <a:off x="2366"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05" name="Line 17"/>
            <p:cNvSpPr>
              <a:spLocks noChangeShapeType="1"/>
            </p:cNvSpPr>
            <p:nvPr/>
          </p:nvSpPr>
          <p:spPr bwMode="auto">
            <a:xfrm>
              <a:off x="2510"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06" name="Line 18"/>
            <p:cNvSpPr>
              <a:spLocks noChangeShapeType="1"/>
            </p:cNvSpPr>
            <p:nvPr/>
          </p:nvSpPr>
          <p:spPr bwMode="auto">
            <a:xfrm>
              <a:off x="2654"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07" name="Line 19"/>
            <p:cNvSpPr>
              <a:spLocks noChangeShapeType="1"/>
            </p:cNvSpPr>
            <p:nvPr/>
          </p:nvSpPr>
          <p:spPr bwMode="auto">
            <a:xfrm>
              <a:off x="2702"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08" name="Line 20"/>
            <p:cNvSpPr>
              <a:spLocks noChangeShapeType="1"/>
            </p:cNvSpPr>
            <p:nvPr/>
          </p:nvSpPr>
          <p:spPr bwMode="auto">
            <a:xfrm>
              <a:off x="2846"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09" name="Line 21"/>
            <p:cNvSpPr>
              <a:spLocks noChangeShapeType="1"/>
            </p:cNvSpPr>
            <p:nvPr/>
          </p:nvSpPr>
          <p:spPr bwMode="auto">
            <a:xfrm>
              <a:off x="2990"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10" name="Line 22"/>
            <p:cNvSpPr>
              <a:spLocks noChangeShapeType="1"/>
            </p:cNvSpPr>
            <p:nvPr/>
          </p:nvSpPr>
          <p:spPr bwMode="auto">
            <a:xfrm>
              <a:off x="3134"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11" name="Line 23"/>
            <p:cNvSpPr>
              <a:spLocks noChangeShapeType="1"/>
            </p:cNvSpPr>
            <p:nvPr/>
          </p:nvSpPr>
          <p:spPr bwMode="auto">
            <a:xfrm>
              <a:off x="3278"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12" name="Line 24"/>
            <p:cNvSpPr>
              <a:spLocks noChangeShapeType="1"/>
            </p:cNvSpPr>
            <p:nvPr/>
          </p:nvSpPr>
          <p:spPr bwMode="auto">
            <a:xfrm>
              <a:off x="3422"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13" name="Line 25"/>
            <p:cNvSpPr>
              <a:spLocks noChangeShapeType="1"/>
            </p:cNvSpPr>
            <p:nvPr/>
          </p:nvSpPr>
          <p:spPr bwMode="auto">
            <a:xfrm>
              <a:off x="3566"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14" name="Line 26"/>
            <p:cNvSpPr>
              <a:spLocks noChangeShapeType="1"/>
            </p:cNvSpPr>
            <p:nvPr/>
          </p:nvSpPr>
          <p:spPr bwMode="auto">
            <a:xfrm>
              <a:off x="3710"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grpSp>
      <p:grpSp>
        <p:nvGrpSpPr>
          <p:cNvPr id="315" name="Group 10"/>
          <p:cNvGrpSpPr>
            <a:grpSpLocks/>
          </p:cNvGrpSpPr>
          <p:nvPr/>
        </p:nvGrpSpPr>
        <p:grpSpPr bwMode="auto">
          <a:xfrm flipV="1">
            <a:off x="4328464" y="2971784"/>
            <a:ext cx="1390819" cy="183630"/>
            <a:chOff x="1790" y="1441"/>
            <a:chExt cx="2016" cy="96"/>
          </a:xfrm>
          <a:scene3d>
            <a:camera prst="orthographicFront">
              <a:rot lat="0" lon="0" rev="600000"/>
            </a:camera>
            <a:lightRig rig="threePt" dir="t"/>
          </a:scene3d>
        </p:grpSpPr>
        <p:sp>
          <p:nvSpPr>
            <p:cNvPr id="316" name="Line 11"/>
            <p:cNvSpPr>
              <a:spLocks noChangeShapeType="1"/>
            </p:cNvSpPr>
            <p:nvPr/>
          </p:nvSpPr>
          <p:spPr bwMode="auto">
            <a:xfrm flipV="1">
              <a:off x="2702" y="1441"/>
              <a:ext cx="96" cy="96"/>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17" name="Line 12"/>
            <p:cNvSpPr>
              <a:spLocks noChangeShapeType="1"/>
            </p:cNvSpPr>
            <p:nvPr/>
          </p:nvSpPr>
          <p:spPr bwMode="auto">
            <a:xfrm>
              <a:off x="1790"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18" name="Line 13"/>
            <p:cNvSpPr>
              <a:spLocks noChangeShapeType="1"/>
            </p:cNvSpPr>
            <p:nvPr/>
          </p:nvSpPr>
          <p:spPr bwMode="auto">
            <a:xfrm>
              <a:off x="1934"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19" name="Line 14"/>
            <p:cNvSpPr>
              <a:spLocks noChangeShapeType="1"/>
            </p:cNvSpPr>
            <p:nvPr/>
          </p:nvSpPr>
          <p:spPr bwMode="auto">
            <a:xfrm>
              <a:off x="2078"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20" name="Line 15"/>
            <p:cNvSpPr>
              <a:spLocks noChangeShapeType="1"/>
            </p:cNvSpPr>
            <p:nvPr/>
          </p:nvSpPr>
          <p:spPr bwMode="auto">
            <a:xfrm>
              <a:off x="2222"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21" name="Line 16"/>
            <p:cNvSpPr>
              <a:spLocks noChangeShapeType="1"/>
            </p:cNvSpPr>
            <p:nvPr/>
          </p:nvSpPr>
          <p:spPr bwMode="auto">
            <a:xfrm>
              <a:off x="2366"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22" name="Line 17"/>
            <p:cNvSpPr>
              <a:spLocks noChangeShapeType="1"/>
            </p:cNvSpPr>
            <p:nvPr/>
          </p:nvSpPr>
          <p:spPr bwMode="auto">
            <a:xfrm>
              <a:off x="2510"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23" name="Line 18"/>
            <p:cNvSpPr>
              <a:spLocks noChangeShapeType="1"/>
            </p:cNvSpPr>
            <p:nvPr/>
          </p:nvSpPr>
          <p:spPr bwMode="auto">
            <a:xfrm>
              <a:off x="2654"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24" name="Line 19"/>
            <p:cNvSpPr>
              <a:spLocks noChangeShapeType="1"/>
            </p:cNvSpPr>
            <p:nvPr/>
          </p:nvSpPr>
          <p:spPr bwMode="auto">
            <a:xfrm>
              <a:off x="2702"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25" name="Line 20"/>
            <p:cNvSpPr>
              <a:spLocks noChangeShapeType="1"/>
            </p:cNvSpPr>
            <p:nvPr/>
          </p:nvSpPr>
          <p:spPr bwMode="auto">
            <a:xfrm>
              <a:off x="2846"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26" name="Line 21"/>
            <p:cNvSpPr>
              <a:spLocks noChangeShapeType="1"/>
            </p:cNvSpPr>
            <p:nvPr/>
          </p:nvSpPr>
          <p:spPr bwMode="auto">
            <a:xfrm>
              <a:off x="2990"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27" name="Line 22"/>
            <p:cNvSpPr>
              <a:spLocks noChangeShapeType="1"/>
            </p:cNvSpPr>
            <p:nvPr/>
          </p:nvSpPr>
          <p:spPr bwMode="auto">
            <a:xfrm>
              <a:off x="3134"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28" name="Line 23"/>
            <p:cNvSpPr>
              <a:spLocks noChangeShapeType="1"/>
            </p:cNvSpPr>
            <p:nvPr/>
          </p:nvSpPr>
          <p:spPr bwMode="auto">
            <a:xfrm>
              <a:off x="3278"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29" name="Line 24"/>
            <p:cNvSpPr>
              <a:spLocks noChangeShapeType="1"/>
            </p:cNvSpPr>
            <p:nvPr/>
          </p:nvSpPr>
          <p:spPr bwMode="auto">
            <a:xfrm>
              <a:off x="3422"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30" name="Line 25"/>
            <p:cNvSpPr>
              <a:spLocks noChangeShapeType="1"/>
            </p:cNvSpPr>
            <p:nvPr/>
          </p:nvSpPr>
          <p:spPr bwMode="auto">
            <a:xfrm>
              <a:off x="3566"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31" name="Line 26"/>
            <p:cNvSpPr>
              <a:spLocks noChangeShapeType="1"/>
            </p:cNvSpPr>
            <p:nvPr/>
          </p:nvSpPr>
          <p:spPr bwMode="auto">
            <a:xfrm>
              <a:off x="3710"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349" name="TextBox 348"/>
          <p:cNvSpPr txBox="1"/>
          <p:nvPr/>
        </p:nvSpPr>
        <p:spPr>
          <a:xfrm>
            <a:off x="4449164" y="3779439"/>
            <a:ext cx="556563" cy="230832"/>
          </a:xfrm>
          <a:prstGeom prst="rect">
            <a:avLst/>
          </a:prstGeom>
          <a:noFill/>
        </p:spPr>
        <p:txBody>
          <a:bodyPr wrap="none" rtlCol="0">
            <a:spAutoFit/>
          </a:bodyPr>
          <a:lstStyle/>
          <a:p>
            <a:r>
              <a:rPr lang="en-US" sz="900" b="1" dirty="0" smtClean="0">
                <a:solidFill>
                  <a:srgbClr val="000608"/>
                </a:solidFill>
              </a:rPr>
              <a:t>Router</a:t>
            </a:r>
            <a:endParaRPr lang="en-US" sz="900" b="1" dirty="0">
              <a:solidFill>
                <a:srgbClr val="000608"/>
              </a:solidFill>
            </a:endParaRPr>
          </a:p>
        </p:txBody>
      </p:sp>
      <p:sp>
        <p:nvSpPr>
          <p:cNvPr id="350" name="TextBox 349"/>
          <p:cNvSpPr txBox="1"/>
          <p:nvPr/>
        </p:nvSpPr>
        <p:spPr>
          <a:xfrm>
            <a:off x="2825386" y="2092175"/>
            <a:ext cx="556563" cy="230832"/>
          </a:xfrm>
          <a:prstGeom prst="rect">
            <a:avLst/>
          </a:prstGeom>
          <a:noFill/>
        </p:spPr>
        <p:txBody>
          <a:bodyPr wrap="none" rtlCol="0">
            <a:spAutoFit/>
          </a:bodyPr>
          <a:lstStyle/>
          <a:p>
            <a:r>
              <a:rPr lang="en-US" sz="900" b="1" dirty="0" smtClean="0">
                <a:solidFill>
                  <a:srgbClr val="000608"/>
                </a:solidFill>
              </a:rPr>
              <a:t>Router</a:t>
            </a:r>
            <a:endParaRPr lang="en-US" sz="900" b="1" dirty="0">
              <a:solidFill>
                <a:srgbClr val="000608"/>
              </a:solidFill>
            </a:endParaRPr>
          </a:p>
        </p:txBody>
      </p:sp>
      <p:grpSp>
        <p:nvGrpSpPr>
          <p:cNvPr id="82" name="Group 81"/>
          <p:cNvGrpSpPr/>
          <p:nvPr/>
        </p:nvGrpSpPr>
        <p:grpSpPr>
          <a:xfrm>
            <a:off x="3247716" y="268711"/>
            <a:ext cx="5574709" cy="369332"/>
            <a:chOff x="3815776" y="99134"/>
            <a:chExt cx="5574709" cy="369332"/>
          </a:xfrm>
        </p:grpSpPr>
        <p:sp>
          <p:nvSpPr>
            <p:cNvPr id="96" name="TextBox 95"/>
            <p:cNvSpPr txBox="1"/>
            <p:nvPr/>
          </p:nvSpPr>
          <p:spPr>
            <a:xfrm>
              <a:off x="4127506" y="99134"/>
              <a:ext cx="5262979" cy="369332"/>
            </a:xfrm>
            <a:prstGeom prst="rect">
              <a:avLst/>
            </a:prstGeom>
            <a:noFill/>
          </p:spPr>
          <p:txBody>
            <a:bodyPr wrap="none" rtlCol="0">
              <a:spAutoFit/>
            </a:bodyPr>
            <a:lstStyle/>
            <a:p>
              <a:r>
                <a:rPr lang="en-US" b="1" dirty="0" smtClean="0">
                  <a:solidFill>
                    <a:schemeClr val="tx1">
                      <a:lumMod val="50000"/>
                    </a:schemeClr>
                  </a:solidFill>
                </a:rPr>
                <a:t>Network Router – Connect the Neighborhoods</a:t>
              </a:r>
              <a:endParaRPr lang="en-US" b="1" dirty="0">
                <a:solidFill>
                  <a:schemeClr val="tx1">
                    <a:lumMod val="50000"/>
                  </a:schemeClr>
                </a:solidFill>
              </a:endParaRPr>
            </a:p>
          </p:txBody>
        </p:sp>
        <p:pic>
          <p:nvPicPr>
            <p:cNvPr id="351" name="Picture 37"/>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flipH="1">
              <a:off x="3815776" y="208025"/>
              <a:ext cx="337229" cy="260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7533070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861"/>
            <a:ext cx="8588861" cy="838200"/>
          </a:xfrm>
        </p:spPr>
        <p:txBody>
          <a:bodyPr/>
          <a:lstStyle/>
          <a:p>
            <a:r>
              <a:rPr lang="en-US" dirty="0" smtClean="0"/>
              <a:t>Routing 101</a:t>
            </a:r>
            <a:endParaRPr lang="en-US" dirty="0"/>
          </a:p>
        </p:txBody>
      </p:sp>
      <p:sp>
        <p:nvSpPr>
          <p:cNvPr id="71" name="Rectangle 70"/>
          <p:cNvSpPr/>
          <p:nvPr/>
        </p:nvSpPr>
        <p:spPr>
          <a:xfrm>
            <a:off x="381000" y="999255"/>
            <a:ext cx="4191000" cy="5325346"/>
          </a:xfrm>
          <a:prstGeom prst="rect">
            <a:avLst/>
          </a:prstGeom>
          <a:noFill/>
          <a:ln>
            <a:solidFill>
              <a:srgbClr val="FF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47" name="Rectangle 246"/>
          <p:cNvSpPr/>
          <p:nvPr/>
        </p:nvSpPr>
        <p:spPr>
          <a:xfrm>
            <a:off x="4648200" y="999255"/>
            <a:ext cx="4145671" cy="5325346"/>
          </a:xfrm>
          <a:prstGeom prst="rect">
            <a:avLst/>
          </a:prstGeom>
          <a:noFill/>
          <a:ln>
            <a:solidFill>
              <a:schemeClr val="tx2"/>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1" name="TextBox 80"/>
          <p:cNvSpPr txBox="1"/>
          <p:nvPr/>
        </p:nvSpPr>
        <p:spPr>
          <a:xfrm>
            <a:off x="2211552" y="999859"/>
            <a:ext cx="838691" cy="369332"/>
          </a:xfrm>
          <a:prstGeom prst="rect">
            <a:avLst/>
          </a:prstGeom>
          <a:noFill/>
        </p:spPr>
        <p:txBody>
          <a:bodyPr wrap="none" rtlCol="0">
            <a:spAutoFit/>
          </a:bodyPr>
          <a:lstStyle/>
          <a:p>
            <a:r>
              <a:rPr lang="en-US" b="1" u="sng" dirty="0" smtClean="0">
                <a:solidFill>
                  <a:srgbClr val="FF0000"/>
                </a:solidFill>
              </a:rPr>
              <a:t>MFHS</a:t>
            </a:r>
            <a:endParaRPr lang="en-US" b="1" u="sng" dirty="0">
              <a:solidFill>
                <a:srgbClr val="FF0000"/>
              </a:solidFill>
            </a:endParaRPr>
          </a:p>
        </p:txBody>
      </p:sp>
      <p:sp>
        <p:nvSpPr>
          <p:cNvPr id="253" name="TextBox 252"/>
          <p:cNvSpPr txBox="1"/>
          <p:nvPr/>
        </p:nvSpPr>
        <p:spPr>
          <a:xfrm>
            <a:off x="6516212" y="999859"/>
            <a:ext cx="671979" cy="369332"/>
          </a:xfrm>
          <a:prstGeom prst="rect">
            <a:avLst/>
          </a:prstGeom>
          <a:noFill/>
        </p:spPr>
        <p:txBody>
          <a:bodyPr wrap="none" rtlCol="0">
            <a:spAutoFit/>
          </a:bodyPr>
          <a:lstStyle/>
          <a:p>
            <a:r>
              <a:rPr lang="en-US" b="1" u="sng" dirty="0" smtClean="0">
                <a:solidFill>
                  <a:schemeClr val="tx2"/>
                </a:solidFill>
              </a:rPr>
              <a:t>HSH</a:t>
            </a:r>
            <a:endParaRPr lang="en-US" b="1" u="sng" dirty="0">
              <a:solidFill>
                <a:schemeClr val="tx2"/>
              </a:solidFill>
            </a:endParaRPr>
          </a:p>
        </p:txBody>
      </p:sp>
      <p:cxnSp>
        <p:nvCxnSpPr>
          <p:cNvPr id="7" name="Straight Connector 6"/>
          <p:cNvCxnSpPr>
            <a:stCxn id="241" idx="2"/>
            <a:endCxn id="242" idx="0"/>
          </p:cNvCxnSpPr>
          <p:nvPr/>
        </p:nvCxnSpPr>
        <p:spPr>
          <a:xfrm>
            <a:off x="2063735" y="5371650"/>
            <a:ext cx="0" cy="308976"/>
          </a:xfrm>
          <a:prstGeom prst="line">
            <a:avLst/>
          </a:prstGeom>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90" y="1447800"/>
            <a:ext cx="401124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09" y="2538078"/>
            <a:ext cx="3975546" cy="738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6" name="Oval 355"/>
          <p:cNvSpPr/>
          <p:nvPr/>
        </p:nvSpPr>
        <p:spPr>
          <a:xfrm>
            <a:off x="370932" y="1882142"/>
            <a:ext cx="4216307" cy="257549"/>
          </a:xfrm>
          <a:prstGeom prst="ellipse">
            <a:avLst/>
          </a:prstGeom>
          <a:noFill/>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30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4410" y="1447800"/>
            <a:ext cx="3925390" cy="851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 name="Oval 357"/>
          <p:cNvSpPr/>
          <p:nvPr/>
        </p:nvSpPr>
        <p:spPr>
          <a:xfrm>
            <a:off x="4682317" y="1676400"/>
            <a:ext cx="4111553" cy="325311"/>
          </a:xfrm>
          <a:prstGeom prst="ellipse">
            <a:avLst/>
          </a:prstGeom>
          <a:noFill/>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308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6606" y="2538077"/>
            <a:ext cx="3864087" cy="613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9" name="Oval 358"/>
          <p:cNvSpPr/>
          <p:nvPr/>
        </p:nvSpPr>
        <p:spPr>
          <a:xfrm>
            <a:off x="4680613" y="2746807"/>
            <a:ext cx="4023672" cy="321062"/>
          </a:xfrm>
          <a:prstGeom prst="ellipse">
            <a:avLst/>
          </a:prstGeom>
          <a:noFill/>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55" name="Oval 354"/>
          <p:cNvSpPr/>
          <p:nvPr/>
        </p:nvSpPr>
        <p:spPr>
          <a:xfrm>
            <a:off x="266334" y="2809135"/>
            <a:ext cx="4267905" cy="342592"/>
          </a:xfrm>
          <a:prstGeom prst="ellipse">
            <a:avLst/>
          </a:prstGeom>
          <a:noFill/>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34" name="Group 33"/>
          <p:cNvGrpSpPr/>
          <p:nvPr/>
        </p:nvGrpSpPr>
        <p:grpSpPr>
          <a:xfrm>
            <a:off x="1682206" y="3259458"/>
            <a:ext cx="7009807" cy="3081013"/>
            <a:chOff x="1682206" y="3259458"/>
            <a:chExt cx="7009807" cy="3081013"/>
          </a:xfrm>
        </p:grpSpPr>
        <p:grpSp>
          <p:nvGrpSpPr>
            <p:cNvPr id="33" name="Group 32"/>
            <p:cNvGrpSpPr/>
            <p:nvPr/>
          </p:nvGrpSpPr>
          <p:grpSpPr>
            <a:xfrm>
              <a:off x="1682206" y="3276599"/>
              <a:ext cx="7009807" cy="3063872"/>
              <a:chOff x="1682206" y="3276599"/>
              <a:chExt cx="7009807" cy="3063872"/>
            </a:xfrm>
          </p:grpSpPr>
          <p:pic>
            <p:nvPicPr>
              <p:cNvPr id="236"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4049" y="4796434"/>
                <a:ext cx="618634" cy="264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7" name="Picture 28" descr="AccessPoin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11669" y="5614196"/>
                <a:ext cx="618634" cy="25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8" name="Picture 27"/>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24433" y="5635552"/>
                <a:ext cx="593204" cy="393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9" name="Picture 37"/>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53000" y="3363787"/>
                <a:ext cx="591633" cy="3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0" name="Picture 37"/>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57600" y="3363787"/>
                <a:ext cx="591633" cy="3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1" name="Picture 4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65269" y="5116375"/>
                <a:ext cx="596931" cy="25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2" name="Picture 42" descr="File Server_Updated200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87393" y="5680626"/>
                <a:ext cx="352684" cy="469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stCxn id="239" idx="2"/>
                <a:endCxn id="236" idx="0"/>
              </p:cNvCxnSpPr>
              <p:nvPr/>
            </p:nvCxnSpPr>
            <p:spPr>
              <a:xfrm>
                <a:off x="5248817" y="3725195"/>
                <a:ext cx="2864549" cy="1071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36" idx="2"/>
                <a:endCxn id="237" idx="0"/>
              </p:cNvCxnSpPr>
              <p:nvPr/>
            </p:nvCxnSpPr>
            <p:spPr>
              <a:xfrm>
                <a:off x="8113366" y="5060990"/>
                <a:ext cx="7620" cy="553206"/>
              </a:xfrm>
              <a:prstGeom prst="line">
                <a:avLst/>
              </a:prstGeom>
            </p:spPr>
            <p:style>
              <a:lnRef idx="1">
                <a:schemeClr val="accent1"/>
              </a:lnRef>
              <a:fillRef idx="0">
                <a:schemeClr val="accent1"/>
              </a:fillRef>
              <a:effectRef idx="0">
                <a:schemeClr val="accent1"/>
              </a:effectRef>
              <a:fontRef idx="minor">
                <a:schemeClr val="tx1"/>
              </a:fontRef>
            </p:style>
          </p:cxnSp>
          <p:pic>
            <p:nvPicPr>
              <p:cNvPr id="245"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71538" y="5607091"/>
                <a:ext cx="801029" cy="238975"/>
              </a:xfrm>
              <a:prstGeom prst="rect">
                <a:avLst/>
              </a:prstGeom>
              <a:noFill/>
              <a:ln>
                <a:noFill/>
              </a:ln>
              <a:effectLst/>
              <a:scene3d>
                <a:camera prst="orthographicFront">
                  <a:rot lat="0" lon="600000" rev="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0" name="TextBox 249"/>
              <p:cNvSpPr txBox="1"/>
              <p:nvPr/>
            </p:nvSpPr>
            <p:spPr>
              <a:xfrm>
                <a:off x="1682206" y="5322547"/>
                <a:ext cx="681597" cy="276999"/>
              </a:xfrm>
              <a:prstGeom prst="rect">
                <a:avLst/>
              </a:prstGeom>
              <a:noFill/>
            </p:spPr>
            <p:txBody>
              <a:bodyPr wrap="none" rtlCol="0">
                <a:spAutoFit/>
              </a:bodyPr>
              <a:lstStyle/>
              <a:p>
                <a:r>
                  <a:rPr lang="en-US" sz="1200" b="1" dirty="0" smtClean="0">
                    <a:solidFill>
                      <a:srgbClr val="000608"/>
                    </a:solidFill>
                  </a:rPr>
                  <a:t>Switch</a:t>
                </a:r>
                <a:endParaRPr lang="en-US" sz="1200" b="1" dirty="0">
                  <a:solidFill>
                    <a:srgbClr val="000608"/>
                  </a:solidFill>
                </a:endParaRPr>
              </a:p>
            </p:txBody>
          </p:sp>
          <p:sp>
            <p:nvSpPr>
              <p:cNvPr id="251" name="TextBox 250"/>
              <p:cNvSpPr txBox="1"/>
              <p:nvPr/>
            </p:nvSpPr>
            <p:spPr>
              <a:xfrm>
                <a:off x="1682206" y="6063472"/>
                <a:ext cx="660758" cy="276999"/>
              </a:xfrm>
              <a:prstGeom prst="rect">
                <a:avLst/>
              </a:prstGeom>
              <a:noFill/>
            </p:spPr>
            <p:txBody>
              <a:bodyPr wrap="none" rtlCol="0">
                <a:spAutoFit/>
              </a:bodyPr>
              <a:lstStyle/>
              <a:p>
                <a:r>
                  <a:rPr lang="en-US" sz="1200" b="1" dirty="0" smtClean="0">
                    <a:solidFill>
                      <a:srgbClr val="000608"/>
                    </a:solidFill>
                  </a:rPr>
                  <a:t>Server</a:t>
                </a:r>
                <a:endParaRPr lang="en-US" sz="1200" b="1" dirty="0">
                  <a:solidFill>
                    <a:srgbClr val="000608"/>
                  </a:solidFill>
                </a:endParaRPr>
              </a:p>
            </p:txBody>
          </p:sp>
          <p:sp>
            <p:nvSpPr>
              <p:cNvPr id="252" name="TextBox 251"/>
              <p:cNvSpPr txBox="1"/>
              <p:nvPr/>
            </p:nvSpPr>
            <p:spPr>
              <a:xfrm>
                <a:off x="7772567" y="5082645"/>
                <a:ext cx="681597" cy="276999"/>
              </a:xfrm>
              <a:prstGeom prst="rect">
                <a:avLst/>
              </a:prstGeom>
              <a:noFill/>
            </p:spPr>
            <p:txBody>
              <a:bodyPr wrap="none" rtlCol="0">
                <a:spAutoFit/>
              </a:bodyPr>
              <a:lstStyle/>
              <a:p>
                <a:r>
                  <a:rPr lang="en-US" sz="1200" b="1" dirty="0" smtClean="0">
                    <a:solidFill>
                      <a:srgbClr val="000608"/>
                    </a:solidFill>
                  </a:rPr>
                  <a:t>Switch</a:t>
                </a:r>
                <a:endParaRPr lang="en-US" sz="1200" b="1" dirty="0">
                  <a:solidFill>
                    <a:srgbClr val="000608"/>
                  </a:solidFill>
                </a:endParaRPr>
              </a:p>
            </p:txBody>
          </p:sp>
          <p:sp>
            <p:nvSpPr>
              <p:cNvPr id="256" name="TextBox 255"/>
              <p:cNvSpPr txBox="1"/>
              <p:nvPr/>
            </p:nvSpPr>
            <p:spPr>
              <a:xfrm>
                <a:off x="7542339" y="5870267"/>
                <a:ext cx="1149674" cy="276999"/>
              </a:xfrm>
              <a:prstGeom prst="rect">
                <a:avLst/>
              </a:prstGeom>
              <a:noFill/>
            </p:spPr>
            <p:txBody>
              <a:bodyPr wrap="none" rtlCol="0">
                <a:spAutoFit/>
              </a:bodyPr>
              <a:lstStyle/>
              <a:p>
                <a:r>
                  <a:rPr lang="en-US" sz="1200" b="1" dirty="0" smtClean="0">
                    <a:solidFill>
                      <a:srgbClr val="000608"/>
                    </a:solidFill>
                  </a:rPr>
                  <a:t>Access Point</a:t>
                </a:r>
                <a:endParaRPr lang="en-US" sz="1200" b="1" dirty="0">
                  <a:solidFill>
                    <a:srgbClr val="000608"/>
                  </a:solidFill>
                </a:endParaRPr>
              </a:p>
            </p:txBody>
          </p:sp>
          <p:sp>
            <p:nvSpPr>
              <p:cNvPr id="291" name="TextBox 290"/>
              <p:cNvSpPr txBox="1"/>
              <p:nvPr/>
            </p:nvSpPr>
            <p:spPr>
              <a:xfrm>
                <a:off x="6492067" y="6011196"/>
                <a:ext cx="510076" cy="276999"/>
              </a:xfrm>
              <a:prstGeom prst="rect">
                <a:avLst/>
              </a:prstGeom>
              <a:noFill/>
            </p:spPr>
            <p:txBody>
              <a:bodyPr wrap="none" rtlCol="0">
                <a:spAutoFit/>
              </a:bodyPr>
              <a:lstStyle/>
              <a:p>
                <a:r>
                  <a:rPr lang="en-US" sz="1200" b="1" dirty="0" smtClean="0">
                    <a:solidFill>
                      <a:srgbClr val="000608"/>
                    </a:solidFill>
                  </a:rPr>
                  <a:t>iPad</a:t>
                </a:r>
                <a:endParaRPr lang="en-US" sz="1200" b="1" dirty="0">
                  <a:solidFill>
                    <a:srgbClr val="000608"/>
                  </a:solidFill>
                </a:endParaRPr>
              </a:p>
            </p:txBody>
          </p:sp>
          <p:grpSp>
            <p:nvGrpSpPr>
              <p:cNvPr id="332" name="Group 10"/>
              <p:cNvGrpSpPr>
                <a:grpSpLocks/>
              </p:cNvGrpSpPr>
              <p:nvPr/>
            </p:nvGrpSpPr>
            <p:grpSpPr bwMode="auto">
              <a:xfrm flipV="1">
                <a:off x="4211632" y="3276599"/>
                <a:ext cx="797030" cy="270521"/>
                <a:chOff x="1790" y="1441"/>
                <a:chExt cx="2016" cy="96"/>
              </a:xfrm>
              <a:scene3d>
                <a:camera prst="orthographicFront">
                  <a:rot lat="0" lon="0" rev="20699999"/>
                </a:camera>
                <a:lightRig rig="threePt" dir="t"/>
              </a:scene3d>
            </p:grpSpPr>
            <p:sp>
              <p:nvSpPr>
                <p:cNvPr id="333" name="Line 11"/>
                <p:cNvSpPr>
                  <a:spLocks noChangeShapeType="1"/>
                </p:cNvSpPr>
                <p:nvPr/>
              </p:nvSpPr>
              <p:spPr bwMode="auto">
                <a:xfrm flipV="1">
                  <a:off x="2702" y="1441"/>
                  <a:ext cx="96" cy="96"/>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34" name="Line 12"/>
                <p:cNvSpPr>
                  <a:spLocks noChangeShapeType="1"/>
                </p:cNvSpPr>
                <p:nvPr/>
              </p:nvSpPr>
              <p:spPr bwMode="auto">
                <a:xfrm>
                  <a:off x="1790"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35" name="Line 13"/>
                <p:cNvSpPr>
                  <a:spLocks noChangeShapeType="1"/>
                </p:cNvSpPr>
                <p:nvPr/>
              </p:nvSpPr>
              <p:spPr bwMode="auto">
                <a:xfrm>
                  <a:off x="1934"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36" name="Line 14"/>
                <p:cNvSpPr>
                  <a:spLocks noChangeShapeType="1"/>
                </p:cNvSpPr>
                <p:nvPr/>
              </p:nvSpPr>
              <p:spPr bwMode="auto">
                <a:xfrm>
                  <a:off x="2078"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37" name="Line 15"/>
                <p:cNvSpPr>
                  <a:spLocks noChangeShapeType="1"/>
                </p:cNvSpPr>
                <p:nvPr/>
              </p:nvSpPr>
              <p:spPr bwMode="auto">
                <a:xfrm>
                  <a:off x="2222"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38" name="Line 16"/>
                <p:cNvSpPr>
                  <a:spLocks noChangeShapeType="1"/>
                </p:cNvSpPr>
                <p:nvPr/>
              </p:nvSpPr>
              <p:spPr bwMode="auto">
                <a:xfrm>
                  <a:off x="2366"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39" name="Line 17"/>
                <p:cNvSpPr>
                  <a:spLocks noChangeShapeType="1"/>
                </p:cNvSpPr>
                <p:nvPr/>
              </p:nvSpPr>
              <p:spPr bwMode="auto">
                <a:xfrm>
                  <a:off x="2510"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40" name="Line 18"/>
                <p:cNvSpPr>
                  <a:spLocks noChangeShapeType="1"/>
                </p:cNvSpPr>
                <p:nvPr/>
              </p:nvSpPr>
              <p:spPr bwMode="auto">
                <a:xfrm>
                  <a:off x="2654" y="1441"/>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41" name="Line 19"/>
                <p:cNvSpPr>
                  <a:spLocks noChangeShapeType="1"/>
                </p:cNvSpPr>
                <p:nvPr/>
              </p:nvSpPr>
              <p:spPr bwMode="auto">
                <a:xfrm>
                  <a:off x="2702"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42" name="Line 20"/>
                <p:cNvSpPr>
                  <a:spLocks noChangeShapeType="1"/>
                </p:cNvSpPr>
                <p:nvPr/>
              </p:nvSpPr>
              <p:spPr bwMode="auto">
                <a:xfrm>
                  <a:off x="2846"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43" name="Line 21"/>
                <p:cNvSpPr>
                  <a:spLocks noChangeShapeType="1"/>
                </p:cNvSpPr>
                <p:nvPr/>
              </p:nvSpPr>
              <p:spPr bwMode="auto">
                <a:xfrm>
                  <a:off x="2990"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44" name="Line 22"/>
                <p:cNvSpPr>
                  <a:spLocks noChangeShapeType="1"/>
                </p:cNvSpPr>
                <p:nvPr/>
              </p:nvSpPr>
              <p:spPr bwMode="auto">
                <a:xfrm>
                  <a:off x="3134"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45" name="Line 23"/>
                <p:cNvSpPr>
                  <a:spLocks noChangeShapeType="1"/>
                </p:cNvSpPr>
                <p:nvPr/>
              </p:nvSpPr>
              <p:spPr bwMode="auto">
                <a:xfrm>
                  <a:off x="3278"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46" name="Line 24"/>
                <p:cNvSpPr>
                  <a:spLocks noChangeShapeType="1"/>
                </p:cNvSpPr>
                <p:nvPr/>
              </p:nvSpPr>
              <p:spPr bwMode="auto">
                <a:xfrm>
                  <a:off x="3422"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47" name="Line 25"/>
                <p:cNvSpPr>
                  <a:spLocks noChangeShapeType="1"/>
                </p:cNvSpPr>
                <p:nvPr/>
              </p:nvSpPr>
              <p:spPr bwMode="auto">
                <a:xfrm>
                  <a:off x="3566"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348" name="Line 26"/>
                <p:cNvSpPr>
                  <a:spLocks noChangeShapeType="1"/>
                </p:cNvSpPr>
                <p:nvPr/>
              </p:nvSpPr>
              <p:spPr bwMode="auto">
                <a:xfrm>
                  <a:off x="3710" y="1537"/>
                  <a:ext cx="9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grpSp>
          <p:grpSp>
            <p:nvGrpSpPr>
              <p:cNvPr id="32" name="Group 31"/>
              <p:cNvGrpSpPr/>
              <p:nvPr/>
            </p:nvGrpSpPr>
            <p:grpSpPr>
              <a:xfrm>
                <a:off x="5032459" y="3700710"/>
                <a:ext cx="679994" cy="359300"/>
                <a:chOff x="5032459" y="3700710"/>
                <a:chExt cx="679994" cy="359300"/>
              </a:xfrm>
            </p:grpSpPr>
            <p:sp>
              <p:nvSpPr>
                <p:cNvPr id="249" name="TextBox 248"/>
                <p:cNvSpPr txBox="1"/>
                <p:nvPr/>
              </p:nvSpPr>
              <p:spPr>
                <a:xfrm>
                  <a:off x="5032459" y="3783011"/>
                  <a:ext cx="679994" cy="276999"/>
                </a:xfrm>
                <a:prstGeom prst="rect">
                  <a:avLst/>
                </a:prstGeom>
                <a:noFill/>
              </p:spPr>
              <p:txBody>
                <a:bodyPr wrap="none" rtlCol="0">
                  <a:spAutoFit/>
                </a:bodyPr>
                <a:lstStyle/>
                <a:p>
                  <a:r>
                    <a:rPr lang="en-US" sz="1200" b="1" dirty="0" smtClean="0">
                      <a:solidFill>
                        <a:srgbClr val="000608"/>
                      </a:solidFill>
                    </a:rPr>
                    <a:t>Router</a:t>
                  </a:r>
                  <a:endParaRPr lang="en-US" sz="1200" b="1" dirty="0">
                    <a:solidFill>
                      <a:srgbClr val="000608"/>
                    </a:solidFill>
                  </a:endParaRPr>
                </a:p>
              </p:txBody>
            </p:sp>
            <p:sp>
              <p:nvSpPr>
                <p:cNvPr id="360" name="TextBox 359"/>
                <p:cNvSpPr txBox="1"/>
                <p:nvPr/>
              </p:nvSpPr>
              <p:spPr>
                <a:xfrm>
                  <a:off x="5160947" y="3700710"/>
                  <a:ext cx="409086" cy="215444"/>
                </a:xfrm>
                <a:prstGeom prst="rect">
                  <a:avLst/>
                </a:prstGeom>
                <a:noFill/>
              </p:spPr>
              <p:txBody>
                <a:bodyPr wrap="none" rtlCol="0">
                  <a:spAutoFit/>
                </a:bodyPr>
                <a:lstStyle/>
                <a:p>
                  <a:r>
                    <a:rPr lang="en-US" sz="800" b="1" dirty="0" smtClean="0">
                      <a:solidFill>
                        <a:srgbClr val="000608"/>
                      </a:solidFill>
                    </a:rPr>
                    <a:t>G0/0</a:t>
                  </a:r>
                  <a:endParaRPr lang="en-US" sz="800" b="1" dirty="0">
                    <a:solidFill>
                      <a:srgbClr val="000608"/>
                    </a:solidFill>
                  </a:endParaRPr>
                </a:p>
              </p:txBody>
            </p:sp>
          </p:grpSp>
          <p:grpSp>
            <p:nvGrpSpPr>
              <p:cNvPr id="361" name="Group 360"/>
              <p:cNvGrpSpPr/>
              <p:nvPr/>
            </p:nvGrpSpPr>
            <p:grpSpPr>
              <a:xfrm>
                <a:off x="3645499" y="3689381"/>
                <a:ext cx="679994" cy="359300"/>
                <a:chOff x="5032459" y="3700710"/>
                <a:chExt cx="679994" cy="359300"/>
              </a:xfrm>
            </p:grpSpPr>
            <p:sp>
              <p:nvSpPr>
                <p:cNvPr id="362" name="TextBox 361"/>
                <p:cNvSpPr txBox="1"/>
                <p:nvPr/>
              </p:nvSpPr>
              <p:spPr>
                <a:xfrm>
                  <a:off x="5032459" y="3783011"/>
                  <a:ext cx="679994" cy="276999"/>
                </a:xfrm>
                <a:prstGeom prst="rect">
                  <a:avLst/>
                </a:prstGeom>
                <a:noFill/>
              </p:spPr>
              <p:txBody>
                <a:bodyPr wrap="none" rtlCol="0">
                  <a:spAutoFit/>
                </a:bodyPr>
                <a:lstStyle/>
                <a:p>
                  <a:r>
                    <a:rPr lang="en-US" sz="1200" b="1" dirty="0" smtClean="0">
                      <a:solidFill>
                        <a:srgbClr val="000608"/>
                      </a:solidFill>
                    </a:rPr>
                    <a:t>Router</a:t>
                  </a:r>
                  <a:endParaRPr lang="en-US" sz="1200" b="1" dirty="0">
                    <a:solidFill>
                      <a:srgbClr val="000608"/>
                    </a:solidFill>
                  </a:endParaRPr>
                </a:p>
              </p:txBody>
            </p:sp>
            <p:sp>
              <p:nvSpPr>
                <p:cNvPr id="363" name="TextBox 362"/>
                <p:cNvSpPr txBox="1"/>
                <p:nvPr/>
              </p:nvSpPr>
              <p:spPr>
                <a:xfrm>
                  <a:off x="5160947" y="3700710"/>
                  <a:ext cx="495649" cy="215444"/>
                </a:xfrm>
                <a:prstGeom prst="rect">
                  <a:avLst/>
                </a:prstGeom>
                <a:noFill/>
              </p:spPr>
              <p:txBody>
                <a:bodyPr wrap="none" rtlCol="0">
                  <a:spAutoFit/>
                </a:bodyPr>
                <a:lstStyle/>
                <a:p>
                  <a:r>
                    <a:rPr lang="en-US" sz="800" b="1" dirty="0" smtClean="0">
                      <a:solidFill>
                        <a:srgbClr val="000608"/>
                      </a:solidFill>
                    </a:rPr>
                    <a:t>G0/0.3</a:t>
                  </a:r>
                  <a:endParaRPr lang="en-US" sz="800" b="1" dirty="0">
                    <a:solidFill>
                      <a:srgbClr val="000608"/>
                    </a:solidFill>
                  </a:endParaRPr>
                </a:p>
              </p:txBody>
            </p:sp>
          </p:grpSp>
          <p:cxnSp>
            <p:nvCxnSpPr>
              <p:cNvPr id="4" name="Straight Connector 3"/>
              <p:cNvCxnSpPr/>
              <p:nvPr/>
            </p:nvCxnSpPr>
            <p:spPr>
              <a:xfrm flipH="1">
                <a:off x="2063734" y="3661928"/>
                <a:ext cx="1670066" cy="158208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5" name="TextBox 364"/>
            <p:cNvSpPr txBox="1"/>
            <p:nvPr/>
          </p:nvSpPr>
          <p:spPr>
            <a:xfrm>
              <a:off x="4623373" y="3312948"/>
              <a:ext cx="409086" cy="215444"/>
            </a:xfrm>
            <a:prstGeom prst="rect">
              <a:avLst/>
            </a:prstGeom>
            <a:noFill/>
          </p:spPr>
          <p:txBody>
            <a:bodyPr wrap="none" rtlCol="0">
              <a:spAutoFit/>
            </a:bodyPr>
            <a:lstStyle/>
            <a:p>
              <a:r>
                <a:rPr lang="en-US" sz="800" b="1" dirty="0" smtClean="0">
                  <a:solidFill>
                    <a:srgbClr val="000608"/>
                  </a:solidFill>
                </a:rPr>
                <a:t>G0/1</a:t>
              </a:r>
              <a:endParaRPr lang="en-US" sz="800" b="1" dirty="0">
                <a:solidFill>
                  <a:srgbClr val="000608"/>
                </a:solidFill>
              </a:endParaRPr>
            </a:p>
          </p:txBody>
        </p:sp>
        <p:sp>
          <p:nvSpPr>
            <p:cNvPr id="366" name="TextBox 365"/>
            <p:cNvSpPr txBox="1"/>
            <p:nvPr/>
          </p:nvSpPr>
          <p:spPr>
            <a:xfrm>
              <a:off x="4144130" y="3259458"/>
              <a:ext cx="409086" cy="215444"/>
            </a:xfrm>
            <a:prstGeom prst="rect">
              <a:avLst/>
            </a:prstGeom>
            <a:noFill/>
          </p:spPr>
          <p:txBody>
            <a:bodyPr wrap="none" rtlCol="0">
              <a:spAutoFit/>
            </a:bodyPr>
            <a:lstStyle/>
            <a:p>
              <a:r>
                <a:rPr lang="en-US" sz="800" b="1" dirty="0" smtClean="0">
                  <a:solidFill>
                    <a:srgbClr val="000608"/>
                  </a:solidFill>
                </a:rPr>
                <a:t>G0/1</a:t>
              </a:r>
              <a:endParaRPr lang="en-US" sz="800" b="1" dirty="0">
                <a:solidFill>
                  <a:srgbClr val="000608"/>
                </a:solidFill>
              </a:endParaRPr>
            </a:p>
          </p:txBody>
        </p:sp>
      </p:grpSp>
      <p:grpSp>
        <p:nvGrpSpPr>
          <p:cNvPr id="40" name="Group 39"/>
          <p:cNvGrpSpPr/>
          <p:nvPr/>
        </p:nvGrpSpPr>
        <p:grpSpPr>
          <a:xfrm>
            <a:off x="2444613" y="5570155"/>
            <a:ext cx="1880880" cy="631816"/>
            <a:chOff x="2444613" y="5570155"/>
            <a:chExt cx="1880880" cy="631816"/>
          </a:xfrm>
        </p:grpSpPr>
        <p:pic>
          <p:nvPicPr>
            <p:cNvPr id="352" name="Picture 5"/>
            <p:cNvPicPr>
              <a:picLocks noChangeAspect="1" noChangeArrowheads="1"/>
            </p:cNvPicPr>
            <p:nvPr/>
          </p:nvPicPr>
          <p:blipFill rotWithShape="1">
            <a:blip r:embed="rId12">
              <a:extLst>
                <a:ext uri="{28A0092B-C50C-407E-A947-70E740481C1C}">
                  <a14:useLocalDpi xmlns:a14="http://schemas.microsoft.com/office/drawing/2010/main" val="0"/>
                </a:ext>
              </a:extLst>
            </a:blip>
            <a:srcRect r="61687" b="23768"/>
            <a:stretch/>
          </p:blipFill>
          <p:spPr bwMode="auto">
            <a:xfrm>
              <a:off x="2444613" y="5570155"/>
              <a:ext cx="1874677" cy="631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1"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81386" y="5991035"/>
              <a:ext cx="644107" cy="19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9" name="Group 38"/>
          <p:cNvGrpSpPr/>
          <p:nvPr/>
        </p:nvGrpSpPr>
        <p:grpSpPr>
          <a:xfrm>
            <a:off x="4750272" y="4750906"/>
            <a:ext cx="2189899" cy="730938"/>
            <a:chOff x="4750272" y="4750906"/>
            <a:chExt cx="2189899" cy="730938"/>
          </a:xfrm>
        </p:grpSpPr>
        <p:pic>
          <p:nvPicPr>
            <p:cNvPr id="3077"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50272" y="4750906"/>
              <a:ext cx="2176308" cy="73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1" y="5235792"/>
              <a:ext cx="844170" cy="24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57" name="Oval 356"/>
          <p:cNvSpPr/>
          <p:nvPr/>
        </p:nvSpPr>
        <p:spPr>
          <a:xfrm>
            <a:off x="5791201" y="4589886"/>
            <a:ext cx="1371600" cy="1090740"/>
          </a:xfrm>
          <a:prstGeom prst="ellipse">
            <a:avLst/>
          </a:prstGeom>
          <a:noFill/>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53" name="Oval 352"/>
          <p:cNvSpPr/>
          <p:nvPr/>
        </p:nvSpPr>
        <p:spPr>
          <a:xfrm>
            <a:off x="3381950" y="5461046"/>
            <a:ext cx="1076381" cy="834539"/>
          </a:xfrm>
          <a:prstGeom prst="ellipse">
            <a:avLst/>
          </a:prstGeom>
          <a:noFill/>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278585799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8" grpId="0" animBg="1"/>
      <p:bldP spid="359" grpId="0" animBg="1"/>
      <p:bldP spid="355" grpId="0" animBg="1"/>
      <p:bldP spid="357" grpId="0" animBg="1"/>
      <p:bldP spid="35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88861" cy="838200"/>
          </a:xfrm>
        </p:spPr>
        <p:txBody>
          <a:bodyPr/>
          <a:lstStyle/>
          <a:p>
            <a:r>
              <a:rPr lang="en-US" dirty="0" smtClean="0"/>
              <a:t>Agenda</a:t>
            </a:r>
            <a:endParaRPr lang="en-US" dirty="0"/>
          </a:p>
        </p:txBody>
      </p:sp>
      <p:sp>
        <p:nvSpPr>
          <p:cNvPr id="3" name="Text Placeholder 2"/>
          <p:cNvSpPr>
            <a:spLocks noGrp="1"/>
          </p:cNvSpPr>
          <p:nvPr>
            <p:ph type="body" sz="quarter" idx="10"/>
          </p:nvPr>
        </p:nvSpPr>
        <p:spPr>
          <a:xfrm>
            <a:off x="457200" y="2514600"/>
            <a:ext cx="8382001" cy="713232"/>
          </a:xfrm>
        </p:spPr>
        <p:txBody>
          <a:bodyPr>
            <a:noAutofit/>
          </a:bodyPr>
          <a:lstStyle/>
          <a:p>
            <a:pPr marL="0" indent="0" algn="ctr">
              <a:buNone/>
            </a:pPr>
            <a:r>
              <a:rPr lang="en-US" sz="4800" b="1" dirty="0" smtClean="0"/>
              <a:t>Basic IOS Commands</a:t>
            </a:r>
          </a:p>
          <a:p>
            <a:pPr marL="0" indent="0" algn="ctr">
              <a:buNone/>
            </a:pPr>
            <a:r>
              <a:rPr lang="en-US" sz="4800" b="1" dirty="0" smtClean="0"/>
              <a:t>&amp;</a:t>
            </a:r>
          </a:p>
          <a:p>
            <a:pPr marL="0" indent="0" algn="ctr">
              <a:buNone/>
            </a:pPr>
            <a:r>
              <a:rPr lang="en-US" sz="4800" b="1" dirty="0" smtClean="0"/>
              <a:t>Configuration</a:t>
            </a:r>
          </a:p>
        </p:txBody>
      </p:sp>
    </p:spTree>
    <p:extLst>
      <p:ext uri="{BB962C8B-B14F-4D97-AF65-F5344CB8AC3E}">
        <p14:creationId xmlns:p14="http://schemas.microsoft.com/office/powerpoint/2010/main" val="109169581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27915"/>
            <a:ext cx="8588861" cy="838200"/>
          </a:xfrm>
        </p:spPr>
        <p:txBody>
          <a:bodyPr/>
          <a:lstStyle/>
          <a:p>
            <a:r>
              <a:rPr lang="en-US" dirty="0" smtClean="0"/>
              <a:t>Basic IOS Modes and Commands</a:t>
            </a:r>
            <a:endParaRPr lang="en-US" dirty="0"/>
          </a:p>
        </p:txBody>
      </p:sp>
      <p:sp>
        <p:nvSpPr>
          <p:cNvPr id="4" name="Text Placeholder 3"/>
          <p:cNvSpPr>
            <a:spLocks noGrp="1"/>
          </p:cNvSpPr>
          <p:nvPr>
            <p:ph type="body" sz="quarter" idx="10"/>
          </p:nvPr>
        </p:nvSpPr>
        <p:spPr>
          <a:xfrm>
            <a:off x="4876800" y="1219200"/>
            <a:ext cx="3886200" cy="4965700"/>
          </a:xfrm>
        </p:spPr>
        <p:txBody>
          <a:bodyPr>
            <a:normAutofit/>
          </a:bodyPr>
          <a:lstStyle/>
          <a:p>
            <a:r>
              <a:rPr lang="en-US" sz="1600" b="1" u="sng" dirty="0" smtClean="0">
                <a:solidFill>
                  <a:schemeClr val="tx1">
                    <a:lumMod val="50000"/>
                  </a:schemeClr>
                </a:solidFill>
              </a:rPr>
              <a:t>?</a:t>
            </a:r>
            <a:r>
              <a:rPr lang="en-US" sz="1600" dirty="0" smtClean="0">
                <a:solidFill>
                  <a:schemeClr val="tx1">
                    <a:lumMod val="50000"/>
                  </a:schemeClr>
                </a:solidFill>
              </a:rPr>
              <a:t> – View available commands</a:t>
            </a:r>
          </a:p>
          <a:p>
            <a:r>
              <a:rPr lang="en-US" sz="1600" b="1" u="sng" dirty="0" smtClean="0">
                <a:solidFill>
                  <a:schemeClr val="tx1">
                    <a:lumMod val="50000"/>
                  </a:schemeClr>
                </a:solidFill>
              </a:rPr>
              <a:t>enable</a:t>
            </a:r>
            <a:r>
              <a:rPr lang="en-US" sz="1600" dirty="0" smtClean="0">
                <a:solidFill>
                  <a:schemeClr val="tx1">
                    <a:lumMod val="50000"/>
                  </a:schemeClr>
                </a:solidFill>
              </a:rPr>
              <a:t> – Privileged EXEC Mode</a:t>
            </a:r>
            <a:endParaRPr lang="en-US" sz="1600" dirty="0">
              <a:solidFill>
                <a:schemeClr val="tx1">
                  <a:lumMod val="50000"/>
                </a:schemeClr>
              </a:solidFill>
            </a:endParaRPr>
          </a:p>
          <a:p>
            <a:r>
              <a:rPr lang="en-US" sz="1600" b="1" u="sng" dirty="0" smtClean="0">
                <a:solidFill>
                  <a:schemeClr val="tx1">
                    <a:lumMod val="50000"/>
                  </a:schemeClr>
                </a:solidFill>
              </a:rPr>
              <a:t>configure terminal </a:t>
            </a:r>
            <a:r>
              <a:rPr lang="en-US" sz="1600" dirty="0" smtClean="0">
                <a:solidFill>
                  <a:schemeClr val="tx1">
                    <a:lumMod val="50000"/>
                  </a:schemeClr>
                </a:solidFill>
              </a:rPr>
              <a:t>– Global Configuration Mode</a:t>
            </a:r>
          </a:p>
          <a:p>
            <a:r>
              <a:rPr lang="en-US" sz="1600" b="1" u="sng" dirty="0" smtClean="0">
                <a:solidFill>
                  <a:schemeClr val="tx1">
                    <a:lumMod val="50000"/>
                  </a:schemeClr>
                </a:solidFill>
              </a:rPr>
              <a:t>enable password </a:t>
            </a:r>
            <a:r>
              <a:rPr lang="en-US" sz="1600" dirty="0" smtClean="0">
                <a:solidFill>
                  <a:schemeClr val="tx1">
                    <a:lumMod val="50000"/>
                  </a:schemeClr>
                </a:solidFill>
              </a:rPr>
              <a:t>– Set privileged password</a:t>
            </a:r>
          </a:p>
          <a:p>
            <a:r>
              <a:rPr lang="en-US" sz="1600" b="1" u="sng" dirty="0" smtClean="0">
                <a:solidFill>
                  <a:schemeClr val="tx1">
                    <a:lumMod val="50000"/>
                  </a:schemeClr>
                </a:solidFill>
              </a:rPr>
              <a:t>show</a:t>
            </a:r>
            <a:r>
              <a:rPr lang="en-US" sz="1600" dirty="0" smtClean="0">
                <a:solidFill>
                  <a:schemeClr val="tx1">
                    <a:lumMod val="50000"/>
                  </a:schemeClr>
                </a:solidFill>
              </a:rPr>
              <a:t> – View information about specific things on router</a:t>
            </a:r>
            <a:endParaRPr lang="en-US" sz="1600" dirty="0">
              <a:solidFill>
                <a:schemeClr val="tx1">
                  <a:lumMod val="50000"/>
                </a:schemeClr>
              </a:solidFill>
            </a:endParaRPr>
          </a:p>
          <a:p>
            <a:r>
              <a:rPr lang="en-US" sz="1600" b="1" u="sng" dirty="0" smtClean="0">
                <a:solidFill>
                  <a:schemeClr val="tx1">
                    <a:lumMod val="50000"/>
                  </a:schemeClr>
                </a:solidFill>
              </a:rPr>
              <a:t>exit</a:t>
            </a:r>
            <a:r>
              <a:rPr lang="en-US" sz="1600" dirty="0" smtClean="0">
                <a:solidFill>
                  <a:schemeClr val="tx1">
                    <a:lumMod val="50000"/>
                  </a:schemeClr>
                </a:solidFill>
              </a:rPr>
              <a:t> – Back up one level</a:t>
            </a:r>
          </a:p>
          <a:p>
            <a:r>
              <a:rPr lang="en-US" sz="1600" b="1" u="sng" dirty="0">
                <a:solidFill>
                  <a:schemeClr val="tx1">
                    <a:lumMod val="50000"/>
                  </a:schemeClr>
                </a:solidFill>
              </a:rPr>
              <a:t>e</a:t>
            </a:r>
            <a:r>
              <a:rPr lang="en-US" sz="1600" b="1" u="sng" dirty="0" smtClean="0">
                <a:solidFill>
                  <a:schemeClr val="tx1">
                    <a:lumMod val="50000"/>
                  </a:schemeClr>
                </a:solidFill>
              </a:rPr>
              <a:t>nd</a:t>
            </a:r>
            <a:r>
              <a:rPr lang="en-US" sz="1600" dirty="0" smtClean="0">
                <a:solidFill>
                  <a:schemeClr val="tx1">
                    <a:lumMod val="50000"/>
                  </a:schemeClr>
                </a:solidFill>
              </a:rPr>
              <a:t> – Exit back to global command line</a:t>
            </a:r>
          </a:p>
          <a:p>
            <a:r>
              <a:rPr lang="en-US" sz="1600" b="1" u="sng" dirty="0">
                <a:solidFill>
                  <a:schemeClr val="tx1">
                    <a:lumMod val="50000"/>
                  </a:schemeClr>
                </a:solidFill>
              </a:rPr>
              <a:t>write memory </a:t>
            </a:r>
            <a:r>
              <a:rPr lang="en-US" sz="1600" dirty="0">
                <a:solidFill>
                  <a:schemeClr val="tx1">
                    <a:lumMod val="50000"/>
                  </a:schemeClr>
                </a:solidFill>
              </a:rPr>
              <a:t>– Save your </a:t>
            </a:r>
            <a:r>
              <a:rPr lang="en-US" sz="1600" dirty="0" smtClean="0">
                <a:solidFill>
                  <a:schemeClr val="tx1">
                    <a:lumMod val="50000"/>
                  </a:schemeClr>
                </a:solidFill>
              </a:rPr>
              <a:t>configurations</a:t>
            </a:r>
            <a:endParaRPr lang="en-US" sz="1600" dirty="0">
              <a:solidFill>
                <a:schemeClr val="tx1">
                  <a:lumMod val="50000"/>
                </a:schemeClr>
              </a:solidFill>
            </a:endParaRPr>
          </a:p>
          <a:p>
            <a:r>
              <a:rPr lang="en-US" sz="1600" b="1" u="sng" dirty="0" smtClean="0">
                <a:solidFill>
                  <a:schemeClr val="tx1">
                    <a:lumMod val="50000"/>
                  </a:schemeClr>
                </a:solidFill>
              </a:rPr>
              <a:t>logout</a:t>
            </a:r>
            <a:endParaRPr lang="en-US" sz="1600" b="1" u="sng" dirty="0">
              <a:solidFill>
                <a:schemeClr val="tx1">
                  <a:lumMod val="50000"/>
                </a:schemeClr>
              </a:solidFill>
            </a:endParaRPr>
          </a:p>
          <a:p>
            <a:endParaRPr lang="en-US" sz="1600" dirty="0">
              <a:solidFill>
                <a:schemeClr val="tx1">
                  <a:lumMod val="50000"/>
                </a:schemeClr>
              </a:solidFill>
            </a:endParaRPr>
          </a:p>
          <a:p>
            <a:endParaRPr lang="en-US" sz="1600" dirty="0">
              <a:solidFill>
                <a:schemeClr val="tx1">
                  <a:lumMod val="50000"/>
                </a:schemeClr>
              </a:solidFill>
            </a:endParaRPr>
          </a:p>
        </p:txBody>
      </p:sp>
      <p:sp>
        <p:nvSpPr>
          <p:cNvPr id="6" name="Text Placeholder 3"/>
          <p:cNvSpPr>
            <a:spLocks noGrp="1"/>
          </p:cNvSpPr>
          <p:nvPr>
            <p:ph type="body" sz="quarter" idx="10"/>
          </p:nvPr>
        </p:nvSpPr>
        <p:spPr>
          <a:xfrm>
            <a:off x="304800" y="1371600"/>
            <a:ext cx="3886200" cy="4965700"/>
          </a:xfrm>
        </p:spPr>
        <p:txBody>
          <a:bodyPr>
            <a:normAutofit/>
          </a:bodyPr>
          <a:lstStyle/>
          <a:p>
            <a:endParaRPr lang="en-US" dirty="0">
              <a:solidFill>
                <a:schemeClr val="tx1">
                  <a:lumMod val="50000"/>
                </a:schemeClr>
              </a:solidFill>
            </a:endParaRPr>
          </a:p>
          <a:p>
            <a:endParaRPr lang="en-US" dirty="0">
              <a:solidFill>
                <a:schemeClr val="tx1">
                  <a:lumMod val="50000"/>
                </a:schemeClr>
              </a:solidFill>
            </a:endParaRPr>
          </a:p>
        </p:txBody>
      </p:sp>
      <p:sp>
        <p:nvSpPr>
          <p:cNvPr id="8" name="Text Placeholder 3"/>
          <p:cNvSpPr>
            <a:spLocks noGrp="1"/>
          </p:cNvSpPr>
          <p:nvPr>
            <p:ph type="body" sz="quarter" idx="10"/>
          </p:nvPr>
        </p:nvSpPr>
        <p:spPr>
          <a:xfrm>
            <a:off x="457200" y="990600"/>
            <a:ext cx="4038600" cy="4965700"/>
          </a:xfrm>
        </p:spPr>
        <p:txBody>
          <a:bodyPr>
            <a:noAutofit/>
          </a:bodyPr>
          <a:lstStyle/>
          <a:p>
            <a:r>
              <a:rPr lang="en-US" sz="1200" b="1" dirty="0"/>
              <a:t>User EXEC Mode </a:t>
            </a:r>
            <a:endParaRPr lang="en-US" sz="1200" b="1" dirty="0" smtClean="0"/>
          </a:p>
          <a:p>
            <a:pPr lvl="1"/>
            <a:r>
              <a:rPr lang="en-US" sz="1050" dirty="0" smtClean="0"/>
              <a:t>The </a:t>
            </a:r>
            <a:r>
              <a:rPr lang="en-US" sz="1050" dirty="0"/>
              <a:t>default command mode for the CLI is user EXEC mode. The EXEC commands available at the user EXEC level are a subset of those available at the privileged EXEC level. In general, the user EXEC commands allow you to connect to remote devices, change terminal settings on a temporary basis, perform basic tests, and list system information. The prompt for user EXEC mode is the name of the device followed by an angle bracket: Router&gt;. </a:t>
            </a:r>
          </a:p>
          <a:p>
            <a:r>
              <a:rPr lang="en-US" sz="1200" b="1" dirty="0"/>
              <a:t>Privileged EXEC Mode </a:t>
            </a:r>
            <a:endParaRPr lang="en-US" sz="1200" b="1" dirty="0" smtClean="0"/>
          </a:p>
          <a:p>
            <a:pPr lvl="1"/>
            <a:r>
              <a:rPr lang="en-US" sz="1050" dirty="0"/>
              <a:t>Privileged EXEC mode is password protected, and allows the use of all EXEC mode commands available on the system. To enter privileged EXEC mode from user EXEC mode, use the </a:t>
            </a:r>
            <a:r>
              <a:rPr lang="en-US" sz="1050" b="1" u="sng" dirty="0"/>
              <a:t>enable</a:t>
            </a:r>
            <a:r>
              <a:rPr lang="en-US" sz="1050" dirty="0"/>
              <a:t> command. Privileged EXEC mode allows access to global configuration mode through the use of the enable command. The privileged EXEC mode prompt consists of the devices's host name followed by the pound sign: Router# . </a:t>
            </a:r>
          </a:p>
          <a:p>
            <a:r>
              <a:rPr lang="en-US" sz="1200" b="1" dirty="0"/>
              <a:t>Global Configuration Mode </a:t>
            </a:r>
            <a:endParaRPr lang="en-US" sz="1200" b="1" dirty="0" smtClean="0"/>
          </a:p>
          <a:p>
            <a:pPr lvl="1"/>
            <a:r>
              <a:rPr lang="en-US" sz="1050" dirty="0"/>
              <a:t>Global configuration commands generally apply to features that affect the system as a whole, rather than just one protocol or interface. You can also enter any of the specific configuration modes listed in the following section from global configuration mode. </a:t>
            </a:r>
          </a:p>
          <a:p>
            <a:pPr lvl="1"/>
            <a:r>
              <a:rPr lang="en-US" sz="1050" dirty="0"/>
              <a:t>To enter global configuration mode, use the </a:t>
            </a:r>
            <a:r>
              <a:rPr lang="en-US" sz="1050" b="1" u="sng" dirty="0"/>
              <a:t>configure </a:t>
            </a:r>
            <a:r>
              <a:rPr lang="en-US" sz="1050" b="1" u="sng" dirty="0" smtClean="0"/>
              <a:t>terminal</a:t>
            </a:r>
            <a:r>
              <a:rPr lang="en-US" sz="1050" dirty="0" smtClean="0"/>
              <a:t> </a:t>
            </a:r>
            <a:r>
              <a:rPr lang="en-US" sz="1050" dirty="0"/>
              <a:t>privileged EXEC command. The router prompt for global configuration mode is indicated by the term config in parenthesis: Router(config</a:t>
            </a:r>
            <a:r>
              <a:rPr lang="en-US" sz="1050" dirty="0" smtClean="0"/>
              <a:t>)#</a:t>
            </a:r>
            <a:endParaRPr lang="en-US" sz="1200" dirty="0"/>
          </a:p>
          <a:p>
            <a:endParaRPr lang="en-US" sz="1200" dirty="0">
              <a:solidFill>
                <a:schemeClr val="tx1">
                  <a:lumMod val="50000"/>
                </a:schemeClr>
              </a:solidFill>
            </a:endParaRPr>
          </a:p>
        </p:txBody>
      </p:sp>
    </p:spTree>
    <p:extLst>
      <p:ext uri="{BB962C8B-B14F-4D97-AF65-F5344CB8AC3E}">
        <p14:creationId xmlns:p14="http://schemas.microsoft.com/office/powerpoint/2010/main" val="384959880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88861" cy="838200"/>
          </a:xfrm>
        </p:spPr>
        <p:txBody>
          <a:bodyPr/>
          <a:lstStyle/>
          <a:p>
            <a:r>
              <a:rPr lang="en-US" dirty="0" smtClean="0"/>
              <a:t>Agenda</a:t>
            </a:r>
            <a:endParaRPr lang="en-US" dirty="0"/>
          </a:p>
        </p:txBody>
      </p:sp>
      <p:sp>
        <p:nvSpPr>
          <p:cNvPr id="3" name="Text Placeholder 2"/>
          <p:cNvSpPr>
            <a:spLocks noGrp="1"/>
          </p:cNvSpPr>
          <p:nvPr>
            <p:ph type="body" sz="quarter" idx="10"/>
          </p:nvPr>
        </p:nvSpPr>
        <p:spPr>
          <a:xfrm>
            <a:off x="457200" y="2514600"/>
            <a:ext cx="8382001" cy="713232"/>
          </a:xfrm>
        </p:spPr>
        <p:txBody>
          <a:bodyPr>
            <a:noAutofit/>
          </a:bodyPr>
          <a:lstStyle/>
          <a:p>
            <a:pPr marL="0" indent="0" algn="ctr">
              <a:buNone/>
            </a:pPr>
            <a:r>
              <a:rPr lang="en-US" sz="4800" b="1" dirty="0" smtClean="0"/>
              <a:t>IOS</a:t>
            </a:r>
          </a:p>
        </p:txBody>
      </p:sp>
    </p:spTree>
    <p:extLst>
      <p:ext uri="{BB962C8B-B14F-4D97-AF65-F5344CB8AC3E}">
        <p14:creationId xmlns:p14="http://schemas.microsoft.com/office/powerpoint/2010/main" val="351677344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88861" cy="838200"/>
          </a:xfrm>
        </p:spPr>
        <p:txBody>
          <a:bodyPr/>
          <a:lstStyle/>
          <a:p>
            <a:r>
              <a:rPr lang="en-US" dirty="0" smtClean="0"/>
              <a:t>Switch Configuration</a:t>
            </a:r>
            <a:endParaRPr lang="en-US" dirty="0"/>
          </a:p>
        </p:txBody>
      </p:sp>
      <p:sp>
        <p:nvSpPr>
          <p:cNvPr id="3" name="Text Placeholder 2"/>
          <p:cNvSpPr>
            <a:spLocks noGrp="1"/>
          </p:cNvSpPr>
          <p:nvPr>
            <p:ph type="body" sz="quarter" idx="10"/>
          </p:nvPr>
        </p:nvSpPr>
        <p:spPr>
          <a:xfrm>
            <a:off x="380999" y="1344168"/>
            <a:ext cx="8382001" cy="4965192"/>
          </a:xfrm>
        </p:spPr>
        <p:txBody>
          <a:bodyPr>
            <a:normAutofit fontScale="92500" lnSpcReduction="10000"/>
          </a:bodyPr>
          <a:lstStyle/>
          <a:p>
            <a:r>
              <a:rPr lang="en-US" sz="2000" b="1" u="sng" dirty="0"/>
              <a:t>e</a:t>
            </a:r>
            <a:r>
              <a:rPr lang="en-US" sz="2000" b="1" u="sng" dirty="0" smtClean="0"/>
              <a:t>nable</a:t>
            </a:r>
            <a:r>
              <a:rPr lang="en-US" sz="2000" dirty="0" smtClean="0"/>
              <a:t> Privileged EXEC Mode</a:t>
            </a:r>
          </a:p>
          <a:p>
            <a:r>
              <a:rPr lang="en-US" sz="2000" b="1" u="sng" dirty="0"/>
              <a:t>c</a:t>
            </a:r>
            <a:r>
              <a:rPr lang="en-US" sz="2000" b="1" u="sng" dirty="0" smtClean="0"/>
              <a:t>onfigure terminal</a:t>
            </a:r>
          </a:p>
          <a:p>
            <a:r>
              <a:rPr lang="en-US" sz="2000" b="1" u="sng" dirty="0" smtClean="0"/>
              <a:t>enable password </a:t>
            </a:r>
            <a:r>
              <a:rPr lang="en-US" sz="2000" dirty="0" smtClean="0"/>
              <a:t>(ex. Cisco)</a:t>
            </a:r>
            <a:endParaRPr lang="en-US" sz="2000" b="1" u="sng" dirty="0" smtClean="0"/>
          </a:p>
          <a:p>
            <a:r>
              <a:rPr lang="en-US" sz="2000" b="1" u="sng" dirty="0" smtClean="0"/>
              <a:t>hostname</a:t>
            </a:r>
            <a:r>
              <a:rPr lang="en-US" sz="2000" b="1" dirty="0" smtClean="0"/>
              <a:t> </a:t>
            </a:r>
            <a:r>
              <a:rPr lang="en-US" sz="2000" dirty="0" smtClean="0"/>
              <a:t>(ex. </a:t>
            </a:r>
            <a:r>
              <a:rPr lang="en-US" sz="2000" dirty="0" err="1" smtClean="0"/>
              <a:t>MFHS_Switch</a:t>
            </a:r>
            <a:r>
              <a:rPr lang="en-US" sz="2000" dirty="0" smtClean="0"/>
              <a:t>) no spaces allowed in hostname</a:t>
            </a:r>
          </a:p>
          <a:p>
            <a:r>
              <a:rPr lang="en-US" sz="2000" b="1" u="sng" dirty="0" smtClean="0"/>
              <a:t>interface</a:t>
            </a:r>
            <a:r>
              <a:rPr lang="en-US" sz="2000" b="1" dirty="0"/>
              <a:t> </a:t>
            </a:r>
            <a:r>
              <a:rPr lang="en-US" sz="2000" dirty="0" smtClean="0"/>
              <a:t>(ex. </a:t>
            </a:r>
            <a:r>
              <a:rPr lang="en-US" sz="2000" dirty="0" err="1" smtClean="0"/>
              <a:t>fastethernet</a:t>
            </a:r>
            <a:r>
              <a:rPr lang="en-US" sz="2000" dirty="0" smtClean="0"/>
              <a:t> 0/1)</a:t>
            </a:r>
          </a:p>
          <a:p>
            <a:r>
              <a:rPr lang="en-US" sz="2000" b="1" u="sng" dirty="0" smtClean="0"/>
              <a:t>description</a:t>
            </a:r>
            <a:r>
              <a:rPr lang="en-US" sz="2000" dirty="0"/>
              <a:t> </a:t>
            </a:r>
            <a:r>
              <a:rPr lang="en-US" sz="2000" dirty="0" smtClean="0"/>
              <a:t>(ex. Connection MFHS Laptop1) any description you wish</a:t>
            </a:r>
            <a:endParaRPr lang="en-US" sz="2000" u="sng" dirty="0" smtClean="0"/>
          </a:p>
          <a:p>
            <a:r>
              <a:rPr lang="en-US" sz="2000" b="1" u="sng" dirty="0"/>
              <a:t>i</a:t>
            </a:r>
            <a:r>
              <a:rPr lang="en-US" sz="2000" b="1" u="sng" dirty="0" smtClean="0"/>
              <a:t>p address </a:t>
            </a:r>
            <a:r>
              <a:rPr lang="en-US" sz="2000" dirty="0" smtClean="0"/>
              <a:t>(ex. 10.1.2.2 255.255.255.0) ip address and subnet mask</a:t>
            </a:r>
          </a:p>
          <a:p>
            <a:r>
              <a:rPr lang="en-US" sz="2000" b="1" u="sng" dirty="0" err="1" smtClean="0"/>
              <a:t>switchport</a:t>
            </a:r>
            <a:r>
              <a:rPr lang="en-US" sz="2000" b="1" u="sng" dirty="0"/>
              <a:t> </a:t>
            </a:r>
            <a:r>
              <a:rPr lang="en-US" sz="2000" b="1" u="sng" dirty="0" smtClean="0"/>
              <a:t>access </a:t>
            </a:r>
            <a:r>
              <a:rPr lang="en-US" sz="2000" b="1" u="sng" dirty="0" err="1" smtClean="0"/>
              <a:t>vlan</a:t>
            </a:r>
            <a:r>
              <a:rPr lang="en-US" sz="2000" b="1" u="sng" dirty="0" smtClean="0"/>
              <a:t> 2 </a:t>
            </a:r>
            <a:r>
              <a:rPr lang="en-US" sz="2000" dirty="0" smtClean="0"/>
              <a:t>(ex. Sets port to access only </a:t>
            </a:r>
            <a:r>
              <a:rPr lang="en-US" sz="2000" dirty="0" err="1" smtClean="0"/>
              <a:t>vlan</a:t>
            </a:r>
            <a:r>
              <a:rPr lang="en-US" sz="2000" dirty="0" smtClean="0"/>
              <a:t> 2) or…</a:t>
            </a:r>
          </a:p>
          <a:p>
            <a:r>
              <a:rPr lang="en-US" sz="2000" b="1" u="sng" dirty="0" err="1"/>
              <a:t>switchport</a:t>
            </a:r>
            <a:r>
              <a:rPr lang="en-US" sz="2000" b="1" u="sng" dirty="0"/>
              <a:t> </a:t>
            </a:r>
            <a:r>
              <a:rPr lang="en-US" sz="2000" b="1" u="sng" dirty="0" smtClean="0"/>
              <a:t>mode trunk </a:t>
            </a:r>
            <a:r>
              <a:rPr lang="en-US" sz="2000" dirty="0"/>
              <a:t>(ex. Sets port to </a:t>
            </a:r>
            <a:r>
              <a:rPr lang="en-US" sz="2000" dirty="0" smtClean="0"/>
              <a:t>trunk all </a:t>
            </a:r>
            <a:r>
              <a:rPr lang="en-US" sz="2000" dirty="0" err="1"/>
              <a:t>V</a:t>
            </a:r>
            <a:r>
              <a:rPr lang="en-US" sz="2000" dirty="0" err="1" smtClean="0"/>
              <a:t>lans</a:t>
            </a:r>
            <a:r>
              <a:rPr lang="en-US" sz="2000" dirty="0" smtClean="0"/>
              <a:t>)</a:t>
            </a:r>
            <a:endParaRPr lang="en-US" sz="2000" b="1" u="sng" dirty="0" smtClean="0"/>
          </a:p>
          <a:p>
            <a:r>
              <a:rPr lang="en-US" sz="2000" b="1" u="sng" dirty="0"/>
              <a:t>e</a:t>
            </a:r>
            <a:r>
              <a:rPr lang="en-US" sz="2000" b="1" u="sng" dirty="0" smtClean="0"/>
              <a:t>nd</a:t>
            </a:r>
          </a:p>
          <a:p>
            <a:r>
              <a:rPr lang="en-US" sz="2000" b="1" u="sng" dirty="0"/>
              <a:t>w</a:t>
            </a:r>
            <a:r>
              <a:rPr lang="en-US" sz="2000" b="1" u="sng" dirty="0" smtClean="0"/>
              <a:t>rite memory</a:t>
            </a:r>
            <a:r>
              <a:rPr lang="en-US" sz="2000" dirty="0" smtClean="0"/>
              <a:t> </a:t>
            </a:r>
            <a:r>
              <a:rPr lang="en-US" sz="2000" b="1" dirty="0">
                <a:solidFill>
                  <a:srgbClr val="FF0000"/>
                </a:solidFill>
              </a:rPr>
              <a:t>(ALAWAYS, ALWAYS, ALWAYS SAVE YOUR WORK)</a:t>
            </a:r>
            <a:endParaRPr lang="en-US" sz="2000" b="1" u="sng" dirty="0">
              <a:solidFill>
                <a:srgbClr val="FF0000"/>
              </a:solidFill>
            </a:endParaRPr>
          </a:p>
          <a:p>
            <a:endParaRPr lang="en-US" sz="2000" b="1" u="sng" dirty="0" smtClean="0"/>
          </a:p>
          <a:p>
            <a:endParaRPr lang="en-US" sz="2000" dirty="0" smtClean="0"/>
          </a:p>
          <a:p>
            <a:endParaRPr lang="en-US" sz="2000" dirty="0"/>
          </a:p>
        </p:txBody>
      </p:sp>
    </p:spTree>
    <p:extLst>
      <p:ext uri="{BB962C8B-B14F-4D97-AF65-F5344CB8AC3E}">
        <p14:creationId xmlns:p14="http://schemas.microsoft.com/office/powerpoint/2010/main" val="48473746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88861" cy="838200"/>
          </a:xfrm>
        </p:spPr>
        <p:txBody>
          <a:bodyPr/>
          <a:lstStyle/>
          <a:p>
            <a:r>
              <a:rPr lang="en-US" dirty="0" smtClean="0"/>
              <a:t>Router Configuration</a:t>
            </a:r>
            <a:endParaRPr lang="en-US" dirty="0"/>
          </a:p>
        </p:txBody>
      </p:sp>
      <p:sp>
        <p:nvSpPr>
          <p:cNvPr id="3" name="Text Placeholder 2"/>
          <p:cNvSpPr>
            <a:spLocks noGrp="1"/>
          </p:cNvSpPr>
          <p:nvPr>
            <p:ph type="body" sz="quarter" idx="10"/>
          </p:nvPr>
        </p:nvSpPr>
        <p:spPr>
          <a:xfrm>
            <a:off x="380999" y="1344168"/>
            <a:ext cx="8382001" cy="4965192"/>
          </a:xfrm>
        </p:spPr>
        <p:txBody>
          <a:bodyPr>
            <a:normAutofit/>
          </a:bodyPr>
          <a:lstStyle/>
          <a:p>
            <a:r>
              <a:rPr lang="en-US" sz="2000" b="1" u="sng" dirty="0"/>
              <a:t>e</a:t>
            </a:r>
            <a:r>
              <a:rPr lang="en-US" sz="2000" b="1" u="sng" dirty="0" smtClean="0"/>
              <a:t>nable</a:t>
            </a:r>
            <a:r>
              <a:rPr lang="en-US" sz="2000" dirty="0" smtClean="0"/>
              <a:t> Privileged EXEC Mode</a:t>
            </a:r>
          </a:p>
          <a:p>
            <a:r>
              <a:rPr lang="en-US" sz="2000" b="1" u="sng" dirty="0"/>
              <a:t>c</a:t>
            </a:r>
            <a:r>
              <a:rPr lang="en-US" sz="2000" b="1" u="sng" dirty="0" smtClean="0"/>
              <a:t>onfigure terminal</a:t>
            </a:r>
          </a:p>
          <a:p>
            <a:r>
              <a:rPr lang="en-US" sz="2000" b="1" u="sng" dirty="0" smtClean="0"/>
              <a:t>hostname</a:t>
            </a:r>
            <a:r>
              <a:rPr lang="en-US" sz="2000" b="1" dirty="0" smtClean="0"/>
              <a:t> </a:t>
            </a:r>
            <a:r>
              <a:rPr lang="en-US" sz="2000" dirty="0" smtClean="0"/>
              <a:t>(ex. MFHS_Router) no spaces allowed in hostname</a:t>
            </a:r>
          </a:p>
          <a:p>
            <a:r>
              <a:rPr lang="en-US" sz="2000" b="1" u="sng" dirty="0" smtClean="0"/>
              <a:t>interface</a:t>
            </a:r>
            <a:r>
              <a:rPr lang="en-US" sz="2000" b="1" dirty="0"/>
              <a:t> </a:t>
            </a:r>
            <a:r>
              <a:rPr lang="en-US" sz="2000" dirty="0" smtClean="0"/>
              <a:t>(ex. </a:t>
            </a:r>
            <a:r>
              <a:rPr lang="en-US" sz="2000" dirty="0"/>
              <a:t>g</a:t>
            </a:r>
            <a:r>
              <a:rPr lang="en-US" sz="2000" dirty="0" smtClean="0"/>
              <a:t>igabit 0/0) and/or…</a:t>
            </a:r>
          </a:p>
          <a:p>
            <a:r>
              <a:rPr lang="en-US" sz="2000" b="1" u="sng" dirty="0"/>
              <a:t>interface</a:t>
            </a:r>
            <a:r>
              <a:rPr lang="en-US" sz="2000" b="1" dirty="0"/>
              <a:t> </a:t>
            </a:r>
            <a:r>
              <a:rPr lang="en-US" sz="2000" dirty="0"/>
              <a:t>(ex. gigabit </a:t>
            </a:r>
            <a:r>
              <a:rPr lang="en-US" sz="2000" dirty="0" smtClean="0"/>
              <a:t>0/0.2 when setting up </a:t>
            </a:r>
            <a:r>
              <a:rPr lang="en-US" sz="2000" dirty="0" err="1" smtClean="0"/>
              <a:t>Vlan</a:t>
            </a:r>
            <a:r>
              <a:rPr lang="en-US" sz="2000" dirty="0" smtClean="0"/>
              <a:t> Trunk)</a:t>
            </a:r>
          </a:p>
          <a:p>
            <a:r>
              <a:rPr lang="en-US" sz="2000" b="1" u="sng" dirty="0" smtClean="0"/>
              <a:t>description</a:t>
            </a:r>
            <a:r>
              <a:rPr lang="en-US" sz="2000" dirty="0"/>
              <a:t> </a:t>
            </a:r>
            <a:r>
              <a:rPr lang="en-US" sz="2000" dirty="0" smtClean="0"/>
              <a:t>(ex. Connection HSH Router) any description you wish</a:t>
            </a:r>
            <a:endParaRPr lang="en-US" sz="2000" u="sng" dirty="0" smtClean="0"/>
          </a:p>
          <a:p>
            <a:r>
              <a:rPr lang="en-US" sz="2000" b="1" u="sng" dirty="0"/>
              <a:t>i</a:t>
            </a:r>
            <a:r>
              <a:rPr lang="en-US" sz="2000" b="1" u="sng" dirty="0" smtClean="0"/>
              <a:t>p address </a:t>
            </a:r>
            <a:r>
              <a:rPr lang="en-US" sz="2000" dirty="0" smtClean="0"/>
              <a:t>(10.1.100.1 255.255.255.0) ip address and subnet mask</a:t>
            </a:r>
          </a:p>
          <a:p>
            <a:r>
              <a:rPr lang="en-US" sz="2000" b="1" u="sng" dirty="0" smtClean="0"/>
              <a:t>encapsulation dot1q 2</a:t>
            </a:r>
            <a:r>
              <a:rPr lang="en-US" sz="2000" dirty="0" smtClean="0"/>
              <a:t> (ex. Set when </a:t>
            </a:r>
            <a:r>
              <a:rPr lang="en-US" sz="2000" dirty="0" err="1" smtClean="0"/>
              <a:t>trunking</a:t>
            </a:r>
            <a:r>
              <a:rPr lang="en-US" sz="2000" dirty="0" smtClean="0"/>
              <a:t> </a:t>
            </a:r>
            <a:r>
              <a:rPr lang="en-US" sz="2000" dirty="0" err="1" smtClean="0"/>
              <a:t>vlan</a:t>
            </a:r>
            <a:r>
              <a:rPr lang="en-US" sz="2000" dirty="0" smtClean="0"/>
              <a:t> 2)</a:t>
            </a:r>
            <a:endParaRPr lang="en-US" sz="2000" b="1" u="sng" dirty="0" smtClean="0"/>
          </a:p>
          <a:p>
            <a:r>
              <a:rPr lang="en-US" sz="2000" b="1" u="sng" dirty="0"/>
              <a:t>e</a:t>
            </a:r>
            <a:r>
              <a:rPr lang="en-US" sz="2000" b="1" u="sng" dirty="0" smtClean="0"/>
              <a:t>nd</a:t>
            </a:r>
          </a:p>
          <a:p>
            <a:r>
              <a:rPr lang="en-US" sz="2000" b="1" u="sng" dirty="0"/>
              <a:t>w</a:t>
            </a:r>
            <a:r>
              <a:rPr lang="en-US" sz="2000" b="1" u="sng" dirty="0" smtClean="0"/>
              <a:t>rite memory</a:t>
            </a:r>
            <a:r>
              <a:rPr lang="en-US" sz="2000" dirty="0" smtClean="0"/>
              <a:t> </a:t>
            </a:r>
            <a:r>
              <a:rPr lang="en-US" sz="2000" b="1" dirty="0" smtClean="0">
                <a:solidFill>
                  <a:srgbClr val="FF0000"/>
                </a:solidFill>
              </a:rPr>
              <a:t>(ALAWAYS, ALWAYS, ALWAYS SAVE YOUR WORK)</a:t>
            </a:r>
            <a:endParaRPr lang="en-US" sz="2000" b="1" u="sng" dirty="0" smtClean="0">
              <a:solidFill>
                <a:srgbClr val="FF0000"/>
              </a:solidFill>
            </a:endParaRPr>
          </a:p>
          <a:p>
            <a:endParaRPr lang="en-US" sz="2000" dirty="0" smtClean="0"/>
          </a:p>
          <a:p>
            <a:endParaRPr lang="en-US" sz="2000" dirty="0"/>
          </a:p>
        </p:txBody>
      </p:sp>
    </p:spTree>
    <p:extLst>
      <p:ext uri="{BB962C8B-B14F-4D97-AF65-F5344CB8AC3E}">
        <p14:creationId xmlns:p14="http://schemas.microsoft.com/office/powerpoint/2010/main" val="3524906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88861" cy="838200"/>
          </a:xfrm>
        </p:spPr>
        <p:txBody>
          <a:bodyPr/>
          <a:lstStyle/>
          <a:p>
            <a:r>
              <a:rPr lang="en-US" dirty="0" smtClean="0"/>
              <a:t>End-Point Configuration</a:t>
            </a:r>
            <a:endParaRPr lang="en-US" dirty="0"/>
          </a:p>
        </p:txBody>
      </p:sp>
      <p:sp>
        <p:nvSpPr>
          <p:cNvPr id="3" name="Text Placeholder 2"/>
          <p:cNvSpPr>
            <a:spLocks noGrp="1"/>
          </p:cNvSpPr>
          <p:nvPr>
            <p:ph type="body" sz="quarter" idx="10"/>
          </p:nvPr>
        </p:nvSpPr>
        <p:spPr>
          <a:xfrm>
            <a:off x="304799" y="1344168"/>
            <a:ext cx="8458201" cy="4965192"/>
          </a:xfrm>
        </p:spPr>
        <p:txBody>
          <a:bodyPr>
            <a:normAutofit/>
          </a:bodyPr>
          <a:lstStyle/>
          <a:p>
            <a:r>
              <a:rPr lang="en-US" sz="2400" dirty="0" smtClean="0"/>
              <a:t>Name Your Device (ex. HSH iPad)</a:t>
            </a:r>
          </a:p>
          <a:p>
            <a:r>
              <a:rPr lang="en-US" sz="2400" dirty="0" smtClean="0"/>
              <a:t>IP Address (ex. 10.1.4.100)</a:t>
            </a:r>
          </a:p>
          <a:p>
            <a:r>
              <a:rPr lang="en-US" sz="2400" dirty="0" smtClean="0"/>
              <a:t>Subnet Mask (ex. 255.255.255.0)</a:t>
            </a:r>
          </a:p>
          <a:p>
            <a:r>
              <a:rPr lang="en-US" sz="2400" dirty="0" smtClean="0"/>
              <a:t>Default Gateway (ex. 10.1.4.1)</a:t>
            </a:r>
            <a:endParaRPr lang="en-US" sz="2400" dirty="0"/>
          </a:p>
        </p:txBody>
      </p:sp>
    </p:spTree>
    <p:extLst>
      <p:ext uri="{BB962C8B-B14F-4D97-AF65-F5344CB8AC3E}">
        <p14:creationId xmlns:p14="http://schemas.microsoft.com/office/powerpoint/2010/main" val="380996173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You_are_viewing__Marcus_Moffett_s_deskt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7450"/>
            <a:ext cx="9144000" cy="6050550"/>
          </a:xfrm>
          <a:prstGeom prst="rect">
            <a:avLst/>
          </a:prstGeom>
        </p:spPr>
      </p:pic>
    </p:spTree>
    <p:extLst>
      <p:ext uri="{BB962C8B-B14F-4D97-AF65-F5344CB8AC3E}">
        <p14:creationId xmlns:p14="http://schemas.microsoft.com/office/powerpoint/2010/main" val="3729026021"/>
      </p:ext>
    </p:extLst>
  </p:cSld>
  <p:clrMapOvr>
    <a:masterClrMapping/>
  </p:clrMapOvr>
  <p:transition xmlns:p14="http://schemas.microsoft.com/office/powerpoint/2010/mai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707126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469" y="76200"/>
            <a:ext cx="8588861" cy="838200"/>
          </a:xfrm>
        </p:spPr>
        <p:txBody>
          <a:bodyPr/>
          <a:lstStyle/>
          <a:p>
            <a:r>
              <a:rPr lang="en-US" dirty="0" smtClean="0"/>
              <a:t>IOS – The “Brains Behind The Magic”</a:t>
            </a:r>
            <a:endParaRPr lang="en-US" dirty="0"/>
          </a:p>
        </p:txBody>
      </p:sp>
      <p:sp>
        <p:nvSpPr>
          <p:cNvPr id="5" name="Rectangle 4"/>
          <p:cNvSpPr/>
          <p:nvPr/>
        </p:nvSpPr>
        <p:spPr>
          <a:xfrm>
            <a:off x="550752" y="2057400"/>
            <a:ext cx="7696200" cy="2031325"/>
          </a:xfrm>
          <a:prstGeom prst="rect">
            <a:avLst/>
          </a:prstGeom>
        </p:spPr>
        <p:txBody>
          <a:bodyPr wrap="square">
            <a:spAutoFit/>
          </a:bodyPr>
          <a:lstStyle/>
          <a:p>
            <a:r>
              <a:rPr lang="en-US" b="1" dirty="0" smtClean="0">
                <a:solidFill>
                  <a:schemeClr val="tx1">
                    <a:lumMod val="50000"/>
                  </a:schemeClr>
                </a:solidFill>
              </a:rPr>
              <a:t>Cisco IOS® Software is the world's leading network infrastructure software, delivering a seamless integration of technology innovation, business-critical services, and hardware platform support. Currently operating on millions of active systems, ranging from the small home office router to the core systems of the world's largest service provider networks, Cisco IOS Software is the most widely leveraged network infrastructure software in the world.</a:t>
            </a:r>
            <a:endParaRPr lang="en-US" b="1" dirty="0">
              <a:solidFill>
                <a:schemeClr val="tx1">
                  <a:lumMod val="50000"/>
                </a:schemeClr>
              </a:solidFill>
            </a:endParaRPr>
          </a:p>
        </p:txBody>
      </p:sp>
      <p:sp>
        <p:nvSpPr>
          <p:cNvPr id="6" name="Rectangle 5"/>
          <p:cNvSpPr/>
          <p:nvPr/>
        </p:nvSpPr>
        <p:spPr>
          <a:xfrm>
            <a:off x="304800" y="4419600"/>
            <a:ext cx="8382000" cy="1200329"/>
          </a:xfrm>
          <a:prstGeom prst="rect">
            <a:avLst/>
          </a:prstGeom>
        </p:spPr>
        <p:txBody>
          <a:bodyPr wrap="square">
            <a:spAutoFit/>
          </a:bodyPr>
          <a:lstStyle/>
          <a:p>
            <a:r>
              <a:rPr lang="en-US" b="1" dirty="0" smtClean="0">
                <a:solidFill>
                  <a:schemeClr val="tx1">
                    <a:lumMod val="50000"/>
                  </a:schemeClr>
                </a:solidFill>
              </a:rPr>
              <a:t>Cisco IOS</a:t>
            </a:r>
            <a:r>
              <a:rPr lang="en-US" dirty="0" smtClean="0">
                <a:solidFill>
                  <a:schemeClr val="tx1">
                    <a:lumMod val="50000"/>
                  </a:schemeClr>
                </a:solidFill>
              </a:rPr>
              <a:t> (originally </a:t>
            </a:r>
            <a:r>
              <a:rPr lang="en-US" b="1" dirty="0" smtClean="0">
                <a:solidFill>
                  <a:schemeClr val="tx1">
                    <a:lumMod val="50000"/>
                  </a:schemeClr>
                </a:solidFill>
              </a:rPr>
              <a:t>Internetwork Operating System</a:t>
            </a:r>
            <a:r>
              <a:rPr lang="en-US" dirty="0" smtClean="0">
                <a:solidFill>
                  <a:schemeClr val="tx1">
                    <a:lumMod val="50000"/>
                  </a:schemeClr>
                </a:solidFill>
              </a:rPr>
              <a:t>) is software used on </a:t>
            </a:r>
            <a:r>
              <a:rPr lang="en-US" dirty="0" smtClean="0">
                <a:solidFill>
                  <a:schemeClr val="tx1">
                    <a:lumMod val="50000"/>
                  </a:schemeClr>
                </a:solidFill>
                <a:hlinkClick r:id="rId2" tooltip="Cisco Systems"/>
              </a:rPr>
              <a:t>Cisco Systems</a:t>
            </a:r>
            <a:r>
              <a:rPr lang="en-US" dirty="0" smtClean="0">
                <a:solidFill>
                  <a:schemeClr val="tx1">
                    <a:lumMod val="50000"/>
                  </a:schemeClr>
                </a:solidFill>
              </a:rPr>
              <a:t> </a:t>
            </a:r>
            <a:r>
              <a:rPr lang="en-US" dirty="0" smtClean="0">
                <a:solidFill>
                  <a:schemeClr val="tx1">
                    <a:lumMod val="50000"/>
                  </a:schemeClr>
                </a:solidFill>
                <a:hlinkClick r:id="rId3" tooltip="Router (computing)"/>
              </a:rPr>
              <a:t>routers</a:t>
            </a:r>
            <a:r>
              <a:rPr lang="en-US" dirty="0" smtClean="0">
                <a:solidFill>
                  <a:schemeClr val="tx1">
                    <a:lumMod val="50000"/>
                  </a:schemeClr>
                </a:solidFill>
              </a:rPr>
              <a:t> and current Cisco </a:t>
            </a:r>
            <a:r>
              <a:rPr lang="en-US" dirty="0" smtClean="0">
                <a:solidFill>
                  <a:schemeClr val="tx1">
                    <a:lumMod val="50000"/>
                  </a:schemeClr>
                </a:solidFill>
                <a:hlinkClick r:id="rId4" tooltip="Network switch"/>
              </a:rPr>
              <a:t>network switches</a:t>
            </a:r>
            <a:r>
              <a:rPr lang="en-US" dirty="0" smtClean="0">
                <a:solidFill>
                  <a:schemeClr val="tx1">
                    <a:lumMod val="50000"/>
                  </a:schemeClr>
                </a:solidFill>
              </a:rPr>
              <a:t>. </a:t>
            </a:r>
            <a:r>
              <a:rPr lang="en-US" i="1" dirty="0">
                <a:solidFill>
                  <a:schemeClr val="tx1">
                    <a:lumMod val="50000"/>
                  </a:schemeClr>
                </a:solidFill>
              </a:rPr>
              <a:t> </a:t>
            </a:r>
            <a:r>
              <a:rPr lang="en-US" dirty="0" smtClean="0">
                <a:solidFill>
                  <a:schemeClr val="tx1">
                    <a:lumMod val="50000"/>
                  </a:schemeClr>
                </a:solidFill>
              </a:rPr>
              <a:t>IOS is a software package of routing, switching, internetworking and telecommunications functions integrated into a </a:t>
            </a:r>
            <a:r>
              <a:rPr lang="en-US" dirty="0" smtClean="0">
                <a:solidFill>
                  <a:schemeClr val="tx1">
                    <a:lumMod val="50000"/>
                  </a:schemeClr>
                </a:solidFill>
                <a:hlinkClick r:id="rId5" tooltip="Computer multitasking"/>
              </a:rPr>
              <a:t>multitasking</a:t>
            </a:r>
            <a:r>
              <a:rPr lang="en-US" dirty="0" smtClean="0">
                <a:solidFill>
                  <a:schemeClr val="tx1">
                    <a:lumMod val="50000"/>
                  </a:schemeClr>
                </a:solidFill>
              </a:rPr>
              <a:t> operating system.</a:t>
            </a:r>
            <a:endParaRPr lang="en-US" dirty="0">
              <a:solidFill>
                <a:schemeClr val="tx1">
                  <a:lumMod val="50000"/>
                </a:schemeClr>
              </a:solidFill>
            </a:endParaRPr>
          </a:p>
        </p:txBody>
      </p:sp>
    </p:spTree>
    <p:extLst>
      <p:ext uri="{BB962C8B-B14F-4D97-AF65-F5344CB8AC3E}">
        <p14:creationId xmlns:p14="http://schemas.microsoft.com/office/powerpoint/2010/main" val="344312419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88861" cy="838200"/>
          </a:xfrm>
        </p:spPr>
        <p:txBody>
          <a:bodyPr/>
          <a:lstStyle/>
          <a:p>
            <a:r>
              <a:rPr lang="en-US" dirty="0" smtClean="0"/>
              <a:t>Agenda</a:t>
            </a:r>
            <a:endParaRPr lang="en-US" dirty="0"/>
          </a:p>
        </p:txBody>
      </p:sp>
      <p:sp>
        <p:nvSpPr>
          <p:cNvPr id="3" name="Text Placeholder 2"/>
          <p:cNvSpPr>
            <a:spLocks noGrp="1"/>
          </p:cNvSpPr>
          <p:nvPr>
            <p:ph type="body" sz="quarter" idx="10"/>
          </p:nvPr>
        </p:nvSpPr>
        <p:spPr>
          <a:xfrm>
            <a:off x="457200" y="2514600"/>
            <a:ext cx="8382001" cy="713232"/>
          </a:xfrm>
        </p:spPr>
        <p:txBody>
          <a:bodyPr>
            <a:noAutofit/>
          </a:bodyPr>
          <a:lstStyle/>
          <a:p>
            <a:pPr marL="0" indent="0" algn="ctr">
              <a:buNone/>
            </a:pPr>
            <a:r>
              <a:rPr lang="en-US" sz="4800" b="1" dirty="0" smtClean="0"/>
              <a:t>Cisco Networking Devices</a:t>
            </a:r>
          </a:p>
        </p:txBody>
      </p:sp>
    </p:spTree>
    <p:extLst>
      <p:ext uri="{BB962C8B-B14F-4D97-AF65-F5344CB8AC3E}">
        <p14:creationId xmlns:p14="http://schemas.microsoft.com/office/powerpoint/2010/main" val="104023760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861"/>
            <a:ext cx="8588861" cy="838200"/>
          </a:xfrm>
        </p:spPr>
        <p:txBody>
          <a:bodyPr/>
          <a:lstStyle/>
          <a:p>
            <a:r>
              <a:rPr lang="en-US" dirty="0" smtClean="0"/>
              <a:t>Cisco Networking Devices (Icons)</a:t>
            </a:r>
            <a:endParaRPr lang="en-US" dirty="0"/>
          </a:p>
        </p:txBody>
      </p:sp>
      <p:pic>
        <p:nvPicPr>
          <p:cNvPr id="11"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381918"/>
            <a:ext cx="9144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925" y="2623065"/>
            <a:ext cx="9096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2" descr="File Server_Updated200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1925" y="5055763"/>
            <a:ext cx="79375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2568" y="3922964"/>
            <a:ext cx="8001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2900712" y="1555106"/>
            <a:ext cx="2236510" cy="369332"/>
          </a:xfrm>
          <a:prstGeom prst="rect">
            <a:avLst/>
          </a:prstGeom>
          <a:noFill/>
        </p:spPr>
        <p:txBody>
          <a:bodyPr wrap="none" rtlCol="0">
            <a:spAutoFit/>
          </a:bodyPr>
          <a:lstStyle/>
          <a:p>
            <a:r>
              <a:rPr lang="en-US" b="1" dirty="0" smtClean="0">
                <a:solidFill>
                  <a:schemeClr val="tx1">
                    <a:lumMod val="50000"/>
                  </a:schemeClr>
                </a:solidFill>
              </a:rPr>
              <a:t>Laptop – PC, Mac </a:t>
            </a:r>
            <a:endParaRPr lang="en-US" b="1" dirty="0">
              <a:solidFill>
                <a:schemeClr val="tx1">
                  <a:lumMod val="50000"/>
                </a:schemeClr>
              </a:solidFill>
            </a:endParaRPr>
          </a:p>
        </p:txBody>
      </p:sp>
      <p:sp>
        <p:nvSpPr>
          <p:cNvPr id="16" name="TextBox 15"/>
          <p:cNvSpPr txBox="1"/>
          <p:nvPr/>
        </p:nvSpPr>
        <p:spPr>
          <a:xfrm>
            <a:off x="2974063" y="2832772"/>
            <a:ext cx="2377574" cy="369332"/>
          </a:xfrm>
          <a:prstGeom prst="rect">
            <a:avLst/>
          </a:prstGeom>
          <a:noFill/>
        </p:spPr>
        <p:txBody>
          <a:bodyPr wrap="none" rtlCol="0">
            <a:spAutoFit/>
          </a:bodyPr>
          <a:lstStyle/>
          <a:p>
            <a:r>
              <a:rPr lang="en-US" b="1" dirty="0" smtClean="0">
                <a:solidFill>
                  <a:schemeClr val="tx1">
                    <a:lumMod val="50000"/>
                  </a:schemeClr>
                </a:solidFill>
              </a:rPr>
              <a:t>Desktop – PC, iMac </a:t>
            </a:r>
            <a:endParaRPr lang="en-US" b="1" dirty="0">
              <a:solidFill>
                <a:schemeClr val="tx1">
                  <a:lumMod val="50000"/>
                </a:schemeClr>
              </a:solidFill>
            </a:endParaRPr>
          </a:p>
        </p:txBody>
      </p:sp>
      <p:sp>
        <p:nvSpPr>
          <p:cNvPr id="17" name="TextBox 16"/>
          <p:cNvSpPr txBox="1"/>
          <p:nvPr/>
        </p:nvSpPr>
        <p:spPr>
          <a:xfrm>
            <a:off x="2891156" y="5257800"/>
            <a:ext cx="4920963" cy="369332"/>
          </a:xfrm>
          <a:prstGeom prst="rect">
            <a:avLst/>
          </a:prstGeom>
          <a:noFill/>
        </p:spPr>
        <p:txBody>
          <a:bodyPr wrap="none" rtlCol="0">
            <a:spAutoFit/>
          </a:bodyPr>
          <a:lstStyle/>
          <a:p>
            <a:r>
              <a:rPr lang="en-US" b="1" dirty="0" smtClean="0">
                <a:solidFill>
                  <a:schemeClr val="tx1">
                    <a:lumMod val="50000"/>
                  </a:schemeClr>
                </a:solidFill>
              </a:rPr>
              <a:t>Server – Education Application, Facebook, </a:t>
            </a:r>
            <a:endParaRPr lang="en-US" b="1" dirty="0">
              <a:solidFill>
                <a:schemeClr val="tx1">
                  <a:lumMod val="50000"/>
                </a:schemeClr>
              </a:solidFill>
            </a:endParaRPr>
          </a:p>
        </p:txBody>
      </p:sp>
      <p:sp>
        <p:nvSpPr>
          <p:cNvPr id="18" name="TextBox 17"/>
          <p:cNvSpPr txBox="1"/>
          <p:nvPr/>
        </p:nvSpPr>
        <p:spPr>
          <a:xfrm>
            <a:off x="2899203" y="4038600"/>
            <a:ext cx="4643131" cy="369332"/>
          </a:xfrm>
          <a:prstGeom prst="rect">
            <a:avLst/>
          </a:prstGeom>
          <a:noFill/>
        </p:spPr>
        <p:txBody>
          <a:bodyPr wrap="none" rtlCol="0">
            <a:spAutoFit/>
          </a:bodyPr>
          <a:lstStyle/>
          <a:p>
            <a:r>
              <a:rPr lang="en-US" b="1" dirty="0" smtClean="0">
                <a:solidFill>
                  <a:schemeClr val="tx1">
                    <a:lumMod val="50000"/>
                  </a:schemeClr>
                </a:solidFill>
              </a:rPr>
              <a:t>Smart Device – iPad, iPhone, Galaxy, Etc</a:t>
            </a:r>
            <a:endParaRPr lang="en-US" b="1" dirty="0">
              <a:solidFill>
                <a:schemeClr val="tx1">
                  <a:lumMod val="50000"/>
                </a:schemeClr>
              </a:solidFill>
            </a:endParaRPr>
          </a:p>
        </p:txBody>
      </p:sp>
    </p:spTree>
    <p:extLst>
      <p:ext uri="{BB962C8B-B14F-4D97-AF65-F5344CB8AC3E}">
        <p14:creationId xmlns:p14="http://schemas.microsoft.com/office/powerpoint/2010/main" val="47256312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861"/>
            <a:ext cx="8588861" cy="838200"/>
          </a:xfrm>
        </p:spPr>
        <p:txBody>
          <a:bodyPr/>
          <a:lstStyle/>
          <a:p>
            <a:r>
              <a:rPr lang="en-US" dirty="0" smtClean="0"/>
              <a:t>Cisco Networking Devices (Icons)</a:t>
            </a:r>
            <a:endParaRPr lang="en-US" dirty="0"/>
          </a:p>
        </p:txBody>
      </p:sp>
      <p:pic>
        <p:nvPicPr>
          <p:cNvPr id="3" name="Picture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767" y="4628608"/>
            <a:ext cx="906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899" y="1891242"/>
            <a:ext cx="106911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8" descr="AccessPoi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0" y="3207689"/>
            <a:ext cx="10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2382570" y="4710642"/>
            <a:ext cx="3448380" cy="369332"/>
          </a:xfrm>
          <a:prstGeom prst="rect">
            <a:avLst/>
          </a:prstGeom>
          <a:noFill/>
        </p:spPr>
        <p:txBody>
          <a:bodyPr wrap="none" rtlCol="0">
            <a:spAutoFit/>
          </a:bodyPr>
          <a:lstStyle/>
          <a:p>
            <a:r>
              <a:rPr lang="en-US" b="1" dirty="0" smtClean="0">
                <a:solidFill>
                  <a:schemeClr val="tx1">
                    <a:lumMod val="50000"/>
                  </a:schemeClr>
                </a:solidFill>
              </a:rPr>
              <a:t>Network Router = Post Office </a:t>
            </a:r>
            <a:endParaRPr lang="en-US" b="1" dirty="0">
              <a:solidFill>
                <a:schemeClr val="tx1">
                  <a:lumMod val="50000"/>
                </a:schemeClr>
              </a:solidFill>
            </a:endParaRPr>
          </a:p>
        </p:txBody>
      </p:sp>
      <p:sp>
        <p:nvSpPr>
          <p:cNvPr id="8" name="TextBox 7"/>
          <p:cNvSpPr txBox="1"/>
          <p:nvPr/>
        </p:nvSpPr>
        <p:spPr>
          <a:xfrm>
            <a:off x="2234831" y="1890534"/>
            <a:ext cx="4519186" cy="369332"/>
          </a:xfrm>
          <a:prstGeom prst="rect">
            <a:avLst/>
          </a:prstGeom>
          <a:noFill/>
        </p:spPr>
        <p:txBody>
          <a:bodyPr wrap="none" rtlCol="0">
            <a:spAutoFit/>
          </a:bodyPr>
          <a:lstStyle/>
          <a:p>
            <a:r>
              <a:rPr lang="en-US" b="1" dirty="0" smtClean="0">
                <a:solidFill>
                  <a:schemeClr val="tx1">
                    <a:lumMod val="50000"/>
                  </a:schemeClr>
                </a:solidFill>
              </a:rPr>
              <a:t>Network Switch – Street with Mailboxes</a:t>
            </a:r>
            <a:endParaRPr lang="en-US" b="1" dirty="0">
              <a:solidFill>
                <a:schemeClr val="tx1">
                  <a:lumMod val="50000"/>
                </a:schemeClr>
              </a:solidFill>
            </a:endParaRPr>
          </a:p>
        </p:txBody>
      </p:sp>
      <p:sp>
        <p:nvSpPr>
          <p:cNvPr id="9" name="TextBox 8"/>
          <p:cNvSpPr txBox="1"/>
          <p:nvPr/>
        </p:nvSpPr>
        <p:spPr>
          <a:xfrm>
            <a:off x="2362200" y="3207689"/>
            <a:ext cx="6419321" cy="369332"/>
          </a:xfrm>
          <a:prstGeom prst="rect">
            <a:avLst/>
          </a:prstGeom>
          <a:noFill/>
        </p:spPr>
        <p:txBody>
          <a:bodyPr wrap="none" rtlCol="0">
            <a:spAutoFit/>
          </a:bodyPr>
          <a:lstStyle/>
          <a:p>
            <a:r>
              <a:rPr lang="en-US" b="1" dirty="0" smtClean="0">
                <a:solidFill>
                  <a:schemeClr val="tx1">
                    <a:lumMod val="50000"/>
                  </a:schemeClr>
                </a:solidFill>
              </a:rPr>
              <a:t>Wireless Access Point – Same as a switch, just no wires!</a:t>
            </a:r>
            <a:endParaRPr lang="en-US" b="1" dirty="0">
              <a:solidFill>
                <a:schemeClr val="tx1">
                  <a:lumMod val="50000"/>
                </a:schemeClr>
              </a:solidFill>
            </a:endParaRPr>
          </a:p>
        </p:txBody>
      </p:sp>
    </p:spTree>
    <p:extLst>
      <p:ext uri="{BB962C8B-B14F-4D97-AF65-F5344CB8AC3E}">
        <p14:creationId xmlns:p14="http://schemas.microsoft.com/office/powerpoint/2010/main" val="310539493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towns</a:t>
            </a:r>
            <a:endParaRPr lang="en-US" dirty="0"/>
          </a:p>
        </p:txBody>
      </p:sp>
      <p:pic>
        <p:nvPicPr>
          <p:cNvPr id="3" name="Picture 2" descr="CP6_Topic_2__graffle__Canvas_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362" y="0"/>
            <a:ext cx="6119813" cy="6858000"/>
          </a:xfrm>
          <a:prstGeom prst="rect">
            <a:avLst/>
          </a:prstGeom>
        </p:spPr>
      </p:pic>
    </p:spTree>
    <p:extLst>
      <p:ext uri="{BB962C8B-B14F-4D97-AF65-F5344CB8AC3E}">
        <p14:creationId xmlns:p14="http://schemas.microsoft.com/office/powerpoint/2010/main" val="2277741818"/>
      </p:ext>
    </p:extLst>
  </p:cSld>
  <p:clrMapOvr>
    <a:masterClrMapping/>
  </p:clrMapOvr>
  <p:transition xmlns:p14="http://schemas.microsoft.com/office/powerpoint/2010/mai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towns</a:t>
            </a:r>
            <a:endParaRPr lang="en-US" dirty="0"/>
          </a:p>
        </p:txBody>
      </p:sp>
      <p:pic>
        <p:nvPicPr>
          <p:cNvPr id="4" name="Picture 3" descr="CP6_Topic_2__graffle__Canvas_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295" y="0"/>
            <a:ext cx="5222410" cy="6858000"/>
          </a:xfrm>
          <a:prstGeom prst="rect">
            <a:avLst/>
          </a:prstGeom>
        </p:spPr>
      </p:pic>
    </p:spTree>
    <p:extLst>
      <p:ext uri="{BB962C8B-B14F-4D97-AF65-F5344CB8AC3E}">
        <p14:creationId xmlns:p14="http://schemas.microsoft.com/office/powerpoint/2010/main" val="4004081761"/>
      </p:ext>
    </p:extLst>
  </p:cSld>
  <p:clrMapOvr>
    <a:masterClrMapping/>
  </p:clrMapOvr>
  <p:transition xmlns:p14="http://schemas.microsoft.com/office/powerpoint/2010/main">
    <p:wipe dir="r"/>
  </p:transition>
</p:sld>
</file>

<file path=ppt/theme/theme1.xml><?xml version="1.0" encoding="utf-8"?>
<a:theme xmlns:a="http://schemas.openxmlformats.org/drawingml/2006/main" name="Cisco_Arial">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Cisco_Arial</Template>
  <TotalTime>4371</TotalTime>
  <Words>1173</Words>
  <Application>Microsoft Macintosh PowerPoint</Application>
  <PresentationFormat>On-screen Show (4:3)</PresentationFormat>
  <Paragraphs>195</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Cisco_Arial</vt:lpstr>
      <vt:lpstr>Cyberpatriot Session VI</vt:lpstr>
      <vt:lpstr>Agenda</vt:lpstr>
      <vt:lpstr>Agenda</vt:lpstr>
      <vt:lpstr>IOS – The “Brains Behind The Magic”</vt:lpstr>
      <vt:lpstr>Agenda</vt:lpstr>
      <vt:lpstr>Cisco Networking Devices (Icons)</vt:lpstr>
      <vt:lpstr>Cisco Networking Devices (Icons)</vt:lpstr>
      <vt:lpstr>Two towns</vt:lpstr>
      <vt:lpstr>Two towns</vt:lpstr>
      <vt:lpstr>PowerPoint Presentation</vt:lpstr>
      <vt:lpstr>PowerPoint Presentation</vt:lpstr>
      <vt:lpstr>PowerPoint Presentation</vt:lpstr>
      <vt:lpstr>Agenda</vt:lpstr>
      <vt:lpstr>Interface Defined</vt:lpstr>
      <vt:lpstr>Interface Examples</vt:lpstr>
      <vt:lpstr>Interfaces – Speeds and Feeds</vt:lpstr>
      <vt:lpstr>Agenda</vt:lpstr>
      <vt:lpstr>Switching 101</vt:lpstr>
      <vt:lpstr>Switching 101</vt:lpstr>
      <vt:lpstr>Switching 101</vt:lpstr>
      <vt:lpstr>Agenda</vt:lpstr>
      <vt:lpstr>Virtual Local Area Network (VLAN)</vt:lpstr>
      <vt:lpstr>Virtual Local Area Network </vt:lpstr>
      <vt:lpstr>Agenda</vt:lpstr>
      <vt:lpstr>Routing 101</vt:lpstr>
      <vt:lpstr>Routing 101</vt:lpstr>
      <vt:lpstr>Routing 101</vt:lpstr>
      <vt:lpstr>Agenda</vt:lpstr>
      <vt:lpstr>Basic IOS Modes and Commands</vt:lpstr>
      <vt:lpstr>Switch Configuration</vt:lpstr>
      <vt:lpstr>Router Configuration</vt:lpstr>
      <vt:lpstr>End-Point Configuration</vt:lpstr>
      <vt:lpstr>PowerPoint Presentation</vt:lpstr>
      <vt:lpstr>PowerPoint Presentation</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Cyberpatriot VI</dc:title>
  <dc:creator>Mark Moffett (mmoffett)</dc:creator>
  <cp:lastModifiedBy>Ray Aragon</cp:lastModifiedBy>
  <cp:revision>156</cp:revision>
  <dcterms:created xsi:type="dcterms:W3CDTF">2013-12-13T15:54:30Z</dcterms:created>
  <dcterms:modified xsi:type="dcterms:W3CDTF">2013-12-16T23:30:29Z</dcterms:modified>
</cp:coreProperties>
</file>