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38" r:id="rId2"/>
    <p:sldId id="436" r:id="rId3"/>
    <p:sldId id="439" r:id="rId4"/>
    <p:sldId id="437" r:id="rId5"/>
    <p:sldId id="441" r:id="rId6"/>
    <p:sldId id="442" r:id="rId7"/>
    <p:sldId id="457" r:id="rId8"/>
    <p:sldId id="444" r:id="rId9"/>
    <p:sldId id="445" r:id="rId10"/>
    <p:sldId id="452" r:id="rId11"/>
    <p:sldId id="447" r:id="rId12"/>
    <p:sldId id="458" r:id="rId13"/>
    <p:sldId id="459" r:id="rId14"/>
    <p:sldId id="448" r:id="rId15"/>
    <p:sldId id="460" r:id="rId16"/>
    <p:sldId id="456" r:id="rId17"/>
    <p:sldId id="461" r:id="rId18"/>
    <p:sldId id="455" r:id="rId19"/>
    <p:sldId id="454" r:id="rId20"/>
    <p:sldId id="462" r:id="rId21"/>
    <p:sldId id="463" r:id="rId22"/>
    <p:sldId id="465" r:id="rId23"/>
    <p:sldId id="470" r:id="rId24"/>
    <p:sldId id="467" r:id="rId25"/>
    <p:sldId id="466" r:id="rId26"/>
    <p:sldId id="468" r:id="rId27"/>
    <p:sldId id="464" r:id="rId28"/>
    <p:sldId id="46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nnis Yortsos" initials="YY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9E04"/>
    <a:srgbClr val="80FF00"/>
    <a:srgbClr val="AF4AFB"/>
    <a:srgbClr val="990000"/>
    <a:srgbClr val="991B1E"/>
    <a:srgbClr val="F1A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79" autoAdjust="0"/>
    <p:restoredTop sz="50000" autoAdjust="0"/>
  </p:normalViewPr>
  <p:slideViewPr>
    <p:cSldViewPr snapToGrid="0" snapToObjects="1">
      <p:cViewPr>
        <p:scale>
          <a:sx n="153" d="100"/>
          <a:sy n="153" d="100"/>
        </p:scale>
        <p:origin x="424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892"/>
    </p:cViewPr>
  </p:sorterViewPr>
  <p:notesViewPr>
    <p:cSldViewPr snapToGrid="0" snapToObjects="1">
      <p:cViewPr varScale="1">
        <p:scale>
          <a:sx n="85" d="100"/>
          <a:sy n="85" d="100"/>
        </p:scale>
        <p:origin x="-382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0C3E8-1A38-1D4F-B507-3AC5C5849601}" type="datetimeFigureOut">
              <a:rPr lang="en-US" smtClean="0">
                <a:latin typeface="Helvetica"/>
              </a:rPr>
              <a:pPr/>
              <a:t>4/25/22</a:t>
            </a:fld>
            <a:endParaRPr lang="en-US" dirty="0">
              <a:latin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1C88D-17C9-7B47-9FF5-3F4D3DA15980}" type="slidenum">
              <a:rPr lang="en-US" smtClean="0">
                <a:latin typeface="Helvetica"/>
              </a:rPr>
              <a:pPr/>
              <a:t>‹#›</a:t>
            </a:fld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07823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/>
              </a:defRPr>
            </a:lvl1pPr>
          </a:lstStyle>
          <a:p>
            <a:fld id="{A52773DA-E8B7-5045-88DC-00CB0D67DCEA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/>
              </a:defRPr>
            </a:lvl1pPr>
          </a:lstStyle>
          <a:p>
            <a:fld id="{79FF6478-74BA-0C41-A791-1817173126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007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F6478-74BA-0C41-A791-1817173126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1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21D-065E-4636-B715-C16E5E278274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86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F6478-74BA-0C41-A791-1817173126D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68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21D-065E-4636-B715-C16E5E278274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79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F6478-74BA-0C41-A791-1817173126D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0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21D-065E-4636-B715-C16E5E27827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1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F6478-74BA-0C41-A791-1817173126D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10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21D-065E-4636-B715-C16E5E27827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11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21D-065E-4636-B715-C16E5E27827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119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21D-065E-4636-B715-C16E5E27827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01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F6478-74BA-0C41-A791-1817173126D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5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21D-065E-4636-B715-C16E5E27827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F6478-74BA-0C41-A791-1817173126D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5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3473" y="2112820"/>
            <a:ext cx="6400801" cy="404783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defRPr sz="8800" b="1" i="0" baseline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/>
              <a:t>Master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0" y="6356351"/>
            <a:ext cx="1877976" cy="3651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National-Medium"/>
                <a:cs typeface="National-Medium"/>
              </a:defRPr>
            </a:lvl1pPr>
          </a:lstStyle>
          <a:p>
            <a:fld id="{A2EDC84E-C627-4642-9DC6-F26C7C2EB04E}" type="datetime1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735" y="6356351"/>
            <a:ext cx="6986267" cy="3651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 algn="l">
              <a:defRPr b="0" i="0" cap="all">
                <a:solidFill>
                  <a:srgbClr val="FFFFFF"/>
                </a:solidFill>
                <a:latin typeface="National-Medium"/>
                <a:cs typeface="National-Medium"/>
              </a:defRPr>
            </a:lvl1pPr>
          </a:lstStyle>
          <a:p>
            <a:r>
              <a:rPr lang="en-US"/>
              <a:t>Board of Councilors Meeting, November 2013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25733" y="163472"/>
            <a:ext cx="8864243" cy="879741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146145" y="163474"/>
            <a:ext cx="843833" cy="87974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0" name="Picture 9" descr="Formal_Viterbi_Gold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472" y="292986"/>
            <a:ext cx="2357235" cy="636208"/>
          </a:xfrm>
          <a:prstGeom prst="rect">
            <a:avLst/>
          </a:prstGeom>
        </p:spPr>
      </p:pic>
      <p:pic>
        <p:nvPicPr>
          <p:cNvPr id="11" name="Picture 10" descr="Small Use Shield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6145" y="190686"/>
            <a:ext cx="843833" cy="84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49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Faculty/ Thumbn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19" y="851932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30" name="Picture 29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31" name="Picture 30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47" y="3072524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7"/>
          </p:nvPr>
        </p:nvSpPr>
        <p:spPr>
          <a:xfrm>
            <a:off x="256673" y="1625136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0" name="Text Placeholder 35"/>
          <p:cNvSpPr>
            <a:spLocks noGrp="1"/>
          </p:cNvSpPr>
          <p:nvPr>
            <p:ph type="body" sz="quarter" idx="18" hasCustomPrompt="1"/>
          </p:nvPr>
        </p:nvSpPr>
        <p:spPr>
          <a:xfrm>
            <a:off x="1705945" y="3074238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42" name="Picture Placeholder 38"/>
          <p:cNvSpPr>
            <a:spLocks noGrp="1"/>
          </p:cNvSpPr>
          <p:nvPr>
            <p:ph type="pic" sz="quarter" idx="19"/>
          </p:nvPr>
        </p:nvSpPr>
        <p:spPr>
          <a:xfrm>
            <a:off x="1715971" y="1626850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3165243" y="3076912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44" name="Picture Placeholder 38"/>
          <p:cNvSpPr>
            <a:spLocks noGrp="1"/>
          </p:cNvSpPr>
          <p:nvPr>
            <p:ph type="pic" sz="quarter" idx="21"/>
          </p:nvPr>
        </p:nvSpPr>
        <p:spPr>
          <a:xfrm>
            <a:off x="3175269" y="1629523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22" hasCustomPrompt="1"/>
          </p:nvPr>
        </p:nvSpPr>
        <p:spPr>
          <a:xfrm>
            <a:off x="4624541" y="3070810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46" name="Picture Placeholder 38"/>
          <p:cNvSpPr>
            <a:spLocks noGrp="1"/>
          </p:cNvSpPr>
          <p:nvPr>
            <p:ph type="pic" sz="quarter" idx="23"/>
          </p:nvPr>
        </p:nvSpPr>
        <p:spPr>
          <a:xfrm>
            <a:off x="4634567" y="1623421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7" name="Text Placeholder 35"/>
          <p:cNvSpPr>
            <a:spLocks noGrp="1"/>
          </p:cNvSpPr>
          <p:nvPr>
            <p:ph type="body" sz="quarter" idx="24" hasCustomPrompt="1"/>
          </p:nvPr>
        </p:nvSpPr>
        <p:spPr>
          <a:xfrm>
            <a:off x="6083839" y="3072524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48" name="Picture Placeholder 38"/>
          <p:cNvSpPr>
            <a:spLocks noGrp="1"/>
          </p:cNvSpPr>
          <p:nvPr>
            <p:ph type="pic" sz="quarter" idx="25"/>
          </p:nvPr>
        </p:nvSpPr>
        <p:spPr>
          <a:xfrm>
            <a:off x="6093865" y="1625136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9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7543136" y="3075198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50" name="Picture Placeholder 38"/>
          <p:cNvSpPr>
            <a:spLocks noGrp="1"/>
          </p:cNvSpPr>
          <p:nvPr>
            <p:ph type="pic" sz="quarter" idx="27"/>
          </p:nvPr>
        </p:nvSpPr>
        <p:spPr>
          <a:xfrm>
            <a:off x="7553163" y="1627810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1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227931" y="5541306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/>
              <a:t>Name H</a:t>
            </a:r>
            <a:endParaRPr lang="en-US" dirty="0"/>
          </a:p>
          <a:p>
            <a:pPr lvl="4"/>
            <a:endParaRPr lang="en-US" dirty="0"/>
          </a:p>
        </p:txBody>
      </p:sp>
      <p:sp>
        <p:nvSpPr>
          <p:cNvPr id="52" name="Picture Placeholder 38"/>
          <p:cNvSpPr>
            <a:spLocks noGrp="1"/>
          </p:cNvSpPr>
          <p:nvPr>
            <p:ph type="pic" sz="quarter" idx="29"/>
          </p:nvPr>
        </p:nvSpPr>
        <p:spPr>
          <a:xfrm>
            <a:off x="237957" y="4093918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3" name="Text Placeholder 35"/>
          <p:cNvSpPr>
            <a:spLocks noGrp="1"/>
          </p:cNvSpPr>
          <p:nvPr>
            <p:ph type="body" sz="quarter" idx="30" hasCustomPrompt="1"/>
          </p:nvPr>
        </p:nvSpPr>
        <p:spPr>
          <a:xfrm>
            <a:off x="1687229" y="5543020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54" name="Picture Placeholder 38"/>
          <p:cNvSpPr>
            <a:spLocks noGrp="1"/>
          </p:cNvSpPr>
          <p:nvPr>
            <p:ph type="pic" sz="quarter" idx="31"/>
          </p:nvPr>
        </p:nvSpPr>
        <p:spPr>
          <a:xfrm>
            <a:off x="1697255" y="4095631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5" name="Text Placeholder 35"/>
          <p:cNvSpPr>
            <a:spLocks noGrp="1"/>
          </p:cNvSpPr>
          <p:nvPr>
            <p:ph type="body" sz="quarter" idx="32" hasCustomPrompt="1"/>
          </p:nvPr>
        </p:nvSpPr>
        <p:spPr>
          <a:xfrm>
            <a:off x="3146527" y="5545694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56" name="Picture Placeholder 38"/>
          <p:cNvSpPr>
            <a:spLocks noGrp="1"/>
          </p:cNvSpPr>
          <p:nvPr>
            <p:ph type="pic" sz="quarter" idx="33"/>
          </p:nvPr>
        </p:nvSpPr>
        <p:spPr>
          <a:xfrm>
            <a:off x="3156553" y="4098306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7" name="Text Placeholder 35"/>
          <p:cNvSpPr>
            <a:spLocks noGrp="1"/>
          </p:cNvSpPr>
          <p:nvPr>
            <p:ph type="body" sz="quarter" idx="34" hasCustomPrompt="1"/>
          </p:nvPr>
        </p:nvSpPr>
        <p:spPr>
          <a:xfrm>
            <a:off x="4605825" y="5539592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58" name="Picture Placeholder 38"/>
          <p:cNvSpPr>
            <a:spLocks noGrp="1"/>
          </p:cNvSpPr>
          <p:nvPr>
            <p:ph type="pic" sz="quarter" idx="35"/>
          </p:nvPr>
        </p:nvSpPr>
        <p:spPr>
          <a:xfrm>
            <a:off x="4615851" y="4092204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9" name="Text Placeholder 35"/>
          <p:cNvSpPr>
            <a:spLocks noGrp="1"/>
          </p:cNvSpPr>
          <p:nvPr>
            <p:ph type="body" sz="quarter" idx="36" hasCustomPrompt="1"/>
          </p:nvPr>
        </p:nvSpPr>
        <p:spPr>
          <a:xfrm>
            <a:off x="6065123" y="5541306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60" name="Picture Placeholder 38"/>
          <p:cNvSpPr>
            <a:spLocks noGrp="1"/>
          </p:cNvSpPr>
          <p:nvPr>
            <p:ph type="pic" sz="quarter" idx="37"/>
          </p:nvPr>
        </p:nvSpPr>
        <p:spPr>
          <a:xfrm>
            <a:off x="6075149" y="4093918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61" name="Text Placeholder 35"/>
          <p:cNvSpPr>
            <a:spLocks noGrp="1"/>
          </p:cNvSpPr>
          <p:nvPr>
            <p:ph type="body" sz="quarter" idx="38" hasCustomPrompt="1"/>
          </p:nvPr>
        </p:nvSpPr>
        <p:spPr>
          <a:xfrm>
            <a:off x="7524420" y="5543980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62" name="Picture Placeholder 38"/>
          <p:cNvSpPr>
            <a:spLocks noGrp="1"/>
          </p:cNvSpPr>
          <p:nvPr>
            <p:ph type="pic" sz="quarter" idx="39"/>
          </p:nvPr>
        </p:nvSpPr>
        <p:spPr>
          <a:xfrm>
            <a:off x="7534447" y="4096591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8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04494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2" name="Picture 11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13" name="Picture 12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  <p:sp>
        <p:nvSpPr>
          <p:cNvPr id="17" name="Chart Placeholder 16"/>
          <p:cNvSpPr>
            <a:spLocks noGrp="1"/>
          </p:cNvSpPr>
          <p:nvPr>
            <p:ph type="chart" sz="quarter" idx="12"/>
          </p:nvPr>
        </p:nvSpPr>
        <p:spPr>
          <a:xfrm>
            <a:off x="457200" y="1581150"/>
            <a:ext cx="8229600" cy="48734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8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730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62484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981200"/>
            <a:ext cx="3048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981200"/>
            <a:ext cx="3048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70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04494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BLANK SLIDE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2" name="Picture 11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13" name="Picture 12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6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04494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2" name="Picture 11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13" name="Picture 12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457200" y="1497013"/>
            <a:ext cx="8229600" cy="49248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39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4" name="Picture 13" descr="Small Use Shield_CardOnTrans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27" r="15158"/>
          <a:stretch/>
        </p:blipFill>
        <p:spPr>
          <a:xfrm>
            <a:off x="8451170" y="155634"/>
            <a:ext cx="470380" cy="673751"/>
          </a:xfrm>
          <a:prstGeom prst="rect">
            <a:avLst/>
          </a:prstGeom>
        </p:spPr>
      </p:pic>
      <p:pic>
        <p:nvPicPr>
          <p:cNvPr id="15" name="Picture 14" descr="Formal_Viterbi_Gol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557" y="233652"/>
            <a:ext cx="1767561" cy="477058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27961"/>
            <a:ext cx="8229600" cy="11263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7200">
                <a:solidFill>
                  <a:srgbClr val="FFFFFF"/>
                </a:solidFill>
              </a:defRPr>
            </a:lvl1pPr>
          </a:lstStyle>
          <a:p>
            <a:r>
              <a:rPr lang="en-US"/>
              <a:t>SECTION</a:t>
            </a:r>
            <a:br>
              <a:rPr lang="en-US"/>
            </a:br>
            <a:r>
              <a:rPr lang="en-US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4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4" name="Picture 13" descr="Small Use Shield_CardOnTrans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27" r="15158"/>
          <a:stretch/>
        </p:blipFill>
        <p:spPr>
          <a:xfrm>
            <a:off x="8451170" y="155634"/>
            <a:ext cx="470380" cy="673751"/>
          </a:xfrm>
          <a:prstGeom prst="rect">
            <a:avLst/>
          </a:prstGeom>
        </p:spPr>
      </p:pic>
      <p:pic>
        <p:nvPicPr>
          <p:cNvPr id="15" name="Picture 14" descr="Formal_Viterbi_Gol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557" y="233652"/>
            <a:ext cx="1767561" cy="477058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04494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457200" y="1497013"/>
            <a:ext cx="8229600" cy="4924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07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1379783" y="1810613"/>
            <a:ext cx="6350136" cy="27365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bg1"/>
                </a:solidFill>
                <a:latin typeface="Helvetica"/>
                <a:cs typeface="Helvetic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pPr>
            <a:r>
              <a:rPr lang="en-US" b="1" i="0" dirty="0">
                <a:latin typeface="Helvetica"/>
                <a:cs typeface="Helvetica"/>
              </a:rPr>
              <a:t>“Pull quote here...</a:t>
            </a:r>
            <a:r>
              <a:rPr lang="en-US" b="1" i="0" dirty="0" err="1">
                <a:latin typeface="Helvetica"/>
                <a:cs typeface="Helvetica"/>
              </a:rPr>
              <a:t>lorem</a:t>
            </a:r>
            <a:r>
              <a:rPr lang="en-US" b="1" i="0" dirty="0">
                <a:latin typeface="Helvetica"/>
                <a:cs typeface="Helvetica"/>
              </a:rPr>
              <a:t> </a:t>
            </a:r>
            <a:r>
              <a:rPr lang="en-US" b="1" i="0" dirty="0" err="1">
                <a:latin typeface="Helvetica"/>
                <a:cs typeface="Helvetica"/>
              </a:rPr>
              <a:t>ipsum</a:t>
            </a:r>
            <a:r>
              <a:rPr lang="en-US" b="1" i="0" dirty="0">
                <a:latin typeface="Helvetica"/>
                <a:cs typeface="Helvetica"/>
              </a:rPr>
              <a:t> dolor sit </a:t>
            </a:r>
            <a:r>
              <a:rPr lang="en-US" b="1" i="0" dirty="0" err="1">
                <a:latin typeface="Helvetica"/>
                <a:cs typeface="Helvetica"/>
              </a:rPr>
              <a:t>amet</a:t>
            </a:r>
            <a:r>
              <a:rPr lang="en-US" b="1" i="0" dirty="0">
                <a:latin typeface="Helvetica"/>
                <a:cs typeface="Helvetica"/>
              </a:rPr>
              <a:t>, </a:t>
            </a:r>
            <a:r>
              <a:rPr lang="en-US" b="1" i="0" dirty="0" err="1">
                <a:latin typeface="Helvetica"/>
                <a:cs typeface="Helvetica"/>
              </a:rPr>
              <a:t>Consectetur</a:t>
            </a:r>
            <a:r>
              <a:rPr lang="en-US" b="1" i="0" dirty="0">
                <a:latin typeface="Helvetica"/>
                <a:cs typeface="Helvetica"/>
              </a:rPr>
              <a:t> </a:t>
            </a:r>
            <a:r>
              <a:rPr lang="en-US" b="1" i="0" dirty="0" err="1">
                <a:latin typeface="Helvetica"/>
                <a:cs typeface="Helvetica"/>
              </a:rPr>
              <a:t>adipisicing</a:t>
            </a:r>
            <a:r>
              <a:rPr lang="en-US" b="1" i="0" dirty="0">
                <a:latin typeface="Helvetica"/>
                <a:cs typeface="Helvetica"/>
              </a:rPr>
              <a:t> </a:t>
            </a:r>
            <a:r>
              <a:rPr lang="en-US" b="1" i="0" dirty="0" err="1">
                <a:latin typeface="Helvetica"/>
                <a:cs typeface="Helvetica"/>
              </a:rPr>
              <a:t>elit</a:t>
            </a:r>
            <a:r>
              <a:rPr lang="en-US" b="1" i="0" dirty="0">
                <a:latin typeface="Helvetica"/>
                <a:cs typeface="Helvetica"/>
              </a:rPr>
              <a:t>…”</a:t>
            </a:r>
            <a:endParaRPr lang="en-US" dirty="0"/>
          </a:p>
        </p:txBody>
      </p:sp>
      <p:pic>
        <p:nvPicPr>
          <p:cNvPr id="14" name="Picture 13" descr="Small Use Shield_CardOnTrans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27" r="15158"/>
          <a:stretch/>
        </p:blipFill>
        <p:spPr>
          <a:xfrm>
            <a:off x="8451170" y="155634"/>
            <a:ext cx="470380" cy="673751"/>
          </a:xfrm>
          <a:prstGeom prst="rect">
            <a:avLst/>
          </a:prstGeom>
        </p:spPr>
      </p:pic>
      <p:pic>
        <p:nvPicPr>
          <p:cNvPr id="15" name="Picture 14" descr="Formal_Viterbi_Gol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557" y="233652"/>
            <a:ext cx="1767561" cy="47705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379539" y="4645026"/>
            <a:ext cx="2436661" cy="4714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b="1" i="0" dirty="0">
                <a:solidFill>
                  <a:srgbClr val="FFFFFF"/>
                </a:solidFill>
                <a:latin typeface="Helvetica"/>
                <a:cs typeface="Helvetica"/>
              </a:rPr>
              <a:t>Quoted Person</a:t>
            </a:r>
          </a:p>
          <a:p>
            <a:r>
              <a:rPr lang="en-US" b="0" i="0" dirty="0">
                <a:solidFill>
                  <a:srgbClr val="FFFFFF"/>
                </a:solidFill>
                <a:latin typeface="Helvetica Light"/>
                <a:cs typeface="Helvetica Light"/>
              </a:rPr>
              <a:t>Title/Position</a:t>
            </a:r>
          </a:p>
        </p:txBody>
      </p:sp>
    </p:spTree>
    <p:extLst>
      <p:ext uri="{BB962C8B-B14F-4D97-AF65-F5344CB8AC3E}">
        <p14:creationId xmlns:p14="http://schemas.microsoft.com/office/powerpoint/2010/main" val="99229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04494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30" name="Picture 29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31" name="Picture 30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045385" y="1538896"/>
            <a:ext cx="4641417" cy="2301875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228600" indent="-228600">
              <a:defRPr/>
            </a:lvl5pPr>
          </a:lstStyle>
          <a:p>
            <a:pPr lvl="4"/>
            <a:r>
              <a:rPr lang="en-US" dirty="0"/>
              <a:t>Bullet </a:t>
            </a:r>
          </a:p>
          <a:p>
            <a:pPr lvl="4"/>
            <a:endParaRPr lang="en-US" dirty="0"/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045385" y="3939120"/>
            <a:ext cx="4641417" cy="2436226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228600" indent="-228600">
              <a:defRPr/>
            </a:lvl5pPr>
          </a:lstStyle>
          <a:p>
            <a:pPr lvl="4"/>
            <a:r>
              <a:rPr lang="en-US" dirty="0"/>
              <a:t>Bullet </a:t>
            </a:r>
          </a:p>
          <a:p>
            <a:pPr lvl="4"/>
            <a:endParaRPr lang="en-US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7"/>
          </p:nvPr>
        </p:nvSpPr>
        <p:spPr>
          <a:xfrm>
            <a:off x="457200" y="1538896"/>
            <a:ext cx="3479800" cy="2301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8"/>
          </p:nvPr>
        </p:nvSpPr>
        <p:spPr>
          <a:xfrm>
            <a:off x="457200" y="3939119"/>
            <a:ext cx="3479800" cy="2436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4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689" y="831926"/>
            <a:ext cx="8584743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30" name="Picture 29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31" name="Picture 30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  <p:sp>
        <p:nvSpPr>
          <p:cNvPr id="37" name="Text Placehold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294106" y="5577039"/>
            <a:ext cx="8584325" cy="915904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/>
            </a:lvl5pPr>
          </a:lstStyle>
          <a:p>
            <a:pPr lvl="4"/>
            <a:r>
              <a:rPr lang="en-US" dirty="0"/>
              <a:t>Bullet </a:t>
            </a:r>
          </a:p>
          <a:p>
            <a:pPr lvl="4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293688" y="1519944"/>
            <a:ext cx="8585200" cy="3908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8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9144000" cy="68580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52882" y="4973054"/>
            <a:ext cx="2709015" cy="1884947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52881" y="4973639"/>
            <a:ext cx="2709433" cy="4625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b="0" i="0" cap="all" baseline="0">
                <a:solidFill>
                  <a:schemeClr val="bg1"/>
                </a:solidFill>
                <a:latin typeface="Helvetica"/>
                <a:cs typeface="Helvetica"/>
              </a:defRPr>
            </a:lvl1pPr>
            <a:lvl2pPr>
              <a:defRPr sz="2000" b="0" i="0" cap="all">
                <a:solidFill>
                  <a:schemeClr val="bg1"/>
                </a:solidFill>
                <a:latin typeface="National-Medium"/>
              </a:defRPr>
            </a:lvl2pPr>
            <a:lvl3pPr>
              <a:defRPr sz="2000" b="0" i="0" cap="all">
                <a:solidFill>
                  <a:schemeClr val="bg1"/>
                </a:solidFill>
                <a:latin typeface="National-Medium"/>
              </a:defRPr>
            </a:lvl3pPr>
            <a:lvl4pPr>
              <a:defRPr sz="2000" b="0" i="0" cap="all">
                <a:solidFill>
                  <a:schemeClr val="bg1"/>
                </a:solidFill>
                <a:latin typeface="National-Medium"/>
              </a:defRPr>
            </a:lvl4pPr>
            <a:lvl5pPr>
              <a:defRPr sz="2000" b="0" i="0" cap="all">
                <a:solidFill>
                  <a:schemeClr val="bg1"/>
                </a:solidFill>
                <a:latin typeface="National-Medium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882" y="5436177"/>
            <a:ext cx="2709015" cy="14218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b="0" i="0" cap="none" baseline="0">
                <a:ln>
                  <a:noFill/>
                </a:ln>
                <a:solidFill>
                  <a:schemeClr val="bg1"/>
                </a:solidFill>
                <a:latin typeface="Helvetica Light"/>
                <a:cs typeface="Helvetica Light"/>
              </a:defRPr>
            </a:lvl1pPr>
            <a:lvl2pPr>
              <a:defRPr sz="2000" b="0" i="0" cap="all">
                <a:solidFill>
                  <a:schemeClr val="bg1"/>
                </a:solidFill>
                <a:latin typeface="National-Medium"/>
              </a:defRPr>
            </a:lvl2pPr>
            <a:lvl3pPr>
              <a:defRPr sz="2000" b="0" i="0" cap="all">
                <a:solidFill>
                  <a:schemeClr val="bg1"/>
                </a:solidFill>
                <a:latin typeface="National-Medium"/>
              </a:defRPr>
            </a:lvl3pPr>
            <a:lvl4pPr>
              <a:defRPr sz="2000" b="0" i="0" cap="all">
                <a:solidFill>
                  <a:schemeClr val="bg1"/>
                </a:solidFill>
                <a:latin typeface="National-Medium"/>
              </a:defRPr>
            </a:lvl4pPr>
            <a:lvl5pPr>
              <a:defRPr sz="2000" b="0" i="0" cap="all">
                <a:solidFill>
                  <a:schemeClr val="bg1"/>
                </a:solidFill>
                <a:latin typeface="National-Medium"/>
              </a:defRPr>
            </a:lvl5pPr>
          </a:lstStyle>
          <a:p>
            <a:pPr lvl="0"/>
            <a:r>
              <a:rPr lang="en-US" dirty="0"/>
              <a:t>Extended caption</a:t>
            </a:r>
          </a:p>
        </p:txBody>
      </p:sp>
    </p:spTree>
    <p:extLst>
      <p:ext uri="{BB962C8B-B14F-4D97-AF65-F5344CB8AC3E}">
        <p14:creationId xmlns:p14="http://schemas.microsoft.com/office/powerpoint/2010/main" val="223573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45" r:id="rId2"/>
    <p:sldLayoutId id="2147483659" r:id="rId3"/>
    <p:sldLayoutId id="2147483746" r:id="rId4"/>
    <p:sldLayoutId id="2147483747" r:id="rId5"/>
    <p:sldLayoutId id="2147483748" r:id="rId6"/>
    <p:sldLayoutId id="2147483650" r:id="rId7"/>
    <p:sldLayoutId id="2147483657" r:id="rId8"/>
    <p:sldLayoutId id="2147483655" r:id="rId9"/>
    <p:sldLayoutId id="2147483658" r:id="rId10"/>
    <p:sldLayoutId id="2147483660" r:id="rId11"/>
    <p:sldLayoutId id="2147483749" r:id="rId12"/>
    <p:sldLayoutId id="2147483750" r:id="rId1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 cap="all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›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Font typeface="Lucida Grande"/>
        <a:buChar char="»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»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Lucida Grande"/>
        <a:buChar char="»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Font typeface="Lucida Grande"/>
        <a:buChar char="»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203" y="1767311"/>
            <a:ext cx="8013060" cy="1953289"/>
          </a:xfrm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6600" dirty="0">
                <a:latin typeface="Helvetica"/>
                <a:cs typeface="Helvetica"/>
              </a:rPr>
              <a:t>Trojan Map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YuanJi.Qiu</a:t>
            </a:r>
            <a:r>
              <a:rPr lang="en-US" dirty="0"/>
              <a:t> | </a:t>
            </a:r>
            <a:r>
              <a:rPr lang="en-US" dirty="0" err="1"/>
              <a:t>QianWei.Qiang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51E944-3F86-5F47-AC79-56D16A363237}"/>
              </a:ext>
            </a:extLst>
          </p:cNvPr>
          <p:cNvSpPr txBox="1">
            <a:spLocks/>
          </p:cNvSpPr>
          <p:nvPr/>
        </p:nvSpPr>
        <p:spPr>
          <a:xfrm>
            <a:off x="342203" y="4055165"/>
            <a:ext cx="8013060" cy="581161"/>
          </a:xfrm>
          <a:prstGeom prst="rect">
            <a:avLst/>
          </a:prstGeom>
          <a:ln>
            <a:noFill/>
          </a:ln>
        </p:spPr>
        <p:txBody>
          <a:bodyPr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8800" b="1" i="0" kern="1200" cap="all" baseline="0">
                <a:solidFill>
                  <a:schemeClr val="bg1"/>
                </a:solidFill>
                <a:latin typeface="Helvetica Light"/>
                <a:ea typeface="+mj-ea"/>
                <a:cs typeface="Helvetica Light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3200" dirty="0">
                <a:latin typeface="Helvetica"/>
                <a:cs typeface="Helvetica"/>
              </a:rPr>
              <a:t>EE 538 - Final Project</a:t>
            </a:r>
          </a:p>
        </p:txBody>
      </p:sp>
    </p:spTree>
    <p:extLst>
      <p:ext uri="{BB962C8B-B14F-4D97-AF65-F5344CB8AC3E}">
        <p14:creationId xmlns:p14="http://schemas.microsoft.com/office/powerpoint/2010/main" val="732591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50AC-C96E-B949-B080-B3F848CC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Auto-Complete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5A3A90-BB38-0049-8357-0E8F2DA07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1746130"/>
            <a:ext cx="8562109" cy="432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5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50AC-C96E-B949-B080-B3F848CC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Find Location QWQ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DB48F-0717-5444-911E-6D1C5790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226" y="4887884"/>
            <a:ext cx="2858573" cy="10656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4F11A5-6A1A-0C43-836B-4FF645787F82}"/>
              </a:ext>
            </a:extLst>
          </p:cNvPr>
          <p:cNvSpPr txBox="1"/>
          <p:nvPr/>
        </p:nvSpPr>
        <p:spPr>
          <a:xfrm>
            <a:off x="5828226" y="4430684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Courier" pitchFamily="2" charset="0"/>
              </a:rPr>
              <a:t>Input: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”Ada”</a:t>
            </a:r>
            <a:endParaRPr lang="en-CN" dirty="0">
              <a:solidFill>
                <a:srgbClr val="FF0000"/>
              </a:solidFill>
              <a:latin typeface="Courie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3EC2F-ADAB-3F48-A0B6-ABDC32C10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393" y="4868800"/>
            <a:ext cx="2659034" cy="1080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A44FD4-CAC3-754C-BA9F-AB5DF8EF5D10}"/>
              </a:ext>
            </a:extLst>
          </p:cNvPr>
          <p:cNvSpPr txBox="1"/>
          <p:nvPr/>
        </p:nvSpPr>
        <p:spPr>
          <a:xfrm>
            <a:off x="2934393" y="4430684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Courier" pitchFamily="2" charset="0"/>
              </a:rPr>
              <a:t>Input: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”Ca”</a:t>
            </a:r>
            <a:endParaRPr lang="en-CN" dirty="0">
              <a:solidFill>
                <a:srgbClr val="FF0000"/>
              </a:solidFill>
              <a:latin typeface="Couri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1BB7DB-36E8-934E-A22A-91B691B75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4887883"/>
            <a:ext cx="2186247" cy="1256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83A1FB-C1E7-1F4D-B5EE-81AD53D9BAA6}"/>
              </a:ext>
            </a:extLst>
          </p:cNvPr>
          <p:cNvSpPr txBox="1"/>
          <p:nvPr/>
        </p:nvSpPr>
        <p:spPr>
          <a:xfrm>
            <a:off x="457199" y="4430684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Courier" pitchFamily="2" charset="0"/>
              </a:rPr>
              <a:t>Input: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”1”</a:t>
            </a:r>
            <a:endParaRPr lang="en-CN" dirty="0">
              <a:solidFill>
                <a:srgbClr val="FF0000"/>
              </a:solidFill>
              <a:latin typeface="Courier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A17C47-E6A5-EF4A-B7F2-E40387312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226" y="3054690"/>
            <a:ext cx="2681570" cy="12881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AD269F-3228-C043-B687-22FADF53ACAB}"/>
              </a:ext>
            </a:extLst>
          </p:cNvPr>
          <p:cNvSpPr txBox="1"/>
          <p:nvPr/>
        </p:nvSpPr>
        <p:spPr>
          <a:xfrm>
            <a:off x="5828226" y="2641424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Courier" pitchFamily="2" charset="0"/>
              </a:rPr>
              <a:t>Input: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”g”</a:t>
            </a:r>
            <a:endParaRPr lang="en-CN" dirty="0">
              <a:solidFill>
                <a:srgbClr val="FF0000"/>
              </a:solidFill>
              <a:latin typeface="Courier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5D9CF8-A4EE-B043-95F4-14BEAA21C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2823" y="3053463"/>
            <a:ext cx="2382174" cy="6357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E7AC76-47BB-FE43-AE57-4AA6669536E8}"/>
              </a:ext>
            </a:extLst>
          </p:cNvPr>
          <p:cNvSpPr txBox="1"/>
          <p:nvPr/>
        </p:nvSpPr>
        <p:spPr>
          <a:xfrm>
            <a:off x="3072823" y="2641424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Courier" pitchFamily="2" charset="0"/>
              </a:rPr>
              <a:t>Input: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”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yu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”</a:t>
            </a:r>
            <a:endParaRPr lang="en-CN" dirty="0">
              <a:solidFill>
                <a:srgbClr val="FF0000"/>
              </a:solidFill>
              <a:latin typeface="Courier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238F57-CE4A-4941-AF7F-5CD80F70C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99" y="3053463"/>
            <a:ext cx="2477194" cy="8304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085E2C-C792-284F-88D5-7D6BF5278AA2}"/>
              </a:ext>
            </a:extLst>
          </p:cNvPr>
          <p:cNvSpPr txBox="1"/>
          <p:nvPr/>
        </p:nvSpPr>
        <p:spPr>
          <a:xfrm>
            <a:off x="435414" y="2640198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Courier" pitchFamily="2" charset="0"/>
              </a:rPr>
              <a:t>Input: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”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bir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”</a:t>
            </a:r>
            <a:endParaRPr lang="en-CN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24766A-A5DD-2749-A82A-A4F23B156E85}"/>
              </a:ext>
            </a:extLst>
          </p:cNvPr>
          <p:cNvSpPr txBox="1"/>
          <p:nvPr/>
        </p:nvSpPr>
        <p:spPr>
          <a:xfrm>
            <a:off x="435414" y="1787996"/>
            <a:ext cx="503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Here are some results for finding a location.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50EFEA-0D56-2542-9E51-B54F5789AB6C}"/>
              </a:ext>
            </a:extLst>
          </p:cNvPr>
          <p:cNvSpPr txBox="1"/>
          <p:nvPr/>
        </p:nvSpPr>
        <p:spPr>
          <a:xfrm>
            <a:off x="5050986" y="1816227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>
                <a:solidFill>
                  <a:srgbClr val="990000"/>
                </a:solidFill>
              </a:rPr>
              <a:t>Time: O(logn)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4BC908-91D1-D846-9651-2A5F0105CC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6419" y="971328"/>
            <a:ext cx="2120380" cy="16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4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2185-9864-8C44-93FA-407DB169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Closest Name QWQ</a:t>
            </a:r>
          </a:p>
        </p:txBody>
      </p:sp>
    </p:spTree>
    <p:extLst>
      <p:ext uri="{BB962C8B-B14F-4D97-AF65-F5344CB8AC3E}">
        <p14:creationId xmlns:p14="http://schemas.microsoft.com/office/powerpoint/2010/main" val="121130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A57E3C-C38A-5D4F-AB05-669F8246517A}"/>
              </a:ext>
            </a:extLst>
          </p:cNvPr>
          <p:cNvSpPr txBox="1"/>
          <p:nvPr/>
        </p:nvSpPr>
        <p:spPr>
          <a:xfrm>
            <a:off x="472272" y="1155560"/>
            <a:ext cx="334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b="1" dirty="0">
                <a:solidFill>
                  <a:srgbClr val="990000"/>
                </a:solidFill>
                <a:latin typeface="Helvetica" pitchFamily="2" charset="0"/>
              </a:rPr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2F07D-BFC5-AC40-B6CC-CD40C287FDC9}"/>
              </a:ext>
            </a:extLst>
          </p:cNvPr>
          <p:cNvSpPr txBox="1"/>
          <p:nvPr/>
        </p:nvSpPr>
        <p:spPr>
          <a:xfrm>
            <a:off x="617973" y="1447947"/>
            <a:ext cx="7908053" cy="4551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Self-Implementation</a:t>
            </a:r>
            <a:endParaRPr lang="en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CN" sz="2400" dirty="0">
                <a:solidFill>
                  <a:schemeClr val="bg1">
                    <a:lumMod val="75000"/>
                  </a:schemeClr>
                </a:solidFill>
              </a:rPr>
              <a:t>Auto Complete Name / Closest name / Find Location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Bellman Ford Shortest Path</a:t>
            </a:r>
            <a:endParaRPr lang="en-CN" sz="24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Dijsktra</a:t>
            </a:r>
            <a:r>
              <a:rPr lang="en-US" sz="2400" dirty="0"/>
              <a:t> Shortest Path</a:t>
            </a:r>
            <a:endParaRPr lang="en-CN" sz="24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CN" sz="2400" dirty="0"/>
              <a:t>Travelling Salesman Problem</a:t>
            </a:r>
          </a:p>
        </p:txBody>
      </p:sp>
    </p:spTree>
    <p:extLst>
      <p:ext uri="{BB962C8B-B14F-4D97-AF65-F5344CB8AC3E}">
        <p14:creationId xmlns:p14="http://schemas.microsoft.com/office/powerpoint/2010/main" val="1206933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470" y="1779188"/>
            <a:ext cx="8013060" cy="2141498"/>
          </a:xfrm>
        </p:spPr>
        <p:txBody>
          <a:bodyPr anchor="b"/>
          <a:lstStyle/>
          <a:p>
            <a:pPr algn="ctr"/>
            <a:r>
              <a:rPr lang="en-US" sz="6600" dirty="0">
                <a:latin typeface="Helvetica"/>
                <a:cs typeface="Helvetica"/>
              </a:rPr>
              <a:t>BELLMAN-Ford</a:t>
            </a:r>
            <a:endParaRPr lang="en-CN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YuanJi.Qiu</a:t>
            </a:r>
            <a:r>
              <a:rPr lang="en-US" dirty="0"/>
              <a:t> | </a:t>
            </a:r>
            <a:r>
              <a:rPr lang="en-US" dirty="0" err="1"/>
              <a:t>QianWei.Qiang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9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DFC0-18DE-024A-A2D6-F549BAE0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Bellman-ford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50AFE-FCF6-B34D-8F5E-FA2F6436D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312178"/>
            <a:ext cx="5165970" cy="5321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FEB9A3-AB32-D347-BA46-104F0A9E800A}"/>
              </a:ext>
            </a:extLst>
          </p:cNvPr>
          <p:cNvSpPr txBox="1"/>
          <p:nvPr/>
        </p:nvSpPr>
        <p:spPr>
          <a:xfrm>
            <a:off x="5769033" y="920185"/>
            <a:ext cx="281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What is the Table?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8330-E81C-D945-B70A-BDBA4D0CC5A0}"/>
              </a:ext>
            </a:extLst>
          </p:cNvPr>
          <p:cNvSpPr txBox="1"/>
          <p:nvPr/>
        </p:nvSpPr>
        <p:spPr>
          <a:xfrm>
            <a:off x="5769033" y="2002391"/>
            <a:ext cx="281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How to initialize the Table?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4A98A-29F7-B646-81FD-9DCD76BBB13C}"/>
              </a:ext>
            </a:extLst>
          </p:cNvPr>
          <p:cNvSpPr txBox="1"/>
          <p:nvPr/>
        </p:nvSpPr>
        <p:spPr>
          <a:xfrm>
            <a:off x="5769033" y="3289437"/>
            <a:ext cx="281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When to update the Table?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2F52F-8BF8-BE46-A211-5034C36DEC41}"/>
              </a:ext>
            </a:extLst>
          </p:cNvPr>
          <p:cNvSpPr txBox="1"/>
          <p:nvPr/>
        </p:nvSpPr>
        <p:spPr>
          <a:xfrm>
            <a:off x="5769033" y="4327588"/>
            <a:ext cx="281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How to know distance is shorter?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40190-83CE-7F4F-A4D8-190325C0BF47}"/>
              </a:ext>
            </a:extLst>
          </p:cNvPr>
          <p:cNvSpPr txBox="1"/>
          <p:nvPr/>
        </p:nvSpPr>
        <p:spPr>
          <a:xfrm>
            <a:off x="6043353" y="1289517"/>
            <a:ext cx="2452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>
                <a:solidFill>
                  <a:srgbClr val="519E04"/>
                </a:solidFill>
              </a:rPr>
              <a:t>Good searching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>
                <a:solidFill>
                  <a:srgbClr val="519E04"/>
                </a:solidFill>
              </a:rPr>
              <a:t>Store distance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>
                <a:solidFill>
                  <a:srgbClr val="519E04"/>
                </a:solidFill>
              </a:rPr>
              <a:t>Store node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BB1872-86D1-EF42-994C-623A907C559C}"/>
              </a:ext>
            </a:extLst>
          </p:cNvPr>
          <p:cNvSpPr txBox="1"/>
          <p:nvPr/>
        </p:nvSpPr>
        <p:spPr>
          <a:xfrm>
            <a:off x="6043353" y="2307889"/>
            <a:ext cx="2452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>
                <a:solidFill>
                  <a:schemeClr val="bg1">
                    <a:lumMod val="50000"/>
                  </a:schemeClr>
                </a:solidFill>
              </a:rPr>
              <a:t>Set all the other nodes to INFINITY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>
                <a:solidFill>
                  <a:schemeClr val="bg1">
                    <a:lumMod val="50000"/>
                  </a:schemeClr>
                </a:solidFill>
              </a:rPr>
              <a:t>Set the start node distance to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F58924-D5E5-6F4E-8727-F0C5C8069CA8}"/>
              </a:ext>
            </a:extLst>
          </p:cNvPr>
          <p:cNvSpPr txBox="1"/>
          <p:nvPr/>
        </p:nvSpPr>
        <p:spPr>
          <a:xfrm>
            <a:off x="6043353" y="3574315"/>
            <a:ext cx="2452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>
                <a:solidFill>
                  <a:schemeClr val="bg1">
                    <a:lumMod val="50000"/>
                  </a:schemeClr>
                </a:solidFill>
              </a:rPr>
              <a:t>When encounter a node that distance is smaller than stored.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520F0-7440-6041-AB44-453D4B2C983A}"/>
              </a:ext>
            </a:extLst>
          </p:cNvPr>
          <p:cNvSpPr txBox="1"/>
          <p:nvPr/>
        </p:nvSpPr>
        <p:spPr>
          <a:xfrm>
            <a:off x="6043353" y="4908426"/>
            <a:ext cx="24522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>
                <a:solidFill>
                  <a:schemeClr val="bg1">
                    <a:lumMod val="50000"/>
                  </a:schemeClr>
                </a:solidFill>
              </a:rPr>
              <a:t>Calculate the distance to neighbor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>
                <a:solidFill>
                  <a:schemeClr val="bg1">
                    <a:lumMod val="50000"/>
                  </a:schemeClr>
                </a:solidFill>
              </a:rPr>
              <a:t>Add current node distance away from root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>
                <a:solidFill>
                  <a:schemeClr val="bg1">
                    <a:lumMod val="50000"/>
                  </a:schemeClr>
                </a:solidFill>
              </a:rPr>
              <a:t>Compare to the neighbor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C57F52-4E9D-E04F-B291-2ADDF465DC86}"/>
              </a:ext>
            </a:extLst>
          </p:cNvPr>
          <p:cNvSpPr txBox="1"/>
          <p:nvPr/>
        </p:nvSpPr>
        <p:spPr>
          <a:xfrm>
            <a:off x="648393" y="2784942"/>
            <a:ext cx="184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solidFill>
                  <a:srgbClr val="519E04"/>
                </a:solidFill>
              </a:rPr>
              <a:t>Optimization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0DDC96B-36EE-3443-BE7A-CB38B612D3C0}"/>
              </a:ext>
            </a:extLst>
          </p:cNvPr>
          <p:cNvSpPr/>
          <p:nvPr/>
        </p:nvSpPr>
        <p:spPr>
          <a:xfrm rot="19455941">
            <a:off x="1479759" y="2157918"/>
            <a:ext cx="606829" cy="5978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D2BE52-F878-CC4E-BE3F-584B77BB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57113"/>
            <a:ext cx="869647" cy="8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EF41-9BA7-6943-8352-4DD60B3F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Bellman-ford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66663E-7B88-F944-A7CB-0C8BF163D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3" y="2340032"/>
            <a:ext cx="6758247" cy="16004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24B9C0-E766-C14E-B5A2-35CB05D58C53}"/>
              </a:ext>
            </a:extLst>
          </p:cNvPr>
          <p:cNvSpPr txBox="1"/>
          <p:nvPr/>
        </p:nvSpPr>
        <p:spPr>
          <a:xfrm>
            <a:off x="556952" y="1513616"/>
            <a:ext cx="675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Here is the data structure that used to store information for each node.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0639C-C3D2-A645-AA8F-C5016C91C42A}"/>
              </a:ext>
            </a:extLst>
          </p:cNvPr>
          <p:cNvSpPr txBox="1"/>
          <p:nvPr/>
        </p:nvSpPr>
        <p:spPr>
          <a:xfrm>
            <a:off x="457200" y="437488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We view this as a unit stored in our table. The key combined with this unit is the id of the specific node. Therefore we use map to impliment out table.</a:t>
            </a:r>
          </a:p>
        </p:txBody>
      </p:sp>
    </p:spTree>
    <p:extLst>
      <p:ext uri="{BB962C8B-B14F-4D97-AF65-F5344CB8AC3E}">
        <p14:creationId xmlns:p14="http://schemas.microsoft.com/office/powerpoint/2010/main" val="1199317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EF41-9BA7-6943-8352-4DD60B3F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Bellman-ford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4B9C0-E766-C14E-B5A2-35CB05D58C53}"/>
              </a:ext>
            </a:extLst>
          </p:cNvPr>
          <p:cNvSpPr txBox="1"/>
          <p:nvPr/>
        </p:nvSpPr>
        <p:spPr>
          <a:xfrm>
            <a:off x="556952" y="1513616"/>
            <a:ext cx="6758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/>
              <a:t>Optimization: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dirty="0"/>
              <a:t>No need to iterate all the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dirty="0"/>
              <a:t>Stop when no other distance updated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dirty="0"/>
              <a:t>Starting from the node that previously updated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0639C-C3D2-A645-AA8F-C5016C91C42A}"/>
              </a:ext>
            </a:extLst>
          </p:cNvPr>
          <p:cNvSpPr txBox="1"/>
          <p:nvPr/>
        </p:nvSpPr>
        <p:spPr>
          <a:xfrm>
            <a:off x="556951" y="4659998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/>
              <a:t>We use queue!!!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When update a node, put it into the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When iterate a node, pop one from the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The queue always store the data that is updated from the previous iteration.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When the queue is empty, we stop. </a:t>
            </a:r>
            <a:r>
              <a:rPr lang="en-US" dirty="0"/>
              <a:t>B</a:t>
            </a:r>
            <a:r>
              <a:rPr lang="en-CN" dirty="0"/>
              <a:t>ecause no additional node is updated.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A5E3B-BC30-2B42-82B7-82D3AC12176C}"/>
              </a:ext>
            </a:extLst>
          </p:cNvPr>
          <p:cNvSpPr txBox="1"/>
          <p:nvPr/>
        </p:nvSpPr>
        <p:spPr>
          <a:xfrm>
            <a:off x="556951" y="3086807"/>
            <a:ext cx="6758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/>
              <a:t>How?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dirty="0"/>
              <a:t>A data structure can store info</a:t>
            </a:r>
            <a:r>
              <a:rPr lang="en-US" dirty="0"/>
              <a:t>r</a:t>
            </a:r>
            <a:r>
              <a:rPr lang="en-CN" dirty="0"/>
              <a:t>mation as the order we proceed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dirty="0"/>
              <a:t>A data structure can pop out the previous data as we go further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CN" dirty="0"/>
              <a:t> data structure can perform in the way of first in first out.</a:t>
            </a:r>
          </a:p>
        </p:txBody>
      </p:sp>
    </p:spTree>
    <p:extLst>
      <p:ext uri="{BB962C8B-B14F-4D97-AF65-F5344CB8AC3E}">
        <p14:creationId xmlns:p14="http://schemas.microsoft.com/office/powerpoint/2010/main" val="271848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EF41-9BA7-6943-8352-4DD60B3F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Bellman-ford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4B9C0-E766-C14E-B5A2-35CB05D58C53}"/>
              </a:ext>
            </a:extLst>
          </p:cNvPr>
          <p:cNvSpPr txBox="1"/>
          <p:nvPr/>
        </p:nvSpPr>
        <p:spPr>
          <a:xfrm>
            <a:off x="523702" y="1505303"/>
            <a:ext cx="49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Here are some results for Bellman-Ford algorithm.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29DFF-D9B2-324A-B178-1DB7A2A8A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1" y="4610680"/>
            <a:ext cx="3130203" cy="16367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BC9AB5-F6B4-3B44-BCE0-66E916464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10680"/>
            <a:ext cx="3469384" cy="1342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3F4DC-282B-FC40-9B92-6EF6C4E4C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498" y="2637034"/>
            <a:ext cx="3773978" cy="110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C88D2E-D130-A241-89AB-569C54429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458" y="2541282"/>
            <a:ext cx="3392366" cy="12920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B625EB-7CFF-D447-BA49-41A5790CA317}"/>
              </a:ext>
            </a:extLst>
          </p:cNvPr>
          <p:cNvSpPr txBox="1"/>
          <p:nvPr/>
        </p:nvSpPr>
        <p:spPr>
          <a:xfrm>
            <a:off x="5529452" y="1536080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>
                <a:solidFill>
                  <a:srgbClr val="990000"/>
                </a:solidFill>
              </a:rPr>
              <a:t>Time: O(VE)</a:t>
            </a:r>
          </a:p>
        </p:txBody>
      </p:sp>
    </p:spTree>
    <p:extLst>
      <p:ext uri="{BB962C8B-B14F-4D97-AF65-F5344CB8AC3E}">
        <p14:creationId xmlns:p14="http://schemas.microsoft.com/office/powerpoint/2010/main" val="250968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EF41-9BA7-6943-8352-4DD60B3F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Bellman-ford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8D5C-8F93-C049-9488-A740534D4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1" y="1425864"/>
            <a:ext cx="8673138" cy="4236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0496C3-D8EC-D240-97C8-56380BCD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17" y="4921977"/>
            <a:ext cx="3287106" cy="16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0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A57E3C-C38A-5D4F-AB05-669F8246517A}"/>
              </a:ext>
            </a:extLst>
          </p:cNvPr>
          <p:cNvSpPr txBox="1"/>
          <p:nvPr/>
        </p:nvSpPr>
        <p:spPr>
          <a:xfrm>
            <a:off x="472272" y="1155560"/>
            <a:ext cx="334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b="1" dirty="0">
                <a:solidFill>
                  <a:srgbClr val="990000"/>
                </a:solidFill>
                <a:latin typeface="Helvetica" pitchFamily="2" charset="0"/>
              </a:rPr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2F07D-BFC5-AC40-B6CC-CD40C287FDC9}"/>
              </a:ext>
            </a:extLst>
          </p:cNvPr>
          <p:cNvSpPr txBox="1"/>
          <p:nvPr/>
        </p:nvSpPr>
        <p:spPr>
          <a:xfrm>
            <a:off x="617973" y="1447947"/>
            <a:ext cx="7908053" cy="4551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Self-Implementation</a:t>
            </a:r>
            <a:endParaRPr lang="en-CN" sz="24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CN" sz="2400" dirty="0"/>
              <a:t>Auto Complete Name / Closest name / Find Location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Bellman Ford Shortest Path</a:t>
            </a:r>
            <a:endParaRPr lang="en-CN" sz="24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Dijsktra</a:t>
            </a:r>
            <a:r>
              <a:rPr lang="en-US" sz="2400" dirty="0"/>
              <a:t> Shortest Path</a:t>
            </a:r>
            <a:endParaRPr lang="en-CN" sz="24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CN" sz="2400" dirty="0"/>
              <a:t>Travelling Salesman Problem</a:t>
            </a:r>
          </a:p>
        </p:txBody>
      </p:sp>
    </p:spTree>
    <p:extLst>
      <p:ext uri="{BB962C8B-B14F-4D97-AF65-F5344CB8AC3E}">
        <p14:creationId xmlns:p14="http://schemas.microsoft.com/office/powerpoint/2010/main" val="1171573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A57E3C-C38A-5D4F-AB05-669F8246517A}"/>
              </a:ext>
            </a:extLst>
          </p:cNvPr>
          <p:cNvSpPr txBox="1"/>
          <p:nvPr/>
        </p:nvSpPr>
        <p:spPr>
          <a:xfrm>
            <a:off x="472272" y="1155560"/>
            <a:ext cx="334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b="1" dirty="0">
                <a:solidFill>
                  <a:srgbClr val="990000"/>
                </a:solidFill>
                <a:latin typeface="Helvetica" pitchFamily="2" charset="0"/>
              </a:rPr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2F07D-BFC5-AC40-B6CC-CD40C287FDC9}"/>
              </a:ext>
            </a:extLst>
          </p:cNvPr>
          <p:cNvSpPr txBox="1"/>
          <p:nvPr/>
        </p:nvSpPr>
        <p:spPr>
          <a:xfrm>
            <a:off x="617973" y="1447947"/>
            <a:ext cx="7908053" cy="4551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Self-Implementation</a:t>
            </a:r>
            <a:endParaRPr lang="en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CN" sz="2400" dirty="0">
                <a:solidFill>
                  <a:schemeClr val="bg1">
                    <a:lumMod val="75000"/>
                  </a:schemeClr>
                </a:solidFill>
              </a:rPr>
              <a:t>Auto Complete Name / Closest name / Find Location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Bellman Ford Shortest Path</a:t>
            </a:r>
            <a:endParaRPr lang="en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Dijsktra</a:t>
            </a:r>
            <a:r>
              <a:rPr lang="en-US" sz="2400" dirty="0"/>
              <a:t> Shortest Path</a:t>
            </a:r>
            <a:endParaRPr lang="en-CN" sz="24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CN" sz="2400" dirty="0"/>
              <a:t>Travelling Salesman Problem</a:t>
            </a:r>
          </a:p>
        </p:txBody>
      </p:sp>
    </p:spTree>
    <p:extLst>
      <p:ext uri="{BB962C8B-B14F-4D97-AF65-F5344CB8AC3E}">
        <p14:creationId xmlns:p14="http://schemas.microsoft.com/office/powerpoint/2010/main" val="4212415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470" y="1779188"/>
            <a:ext cx="8013060" cy="2141498"/>
          </a:xfrm>
        </p:spPr>
        <p:txBody>
          <a:bodyPr anchor="b"/>
          <a:lstStyle/>
          <a:p>
            <a:pPr algn="ctr"/>
            <a:r>
              <a:rPr lang="en-US" sz="6600" dirty="0">
                <a:latin typeface="Helvetica"/>
                <a:cs typeface="Helvetica"/>
              </a:rPr>
              <a:t>Dijkstra</a:t>
            </a:r>
            <a:endParaRPr lang="en-CN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YuanJi.Qiu</a:t>
            </a:r>
            <a:r>
              <a:rPr lang="en-US" dirty="0"/>
              <a:t> | </a:t>
            </a:r>
            <a:r>
              <a:rPr lang="en-US" dirty="0" err="1"/>
              <a:t>QianWei.Qiang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76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DFC0-18DE-024A-A2D6-F549BAE0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DIJKSTRA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205557-9F10-A449-B076-9F952C08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71" y="1425864"/>
            <a:ext cx="5211069" cy="4771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499339-4E48-AA4A-A8D3-A0F018840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646" y="1165179"/>
            <a:ext cx="1724718" cy="28845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2088CC-C39F-644C-A9E9-0A56E048B20E}"/>
              </a:ext>
            </a:extLst>
          </p:cNvPr>
          <p:cNvSpPr txBox="1"/>
          <p:nvPr/>
        </p:nvSpPr>
        <p:spPr>
          <a:xfrm>
            <a:off x="5748425" y="2979709"/>
            <a:ext cx="1338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/>
              <a:t>Similar with Bellman Ford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1E624473-53C5-EE42-A027-8D30EAB17BC2}"/>
              </a:ext>
            </a:extLst>
          </p:cNvPr>
          <p:cNvSpPr/>
          <p:nvPr/>
        </p:nvSpPr>
        <p:spPr>
          <a:xfrm rot="19455941">
            <a:off x="6362476" y="2260902"/>
            <a:ext cx="606829" cy="5978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0EB42-1E8B-C741-AA94-6AA90B0E0BB7}"/>
              </a:ext>
            </a:extLst>
          </p:cNvPr>
          <p:cNvSpPr txBox="1"/>
          <p:nvPr/>
        </p:nvSpPr>
        <p:spPr>
          <a:xfrm>
            <a:off x="5748425" y="4348888"/>
            <a:ext cx="2818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How to find the unvisited node with shortest distance?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8EACE9-1856-E240-A447-ECA90D78BEF8}"/>
              </a:ext>
            </a:extLst>
          </p:cNvPr>
          <p:cNvSpPr txBox="1"/>
          <p:nvPr/>
        </p:nvSpPr>
        <p:spPr>
          <a:xfrm>
            <a:off x="6114185" y="5364551"/>
            <a:ext cx="245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>
                <a:solidFill>
                  <a:schemeClr val="bg1">
                    <a:lumMod val="50000"/>
                  </a:schemeClr>
                </a:solidFill>
              </a:rPr>
              <a:t>Use priority queue!!!</a:t>
            </a:r>
          </a:p>
        </p:txBody>
      </p:sp>
    </p:spTree>
    <p:extLst>
      <p:ext uri="{BB962C8B-B14F-4D97-AF65-F5344CB8AC3E}">
        <p14:creationId xmlns:p14="http://schemas.microsoft.com/office/powerpoint/2010/main" val="9373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EF41-9BA7-6943-8352-4DD60B3F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DIJKSTRA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4B9C0-E766-C14E-B5A2-35CB05D58C53}"/>
              </a:ext>
            </a:extLst>
          </p:cNvPr>
          <p:cNvSpPr txBox="1"/>
          <p:nvPr/>
        </p:nvSpPr>
        <p:spPr>
          <a:xfrm>
            <a:off x="556952" y="1513616"/>
            <a:ext cx="675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Here is the data structure that used to store information for each node.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0639C-C3D2-A645-AA8F-C5016C91C42A}"/>
              </a:ext>
            </a:extLst>
          </p:cNvPr>
          <p:cNvSpPr txBox="1"/>
          <p:nvPr/>
        </p:nvSpPr>
        <p:spPr>
          <a:xfrm>
            <a:off x="556952" y="4449702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We need a boolean flag to mark visited node.</a:t>
            </a:r>
          </a:p>
          <a:p>
            <a:r>
              <a:rPr lang="en-CN" dirty="0"/>
              <a:t>Again, we view this as a unit stored in our table. The key combined with this unit is the id of the specific node. Therefore we use map to impliment out table.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73DE6-0219-1F4F-A2BA-204FE5C12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9" y="2992117"/>
            <a:ext cx="7838902" cy="1158458"/>
          </a:xfrm>
          <a:prstGeom prst="rect">
            <a:avLst/>
          </a:prstGeom>
        </p:spPr>
      </p:pic>
      <p:pic>
        <p:nvPicPr>
          <p:cNvPr id="1025" name="Picture 1" descr="page14image61944960">
            <a:extLst>
              <a:ext uri="{FF2B5EF4-FFF2-40B4-BE49-F238E27FC236}">
                <a16:creationId xmlns:a16="http://schemas.microsoft.com/office/drawing/2014/main" id="{8DBF94D6-4177-E843-845A-1CA872474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87909" y="2464219"/>
            <a:ext cx="1342332" cy="88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66663E-7B88-F944-A7CB-0C8BF163D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027" y="2099345"/>
            <a:ext cx="3906525" cy="925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9B437-6FD1-344F-B874-6B6F176283EF}"/>
              </a:ext>
            </a:extLst>
          </p:cNvPr>
          <p:cNvSpPr txBox="1"/>
          <p:nvPr/>
        </p:nvSpPr>
        <p:spPr>
          <a:xfrm>
            <a:off x="1527094" y="2246214"/>
            <a:ext cx="236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519E04"/>
                </a:solidFill>
              </a:rPr>
              <a:t>Simply inherit from Bellman-Ford</a:t>
            </a:r>
          </a:p>
        </p:txBody>
      </p:sp>
    </p:spTree>
    <p:extLst>
      <p:ext uri="{BB962C8B-B14F-4D97-AF65-F5344CB8AC3E}">
        <p14:creationId xmlns:p14="http://schemas.microsoft.com/office/powerpoint/2010/main" val="1811137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DFC0-18DE-024A-A2D6-F549BAE0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DIJKSTRA QWQ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B7F38B-E521-A24E-80F5-BB2B513672DF}"/>
              </a:ext>
            </a:extLst>
          </p:cNvPr>
          <p:cNvSpPr txBox="1"/>
          <p:nvPr/>
        </p:nvSpPr>
        <p:spPr>
          <a:xfrm>
            <a:off x="523702" y="1505303"/>
            <a:ext cx="49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Here are some results for Dijkstra algorithm.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23924-DC6B-2442-AA3D-233CC350058B}"/>
              </a:ext>
            </a:extLst>
          </p:cNvPr>
          <p:cNvSpPr txBox="1"/>
          <p:nvPr/>
        </p:nvSpPr>
        <p:spPr>
          <a:xfrm>
            <a:off x="5529452" y="1536080"/>
            <a:ext cx="254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>
                <a:solidFill>
                  <a:srgbClr val="990000"/>
                </a:solidFill>
              </a:rPr>
              <a:t>Time: O((V+E)log V)</a:t>
            </a:r>
          </a:p>
        </p:txBody>
      </p:sp>
    </p:spTree>
    <p:extLst>
      <p:ext uri="{BB962C8B-B14F-4D97-AF65-F5344CB8AC3E}">
        <p14:creationId xmlns:p14="http://schemas.microsoft.com/office/powerpoint/2010/main" val="140749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DFC0-18DE-024A-A2D6-F549BAE0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DIJKSTRA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7A7E8-1CB4-6A48-AC2E-413FD342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73" y="1390282"/>
            <a:ext cx="8633894" cy="3482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3A5EF-E63C-F44C-B94B-CF07F90D4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97" y="4385417"/>
            <a:ext cx="3815542" cy="2297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88C2D9-3CCC-C24E-B732-A73273144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609" y="5037429"/>
            <a:ext cx="2848497" cy="148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03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A57E3C-C38A-5D4F-AB05-669F8246517A}"/>
              </a:ext>
            </a:extLst>
          </p:cNvPr>
          <p:cNvSpPr txBox="1"/>
          <p:nvPr/>
        </p:nvSpPr>
        <p:spPr>
          <a:xfrm>
            <a:off x="472272" y="1155560"/>
            <a:ext cx="334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b="1" dirty="0">
                <a:solidFill>
                  <a:srgbClr val="990000"/>
                </a:solidFill>
                <a:latin typeface="Helvetica" pitchFamily="2" charset="0"/>
              </a:rPr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2F07D-BFC5-AC40-B6CC-CD40C287FDC9}"/>
              </a:ext>
            </a:extLst>
          </p:cNvPr>
          <p:cNvSpPr txBox="1"/>
          <p:nvPr/>
        </p:nvSpPr>
        <p:spPr>
          <a:xfrm>
            <a:off x="617973" y="1447947"/>
            <a:ext cx="7908053" cy="4551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Self-Implementation</a:t>
            </a:r>
            <a:endParaRPr lang="en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CN" sz="2400" dirty="0">
                <a:solidFill>
                  <a:schemeClr val="bg1">
                    <a:lumMod val="75000"/>
                  </a:schemeClr>
                </a:solidFill>
              </a:rPr>
              <a:t>Auto Complete Name / Closest name / Find Location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Bellman Ford Shortest Path</a:t>
            </a:r>
            <a:endParaRPr lang="en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Dijsktra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Shortest Path</a:t>
            </a:r>
            <a:endParaRPr lang="en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CN" sz="2400" dirty="0"/>
              <a:t>Travelling Salesman Problem</a:t>
            </a:r>
          </a:p>
        </p:txBody>
      </p:sp>
    </p:spTree>
    <p:extLst>
      <p:ext uri="{BB962C8B-B14F-4D97-AF65-F5344CB8AC3E}">
        <p14:creationId xmlns:p14="http://schemas.microsoft.com/office/powerpoint/2010/main" val="4229941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470" y="2111697"/>
            <a:ext cx="8013060" cy="2141498"/>
          </a:xfrm>
        </p:spPr>
        <p:txBody>
          <a:bodyPr anchor="b"/>
          <a:lstStyle/>
          <a:p>
            <a:pPr algn="ctr"/>
            <a:r>
              <a:rPr lang="en-US" sz="6600" dirty="0">
                <a:latin typeface="Helvetica"/>
                <a:cs typeface="Helvetica"/>
              </a:rPr>
              <a:t>TRAVELLING</a:t>
            </a:r>
            <a:br>
              <a:rPr lang="en-US" sz="6600" dirty="0">
                <a:latin typeface="Helvetica"/>
                <a:cs typeface="Helvetica"/>
              </a:rPr>
            </a:br>
            <a:r>
              <a:rPr lang="en-US" sz="6600" dirty="0">
                <a:latin typeface="Helvetica"/>
                <a:cs typeface="Helvetica"/>
              </a:rPr>
              <a:t>SALES MAN</a:t>
            </a:r>
            <a:endParaRPr lang="en-CN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YuanJi.Qiu</a:t>
            </a:r>
            <a:r>
              <a:rPr lang="en-US" dirty="0"/>
              <a:t> | </a:t>
            </a:r>
            <a:r>
              <a:rPr lang="en-US" dirty="0" err="1"/>
              <a:t>QianWei.Qiang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24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A329-B1CD-5943-95DA-9A953FD7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1789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470" y="2028569"/>
            <a:ext cx="8013060" cy="2141498"/>
          </a:xfrm>
        </p:spPr>
        <p:txBody>
          <a:bodyPr anchor="b"/>
          <a:lstStyle/>
          <a:p>
            <a:pPr algn="ctr"/>
            <a:r>
              <a:rPr lang="en-US" sz="6600" dirty="0">
                <a:latin typeface="Helvetica"/>
                <a:cs typeface="Helvetica"/>
              </a:rPr>
              <a:t>SELF-IMPLEMENTATION</a:t>
            </a:r>
            <a:endParaRPr lang="en-CN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YuanJi.Qiu</a:t>
            </a:r>
            <a:r>
              <a:rPr lang="en-US" dirty="0"/>
              <a:t> | </a:t>
            </a:r>
            <a:r>
              <a:rPr lang="en-US" dirty="0" err="1"/>
              <a:t>QianWei.Qiang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3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71EDD3-57E7-5F40-88EF-DDE66C586436}"/>
              </a:ext>
            </a:extLst>
          </p:cNvPr>
          <p:cNvGrpSpPr/>
          <p:nvPr/>
        </p:nvGrpSpPr>
        <p:grpSpPr>
          <a:xfrm>
            <a:off x="1750970" y="2470707"/>
            <a:ext cx="5797899" cy="3064747"/>
            <a:chOff x="1185705" y="2080009"/>
            <a:chExt cx="5797899" cy="30647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935940F-0B8F-4A43-AF4C-28AFC5E09583}"/>
                </a:ext>
              </a:extLst>
            </p:cNvPr>
            <p:cNvSpPr/>
            <p:nvPr/>
          </p:nvSpPr>
          <p:spPr>
            <a:xfrm>
              <a:off x="1185705" y="2080009"/>
              <a:ext cx="2110154" cy="30647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F12ACD-F478-FA4D-B44B-635C12479C4B}"/>
                </a:ext>
              </a:extLst>
            </p:cNvPr>
            <p:cNvSpPr/>
            <p:nvPr/>
          </p:nvSpPr>
          <p:spPr>
            <a:xfrm>
              <a:off x="4431323" y="2080009"/>
              <a:ext cx="2552281" cy="306474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5EA28C-4D15-004A-992C-384FB3165E12}"/>
                </a:ext>
              </a:extLst>
            </p:cNvPr>
            <p:cNvSpPr txBox="1"/>
            <p:nvPr/>
          </p:nvSpPr>
          <p:spPr>
            <a:xfrm>
              <a:off x="1185705" y="2180492"/>
              <a:ext cx="2110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dirty="0">
                  <a:latin typeface="Courier" pitchFamily="2" charset="0"/>
                </a:rPr>
                <a:t>&lt;Location Name 1&gt;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99B39-22CE-5E4E-8965-9F19E78E8B13}"/>
                </a:ext>
              </a:extLst>
            </p:cNvPr>
            <p:cNvSpPr txBox="1"/>
            <p:nvPr/>
          </p:nvSpPr>
          <p:spPr>
            <a:xfrm>
              <a:off x="1185705" y="2831177"/>
              <a:ext cx="2110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Courier" pitchFamily="2" charset="0"/>
                </a:defRPr>
              </a:lvl1pPr>
            </a:lstStyle>
            <a:p>
              <a:r>
                <a:rPr lang="en-CN" dirty="0"/>
                <a:t>&lt;Location Name 2&gt;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CFB21E-EAF6-3240-AEFB-19613C7338EE}"/>
                </a:ext>
              </a:extLst>
            </p:cNvPr>
            <p:cNvSpPr txBox="1"/>
            <p:nvPr/>
          </p:nvSpPr>
          <p:spPr>
            <a:xfrm>
              <a:off x="1185705" y="3567273"/>
              <a:ext cx="2110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dirty="0">
                  <a:latin typeface="Courier" pitchFamily="2" charset="0"/>
                </a:rPr>
                <a:t>&lt;…&gt;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0BE0B7-6D9D-964A-A18F-F88FE53BD717}"/>
                </a:ext>
              </a:extLst>
            </p:cNvPr>
            <p:cNvSpPr txBox="1"/>
            <p:nvPr/>
          </p:nvSpPr>
          <p:spPr>
            <a:xfrm>
              <a:off x="1185705" y="4408768"/>
              <a:ext cx="2110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Courier" pitchFamily="2" charset="0"/>
                </a:defRPr>
              </a:lvl1pPr>
            </a:lstStyle>
            <a:p>
              <a:r>
                <a:rPr lang="en-CN" dirty="0"/>
                <a:t>&lt;Location Name n&gt;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F9566B-EFE1-0742-ACED-300177C8B6A6}"/>
                </a:ext>
              </a:extLst>
            </p:cNvPr>
            <p:cNvSpPr txBox="1"/>
            <p:nvPr/>
          </p:nvSpPr>
          <p:spPr>
            <a:xfrm>
              <a:off x="4652386" y="2180491"/>
              <a:ext cx="2110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dirty="0">
                  <a:latin typeface="Courier" pitchFamily="2" charset="0"/>
                </a:rPr>
                <a:t>&lt;Node Info 1&gt;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CEB4D0-9ED2-4748-98DD-9A4C8CEC4FC5}"/>
                </a:ext>
              </a:extLst>
            </p:cNvPr>
            <p:cNvSpPr txBox="1"/>
            <p:nvPr/>
          </p:nvSpPr>
          <p:spPr>
            <a:xfrm>
              <a:off x="4652386" y="2831177"/>
              <a:ext cx="2110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dirty="0">
                  <a:latin typeface="Courier" pitchFamily="2" charset="0"/>
                </a:rPr>
                <a:t>&lt;Node Info 2&gt;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845C4D-5E40-6B4A-8BFD-D116FC1C824A}"/>
                </a:ext>
              </a:extLst>
            </p:cNvPr>
            <p:cNvSpPr txBox="1"/>
            <p:nvPr/>
          </p:nvSpPr>
          <p:spPr>
            <a:xfrm>
              <a:off x="4652386" y="4408768"/>
              <a:ext cx="2110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dirty="0">
                  <a:latin typeface="Courier" pitchFamily="2" charset="0"/>
                </a:rPr>
                <a:t>&lt;Node Info n&gt;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1C09F2-AF04-0344-8245-60AD4602C448}"/>
                </a:ext>
              </a:extLst>
            </p:cNvPr>
            <p:cNvSpPr txBox="1"/>
            <p:nvPr/>
          </p:nvSpPr>
          <p:spPr>
            <a:xfrm>
              <a:off x="4652386" y="3565158"/>
              <a:ext cx="2110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dirty="0">
                  <a:latin typeface="Courier" pitchFamily="2" charset="0"/>
                </a:rPr>
                <a:t>&lt;…&gt;</a:t>
              </a:r>
            </a:p>
          </p:txBody>
        </p: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80EA7738-5D0D-494B-B11D-722ED06C74CD}"/>
                </a:ext>
              </a:extLst>
            </p:cNvPr>
            <p:cNvCxnSpPr/>
            <p:nvPr/>
          </p:nvCxnSpPr>
          <p:spPr>
            <a:xfrm>
              <a:off x="3295859" y="2334379"/>
              <a:ext cx="1135464" cy="65068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4F83E1E7-FCC3-6348-90E7-0EDA3620130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071591" y="3209332"/>
              <a:ext cx="1583998" cy="1135463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65A5B86-85C7-FC47-9A27-C53CAF6869A0}"/>
                </a:ext>
              </a:extLst>
            </p:cNvPr>
            <p:cNvCxnSpPr/>
            <p:nvPr/>
          </p:nvCxnSpPr>
          <p:spPr>
            <a:xfrm rot="5400000" flipH="1" flipV="1">
              <a:off x="2749452" y="2880786"/>
              <a:ext cx="2228277" cy="1135464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05D3123-B6E9-064E-8CF3-C86D41FE24BB}"/>
              </a:ext>
            </a:extLst>
          </p:cNvPr>
          <p:cNvSpPr txBox="1"/>
          <p:nvPr/>
        </p:nvSpPr>
        <p:spPr>
          <a:xfrm>
            <a:off x="739832" y="1322546"/>
            <a:ext cx="6809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/>
              <a:t>Given names, find their location info</a:t>
            </a:r>
            <a:r>
              <a:rPr lang="en-US" sz="2000" dirty="0"/>
              <a:t>r</a:t>
            </a:r>
            <a:r>
              <a:rPr lang="en-CN" sz="2000" dirty="0"/>
              <a:t>mation.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D906E1-444A-A14E-8B0E-38C3BBFF7B79}"/>
              </a:ext>
            </a:extLst>
          </p:cNvPr>
          <p:cNvSpPr txBox="1"/>
          <p:nvPr/>
        </p:nvSpPr>
        <p:spPr>
          <a:xfrm>
            <a:off x="4779818" y="1839766"/>
            <a:ext cx="285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990000"/>
                </a:solidFill>
              </a:rPr>
              <a:t>Using Binary Search !!!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4E015-47A4-E049-B40A-00FF8BF9F73E}"/>
              </a:ext>
            </a:extLst>
          </p:cNvPr>
          <p:cNvSpPr txBox="1"/>
          <p:nvPr/>
        </p:nvSpPr>
        <p:spPr>
          <a:xfrm>
            <a:off x="7107383" y="1741203"/>
            <a:ext cx="155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>
                <a:solidFill>
                  <a:srgbClr val="990000"/>
                </a:solidFill>
              </a:rPr>
              <a:t>Time: O(logn)</a:t>
            </a:r>
          </a:p>
          <a:p>
            <a:r>
              <a:rPr lang="en-CN" sz="1400" dirty="0">
                <a:solidFill>
                  <a:srgbClr val="990000"/>
                </a:solidFill>
              </a:rPr>
              <a:t>Space: O(n)</a:t>
            </a:r>
          </a:p>
        </p:txBody>
      </p:sp>
    </p:spTree>
    <p:extLst>
      <p:ext uri="{BB962C8B-B14F-4D97-AF65-F5344CB8AC3E}">
        <p14:creationId xmlns:p14="http://schemas.microsoft.com/office/powerpoint/2010/main" val="98673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05D3123-B6E9-064E-8CF3-C86D41FE24BB}"/>
              </a:ext>
            </a:extLst>
          </p:cNvPr>
          <p:cNvSpPr txBox="1"/>
          <p:nvPr/>
        </p:nvSpPr>
        <p:spPr>
          <a:xfrm>
            <a:off x="739832" y="1322546"/>
            <a:ext cx="6809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/>
              <a:t>Given names, find their location info</a:t>
            </a:r>
            <a:r>
              <a:rPr lang="en-US" sz="2000" dirty="0"/>
              <a:t>r</a:t>
            </a:r>
            <a:r>
              <a:rPr lang="en-CN" sz="2000" dirty="0"/>
              <a:t>mation.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D906E1-444A-A14E-8B0E-38C3BBFF7B79}"/>
              </a:ext>
            </a:extLst>
          </p:cNvPr>
          <p:cNvSpPr txBox="1"/>
          <p:nvPr/>
        </p:nvSpPr>
        <p:spPr>
          <a:xfrm>
            <a:off x="4779818" y="1839766"/>
            <a:ext cx="285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990000"/>
                </a:solidFill>
              </a:rPr>
              <a:t>Using Binary Search !!!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EA013B-A74C-AD4F-A2AF-7B64984CE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13" y="1578338"/>
            <a:ext cx="7107382" cy="12615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11D079-610A-8E46-92DC-1BB96EDE3BF4}"/>
              </a:ext>
            </a:extLst>
          </p:cNvPr>
          <p:cNvSpPr txBox="1"/>
          <p:nvPr/>
        </p:nvSpPr>
        <p:spPr>
          <a:xfrm>
            <a:off x="922713" y="2975956"/>
            <a:ext cx="7107382" cy="343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CN" dirty="0"/>
              <a:t>Step 1: Find the node that has a valid name.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CN" dirty="0"/>
              <a:t>Step 2: Sort the array of name first.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CN" dirty="0"/>
              <a:t>Step 3: Apply binary search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CN" dirty="0"/>
              <a:t>Step 4: If the name doesn’t exist, find the nearest one (The one you will insert the name before that).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FBC04-D7F0-C04E-8746-EFF2BA73B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13" y="2842943"/>
            <a:ext cx="4746567" cy="2844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0F8089F-7A30-E642-BCD4-A00F97DB3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99" y="911429"/>
            <a:ext cx="8013469" cy="352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2ECE20-75EA-444B-B685-9B7B512F0AA8}"/>
              </a:ext>
            </a:extLst>
          </p:cNvPr>
          <p:cNvSpPr txBox="1"/>
          <p:nvPr/>
        </p:nvSpPr>
        <p:spPr>
          <a:xfrm>
            <a:off x="382385" y="1986742"/>
            <a:ext cx="83958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F4AFB"/>
                </a:solidFill>
                <a:latin typeface="Courier" pitchFamily="2" charset="0"/>
              </a:rPr>
              <a:t>std::string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519E04"/>
                </a:solidFill>
                <a:latin typeface="Courier" pitchFamily="2" charset="0"/>
              </a:rPr>
              <a:t>GetID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" pitchFamily="2" charset="0"/>
              </a:rPr>
              <a:t>const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AF4AFB"/>
                </a:solidFill>
                <a:latin typeface="Courier" pitchFamily="2" charset="0"/>
              </a:rPr>
              <a:t>std::string</a:t>
            </a:r>
            <a:r>
              <a:rPr lang="en-US" sz="1400" dirty="0">
                <a:latin typeface="Courier" pitchFamily="2" charset="0"/>
              </a:rPr>
              <a:t>&amp; name);</a:t>
            </a:r>
          </a:p>
          <a:p>
            <a:endParaRPr lang="en-CN" sz="1400" dirty="0">
              <a:latin typeface="Courier" pitchFamily="2" charset="0"/>
            </a:endParaRPr>
          </a:p>
          <a:p>
            <a:r>
              <a:rPr lang="en-US" sz="1400" dirty="0">
                <a:solidFill>
                  <a:srgbClr val="AF4AFB"/>
                </a:solidFill>
                <a:latin typeface="Courier" pitchFamily="2" charset="0"/>
              </a:rPr>
              <a:t>std::vector&lt;std::string&gt;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519E04"/>
                </a:solidFill>
                <a:latin typeface="Courier" pitchFamily="2" charset="0"/>
              </a:rPr>
              <a:t>Autocomplete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AF4AFB"/>
                </a:solidFill>
                <a:latin typeface="Courier" pitchFamily="2" charset="0"/>
              </a:rPr>
              <a:t>std::string</a:t>
            </a:r>
            <a:r>
              <a:rPr lang="en-US" sz="1400" dirty="0">
                <a:latin typeface="Courier" pitchFamily="2" charset="0"/>
              </a:rPr>
              <a:t> name);</a:t>
            </a:r>
          </a:p>
          <a:p>
            <a:endParaRPr lang="en-CN" sz="1400" dirty="0">
              <a:latin typeface="Courier" pitchFamily="2" charset="0"/>
            </a:endParaRPr>
          </a:p>
          <a:p>
            <a:r>
              <a:rPr lang="en-US" sz="1400" dirty="0">
                <a:solidFill>
                  <a:srgbClr val="AF4AFB"/>
                </a:solidFill>
                <a:latin typeface="Courier" pitchFamily="2" charset="0"/>
              </a:rPr>
              <a:t>std::pair&lt;</a:t>
            </a:r>
            <a:r>
              <a:rPr lang="en-US" sz="1400" b="1" dirty="0">
                <a:solidFill>
                  <a:srgbClr val="FF0000"/>
                </a:solidFill>
                <a:latin typeface="Courier" pitchFamily="2" charset="0"/>
              </a:rPr>
              <a:t>double</a:t>
            </a:r>
            <a:r>
              <a:rPr lang="en-US" sz="1400" dirty="0">
                <a:solidFill>
                  <a:srgbClr val="AF4AFB"/>
                </a:solidFill>
                <a:latin typeface="Courier" pitchFamily="2" charset="0"/>
              </a:rPr>
              <a:t>, </a:t>
            </a:r>
            <a:r>
              <a:rPr lang="en-US" sz="1400" b="1" dirty="0">
                <a:solidFill>
                  <a:srgbClr val="FF0000"/>
                </a:solidFill>
                <a:latin typeface="Courier" pitchFamily="2" charset="0"/>
              </a:rPr>
              <a:t>double</a:t>
            </a:r>
            <a:r>
              <a:rPr lang="en-US" sz="1400" dirty="0">
                <a:solidFill>
                  <a:srgbClr val="AF4AFB"/>
                </a:solidFill>
                <a:latin typeface="Courier" pitchFamily="2" charset="0"/>
              </a:rPr>
              <a:t>&gt;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519E04"/>
                </a:solidFill>
                <a:latin typeface="Courier" pitchFamily="2" charset="0"/>
              </a:rPr>
              <a:t>GetPosition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AF4AFB"/>
                </a:solidFill>
                <a:latin typeface="Courier" pitchFamily="2" charset="0"/>
              </a:rPr>
              <a:t>std::string</a:t>
            </a:r>
            <a:r>
              <a:rPr lang="en-US" sz="1400" dirty="0">
                <a:latin typeface="Courier" pitchFamily="2" charset="0"/>
              </a:rPr>
              <a:t> name);</a:t>
            </a:r>
          </a:p>
          <a:p>
            <a:endParaRPr lang="en-CN" sz="1400" dirty="0">
              <a:latin typeface="Courier" pitchFamily="2" charset="0"/>
            </a:endParaRPr>
          </a:p>
          <a:p>
            <a:r>
              <a:rPr lang="en-US" sz="1400" dirty="0">
                <a:solidFill>
                  <a:srgbClr val="AF4AFB"/>
                </a:solidFill>
                <a:latin typeface="Courier" pitchFamily="2" charset="0"/>
              </a:rPr>
              <a:t>std::string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519E04"/>
                </a:solidFill>
                <a:latin typeface="Courier" pitchFamily="2" charset="0"/>
              </a:rPr>
              <a:t>FindClosestName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AF4AFB"/>
                </a:solidFill>
                <a:latin typeface="Courier" pitchFamily="2" charset="0"/>
              </a:rPr>
              <a:t>std::string</a:t>
            </a:r>
            <a:r>
              <a:rPr lang="en-US" sz="1400" dirty="0">
                <a:latin typeface="Courier" pitchFamily="2" charset="0"/>
              </a:rPr>
              <a:t> name);  </a:t>
            </a:r>
          </a:p>
          <a:p>
            <a:endParaRPr lang="en-CN" sz="1400" dirty="0">
              <a:latin typeface="Courier" pitchFamily="2" charset="0"/>
            </a:endParaRPr>
          </a:p>
          <a:p>
            <a:r>
              <a:rPr lang="en-US" sz="1400" dirty="0">
                <a:solidFill>
                  <a:srgbClr val="AF4AFB"/>
                </a:solidFill>
                <a:latin typeface="Courier" pitchFamily="2" charset="0"/>
              </a:rPr>
              <a:t>std::vector&lt;std::string&gt;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519E04"/>
                </a:solidFill>
                <a:latin typeface="Courier" pitchFamily="2" charset="0"/>
              </a:rPr>
              <a:t>CalculateShortestPath_Dijkstra</a:t>
            </a:r>
            <a:endParaRPr lang="en-US" sz="1400" dirty="0">
              <a:solidFill>
                <a:srgbClr val="519E04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AF4AFB"/>
                </a:solidFill>
                <a:latin typeface="Courier" pitchFamily="2" charset="0"/>
              </a:rPr>
              <a:t>std::string</a:t>
            </a:r>
            <a:r>
              <a:rPr lang="en-US" sz="1400" dirty="0">
                <a:latin typeface="Courier" pitchFamily="2" charset="0"/>
              </a:rPr>
              <a:t> location1_name, </a:t>
            </a:r>
            <a:r>
              <a:rPr lang="en-US" sz="1400" dirty="0">
                <a:solidFill>
                  <a:srgbClr val="AF4AFB"/>
                </a:solidFill>
                <a:latin typeface="Courier" pitchFamily="2" charset="0"/>
              </a:rPr>
              <a:t>std::string</a:t>
            </a:r>
            <a:r>
              <a:rPr lang="en-US" sz="1400" dirty="0">
                <a:latin typeface="Courier" pitchFamily="2" charset="0"/>
              </a:rPr>
              <a:t> location2_name);</a:t>
            </a:r>
          </a:p>
          <a:p>
            <a:endParaRPr lang="en-CN" sz="1400" dirty="0">
              <a:latin typeface="Courier" pitchFamily="2" charset="0"/>
            </a:endParaRPr>
          </a:p>
          <a:p>
            <a:r>
              <a:rPr lang="en-US" sz="1400" dirty="0">
                <a:solidFill>
                  <a:srgbClr val="AF4AFB"/>
                </a:solidFill>
                <a:latin typeface="Courier" pitchFamily="2" charset="0"/>
              </a:rPr>
              <a:t>std::vector&lt;std::string&gt;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519E04"/>
                </a:solidFill>
                <a:latin typeface="Courier" pitchFamily="2" charset="0"/>
              </a:rPr>
              <a:t>CalculateShortestPath_Bellman_Ford</a:t>
            </a:r>
            <a:endParaRPr lang="en-US" sz="1400" dirty="0">
              <a:solidFill>
                <a:srgbClr val="519E04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AF4AFB"/>
                </a:solidFill>
                <a:latin typeface="Courier" pitchFamily="2" charset="0"/>
              </a:rPr>
              <a:t>std::string</a:t>
            </a:r>
            <a:r>
              <a:rPr lang="en-US" sz="1400" dirty="0">
                <a:latin typeface="Courier" pitchFamily="2" charset="0"/>
              </a:rPr>
              <a:t> location1_name, </a:t>
            </a:r>
            <a:r>
              <a:rPr lang="en-US" sz="1400" dirty="0">
                <a:solidFill>
                  <a:srgbClr val="AF4AFB"/>
                </a:solidFill>
                <a:latin typeface="Courier" pitchFamily="2" charset="0"/>
              </a:rPr>
              <a:t>std::string</a:t>
            </a:r>
            <a:r>
              <a:rPr lang="en-US" sz="1400" dirty="0">
                <a:latin typeface="Courier" pitchFamily="2" charset="0"/>
              </a:rPr>
              <a:t> location2_name);</a:t>
            </a:r>
          </a:p>
          <a:p>
            <a:endParaRPr lang="en-CN" sz="1400" dirty="0">
              <a:latin typeface="Courie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6307B-0447-9E43-B022-1255AA827FFB}"/>
              </a:ext>
            </a:extLst>
          </p:cNvPr>
          <p:cNvSpPr txBox="1"/>
          <p:nvPr/>
        </p:nvSpPr>
        <p:spPr>
          <a:xfrm>
            <a:off x="457199" y="1147978"/>
            <a:ext cx="6809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following functions all used Binary Search !!!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48345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A57E3C-C38A-5D4F-AB05-669F8246517A}"/>
              </a:ext>
            </a:extLst>
          </p:cNvPr>
          <p:cNvSpPr txBox="1"/>
          <p:nvPr/>
        </p:nvSpPr>
        <p:spPr>
          <a:xfrm>
            <a:off x="472272" y="1155560"/>
            <a:ext cx="334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b="1" dirty="0">
                <a:solidFill>
                  <a:srgbClr val="990000"/>
                </a:solidFill>
                <a:latin typeface="Helvetica" pitchFamily="2" charset="0"/>
              </a:rPr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2F07D-BFC5-AC40-B6CC-CD40C287FDC9}"/>
              </a:ext>
            </a:extLst>
          </p:cNvPr>
          <p:cNvSpPr txBox="1"/>
          <p:nvPr/>
        </p:nvSpPr>
        <p:spPr>
          <a:xfrm>
            <a:off x="617973" y="1447947"/>
            <a:ext cx="7908053" cy="4551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Self-Implementation</a:t>
            </a:r>
            <a:endParaRPr lang="en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CN" sz="2400" dirty="0"/>
              <a:t>Auto Complete Name / Closest name / Find Location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Bellman Ford Shortest Path</a:t>
            </a:r>
            <a:endParaRPr lang="en-CN" sz="24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Dijsktra</a:t>
            </a:r>
            <a:r>
              <a:rPr lang="en-US" sz="2400" dirty="0"/>
              <a:t> Shortest Path</a:t>
            </a:r>
            <a:endParaRPr lang="en-CN" sz="24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CN" sz="2400" dirty="0"/>
              <a:t>Travelling Salesman Problem</a:t>
            </a:r>
          </a:p>
        </p:txBody>
      </p:sp>
    </p:spTree>
    <p:extLst>
      <p:ext uri="{BB962C8B-B14F-4D97-AF65-F5344CB8AC3E}">
        <p14:creationId xmlns:p14="http://schemas.microsoft.com/office/powerpoint/2010/main" val="93091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470" y="2884780"/>
            <a:ext cx="8013060" cy="2141498"/>
          </a:xfrm>
        </p:spPr>
        <p:txBody>
          <a:bodyPr anchor="b"/>
          <a:lstStyle/>
          <a:p>
            <a:pPr algn="ctr"/>
            <a:r>
              <a:rPr lang="en-US" sz="6600" dirty="0" err="1">
                <a:latin typeface="Helvetica"/>
                <a:cs typeface="Helvetica"/>
              </a:rPr>
              <a:t>AuTO</a:t>
            </a:r>
            <a:r>
              <a:rPr lang="en-US" sz="6600" dirty="0">
                <a:latin typeface="Helvetica"/>
                <a:cs typeface="Helvetica"/>
              </a:rPr>
              <a:t>-Complete</a:t>
            </a:r>
            <a:br>
              <a:rPr lang="en-US" sz="6600" dirty="0">
                <a:latin typeface="Helvetica"/>
                <a:cs typeface="Helvetica"/>
              </a:rPr>
            </a:br>
            <a:r>
              <a:rPr lang="en-US" sz="6600" dirty="0">
                <a:latin typeface="Helvetica"/>
                <a:cs typeface="Helvetica"/>
              </a:rPr>
              <a:t>&amp;</a:t>
            </a:r>
            <a:br>
              <a:rPr lang="en-US" sz="6600" dirty="0">
                <a:latin typeface="Helvetica"/>
                <a:cs typeface="Helvetica"/>
              </a:rPr>
            </a:br>
            <a:r>
              <a:rPr lang="en-US" sz="6600" dirty="0">
                <a:latin typeface="Helvetica"/>
                <a:cs typeface="Helvetica"/>
              </a:rPr>
              <a:t>Find Location</a:t>
            </a:r>
            <a:endParaRPr lang="en-CN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YuanJi.Qiu</a:t>
            </a:r>
            <a:r>
              <a:rPr lang="en-US" dirty="0"/>
              <a:t> | </a:t>
            </a:r>
            <a:r>
              <a:rPr lang="en-US" dirty="0" err="1"/>
              <a:t>QianWei.Qiang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2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50AC-C96E-B949-B080-B3F848CC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Auto-Complete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DB48F-0717-5444-911E-6D1C5790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226" y="4887884"/>
            <a:ext cx="2858573" cy="10656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4F11A5-6A1A-0C43-836B-4FF645787F82}"/>
              </a:ext>
            </a:extLst>
          </p:cNvPr>
          <p:cNvSpPr txBox="1"/>
          <p:nvPr/>
        </p:nvSpPr>
        <p:spPr>
          <a:xfrm>
            <a:off x="5828226" y="4430684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Courier" pitchFamily="2" charset="0"/>
              </a:rPr>
              <a:t>Input: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”Ada”</a:t>
            </a:r>
            <a:endParaRPr lang="en-CN" dirty="0">
              <a:solidFill>
                <a:srgbClr val="FF0000"/>
              </a:solidFill>
              <a:latin typeface="Courie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3EC2F-ADAB-3F48-A0B6-ABDC32C10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393" y="4868800"/>
            <a:ext cx="2659034" cy="1080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A44FD4-CAC3-754C-BA9F-AB5DF8EF5D10}"/>
              </a:ext>
            </a:extLst>
          </p:cNvPr>
          <p:cNvSpPr txBox="1"/>
          <p:nvPr/>
        </p:nvSpPr>
        <p:spPr>
          <a:xfrm>
            <a:off x="2934393" y="4430684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Courier" pitchFamily="2" charset="0"/>
              </a:rPr>
              <a:t>Input: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”Ca”</a:t>
            </a:r>
            <a:endParaRPr lang="en-CN" dirty="0">
              <a:solidFill>
                <a:srgbClr val="FF0000"/>
              </a:solidFill>
              <a:latin typeface="Couri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1BB7DB-36E8-934E-A22A-91B691B75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4887883"/>
            <a:ext cx="2186247" cy="1256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83A1FB-C1E7-1F4D-B5EE-81AD53D9BAA6}"/>
              </a:ext>
            </a:extLst>
          </p:cNvPr>
          <p:cNvSpPr txBox="1"/>
          <p:nvPr/>
        </p:nvSpPr>
        <p:spPr>
          <a:xfrm>
            <a:off x="457199" y="4430684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Courier" pitchFamily="2" charset="0"/>
              </a:rPr>
              <a:t>Input: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”1”</a:t>
            </a:r>
            <a:endParaRPr lang="en-CN" dirty="0">
              <a:solidFill>
                <a:srgbClr val="FF0000"/>
              </a:solidFill>
              <a:latin typeface="Courier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A17C47-E6A5-EF4A-B7F2-E40387312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226" y="3054690"/>
            <a:ext cx="2681570" cy="12881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AD269F-3228-C043-B687-22FADF53ACAB}"/>
              </a:ext>
            </a:extLst>
          </p:cNvPr>
          <p:cNvSpPr txBox="1"/>
          <p:nvPr/>
        </p:nvSpPr>
        <p:spPr>
          <a:xfrm>
            <a:off x="5828226" y="2641424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Courier" pitchFamily="2" charset="0"/>
              </a:rPr>
              <a:t>Input: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”g”</a:t>
            </a:r>
            <a:endParaRPr lang="en-CN" dirty="0">
              <a:solidFill>
                <a:srgbClr val="FF0000"/>
              </a:solidFill>
              <a:latin typeface="Courier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5D9CF8-A4EE-B043-95F4-14BEAA21C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2823" y="3053463"/>
            <a:ext cx="2382174" cy="6357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E7AC76-47BB-FE43-AE57-4AA6669536E8}"/>
              </a:ext>
            </a:extLst>
          </p:cNvPr>
          <p:cNvSpPr txBox="1"/>
          <p:nvPr/>
        </p:nvSpPr>
        <p:spPr>
          <a:xfrm>
            <a:off x="3072823" y="2641424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Courier" pitchFamily="2" charset="0"/>
              </a:rPr>
              <a:t>Input: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”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yu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”</a:t>
            </a:r>
            <a:endParaRPr lang="en-CN" dirty="0">
              <a:solidFill>
                <a:srgbClr val="FF0000"/>
              </a:solidFill>
              <a:latin typeface="Courier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238F57-CE4A-4941-AF7F-5CD80F70C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99" y="3053463"/>
            <a:ext cx="2477194" cy="8304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085E2C-C792-284F-88D5-7D6BF5278AA2}"/>
              </a:ext>
            </a:extLst>
          </p:cNvPr>
          <p:cNvSpPr txBox="1"/>
          <p:nvPr/>
        </p:nvSpPr>
        <p:spPr>
          <a:xfrm>
            <a:off x="435414" y="2640198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Courier" pitchFamily="2" charset="0"/>
              </a:rPr>
              <a:t>Input: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”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bir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”</a:t>
            </a:r>
            <a:endParaRPr lang="en-CN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24766A-A5DD-2749-A82A-A4F23B156E85}"/>
              </a:ext>
            </a:extLst>
          </p:cNvPr>
          <p:cNvSpPr txBox="1"/>
          <p:nvPr/>
        </p:nvSpPr>
        <p:spPr>
          <a:xfrm>
            <a:off x="435414" y="1787996"/>
            <a:ext cx="503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Here are some results for auto-completetion.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50EFEA-0D56-2542-9E51-B54F5789AB6C}"/>
              </a:ext>
            </a:extLst>
          </p:cNvPr>
          <p:cNvSpPr txBox="1"/>
          <p:nvPr/>
        </p:nvSpPr>
        <p:spPr>
          <a:xfrm>
            <a:off x="5050986" y="1816227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>
                <a:solidFill>
                  <a:srgbClr val="990000"/>
                </a:solidFill>
              </a:rPr>
              <a:t>Time: O(logn)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0D98DB-E984-0B40-9859-4FD385F8A3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6419" y="971328"/>
            <a:ext cx="2120380" cy="16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FFCC00"/>
      </a:dk2>
      <a:lt2>
        <a:srgbClr val="990000"/>
      </a:lt2>
      <a:accent1>
        <a:srgbClr val="000000"/>
      </a:accent1>
      <a:accent2>
        <a:srgbClr val="404040"/>
      </a:accent2>
      <a:accent3>
        <a:srgbClr val="808080"/>
      </a:accent3>
      <a:accent4>
        <a:srgbClr val="BFBFBF"/>
      </a:accent4>
      <a:accent5>
        <a:srgbClr val="CECECE"/>
      </a:accent5>
      <a:accent6>
        <a:srgbClr val="FFFFFF"/>
      </a:accent6>
      <a:hlink>
        <a:srgbClr val="990000"/>
      </a:hlink>
      <a:folHlink>
        <a:srgbClr val="99000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38564</TotalTime>
  <Words>896</Words>
  <Application>Microsoft Macintosh PowerPoint</Application>
  <PresentationFormat>On-screen Show (4:3)</PresentationFormat>
  <Paragraphs>163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National-Medium</vt:lpstr>
      <vt:lpstr>Arial</vt:lpstr>
      <vt:lpstr>Courier</vt:lpstr>
      <vt:lpstr>Gill Sans MT</vt:lpstr>
      <vt:lpstr>Helvetica</vt:lpstr>
      <vt:lpstr>Helvetica Light</vt:lpstr>
      <vt:lpstr>Lucida Grande</vt:lpstr>
      <vt:lpstr>Office Theme</vt:lpstr>
      <vt:lpstr>Trojan Map</vt:lpstr>
      <vt:lpstr>PowerPoint Presentation</vt:lpstr>
      <vt:lpstr>SELF-IMPLEMENTATION</vt:lpstr>
      <vt:lpstr>PowerPoint Presentation</vt:lpstr>
      <vt:lpstr>PowerPoint Presentation</vt:lpstr>
      <vt:lpstr>PowerPoint Presentation</vt:lpstr>
      <vt:lpstr>PowerPoint Presentation</vt:lpstr>
      <vt:lpstr>AuTO-Complete &amp; Find Location</vt:lpstr>
      <vt:lpstr>Auto-Complete</vt:lpstr>
      <vt:lpstr>Auto-Complete</vt:lpstr>
      <vt:lpstr>Find Location QWQ</vt:lpstr>
      <vt:lpstr>Closest Name QWQ</vt:lpstr>
      <vt:lpstr>PowerPoint Presentation</vt:lpstr>
      <vt:lpstr>BELLMAN-Ford</vt:lpstr>
      <vt:lpstr>Bellman-ford</vt:lpstr>
      <vt:lpstr>Bellman-ford</vt:lpstr>
      <vt:lpstr>Bellman-ford</vt:lpstr>
      <vt:lpstr>Bellman-ford</vt:lpstr>
      <vt:lpstr>Bellman-ford</vt:lpstr>
      <vt:lpstr>PowerPoint Presentation</vt:lpstr>
      <vt:lpstr>Dijkstra</vt:lpstr>
      <vt:lpstr>DIJKSTRA</vt:lpstr>
      <vt:lpstr>DIJKSTRA</vt:lpstr>
      <vt:lpstr>DIJKSTRA QWQ</vt:lpstr>
      <vt:lpstr>DIJKSTRA</vt:lpstr>
      <vt:lpstr>PowerPoint Presentation</vt:lpstr>
      <vt:lpstr>TRAVELLING SALES MAN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Greer Burton</dc:creator>
  <cp:lastModifiedBy>Yuanji Qiu</cp:lastModifiedBy>
  <cp:revision>514</cp:revision>
  <cp:lastPrinted>2013-10-02T16:16:14Z</cp:lastPrinted>
  <dcterms:created xsi:type="dcterms:W3CDTF">2012-08-14T18:48:59Z</dcterms:created>
  <dcterms:modified xsi:type="dcterms:W3CDTF">2022-04-26T09:09:40Z</dcterms:modified>
</cp:coreProperties>
</file>