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0" r:id="rId2"/>
    <p:sldId id="318" r:id="rId3"/>
    <p:sldId id="324" r:id="rId4"/>
    <p:sldId id="350" r:id="rId5"/>
    <p:sldId id="325" r:id="rId6"/>
    <p:sldId id="377" r:id="rId7"/>
    <p:sldId id="327" r:id="rId8"/>
    <p:sldId id="362" r:id="rId9"/>
    <p:sldId id="394" r:id="rId10"/>
    <p:sldId id="395" r:id="rId11"/>
    <p:sldId id="396" r:id="rId12"/>
    <p:sldId id="365" r:id="rId13"/>
    <p:sldId id="364" r:id="rId14"/>
    <p:sldId id="397" r:id="rId15"/>
    <p:sldId id="328" r:id="rId16"/>
    <p:sldId id="315" r:id="rId17"/>
    <p:sldId id="356" r:id="rId18"/>
    <p:sldId id="357" r:id="rId19"/>
    <p:sldId id="359" r:id="rId20"/>
    <p:sldId id="329" r:id="rId21"/>
    <p:sldId id="316" r:id="rId22"/>
    <p:sldId id="317" r:id="rId2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buChar char="•"/>
      <a:defRPr sz="3200" i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har char="•"/>
      <a:defRPr sz="3200" i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har char="•"/>
      <a:defRPr sz="3200" i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har char="•"/>
      <a:defRPr sz="3200" i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har char="•"/>
      <a:defRPr sz="3200" i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i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i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i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i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FF00"/>
    <a:srgbClr val="00CCFF"/>
    <a:srgbClr val="FFCC66"/>
    <a:srgbClr val="336699"/>
    <a:srgbClr val="333399"/>
    <a:srgbClr val="0066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87822" autoAdjust="0"/>
  </p:normalViewPr>
  <p:slideViewPr>
    <p:cSldViewPr>
      <p:cViewPr>
        <p:scale>
          <a:sx n="60" d="100"/>
          <a:sy n="60" d="100"/>
        </p:scale>
        <p:origin x="-1506" y="-390"/>
      </p:cViewPr>
      <p:guideLst>
        <p:guide orient="horz" pos="22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9.wmf"/><Relationship Id="rId7" Type="http://schemas.openxmlformats.org/officeDocument/2006/relationships/image" Target="../media/image1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21.wmf"/><Relationship Id="rId10" Type="http://schemas.openxmlformats.org/officeDocument/2006/relationships/image" Target="../media/image22.wmf"/><Relationship Id="rId4" Type="http://schemas.openxmlformats.org/officeDocument/2006/relationships/image" Target="../media/image20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CA24F-B85F-4063-BB1A-AAC723A34D57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F440E-4D52-4CF9-BB78-84198507F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9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i="0"/>
            </a:lvl1pPr>
          </a:lstStyle>
          <a:p>
            <a:pPr>
              <a:defRPr/>
            </a:pPr>
            <a:fld id="{18D6EAA2-C414-422B-B778-148A7C217BD7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66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C67AA80-8BDB-4477-9022-450DF7BEE0F1}" type="slidenum">
              <a:rPr lang="en-US" altLang="zh-CN" sz="1200" i="0" smtClean="0"/>
              <a:t>1</a:t>
            </a:fld>
            <a:endParaRPr lang="en-US" altLang="zh-CN" sz="1200" i="0" smtClean="0"/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8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25E55E7-3EE3-4CE2-B775-8321A366A327}" type="slidenum">
              <a:rPr lang="en-US" altLang="zh-CN" sz="1200" i="0">
                <a:latin typeface="Calibri" pitchFamily="34" charset="0"/>
              </a:rPr>
              <a:t>1</a:t>
            </a:fld>
            <a:endParaRPr lang="en-US" altLang="zh-CN" sz="1200" i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0066F09-DB70-42A1-AEE0-CDF5266BE5DE}" type="slidenum">
              <a:rPr lang="en-US" altLang="zh-CN" sz="1200" i="0" smtClean="0"/>
              <a:t>12</a:t>
            </a:fld>
            <a:endParaRPr lang="en-US" altLang="zh-CN" sz="1200" i="0" smtClean="0"/>
          </a:p>
        </p:txBody>
      </p:sp>
      <p:sp>
        <p:nvSpPr>
          <p:cNvPr id="3174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closed-form solutions</a:t>
            </a:r>
            <a:endParaRPr lang="zh-CN" altLang="zh-CN" dirty="0" smtClean="0">
              <a:solidFill>
                <a:srgbClr val="FF0000"/>
              </a:solidFill>
            </a:endParaRPr>
          </a:p>
        </p:txBody>
      </p:sp>
      <p:sp>
        <p:nvSpPr>
          <p:cNvPr id="3174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1482828-1F6C-47D9-A8D7-F47EDFAFC684}" type="slidenum">
              <a:rPr lang="en-US" altLang="zh-CN" sz="1200" i="0">
                <a:latin typeface="Calibri" pitchFamily="34" charset="0"/>
              </a:rPr>
              <a:t>12</a:t>
            </a:fld>
            <a:endParaRPr lang="en-US" altLang="zh-CN" sz="1200" i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05AC832-02A5-4502-A327-ABE055A407EA}" type="slidenum">
              <a:rPr lang="en-US" altLang="zh-CN" sz="1200" i="0" smtClean="0"/>
              <a:t>13</a:t>
            </a:fld>
            <a:endParaRPr lang="en-US" altLang="zh-CN" sz="1200" i="0" smtClean="0"/>
          </a:p>
        </p:txBody>
      </p:sp>
      <p:sp>
        <p:nvSpPr>
          <p:cNvPr id="3277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solidFill>
                <a:srgbClr val="FF0000"/>
              </a:solidFill>
            </a:endParaRPr>
          </a:p>
        </p:txBody>
      </p:sp>
      <p:sp>
        <p:nvSpPr>
          <p:cNvPr id="327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B8B7C1F-0D78-40DA-B241-98B58D51FCB2}" type="slidenum">
              <a:rPr lang="en-US" altLang="zh-CN" sz="1200" i="0">
                <a:latin typeface="Calibri" pitchFamily="34" charset="0"/>
              </a:rPr>
              <a:t>13</a:t>
            </a:fld>
            <a:endParaRPr lang="en-US" altLang="zh-CN" sz="1200" i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05AC832-02A5-4502-A327-ABE055A407EA}" type="slidenum">
              <a:rPr lang="en-US" altLang="zh-CN" sz="1200" i="0" smtClean="0"/>
              <a:t>14</a:t>
            </a:fld>
            <a:endParaRPr lang="en-US" altLang="zh-CN" sz="1200" i="0" smtClean="0"/>
          </a:p>
        </p:txBody>
      </p:sp>
      <p:sp>
        <p:nvSpPr>
          <p:cNvPr id="3277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solidFill>
                <a:srgbClr val="FF0000"/>
              </a:solidFill>
            </a:endParaRPr>
          </a:p>
        </p:txBody>
      </p:sp>
      <p:sp>
        <p:nvSpPr>
          <p:cNvPr id="327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B8B7C1F-0D78-40DA-B241-98B58D51FCB2}" type="slidenum">
              <a:rPr lang="en-US" altLang="zh-CN" sz="1200" i="0">
                <a:latin typeface="Calibri" pitchFamily="34" charset="0"/>
              </a:rPr>
              <a:t>14</a:t>
            </a:fld>
            <a:endParaRPr lang="en-US" altLang="zh-CN" sz="1200" i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941538E-703F-4864-B864-77E9F25A3966}" type="slidenum">
              <a:rPr lang="en-US" altLang="zh-CN" sz="1200" i="0" smtClean="0"/>
              <a:t>16</a:t>
            </a:fld>
            <a:endParaRPr lang="en-US" altLang="zh-CN" sz="1200" i="0" smtClean="0"/>
          </a:p>
        </p:txBody>
      </p:sp>
      <p:sp>
        <p:nvSpPr>
          <p:cNvPr id="3379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solidFill>
                <a:srgbClr val="FF0000"/>
              </a:solidFill>
            </a:endParaRPr>
          </a:p>
        </p:txBody>
      </p:sp>
      <p:sp>
        <p:nvSpPr>
          <p:cNvPr id="3379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FF728D3-7E5D-495F-812B-EFE07295AA88}" type="slidenum">
              <a:rPr lang="en-US" altLang="zh-CN" sz="1200" i="0">
                <a:latin typeface="Calibri" pitchFamily="34" charset="0"/>
              </a:rPr>
              <a:t>16</a:t>
            </a:fld>
            <a:endParaRPr lang="en-US" altLang="zh-CN" sz="1200" i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D89084-A709-4CDD-BADC-F7D12C95E6E5}" type="slidenum">
              <a:rPr lang="en-US" altLang="zh-CN" sz="1200" i="0" smtClean="0"/>
              <a:t>17</a:t>
            </a:fld>
            <a:endParaRPr lang="en-US" altLang="zh-CN" sz="1200" i="0" smtClean="0"/>
          </a:p>
        </p:txBody>
      </p:sp>
      <p:sp>
        <p:nvSpPr>
          <p:cNvPr id="3481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2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solidFill>
                <a:srgbClr val="FF0000"/>
              </a:solidFill>
            </a:endParaRPr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BD28A26-7241-4F22-8493-C4681B706E7E}" type="slidenum">
              <a:rPr lang="en-US" altLang="zh-CN" sz="1200" i="0">
                <a:latin typeface="Calibri" pitchFamily="34" charset="0"/>
              </a:rPr>
              <a:t>17</a:t>
            </a:fld>
            <a:endParaRPr lang="en-US" altLang="zh-CN" sz="1200" i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8B516E-3085-4CEC-8F79-C837BF73923B}" type="slidenum">
              <a:rPr lang="en-US" altLang="zh-CN" sz="1200" i="0" smtClean="0"/>
              <a:t>18</a:t>
            </a:fld>
            <a:endParaRPr lang="en-US" altLang="zh-CN" sz="1200" i="0" smtClean="0"/>
          </a:p>
        </p:txBody>
      </p:sp>
      <p:sp>
        <p:nvSpPr>
          <p:cNvPr id="3584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solidFill>
                <a:srgbClr val="FF0000"/>
              </a:solidFill>
            </a:endParaRPr>
          </a:p>
        </p:txBody>
      </p:sp>
      <p:sp>
        <p:nvSpPr>
          <p:cNvPr id="3584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35FF835-3BFC-49C8-8CFD-EF367D4C9EEB}" type="slidenum">
              <a:rPr lang="en-US" altLang="zh-CN" sz="1200" i="0">
                <a:latin typeface="Calibri" pitchFamily="34" charset="0"/>
              </a:rPr>
              <a:t>18</a:t>
            </a:fld>
            <a:endParaRPr lang="en-US" altLang="zh-CN" sz="1200" i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F3FE01-F74E-490F-8531-82D9A8B18DFB}" type="slidenum">
              <a:rPr lang="en-US" altLang="zh-CN" sz="1200" i="0" smtClean="0"/>
              <a:t>19</a:t>
            </a:fld>
            <a:endParaRPr lang="en-US" altLang="zh-CN" sz="1200" i="0" smtClean="0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solidFill>
                <a:srgbClr val="FF0000"/>
              </a:solidFill>
            </a:endParaRPr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D4F58F2-2A9F-430D-B3E8-09ABCAE2A8E7}" type="slidenum">
              <a:rPr lang="en-US" altLang="zh-CN" sz="1200" i="0">
                <a:latin typeface="Calibri" pitchFamily="34" charset="0"/>
              </a:rPr>
              <a:t>19</a:t>
            </a:fld>
            <a:endParaRPr lang="en-US" altLang="zh-CN" sz="1200" i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F62B11-A351-4E65-9483-D1DA83C7D679}" type="slidenum">
              <a:rPr lang="en-US" altLang="zh-CN" sz="1200" i="0" smtClean="0"/>
              <a:t>21</a:t>
            </a:fld>
            <a:endParaRPr lang="en-US" altLang="zh-CN" sz="1200" i="0" smtClean="0"/>
          </a:p>
        </p:txBody>
      </p:sp>
      <p:sp>
        <p:nvSpPr>
          <p:cNvPr id="3789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solidFill>
                <a:srgbClr val="FF0000"/>
              </a:solidFill>
            </a:endParaRPr>
          </a:p>
        </p:txBody>
      </p:sp>
      <p:sp>
        <p:nvSpPr>
          <p:cNvPr id="3789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6174A1-D459-4925-8ABD-6BF9AB7CA5CE}" type="slidenum">
              <a:rPr lang="en-US" altLang="zh-CN" sz="1200" i="0">
                <a:latin typeface="Calibri" pitchFamily="34" charset="0"/>
              </a:rPr>
              <a:t>21</a:t>
            </a:fld>
            <a:endParaRPr lang="en-US" altLang="zh-CN" sz="1200" i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7ABB1EB-6BA4-4117-AA0C-E6D173386C20}" type="slidenum">
              <a:rPr lang="en-US" altLang="zh-CN" sz="1200" i="0" smtClean="0"/>
              <a:t>22</a:t>
            </a:fld>
            <a:endParaRPr lang="en-US" altLang="zh-CN" sz="1200" i="0" smtClean="0"/>
          </a:p>
        </p:txBody>
      </p:sp>
      <p:sp>
        <p:nvSpPr>
          <p:cNvPr id="3891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solidFill>
                <a:srgbClr val="FF0000"/>
              </a:solidFill>
            </a:endParaRPr>
          </a:p>
        </p:txBody>
      </p:sp>
      <p:sp>
        <p:nvSpPr>
          <p:cNvPr id="3891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3054A1A-9E06-4CC9-8F04-25473140ACFF}" type="slidenum">
              <a:rPr lang="en-US" altLang="zh-CN" sz="1200" i="0">
                <a:latin typeface="Calibri" pitchFamily="34" charset="0"/>
              </a:rPr>
              <a:t>22</a:t>
            </a:fld>
            <a:endParaRPr lang="en-US" altLang="zh-CN" sz="1200" i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91BFB6B-D229-40F0-A4DA-06915CAC0CDE}" type="slidenum">
              <a:rPr lang="en-US" altLang="zh-CN" sz="1200" i="0" smtClean="0"/>
              <a:t>3</a:t>
            </a:fld>
            <a:endParaRPr lang="en-US" altLang="zh-CN" sz="1200" i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adversary</a:t>
            </a:r>
          </a:p>
          <a:p>
            <a:r>
              <a:rPr lang="zh-CN" altLang="en-US"/>
              <a:t>In a sense</a:t>
            </a:r>
          </a:p>
          <a:p>
            <a:r>
              <a:rPr lang="zh-CN" altLang="en-US"/>
              <a:t>In practical use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D6EAA2-C414-422B-B778-148A7C217BD7}" type="slidenum">
              <a:rPr lang="en-US" altLang="zh-CN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smtClean="0"/>
              <a:t>Success of state of the art steganalysis </a:t>
            </a:r>
            <a:r>
              <a:rPr kumimoji="1" lang="en-US" altLang="zh-CN" smtClean="0">
                <a:ea typeface="Gulim" pitchFamily="34" charset="-127"/>
              </a:rPr>
              <a:t>methods rely on having prior knowledge of steganography to build the training set.  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smtClean="0">
                <a:ea typeface="Gulim" pitchFamily="34" charset="-127"/>
              </a:rPr>
              <a:t>——cover images, embedding algorithm is known.</a:t>
            </a: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8906B57-7291-4160-AEBF-51FA2DB5DB76}" type="slidenum">
              <a:rPr lang="en-US" altLang="zh-CN" sz="1200" i="0" smtClean="0"/>
              <a:t>5</a:t>
            </a:fld>
            <a:endParaRPr lang="en-US" altLang="zh-CN" sz="1200" i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smtClean="0"/>
              <a:t>Success of state of the art steganalysis </a:t>
            </a:r>
            <a:r>
              <a:rPr kumimoji="1" lang="en-US" altLang="zh-CN" smtClean="0">
                <a:ea typeface="Gulim" pitchFamily="34" charset="-127"/>
              </a:rPr>
              <a:t>methods rely on having prior knowledge of steganography to build the training set.  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smtClean="0">
                <a:ea typeface="Gulim" pitchFamily="34" charset="-127"/>
              </a:rPr>
              <a:t>——cover images, embedding algorithm is known.</a:t>
            </a: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8906B57-7291-4160-AEBF-51FA2DB5DB76}" type="slidenum">
              <a:rPr lang="en-US" altLang="zh-CN" sz="1200" i="0" smtClean="0"/>
              <a:t>6</a:t>
            </a:fld>
            <a:endParaRPr lang="en-US" altLang="zh-CN" sz="1200" i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BB0FF0-9BD7-4C0E-A06D-7289401E8ACB}" type="slidenum">
              <a:rPr lang="en-US" altLang="zh-CN" sz="1200" i="0" smtClean="0"/>
              <a:t>8</a:t>
            </a:fld>
            <a:endParaRPr lang="en-US" altLang="zh-CN" sz="1200" i="0" smtClean="0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Tx/>
              <a:buFontTx/>
            </a:pPr>
            <a:r>
              <a:rPr lang="en-US" dirty="0">
                <a:solidFill>
                  <a:srgbClr val="FF0000"/>
                </a:solidFill>
                <a:sym typeface="+mn-ea"/>
              </a:rPr>
              <a:t> What is "Dictionary Learning" and how to represent a signal?</a:t>
            </a:r>
            <a:endParaRPr lang="en-US" i="0" dirty="0">
              <a:solidFill>
                <a:srgbClr val="FF0000"/>
              </a:solidFill>
            </a:endParaRPr>
          </a:p>
          <a:p>
            <a:pPr algn="l">
              <a:buClrTx/>
              <a:buFontTx/>
            </a:pPr>
            <a:r>
              <a:rPr lang="en-US" dirty="0">
                <a:solidFill>
                  <a:srgbClr val="FF0000"/>
                </a:solidFill>
                <a:sym typeface="+mn-ea"/>
              </a:rPr>
              <a:t> Two types of "Dictionary Learning": Synthesis and Analysis DL.</a:t>
            </a:r>
            <a:endParaRPr lang="en-US" i="0" dirty="0">
              <a:solidFill>
                <a:srgbClr val="FF0000"/>
              </a:solidFill>
              <a:sym typeface="+mn-ea"/>
            </a:endParaRPr>
          </a:p>
          <a:p>
            <a:pPr algn="l">
              <a:buClrTx/>
              <a:buFontTx/>
            </a:pPr>
            <a:r>
              <a:rPr lang="en-US" dirty="0">
                <a:solidFill>
                  <a:srgbClr val="FF0000"/>
                </a:solidFill>
                <a:sym typeface="+mn-ea"/>
              </a:rPr>
              <a:t> What is "Hybrid Dictionary Learning" and how is it work?</a:t>
            </a:r>
            <a:endParaRPr lang="en-US" i="0" dirty="0">
              <a:solidFill>
                <a:srgbClr val="FF0000"/>
              </a:solidFill>
            </a:endParaRPr>
          </a:p>
          <a:p>
            <a:pPr algn="l">
              <a:buClrTx/>
              <a:buFontTx/>
            </a:pPr>
            <a:r>
              <a:rPr lang="en-US" dirty="0">
                <a:solidFill>
                  <a:srgbClr val="FF0000"/>
                </a:solidFill>
                <a:sym typeface="+mn-ea"/>
              </a:rPr>
              <a:t> New model and how to solve the optimization problem?</a:t>
            </a:r>
            <a:endParaRPr lang="en-US" i="0" dirty="0">
              <a:solidFill>
                <a:srgbClr val="FF0000"/>
              </a:solidFill>
            </a:endParaRPr>
          </a:p>
          <a:p>
            <a:pPr algn="l">
              <a:buClrTx/>
              <a:buFontTx/>
            </a:pPr>
            <a:r>
              <a:rPr lang="en-US" dirty="0">
                <a:solidFill>
                  <a:srgbClr val="FF0000"/>
                </a:solidFill>
                <a:sym typeface="+mn-ea"/>
              </a:rPr>
              <a:t> Experimental results and discussion.</a:t>
            </a:r>
            <a:endParaRPr lang="zh-CN" altLang="zh-CN" smtClean="0">
              <a:solidFill>
                <a:srgbClr val="FF0000"/>
              </a:solidFill>
            </a:endParaRPr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F1DA660-60A3-41AA-BA4D-D86C8732C4CE}" type="slidenum">
              <a:rPr lang="en-US" altLang="zh-CN" sz="1200" i="0">
                <a:latin typeface="Calibri" pitchFamily="34" charset="0"/>
              </a:rPr>
              <a:t>8</a:t>
            </a:fld>
            <a:endParaRPr lang="en-US" altLang="zh-CN" sz="1200" i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BB0FF0-9BD7-4C0E-A06D-7289401E8ACB}" type="slidenum">
              <a:rPr lang="en-US" altLang="zh-CN" sz="1200" i="0" smtClean="0"/>
              <a:t>9</a:t>
            </a:fld>
            <a:endParaRPr lang="en-US" altLang="zh-CN" sz="1200" i="0" smtClean="0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Tx/>
              <a:buFontTx/>
            </a:pPr>
            <a:r>
              <a:rPr lang="en-US" dirty="0">
                <a:solidFill>
                  <a:srgbClr val="FF0000"/>
                </a:solidFill>
                <a:sym typeface="+mn-ea"/>
              </a:rPr>
              <a:t> What is "Dictionary Learning" and how to represent a signal?</a:t>
            </a:r>
            <a:endParaRPr lang="en-US" i="0" dirty="0">
              <a:solidFill>
                <a:srgbClr val="FF0000"/>
              </a:solidFill>
            </a:endParaRPr>
          </a:p>
          <a:p>
            <a:pPr algn="l">
              <a:buClrTx/>
              <a:buFontTx/>
            </a:pPr>
            <a:r>
              <a:rPr lang="en-US" dirty="0">
                <a:solidFill>
                  <a:srgbClr val="FF0000"/>
                </a:solidFill>
                <a:sym typeface="+mn-ea"/>
              </a:rPr>
              <a:t> Two types of "Dictionary Learning": Synthesis and Analysis DL.</a:t>
            </a:r>
            <a:endParaRPr lang="en-US" i="0" dirty="0">
              <a:solidFill>
                <a:srgbClr val="FF0000"/>
              </a:solidFill>
              <a:sym typeface="+mn-ea"/>
            </a:endParaRPr>
          </a:p>
          <a:p>
            <a:pPr algn="l">
              <a:buClrTx/>
              <a:buFontTx/>
            </a:pPr>
            <a:r>
              <a:rPr lang="en-US" dirty="0">
                <a:solidFill>
                  <a:srgbClr val="FF0000"/>
                </a:solidFill>
                <a:sym typeface="+mn-ea"/>
              </a:rPr>
              <a:t> What is "Hybrid Dictionary Learning" and how is it work?</a:t>
            </a:r>
            <a:endParaRPr lang="en-US" i="0" dirty="0">
              <a:solidFill>
                <a:srgbClr val="FF0000"/>
              </a:solidFill>
            </a:endParaRPr>
          </a:p>
          <a:p>
            <a:pPr algn="l">
              <a:buClrTx/>
              <a:buFontTx/>
            </a:pPr>
            <a:r>
              <a:rPr lang="en-US" dirty="0">
                <a:solidFill>
                  <a:srgbClr val="FF0000"/>
                </a:solidFill>
                <a:sym typeface="+mn-ea"/>
              </a:rPr>
              <a:t> New model and how to solve the optimization problem?</a:t>
            </a:r>
            <a:endParaRPr lang="en-US" i="0" dirty="0">
              <a:solidFill>
                <a:srgbClr val="FF0000"/>
              </a:solidFill>
            </a:endParaRPr>
          </a:p>
          <a:p>
            <a:pPr algn="l">
              <a:buClrTx/>
              <a:buFontTx/>
            </a:pPr>
            <a:r>
              <a:rPr lang="en-US" dirty="0">
                <a:solidFill>
                  <a:srgbClr val="FF0000"/>
                </a:solidFill>
                <a:sym typeface="+mn-ea"/>
              </a:rPr>
              <a:t> Experimental results and discussion.</a:t>
            </a:r>
            <a:endParaRPr lang="zh-CN" altLang="zh-CN" smtClean="0">
              <a:solidFill>
                <a:srgbClr val="FF0000"/>
              </a:solidFill>
            </a:endParaRPr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F1DA660-60A3-41AA-BA4D-D86C8732C4CE}" type="slidenum">
              <a:rPr lang="en-US" altLang="zh-CN" sz="1200" i="0">
                <a:latin typeface="Calibri" pitchFamily="34" charset="0"/>
              </a:rPr>
              <a:t>9</a:t>
            </a:fld>
            <a:endParaRPr lang="en-US" altLang="zh-CN" sz="1200" i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BB0FF0-9BD7-4C0E-A06D-7289401E8ACB}" type="slidenum">
              <a:rPr lang="en-US" altLang="zh-CN" sz="1200" i="0" smtClean="0"/>
              <a:t>10</a:t>
            </a:fld>
            <a:endParaRPr lang="en-US" altLang="zh-CN" sz="1200" i="0" smtClean="0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Tx/>
              <a:buFontTx/>
            </a:pPr>
            <a:r>
              <a:rPr lang="en-US" dirty="0">
                <a:solidFill>
                  <a:srgbClr val="FF0000"/>
                </a:solidFill>
                <a:sym typeface="+mn-ea"/>
              </a:rPr>
              <a:t>  What is "Hybrid Dictionary Learning" and how 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does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it work?</a:t>
            </a:r>
            <a:endParaRPr lang="en-US" i="0" dirty="0">
              <a:solidFill>
                <a:srgbClr val="FF0000"/>
              </a:solidFill>
            </a:endParaRPr>
          </a:p>
          <a:p>
            <a:pPr algn="l">
              <a:buClrTx/>
              <a:buFontTx/>
            </a:pPr>
            <a:r>
              <a:rPr lang="en-US" dirty="0">
                <a:solidFill>
                  <a:srgbClr val="FF0000"/>
                </a:solidFill>
                <a:sym typeface="+mn-ea"/>
              </a:rPr>
              <a:t> New model and how to solve the optimization problem?</a:t>
            </a:r>
            <a:endParaRPr lang="en-US" i="0" dirty="0">
              <a:solidFill>
                <a:srgbClr val="FF0000"/>
              </a:solidFill>
            </a:endParaRPr>
          </a:p>
          <a:p>
            <a:pPr algn="l">
              <a:buClrTx/>
              <a:buFontTx/>
            </a:pPr>
            <a:r>
              <a:rPr lang="en-US" dirty="0">
                <a:solidFill>
                  <a:srgbClr val="FF0000"/>
                </a:solidFill>
                <a:sym typeface="+mn-ea"/>
              </a:rPr>
              <a:t> Experimental results and discussion.</a:t>
            </a:r>
            <a:endParaRPr lang="zh-CN" altLang="zh-CN" dirty="0" smtClean="0">
              <a:solidFill>
                <a:srgbClr val="FF0000"/>
              </a:solidFill>
            </a:endParaRPr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F1DA660-60A3-41AA-BA4D-D86C8732C4CE}" type="slidenum">
              <a:rPr lang="en-US" altLang="zh-CN" sz="1200" i="0">
                <a:latin typeface="Calibri" pitchFamily="34" charset="0"/>
              </a:rPr>
              <a:t>10</a:t>
            </a:fld>
            <a:endParaRPr lang="en-US" altLang="zh-CN" sz="1200" i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BB0FF0-9BD7-4C0E-A06D-7289401E8ACB}" type="slidenum">
              <a:rPr lang="en-US" altLang="zh-CN" sz="1200" i="0" smtClean="0"/>
              <a:t>11</a:t>
            </a:fld>
            <a:endParaRPr lang="en-US" altLang="zh-CN" sz="1200" i="0" smtClean="0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Tx/>
              <a:buFontTx/>
            </a:pPr>
            <a:r>
              <a:rPr lang="en-US" dirty="0">
                <a:solidFill>
                  <a:srgbClr val="FF0000"/>
                </a:solidFill>
                <a:sym typeface="+mn-ea"/>
              </a:rPr>
              <a:t>  What is "Hybrid Dictionary Learning" and how is it work?</a:t>
            </a:r>
            <a:endParaRPr lang="en-US" i="0" dirty="0">
              <a:solidFill>
                <a:srgbClr val="FF0000"/>
              </a:solidFill>
            </a:endParaRPr>
          </a:p>
          <a:p>
            <a:pPr algn="l">
              <a:buClrTx/>
              <a:buFontTx/>
            </a:pPr>
            <a:r>
              <a:rPr lang="en-US" dirty="0">
                <a:solidFill>
                  <a:srgbClr val="FF0000"/>
                </a:solidFill>
                <a:sym typeface="+mn-ea"/>
              </a:rPr>
              <a:t> New model and how to solve the optimization problem?</a:t>
            </a:r>
            <a:endParaRPr lang="en-US" i="0" dirty="0">
              <a:solidFill>
                <a:srgbClr val="FF0000"/>
              </a:solidFill>
            </a:endParaRPr>
          </a:p>
          <a:p>
            <a:pPr algn="l">
              <a:buClrTx/>
              <a:buFontTx/>
            </a:pPr>
            <a:r>
              <a:rPr lang="en-US" dirty="0">
                <a:solidFill>
                  <a:srgbClr val="FF0000"/>
                </a:solidFill>
                <a:sym typeface="+mn-ea"/>
              </a:rPr>
              <a:t> Experimental results and discussion.</a:t>
            </a:r>
            <a:endParaRPr lang="zh-CN" altLang="zh-CN" smtClean="0">
              <a:solidFill>
                <a:srgbClr val="FF0000"/>
              </a:solidFill>
            </a:endParaRPr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F1DA660-60A3-41AA-BA4D-D86C8732C4CE}" type="slidenum">
              <a:rPr lang="en-US" altLang="zh-CN" sz="1200" i="0">
                <a:latin typeface="Calibri" pitchFamily="34" charset="0"/>
              </a:rPr>
              <a:t>11</a:t>
            </a:fld>
            <a:endParaRPr lang="en-US" altLang="zh-CN" sz="1200" i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3C54D-3AB0-4444-9EA3-DE9202C0E62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46314-E2F2-4158-9F86-0FCE333C443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A9BC9-F21A-49EB-9C00-9AEA1924E17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D823-DCB7-4F53-80E1-CDE8407691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89B53-7BDA-473B-A2EC-A33BE8537E9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0D1FE-8CF9-4E97-8A80-166A65B4A0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5F448-3989-4422-8C32-32D34331C13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16E94-CB4D-4444-A286-D7B6C9A5EB4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C1D7F-DC09-49F7-949F-AEE63DFCC33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D1F52-FE50-4B0B-B804-BAD78FCD8BC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E3B59-424B-4427-A729-8B863CD13EA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buFontTx/>
              <a:buNone/>
              <a:defRPr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400" i="0"/>
            </a:lvl1pPr>
          </a:lstStyle>
          <a:p>
            <a:pPr>
              <a:defRPr/>
            </a:pPr>
            <a:fld id="{D2AD9236-3BEE-4310-A355-55776C70B4B0}" type="slidenum">
              <a:rPr lang="en-US" altLang="zh-CN"/>
              <a:t>‹#›</a:t>
            </a:fld>
            <a:endParaRPr lang="en-US" altLang="zh-CN"/>
          </a:p>
        </p:txBody>
      </p:sp>
      <p:graphicFrame>
        <p:nvGraphicFramePr>
          <p:cNvPr id="1031" name="Object 7"/>
          <p:cNvGraphicFramePr/>
          <p:nvPr userDrawn="1"/>
        </p:nvGraphicFramePr>
        <p:xfrm>
          <a:off x="395288" y="1412875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Clip" r:id="rId14" imgW="6858000" imgH="48895" progId="">
                  <p:embed/>
                </p:oleObj>
              </mc:Choice>
              <mc:Fallback>
                <p:oleObj name="Clip" r:id="rId14" imgW="6858000" imgH="48895" progId="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>
                      <a:xfrm>
                        <a:off x="395288" y="1412875"/>
                        <a:ext cx="8382000" cy="76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3.bin"/><Relationship Id="rId17" Type="http://schemas.microsoft.com/office/2007/relationships/hdphoto" Target="../media/hdphoto2.wdp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microsoft.com/office/2007/relationships/hdphoto" Target="../media/hdphoto1.wdp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4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png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png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2.wmf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1.bin"/><Relationship Id="rId5" Type="http://schemas.openxmlformats.org/officeDocument/2006/relationships/image" Target="../media/image17.wmf"/><Relationship Id="rId15" Type="http://schemas.openxmlformats.org/officeDocument/2006/relationships/image" Target="../media/image11.wmf"/><Relationship Id="rId23" Type="http://schemas.openxmlformats.org/officeDocument/2006/relationships/image" Target="../media/image22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5DA8410E-5B25-4CBC-B768-C9520DD7D0D0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1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51" name="标题 11"/>
          <p:cNvSpPr/>
          <p:nvPr/>
        </p:nvSpPr>
        <p:spPr bwMode="auto">
          <a:xfrm>
            <a:off x="106363" y="1052513"/>
            <a:ext cx="8786812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400" b="1" i="0" dirty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  <a:cs typeface="Tahoma" pitchFamily="34" charset="0"/>
              </a:rPr>
              <a:t>Hybrid Dictionary Learning for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400" b="1" i="0" dirty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  <a:cs typeface="Tahoma" pitchFamily="34" charset="0"/>
              </a:rPr>
              <a:t>JPEG </a:t>
            </a:r>
            <a:r>
              <a:rPr lang="en-US" altLang="zh-CN" sz="4400" b="1" i="0" dirty="0" err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  <a:cs typeface="Tahoma" pitchFamily="34" charset="0"/>
              </a:rPr>
              <a:t>Steganalysis</a:t>
            </a:r>
          </a:p>
        </p:txBody>
      </p:sp>
      <p:sp>
        <p:nvSpPr>
          <p:cNvPr id="2052" name="副标题 12"/>
          <p:cNvSpPr/>
          <p:nvPr/>
        </p:nvSpPr>
        <p:spPr bwMode="auto">
          <a:xfrm>
            <a:off x="533400" y="3810000"/>
            <a:ext cx="8180388" cy="235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Aft>
                <a:spcPts val="1200"/>
              </a:spcAft>
              <a:buFontTx/>
              <a:buNone/>
            </a:pPr>
            <a:r>
              <a:rPr lang="en-US" altLang="zh-CN" sz="2800" i="0" dirty="0" err="1">
                <a:latin typeface="Times New Roman" pitchFamily="18" charset="0"/>
                <a:ea typeface="黑体" pitchFamily="49" charset="-122"/>
                <a:cs typeface="Tahoma" pitchFamily="34" charset="0"/>
              </a:rPr>
              <a:t>Zhihao</a:t>
            </a:r>
            <a:r>
              <a:rPr lang="en-US" altLang="zh-CN" sz="2800" i="0" dirty="0">
                <a:latin typeface="Times New Roman" pitchFamily="18" charset="0"/>
                <a:ea typeface="黑体" pitchFamily="49" charset="-122"/>
                <a:cs typeface="Tahoma" pitchFamily="34" charset="0"/>
              </a:rPr>
              <a:t> Xu, Yanqing </a:t>
            </a:r>
            <a:r>
              <a:rPr lang="en-US" altLang="zh-CN" sz="2800" i="0" dirty="0" err="1" smtClean="0">
                <a:latin typeface="Times New Roman" pitchFamily="18" charset="0"/>
                <a:ea typeface="黑体" pitchFamily="49" charset="-122"/>
                <a:cs typeface="Tahoma" pitchFamily="34" charset="0"/>
              </a:rPr>
              <a:t>Guo</a:t>
            </a:r>
            <a:r>
              <a:rPr lang="en-US" altLang="zh-CN" sz="2800" i="0" dirty="0" smtClean="0">
                <a:latin typeface="Times New Roman" pitchFamily="18" charset="0"/>
                <a:ea typeface="黑体" pitchFamily="49" charset="-122"/>
                <a:cs typeface="Tahoma" pitchFamily="34" charset="0"/>
              </a:rPr>
              <a:t>*, </a:t>
            </a:r>
            <a:r>
              <a:rPr lang="en-US" altLang="zh-CN" sz="2800" i="0" dirty="0">
                <a:latin typeface="Times New Roman" pitchFamily="18" charset="0"/>
                <a:ea typeface="黑体" pitchFamily="49" charset="-122"/>
                <a:cs typeface="Tahoma" pitchFamily="34" charset="0"/>
              </a:rPr>
              <a:t>Jun </a:t>
            </a:r>
            <a:r>
              <a:rPr lang="en-US" altLang="zh-CN" sz="2800" i="0" dirty="0" err="1">
                <a:latin typeface="Times New Roman" pitchFamily="18" charset="0"/>
                <a:ea typeface="黑体" pitchFamily="49" charset="-122"/>
                <a:cs typeface="Tahoma" pitchFamily="34" charset="0"/>
              </a:rPr>
              <a:t>Guo</a:t>
            </a:r>
            <a:r>
              <a:rPr lang="en-US" altLang="zh-CN" sz="2800" i="0" dirty="0">
                <a:latin typeface="Times New Roman" pitchFamily="18" charset="0"/>
                <a:ea typeface="黑体" pitchFamily="49" charset="-122"/>
                <a:cs typeface="Tahoma" pitchFamily="34" charset="0"/>
              </a:rPr>
              <a:t>, </a:t>
            </a:r>
            <a:r>
              <a:rPr lang="en-US" altLang="zh-CN" sz="2800" i="0" dirty="0" err="1">
                <a:latin typeface="Times New Roman" pitchFamily="18" charset="0"/>
                <a:ea typeface="黑体" pitchFamily="49" charset="-122"/>
                <a:cs typeface="Tahoma" pitchFamily="34" charset="0"/>
              </a:rPr>
              <a:t>Xiangwei</a:t>
            </a:r>
            <a:r>
              <a:rPr lang="en-US" altLang="zh-CN" sz="2800" i="0" dirty="0">
                <a:latin typeface="Times New Roman" pitchFamily="18" charset="0"/>
                <a:ea typeface="黑体" pitchFamily="49" charset="-122"/>
                <a:cs typeface="Tahoma" pitchFamily="34" charset="0"/>
              </a:rPr>
              <a:t> Kong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300" i="0" dirty="0">
                <a:solidFill>
                  <a:srgbClr val="22489C"/>
                </a:solidFill>
                <a:latin typeface="Tahoma" pitchFamily="34" charset="0"/>
                <a:ea typeface="黑体" pitchFamily="49" charset="-122"/>
                <a:cs typeface="Tahoma" pitchFamily="34" charset="0"/>
              </a:rPr>
              <a:t>School of Information and Communication Engineering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300" i="0" dirty="0">
                <a:solidFill>
                  <a:srgbClr val="22489C"/>
                </a:solidFill>
                <a:latin typeface="Tahoma" pitchFamily="34" charset="0"/>
                <a:ea typeface="黑体" pitchFamily="49" charset="-122"/>
                <a:cs typeface="Tahoma" pitchFamily="34" charset="0"/>
              </a:rPr>
              <a:t>Dalian University of </a:t>
            </a:r>
            <a:r>
              <a:rPr lang="en-US" altLang="zh-CN" sz="2300" i="0" dirty="0" smtClean="0">
                <a:solidFill>
                  <a:srgbClr val="22489C"/>
                </a:solidFill>
                <a:latin typeface="Tahoma" pitchFamily="34" charset="0"/>
                <a:ea typeface="黑体" pitchFamily="49" charset="-122"/>
                <a:cs typeface="Tahoma" pitchFamily="34" charset="0"/>
              </a:rPr>
              <a:t>Technology, Dalian</a:t>
            </a:r>
            <a:r>
              <a:rPr lang="en-US" altLang="zh-CN" sz="2300" i="0" dirty="0">
                <a:solidFill>
                  <a:srgbClr val="22489C"/>
                </a:solidFill>
                <a:latin typeface="Tahoma" pitchFamily="34" charset="0"/>
                <a:ea typeface="黑体" pitchFamily="49" charset="-122"/>
                <a:cs typeface="Tahoma" pitchFamily="34" charset="0"/>
              </a:rPr>
              <a:t>, China, 116024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300" i="0" dirty="0">
                <a:solidFill>
                  <a:srgbClr val="22489C"/>
                </a:solidFill>
                <a:latin typeface="Tahoma" pitchFamily="34" charset="0"/>
                <a:ea typeface="黑体" pitchFamily="49" charset="-122"/>
                <a:cs typeface="Tahoma" pitchFamily="34" charset="0"/>
              </a:rPr>
              <a:t>E-mail: </a:t>
            </a:r>
            <a:r>
              <a:rPr lang="en-US" altLang="zh-CN" sz="2300" i="0" dirty="0" smtClean="0">
                <a:solidFill>
                  <a:srgbClr val="22489C"/>
                </a:solidFill>
                <a:latin typeface="Tahoma" pitchFamily="34" charset="0"/>
                <a:ea typeface="黑体" pitchFamily="49" charset="-122"/>
                <a:cs typeface="Tahoma" pitchFamily="34" charset="0"/>
              </a:rPr>
              <a:t>guoyq@dlut.edu.cn</a:t>
            </a:r>
            <a:endParaRPr lang="en-US" altLang="zh-CN" sz="2300" i="0" dirty="0">
              <a:solidFill>
                <a:srgbClr val="22489C"/>
              </a:solidFill>
              <a:latin typeface="Tahoma" pitchFamily="34" charset="0"/>
              <a:ea typeface="黑体" pitchFamily="49" charset="-122"/>
              <a:cs typeface="Tahoma" pitchFamily="34" charset="0"/>
            </a:endParaRPr>
          </a:p>
        </p:txBody>
      </p:sp>
    </p:spTree>
  </p:cSld>
  <p:clrMapOvr>
    <a:masterClrMapping/>
  </p:clrMapOvr>
  <p:transition advTm="1527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395288" y="-2762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ym typeface="+mn-ea"/>
              </a:rPr>
              <a:t>Idea and </a:t>
            </a:r>
            <a:r>
              <a:rPr lang="en-US" altLang="zh-CN" sz="4000" dirty="0" smtClean="0">
                <a:sym typeface="+mn-ea"/>
              </a:rPr>
              <a:t>the Proposed </a:t>
            </a:r>
            <a:r>
              <a:rPr lang="en-US" altLang="zh-CN" sz="4000" dirty="0" smtClean="0"/>
              <a:t>Method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1A490A48-F12B-4638-8116-F62249DA0CD8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10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4485" y="904875"/>
            <a:ext cx="77755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l">
              <a:buFontTx/>
              <a:buNone/>
            </a:pPr>
            <a:r>
              <a:rPr lang="en-US" altLang="zh-CN" sz="2400" i="0">
                <a:solidFill>
                  <a:srgbClr val="005C2A"/>
                </a:solidFill>
              </a:rPr>
              <a:t>Main idea: Hybrid </a:t>
            </a:r>
            <a:r>
              <a:rPr lang="en-US" altLang="zh-CN" sz="2400" i="0" dirty="0">
                <a:solidFill>
                  <a:srgbClr val="005C2A"/>
                </a:solidFill>
                <a:sym typeface="+mn-ea"/>
              </a:rPr>
              <a:t>Dictionary Learning (HDL)</a:t>
            </a:r>
            <a:r>
              <a:rPr lang="en-US" altLang="zh-CN" sz="2400" i="0">
                <a:solidFill>
                  <a:srgbClr val="005C2A"/>
                </a:solidFill>
              </a:rPr>
              <a:t> ----(1)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80365" y="1692275"/>
            <a:ext cx="8306435" cy="438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/>
            <a:r>
              <a:rPr lang="en-US" altLang="zh-CN" sz="2400" i="0" dirty="0" smtClean="0">
                <a:solidFill>
                  <a:srgbClr val="FF0000"/>
                </a:solidFill>
              </a:rPr>
              <a:t>Combine </a:t>
            </a:r>
            <a:r>
              <a:rPr lang="en-US" altLang="zh-CN" sz="2400" i="0" dirty="0">
                <a:solidFill>
                  <a:srgbClr val="FF0000"/>
                </a:solidFill>
                <a:sym typeface="+mn-ea"/>
              </a:rPr>
              <a:t>synthesis DL and analysis DL together</a:t>
            </a:r>
            <a:r>
              <a:rPr lang="en-US" altLang="zh-CN" sz="2400" i="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8810" y="2204720"/>
            <a:ext cx="8099425" cy="438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en-US" sz="2400" i="0"/>
              <a:t>For a steganalysis problem, we use HDL get new features:</a:t>
            </a:r>
          </a:p>
        </p:txBody>
      </p:sp>
      <p:graphicFrame>
        <p:nvGraphicFramePr>
          <p:cNvPr id="1332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150744"/>
              </p:ext>
            </p:extLst>
          </p:nvPr>
        </p:nvGraphicFramePr>
        <p:xfrm>
          <a:off x="683568" y="2636838"/>
          <a:ext cx="816292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" name="Equation" r:id="rId4" imgW="3860640" imgH="431640" progId="Equation.DSMT4">
                  <p:embed/>
                </p:oleObj>
              </mc:Choice>
              <mc:Fallback>
                <p:oleObj name="Equation" r:id="rId4" imgW="3860640" imgH="43164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683568" y="2636838"/>
                        <a:ext cx="8162925" cy="922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4212590" y="3664425"/>
            <a:ext cx="4490085" cy="438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zh-CN" altLang="en-US" sz="2400" i="0"/>
              <a:t>denote</a:t>
            </a:r>
            <a:r>
              <a:rPr lang="en-US" altLang="zh-CN" sz="2400" i="0"/>
              <a:t>s</a:t>
            </a:r>
            <a:r>
              <a:rPr lang="zh-CN" altLang="en-US" sz="2400" i="0"/>
              <a:t> the </a:t>
            </a:r>
            <a:r>
              <a:rPr lang="en-US" altLang="zh-CN" sz="2400" i="0"/>
              <a:t>cover or stego set</a:t>
            </a:r>
          </a:p>
        </p:txBody>
      </p:sp>
      <p:graphicFrame>
        <p:nvGraphicFramePr>
          <p:cNvPr id="2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362523"/>
              </p:ext>
            </p:extLst>
          </p:nvPr>
        </p:nvGraphicFramePr>
        <p:xfrm>
          <a:off x="831850" y="4221088"/>
          <a:ext cx="33607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" name="Equation" r:id="rId6" imgW="1726920" imgH="241200" progId="Equation.DSMT4">
                  <p:embed/>
                </p:oleObj>
              </mc:Choice>
              <mc:Fallback>
                <p:oleObj name="Equation" r:id="rId6" imgW="1726920" imgH="2412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831850" y="4221088"/>
                        <a:ext cx="3360738" cy="487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744830"/>
              </p:ext>
            </p:extLst>
          </p:nvPr>
        </p:nvGraphicFramePr>
        <p:xfrm>
          <a:off x="811322" y="3645024"/>
          <a:ext cx="33353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" name="Equation" r:id="rId8" imgW="1714320" imgH="241200" progId="Equation.DSMT4">
                  <p:embed/>
                </p:oleObj>
              </mc:Choice>
              <mc:Fallback>
                <p:oleObj name="Equation" r:id="rId8" imgW="1714320" imgH="2412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811322" y="3645024"/>
                        <a:ext cx="3335337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4213225" y="4239735"/>
            <a:ext cx="4213225" cy="438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zh-CN" altLang="en-US" sz="2400" i="0"/>
              <a:t>denote</a:t>
            </a:r>
            <a:r>
              <a:rPr lang="en-US" altLang="zh-CN" sz="2400" i="0"/>
              <a:t>s</a:t>
            </a:r>
            <a:r>
              <a:rPr lang="zh-CN" altLang="en-US" sz="2400" i="0"/>
              <a:t> new </a:t>
            </a:r>
            <a:r>
              <a:rPr lang="en-US" sz="2400" i="0"/>
              <a:t>features from</a:t>
            </a:r>
          </a:p>
        </p:txBody>
      </p:sp>
      <p:graphicFrame>
        <p:nvGraphicFramePr>
          <p:cNvPr id="5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687949"/>
              </p:ext>
            </p:extLst>
          </p:nvPr>
        </p:nvGraphicFramePr>
        <p:xfrm>
          <a:off x="7943850" y="4189413"/>
          <a:ext cx="431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" name="Equation" r:id="rId10" imgW="203040" imgH="228600" progId="Equation.DSMT4">
                  <p:embed/>
                </p:oleObj>
              </mc:Choice>
              <mc:Fallback>
                <p:oleObj name="Equation" r:id="rId10" imgW="203040" imgH="228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7943850" y="4189413"/>
                        <a:ext cx="431800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397623"/>
              </p:ext>
            </p:extLst>
          </p:nvPr>
        </p:nvGraphicFramePr>
        <p:xfrm>
          <a:off x="829310" y="4766150"/>
          <a:ext cx="382905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" name="Equation" r:id="rId12" imgW="203200" imgH="215900" progId="Equation.DSMT4">
                  <p:embed/>
                </p:oleObj>
              </mc:Choice>
              <mc:Fallback>
                <p:oleObj name="Equation" r:id="rId12" imgW="203200" imgH="2159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>
                      <a:xfrm>
                        <a:off x="829310" y="4766150"/>
                        <a:ext cx="382905" cy="4235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1217043" y="4804468"/>
            <a:ext cx="7517130" cy="4247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sz="2400" i="0" dirty="0"/>
              <a:t>denotes </a:t>
            </a:r>
            <a:r>
              <a:rPr lang="en-US" sz="2400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0" dirty="0" err="1" smtClean="0"/>
              <a:t>’s</a:t>
            </a:r>
            <a:r>
              <a:rPr sz="2400" i="0" dirty="0" smtClean="0"/>
              <a:t> </a:t>
            </a:r>
            <a:r>
              <a:rPr sz="2400" i="0" dirty="0"/>
              <a:t>complementary </a:t>
            </a:r>
            <a:r>
              <a:rPr lang="en-US" sz="2400" i="0" dirty="0">
                <a:sym typeface="+mn-ea"/>
              </a:rPr>
              <a:t>(</a:t>
            </a:r>
            <a:r>
              <a:rPr lang="en-US" sz="2400" i="0" dirty="0" err="1">
                <a:sym typeface="+mn-ea"/>
              </a:rPr>
              <a:t>stego</a:t>
            </a:r>
            <a:r>
              <a:rPr lang="en-US" sz="2400" i="0" dirty="0">
                <a:sym typeface="+mn-ea"/>
              </a:rPr>
              <a:t> </a:t>
            </a:r>
            <a:r>
              <a:rPr lang="en-US" sz="2400" i="0" dirty="0" smtClean="0">
                <a:sym typeface="+mn-ea"/>
              </a:rPr>
              <a:t>/ </a:t>
            </a:r>
            <a:r>
              <a:rPr lang="en-US" sz="2400" i="0" dirty="0" smtClean="0">
                <a:sym typeface="+mn-ea"/>
              </a:rPr>
              <a:t>cover</a:t>
            </a:r>
            <a:r>
              <a:rPr lang="en-US" sz="2400" i="0" dirty="0">
                <a:sym typeface="+mn-ea"/>
              </a:rPr>
              <a:t>) </a:t>
            </a:r>
            <a:r>
              <a:rPr sz="2400" i="0" dirty="0"/>
              <a:t>data </a:t>
            </a:r>
            <a:r>
              <a:rPr lang="en-US" sz="2400" i="0" dirty="0"/>
              <a:t>set </a:t>
            </a:r>
            <a:endParaRPr sz="2400" i="0" dirty="0"/>
          </a:p>
        </p:txBody>
      </p:sp>
      <p:sp>
        <p:nvSpPr>
          <p:cNvPr id="60" name="文本框 59"/>
          <p:cNvSpPr txBox="1"/>
          <p:nvPr/>
        </p:nvSpPr>
        <p:spPr>
          <a:xfrm>
            <a:off x="539750" y="5445125"/>
            <a:ext cx="835273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/>
            <a:r>
              <a:rPr lang="en-US" sz="2400" i="0" dirty="0"/>
              <a:t>Each class learns a synthesis and </a:t>
            </a:r>
            <a:r>
              <a:rPr lang="en-US" sz="2400" i="0" dirty="0" smtClean="0"/>
              <a:t>an </a:t>
            </a:r>
            <a:r>
              <a:rPr lang="en-US" sz="2400" i="0" dirty="0"/>
              <a:t>analysis dictionary </a:t>
            </a:r>
          </a:p>
          <a:p>
            <a:pPr marL="342900" indent="-342900" algn="l"/>
            <a:r>
              <a:rPr lang="en-US" sz="2400" i="0" dirty="0"/>
              <a:t>The samples from class                and </a:t>
            </a:r>
          </a:p>
        </p:txBody>
      </p:sp>
      <p:graphicFrame>
        <p:nvGraphicFramePr>
          <p:cNvPr id="61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678370"/>
              </p:ext>
            </p:extLst>
          </p:nvPr>
        </p:nvGraphicFramePr>
        <p:xfrm>
          <a:off x="4211320" y="5846028"/>
          <a:ext cx="1293495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" name="Equation" r:id="rId14" imgW="685800" imgH="228600" progId="Equation.DSMT4">
                  <p:embed/>
                </p:oleObj>
              </mc:Choice>
              <mc:Fallback>
                <p:oleObj name="Equation" r:id="rId14" imgW="685800" imgH="228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>
                      <a:xfrm>
                        <a:off x="4211320" y="5846028"/>
                        <a:ext cx="1293495" cy="4489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936748"/>
              </p:ext>
            </p:extLst>
          </p:nvPr>
        </p:nvGraphicFramePr>
        <p:xfrm>
          <a:off x="6100763" y="5816600"/>
          <a:ext cx="19907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" name="Equation" r:id="rId16" imgW="1054080" imgH="241200" progId="Equation.DSMT4">
                  <p:embed/>
                </p:oleObj>
              </mc:Choice>
              <mc:Fallback>
                <p:oleObj name="Equation" r:id="rId16" imgW="1054080" imgH="2412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>
                      <a:xfrm>
                        <a:off x="6100763" y="5816600"/>
                        <a:ext cx="1990725" cy="474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50747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395288" y="-2762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ym typeface="+mn-ea"/>
              </a:rPr>
              <a:t>Idea and </a:t>
            </a:r>
            <a:r>
              <a:rPr lang="en-US" altLang="zh-CN" sz="4000" dirty="0" smtClean="0">
                <a:sym typeface="+mn-ea"/>
              </a:rPr>
              <a:t>the Proposed </a:t>
            </a:r>
            <a:r>
              <a:rPr lang="en-US" altLang="zh-CN" sz="4000" dirty="0" smtClean="0"/>
              <a:t>Method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1A490A48-F12B-4638-8116-F62249DA0CD8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11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4485" y="904875"/>
            <a:ext cx="77755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l">
              <a:buFontTx/>
              <a:buNone/>
            </a:pPr>
            <a:r>
              <a:rPr lang="en-US" altLang="zh-CN" sz="2400" i="0">
                <a:solidFill>
                  <a:srgbClr val="005C2A"/>
                </a:solidFill>
              </a:rPr>
              <a:t>Main idea: Hybrid </a:t>
            </a:r>
            <a:r>
              <a:rPr lang="en-US" altLang="zh-CN" sz="2400" i="0" dirty="0">
                <a:solidFill>
                  <a:srgbClr val="005C2A"/>
                </a:solidFill>
                <a:sym typeface="+mn-ea"/>
              </a:rPr>
              <a:t>Dictionary Learning (HDL)</a:t>
            </a:r>
            <a:r>
              <a:rPr lang="en-US" altLang="zh-CN" sz="2400" i="0">
                <a:solidFill>
                  <a:srgbClr val="005C2A"/>
                </a:solidFill>
              </a:rPr>
              <a:t> </a:t>
            </a:r>
            <a:r>
              <a:rPr lang="en-US" altLang="zh-CN" sz="2400" i="0">
                <a:solidFill>
                  <a:srgbClr val="005C2A"/>
                </a:solidFill>
                <a:sym typeface="+mn-ea"/>
              </a:rPr>
              <a:t>----(2)</a:t>
            </a:r>
            <a:endParaRPr lang="en-US" altLang="zh-CN" sz="2400" i="0">
              <a:solidFill>
                <a:srgbClr val="005C2A"/>
              </a:solidFill>
            </a:endParaRP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80365" y="1692275"/>
            <a:ext cx="8776970" cy="75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/>
            <a:r>
              <a:rPr lang="en-US" altLang="zh-CN" sz="2400" i="0" dirty="0" smtClean="0">
                <a:solidFill>
                  <a:srgbClr val="FF0000"/>
                </a:solidFill>
              </a:rPr>
              <a:t>Employ </a:t>
            </a:r>
            <a:r>
              <a:rPr lang="en-US" altLang="zh-CN" sz="2400" i="0" dirty="0" smtClean="0">
                <a:solidFill>
                  <a:srgbClr val="FF0000"/>
                </a:solidFill>
              </a:rPr>
              <a:t>class-specific dictionaries </a:t>
            </a:r>
            <a:r>
              <a:rPr lang="en-US" altLang="zh-CN" sz="2400" i="0" dirty="0">
                <a:solidFill>
                  <a:srgbClr val="FF0000"/>
                </a:solidFill>
              </a:rPr>
              <a:t>to encode different parts </a:t>
            </a:r>
            <a:r>
              <a:rPr lang="en-US" altLang="zh-CN" sz="2400" i="0" dirty="0" smtClean="0">
                <a:solidFill>
                  <a:srgbClr val="FF0000"/>
                </a:solidFill>
              </a:rPr>
              <a:t>and a </a:t>
            </a:r>
            <a:r>
              <a:rPr lang="en-US" altLang="zh-CN" sz="2400" i="0" dirty="0">
                <a:solidFill>
                  <a:srgbClr val="FF0000"/>
                </a:solidFill>
              </a:rPr>
              <a:t>shared </a:t>
            </a:r>
            <a:r>
              <a:rPr lang="en-US" altLang="zh-CN" sz="2400" i="0" dirty="0" smtClean="0">
                <a:solidFill>
                  <a:srgbClr val="FF0000"/>
                </a:solidFill>
              </a:rPr>
              <a:t>dictionary to </a:t>
            </a:r>
            <a:r>
              <a:rPr lang="en-US" altLang="zh-CN" sz="2400" i="0" dirty="0">
                <a:solidFill>
                  <a:srgbClr val="FF0000"/>
                </a:solidFill>
              </a:rPr>
              <a:t>represent the commonality</a:t>
            </a:r>
            <a:endParaRPr lang="en-US" altLang="zh-CN" sz="2400" i="0" dirty="0">
              <a:solidFill>
                <a:srgbClr val="FF0000"/>
              </a:solidFill>
            </a:endParaRPr>
          </a:p>
        </p:txBody>
      </p:sp>
      <p:graphicFrame>
        <p:nvGraphicFramePr>
          <p:cNvPr id="1332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165841"/>
              </p:ext>
            </p:extLst>
          </p:nvPr>
        </p:nvGraphicFramePr>
        <p:xfrm>
          <a:off x="683568" y="2636838"/>
          <a:ext cx="66040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" name="Equation" r:id="rId4" imgW="3124080" imgH="431640" progId="Equation.DSMT4">
                  <p:embed/>
                </p:oleObj>
              </mc:Choice>
              <mc:Fallback>
                <p:oleObj name="Equation" r:id="rId4" imgW="3124080" imgH="43164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683568" y="2636838"/>
                        <a:ext cx="6604000" cy="922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34013"/>
              </p:ext>
            </p:extLst>
          </p:nvPr>
        </p:nvGraphicFramePr>
        <p:xfrm>
          <a:off x="1891178" y="4725144"/>
          <a:ext cx="15875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name="Equation" r:id="rId6" imgW="19202400" imgH="6096000" progId="Equation.DSMT4">
                  <p:embed/>
                </p:oleObj>
              </mc:Choice>
              <mc:Fallback>
                <p:oleObj name="Equation" r:id="rId6" imgW="19202400" imgH="60960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1891178" y="4725144"/>
                        <a:ext cx="1587500" cy="511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10002"/>
              </p:ext>
            </p:extLst>
          </p:nvPr>
        </p:nvGraphicFramePr>
        <p:xfrm>
          <a:off x="5287789" y="4737184"/>
          <a:ext cx="26685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name="Equation" r:id="rId8" imgW="34442400" imgH="6096000" progId="Equation.DSMT4">
                  <p:embed/>
                </p:oleObj>
              </mc:Choice>
              <mc:Fallback>
                <p:oleObj name="Equation" r:id="rId8" imgW="34442400" imgH="6096000" progId="Equation.DSMT4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5287789" y="4737184"/>
                        <a:ext cx="2668587" cy="476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 bwMode="auto">
          <a:xfrm flipH="1">
            <a:off x="1856680" y="5229200"/>
            <a:ext cx="250522" cy="324166"/>
          </a:xfrm>
          <a:prstGeom prst="straightConnector1">
            <a:avLst/>
          </a:prstGeom>
          <a:solidFill>
            <a:srgbClr val="336699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9" name="矩形 8"/>
          <p:cNvSpPr/>
          <p:nvPr/>
        </p:nvSpPr>
        <p:spPr>
          <a:xfrm>
            <a:off x="316420" y="5603828"/>
            <a:ext cx="215383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2400" i="0" dirty="0">
                <a:solidFill>
                  <a:srgbClr val="FF0000"/>
                </a:solidFill>
              </a:rPr>
              <a:t>class-specific </a:t>
            </a:r>
            <a:r>
              <a:rPr lang="en-US" altLang="zh-CN" sz="2400" i="0" dirty="0" smtClean="0">
                <a:solidFill>
                  <a:srgbClr val="FF0000"/>
                </a:solidFill>
              </a:rPr>
              <a:t>dictionary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2608246" y="5236979"/>
            <a:ext cx="291044" cy="316387"/>
          </a:xfrm>
          <a:prstGeom prst="straightConnector1">
            <a:avLst/>
          </a:prstGeom>
          <a:solidFill>
            <a:srgbClr val="336699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0" name="矩形 19"/>
          <p:cNvSpPr/>
          <p:nvPr/>
        </p:nvSpPr>
        <p:spPr>
          <a:xfrm>
            <a:off x="2500126" y="5603828"/>
            <a:ext cx="162631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2400" i="0" dirty="0" smtClean="0">
                <a:solidFill>
                  <a:srgbClr val="FF0000"/>
                </a:solidFill>
              </a:rPr>
              <a:t>shared dictionary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637018"/>
              </p:ext>
            </p:extLst>
          </p:nvPr>
        </p:nvGraphicFramePr>
        <p:xfrm>
          <a:off x="1217613" y="3500438"/>
          <a:ext cx="35067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" name="Equation" r:id="rId10" imgW="1625400" imgH="444240" progId="Equation.DSMT4">
                  <p:embed/>
                </p:oleObj>
              </mc:Choice>
              <mc:Fallback>
                <p:oleObj name="Equation" r:id="rId10" imgW="1625400" imgH="44424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3500438"/>
                        <a:ext cx="350678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877186"/>
              </p:ext>
            </p:extLst>
          </p:nvPr>
        </p:nvGraphicFramePr>
        <p:xfrm>
          <a:off x="7375366" y="2780928"/>
          <a:ext cx="14493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" name="Equation" r:id="rId12" imgW="685800" imgH="279360" progId="Equation.DSMT4">
                  <p:embed/>
                </p:oleObj>
              </mc:Choice>
              <mc:Fallback>
                <p:oleObj name="Equation" r:id="rId12" imgW="685800" imgH="2793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366" y="2780928"/>
                        <a:ext cx="14493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05" name="Picture 61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2" y="5236978"/>
            <a:ext cx="4205288" cy="38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06" name="Picture 62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661248"/>
            <a:ext cx="3865190" cy="10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50747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A80047A1-852E-418F-A132-4C54A9C3D837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12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3327" name="对象 5"/>
          <p:cNvGraphicFramePr>
            <a:graphicFrameLocks noChangeAspect="1"/>
          </p:cNvGraphicFramePr>
          <p:nvPr/>
        </p:nvGraphicFramePr>
        <p:xfrm>
          <a:off x="1836420" y="2055495"/>
          <a:ext cx="471932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9" name="Equation" r:id="rId4" imgW="2336800" imgH="431800" progId="Equation.DSMT4">
                  <p:embed/>
                </p:oleObj>
              </mc:Choice>
              <mc:Fallback>
                <p:oleObj name="Equation" r:id="rId4" imgW="2336800" imgH="4318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1836420" y="2055495"/>
                        <a:ext cx="4719320" cy="885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Box 6"/>
          <p:cNvSpPr txBox="1">
            <a:spLocks noChangeArrowheads="1"/>
          </p:cNvSpPr>
          <p:nvPr/>
        </p:nvSpPr>
        <p:spPr bwMode="auto">
          <a:xfrm>
            <a:off x="684684" y="2996952"/>
            <a:ext cx="6551612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00" i="0" dirty="0"/>
              <a:t>Solve by calculating the derivate:</a:t>
            </a:r>
            <a:endParaRPr lang="zh-CN" altLang="en-US" sz="2200" i="0" dirty="0"/>
          </a:p>
        </p:txBody>
      </p:sp>
      <p:graphicFrame>
        <p:nvGraphicFramePr>
          <p:cNvPr id="13330" name="对象 8"/>
          <p:cNvGraphicFramePr>
            <a:graphicFrameLocks noChangeAspect="1"/>
          </p:cNvGraphicFramePr>
          <p:nvPr/>
        </p:nvGraphicFramePr>
        <p:xfrm>
          <a:off x="2333625" y="3500755"/>
          <a:ext cx="431927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0" name="Equation" r:id="rId6" imgW="2286000" imgH="304800" progId="Equation.DSMT4">
                  <p:embed/>
                </p:oleObj>
              </mc:Choice>
              <mc:Fallback>
                <p:oleObj name="Equation" r:id="rId6" imgW="2286000" imgH="304800" progId="Equation.DSMT4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2333625" y="3500755"/>
                        <a:ext cx="4319270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683568" y="5460702"/>
            <a:ext cx="6553200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00" i="0" dirty="0"/>
              <a:t>Solve by calculating the derivate:</a:t>
            </a:r>
            <a:endParaRPr lang="zh-CN" altLang="en-US" sz="2200" i="0" dirty="0"/>
          </a:p>
        </p:txBody>
      </p:sp>
      <p:graphicFrame>
        <p:nvGraphicFramePr>
          <p:cNvPr id="22" name="对象 10"/>
          <p:cNvGraphicFramePr>
            <a:graphicFrameLocks noChangeAspect="1"/>
          </p:cNvGraphicFramePr>
          <p:nvPr/>
        </p:nvGraphicFramePr>
        <p:xfrm>
          <a:off x="2354580" y="5777230"/>
          <a:ext cx="42703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1" name="Equation" r:id="rId8" imgW="2311400" imgH="381000" progId="Equation.DSMT4">
                  <p:embed/>
                </p:oleObj>
              </mc:Choice>
              <mc:Fallback>
                <p:oleObj name="Equation" r:id="rId8" imgW="2311400" imgH="381000" progId="Equation.DSMT4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2354580" y="5777230"/>
                        <a:ext cx="4270375" cy="720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12"/>
          <p:cNvGraphicFramePr>
            <a:graphicFrameLocks noChangeAspect="1"/>
          </p:cNvGraphicFramePr>
          <p:nvPr/>
        </p:nvGraphicFramePr>
        <p:xfrm>
          <a:off x="2339975" y="4592320"/>
          <a:ext cx="4142740" cy="81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2" name="Equation" r:id="rId10" imgW="2171700" imgH="431800" progId="Equation.DSMT4">
                  <p:embed/>
                </p:oleObj>
              </mc:Choice>
              <mc:Fallback>
                <p:oleObj name="Equation" r:id="rId10" imgW="2171700" imgH="431800" progId="Equation.DSMT4">
                  <p:embed/>
                  <p:pic>
                    <p:nvPicPr>
                      <p:cNvPr id="0" name="图片 6147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2339975" y="4592320"/>
                        <a:ext cx="4142740" cy="8153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5288" y="-2762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ym typeface="+mn-ea"/>
              </a:rPr>
              <a:t>Idea and </a:t>
            </a:r>
            <a:r>
              <a:rPr lang="en-US" altLang="zh-CN" sz="4000" dirty="0" smtClean="0">
                <a:sym typeface="+mn-ea"/>
              </a:rPr>
              <a:t>the Proposed </a:t>
            </a:r>
            <a:r>
              <a:rPr lang="en-US" altLang="zh-CN" sz="4000" dirty="0" smtClean="0"/>
              <a:t>Method</a:t>
            </a:r>
            <a:endParaRPr lang="en-US" altLang="zh-CN" sz="4000" dirty="0" smtClean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24485" y="904875"/>
            <a:ext cx="77755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l">
              <a:buFontTx/>
              <a:buNone/>
            </a:pPr>
            <a:r>
              <a:rPr lang="en-US" altLang="zh-CN" sz="2400" i="0">
                <a:solidFill>
                  <a:srgbClr val="005C2A"/>
                </a:solidFill>
                <a:sym typeface="+mn-ea"/>
              </a:rPr>
              <a:t>Optimization</a:t>
            </a:r>
            <a:r>
              <a:rPr lang="en-US" altLang="zh-CN" sz="2400" i="0">
                <a:solidFill>
                  <a:srgbClr val="005C2A"/>
                </a:solidFill>
              </a:rPr>
              <a:t>: </a:t>
            </a:r>
            <a:r>
              <a:rPr lang="en-US" altLang="zh-CN" sz="2400" i="0">
                <a:solidFill>
                  <a:srgbClr val="005C2A"/>
                </a:solidFill>
                <a:sym typeface="+mn-ea"/>
              </a:rPr>
              <a:t>solving the optimization problem</a:t>
            </a:r>
            <a:endParaRPr lang="en-US" altLang="zh-CN" sz="2400" i="0">
              <a:solidFill>
                <a:srgbClr val="005C2A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127000" y="12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36550" y="1629410"/>
            <a:ext cx="4528185" cy="480695"/>
            <a:chOff x="5841" y="2566"/>
            <a:chExt cx="7131" cy="757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841" y="2679"/>
              <a:ext cx="6919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342900" indent="-342900" eaLnBrk="1" hangingPunct="1"/>
              <a:r>
                <a:rPr lang="en-US" altLang="zh-CN" sz="2200" i="0" dirty="0"/>
                <a:t>Update       with fixed      and     </a:t>
              </a:r>
            </a:p>
          </p:txBody>
        </p:sp>
        <p:graphicFrame>
          <p:nvGraphicFramePr>
            <p:cNvPr id="8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823540"/>
                </p:ext>
              </p:extLst>
            </p:nvPr>
          </p:nvGraphicFramePr>
          <p:xfrm>
            <a:off x="8058" y="2567"/>
            <a:ext cx="669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3" name="Equation" r:id="rId12" imgW="165100" imgH="165100" progId="Equation.DSMT4">
                    <p:embed/>
                  </p:oleObj>
                </mc:Choice>
                <mc:Fallback>
                  <p:oleObj name="Equation" r:id="rId12" imgW="165100" imgH="165100" progId="Equation.DSMT4">
                    <p:embed/>
                    <p:pic>
                      <p:nvPicPr>
                        <p:cNvPr id="0" name="图片 61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8058" y="2567"/>
                          <a:ext cx="669" cy="67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8"/>
            <p:cNvGraphicFramePr>
              <a:graphicFrameLocks noChangeAspect="1"/>
            </p:cNvGraphicFramePr>
            <p:nvPr/>
          </p:nvGraphicFramePr>
          <p:xfrm>
            <a:off x="10715" y="2566"/>
            <a:ext cx="669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4" name="Equation" r:id="rId14" imgW="165100" imgH="165100" progId="Equation.DSMT4">
                    <p:embed/>
                  </p:oleObj>
                </mc:Choice>
                <mc:Fallback>
                  <p:oleObj name="Equation" r:id="rId14" imgW="165100" imgH="165100" progId="Equation.DSMT4">
                    <p:embed/>
                    <p:pic>
                      <p:nvPicPr>
                        <p:cNvPr id="0" name="图片 61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0715" y="2566"/>
                          <a:ext cx="669" cy="67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8"/>
            <p:cNvGraphicFramePr>
              <a:graphicFrameLocks noChangeAspect="1"/>
            </p:cNvGraphicFramePr>
            <p:nvPr/>
          </p:nvGraphicFramePr>
          <p:xfrm>
            <a:off x="12303" y="2566"/>
            <a:ext cx="669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5" name="Equation" r:id="rId16" imgW="165100" imgH="177165" progId="Equation.DSMT4">
                    <p:embed/>
                  </p:oleObj>
                </mc:Choice>
                <mc:Fallback>
                  <p:oleObj name="Equation" r:id="rId16" imgW="165100" imgH="177165" progId="Equation.DSMT4">
                    <p:embed/>
                    <p:pic>
                      <p:nvPicPr>
                        <p:cNvPr id="0" name="图片 61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2303" y="2566"/>
                          <a:ext cx="669" cy="72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252095" y="4076700"/>
            <a:ext cx="4528185" cy="480695"/>
            <a:chOff x="5841" y="2566"/>
            <a:chExt cx="7131" cy="757"/>
          </a:xfrm>
        </p:grpSpPr>
        <p:sp>
          <p:nvSpPr>
            <p:cNvPr id="16" name="TextBox 6"/>
            <p:cNvSpPr txBox="1">
              <a:spLocks noChangeArrowheads="1"/>
            </p:cNvSpPr>
            <p:nvPr/>
          </p:nvSpPr>
          <p:spPr bwMode="auto">
            <a:xfrm>
              <a:off x="5841" y="2679"/>
              <a:ext cx="6919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342900" indent="-342900" eaLnBrk="1" hangingPunct="1"/>
              <a:r>
                <a:rPr lang="en-US" altLang="zh-CN" sz="2200" i="0" dirty="0"/>
                <a:t>Update       with fixed      and     </a:t>
              </a:r>
            </a:p>
          </p:txBody>
        </p:sp>
        <p:graphicFrame>
          <p:nvGraphicFramePr>
            <p:cNvPr id="17" name="对象 8"/>
            <p:cNvGraphicFramePr>
              <a:graphicFrameLocks noChangeAspect="1"/>
            </p:cNvGraphicFramePr>
            <p:nvPr/>
          </p:nvGraphicFramePr>
          <p:xfrm>
            <a:off x="8108" y="2567"/>
            <a:ext cx="669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6" name="Equation" r:id="rId18" imgW="165100" imgH="165100" progId="Equation.DSMT4">
                    <p:embed/>
                  </p:oleObj>
                </mc:Choice>
                <mc:Fallback>
                  <p:oleObj name="Equation" r:id="rId18" imgW="165100" imgH="165100" progId="Equation.DSMT4">
                    <p:embed/>
                    <p:pic>
                      <p:nvPicPr>
                        <p:cNvPr id="0" name="图片 61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8108" y="2567"/>
                          <a:ext cx="669" cy="67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8"/>
            <p:cNvGraphicFramePr>
              <a:graphicFrameLocks noChangeAspect="1"/>
            </p:cNvGraphicFramePr>
            <p:nvPr/>
          </p:nvGraphicFramePr>
          <p:xfrm>
            <a:off x="10715" y="2566"/>
            <a:ext cx="671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7" name="Equation" r:id="rId20" imgW="165100" imgH="165100" progId="Equation.DSMT4">
                    <p:embed/>
                  </p:oleObj>
                </mc:Choice>
                <mc:Fallback>
                  <p:oleObj name="Equation" r:id="rId20" imgW="165100" imgH="165100" progId="Equation.DSMT4">
                    <p:embed/>
                    <p:pic>
                      <p:nvPicPr>
                        <p:cNvPr id="0" name="图片 61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0715" y="2566"/>
                          <a:ext cx="671" cy="67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8"/>
            <p:cNvGraphicFramePr>
              <a:graphicFrameLocks noChangeAspect="1"/>
            </p:cNvGraphicFramePr>
            <p:nvPr/>
          </p:nvGraphicFramePr>
          <p:xfrm>
            <a:off x="12303" y="2566"/>
            <a:ext cx="669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8" name="Equation" r:id="rId22" imgW="165100" imgH="177165" progId="Equation.DSMT4">
                    <p:embed/>
                  </p:oleObj>
                </mc:Choice>
                <mc:Fallback>
                  <p:oleObj name="Equation" r:id="rId22" imgW="165100" imgH="177165" progId="Equation.DSMT4">
                    <p:embed/>
                    <p:pic>
                      <p:nvPicPr>
                        <p:cNvPr id="0" name="图片 61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2303" y="2566"/>
                          <a:ext cx="669" cy="72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5074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F2607EB-9AD9-46E4-B233-1B7E5320350B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13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4357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208055"/>
              </p:ext>
            </p:extLst>
          </p:nvPr>
        </p:nvGraphicFramePr>
        <p:xfrm>
          <a:off x="852805" y="2205990"/>
          <a:ext cx="7720965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" name="Equation" r:id="rId4" imgW="3581280" imgH="444240" progId="Equation.DSMT4">
                  <p:embed/>
                </p:oleObj>
              </mc:Choice>
              <mc:Fallback>
                <p:oleObj name="Equation" r:id="rId4" imgW="3581280" imgH="444240" progId="Equation.DSMT4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852805" y="2205990"/>
                        <a:ext cx="7720965" cy="9632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TextBox 25"/>
          <p:cNvSpPr txBox="1">
            <a:spLocks noChangeArrowheads="1"/>
          </p:cNvSpPr>
          <p:nvPr/>
        </p:nvSpPr>
        <p:spPr bwMode="auto">
          <a:xfrm>
            <a:off x="708421" y="3356992"/>
            <a:ext cx="7319963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00" i="0" dirty="0"/>
              <a:t>Use ADMM algorithm to update </a:t>
            </a:r>
            <a:r>
              <a:rPr lang="en-US" altLang="zh-CN" sz="2200" i="0" dirty="0" smtClean="0"/>
              <a:t>each </a:t>
            </a:r>
            <a:r>
              <a:rPr lang="en-US" altLang="zh-CN" sz="2200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i="0" dirty="0" smtClean="0"/>
              <a:t>:</a:t>
            </a:r>
            <a:endParaRPr lang="zh-CN" altLang="en-US" sz="2200" i="0" dirty="0"/>
          </a:p>
        </p:txBody>
      </p:sp>
      <p:graphicFrame>
        <p:nvGraphicFramePr>
          <p:cNvPr id="14360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257023"/>
              </p:ext>
            </p:extLst>
          </p:nvPr>
        </p:nvGraphicFramePr>
        <p:xfrm>
          <a:off x="1105991" y="3751952"/>
          <a:ext cx="7210425" cy="294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" name="Equation" r:id="rId6" imgW="3594100" imgH="1473200" progId="Equation.DSMT4">
                  <p:embed/>
                </p:oleObj>
              </mc:Choice>
              <mc:Fallback>
                <p:oleObj name="Equation" r:id="rId6" imgW="3594100" imgH="1473200" progId="Equation.DSMT4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1105991" y="3751952"/>
                        <a:ext cx="7210425" cy="29489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467995" y="1556385"/>
            <a:ext cx="4528185" cy="480695"/>
            <a:chOff x="5841" y="2566"/>
            <a:chExt cx="7131" cy="757"/>
          </a:xfrm>
        </p:grpSpPr>
        <p:sp>
          <p:nvSpPr>
            <p:cNvPr id="16" name="TextBox 6"/>
            <p:cNvSpPr txBox="1">
              <a:spLocks noChangeArrowheads="1"/>
            </p:cNvSpPr>
            <p:nvPr/>
          </p:nvSpPr>
          <p:spPr bwMode="auto">
            <a:xfrm>
              <a:off x="5841" y="2679"/>
              <a:ext cx="6919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342900" indent="-342900" eaLnBrk="1" hangingPunct="1"/>
              <a:r>
                <a:rPr lang="en-US" altLang="zh-CN" sz="2200" i="0" dirty="0"/>
                <a:t>Update       with fixed      and     </a:t>
              </a:r>
            </a:p>
          </p:txBody>
        </p:sp>
        <p:graphicFrame>
          <p:nvGraphicFramePr>
            <p:cNvPr id="17" name="对象 8"/>
            <p:cNvGraphicFramePr>
              <a:graphicFrameLocks noChangeAspect="1"/>
            </p:cNvGraphicFramePr>
            <p:nvPr/>
          </p:nvGraphicFramePr>
          <p:xfrm>
            <a:off x="8108" y="2567"/>
            <a:ext cx="669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6" name="Equation" r:id="rId8" imgW="165100" imgH="177165" progId="Equation.DSMT4">
                    <p:embed/>
                  </p:oleObj>
                </mc:Choice>
                <mc:Fallback>
                  <p:oleObj name="Equation" r:id="rId8" imgW="165100" imgH="177165" progId="Equation.DSMT4">
                    <p:embed/>
                    <p:pic>
                      <p:nvPicPr>
                        <p:cNvPr id="0" name="图片 61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8108" y="2567"/>
                          <a:ext cx="669" cy="72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8"/>
            <p:cNvGraphicFramePr>
              <a:graphicFrameLocks noChangeAspect="1"/>
            </p:cNvGraphicFramePr>
            <p:nvPr/>
          </p:nvGraphicFramePr>
          <p:xfrm>
            <a:off x="10715" y="2566"/>
            <a:ext cx="671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7" name="Equation" r:id="rId10" imgW="165100" imgH="165100" progId="Equation.DSMT4">
                    <p:embed/>
                  </p:oleObj>
                </mc:Choice>
                <mc:Fallback>
                  <p:oleObj name="Equation" r:id="rId10" imgW="165100" imgH="165100" progId="Equation.DSMT4">
                    <p:embed/>
                    <p:pic>
                      <p:nvPicPr>
                        <p:cNvPr id="0" name="图片 61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0715" y="2566"/>
                          <a:ext cx="671" cy="67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8"/>
            <p:cNvGraphicFramePr>
              <a:graphicFrameLocks noChangeAspect="1"/>
            </p:cNvGraphicFramePr>
            <p:nvPr/>
          </p:nvGraphicFramePr>
          <p:xfrm>
            <a:off x="12303" y="2566"/>
            <a:ext cx="669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8" name="Equation" r:id="rId12" imgW="165100" imgH="165100" progId="Equation.DSMT4">
                    <p:embed/>
                  </p:oleObj>
                </mc:Choice>
                <mc:Fallback>
                  <p:oleObj name="Equation" r:id="rId12" imgW="165100" imgH="165100" progId="Equation.DSMT4">
                    <p:embed/>
                    <p:pic>
                      <p:nvPicPr>
                        <p:cNvPr id="0" name="图片 61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2303" y="2566"/>
                          <a:ext cx="669" cy="67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395288" y="-2762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ym typeface="+mn-ea"/>
              </a:rPr>
              <a:t>Idea and </a:t>
            </a:r>
            <a:r>
              <a:rPr lang="en-US" altLang="zh-CN" sz="4000" dirty="0" smtClean="0">
                <a:sym typeface="+mn-ea"/>
              </a:rPr>
              <a:t>the Proposed </a:t>
            </a:r>
            <a:r>
              <a:rPr lang="en-US" altLang="zh-CN" sz="4000" dirty="0" smtClean="0"/>
              <a:t>Method</a:t>
            </a:r>
            <a:endParaRPr lang="en-US" altLang="zh-CN" sz="40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4485" y="904875"/>
            <a:ext cx="77755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l">
              <a:buFontTx/>
              <a:buNone/>
            </a:pPr>
            <a:r>
              <a:rPr lang="en-US" altLang="zh-CN" sz="2400" i="0">
                <a:solidFill>
                  <a:srgbClr val="005C2A"/>
                </a:solidFill>
                <a:sym typeface="+mn-ea"/>
              </a:rPr>
              <a:t>Optimization</a:t>
            </a:r>
            <a:r>
              <a:rPr lang="en-US" altLang="zh-CN" sz="2400" i="0">
                <a:solidFill>
                  <a:srgbClr val="005C2A"/>
                </a:solidFill>
              </a:rPr>
              <a:t>: </a:t>
            </a:r>
            <a:r>
              <a:rPr lang="en-US" altLang="zh-CN" sz="2400" i="0">
                <a:solidFill>
                  <a:srgbClr val="005C2A"/>
                </a:solidFill>
                <a:sym typeface="+mn-ea"/>
              </a:rPr>
              <a:t>solving the optimization problem</a:t>
            </a:r>
            <a:endParaRPr lang="en-US" altLang="zh-CN" sz="2400" i="0">
              <a:solidFill>
                <a:srgbClr val="005C2A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27000" y="12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50747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F2607EB-9AD9-46E4-B233-1B7E5320350B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14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395288" y="-2762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ym typeface="+mn-ea"/>
              </a:rPr>
              <a:t>Idea and </a:t>
            </a:r>
            <a:r>
              <a:rPr lang="en-US" altLang="zh-CN" sz="4000" dirty="0" smtClean="0">
                <a:sym typeface="+mn-ea"/>
              </a:rPr>
              <a:t>the Proposed </a:t>
            </a:r>
            <a:r>
              <a:rPr lang="en-US" altLang="zh-CN" sz="4000" dirty="0" smtClean="0"/>
              <a:t>Method</a:t>
            </a:r>
            <a:endParaRPr lang="en-US" altLang="zh-CN" sz="40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4485" y="904875"/>
            <a:ext cx="836231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l">
              <a:buFontTx/>
              <a:buNone/>
            </a:pPr>
            <a:r>
              <a:rPr lang="en-US" altLang="zh-CN" sz="2400" i="0" dirty="0" smtClean="0">
                <a:solidFill>
                  <a:srgbClr val="005C2A"/>
                </a:solidFill>
              </a:rPr>
              <a:t>The Proposed </a:t>
            </a:r>
            <a:r>
              <a:rPr lang="en-US" altLang="zh-CN" sz="2400" i="0" dirty="0">
                <a:solidFill>
                  <a:srgbClr val="005C2A"/>
                </a:solidFill>
              </a:rPr>
              <a:t>Method: better features and better classifier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27000" y="12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28102"/>
              </p:ext>
            </p:extLst>
          </p:nvPr>
        </p:nvGraphicFramePr>
        <p:xfrm>
          <a:off x="493682" y="1628800"/>
          <a:ext cx="7966750" cy="3816424"/>
        </p:xfrm>
        <a:graphic>
          <a:graphicData uri="http://schemas.openxmlformats.org/drawingml/2006/table">
            <a:tbl>
              <a:tblPr firstRow="1" firstCol="1" bandRow="1"/>
              <a:tblGrid>
                <a:gridCol w="7966750"/>
              </a:tblGrid>
              <a:tr h="3796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Times New Roman"/>
                          <a:ea typeface="宋体"/>
                        </a:rPr>
                        <a:t>Algorithm </a:t>
                      </a:r>
                      <a:r>
                        <a:rPr lang="en-US" sz="2200" b="1" dirty="0" smtClean="0">
                          <a:effectLst/>
                          <a:latin typeface="Times New Roman"/>
                          <a:ea typeface="宋体"/>
                        </a:rPr>
                        <a:t>1:</a:t>
                      </a:r>
                      <a:r>
                        <a:rPr lang="en-US" sz="2200" dirty="0" smtClean="0">
                          <a:effectLst/>
                          <a:latin typeface="Times New Roman"/>
                          <a:ea typeface="宋体"/>
                        </a:rPr>
                        <a:t> Training Stage</a:t>
                      </a:r>
                      <a:endParaRPr lang="zh-CN" sz="2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7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Times New Roman"/>
                          <a:ea typeface="宋体"/>
                        </a:rPr>
                        <a:t>Input:</a:t>
                      </a:r>
                      <a:r>
                        <a:rPr lang="en-US" sz="2200" dirty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2200" dirty="0" smtClean="0">
                          <a:effectLst/>
                          <a:latin typeface="Times New Roman"/>
                          <a:ea typeface="宋体"/>
                        </a:rPr>
                        <a:t>Training data </a:t>
                      </a:r>
                      <a:r>
                        <a:rPr lang="en-US" sz="2200" dirty="0">
                          <a:effectLst/>
                          <a:latin typeface="Times New Roman"/>
                          <a:ea typeface="宋体"/>
                        </a:rPr>
                        <a:t>set </a:t>
                      </a:r>
                      <a:r>
                        <a:rPr lang="en-US" sz="2200" dirty="0" smtClean="0">
                          <a:effectLst/>
                          <a:latin typeface="Times New Roman"/>
                          <a:ea typeface="宋体"/>
                        </a:rPr>
                        <a:t>for </a:t>
                      </a:r>
                      <a:r>
                        <a:rPr lang="en-US" sz="2200" dirty="0">
                          <a:effectLst/>
                          <a:latin typeface="Times New Roman"/>
                          <a:ea typeface="宋体"/>
                        </a:rPr>
                        <a:t>two classes, </a:t>
                      </a:r>
                      <a:r>
                        <a:rPr lang="en-US" sz="2200" dirty="0" smtClean="0">
                          <a:effectLst/>
                          <a:latin typeface="Times New Roman"/>
                          <a:ea typeface="+mn-ea"/>
                        </a:rPr>
                        <a:t>parameters </a:t>
                      </a:r>
                      <a:r>
                        <a:rPr lang="en-US" altLang="zh-CN" sz="2200" i="1" dirty="0" smtClean="0">
                          <a:effectLst/>
                          <a:latin typeface="Times New Roman"/>
                          <a:ea typeface="+mn-ea"/>
                        </a:rPr>
                        <a:t>τ</a:t>
                      </a:r>
                      <a:r>
                        <a:rPr lang="en-US" sz="2200" dirty="0" smtClean="0">
                          <a:effectLst/>
                          <a:latin typeface="Times New Roman"/>
                          <a:ea typeface="+mn-ea"/>
                        </a:rPr>
                        <a:t>, </a:t>
                      </a:r>
                      <a:r>
                        <a:rPr lang="en-US" altLang="zh-CN" sz="2200" i="1" dirty="0" smtClean="0">
                          <a:effectLst/>
                          <a:latin typeface="Times New Roman"/>
                          <a:ea typeface="+mn-ea"/>
                        </a:rPr>
                        <a:t>λ</a:t>
                      </a:r>
                      <a:r>
                        <a:rPr lang="en-US" sz="2200" dirty="0" smtClean="0">
                          <a:effectLst/>
                          <a:latin typeface="Times New Roman"/>
                          <a:ea typeface="+mn-ea"/>
                        </a:rPr>
                        <a:t>, </a:t>
                      </a:r>
                      <a:r>
                        <a:rPr lang="en-US" sz="2200" i="1" dirty="0" smtClean="0">
                          <a:effectLst/>
                          <a:latin typeface="Times New Roman"/>
                          <a:ea typeface="+mn-ea"/>
                        </a:rPr>
                        <a:t>K</a:t>
                      </a:r>
                      <a:r>
                        <a:rPr lang="en-US" altLang="zh-CN" sz="2200" i="1" baseline="-25000" dirty="0" smtClean="0">
                          <a:effectLst/>
                          <a:latin typeface="Times New Roman"/>
                          <a:ea typeface="+mn-ea"/>
                        </a:rPr>
                        <a:t>c</a:t>
                      </a: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,</a:t>
                      </a:r>
                      <a:r>
                        <a:rPr lang="en-US" altLang="zh-CN" sz="2200" baseline="0" dirty="0" smtClean="0">
                          <a:effectLst/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altLang="zh-CN" sz="2200" i="1" baseline="0" dirty="0" smtClean="0">
                          <a:effectLst/>
                          <a:latin typeface="Times New Roman"/>
                          <a:ea typeface="+mn-ea"/>
                        </a:rPr>
                        <a:t>K</a:t>
                      </a:r>
                      <a:r>
                        <a:rPr lang="en-US" sz="2200" dirty="0" smtClean="0">
                          <a:effectLst/>
                          <a:latin typeface="Times New Roman"/>
                          <a:ea typeface="+mn-ea"/>
                        </a:rPr>
                        <a:t>.</a:t>
                      </a:r>
                      <a:endParaRPr lang="zh-CN" sz="22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1:  </a:t>
                      </a:r>
                      <a:r>
                        <a:rPr lang="en-US" altLang="zh-CN" sz="2200" b="1" dirty="0" smtClean="0">
                          <a:effectLst/>
                          <a:latin typeface="Times New Roman"/>
                          <a:ea typeface="+mn-ea"/>
                        </a:rPr>
                        <a:t>while</a:t>
                      </a: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 not convergence </a:t>
                      </a:r>
                      <a:r>
                        <a:rPr lang="en-US" altLang="zh-CN" sz="2200" b="1" dirty="0" smtClean="0">
                          <a:effectLst/>
                          <a:latin typeface="Times New Roman"/>
                          <a:ea typeface="+mn-ea"/>
                        </a:rPr>
                        <a:t>do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2:      </a:t>
                      </a:r>
                      <a:r>
                        <a:rPr lang="en-US" altLang="zh-CN" sz="2200" i="1" dirty="0" smtClean="0">
                          <a:effectLst/>
                          <a:latin typeface="Times New Roman"/>
                          <a:ea typeface="+mn-ea"/>
                        </a:rPr>
                        <a:t>t</a:t>
                      </a: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altLang="zh-CN" sz="2200" i="1" dirty="0" smtClean="0">
                          <a:effectLst/>
                          <a:latin typeface="Times New Roman"/>
                          <a:ea typeface="+mn-ea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  <a:sym typeface="Wingdings" panose="05000000000000000000" pitchFamily="2" charset="2"/>
                        </a:rPr>
                        <a:t>+1</a:t>
                      </a: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;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3:      </a:t>
                      </a:r>
                      <a:r>
                        <a:rPr lang="en-US" altLang="zh-CN" sz="2200" b="1" i="0" dirty="0" smtClean="0">
                          <a:effectLst/>
                          <a:latin typeface="Times New Roman"/>
                          <a:ea typeface="+mn-ea"/>
                        </a:rPr>
                        <a:t>for</a:t>
                      </a: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altLang="zh-CN" sz="2200" i="1" dirty="0" smtClean="0">
                          <a:effectLst/>
                          <a:latin typeface="Times New Roman"/>
                          <a:ea typeface="+mn-ea"/>
                        </a:rPr>
                        <a:t>k</a:t>
                      </a: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=1:2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4:          Update </a:t>
                      </a:r>
                      <a:r>
                        <a:rPr lang="en-US" altLang="zh-CN" sz="2200" b="1" dirty="0" err="1" smtClean="0">
                          <a:effectLst/>
                          <a:latin typeface="Times New Roman"/>
                          <a:ea typeface="+mn-ea"/>
                        </a:rPr>
                        <a:t>Y</a:t>
                      </a:r>
                      <a:r>
                        <a:rPr lang="en-US" altLang="zh-CN" sz="2200" i="1" baseline="-25000" dirty="0" err="1" smtClean="0">
                          <a:effectLst/>
                          <a:latin typeface="Times New Roman"/>
                          <a:ea typeface="+mn-ea"/>
                        </a:rPr>
                        <a:t>k</a:t>
                      </a: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 with fixed </a:t>
                      </a:r>
                      <a:r>
                        <a:rPr lang="en-US" altLang="zh-CN" sz="2200" b="1" dirty="0" err="1" smtClean="0">
                          <a:effectLst/>
                          <a:latin typeface="Times New Roman"/>
                          <a:ea typeface="+mn-ea"/>
                        </a:rPr>
                        <a:t>Ω</a:t>
                      </a:r>
                      <a:r>
                        <a:rPr lang="en-US" altLang="zh-CN" sz="2200" i="1" baseline="-25000" dirty="0" err="1" smtClean="0">
                          <a:effectLst/>
                          <a:latin typeface="Times New Roman"/>
                          <a:ea typeface="+mn-ea"/>
                        </a:rPr>
                        <a:t>k</a:t>
                      </a: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 and </a:t>
                      </a:r>
                      <a:r>
                        <a:rPr lang="en-US" altLang="zh-CN" sz="2200" b="1" dirty="0" err="1" smtClean="0">
                          <a:effectLst/>
                          <a:latin typeface="Times New Roman"/>
                          <a:ea typeface="+mn-ea"/>
                        </a:rPr>
                        <a:t>G</a:t>
                      </a:r>
                      <a:r>
                        <a:rPr lang="en-US" altLang="zh-CN" sz="2200" i="1" baseline="-25000" dirty="0" err="1" smtClean="0">
                          <a:effectLst/>
                          <a:latin typeface="Times New Roman"/>
                          <a:ea typeface="+mn-ea"/>
                        </a:rPr>
                        <a:t>k</a:t>
                      </a: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5:          Update </a:t>
                      </a:r>
                      <a:r>
                        <a:rPr lang="en-US" altLang="zh-CN" sz="2200" b="1" dirty="0" err="1" smtClean="0">
                          <a:effectLst/>
                          <a:latin typeface="Times New Roman"/>
                          <a:ea typeface="+mn-ea"/>
                        </a:rPr>
                        <a:t>Ω</a:t>
                      </a:r>
                      <a:r>
                        <a:rPr lang="en-US" altLang="zh-CN" sz="2200" i="1" baseline="-25000" dirty="0" err="1" smtClean="0">
                          <a:effectLst/>
                          <a:latin typeface="Times New Roman"/>
                          <a:ea typeface="+mn-ea"/>
                        </a:rPr>
                        <a:t>k</a:t>
                      </a: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 with fixed </a:t>
                      </a:r>
                      <a:r>
                        <a:rPr lang="en-US" altLang="zh-CN" sz="2200" b="1" dirty="0" err="1" smtClean="0">
                          <a:effectLst/>
                          <a:latin typeface="Times New Roman"/>
                          <a:ea typeface="+mn-ea"/>
                        </a:rPr>
                        <a:t>Y</a:t>
                      </a:r>
                      <a:r>
                        <a:rPr lang="en-US" altLang="zh-CN" sz="2200" i="1" baseline="-25000" dirty="0" err="1" smtClean="0">
                          <a:effectLst/>
                          <a:latin typeface="Times New Roman"/>
                          <a:ea typeface="+mn-ea"/>
                        </a:rPr>
                        <a:t>k</a:t>
                      </a: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 and </a:t>
                      </a:r>
                      <a:r>
                        <a:rPr lang="en-US" altLang="zh-CN" sz="2200" b="1" dirty="0" err="1" smtClean="0">
                          <a:effectLst/>
                          <a:latin typeface="Times New Roman"/>
                          <a:ea typeface="+mn-ea"/>
                        </a:rPr>
                        <a:t>G</a:t>
                      </a:r>
                      <a:r>
                        <a:rPr lang="en-US" altLang="zh-CN" sz="2200" i="1" baseline="-25000" dirty="0" err="1" smtClean="0">
                          <a:effectLst/>
                          <a:latin typeface="Times New Roman"/>
                          <a:ea typeface="+mn-ea"/>
                        </a:rPr>
                        <a:t>k</a:t>
                      </a: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6:          Update </a:t>
                      </a:r>
                      <a:r>
                        <a:rPr lang="en-US" altLang="zh-CN" sz="2200" b="1" dirty="0" err="1" smtClean="0">
                          <a:effectLst/>
                          <a:latin typeface="Times New Roman"/>
                          <a:ea typeface="+mn-ea"/>
                        </a:rPr>
                        <a:t>G</a:t>
                      </a:r>
                      <a:r>
                        <a:rPr lang="en-US" altLang="zh-CN" sz="2200" i="1" baseline="-25000" dirty="0" err="1" smtClean="0">
                          <a:effectLst/>
                          <a:latin typeface="Times New Roman"/>
                          <a:ea typeface="+mn-ea"/>
                        </a:rPr>
                        <a:t>k</a:t>
                      </a: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 with fixed </a:t>
                      </a:r>
                      <a:r>
                        <a:rPr lang="en-US" altLang="zh-CN" sz="2200" b="1" dirty="0" err="1" smtClean="0">
                          <a:effectLst/>
                          <a:latin typeface="Times New Roman"/>
                          <a:ea typeface="+mn-ea"/>
                        </a:rPr>
                        <a:t>Ω</a:t>
                      </a:r>
                      <a:r>
                        <a:rPr lang="en-US" altLang="zh-CN" sz="2200" i="1" baseline="-25000" dirty="0" err="1" smtClean="0">
                          <a:effectLst/>
                          <a:latin typeface="Times New Roman"/>
                          <a:ea typeface="+mn-ea"/>
                        </a:rPr>
                        <a:t>k</a:t>
                      </a: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 and </a:t>
                      </a:r>
                      <a:r>
                        <a:rPr lang="en-US" altLang="zh-CN" sz="2200" b="1" dirty="0" err="1" smtClean="0">
                          <a:effectLst/>
                          <a:latin typeface="Times New Roman"/>
                          <a:ea typeface="+mn-ea"/>
                        </a:rPr>
                        <a:t>Y</a:t>
                      </a:r>
                      <a:r>
                        <a:rPr lang="en-US" altLang="zh-CN" sz="2200" i="1" baseline="-25000" dirty="0" err="1" smtClean="0">
                          <a:effectLst/>
                          <a:latin typeface="Times New Roman"/>
                          <a:ea typeface="+mn-ea"/>
                        </a:rPr>
                        <a:t>k</a:t>
                      </a: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;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7:      </a:t>
                      </a:r>
                      <a:r>
                        <a:rPr lang="en-US" altLang="zh-CN" sz="2200" b="1" dirty="0" smtClean="0">
                          <a:effectLst/>
                          <a:latin typeface="Times New Roman"/>
                          <a:ea typeface="+mn-ea"/>
                        </a:rPr>
                        <a:t>end for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>
                          <a:effectLst/>
                          <a:latin typeface="Times New Roman"/>
                          <a:ea typeface="+mn-ea"/>
                        </a:rPr>
                        <a:t>8:  </a:t>
                      </a:r>
                      <a:r>
                        <a:rPr lang="en-US" altLang="zh-CN" sz="2200" b="1" dirty="0" smtClean="0">
                          <a:effectLst/>
                          <a:latin typeface="Times New Roman"/>
                          <a:ea typeface="+mn-ea"/>
                        </a:rPr>
                        <a:t>end while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Times New Roman"/>
                          <a:ea typeface="宋体"/>
                        </a:rPr>
                        <a:t>Output</a:t>
                      </a:r>
                      <a:r>
                        <a:rPr lang="en-US" sz="2200" b="1" dirty="0">
                          <a:effectLst/>
                          <a:latin typeface="Times New Roman"/>
                          <a:ea typeface="宋体"/>
                        </a:rPr>
                        <a:t>:</a:t>
                      </a:r>
                      <a:r>
                        <a:rPr lang="en-US" sz="2200" dirty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2200" dirty="0" smtClean="0">
                          <a:effectLst/>
                          <a:latin typeface="Times New Roman"/>
                          <a:ea typeface="+mn-ea"/>
                        </a:rPr>
                        <a:t>Analysis dictionary </a:t>
                      </a:r>
                      <a:r>
                        <a:rPr lang="en-US" altLang="zh-CN" sz="2200" b="1" dirty="0" smtClean="0">
                          <a:effectLst/>
                          <a:latin typeface="Times New Roman"/>
                          <a:ea typeface="+mn-ea"/>
                        </a:rPr>
                        <a:t>Ω</a:t>
                      </a:r>
                      <a:r>
                        <a:rPr lang="en-US" sz="2200" dirty="0" smtClean="0">
                          <a:effectLst/>
                          <a:latin typeface="Times New Roman"/>
                          <a:ea typeface="+mn-ea"/>
                        </a:rPr>
                        <a:t>, synthesis hybrid</a:t>
                      </a:r>
                      <a:r>
                        <a:rPr lang="en-US" sz="2200" baseline="0" dirty="0" smtClean="0">
                          <a:effectLst/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2200" dirty="0" smtClean="0">
                          <a:effectLst/>
                          <a:latin typeface="Times New Roman"/>
                          <a:ea typeface="+mn-ea"/>
                        </a:rPr>
                        <a:t>dictionary </a:t>
                      </a:r>
                      <a:r>
                        <a:rPr lang="en-US" sz="2200" b="1" dirty="0" smtClean="0">
                          <a:effectLst/>
                          <a:latin typeface="Times New Roman"/>
                          <a:ea typeface="+mn-ea"/>
                        </a:rPr>
                        <a:t>G</a:t>
                      </a:r>
                      <a:r>
                        <a:rPr lang="en-US" sz="2200" dirty="0" smtClean="0">
                          <a:effectLst/>
                          <a:latin typeface="Times New Roman"/>
                          <a:ea typeface="+mn-ea"/>
                        </a:rPr>
                        <a:t>.</a:t>
                      </a:r>
                      <a:endParaRPr lang="zh-CN" sz="2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4485" y="5589240"/>
            <a:ext cx="8495987" cy="104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200" i="0" dirty="0" smtClean="0"/>
              <a:t>We classify a testing sample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200" i="0" dirty="0"/>
              <a:t> by assigning it to the </a:t>
            </a:r>
            <a:r>
              <a:rPr lang="en-US" altLang="zh-CN" sz="2200" i="0" dirty="0" smtClean="0"/>
              <a:t>class </a:t>
            </a:r>
            <a:r>
              <a:rPr lang="en-US" altLang="zh-CN" sz="2200" i="0" dirty="0"/>
              <a:t>that minimizes the </a:t>
            </a:r>
            <a:r>
              <a:rPr lang="en-US" altLang="zh-CN" sz="2200" i="0" dirty="0" smtClean="0"/>
              <a:t>residual:</a:t>
            </a:r>
            <a:endParaRPr lang="zh-CN" altLang="en-US" sz="2200" i="0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552538"/>
              </p:ext>
            </p:extLst>
          </p:nvPr>
        </p:nvGraphicFramePr>
        <p:xfrm>
          <a:off x="3347864" y="6167438"/>
          <a:ext cx="46307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4" imgW="2145960" imgH="253800" progId="Equation.DSMT4">
                  <p:embed/>
                </p:oleObj>
              </mc:Choice>
              <mc:Fallback>
                <p:oleObj name="Equation" r:id="rId4" imgW="2145960" imgH="253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6167438"/>
                        <a:ext cx="46307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50747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2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0"/>
              <a:t>   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i="0">
                <a:solidFill>
                  <a:schemeClr val="tx2"/>
                </a:solidFill>
              </a:rPr>
              <a:t>Contents</a:t>
            </a:r>
          </a:p>
        </p:txBody>
      </p:sp>
      <p:grpSp>
        <p:nvGrpSpPr>
          <p:cNvPr id="15364" name="Group 3"/>
          <p:cNvGrpSpPr/>
          <p:nvPr/>
        </p:nvGrpSpPr>
        <p:grpSpPr bwMode="auto">
          <a:xfrm>
            <a:off x="2014538" y="2386013"/>
            <a:ext cx="5068887" cy="530225"/>
            <a:chOff x="1269" y="1296"/>
            <a:chExt cx="3193" cy="334"/>
          </a:xfrm>
        </p:grpSpPr>
        <p:sp>
          <p:nvSpPr>
            <p:cNvPr id="15398" name="AutoShape 4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15399" name="Text Box 5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solidFill>
                    <a:schemeClr val="bg2"/>
                  </a:solidFill>
                </a:rPr>
                <a:t>Motivation of Our Work</a:t>
              </a:r>
            </a:p>
          </p:txBody>
        </p:sp>
        <p:grpSp>
          <p:nvGrpSpPr>
            <p:cNvPr id="15400" name="Group 6"/>
            <p:cNvGrpSpPr/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15401" name="Group 7"/>
              <p:cNvGrpSpPr/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5403" name="Picture 8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404" name="Oval 9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925800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15405" name="Oval 10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26100"/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15406" name="Picture 11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5402" name="Text Box 12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5365" name="Group 13"/>
          <p:cNvGrpSpPr/>
          <p:nvPr/>
        </p:nvGrpSpPr>
        <p:grpSpPr bwMode="auto">
          <a:xfrm>
            <a:off x="2012950" y="3148013"/>
            <a:ext cx="5070475" cy="549275"/>
            <a:chOff x="1268" y="1776"/>
            <a:chExt cx="3194" cy="346"/>
          </a:xfrm>
        </p:grpSpPr>
        <p:sp>
          <p:nvSpPr>
            <p:cNvPr id="15389" name="AutoShape 14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15390" name="Text Box 15"/>
            <p:cNvSpPr txBox="1">
              <a:spLocks noChangeArrowheads="1"/>
            </p:cNvSpPr>
            <p:nvPr/>
          </p:nvSpPr>
          <p:spPr bwMode="gray">
            <a:xfrm>
              <a:off x="1608" y="1824"/>
              <a:ext cx="26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solidFill>
                    <a:schemeClr val="bg2"/>
                  </a:solidFill>
                  <a:sym typeface="+mn-ea"/>
                </a:rPr>
                <a:t>Idea and </a:t>
              </a:r>
              <a:r>
                <a:rPr lang="en-US" altLang="zh-CN" sz="2000" i="0" dirty="0" smtClean="0">
                  <a:solidFill>
                    <a:schemeClr val="bg2"/>
                  </a:solidFill>
                  <a:sym typeface="+mn-ea"/>
                </a:rPr>
                <a:t>the Proposed </a:t>
              </a:r>
              <a:r>
                <a:rPr lang="en-US" altLang="zh-CN" sz="2000" i="0" dirty="0" smtClean="0">
                  <a:solidFill>
                    <a:schemeClr val="bg2"/>
                  </a:solidFill>
                </a:rPr>
                <a:t>Method</a:t>
              </a:r>
              <a:endParaRPr lang="en-US" altLang="zh-CN" sz="2000" i="0" dirty="0">
                <a:solidFill>
                  <a:schemeClr val="bg2"/>
                </a:solidFill>
              </a:endParaRPr>
            </a:p>
          </p:txBody>
        </p:sp>
        <p:grpSp>
          <p:nvGrpSpPr>
            <p:cNvPr id="15391" name="Group 16"/>
            <p:cNvGrpSpPr/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5392" name="Group 17"/>
              <p:cNvGrpSpPr/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15394" name="Picture 18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395" name="Oval 19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908D0F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15396" name="Oval 20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09D11"/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15397" name="Picture 21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5393" name="Text Box 22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5366" name="Group 23"/>
          <p:cNvGrpSpPr/>
          <p:nvPr/>
        </p:nvGrpSpPr>
        <p:grpSpPr bwMode="auto">
          <a:xfrm>
            <a:off x="2016125" y="3895725"/>
            <a:ext cx="5067300" cy="547688"/>
            <a:chOff x="1270" y="2247"/>
            <a:chExt cx="3192" cy="345"/>
          </a:xfrm>
        </p:grpSpPr>
        <p:sp>
          <p:nvSpPr>
            <p:cNvPr id="15379" name="AutoShape 24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15380" name="Text Box 25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solidFill>
                    <a:srgbClr val="FF0000"/>
                  </a:solidFill>
                </a:rPr>
                <a:t>Experiments and Results</a:t>
              </a:r>
            </a:p>
          </p:txBody>
        </p:sp>
        <p:grpSp>
          <p:nvGrpSpPr>
            <p:cNvPr id="15381" name="Group 26"/>
            <p:cNvGrpSpPr/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15382" name="Text Box 27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15383" name="Group 28"/>
              <p:cNvGrpSpPr/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15385" name="Picture 29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386" name="Oval 30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098340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15387" name="Oval 31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A9147"/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15388" name="Picture 32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5384" name="Text Box 33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15367" name="Group 34"/>
          <p:cNvGrpSpPr/>
          <p:nvPr/>
        </p:nvGrpSpPr>
        <p:grpSpPr bwMode="auto">
          <a:xfrm>
            <a:off x="2012950" y="4657725"/>
            <a:ext cx="5070475" cy="547688"/>
            <a:chOff x="1268" y="2727"/>
            <a:chExt cx="3194" cy="345"/>
          </a:xfrm>
        </p:grpSpPr>
        <p:sp>
          <p:nvSpPr>
            <p:cNvPr id="15369" name="AutoShape 35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15370" name="Text Box 36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solidFill>
                    <a:schemeClr val="bg2"/>
                  </a:solidFill>
                </a:rPr>
                <a:t>Summary and Future Work</a:t>
              </a:r>
            </a:p>
          </p:txBody>
        </p:sp>
        <p:grpSp>
          <p:nvGrpSpPr>
            <p:cNvPr id="15371" name="Group 37"/>
            <p:cNvGrpSpPr/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15372" name="Text Box 3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15373" name="Group 39"/>
              <p:cNvGrpSpPr/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15375" name="Picture 40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376" name="Oval 4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74318F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15377" name="Oval 4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80369E"/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15378" name="Picture 43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5374" name="Text Box 4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88125" y="6492875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3A24FC01-5C40-465D-8FBD-D7B1AB3D6AA5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16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79388" y="1484784"/>
            <a:ext cx="8929687" cy="36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342900" indent="-342900">
              <a:lnSpc>
                <a:spcPct val="150000"/>
              </a:lnSpc>
            </a:pPr>
            <a:r>
              <a:rPr lang="en-US" altLang="zh-CN" sz="2400" i="0" dirty="0">
                <a:solidFill>
                  <a:srgbClr val="FF0000"/>
                </a:solidFill>
              </a:rPr>
              <a:t>Database:</a:t>
            </a:r>
            <a:r>
              <a:rPr lang="en-US" altLang="zh-CN" sz="2400" i="0" dirty="0"/>
              <a:t> </a:t>
            </a:r>
            <a:r>
              <a:rPr lang="en-US" altLang="zh-CN" sz="2400" i="0" dirty="0" err="1" smtClean="0"/>
              <a:t>BOSSbase</a:t>
            </a:r>
            <a:r>
              <a:rPr lang="en-US" altLang="zh-CN" sz="2400" i="0" dirty="0" smtClean="0"/>
              <a:t> </a:t>
            </a:r>
            <a:r>
              <a:rPr lang="en-US" altLang="zh-CN" sz="2400" i="0" dirty="0"/>
              <a:t>ver. 1.01, 10000 JPEG images.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CN" sz="2400" i="0" dirty="0">
                <a:solidFill>
                  <a:srgbClr val="FF0000"/>
                </a:solidFill>
              </a:rPr>
              <a:t>Image:</a:t>
            </a:r>
            <a:r>
              <a:rPr lang="en-US" altLang="zh-CN" sz="2400" i="0" dirty="0"/>
              <a:t> 8-bit </a:t>
            </a:r>
            <a:r>
              <a:rPr lang="en-US" altLang="zh-CN" sz="2400" i="0" dirty="0" err="1"/>
              <a:t>grayscale</a:t>
            </a:r>
            <a:r>
              <a:rPr lang="en-US" altLang="zh-CN" sz="2400" i="0" dirty="0"/>
              <a:t>, 512×512, quality factor 85.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CN" sz="2400" i="0" dirty="0" err="1">
                <a:solidFill>
                  <a:srgbClr val="FF0000"/>
                </a:solidFill>
              </a:rPr>
              <a:t>Steganographic</a:t>
            </a:r>
            <a:r>
              <a:rPr lang="en-US" altLang="zh-CN" sz="2400" i="0" dirty="0">
                <a:solidFill>
                  <a:srgbClr val="FF0000"/>
                </a:solidFill>
              </a:rPr>
              <a:t> Algorithms: </a:t>
            </a:r>
            <a:r>
              <a:rPr lang="en-US" altLang="zh-CN" sz="2400" i="0" dirty="0"/>
              <a:t>UNIWARD, </a:t>
            </a:r>
            <a:r>
              <a:rPr lang="en-US" altLang="zh-CN" sz="2400" i="0" dirty="0" err="1"/>
              <a:t>Outgess</a:t>
            </a:r>
            <a:r>
              <a:rPr lang="en-US" altLang="zh-CN" sz="2400" i="0" dirty="0"/>
              <a:t>, MB1, nsF5.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CN" sz="2400" i="0" dirty="0">
                <a:solidFill>
                  <a:srgbClr val="FF0000"/>
                </a:solidFill>
              </a:rPr>
              <a:t>Features:</a:t>
            </a:r>
            <a:r>
              <a:rPr lang="en-US" altLang="zh-CN" sz="2400" i="0" dirty="0"/>
              <a:t>  PF-274.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altLang="zh-CN" sz="2400" i="0" dirty="0">
                <a:solidFill>
                  <a:srgbClr val="FF0000"/>
                </a:solidFill>
              </a:rPr>
              <a:t>Approach compared with:  </a:t>
            </a:r>
            <a:r>
              <a:rPr lang="en-US" altLang="zh-CN" sz="2400" i="0" dirty="0" smtClean="0"/>
              <a:t>SVM</a:t>
            </a:r>
            <a:r>
              <a:rPr lang="zh-CN" altLang="en-US" sz="2400" i="0" dirty="0" smtClean="0"/>
              <a:t>（</a:t>
            </a:r>
            <a:r>
              <a:rPr lang="en-US" altLang="zh-CN" sz="2400" i="0" dirty="0" smtClean="0"/>
              <a:t>PF-274 </a:t>
            </a:r>
            <a:r>
              <a:rPr lang="en-US" altLang="zh-CN" sz="2400" i="0" dirty="0"/>
              <a:t>+ </a:t>
            </a:r>
            <a:r>
              <a:rPr lang="en-US" altLang="zh-CN" sz="2400" i="0" dirty="0" err="1" smtClean="0"/>
              <a:t>libSVM</a:t>
            </a:r>
            <a:r>
              <a:rPr lang="zh-CN" altLang="en-US" sz="2400" i="0" dirty="0" smtClean="0"/>
              <a:t>）</a:t>
            </a:r>
            <a:endParaRPr lang="en-US" altLang="zh-CN" sz="2400" i="0" dirty="0"/>
          </a:p>
          <a:p>
            <a:pPr>
              <a:lnSpc>
                <a:spcPct val="150000"/>
              </a:lnSpc>
              <a:buNone/>
            </a:pPr>
            <a:endParaRPr lang="en-US" altLang="zh-CN" sz="2400" i="0" dirty="0"/>
          </a:p>
        </p:txBody>
      </p:sp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251143" y="261302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ym typeface="+mn-ea"/>
              </a:rPr>
              <a:t>Experiments and Results - set up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27000" y="12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50747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00D60A00-F12A-4D84-83F1-CB1AF900150E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17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323850" y="1557338"/>
            <a:ext cx="792003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lnSpc>
                <a:spcPct val="120000"/>
              </a:lnSpc>
            </a:pPr>
            <a:r>
              <a:rPr lang="en-US" altLang="zh-CN" sz="2400" i="0" dirty="0"/>
              <a:t>Detection Results of UNIWARD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400" i="0" dirty="0"/>
              <a:t>For Payload 0.1~1.0 BPAC.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755650" y="3789363"/>
            <a:ext cx="67691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lnSpc>
                <a:spcPct val="200000"/>
              </a:lnSpc>
            </a:pPr>
            <a:endParaRPr lang="en-US" altLang="zh-CN" sz="2000" i="0">
              <a:solidFill>
                <a:srgbClr val="333399"/>
              </a:solidFill>
            </a:endParaRPr>
          </a:p>
          <a:p>
            <a:pPr marL="342900" indent="-342900">
              <a:lnSpc>
                <a:spcPct val="200000"/>
              </a:lnSpc>
            </a:pPr>
            <a:endParaRPr lang="en-US" altLang="zh-CN" sz="2000" i="0">
              <a:solidFill>
                <a:srgbClr val="333399"/>
              </a:solidFill>
            </a:endParaRPr>
          </a:p>
          <a:p>
            <a:pPr marL="342900" indent="-342900">
              <a:lnSpc>
                <a:spcPct val="200000"/>
              </a:lnSpc>
            </a:pPr>
            <a:endParaRPr lang="en-US" altLang="zh-CN" i="0">
              <a:solidFill>
                <a:srgbClr val="333399"/>
              </a:solidFill>
            </a:endParaRPr>
          </a:p>
        </p:txBody>
      </p:sp>
      <p:graphicFrame>
        <p:nvGraphicFramePr>
          <p:cNvPr id="17417" name="Object 3"/>
          <p:cNvGraphicFramePr>
            <a:graphicFrameLocks noChangeAspect="1"/>
          </p:cNvGraphicFramePr>
          <p:nvPr/>
        </p:nvGraphicFramePr>
        <p:xfrm>
          <a:off x="6300788" y="2444750"/>
          <a:ext cx="27971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4" imgW="36271200" imgH="9448800" progId="Equation.DSMT4">
                  <p:embed/>
                </p:oleObj>
              </mc:Choice>
              <mc:Fallback>
                <p:oleObj name="Equation" r:id="rId4" imgW="36271200" imgH="9448800" progId="Equation.DSMT4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6300788" y="2444750"/>
                        <a:ext cx="2797175" cy="792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Content Placeholder 2"/>
          <p:cNvSpPr/>
          <p:nvPr/>
        </p:nvSpPr>
        <p:spPr bwMode="auto">
          <a:xfrm>
            <a:off x="6300788" y="3236913"/>
            <a:ext cx="2843212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lnSpc>
                <a:spcPts val="44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FA </a:t>
            </a:r>
            <a:r>
              <a:rPr lang="en-US" altLang="zh-CN" sz="2000" i="0"/>
              <a:t>: </a:t>
            </a:r>
          </a:p>
          <a:p>
            <a:pPr marL="0" lvl="1">
              <a:lnSpc>
                <a:spcPts val="4400"/>
              </a:lnSpc>
              <a:spcBef>
                <a:spcPct val="0"/>
              </a:spcBef>
              <a:buFontTx/>
              <a:buNone/>
            </a:pPr>
            <a:r>
              <a:rPr lang="en-US" altLang="zh-CN" sz="2000" i="0"/>
              <a:t> False Alarm Rate</a:t>
            </a:r>
          </a:p>
          <a:p>
            <a:pPr marL="0" lvl="1">
              <a:lnSpc>
                <a:spcPts val="44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MD </a:t>
            </a:r>
            <a:r>
              <a:rPr lang="en-US" altLang="zh-CN" sz="2000" i="0"/>
              <a:t>:</a:t>
            </a:r>
          </a:p>
          <a:p>
            <a:pPr marL="0" lvl="1">
              <a:lnSpc>
                <a:spcPts val="4400"/>
              </a:lnSpc>
              <a:spcBef>
                <a:spcPct val="0"/>
              </a:spcBef>
              <a:buFontTx/>
              <a:buNone/>
            </a:pPr>
            <a:r>
              <a:rPr lang="en-US" altLang="zh-CN" sz="2000" i="0"/>
              <a:t> Missed Detection Rate</a:t>
            </a:r>
            <a:endParaRPr lang="en-US" altLang="zh-CN" sz="1200"/>
          </a:p>
        </p:txBody>
      </p:sp>
      <p:pic>
        <p:nvPicPr>
          <p:cNvPr id="1741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80" y="2638449"/>
            <a:ext cx="5891212" cy="359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251143" y="261302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ym typeface="+mn-ea"/>
              </a:rPr>
              <a:t>Experiments and Results - (1)</a:t>
            </a:r>
          </a:p>
        </p:txBody>
      </p:sp>
    </p:spTree>
  </p:cSld>
  <p:clrMapOvr>
    <a:masterClrMapping/>
  </p:clrMapOvr>
  <p:transition advTm="50747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2D37D5A9-0FAB-412E-B4DE-6D05A61B4FD4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18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323850" y="1557338"/>
            <a:ext cx="792003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lnSpc>
                <a:spcPct val="120000"/>
              </a:lnSpc>
            </a:pPr>
            <a:r>
              <a:rPr lang="en-US" altLang="zh-CN" sz="2400" i="0" dirty="0"/>
              <a:t>Detection Results of nsF5, </a:t>
            </a:r>
            <a:r>
              <a:rPr lang="en-US" altLang="zh-CN" sz="2400" i="0" dirty="0" err="1"/>
              <a:t>Outgess</a:t>
            </a:r>
            <a:r>
              <a:rPr lang="en-US" altLang="zh-CN" sz="2400" i="0" dirty="0"/>
              <a:t>, MB1.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400" i="0" dirty="0"/>
              <a:t>For Payload 0.1~0.3 BPAC.</a:t>
            </a: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755650" y="3789363"/>
            <a:ext cx="67691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lnSpc>
                <a:spcPct val="200000"/>
              </a:lnSpc>
            </a:pPr>
            <a:endParaRPr lang="en-US" altLang="zh-CN" sz="2000" i="0">
              <a:solidFill>
                <a:srgbClr val="333399"/>
              </a:solidFill>
            </a:endParaRPr>
          </a:p>
          <a:p>
            <a:pPr marL="342900" indent="-342900">
              <a:lnSpc>
                <a:spcPct val="200000"/>
              </a:lnSpc>
            </a:pPr>
            <a:endParaRPr lang="en-US" altLang="zh-CN" sz="2000" i="0">
              <a:solidFill>
                <a:srgbClr val="333399"/>
              </a:solidFill>
            </a:endParaRPr>
          </a:p>
          <a:p>
            <a:pPr marL="342900" indent="-342900">
              <a:lnSpc>
                <a:spcPct val="200000"/>
              </a:lnSpc>
            </a:pPr>
            <a:endParaRPr lang="en-US" altLang="zh-CN" i="0">
              <a:solidFill>
                <a:srgbClr val="333399"/>
              </a:solidFill>
            </a:endParaRPr>
          </a:p>
        </p:txBody>
      </p:sp>
      <p:graphicFrame>
        <p:nvGraphicFramePr>
          <p:cNvPr id="18441" name="Object 3"/>
          <p:cNvGraphicFramePr>
            <a:graphicFrameLocks noChangeAspect="1"/>
          </p:cNvGraphicFramePr>
          <p:nvPr/>
        </p:nvGraphicFramePr>
        <p:xfrm>
          <a:off x="6300788" y="2444750"/>
          <a:ext cx="27971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4" imgW="36271200" imgH="9448800" progId="Equation.DSMT4">
                  <p:embed/>
                </p:oleObj>
              </mc:Choice>
              <mc:Fallback>
                <p:oleObj name="Equation" r:id="rId4" imgW="36271200" imgH="9448800" progId="Equation.DSMT4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6300788" y="2444750"/>
                        <a:ext cx="2797175" cy="792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Content Placeholder 2"/>
          <p:cNvSpPr/>
          <p:nvPr/>
        </p:nvSpPr>
        <p:spPr bwMode="auto">
          <a:xfrm>
            <a:off x="6300788" y="3236913"/>
            <a:ext cx="2843212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lnSpc>
                <a:spcPts val="44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FA </a:t>
            </a:r>
            <a:r>
              <a:rPr lang="en-US" altLang="zh-CN" sz="2000" i="0"/>
              <a:t>: </a:t>
            </a:r>
          </a:p>
          <a:p>
            <a:pPr marL="0" lvl="1">
              <a:lnSpc>
                <a:spcPts val="4400"/>
              </a:lnSpc>
              <a:spcBef>
                <a:spcPct val="0"/>
              </a:spcBef>
              <a:buFontTx/>
              <a:buNone/>
            </a:pPr>
            <a:r>
              <a:rPr lang="en-US" altLang="zh-CN" sz="2000" i="0"/>
              <a:t> False Alarm Rate</a:t>
            </a:r>
          </a:p>
          <a:p>
            <a:pPr marL="0" lvl="1">
              <a:lnSpc>
                <a:spcPts val="44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MD </a:t>
            </a:r>
            <a:r>
              <a:rPr lang="en-US" altLang="zh-CN" sz="2000" i="0"/>
              <a:t>:</a:t>
            </a:r>
          </a:p>
          <a:p>
            <a:pPr marL="0" lvl="1">
              <a:lnSpc>
                <a:spcPts val="4400"/>
              </a:lnSpc>
              <a:spcBef>
                <a:spcPct val="0"/>
              </a:spcBef>
              <a:buFontTx/>
              <a:buNone/>
            </a:pPr>
            <a:r>
              <a:rPr lang="en-US" altLang="zh-CN" sz="2000" i="0"/>
              <a:t> Missed Detection Rate</a:t>
            </a:r>
            <a:endParaRPr lang="en-US" altLang="zh-CN" sz="1200"/>
          </a:p>
        </p:txBody>
      </p:sp>
      <p:pic>
        <p:nvPicPr>
          <p:cNvPr id="184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5" y="2779713"/>
            <a:ext cx="5940425" cy="331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251143" y="261302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ym typeface="+mn-ea"/>
              </a:rPr>
              <a:t>Experiments and Results - (2)</a:t>
            </a:r>
          </a:p>
        </p:txBody>
      </p:sp>
    </p:spTree>
  </p:cSld>
  <p:clrMapOvr>
    <a:masterClrMapping/>
  </p:clrMapOvr>
  <p:transition advTm="50747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55CC22EE-16BE-45A4-B19C-550E21811EEC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19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323850" y="1592263"/>
            <a:ext cx="792003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lnSpc>
                <a:spcPct val="120000"/>
              </a:lnSpc>
            </a:pPr>
            <a:r>
              <a:rPr lang="en-US" altLang="zh-CN" sz="2400" i="0" dirty="0"/>
              <a:t>MATLAB R2010a on an Intel Core i5-3470 processor 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400" i="0" dirty="0"/>
              <a:t>3.20 GHz combined with 3.68 GB RAM 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400" i="0" dirty="0"/>
              <a:t>A 64-bit Windows 7 operating system</a:t>
            </a:r>
          </a:p>
          <a:p>
            <a:pPr marL="342900" indent="-342900">
              <a:lnSpc>
                <a:spcPct val="120000"/>
              </a:lnSpc>
            </a:pPr>
            <a:endParaRPr lang="en-US" altLang="zh-CN" sz="2400" i="0" dirty="0"/>
          </a:p>
          <a:p>
            <a:pPr marL="342900" indent="-342900">
              <a:lnSpc>
                <a:spcPct val="120000"/>
              </a:lnSpc>
            </a:pPr>
            <a:r>
              <a:rPr lang="en-US" altLang="zh-CN" sz="2400" i="0" dirty="0"/>
              <a:t>The Experiment Time:</a:t>
            </a: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755650" y="3789363"/>
            <a:ext cx="67691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lnSpc>
                <a:spcPct val="200000"/>
              </a:lnSpc>
            </a:pPr>
            <a:endParaRPr lang="en-US" altLang="zh-CN" sz="2000" i="0">
              <a:solidFill>
                <a:srgbClr val="333399"/>
              </a:solidFill>
            </a:endParaRPr>
          </a:p>
          <a:p>
            <a:pPr marL="342900" indent="-342900">
              <a:lnSpc>
                <a:spcPct val="200000"/>
              </a:lnSpc>
            </a:pPr>
            <a:endParaRPr lang="en-US" altLang="zh-CN" sz="2000" i="0">
              <a:solidFill>
                <a:srgbClr val="333399"/>
              </a:solidFill>
            </a:endParaRPr>
          </a:p>
          <a:p>
            <a:pPr marL="342900" indent="-342900">
              <a:lnSpc>
                <a:spcPct val="200000"/>
              </a:lnSpc>
            </a:pPr>
            <a:endParaRPr lang="en-US" altLang="zh-CN" i="0">
              <a:solidFill>
                <a:srgbClr val="333399"/>
              </a:solidFill>
            </a:endParaRPr>
          </a:p>
        </p:txBody>
      </p:sp>
      <p:pic>
        <p:nvPicPr>
          <p:cNvPr id="1946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508500"/>
            <a:ext cx="825817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251143" y="261302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ym typeface="+mn-ea"/>
              </a:rPr>
              <a:t>Experiments and Results - (3)</a:t>
            </a:r>
          </a:p>
        </p:txBody>
      </p:sp>
    </p:spTree>
  </p:cSld>
  <p:clrMapOvr>
    <a:masterClrMapping/>
  </p:clrMapOvr>
  <p:transition advTm="5074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脚占位符 2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0"/>
              <a:t>   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i="0">
                <a:solidFill>
                  <a:schemeClr val="tx2"/>
                </a:solidFill>
              </a:rPr>
              <a:t>Contents</a:t>
            </a:r>
          </a:p>
        </p:txBody>
      </p:sp>
      <p:grpSp>
        <p:nvGrpSpPr>
          <p:cNvPr id="3076" name="Group 3"/>
          <p:cNvGrpSpPr/>
          <p:nvPr/>
        </p:nvGrpSpPr>
        <p:grpSpPr bwMode="auto">
          <a:xfrm>
            <a:off x="2014538" y="2386013"/>
            <a:ext cx="5068887" cy="530225"/>
            <a:chOff x="1269" y="1296"/>
            <a:chExt cx="3193" cy="334"/>
          </a:xfrm>
        </p:grpSpPr>
        <p:sp>
          <p:nvSpPr>
            <p:cNvPr id="3111" name="AutoShape 4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3112" name="Text Box 5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solidFill>
                    <a:srgbClr val="000000"/>
                  </a:solidFill>
                </a:rPr>
                <a:t>Motivation of Our Work</a:t>
              </a:r>
            </a:p>
          </p:txBody>
        </p:sp>
        <p:grpSp>
          <p:nvGrpSpPr>
            <p:cNvPr id="3113" name="Group 6"/>
            <p:cNvGrpSpPr/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3114" name="Group 7"/>
              <p:cNvGrpSpPr/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3116" name="Picture 8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117" name="Oval 9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925800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3118" name="Oval 10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26100"/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3119" name="Picture 11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115" name="Text Box 12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3077" name="Group 13"/>
          <p:cNvGrpSpPr/>
          <p:nvPr/>
        </p:nvGrpSpPr>
        <p:grpSpPr bwMode="auto">
          <a:xfrm>
            <a:off x="2012950" y="3148013"/>
            <a:ext cx="5070475" cy="549275"/>
            <a:chOff x="1268" y="1776"/>
            <a:chExt cx="3194" cy="346"/>
          </a:xfrm>
        </p:grpSpPr>
        <p:sp>
          <p:nvSpPr>
            <p:cNvPr id="3102" name="AutoShape 14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3103" name="Text Box 15"/>
            <p:cNvSpPr txBox="1">
              <a:spLocks noChangeArrowheads="1"/>
            </p:cNvSpPr>
            <p:nvPr/>
          </p:nvSpPr>
          <p:spPr bwMode="gray">
            <a:xfrm>
              <a:off x="1608" y="1824"/>
              <a:ext cx="26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solidFill>
                    <a:srgbClr val="000000"/>
                  </a:solidFill>
                  <a:sym typeface="+mn-ea"/>
                </a:rPr>
                <a:t>Idea and </a:t>
              </a:r>
              <a:r>
                <a:rPr lang="en-US" altLang="zh-CN" sz="2000" i="0" dirty="0" smtClean="0">
                  <a:solidFill>
                    <a:srgbClr val="000000"/>
                  </a:solidFill>
                  <a:sym typeface="+mn-ea"/>
                </a:rPr>
                <a:t>the Proposed </a:t>
              </a:r>
              <a:r>
                <a:rPr lang="en-US" altLang="zh-CN" sz="2000" i="0" dirty="0" smtClean="0">
                  <a:solidFill>
                    <a:srgbClr val="000000"/>
                  </a:solidFill>
                </a:rPr>
                <a:t>Method</a:t>
              </a:r>
              <a:endParaRPr lang="en-US" altLang="zh-CN" sz="2000" i="0" dirty="0">
                <a:solidFill>
                  <a:srgbClr val="000000"/>
                </a:solidFill>
              </a:endParaRPr>
            </a:p>
          </p:txBody>
        </p:sp>
        <p:grpSp>
          <p:nvGrpSpPr>
            <p:cNvPr id="3104" name="Group 16"/>
            <p:cNvGrpSpPr/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3105" name="Group 17"/>
              <p:cNvGrpSpPr/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3107" name="Picture 18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108" name="Oval 19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908D0F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3109" name="Oval 20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09D11"/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3110" name="Picture 21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106" name="Text Box 22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3078" name="Group 23"/>
          <p:cNvGrpSpPr/>
          <p:nvPr/>
        </p:nvGrpSpPr>
        <p:grpSpPr bwMode="auto">
          <a:xfrm>
            <a:off x="2016125" y="3895725"/>
            <a:ext cx="5067300" cy="547688"/>
            <a:chOff x="1270" y="2247"/>
            <a:chExt cx="3192" cy="345"/>
          </a:xfrm>
        </p:grpSpPr>
        <p:sp>
          <p:nvSpPr>
            <p:cNvPr id="3092" name="AutoShape 24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3093" name="Text Box 25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solidFill>
                    <a:srgbClr val="000000"/>
                  </a:solidFill>
                </a:rPr>
                <a:t>Experiments and Results</a:t>
              </a:r>
            </a:p>
          </p:txBody>
        </p:sp>
        <p:grpSp>
          <p:nvGrpSpPr>
            <p:cNvPr id="3094" name="Group 26"/>
            <p:cNvGrpSpPr/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3095" name="Text Box 27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3096" name="Group 28"/>
              <p:cNvGrpSpPr/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098" name="Picture 29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99" name="Oval 30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098340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3100" name="Oval 31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A9147"/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3101" name="Picture 32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097" name="Text Box 33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079" name="Group 34"/>
          <p:cNvGrpSpPr/>
          <p:nvPr/>
        </p:nvGrpSpPr>
        <p:grpSpPr bwMode="auto">
          <a:xfrm>
            <a:off x="2012950" y="4657725"/>
            <a:ext cx="5070475" cy="547688"/>
            <a:chOff x="1268" y="2727"/>
            <a:chExt cx="3194" cy="345"/>
          </a:xfrm>
        </p:grpSpPr>
        <p:sp>
          <p:nvSpPr>
            <p:cNvPr id="3082" name="AutoShape 35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3083" name="Text Box 36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solidFill>
                    <a:srgbClr val="000000"/>
                  </a:solidFill>
                </a:rPr>
                <a:t>Summary</a:t>
              </a:r>
            </a:p>
          </p:txBody>
        </p:sp>
        <p:grpSp>
          <p:nvGrpSpPr>
            <p:cNvPr id="3084" name="Group 37"/>
            <p:cNvGrpSpPr/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3085" name="Text Box 3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3086" name="Group 39"/>
              <p:cNvGrpSpPr/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3088" name="Picture 40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89" name="Oval 4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74318F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3090" name="Oval 4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80369E"/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3091" name="Picture 43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087" name="Text Box 4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sp>
        <p:nvSpPr>
          <p:cNvPr id="3" name="Slide Number Placeholder 2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2B802FC9-5514-4EED-8118-C1479DF1B151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2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2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0"/>
              <a:t>  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i="0">
                <a:solidFill>
                  <a:schemeClr val="tx2"/>
                </a:solidFill>
              </a:rPr>
              <a:t>Contents</a:t>
            </a:r>
          </a:p>
        </p:txBody>
      </p:sp>
      <p:grpSp>
        <p:nvGrpSpPr>
          <p:cNvPr id="20484" name="Group 3"/>
          <p:cNvGrpSpPr/>
          <p:nvPr/>
        </p:nvGrpSpPr>
        <p:grpSpPr bwMode="auto">
          <a:xfrm>
            <a:off x="2014538" y="2386013"/>
            <a:ext cx="5068887" cy="530225"/>
            <a:chOff x="1269" y="1296"/>
            <a:chExt cx="3193" cy="334"/>
          </a:xfrm>
        </p:grpSpPr>
        <p:sp>
          <p:nvSpPr>
            <p:cNvPr id="20518" name="AutoShape 4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20519" name="Text Box 5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solidFill>
                    <a:schemeClr val="bg2"/>
                  </a:solidFill>
                </a:rPr>
                <a:t>Motivation of Our Work</a:t>
              </a:r>
            </a:p>
          </p:txBody>
        </p:sp>
        <p:grpSp>
          <p:nvGrpSpPr>
            <p:cNvPr id="20520" name="Group 6"/>
            <p:cNvGrpSpPr/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20521" name="Group 7"/>
              <p:cNvGrpSpPr/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20523" name="Picture 8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524" name="Oval 9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925800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20525" name="Oval 10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26100"/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20526" name="Picture 11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0522" name="Text Box 12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20485" name="Group 13"/>
          <p:cNvGrpSpPr/>
          <p:nvPr/>
        </p:nvGrpSpPr>
        <p:grpSpPr bwMode="auto">
          <a:xfrm>
            <a:off x="2012950" y="3148013"/>
            <a:ext cx="5070475" cy="549275"/>
            <a:chOff x="1268" y="1776"/>
            <a:chExt cx="3194" cy="346"/>
          </a:xfrm>
        </p:grpSpPr>
        <p:sp>
          <p:nvSpPr>
            <p:cNvPr id="20509" name="AutoShape 14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20510" name="Text Box 15"/>
            <p:cNvSpPr txBox="1">
              <a:spLocks noChangeArrowheads="1"/>
            </p:cNvSpPr>
            <p:nvPr/>
          </p:nvSpPr>
          <p:spPr bwMode="gray">
            <a:xfrm>
              <a:off x="1608" y="1824"/>
              <a:ext cx="26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solidFill>
                    <a:schemeClr val="bg2"/>
                  </a:solidFill>
                  <a:sym typeface="+mn-ea"/>
                </a:rPr>
                <a:t>Idea and </a:t>
              </a:r>
              <a:r>
                <a:rPr lang="en-US" altLang="zh-CN" sz="2000" i="0" dirty="0" smtClean="0">
                  <a:solidFill>
                    <a:schemeClr val="bg2"/>
                  </a:solidFill>
                  <a:sym typeface="+mn-ea"/>
                </a:rPr>
                <a:t>the Proposed </a:t>
              </a:r>
              <a:r>
                <a:rPr lang="en-US" altLang="zh-CN" sz="2000" i="0" dirty="0" smtClean="0">
                  <a:solidFill>
                    <a:schemeClr val="bg2"/>
                  </a:solidFill>
                </a:rPr>
                <a:t>Method</a:t>
              </a:r>
              <a:endParaRPr lang="en-US" altLang="zh-CN" sz="2000" i="0" dirty="0">
                <a:solidFill>
                  <a:schemeClr val="bg2"/>
                </a:solidFill>
              </a:endParaRPr>
            </a:p>
          </p:txBody>
        </p:sp>
        <p:grpSp>
          <p:nvGrpSpPr>
            <p:cNvPr id="20511" name="Group 16"/>
            <p:cNvGrpSpPr/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20512" name="Group 17"/>
              <p:cNvGrpSpPr/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0514" name="Picture 18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515" name="Oval 19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908D0F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20516" name="Oval 20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09D11"/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20517" name="Picture 21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0513" name="Text Box 22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0486" name="Group 23"/>
          <p:cNvGrpSpPr/>
          <p:nvPr/>
        </p:nvGrpSpPr>
        <p:grpSpPr bwMode="auto">
          <a:xfrm>
            <a:off x="2016125" y="3895725"/>
            <a:ext cx="5067300" cy="547688"/>
            <a:chOff x="1270" y="2247"/>
            <a:chExt cx="3192" cy="345"/>
          </a:xfrm>
        </p:grpSpPr>
        <p:sp>
          <p:nvSpPr>
            <p:cNvPr id="20499" name="AutoShape 24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20500" name="Text Box 25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solidFill>
                    <a:schemeClr val="bg2"/>
                  </a:solidFill>
                </a:rPr>
                <a:t>Experiments and Results</a:t>
              </a:r>
            </a:p>
          </p:txBody>
        </p:sp>
        <p:grpSp>
          <p:nvGrpSpPr>
            <p:cNvPr id="20501" name="Group 26"/>
            <p:cNvGrpSpPr/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20502" name="Text Box 27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20503" name="Group 28"/>
              <p:cNvGrpSpPr/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20505" name="Picture 29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506" name="Oval 30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098340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20507" name="Oval 31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A9147"/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20508" name="Picture 32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0504" name="Text Box 33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20487" name="Group 34"/>
          <p:cNvGrpSpPr/>
          <p:nvPr/>
        </p:nvGrpSpPr>
        <p:grpSpPr bwMode="auto">
          <a:xfrm>
            <a:off x="2012950" y="4657725"/>
            <a:ext cx="5070475" cy="547688"/>
            <a:chOff x="1268" y="2727"/>
            <a:chExt cx="3194" cy="345"/>
          </a:xfrm>
        </p:grpSpPr>
        <p:sp>
          <p:nvSpPr>
            <p:cNvPr id="20489" name="AutoShape 35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20490" name="Text Box 36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solidFill>
                    <a:srgbClr val="FF0000"/>
                  </a:solidFill>
                </a:rPr>
                <a:t>Summary </a:t>
              </a:r>
            </a:p>
          </p:txBody>
        </p:sp>
        <p:grpSp>
          <p:nvGrpSpPr>
            <p:cNvPr id="20491" name="Group 37"/>
            <p:cNvGrpSpPr/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20492" name="Text Box 3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20493" name="Group 39"/>
              <p:cNvGrpSpPr/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20495" name="Picture 40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496" name="Oval 4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74318F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20497" name="Oval 4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80369E"/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20498" name="Picture 43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0494" name="Text Box 4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323850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Summary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A855E39C-CF65-482F-AD63-67613F389851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21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533" name="Content Placeholder 2"/>
          <p:cNvSpPr/>
          <p:nvPr/>
        </p:nvSpPr>
        <p:spPr bwMode="auto">
          <a:xfrm>
            <a:off x="304800" y="1484312"/>
            <a:ext cx="8839200" cy="487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endParaRPr lang="en-US" altLang="zh-CN" sz="2400" i="0" dirty="0"/>
          </a:p>
          <a:p>
            <a:pPr marL="342900" indent="-342900">
              <a:defRPr/>
            </a:pPr>
            <a:r>
              <a:rPr lang="en-US" altLang="zh-CN" sz="2400" i="0" dirty="0"/>
              <a:t>Learn hybrid dictionaries for cover and </a:t>
            </a:r>
            <a:r>
              <a:rPr lang="en-US" altLang="zh-CN" sz="2400" i="0" dirty="0" err="1"/>
              <a:t>stego</a:t>
            </a:r>
            <a:r>
              <a:rPr lang="en-US" altLang="zh-CN" sz="2400" i="0" dirty="0"/>
              <a:t> </a:t>
            </a:r>
            <a:r>
              <a:rPr lang="en-US" altLang="zh-CN" sz="2400" i="0" dirty="0" smtClean="0"/>
              <a:t>images: </a:t>
            </a:r>
            <a:endParaRPr lang="en-US" altLang="zh-CN" sz="2400" i="0" dirty="0"/>
          </a:p>
          <a:p>
            <a:pPr marL="742950" lvl="1" indent="-285750">
              <a:buFontTx/>
              <a:buChar char="–"/>
              <a:defRPr/>
            </a:pPr>
            <a:r>
              <a:rPr lang="en-US" altLang="zh-CN" sz="2400" i="0" dirty="0" smtClean="0"/>
              <a:t>a synthesis dictionary for representation and</a:t>
            </a:r>
          </a:p>
          <a:p>
            <a:pPr lvl="1">
              <a:buFontTx/>
              <a:buNone/>
              <a:defRPr/>
            </a:pPr>
            <a:r>
              <a:rPr lang="en-US" altLang="zh-CN" sz="2400" i="0" dirty="0" smtClean="0"/>
              <a:t>   </a:t>
            </a:r>
            <a:r>
              <a:rPr lang="en-US" altLang="zh-CN" sz="2400" i="0" dirty="0"/>
              <a:t>an analysis dictionary to achieve good </a:t>
            </a:r>
            <a:r>
              <a:rPr lang="en-US" altLang="zh-CN" sz="2400" i="0" dirty="0" smtClean="0"/>
              <a:t>classification</a:t>
            </a:r>
          </a:p>
          <a:p>
            <a:pPr marL="742950" lvl="1" indent="-285750">
              <a:buFontTx/>
              <a:buChar char="–"/>
              <a:defRPr/>
            </a:pPr>
            <a:r>
              <a:rPr lang="en-US" altLang="zh-CN" sz="2400" i="0" dirty="0" smtClean="0"/>
              <a:t>class-specific dictionaries </a:t>
            </a:r>
            <a:r>
              <a:rPr lang="en-US" altLang="zh-CN" sz="2400" i="0" dirty="0"/>
              <a:t>to encode different parts and</a:t>
            </a:r>
          </a:p>
          <a:p>
            <a:pPr lvl="1">
              <a:buFontTx/>
              <a:buNone/>
              <a:defRPr/>
            </a:pPr>
            <a:r>
              <a:rPr lang="en-US" altLang="zh-CN" sz="2400" i="0" dirty="0"/>
              <a:t>    a shared dictionary to represent the commonality</a:t>
            </a:r>
            <a:endParaRPr lang="en-US" altLang="zh-CN" sz="2400" i="0" dirty="0"/>
          </a:p>
          <a:p>
            <a:pPr lvl="1">
              <a:buFontTx/>
              <a:buNone/>
              <a:defRPr/>
            </a:pPr>
            <a:endParaRPr lang="en-US" altLang="zh-CN" sz="2400" i="0" dirty="0"/>
          </a:p>
          <a:p>
            <a:pPr marL="342900" indent="-342900">
              <a:defRPr/>
            </a:pPr>
            <a:r>
              <a:rPr lang="en-US" altLang="zh-CN" sz="2400" i="0" dirty="0"/>
              <a:t>The efficiency is enhanced significantly in training and testing </a:t>
            </a:r>
            <a:r>
              <a:rPr lang="en-US" altLang="zh-CN" sz="2400" i="0" dirty="0" smtClean="0"/>
              <a:t>stages.</a:t>
            </a:r>
          </a:p>
          <a:p>
            <a:pPr>
              <a:buNone/>
              <a:defRPr/>
            </a:pPr>
            <a:endParaRPr lang="en-US" altLang="zh-CN" sz="2400" i="0" dirty="0" smtClean="0"/>
          </a:p>
          <a:p>
            <a:pPr marL="342900" indent="-342900">
              <a:defRPr/>
            </a:pPr>
            <a:r>
              <a:rPr lang="en-US" altLang="zh-CN" sz="2400" i="0" dirty="0"/>
              <a:t>T</a:t>
            </a:r>
            <a:r>
              <a:rPr lang="en-US" altLang="zh-CN" sz="2400" i="0" dirty="0" smtClean="0"/>
              <a:t>he </a:t>
            </a:r>
            <a:r>
              <a:rPr lang="en-US" altLang="zh-CN" sz="2400" i="0" dirty="0"/>
              <a:t>detection accuracy is improved compared with the SVM-based </a:t>
            </a:r>
            <a:r>
              <a:rPr lang="en-US" altLang="zh-CN" sz="2400" i="0" dirty="0" err="1"/>
              <a:t>steganalysis</a:t>
            </a:r>
            <a:r>
              <a:rPr lang="en-US" altLang="zh-CN" sz="2400" i="0" dirty="0"/>
              <a:t> method.</a:t>
            </a:r>
          </a:p>
        </p:txBody>
      </p:sp>
    </p:spTree>
  </p:cSld>
  <p:clrMapOvr>
    <a:masterClrMapping/>
  </p:clrMapOvr>
  <p:transition advTm="50747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EE4C361C-35C3-4355-8A06-CB3BFE9E12D5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22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532" name="TextBox 7"/>
          <p:cNvSpPr txBox="1">
            <a:spLocks noChangeArrowheads="1"/>
          </p:cNvSpPr>
          <p:nvPr/>
        </p:nvSpPr>
        <p:spPr bwMode="auto">
          <a:xfrm>
            <a:off x="2700338" y="3141663"/>
            <a:ext cx="439896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6000" b="1" dirty="0">
                <a:latin typeface="Times New Roman" pitchFamily="18" charset="0"/>
                <a:cs typeface="Times New Roman" pitchFamily="18" charset="0"/>
              </a:rPr>
              <a:t>Thank you</a:t>
            </a:r>
            <a:r>
              <a:rPr lang="zh-CN" altLang="en-US" sz="6000" b="1" dirty="0" smtClean="0">
                <a:latin typeface="Times New Roman" pitchFamily="18" charset="0"/>
                <a:cs typeface="Times New Roman" pitchFamily="18" charset="0"/>
              </a:rPr>
              <a:t>！</a:t>
            </a:r>
            <a:endParaRPr lang="en-US" altLang="zh-CN" sz="6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zh-CN" sz="6000" b="1" dirty="0" smtClean="0">
                <a:latin typeface="Times New Roman" pitchFamily="18" charset="0"/>
                <a:cs typeface="Times New Roman" pitchFamily="18" charset="0"/>
              </a:rPr>
              <a:t>Q &amp; A </a:t>
            </a:r>
            <a:endParaRPr lang="zh-CN" alt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5074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2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0"/>
              <a:t>   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i="0">
                <a:solidFill>
                  <a:schemeClr val="tx2"/>
                </a:solidFill>
              </a:rPr>
              <a:t>Contents</a:t>
            </a:r>
          </a:p>
        </p:txBody>
      </p:sp>
      <p:grpSp>
        <p:nvGrpSpPr>
          <p:cNvPr id="4100" name="Group 3"/>
          <p:cNvGrpSpPr/>
          <p:nvPr/>
        </p:nvGrpSpPr>
        <p:grpSpPr bwMode="auto">
          <a:xfrm>
            <a:off x="2014538" y="2386013"/>
            <a:ext cx="5068887" cy="530225"/>
            <a:chOff x="1269" y="1296"/>
            <a:chExt cx="3193" cy="334"/>
          </a:xfrm>
        </p:grpSpPr>
        <p:sp>
          <p:nvSpPr>
            <p:cNvPr id="4135" name="AutoShape 4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4136" name="Text Box 5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solidFill>
                    <a:srgbClr val="FF0000"/>
                  </a:solidFill>
                </a:rPr>
                <a:t>Motivation of Our Work</a:t>
              </a:r>
            </a:p>
          </p:txBody>
        </p:sp>
        <p:grpSp>
          <p:nvGrpSpPr>
            <p:cNvPr id="4137" name="Group 6"/>
            <p:cNvGrpSpPr/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4138" name="Group 7"/>
              <p:cNvGrpSpPr/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4140" name="Picture 8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141" name="Oval 9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925800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4142" name="Oval 10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26100"/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4143" name="Picture 11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139" name="Text Box 12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4101" name="Group 13"/>
          <p:cNvGrpSpPr/>
          <p:nvPr/>
        </p:nvGrpSpPr>
        <p:grpSpPr bwMode="auto">
          <a:xfrm>
            <a:off x="2012950" y="3148013"/>
            <a:ext cx="5070475" cy="549275"/>
            <a:chOff x="1268" y="1776"/>
            <a:chExt cx="3194" cy="346"/>
          </a:xfrm>
        </p:grpSpPr>
        <p:sp>
          <p:nvSpPr>
            <p:cNvPr id="4126" name="AutoShape 14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4127" name="Text Box 15"/>
            <p:cNvSpPr txBox="1">
              <a:spLocks noChangeArrowheads="1"/>
            </p:cNvSpPr>
            <p:nvPr/>
          </p:nvSpPr>
          <p:spPr bwMode="gray">
            <a:xfrm>
              <a:off x="1608" y="1824"/>
              <a:ext cx="26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solidFill>
                    <a:schemeClr val="bg2"/>
                  </a:solidFill>
                </a:rPr>
                <a:t>Idea and </a:t>
              </a:r>
              <a:r>
                <a:rPr lang="en-US" altLang="zh-CN" sz="2000" i="0" dirty="0" smtClean="0">
                  <a:solidFill>
                    <a:schemeClr val="bg2"/>
                  </a:solidFill>
                </a:rPr>
                <a:t>the Proposed Method</a:t>
              </a:r>
              <a:endParaRPr lang="en-US" altLang="zh-CN" sz="2000" i="0" dirty="0">
                <a:solidFill>
                  <a:schemeClr val="bg2"/>
                </a:solidFill>
              </a:endParaRPr>
            </a:p>
          </p:txBody>
        </p:sp>
        <p:grpSp>
          <p:nvGrpSpPr>
            <p:cNvPr id="4128" name="Group 16"/>
            <p:cNvGrpSpPr/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4129" name="Group 17"/>
              <p:cNvGrpSpPr/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4131" name="Picture 18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132" name="Oval 19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908D0F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4133" name="Oval 20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09D11"/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4134" name="Picture 21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130" name="Text Box 22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4102" name="Group 23"/>
          <p:cNvGrpSpPr/>
          <p:nvPr/>
        </p:nvGrpSpPr>
        <p:grpSpPr bwMode="auto">
          <a:xfrm>
            <a:off x="2016125" y="3895725"/>
            <a:ext cx="5067300" cy="547688"/>
            <a:chOff x="1270" y="2247"/>
            <a:chExt cx="3192" cy="345"/>
          </a:xfrm>
        </p:grpSpPr>
        <p:sp>
          <p:nvSpPr>
            <p:cNvPr id="4116" name="AutoShape 24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4117" name="Text Box 25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solidFill>
                    <a:schemeClr val="bg2"/>
                  </a:solidFill>
                </a:rPr>
                <a:t>Experiments and Results</a:t>
              </a:r>
            </a:p>
          </p:txBody>
        </p:sp>
        <p:grpSp>
          <p:nvGrpSpPr>
            <p:cNvPr id="4118" name="Group 26"/>
            <p:cNvGrpSpPr/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4119" name="Text Box 27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4120" name="Group 28"/>
              <p:cNvGrpSpPr/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4122" name="Picture 29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123" name="Oval 30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098340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4124" name="Oval 31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A9147"/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4125" name="Picture 32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121" name="Text Box 33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4103" name="Group 34"/>
          <p:cNvGrpSpPr/>
          <p:nvPr/>
        </p:nvGrpSpPr>
        <p:grpSpPr bwMode="auto">
          <a:xfrm>
            <a:off x="2012950" y="4657725"/>
            <a:ext cx="5070475" cy="547688"/>
            <a:chOff x="1268" y="2727"/>
            <a:chExt cx="3194" cy="345"/>
          </a:xfrm>
        </p:grpSpPr>
        <p:sp>
          <p:nvSpPr>
            <p:cNvPr id="4106" name="AutoShape 35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4107" name="Text Box 36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solidFill>
                    <a:schemeClr val="bg2"/>
                  </a:solidFill>
                </a:rPr>
                <a:t>Summary </a:t>
              </a:r>
            </a:p>
          </p:txBody>
        </p:sp>
        <p:grpSp>
          <p:nvGrpSpPr>
            <p:cNvPr id="4108" name="Group 37"/>
            <p:cNvGrpSpPr/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4109" name="Text Box 3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110" name="Group 39"/>
              <p:cNvGrpSpPr/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4112" name="Picture 40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113" name="Oval 4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74318F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4114" name="Oval 4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80369E"/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4115" name="Picture 43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111" name="Text Box 4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sp>
        <p:nvSpPr>
          <p:cNvPr id="3" name="Slide Number Placeholder 2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C30ADD2C-6803-447B-95C8-7500DA2AD9F3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3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0"/>
              <a:t>   </a:t>
            </a:r>
          </a:p>
        </p:txBody>
      </p:sp>
      <p:grpSp>
        <p:nvGrpSpPr>
          <p:cNvPr id="5123" name="Group 20"/>
          <p:cNvGrpSpPr/>
          <p:nvPr/>
        </p:nvGrpSpPr>
        <p:grpSpPr bwMode="auto">
          <a:xfrm>
            <a:off x="755650" y="1846580"/>
            <a:ext cx="3582988" cy="3770313"/>
            <a:chOff x="521" y="1071"/>
            <a:chExt cx="2257" cy="2375"/>
          </a:xfrm>
        </p:grpSpPr>
        <p:sp>
          <p:nvSpPr>
            <p:cNvPr id="5132" name="Rectangle 4"/>
            <p:cNvSpPr>
              <a:spLocks noChangeArrowheads="1"/>
            </p:cNvSpPr>
            <p:nvPr/>
          </p:nvSpPr>
          <p:spPr bwMode="gray">
            <a:xfrm rot="-319177">
              <a:off x="521" y="1071"/>
              <a:ext cx="2144" cy="2136"/>
            </a:xfrm>
            <a:prstGeom prst="rect">
              <a:avLst/>
            </a:pr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5133" name="Rectangle 5"/>
            <p:cNvSpPr>
              <a:spLocks noChangeArrowheads="1"/>
            </p:cNvSpPr>
            <p:nvPr/>
          </p:nvSpPr>
          <p:spPr bwMode="gray">
            <a:xfrm>
              <a:off x="682" y="1153"/>
              <a:ext cx="2096" cy="195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BD3A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5134" name="Text Box 6"/>
            <p:cNvSpPr txBox="1">
              <a:spLocks noChangeArrowheads="1"/>
            </p:cNvSpPr>
            <p:nvPr/>
          </p:nvSpPr>
          <p:spPr bwMode="gray">
            <a:xfrm>
              <a:off x="703" y="1238"/>
              <a:ext cx="2030" cy="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3366"/>
                  </a:solidFill>
                </a:rPr>
                <a:t>Steganography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000" i="0" dirty="0">
                <a:solidFill>
                  <a:srgbClr val="003366"/>
                </a:solidFill>
              </a:endParaRPr>
            </a:p>
            <a:p>
              <a:pPr>
                <a:spcBef>
                  <a:spcPct val="0"/>
                </a:spcBef>
                <a:buFont typeface="Wingdings" pitchFamily="2" charset="2"/>
                <a:buChar char="p"/>
              </a:pPr>
              <a:r>
                <a:rPr lang="en-US" altLang="zh-CN" sz="2000" i="0" dirty="0">
                  <a:solidFill>
                    <a:srgbClr val="003366"/>
                  </a:solidFill>
                </a:rPr>
                <a:t> embed message signal     </a:t>
              </a:r>
            </a:p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i="0" dirty="0">
                  <a:solidFill>
                    <a:srgbClr val="003366"/>
                  </a:solidFill>
                </a:rPr>
                <a:t>    into cover images to get </a:t>
              </a:r>
            </a:p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i="0" dirty="0">
                  <a:solidFill>
                    <a:srgbClr val="003366"/>
                  </a:solidFill>
                </a:rPr>
                <a:t>    </a:t>
              </a:r>
              <a:r>
                <a:rPr lang="en-US" altLang="zh-CN" sz="2000" i="0" dirty="0" err="1">
                  <a:solidFill>
                    <a:srgbClr val="003366"/>
                  </a:solidFill>
                </a:rPr>
                <a:t>stego</a:t>
              </a:r>
              <a:r>
                <a:rPr lang="en-US" altLang="zh-CN" sz="2000" i="0" dirty="0">
                  <a:solidFill>
                    <a:srgbClr val="003366"/>
                  </a:solidFill>
                </a:rPr>
                <a:t> images; </a:t>
              </a:r>
            </a:p>
            <a:p>
              <a:pPr>
                <a:spcBef>
                  <a:spcPct val="0"/>
                </a:spcBef>
                <a:buFont typeface="Wingdings" pitchFamily="2" charset="2"/>
                <a:buChar char="p"/>
              </a:pPr>
              <a:r>
                <a:rPr lang="en-US" altLang="zh-CN" sz="2000" i="0" dirty="0">
                  <a:solidFill>
                    <a:srgbClr val="003366"/>
                  </a:solidFill>
                </a:rPr>
                <a:t> message undetectable</a:t>
              </a:r>
            </a:p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i="0" dirty="0">
                  <a:solidFill>
                    <a:srgbClr val="003366"/>
                  </a:solidFill>
                </a:rPr>
                <a:t>    in covert communication</a:t>
              </a:r>
            </a:p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endParaRPr lang="en-US" altLang="zh-CN" sz="2000" i="0" dirty="0">
                <a:solidFill>
                  <a:srgbClr val="003366"/>
                </a:solidFill>
              </a:endParaRPr>
            </a:p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endParaRPr lang="en-US" altLang="zh-CN" sz="2000" i="0" dirty="0">
                <a:solidFill>
                  <a:srgbClr val="003366"/>
                </a:solidFill>
              </a:endParaRPr>
            </a:p>
            <a:p>
              <a:pPr>
                <a:spcBef>
                  <a:spcPct val="0"/>
                </a:spcBef>
                <a:buFont typeface="Wingdings" pitchFamily="2" charset="2"/>
                <a:buChar char="p"/>
              </a:pPr>
              <a:endParaRPr lang="en-US" altLang="zh-CN" sz="2000" i="0" dirty="0">
                <a:solidFill>
                  <a:srgbClr val="003366"/>
                </a:solidFill>
              </a:endParaRPr>
            </a:p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endParaRPr lang="en-US" altLang="zh-CN" sz="2000" i="0" dirty="0">
                <a:solidFill>
                  <a:srgbClr val="003366"/>
                </a:solidFill>
              </a:endParaRPr>
            </a:p>
          </p:txBody>
        </p:sp>
      </p:grpSp>
      <p:grpSp>
        <p:nvGrpSpPr>
          <p:cNvPr id="5124" name="Group 21"/>
          <p:cNvGrpSpPr/>
          <p:nvPr/>
        </p:nvGrpSpPr>
        <p:grpSpPr bwMode="auto">
          <a:xfrm>
            <a:off x="4859338" y="1846580"/>
            <a:ext cx="3622675" cy="3344863"/>
            <a:chOff x="3061" y="1071"/>
            <a:chExt cx="2282" cy="2107"/>
          </a:xfrm>
        </p:grpSpPr>
        <p:sp>
          <p:nvSpPr>
            <p:cNvPr id="5129" name="Rectangle 8"/>
            <p:cNvSpPr>
              <a:spLocks noChangeArrowheads="1"/>
            </p:cNvSpPr>
            <p:nvPr/>
          </p:nvSpPr>
          <p:spPr bwMode="gray">
            <a:xfrm rot="301233">
              <a:off x="3198" y="1071"/>
              <a:ext cx="2145" cy="2107"/>
            </a:xfrm>
            <a:prstGeom prst="rect">
              <a:avLst/>
            </a:pr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5130" name="Rectangle 9"/>
            <p:cNvSpPr>
              <a:spLocks noChangeArrowheads="1"/>
            </p:cNvSpPr>
            <p:nvPr/>
          </p:nvSpPr>
          <p:spPr bwMode="gray">
            <a:xfrm>
              <a:off x="3061" y="1169"/>
              <a:ext cx="2223" cy="192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ABC9BC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5131" name="Text Box 10"/>
            <p:cNvSpPr txBox="1">
              <a:spLocks noChangeArrowheads="1"/>
            </p:cNvSpPr>
            <p:nvPr/>
          </p:nvSpPr>
          <p:spPr bwMode="gray">
            <a:xfrm>
              <a:off x="3107" y="1253"/>
              <a:ext cx="2177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solidFill>
                    <a:srgbClr val="006699"/>
                  </a:solidFill>
                </a:rPr>
                <a:t>Steganalysis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1000" i="0">
                <a:solidFill>
                  <a:srgbClr val="006699"/>
                </a:solidFill>
              </a:endParaRPr>
            </a:p>
            <a:p>
              <a:pPr>
                <a:spcBef>
                  <a:spcPct val="0"/>
                </a:spcBef>
                <a:buFont typeface="Wingdings" pitchFamily="2" charset="2"/>
                <a:buChar char="p"/>
              </a:pPr>
              <a:r>
                <a:rPr lang="en-US" altLang="zh-CN" sz="2000" i="0">
                  <a:solidFill>
                    <a:srgbClr val="003366"/>
                  </a:solidFill>
                </a:rPr>
                <a:t> features sensitive to </a:t>
              </a:r>
            </a:p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i="0">
                  <a:solidFill>
                    <a:srgbClr val="003366"/>
                  </a:solidFill>
                </a:rPr>
                <a:t>    change due to embedding</a:t>
              </a:r>
            </a:p>
            <a:p>
              <a:pPr>
                <a:spcBef>
                  <a:spcPct val="0"/>
                </a:spcBef>
                <a:buFont typeface="Wingdings" pitchFamily="2" charset="2"/>
                <a:buChar char="p"/>
              </a:pPr>
              <a:r>
                <a:rPr lang="en-US" altLang="zh-CN" sz="2000" i="0">
                  <a:solidFill>
                    <a:srgbClr val="003366"/>
                  </a:solidFill>
                </a:rPr>
                <a:t> build decision model    </a:t>
              </a:r>
            </a:p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i="0">
                  <a:solidFill>
                    <a:srgbClr val="003366"/>
                  </a:solidFill>
                </a:rPr>
                <a:t>    using machine learning</a:t>
              </a:r>
            </a:p>
            <a:p>
              <a:pPr>
                <a:spcBef>
                  <a:spcPct val="0"/>
                </a:spcBef>
                <a:buFont typeface="Wingdings" pitchFamily="2" charset="2"/>
                <a:buChar char="p"/>
              </a:pPr>
              <a:r>
                <a:rPr lang="en-US" altLang="zh-CN" sz="2000" i="0">
                  <a:solidFill>
                    <a:srgbClr val="003366"/>
                  </a:solidFill>
                </a:rPr>
                <a:t> recognize stego images </a:t>
              </a:r>
            </a:p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i="0">
                  <a:solidFill>
                    <a:srgbClr val="003366"/>
                  </a:solidFill>
                </a:rPr>
                <a:t>    from plain cover images</a:t>
              </a:r>
            </a:p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endParaRPr lang="en-US" altLang="zh-CN" sz="2000" i="0">
                <a:solidFill>
                  <a:srgbClr val="003366"/>
                </a:solidFill>
              </a:endParaRPr>
            </a:p>
          </p:txBody>
        </p:sp>
      </p:grpSp>
      <p:sp>
        <p:nvSpPr>
          <p:cNvPr id="5125" name="Title 1"/>
          <p:cNvSpPr/>
          <p:nvPr/>
        </p:nvSpPr>
        <p:spPr bwMode="auto">
          <a:xfrm>
            <a:off x="307975" y="-242888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i="0"/>
              <a:t>Motivation of Our Work</a:t>
            </a:r>
          </a:p>
        </p:txBody>
      </p:sp>
      <p:sp>
        <p:nvSpPr>
          <p:cNvPr id="5126" name="Rectangle 12"/>
          <p:cNvSpPr>
            <a:spLocks noChangeArrowheads="1"/>
          </p:cNvSpPr>
          <p:nvPr/>
        </p:nvSpPr>
        <p:spPr bwMode="auto">
          <a:xfrm>
            <a:off x="265113" y="708025"/>
            <a:ext cx="7775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buFontTx/>
              <a:buNone/>
            </a:pPr>
            <a:r>
              <a:rPr lang="en-US" altLang="zh-CN" i="0">
                <a:solidFill>
                  <a:srgbClr val="005C2A"/>
                </a:solidFill>
              </a:rPr>
              <a:t>Battle of Steganography and Steganalysis</a:t>
            </a:r>
          </a:p>
        </p:txBody>
      </p:sp>
      <p:sp>
        <p:nvSpPr>
          <p:cNvPr id="3" name="Slide Number Placeholder 2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4851980-DE5E-4B23-8FB5-702071423659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4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3710" y="1485900"/>
            <a:ext cx="951230" cy="5537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ctr">
              <a:buNone/>
            </a:pPr>
            <a:r>
              <a:rPr lang="en-US" altLang="zh-CN" i="0" dirty="0">
                <a:solidFill>
                  <a:srgbClr val="FF0000"/>
                </a:solidFill>
                <a:sym typeface="+mn-ea"/>
              </a:rPr>
              <a:t>VS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67585" y="4509135"/>
            <a:ext cx="1018540" cy="5537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ctr">
              <a:buNone/>
            </a:pPr>
            <a:r>
              <a:rPr lang="en-US" altLang="zh-CN"/>
              <a:t>Hide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10288" y="4581525"/>
            <a:ext cx="1109345" cy="5537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ctr">
              <a:buNone/>
            </a:pPr>
            <a:r>
              <a:rPr lang="en-US" altLang="zh-CN"/>
              <a:t>Seek</a:t>
            </a:r>
          </a:p>
        </p:txBody>
      </p:sp>
      <p:sp>
        <p:nvSpPr>
          <p:cNvPr id="126" name="AutoShape 8"/>
          <p:cNvSpPr>
            <a:spLocks noChangeArrowheads="1"/>
          </p:cNvSpPr>
          <p:nvPr/>
        </p:nvSpPr>
        <p:spPr bwMode="auto">
          <a:xfrm>
            <a:off x="323215" y="5373053"/>
            <a:ext cx="8640763" cy="1152525"/>
          </a:xfrm>
          <a:prstGeom prst="roundRect">
            <a:avLst>
              <a:gd name="adj" fmla="val 620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tIns="82800" anchor="ctr"/>
          <a:lstStyle/>
          <a:p>
            <a:pPr>
              <a:buFontTx/>
              <a:buNone/>
            </a:pPr>
            <a:r>
              <a:rPr lang="en-US" sz="2200" i="0" dirty="0">
                <a:solidFill>
                  <a:srgbClr val="FF0000"/>
                </a:solidFill>
              </a:rPr>
              <a:t>It's an old story, never ends, and related problems are extremly hard.</a:t>
            </a:r>
          </a:p>
          <a:p>
            <a:pPr>
              <a:buFontTx/>
              <a:buNone/>
            </a:pPr>
            <a:r>
              <a:rPr lang="en-US" sz="2200" i="0" dirty="0">
                <a:solidFill>
                  <a:srgbClr val="FF0000"/>
                </a:solidFill>
              </a:rPr>
              <a:t>In practical, hide/seek is more about art rather than science.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/>
          <p:nvPr/>
        </p:nvSpPr>
        <p:spPr bwMode="auto">
          <a:xfrm>
            <a:off x="307975" y="-242888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i="0"/>
              <a:t>Motivation of Our Work</a:t>
            </a:r>
          </a:p>
        </p:txBody>
      </p:sp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66065" y="736600"/>
            <a:ext cx="8696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l">
              <a:buFontTx/>
              <a:buNone/>
            </a:pPr>
            <a:r>
              <a:rPr lang="en-US" altLang="zh-CN" i="0">
                <a:solidFill>
                  <a:srgbClr val="005C2A"/>
                </a:solidFill>
              </a:rPr>
              <a:t>A General </a:t>
            </a:r>
            <a:r>
              <a:rPr lang="en-US" altLang="zh-CN" i="0">
                <a:solidFill>
                  <a:srgbClr val="005C2A"/>
                </a:solidFill>
                <a:sym typeface="+mn-ea"/>
              </a:rPr>
              <a:t>Steganalysic Model</a:t>
            </a:r>
            <a:r>
              <a:rPr lang="en-US" altLang="zh-CN" i="0">
                <a:solidFill>
                  <a:srgbClr val="005C2A"/>
                </a:solidFill>
              </a:rPr>
              <a:t>: Classification </a:t>
            </a:r>
          </a:p>
        </p:txBody>
      </p:sp>
      <p:sp>
        <p:nvSpPr>
          <p:cNvPr id="3" name="Slide Number Placeholder 2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F17DF3DA-74D8-493D-BC79-D0B8EDCABDB6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5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174" name="Group 147"/>
          <p:cNvGrpSpPr/>
          <p:nvPr/>
        </p:nvGrpSpPr>
        <p:grpSpPr bwMode="auto">
          <a:xfrm>
            <a:off x="3059113" y="3646488"/>
            <a:ext cx="1041400" cy="1052512"/>
            <a:chOff x="0" y="0"/>
            <a:chExt cx="656" cy="663"/>
          </a:xfrm>
        </p:grpSpPr>
        <p:pic>
          <p:nvPicPr>
            <p:cNvPr id="7249" name="Picture 19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6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0" y="0"/>
              <a:ext cx="652" cy="66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C6E8E8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 b="1">
                <a:solidFill>
                  <a:srgbClr val="000000"/>
                </a:solidFill>
                <a:latin typeface="+mn-lt"/>
                <a:ea typeface="黑体" pitchFamily="49" charset="-122"/>
              </a:endParaRPr>
            </a:p>
          </p:txBody>
        </p:sp>
        <p:grpSp>
          <p:nvGrpSpPr>
            <p:cNvPr id="7251" name="Group 150"/>
            <p:cNvGrpSpPr/>
            <p:nvPr/>
          </p:nvGrpSpPr>
          <p:grpSpPr bwMode="auto">
            <a:xfrm>
              <a:off x="42" y="528"/>
              <a:ext cx="569" cy="112"/>
              <a:chOff x="10" y="-4"/>
              <a:chExt cx="824" cy="161"/>
            </a:xfrm>
          </p:grpSpPr>
          <p:grpSp>
            <p:nvGrpSpPr>
              <p:cNvPr id="7252" name="Group 151"/>
              <p:cNvGrpSpPr/>
              <p:nvPr/>
            </p:nvGrpSpPr>
            <p:grpSpPr bwMode="auto">
              <a:xfrm rot="-1297425" flipH="1" flipV="1">
                <a:off x="153" y="-4"/>
                <a:ext cx="681" cy="150"/>
                <a:chOff x="-17" y="0"/>
                <a:chExt cx="1118" cy="279"/>
              </a:xfrm>
            </p:grpSpPr>
            <p:sp>
              <p:nvSpPr>
                <p:cNvPr id="32" name="AutoShape 23"/>
                <p:cNvSpPr>
                  <a:spLocks noChangeArrowheads="1"/>
                </p:cNvSpPr>
                <p:nvPr/>
              </p:nvSpPr>
              <p:spPr bwMode="auto">
                <a:xfrm rot="5263130">
                  <a:off x="275" y="-282"/>
                  <a:ext cx="227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3" name="AutoShape 24"/>
                <p:cNvSpPr>
                  <a:spLocks noChangeArrowheads="1"/>
                </p:cNvSpPr>
                <p:nvPr/>
              </p:nvSpPr>
              <p:spPr bwMode="auto">
                <a:xfrm rot="6078281">
                  <a:off x="410" y="-282"/>
                  <a:ext cx="227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4" name="AutoShape 25"/>
                <p:cNvSpPr>
                  <a:spLocks noChangeArrowheads="1"/>
                </p:cNvSpPr>
                <p:nvPr/>
              </p:nvSpPr>
              <p:spPr bwMode="auto">
                <a:xfrm rot="6373927">
                  <a:off x="490" y="-270"/>
                  <a:ext cx="225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5" name="AutoShape 26"/>
                <p:cNvSpPr>
                  <a:spLocks noChangeArrowheads="1"/>
                </p:cNvSpPr>
                <p:nvPr/>
              </p:nvSpPr>
              <p:spPr bwMode="auto">
                <a:xfrm rot="6906312">
                  <a:off x="577" y="-229"/>
                  <a:ext cx="227" cy="811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7253" name="Group 156"/>
              <p:cNvGrpSpPr/>
              <p:nvPr/>
            </p:nvGrpSpPr>
            <p:grpSpPr bwMode="auto">
              <a:xfrm rot="56115" flipH="1" flipV="1">
                <a:off x="10" y="7"/>
                <a:ext cx="681" cy="150"/>
                <a:chOff x="-17" y="0"/>
                <a:chExt cx="1118" cy="279"/>
              </a:xfrm>
            </p:grpSpPr>
            <p:sp>
              <p:nvSpPr>
                <p:cNvPr id="28" name="AutoShape 28"/>
                <p:cNvSpPr>
                  <a:spLocks noChangeArrowheads="1"/>
                </p:cNvSpPr>
                <p:nvPr/>
              </p:nvSpPr>
              <p:spPr bwMode="auto">
                <a:xfrm rot="5263130">
                  <a:off x="287" y="-292"/>
                  <a:ext cx="227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9" name="AutoShape 29"/>
                <p:cNvSpPr>
                  <a:spLocks noChangeArrowheads="1"/>
                </p:cNvSpPr>
                <p:nvPr/>
              </p:nvSpPr>
              <p:spPr bwMode="auto">
                <a:xfrm rot="6078281">
                  <a:off x="422" y="-294"/>
                  <a:ext cx="227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0" name="AutoShape 30"/>
                <p:cNvSpPr>
                  <a:spLocks noChangeArrowheads="1"/>
                </p:cNvSpPr>
                <p:nvPr/>
              </p:nvSpPr>
              <p:spPr bwMode="auto">
                <a:xfrm rot="6373927">
                  <a:off x="500" y="-270"/>
                  <a:ext cx="225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1" name="AutoShape 31"/>
                <p:cNvSpPr>
                  <a:spLocks noChangeArrowheads="1"/>
                </p:cNvSpPr>
                <p:nvPr/>
              </p:nvSpPr>
              <p:spPr bwMode="auto">
                <a:xfrm rot="6906312">
                  <a:off x="583" y="-235"/>
                  <a:ext cx="222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7175" name="Group 161"/>
          <p:cNvGrpSpPr/>
          <p:nvPr/>
        </p:nvGrpSpPr>
        <p:grpSpPr bwMode="auto">
          <a:xfrm>
            <a:off x="5022850" y="3636963"/>
            <a:ext cx="1041400" cy="1052512"/>
            <a:chOff x="0" y="0"/>
            <a:chExt cx="656" cy="663"/>
          </a:xfrm>
        </p:grpSpPr>
        <p:pic>
          <p:nvPicPr>
            <p:cNvPr id="7236" name="Picture 33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6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0" y="0"/>
              <a:ext cx="652" cy="663"/>
            </a:xfrm>
            <a:prstGeom prst="ellipse">
              <a:avLst/>
            </a:prstGeom>
            <a:solidFill>
              <a:srgbClr val="FFFF99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 b="1">
                <a:solidFill>
                  <a:srgbClr val="000000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7238" name="Group 164"/>
            <p:cNvGrpSpPr/>
            <p:nvPr/>
          </p:nvGrpSpPr>
          <p:grpSpPr bwMode="auto">
            <a:xfrm>
              <a:off x="42" y="528"/>
              <a:ext cx="569" cy="112"/>
              <a:chOff x="10" y="-4"/>
              <a:chExt cx="824" cy="161"/>
            </a:xfrm>
          </p:grpSpPr>
          <p:grpSp>
            <p:nvGrpSpPr>
              <p:cNvPr id="7239" name="Group 165"/>
              <p:cNvGrpSpPr/>
              <p:nvPr/>
            </p:nvGrpSpPr>
            <p:grpSpPr bwMode="auto">
              <a:xfrm rot="-1297425" flipH="1" flipV="1">
                <a:off x="153" y="-4"/>
                <a:ext cx="681" cy="150"/>
                <a:chOff x="-17" y="0"/>
                <a:chExt cx="1118" cy="279"/>
              </a:xfrm>
            </p:grpSpPr>
            <p:sp>
              <p:nvSpPr>
                <p:cNvPr id="46" name="AutoShape 37"/>
                <p:cNvSpPr>
                  <a:spLocks noChangeArrowheads="1"/>
                </p:cNvSpPr>
                <p:nvPr/>
              </p:nvSpPr>
              <p:spPr bwMode="auto">
                <a:xfrm rot="5263130">
                  <a:off x="275" y="-282"/>
                  <a:ext cx="227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7" name="AutoShape 38"/>
                <p:cNvSpPr>
                  <a:spLocks noChangeArrowheads="1"/>
                </p:cNvSpPr>
                <p:nvPr/>
              </p:nvSpPr>
              <p:spPr bwMode="auto">
                <a:xfrm rot="6078281">
                  <a:off x="410" y="-282"/>
                  <a:ext cx="227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" name="AutoShape 39"/>
                <p:cNvSpPr>
                  <a:spLocks noChangeArrowheads="1"/>
                </p:cNvSpPr>
                <p:nvPr/>
              </p:nvSpPr>
              <p:spPr bwMode="auto">
                <a:xfrm rot="6373927">
                  <a:off x="490" y="-270"/>
                  <a:ext cx="225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9" name="AutoShape 40"/>
                <p:cNvSpPr>
                  <a:spLocks noChangeArrowheads="1"/>
                </p:cNvSpPr>
                <p:nvPr/>
              </p:nvSpPr>
              <p:spPr bwMode="auto">
                <a:xfrm rot="6906312">
                  <a:off x="577" y="-229"/>
                  <a:ext cx="227" cy="811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7240" name="Group 170"/>
              <p:cNvGrpSpPr/>
              <p:nvPr/>
            </p:nvGrpSpPr>
            <p:grpSpPr bwMode="auto">
              <a:xfrm rot="56115" flipH="1" flipV="1">
                <a:off x="10" y="7"/>
                <a:ext cx="681" cy="150"/>
                <a:chOff x="-17" y="0"/>
                <a:chExt cx="1118" cy="279"/>
              </a:xfrm>
            </p:grpSpPr>
            <p:sp>
              <p:nvSpPr>
                <p:cNvPr id="42" name="AutoShape 42"/>
                <p:cNvSpPr>
                  <a:spLocks noChangeArrowheads="1"/>
                </p:cNvSpPr>
                <p:nvPr/>
              </p:nvSpPr>
              <p:spPr bwMode="auto">
                <a:xfrm rot="5263130">
                  <a:off x="287" y="-292"/>
                  <a:ext cx="227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3" name="AutoShape 43"/>
                <p:cNvSpPr>
                  <a:spLocks noChangeArrowheads="1"/>
                </p:cNvSpPr>
                <p:nvPr/>
              </p:nvSpPr>
              <p:spPr bwMode="auto">
                <a:xfrm rot="6078281">
                  <a:off x="422" y="-294"/>
                  <a:ext cx="227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4" name="AutoShape 44"/>
                <p:cNvSpPr>
                  <a:spLocks noChangeArrowheads="1"/>
                </p:cNvSpPr>
                <p:nvPr/>
              </p:nvSpPr>
              <p:spPr bwMode="auto">
                <a:xfrm rot="6373927">
                  <a:off x="500" y="-270"/>
                  <a:ext cx="225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5" name="AutoShape 45"/>
                <p:cNvSpPr>
                  <a:spLocks noChangeArrowheads="1"/>
                </p:cNvSpPr>
                <p:nvPr/>
              </p:nvSpPr>
              <p:spPr bwMode="auto">
                <a:xfrm rot="6906312">
                  <a:off x="583" y="-235"/>
                  <a:ext cx="222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7176" name="Group 175"/>
          <p:cNvGrpSpPr/>
          <p:nvPr/>
        </p:nvGrpSpPr>
        <p:grpSpPr bwMode="auto">
          <a:xfrm>
            <a:off x="6961188" y="3649663"/>
            <a:ext cx="1041400" cy="1049337"/>
            <a:chOff x="0" y="0"/>
            <a:chExt cx="656" cy="662"/>
          </a:xfrm>
        </p:grpSpPr>
        <p:pic>
          <p:nvPicPr>
            <p:cNvPr id="7223" name="Picture 47" descr="circuler_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6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0" y="0"/>
              <a:ext cx="652" cy="662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 b="1">
                <a:solidFill>
                  <a:srgbClr val="000000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7225" name="Group 178"/>
            <p:cNvGrpSpPr/>
            <p:nvPr/>
          </p:nvGrpSpPr>
          <p:grpSpPr bwMode="auto">
            <a:xfrm>
              <a:off x="42" y="515"/>
              <a:ext cx="569" cy="112"/>
              <a:chOff x="10" y="-4"/>
              <a:chExt cx="824" cy="161"/>
            </a:xfrm>
          </p:grpSpPr>
          <p:grpSp>
            <p:nvGrpSpPr>
              <p:cNvPr id="7226" name="Group 179"/>
              <p:cNvGrpSpPr/>
              <p:nvPr/>
            </p:nvGrpSpPr>
            <p:grpSpPr bwMode="auto">
              <a:xfrm rot="-1297425" flipH="1" flipV="1">
                <a:off x="153" y="-4"/>
                <a:ext cx="681" cy="150"/>
                <a:chOff x="-17" y="0"/>
                <a:chExt cx="1118" cy="279"/>
              </a:xfrm>
            </p:grpSpPr>
            <p:sp>
              <p:nvSpPr>
                <p:cNvPr id="60" name="AutoShape 51"/>
                <p:cNvSpPr>
                  <a:spLocks noChangeArrowheads="1"/>
                </p:cNvSpPr>
                <p:nvPr/>
              </p:nvSpPr>
              <p:spPr bwMode="auto">
                <a:xfrm rot="5263130">
                  <a:off x="274" y="-279"/>
                  <a:ext cx="228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1" name="AutoShape 52"/>
                <p:cNvSpPr>
                  <a:spLocks noChangeArrowheads="1"/>
                </p:cNvSpPr>
                <p:nvPr/>
              </p:nvSpPr>
              <p:spPr bwMode="auto">
                <a:xfrm rot="6078281">
                  <a:off x="409" y="-283"/>
                  <a:ext cx="228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2" name="AutoShape 53"/>
                <p:cNvSpPr>
                  <a:spLocks noChangeArrowheads="1"/>
                </p:cNvSpPr>
                <p:nvPr/>
              </p:nvSpPr>
              <p:spPr bwMode="auto">
                <a:xfrm rot="6373927">
                  <a:off x="487" y="-261"/>
                  <a:ext cx="228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3" name="AutoShape 54"/>
                <p:cNvSpPr>
                  <a:spLocks noChangeArrowheads="1"/>
                </p:cNvSpPr>
                <p:nvPr/>
              </p:nvSpPr>
              <p:spPr bwMode="auto">
                <a:xfrm rot="6906312">
                  <a:off x="579" y="-234"/>
                  <a:ext cx="225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7227" name="Group 184"/>
              <p:cNvGrpSpPr/>
              <p:nvPr/>
            </p:nvGrpSpPr>
            <p:grpSpPr bwMode="auto">
              <a:xfrm rot="56115" flipH="1" flipV="1">
                <a:off x="10" y="7"/>
                <a:ext cx="681" cy="150"/>
                <a:chOff x="-17" y="0"/>
                <a:chExt cx="1118" cy="279"/>
              </a:xfrm>
            </p:grpSpPr>
            <p:sp>
              <p:nvSpPr>
                <p:cNvPr id="56" name="AutoShape 56"/>
                <p:cNvSpPr>
                  <a:spLocks noChangeArrowheads="1"/>
                </p:cNvSpPr>
                <p:nvPr/>
              </p:nvSpPr>
              <p:spPr bwMode="auto">
                <a:xfrm rot="5263130">
                  <a:off x="287" y="-291"/>
                  <a:ext cx="228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7" name="AutoShape 57"/>
                <p:cNvSpPr>
                  <a:spLocks noChangeArrowheads="1"/>
                </p:cNvSpPr>
                <p:nvPr/>
              </p:nvSpPr>
              <p:spPr bwMode="auto">
                <a:xfrm rot="6078281">
                  <a:off x="421" y="-292"/>
                  <a:ext cx="228" cy="813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8" name="AutoShape 58"/>
                <p:cNvSpPr>
                  <a:spLocks noChangeArrowheads="1"/>
                </p:cNvSpPr>
                <p:nvPr/>
              </p:nvSpPr>
              <p:spPr bwMode="auto">
                <a:xfrm rot="6373927">
                  <a:off x="494" y="-266"/>
                  <a:ext cx="228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9" name="AutoShape 59"/>
                <p:cNvSpPr>
                  <a:spLocks noChangeArrowheads="1"/>
                </p:cNvSpPr>
                <p:nvPr/>
              </p:nvSpPr>
              <p:spPr bwMode="auto">
                <a:xfrm rot="6906312">
                  <a:off x="580" y="-232"/>
                  <a:ext cx="228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</a:ln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zh-CN" altLang="zh-CN" sz="2400" b="1">
                    <a:solidFill>
                      <a:srgbClr val="000000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64" name="Text Box 77"/>
          <p:cNvSpPr txBox="1">
            <a:spLocks noChangeArrowheads="1"/>
          </p:cNvSpPr>
          <p:nvPr/>
        </p:nvSpPr>
        <p:spPr bwMode="auto">
          <a:xfrm>
            <a:off x="2903538" y="3830638"/>
            <a:ext cx="1368425" cy="615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0650" indent="-120650" algn="ctr">
              <a:buFontTx/>
              <a:buNone/>
              <a:defRPr/>
            </a:pPr>
            <a:r>
              <a:rPr lang="en-US" altLang="zh-CN" sz="1700" b="1" i="0" dirty="0">
                <a:solidFill>
                  <a:srgbClr val="000000"/>
                </a:solidFill>
                <a:latin typeface="+mn-lt"/>
                <a:ea typeface="黑体" pitchFamily="2" charset="-122"/>
              </a:rPr>
              <a:t>Feature</a:t>
            </a:r>
          </a:p>
          <a:p>
            <a:pPr marL="120650" indent="-120650" algn="ctr">
              <a:buFontTx/>
              <a:buNone/>
              <a:defRPr/>
            </a:pPr>
            <a:r>
              <a:rPr lang="en-US" altLang="zh-CN" sz="1700" b="1" i="0" dirty="0">
                <a:solidFill>
                  <a:srgbClr val="000000"/>
                </a:solidFill>
                <a:latin typeface="+mn-lt"/>
                <a:ea typeface="黑体" pitchFamily="2" charset="-122"/>
              </a:rPr>
              <a:t>Extraction</a:t>
            </a:r>
            <a:endParaRPr lang="zh-CN" altLang="en-US" sz="1700" b="1" i="0" dirty="0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5" name="Text Box 78"/>
          <p:cNvSpPr txBox="1">
            <a:spLocks noChangeArrowheads="1"/>
          </p:cNvSpPr>
          <p:nvPr/>
        </p:nvSpPr>
        <p:spPr bwMode="auto">
          <a:xfrm>
            <a:off x="4906963" y="4002088"/>
            <a:ext cx="1260475" cy="328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0650" indent="-120650" algn="ctr">
              <a:spcBef>
                <a:spcPct val="50000"/>
              </a:spcBef>
              <a:buFontTx/>
              <a:buNone/>
              <a:defRPr/>
            </a:pPr>
            <a:r>
              <a:rPr lang="en-US" altLang="zh-CN" sz="1700" b="1" i="0" dirty="0">
                <a:solidFill>
                  <a:srgbClr val="000000"/>
                </a:solidFill>
                <a:latin typeface="+mn-lt"/>
                <a:ea typeface="黑体" pitchFamily="2" charset="-122"/>
              </a:rPr>
              <a:t>Classifier</a:t>
            </a:r>
            <a:endParaRPr lang="zh-CN" altLang="en-US" sz="1700" b="1" i="0" dirty="0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7179" name="Picture 90" descr="Picture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3656013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91" descr="Picture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646488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92" descr="Picture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3665538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Rectangle 95"/>
          <p:cNvSpPr>
            <a:spLocks noChangeArrowheads="1"/>
          </p:cNvSpPr>
          <p:nvPr/>
        </p:nvSpPr>
        <p:spPr bwMode="auto">
          <a:xfrm>
            <a:off x="1962150" y="4125913"/>
            <a:ext cx="990600" cy="74612"/>
          </a:xfrm>
          <a:prstGeom prst="rect">
            <a:avLst/>
          </a:pr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" name="Rectangle 96"/>
          <p:cNvSpPr>
            <a:spLocks noChangeArrowheads="1"/>
          </p:cNvSpPr>
          <p:nvPr/>
        </p:nvSpPr>
        <p:spPr bwMode="auto">
          <a:xfrm>
            <a:off x="8077200" y="4084638"/>
            <a:ext cx="1066800" cy="762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400" b="1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" name="Rectangle 97"/>
          <p:cNvSpPr>
            <a:spLocks noChangeArrowheads="1"/>
          </p:cNvSpPr>
          <p:nvPr/>
        </p:nvSpPr>
        <p:spPr bwMode="auto">
          <a:xfrm>
            <a:off x="4157663" y="4125913"/>
            <a:ext cx="795337" cy="73025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400" b="1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2" name="Rectangle 98"/>
          <p:cNvSpPr>
            <a:spLocks noChangeArrowheads="1"/>
          </p:cNvSpPr>
          <p:nvPr/>
        </p:nvSpPr>
        <p:spPr bwMode="auto">
          <a:xfrm>
            <a:off x="6151563" y="4125913"/>
            <a:ext cx="725487" cy="73025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400" b="1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3" name="AutoShape 100"/>
          <p:cNvSpPr/>
          <p:nvPr/>
        </p:nvSpPr>
        <p:spPr bwMode="auto">
          <a:xfrm>
            <a:off x="4881563" y="3486150"/>
            <a:ext cx="1319212" cy="14446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0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416 w 21600"/>
              <a:gd name="T19" fmla="*/ 0 h 21600"/>
              <a:gd name="T20" fmla="*/ 21184 w 21600"/>
              <a:gd name="T21" fmla="*/ 13396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213" y="10670"/>
                </a:moveTo>
                <a:cubicBezTo>
                  <a:pt x="1284" y="5426"/>
                  <a:pt x="5555" y="1212"/>
                  <a:pt x="10800" y="1213"/>
                </a:cubicBezTo>
                <a:cubicBezTo>
                  <a:pt x="16044" y="1213"/>
                  <a:pt x="20315" y="5426"/>
                  <a:pt x="20386" y="10670"/>
                </a:cubicBezTo>
                <a:lnTo>
                  <a:pt x="21599" y="10653"/>
                </a:lnTo>
                <a:cubicBezTo>
                  <a:pt x="21518" y="4746"/>
                  <a:pt x="16707" y="-1"/>
                  <a:pt x="10799" y="0"/>
                </a:cubicBezTo>
                <a:cubicBezTo>
                  <a:pt x="4892" y="0"/>
                  <a:pt x="81" y="4746"/>
                  <a:pt x="0" y="1065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7187" name="AutoShape 102"/>
          <p:cNvSpPr/>
          <p:nvPr/>
        </p:nvSpPr>
        <p:spPr bwMode="auto">
          <a:xfrm flipV="1">
            <a:off x="2919413" y="3395663"/>
            <a:ext cx="1319212" cy="14446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0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416 w 21600"/>
              <a:gd name="T19" fmla="*/ 0 h 21600"/>
              <a:gd name="T20" fmla="*/ 21184 w 21600"/>
              <a:gd name="T21" fmla="*/ 13396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213" y="10670"/>
                </a:moveTo>
                <a:cubicBezTo>
                  <a:pt x="1284" y="5426"/>
                  <a:pt x="5555" y="1212"/>
                  <a:pt x="10800" y="1213"/>
                </a:cubicBezTo>
                <a:cubicBezTo>
                  <a:pt x="16044" y="1213"/>
                  <a:pt x="20315" y="5426"/>
                  <a:pt x="20386" y="10670"/>
                </a:cubicBezTo>
                <a:lnTo>
                  <a:pt x="21599" y="10653"/>
                </a:lnTo>
                <a:cubicBezTo>
                  <a:pt x="21518" y="4746"/>
                  <a:pt x="16707" y="-1"/>
                  <a:pt x="10799" y="0"/>
                </a:cubicBezTo>
                <a:cubicBezTo>
                  <a:pt x="4892" y="0"/>
                  <a:pt x="81" y="4746"/>
                  <a:pt x="0" y="10653"/>
                </a:cubicBezTo>
                <a:lnTo>
                  <a:pt x="1213" y="1067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103"/>
          <p:cNvSpPr/>
          <p:nvPr/>
        </p:nvSpPr>
        <p:spPr bwMode="auto">
          <a:xfrm flipV="1">
            <a:off x="6824663" y="3395663"/>
            <a:ext cx="1319212" cy="14446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0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416 w 21600"/>
              <a:gd name="T19" fmla="*/ 0 h 21600"/>
              <a:gd name="T20" fmla="*/ 21184 w 21600"/>
              <a:gd name="T21" fmla="*/ 13396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213" y="10670"/>
                </a:moveTo>
                <a:cubicBezTo>
                  <a:pt x="1284" y="5426"/>
                  <a:pt x="5555" y="1212"/>
                  <a:pt x="10800" y="1213"/>
                </a:cubicBezTo>
                <a:cubicBezTo>
                  <a:pt x="16044" y="1213"/>
                  <a:pt x="20315" y="5426"/>
                  <a:pt x="20386" y="10670"/>
                </a:cubicBezTo>
                <a:lnTo>
                  <a:pt x="21599" y="10653"/>
                </a:lnTo>
                <a:cubicBezTo>
                  <a:pt x="21518" y="4746"/>
                  <a:pt x="16707" y="-1"/>
                  <a:pt x="10799" y="0"/>
                </a:cubicBezTo>
                <a:cubicBezTo>
                  <a:pt x="4892" y="0"/>
                  <a:pt x="81" y="4746"/>
                  <a:pt x="0" y="1065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</a:endParaRPr>
          </a:p>
        </p:txBody>
      </p:sp>
      <p:grpSp>
        <p:nvGrpSpPr>
          <p:cNvPr id="7189" name="Group 253"/>
          <p:cNvGrpSpPr/>
          <p:nvPr/>
        </p:nvGrpSpPr>
        <p:grpSpPr bwMode="auto">
          <a:xfrm>
            <a:off x="865188" y="3609975"/>
            <a:ext cx="1041400" cy="1052513"/>
            <a:chOff x="0" y="0"/>
            <a:chExt cx="656" cy="663"/>
          </a:xfrm>
        </p:grpSpPr>
        <p:pic>
          <p:nvPicPr>
            <p:cNvPr id="7210" name="Picture 33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6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11" name="Oval 34"/>
            <p:cNvSpPr>
              <a:spLocks noChangeArrowheads="1"/>
            </p:cNvSpPr>
            <p:nvPr/>
          </p:nvSpPr>
          <p:spPr bwMode="auto">
            <a:xfrm>
              <a:off x="0" y="0"/>
              <a:ext cx="652" cy="663"/>
            </a:xfrm>
            <a:prstGeom prst="ellipse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7212" name="Group 256"/>
            <p:cNvGrpSpPr/>
            <p:nvPr/>
          </p:nvGrpSpPr>
          <p:grpSpPr bwMode="auto">
            <a:xfrm>
              <a:off x="42" y="528"/>
              <a:ext cx="569" cy="112"/>
              <a:chOff x="10" y="-4"/>
              <a:chExt cx="824" cy="161"/>
            </a:xfrm>
          </p:grpSpPr>
          <p:grpSp>
            <p:nvGrpSpPr>
              <p:cNvPr id="7213" name="Group 257"/>
              <p:cNvGrpSpPr/>
              <p:nvPr/>
            </p:nvGrpSpPr>
            <p:grpSpPr bwMode="auto">
              <a:xfrm rot="-1297425" flipH="1" flipV="1">
                <a:off x="153" y="-4"/>
                <a:ext cx="681" cy="150"/>
                <a:chOff x="-17" y="0"/>
                <a:chExt cx="1118" cy="279"/>
              </a:xfrm>
            </p:grpSpPr>
            <p:sp>
              <p:nvSpPr>
                <p:cNvPr id="7219" name="AutoShape 37"/>
                <p:cNvSpPr>
                  <a:spLocks noChangeArrowheads="1"/>
                </p:cNvSpPr>
                <p:nvPr/>
              </p:nvSpPr>
              <p:spPr bwMode="auto">
                <a:xfrm rot="5263130">
                  <a:off x="277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zh-CN" altLang="zh-CN" sz="24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220" name="AutoShape 38"/>
                <p:cNvSpPr>
                  <a:spLocks noChangeArrowheads="1"/>
                </p:cNvSpPr>
                <p:nvPr/>
              </p:nvSpPr>
              <p:spPr bwMode="auto">
                <a:xfrm rot="6078281">
                  <a:off x="41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zh-CN" altLang="zh-CN" sz="24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221" name="AutoShape 39"/>
                <p:cNvSpPr>
                  <a:spLocks noChangeArrowheads="1"/>
                </p:cNvSpPr>
                <p:nvPr/>
              </p:nvSpPr>
              <p:spPr bwMode="auto">
                <a:xfrm rot="6373927">
                  <a:off x="489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zh-CN" altLang="zh-CN" sz="24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222" name="AutoShape 40"/>
                <p:cNvSpPr>
                  <a:spLocks noChangeArrowheads="1"/>
                </p:cNvSpPr>
                <p:nvPr/>
              </p:nvSpPr>
              <p:spPr bwMode="auto">
                <a:xfrm rot="6906312">
                  <a:off x="579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zh-CN" altLang="zh-CN" sz="24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7214" name="Group 262"/>
              <p:cNvGrpSpPr/>
              <p:nvPr/>
            </p:nvGrpSpPr>
            <p:grpSpPr bwMode="auto">
              <a:xfrm rot="56115" flipH="1" flipV="1">
                <a:off x="10" y="7"/>
                <a:ext cx="681" cy="150"/>
                <a:chOff x="-17" y="0"/>
                <a:chExt cx="1118" cy="279"/>
              </a:xfrm>
            </p:grpSpPr>
            <p:sp>
              <p:nvSpPr>
                <p:cNvPr id="7215" name="AutoShape 42"/>
                <p:cNvSpPr>
                  <a:spLocks noChangeArrowheads="1"/>
                </p:cNvSpPr>
                <p:nvPr/>
              </p:nvSpPr>
              <p:spPr bwMode="auto">
                <a:xfrm rot="5263130">
                  <a:off x="277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zh-CN" altLang="zh-CN" sz="24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216" name="AutoShape 43"/>
                <p:cNvSpPr>
                  <a:spLocks noChangeArrowheads="1"/>
                </p:cNvSpPr>
                <p:nvPr/>
              </p:nvSpPr>
              <p:spPr bwMode="auto">
                <a:xfrm rot="6078281">
                  <a:off x="41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zh-CN" altLang="zh-CN" sz="24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217" name="AutoShape 44"/>
                <p:cNvSpPr>
                  <a:spLocks noChangeArrowheads="1"/>
                </p:cNvSpPr>
                <p:nvPr/>
              </p:nvSpPr>
              <p:spPr bwMode="auto">
                <a:xfrm rot="6373927">
                  <a:off x="489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zh-CN" altLang="zh-CN" sz="24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218" name="AutoShape 45"/>
                <p:cNvSpPr>
                  <a:spLocks noChangeArrowheads="1"/>
                </p:cNvSpPr>
                <p:nvPr/>
              </p:nvSpPr>
              <p:spPr bwMode="auto">
                <a:xfrm rot="6906312">
                  <a:off x="579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zh-CN" altLang="zh-CN" sz="24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</p:grpSp>
      </p:grpSp>
      <p:sp>
        <p:nvSpPr>
          <p:cNvPr id="90" name="Text Box 78"/>
          <p:cNvSpPr txBox="1">
            <a:spLocks noChangeArrowheads="1"/>
          </p:cNvSpPr>
          <p:nvPr/>
        </p:nvSpPr>
        <p:spPr bwMode="auto">
          <a:xfrm>
            <a:off x="776288" y="3803650"/>
            <a:ext cx="1217612" cy="614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0650" indent="-120650" algn="ctr">
              <a:spcBef>
                <a:spcPts val="0"/>
              </a:spcBef>
              <a:buFontTx/>
              <a:buNone/>
              <a:defRPr/>
            </a:pPr>
            <a:r>
              <a:rPr lang="en-US" altLang="zh-CN" sz="1700" b="1" i="0" dirty="0">
                <a:solidFill>
                  <a:srgbClr val="000000"/>
                </a:solidFill>
                <a:latin typeface="+mn-lt"/>
                <a:ea typeface="黑体" pitchFamily="2" charset="-122"/>
              </a:rPr>
              <a:t>Query</a:t>
            </a:r>
          </a:p>
          <a:p>
            <a:pPr marL="120650" indent="-120650" algn="ctr">
              <a:spcBef>
                <a:spcPts val="0"/>
              </a:spcBef>
              <a:buFontTx/>
              <a:buNone/>
              <a:defRPr/>
            </a:pPr>
            <a:r>
              <a:rPr lang="en-US" altLang="zh-CN" sz="1700" b="1" i="0" dirty="0">
                <a:solidFill>
                  <a:srgbClr val="000000"/>
                </a:solidFill>
                <a:latin typeface="+mn-lt"/>
                <a:ea typeface="黑体" pitchFamily="2" charset="-122"/>
              </a:rPr>
              <a:t>Image</a:t>
            </a:r>
          </a:p>
        </p:txBody>
      </p:sp>
      <p:sp>
        <p:nvSpPr>
          <p:cNvPr id="7191" name="Rectangle 97"/>
          <p:cNvSpPr>
            <a:spLocks noChangeArrowheads="1"/>
          </p:cNvSpPr>
          <p:nvPr/>
        </p:nvSpPr>
        <p:spPr bwMode="auto">
          <a:xfrm>
            <a:off x="0" y="4170363"/>
            <a:ext cx="795338" cy="73025"/>
          </a:xfrm>
          <a:prstGeom prst="rect">
            <a:avLst/>
          </a:pr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92" name="AutoShape 100"/>
          <p:cNvSpPr/>
          <p:nvPr/>
        </p:nvSpPr>
        <p:spPr bwMode="auto">
          <a:xfrm>
            <a:off x="723900" y="3459163"/>
            <a:ext cx="1319213" cy="14446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0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416 w 21600"/>
              <a:gd name="T19" fmla="*/ 0 h 21600"/>
              <a:gd name="T20" fmla="*/ 21184 w 21600"/>
              <a:gd name="T21" fmla="*/ 13396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213" y="10670"/>
                </a:moveTo>
                <a:cubicBezTo>
                  <a:pt x="1284" y="5426"/>
                  <a:pt x="5555" y="1212"/>
                  <a:pt x="10800" y="1213"/>
                </a:cubicBezTo>
                <a:cubicBezTo>
                  <a:pt x="16044" y="1213"/>
                  <a:pt x="20315" y="5426"/>
                  <a:pt x="20386" y="10670"/>
                </a:cubicBezTo>
                <a:lnTo>
                  <a:pt x="21599" y="10653"/>
                </a:lnTo>
                <a:cubicBezTo>
                  <a:pt x="21518" y="4746"/>
                  <a:pt x="16707" y="-1"/>
                  <a:pt x="10799" y="0"/>
                </a:cubicBezTo>
                <a:cubicBezTo>
                  <a:pt x="4892" y="0"/>
                  <a:pt x="81" y="4746"/>
                  <a:pt x="0" y="10653"/>
                </a:cubicBezTo>
                <a:lnTo>
                  <a:pt x="1213" y="1067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93" name="组合 284"/>
          <p:cNvGrpSpPr/>
          <p:nvPr/>
        </p:nvGrpSpPr>
        <p:grpSpPr bwMode="auto">
          <a:xfrm>
            <a:off x="6588125" y="4879975"/>
            <a:ext cx="2016125" cy="1220788"/>
            <a:chOff x="6588224" y="5299596"/>
            <a:chExt cx="2016224" cy="1219478"/>
          </a:xfrm>
        </p:grpSpPr>
        <p:sp>
          <p:nvSpPr>
            <p:cNvPr id="94" name="AutoShape 292"/>
            <p:cNvSpPr>
              <a:spLocks noChangeArrowheads="1"/>
            </p:cNvSpPr>
            <p:nvPr/>
          </p:nvSpPr>
          <p:spPr bwMode="gray">
            <a:xfrm rot="10800000" flipH="1">
              <a:off x="7308984" y="5299596"/>
              <a:ext cx="442935" cy="323502"/>
            </a:xfrm>
            <a:prstGeom prst="upArrow">
              <a:avLst>
                <a:gd name="adj1" fmla="val 51676"/>
                <a:gd name="adj2" fmla="val 100000"/>
              </a:avLst>
            </a:prstGeom>
            <a:solidFill>
              <a:srgbClr val="FFCC99"/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400" i="0">
                <a:solidFill>
                  <a:srgbClr val="0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5" name="AutoShape 293"/>
            <p:cNvSpPr>
              <a:spLocks noChangeArrowheads="1"/>
            </p:cNvSpPr>
            <p:nvPr/>
          </p:nvSpPr>
          <p:spPr bwMode="blackWhite">
            <a:xfrm>
              <a:off x="6588224" y="5659572"/>
              <a:ext cx="2016224" cy="432922"/>
            </a:xfrm>
            <a:prstGeom prst="roundRect">
              <a:avLst>
                <a:gd name="adj" fmla="val 9106"/>
              </a:avLst>
            </a:prstGeom>
            <a:solidFill>
              <a:srgbClr val="FFCC99"/>
            </a:solidFill>
            <a:ln w="25400">
              <a:solidFill>
                <a:schemeClr val="bg1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en-US" altLang="zh-CN" sz="2400" b="1" i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Cover Image</a:t>
              </a:r>
              <a:endParaRPr lang="zh-CN" altLang="en-US" sz="2400" b="1" i="0" dirty="0">
                <a:solidFill>
                  <a:srgbClr val="0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" name="AutoShape 294"/>
            <p:cNvSpPr>
              <a:spLocks noChangeArrowheads="1"/>
            </p:cNvSpPr>
            <p:nvPr/>
          </p:nvSpPr>
          <p:spPr bwMode="blackWhite">
            <a:xfrm>
              <a:off x="6588224" y="6130553"/>
              <a:ext cx="2016224" cy="388521"/>
            </a:xfrm>
            <a:prstGeom prst="roundRect">
              <a:avLst>
                <a:gd name="adj" fmla="val 9106"/>
              </a:avLst>
            </a:prstGeom>
            <a:solidFill>
              <a:srgbClr val="FFCC99"/>
            </a:solidFill>
            <a:ln w="25400">
              <a:solidFill>
                <a:schemeClr val="bg1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en-US" altLang="zh-CN" sz="2400" b="1" i="0" dirty="0" err="1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Stego</a:t>
              </a:r>
              <a:r>
                <a:rPr lang="en-US" altLang="zh-CN" sz="2400" b="1" i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 Image</a:t>
              </a:r>
              <a:endParaRPr lang="zh-CN" altLang="en-US" sz="2400" b="1" i="0" dirty="0">
                <a:solidFill>
                  <a:srgbClr val="000000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7194" name="Rectangle 298"/>
          <p:cNvSpPr>
            <a:spLocks noChangeArrowheads="1"/>
          </p:cNvSpPr>
          <p:nvPr/>
        </p:nvSpPr>
        <p:spPr bwMode="auto">
          <a:xfrm>
            <a:off x="2843213" y="3440113"/>
            <a:ext cx="3529012" cy="1439862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195" name="Picture 279" descr="MC900434859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33" y="4869180"/>
            <a:ext cx="928687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 Box 77"/>
          <p:cNvSpPr txBox="1">
            <a:spLocks noChangeArrowheads="1"/>
          </p:cNvSpPr>
          <p:nvPr/>
        </p:nvSpPr>
        <p:spPr bwMode="auto">
          <a:xfrm>
            <a:off x="6875463" y="3976688"/>
            <a:ext cx="1225550" cy="328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0650" indent="-120650" algn="ctr">
              <a:buFontTx/>
              <a:buNone/>
              <a:defRPr/>
            </a:pPr>
            <a:r>
              <a:rPr lang="en-US" altLang="zh-CN" sz="1700" b="1" i="0" dirty="0">
                <a:solidFill>
                  <a:srgbClr val="000000"/>
                </a:solidFill>
                <a:latin typeface="+mn-lt"/>
                <a:ea typeface="黑体" pitchFamily="2" charset="-122"/>
              </a:rPr>
              <a:t>Decision</a:t>
            </a:r>
            <a:endParaRPr lang="zh-CN" altLang="en-US" sz="1700" b="1" i="0" dirty="0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84725" y="1773555"/>
            <a:ext cx="3743960" cy="1691005"/>
            <a:chOff x="7535" y="2793"/>
            <a:chExt cx="5896" cy="2663"/>
          </a:xfrm>
        </p:grpSpPr>
        <p:sp>
          <p:nvSpPr>
            <p:cNvPr id="101" name="AutoShape 289"/>
            <p:cNvSpPr>
              <a:spLocks noChangeArrowheads="1"/>
            </p:cNvSpPr>
            <p:nvPr/>
          </p:nvSpPr>
          <p:spPr bwMode="blackWhite">
            <a:xfrm>
              <a:off x="7535" y="3490"/>
              <a:ext cx="5897" cy="680"/>
            </a:xfrm>
            <a:prstGeom prst="roundRect">
              <a:avLst>
                <a:gd name="adj" fmla="val 9106"/>
              </a:avLst>
            </a:prstGeom>
            <a:solidFill>
              <a:srgbClr val="FFFF99"/>
            </a:solidFill>
            <a:ln w="25400">
              <a:solidFill>
                <a:schemeClr val="bg1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en-US" altLang="zh-CN" sz="2400" b="1" i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SVM</a:t>
              </a:r>
            </a:p>
          </p:txBody>
        </p:sp>
        <p:sp>
          <p:nvSpPr>
            <p:cNvPr id="102" name="AutoShape 290"/>
            <p:cNvSpPr>
              <a:spLocks noChangeArrowheads="1"/>
            </p:cNvSpPr>
            <p:nvPr/>
          </p:nvSpPr>
          <p:spPr bwMode="blackWhite">
            <a:xfrm>
              <a:off x="7535" y="4173"/>
              <a:ext cx="5897" cy="680"/>
            </a:xfrm>
            <a:prstGeom prst="roundRect">
              <a:avLst>
                <a:gd name="adj" fmla="val 9106"/>
              </a:avLst>
            </a:prstGeom>
            <a:solidFill>
              <a:srgbClr val="FFFF99"/>
            </a:solidFill>
            <a:ln w="25400">
              <a:solidFill>
                <a:schemeClr val="bg1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en-US" altLang="zh-CN" sz="2400" b="1" i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Ensemble Classifier</a:t>
              </a:r>
              <a:endParaRPr lang="zh-CN" altLang="en-US" sz="2400" b="1" i="0" dirty="0">
                <a:solidFill>
                  <a:srgbClr val="0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3" name="AutoShape 291"/>
            <p:cNvSpPr>
              <a:spLocks noChangeArrowheads="1"/>
            </p:cNvSpPr>
            <p:nvPr/>
          </p:nvSpPr>
          <p:spPr bwMode="gray">
            <a:xfrm flipH="1">
              <a:off x="8221" y="4946"/>
              <a:ext cx="907" cy="510"/>
            </a:xfrm>
            <a:prstGeom prst="upArrow">
              <a:avLst>
                <a:gd name="adj1" fmla="val 51676"/>
                <a:gd name="adj2" fmla="val 100000"/>
              </a:avLst>
            </a:prstGeom>
            <a:solidFill>
              <a:schemeClr val="accent1"/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400" i="0">
                <a:solidFill>
                  <a:srgbClr val="0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4" name="AutoShape 289"/>
            <p:cNvSpPr>
              <a:spLocks noChangeArrowheads="1"/>
            </p:cNvSpPr>
            <p:nvPr/>
          </p:nvSpPr>
          <p:spPr bwMode="blackWhite">
            <a:xfrm>
              <a:off x="7535" y="2793"/>
              <a:ext cx="5897" cy="680"/>
            </a:xfrm>
            <a:prstGeom prst="roundRect">
              <a:avLst>
                <a:gd name="adj" fmla="val 9106"/>
              </a:avLst>
            </a:prstGeom>
            <a:solidFill>
              <a:srgbClr val="FFFF99"/>
            </a:solidFill>
            <a:ln w="25400">
              <a:solidFill>
                <a:schemeClr val="bg1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en-US" altLang="zh-CN" sz="2400" b="1" i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……</a:t>
              </a:r>
            </a:p>
          </p:txBody>
        </p:sp>
      </p:grpSp>
      <p:grpSp>
        <p:nvGrpSpPr>
          <p:cNvPr id="7198" name="组合 93"/>
          <p:cNvGrpSpPr/>
          <p:nvPr/>
        </p:nvGrpSpPr>
        <p:grpSpPr bwMode="auto">
          <a:xfrm>
            <a:off x="2124075" y="4879975"/>
            <a:ext cx="3024188" cy="1636713"/>
            <a:chOff x="2123876" y="5011564"/>
            <a:chExt cx="3024387" cy="1637476"/>
          </a:xfrm>
        </p:grpSpPr>
        <p:sp>
          <p:nvSpPr>
            <p:cNvPr id="106" name="AutoShape 280"/>
            <p:cNvSpPr>
              <a:spLocks noChangeArrowheads="1"/>
            </p:cNvSpPr>
            <p:nvPr/>
          </p:nvSpPr>
          <p:spPr bwMode="gray">
            <a:xfrm rot="10800000" flipH="1">
              <a:off x="3233612" y="5011564"/>
              <a:ext cx="619166" cy="368472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 b="1" i="0">
                <a:solidFill>
                  <a:srgbClr val="000000"/>
                </a:solidFill>
                <a:latin typeface="+mn-lt"/>
                <a:ea typeface="黑体" pitchFamily="49" charset="-122"/>
              </a:endParaRPr>
            </a:p>
          </p:txBody>
        </p:sp>
        <p:sp>
          <p:nvSpPr>
            <p:cNvPr id="107" name="AutoShape 287"/>
            <p:cNvSpPr>
              <a:spLocks noChangeArrowheads="1"/>
            </p:cNvSpPr>
            <p:nvPr/>
          </p:nvSpPr>
          <p:spPr bwMode="blackWhite">
            <a:xfrm>
              <a:off x="2123876" y="5421330"/>
              <a:ext cx="3024387" cy="408178"/>
            </a:xfrm>
            <a:prstGeom prst="roundRect">
              <a:avLst>
                <a:gd name="adj" fmla="val 9106"/>
              </a:avLst>
            </a:prstGeom>
            <a:solidFill>
              <a:srgbClr val="99CCFF"/>
            </a:solidFill>
            <a:ln w="25400">
              <a:solidFill>
                <a:schemeClr val="bg1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en-US" altLang="zh-CN" sz="2400" b="1" i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PF274</a:t>
              </a:r>
              <a:endParaRPr lang="zh-CN" altLang="en-US" sz="2400" b="1" i="0" dirty="0">
                <a:solidFill>
                  <a:srgbClr val="0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8" name="AutoShape 288"/>
            <p:cNvSpPr>
              <a:spLocks noChangeArrowheads="1"/>
            </p:cNvSpPr>
            <p:nvPr/>
          </p:nvSpPr>
          <p:spPr bwMode="blackWhite">
            <a:xfrm>
              <a:off x="2123876" y="5829508"/>
              <a:ext cx="3024387" cy="408177"/>
            </a:xfrm>
            <a:prstGeom prst="roundRect">
              <a:avLst>
                <a:gd name="adj" fmla="val 9106"/>
              </a:avLst>
            </a:prstGeom>
            <a:solidFill>
              <a:srgbClr val="99CCFF"/>
            </a:solidFill>
            <a:ln w="25400">
              <a:solidFill>
                <a:schemeClr val="bg1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en-US" altLang="zh-CN" sz="2400" b="1" i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Rich Model (22,510)</a:t>
              </a:r>
              <a:endParaRPr lang="zh-CN" altLang="en-US" sz="2400" b="1" i="0" dirty="0">
                <a:solidFill>
                  <a:srgbClr val="0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9" name="AutoShape 288"/>
            <p:cNvSpPr>
              <a:spLocks noChangeArrowheads="1"/>
            </p:cNvSpPr>
            <p:nvPr/>
          </p:nvSpPr>
          <p:spPr bwMode="blackWhite">
            <a:xfrm>
              <a:off x="2123876" y="6240862"/>
              <a:ext cx="3024387" cy="408178"/>
            </a:xfrm>
            <a:prstGeom prst="roundRect">
              <a:avLst>
                <a:gd name="adj" fmla="val 9106"/>
              </a:avLst>
            </a:prstGeom>
            <a:solidFill>
              <a:srgbClr val="99CCFF"/>
            </a:solidFill>
            <a:ln w="25400">
              <a:solidFill>
                <a:schemeClr val="bg1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en-US" altLang="zh-CN" sz="2400" b="1" i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……</a:t>
              </a:r>
              <a:endParaRPr lang="zh-CN" altLang="en-US" sz="2400" b="1" i="0" dirty="0">
                <a:solidFill>
                  <a:srgbClr val="000000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27" name="AutoShape 8"/>
          <p:cNvSpPr>
            <a:spLocks noChangeArrowheads="1"/>
          </p:cNvSpPr>
          <p:nvPr/>
        </p:nvSpPr>
        <p:spPr bwMode="auto">
          <a:xfrm>
            <a:off x="323850" y="1700530"/>
            <a:ext cx="4155440" cy="1523365"/>
          </a:xfrm>
          <a:prstGeom prst="roundRect">
            <a:avLst>
              <a:gd name="adj" fmla="val 6204"/>
            </a:avLst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algn="l">
              <a:buFontTx/>
              <a:buNone/>
            </a:pPr>
            <a:r>
              <a:rPr lang="en-US"/>
              <a:t>Traning and Testing</a:t>
            </a:r>
          </a:p>
          <a:p>
            <a:pPr algn="l"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Can we better features and better classifier?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/>
          <p:nvPr/>
        </p:nvSpPr>
        <p:spPr bwMode="auto">
          <a:xfrm>
            <a:off x="307975" y="-242888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i="0"/>
              <a:t>Motivation of Our Work</a:t>
            </a:r>
          </a:p>
        </p:txBody>
      </p:sp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66065" y="736600"/>
            <a:ext cx="8696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l">
              <a:buFontTx/>
              <a:buNone/>
            </a:pPr>
            <a:r>
              <a:rPr lang="en-US" altLang="zh-CN" i="0">
                <a:solidFill>
                  <a:srgbClr val="005C2A"/>
                </a:solidFill>
              </a:rPr>
              <a:t>A General </a:t>
            </a:r>
            <a:r>
              <a:rPr lang="en-US" altLang="zh-CN" i="0">
                <a:solidFill>
                  <a:srgbClr val="005C2A"/>
                </a:solidFill>
                <a:sym typeface="+mn-ea"/>
              </a:rPr>
              <a:t>Steganalysic Model</a:t>
            </a:r>
            <a:r>
              <a:rPr lang="en-US" altLang="zh-CN" i="0">
                <a:solidFill>
                  <a:srgbClr val="005C2A"/>
                </a:solidFill>
              </a:rPr>
              <a:t>: Classification </a:t>
            </a:r>
          </a:p>
        </p:txBody>
      </p:sp>
      <p:sp>
        <p:nvSpPr>
          <p:cNvPr id="3" name="Slide Number Placeholder 2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F17DF3DA-74D8-493D-BC79-D0B8EDCABDB6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6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7" name="AutoShape 8"/>
          <p:cNvSpPr>
            <a:spLocks noChangeArrowheads="1"/>
          </p:cNvSpPr>
          <p:nvPr/>
        </p:nvSpPr>
        <p:spPr bwMode="auto">
          <a:xfrm>
            <a:off x="323850" y="1700530"/>
            <a:ext cx="4155440" cy="1523365"/>
          </a:xfrm>
          <a:prstGeom prst="roundRect">
            <a:avLst>
              <a:gd name="adj" fmla="val 6204"/>
            </a:avLst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Autofit/>
          </a:bodyPr>
          <a:lstStyle/>
          <a:p>
            <a:pPr algn="l">
              <a:buFontTx/>
              <a:buNone/>
            </a:pPr>
            <a:r>
              <a:rPr lang="en-US"/>
              <a:t>Traning and Testing</a:t>
            </a:r>
          </a:p>
          <a:p>
            <a:pPr algn="l"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Can we get better features and better classifier?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4684395" y="1684020"/>
            <a:ext cx="4155440" cy="1523365"/>
          </a:xfrm>
          <a:prstGeom prst="roundRect">
            <a:avLst>
              <a:gd name="adj" fmla="val 6204"/>
            </a:avLst>
          </a:prstGeom>
          <a:solidFill>
            <a:srgbClr val="FFFF00"/>
          </a:solidFill>
          <a:ln w="9525">
            <a:solidFill>
              <a:srgbClr val="FF0000"/>
            </a:solidFill>
            <a:round/>
          </a:ln>
        </p:spPr>
        <p:txBody>
          <a:bodyPr wrap="square" anchor="ctr">
            <a:noAutofit/>
          </a:bodyPr>
          <a:lstStyle/>
          <a:p>
            <a:pPr algn="ctr">
              <a:buFontTx/>
              <a:buNone/>
            </a:pPr>
            <a:r>
              <a:rPr lang="en-US"/>
              <a:t>Treat them separately or as a whole?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26" name="AutoShape 8"/>
          <p:cNvSpPr>
            <a:spLocks noChangeArrowheads="1"/>
          </p:cNvSpPr>
          <p:nvPr/>
        </p:nvSpPr>
        <p:spPr bwMode="auto">
          <a:xfrm>
            <a:off x="107950" y="4293235"/>
            <a:ext cx="8641080" cy="2256790"/>
          </a:xfrm>
          <a:prstGeom prst="roundRect">
            <a:avLst>
              <a:gd name="adj" fmla="val 620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tIns="82800" anchor="t" anchorCtr="0"/>
          <a:lstStyle/>
          <a:p>
            <a:pPr algn="l">
              <a:buClrTx/>
              <a:buFontTx/>
            </a:pPr>
            <a:r>
              <a:rPr lang="en-US" sz="2400" i="0" dirty="0">
                <a:solidFill>
                  <a:srgbClr val="FF0000"/>
                </a:solidFill>
                <a:sym typeface="+mn-ea"/>
              </a:rPr>
              <a:t> What is "Dictionary Learning" and how to represent a signal?</a:t>
            </a:r>
            <a:endParaRPr lang="en-US" sz="2400" i="0" dirty="0">
              <a:solidFill>
                <a:srgbClr val="FF0000"/>
              </a:solidFill>
            </a:endParaRPr>
          </a:p>
          <a:p>
            <a:pPr algn="l">
              <a:buClrTx/>
              <a:buFontTx/>
            </a:pPr>
            <a:r>
              <a:rPr lang="en-US" sz="2400" i="0" dirty="0">
                <a:solidFill>
                  <a:srgbClr val="FF0000"/>
                </a:solidFill>
                <a:sym typeface="+mn-ea"/>
              </a:rPr>
              <a:t> Two types of "Dictionary Learning": Synthesis and Analysis DL.</a:t>
            </a:r>
          </a:p>
          <a:p>
            <a:pPr algn="l">
              <a:buClrTx/>
              <a:buFontTx/>
            </a:pPr>
            <a:r>
              <a:rPr lang="en-US" sz="2400" i="0" dirty="0">
                <a:solidFill>
                  <a:srgbClr val="FF0000"/>
                </a:solidFill>
                <a:sym typeface="+mn-ea"/>
              </a:rPr>
              <a:t> What is "Hybrid Dictionary Learning" and how </a:t>
            </a:r>
            <a:r>
              <a:rPr lang="en-US" sz="2400" i="0" dirty="0" smtClean="0">
                <a:solidFill>
                  <a:srgbClr val="FF0000"/>
                </a:solidFill>
                <a:sym typeface="+mn-ea"/>
              </a:rPr>
              <a:t>does </a:t>
            </a:r>
            <a:r>
              <a:rPr lang="en-US" sz="2400" i="0" dirty="0">
                <a:solidFill>
                  <a:srgbClr val="FF0000"/>
                </a:solidFill>
                <a:sym typeface="+mn-ea"/>
              </a:rPr>
              <a:t>it work?</a:t>
            </a:r>
            <a:endParaRPr lang="en-US" sz="2400" i="0" dirty="0">
              <a:solidFill>
                <a:srgbClr val="FF0000"/>
              </a:solidFill>
            </a:endParaRPr>
          </a:p>
          <a:p>
            <a:pPr algn="l">
              <a:buClrTx/>
              <a:buFontTx/>
            </a:pPr>
            <a:r>
              <a:rPr lang="en-US" sz="2400" i="0" dirty="0">
                <a:solidFill>
                  <a:srgbClr val="FF0000"/>
                </a:solidFill>
              </a:rPr>
              <a:t> New model and how to solve the optimization problem?</a:t>
            </a:r>
          </a:p>
          <a:p>
            <a:pPr algn="l">
              <a:buClrTx/>
              <a:buFontTx/>
            </a:pPr>
            <a:r>
              <a:rPr lang="en-US" sz="2400" i="0" dirty="0">
                <a:solidFill>
                  <a:srgbClr val="FF0000"/>
                </a:solidFill>
              </a:rPr>
              <a:t> Experimental results and discussion.</a:t>
            </a:r>
          </a:p>
          <a:p>
            <a:pPr algn="l">
              <a:buFontTx/>
              <a:buNone/>
            </a:pPr>
            <a:endParaRPr lang="zh-CN" altLang="en-US" sz="2200" i="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3357245"/>
            <a:ext cx="7851775" cy="990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 i="0" dirty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  <a:cs typeface="Tahoma" pitchFamily="34" charset="0"/>
                <a:sym typeface="+mn-ea"/>
              </a:rPr>
              <a:t>Hybrid Dictionary Learning for </a:t>
            </a:r>
            <a:endParaRPr lang="en-US" altLang="zh-CN" b="1" i="0" dirty="0">
              <a:solidFill>
                <a:srgbClr val="333399"/>
              </a:solidFill>
              <a:latin typeface="Times New Roman" pitchFamily="18" charset="0"/>
              <a:ea typeface="黑体" pitchFamily="49" charset="-122"/>
              <a:cs typeface="Tahoma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 i="0" dirty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  <a:cs typeface="Tahoma" pitchFamily="34" charset="0"/>
                <a:sym typeface="+mn-ea"/>
              </a:rPr>
              <a:t>JPEG </a:t>
            </a:r>
            <a:r>
              <a:rPr lang="en-US" altLang="zh-CN" b="1" i="0" dirty="0" err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  <a:cs typeface="Tahoma" pitchFamily="34" charset="0"/>
                <a:sym typeface="+mn-ea"/>
              </a:rPr>
              <a:t>Steganalysis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ldLvl="0" animBg="1"/>
      <p:bldP spid="4" grpId="0" bldLvl="0" animBg="1"/>
      <p:bldP spid="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2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0"/>
              <a:t>   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i="0">
                <a:solidFill>
                  <a:schemeClr val="tx2"/>
                </a:solidFill>
              </a:rPr>
              <a:t>Contents</a:t>
            </a:r>
          </a:p>
        </p:txBody>
      </p:sp>
      <p:grpSp>
        <p:nvGrpSpPr>
          <p:cNvPr id="9220" name="Group 3"/>
          <p:cNvGrpSpPr/>
          <p:nvPr/>
        </p:nvGrpSpPr>
        <p:grpSpPr bwMode="auto">
          <a:xfrm>
            <a:off x="2014538" y="2386013"/>
            <a:ext cx="5068887" cy="530225"/>
            <a:chOff x="1269" y="1296"/>
            <a:chExt cx="3193" cy="334"/>
          </a:xfrm>
        </p:grpSpPr>
        <p:sp>
          <p:nvSpPr>
            <p:cNvPr id="9255" name="AutoShape 4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9256" name="Text Box 5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200" i="0" dirty="0">
                  <a:solidFill>
                    <a:schemeClr val="bg2"/>
                  </a:solidFill>
                </a:rPr>
                <a:t>Motivation of Our Work</a:t>
              </a:r>
            </a:p>
          </p:txBody>
        </p:sp>
        <p:grpSp>
          <p:nvGrpSpPr>
            <p:cNvPr id="9257" name="Group 6"/>
            <p:cNvGrpSpPr/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9258" name="Group 7"/>
              <p:cNvGrpSpPr/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9260" name="Picture 8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261" name="Oval 9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925800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9262" name="Oval 10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26100"/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9263" name="Picture 11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9259" name="Text Box 12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 dirty="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9221" name="Group 13"/>
          <p:cNvGrpSpPr/>
          <p:nvPr/>
        </p:nvGrpSpPr>
        <p:grpSpPr bwMode="auto">
          <a:xfrm>
            <a:off x="2012950" y="3148013"/>
            <a:ext cx="5070475" cy="549275"/>
            <a:chOff x="1268" y="1776"/>
            <a:chExt cx="3194" cy="346"/>
          </a:xfrm>
        </p:grpSpPr>
        <p:sp>
          <p:nvSpPr>
            <p:cNvPr id="9246" name="AutoShape 14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9247" name="Text Box 15"/>
            <p:cNvSpPr txBox="1">
              <a:spLocks noChangeArrowheads="1"/>
            </p:cNvSpPr>
            <p:nvPr/>
          </p:nvSpPr>
          <p:spPr bwMode="gray">
            <a:xfrm>
              <a:off x="1608" y="1824"/>
              <a:ext cx="26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 dirty="0">
                  <a:solidFill>
                    <a:srgbClr val="FF0000"/>
                  </a:solidFill>
                </a:rPr>
                <a:t>Idea and </a:t>
              </a:r>
              <a:r>
                <a:rPr lang="en-US" altLang="zh-CN" sz="2000" i="0" dirty="0" smtClean="0">
                  <a:solidFill>
                    <a:srgbClr val="FF0000"/>
                  </a:solidFill>
                </a:rPr>
                <a:t>the Proposed Method</a:t>
              </a:r>
              <a:endParaRPr lang="en-US" altLang="zh-CN" sz="2000" i="0" dirty="0">
                <a:solidFill>
                  <a:srgbClr val="FF0000"/>
                </a:solidFill>
              </a:endParaRPr>
            </a:p>
          </p:txBody>
        </p:sp>
        <p:grpSp>
          <p:nvGrpSpPr>
            <p:cNvPr id="9248" name="Group 16"/>
            <p:cNvGrpSpPr/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9249" name="Group 17"/>
              <p:cNvGrpSpPr/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9251" name="Picture 18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252" name="Oval 19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908D0F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9253" name="Oval 20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09D11"/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9254" name="Picture 21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9250" name="Text Box 22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9222" name="Group 23"/>
          <p:cNvGrpSpPr/>
          <p:nvPr/>
        </p:nvGrpSpPr>
        <p:grpSpPr bwMode="auto">
          <a:xfrm>
            <a:off x="2016125" y="3895725"/>
            <a:ext cx="5067300" cy="547688"/>
            <a:chOff x="1270" y="2247"/>
            <a:chExt cx="3192" cy="345"/>
          </a:xfrm>
        </p:grpSpPr>
        <p:sp>
          <p:nvSpPr>
            <p:cNvPr id="9236" name="AutoShape 24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9237" name="Text Box 25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solidFill>
                    <a:schemeClr val="bg2"/>
                  </a:solidFill>
                </a:rPr>
                <a:t>Experiments and Results</a:t>
              </a:r>
            </a:p>
          </p:txBody>
        </p:sp>
        <p:grpSp>
          <p:nvGrpSpPr>
            <p:cNvPr id="9238" name="Group 26"/>
            <p:cNvGrpSpPr/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9239" name="Text Box 27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9240" name="Group 28"/>
              <p:cNvGrpSpPr/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9242" name="Picture 29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243" name="Oval 30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098340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9244" name="Oval 31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A9147"/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9245" name="Picture 32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9241" name="Text Box 33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9223" name="Group 34"/>
          <p:cNvGrpSpPr/>
          <p:nvPr/>
        </p:nvGrpSpPr>
        <p:grpSpPr bwMode="auto">
          <a:xfrm>
            <a:off x="2012950" y="4657725"/>
            <a:ext cx="5070475" cy="547688"/>
            <a:chOff x="1268" y="2727"/>
            <a:chExt cx="3194" cy="345"/>
          </a:xfrm>
        </p:grpSpPr>
        <p:sp>
          <p:nvSpPr>
            <p:cNvPr id="9226" name="AutoShape 35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 i="0"/>
            </a:p>
          </p:txBody>
        </p:sp>
        <p:sp>
          <p:nvSpPr>
            <p:cNvPr id="9227" name="Text Box 36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solidFill>
                    <a:schemeClr val="bg2"/>
                  </a:solidFill>
                </a:rPr>
                <a:t>Summary and Future Work</a:t>
              </a:r>
            </a:p>
          </p:txBody>
        </p:sp>
        <p:grpSp>
          <p:nvGrpSpPr>
            <p:cNvPr id="9228" name="Group 37"/>
            <p:cNvGrpSpPr/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9229" name="Text Box 3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9230" name="Group 39"/>
              <p:cNvGrpSpPr/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9232" name="Picture 40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233" name="Oval 4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74318F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sp>
              <p:nvSpPr>
                <p:cNvPr id="9234" name="Oval 4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80369E"/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 i="0"/>
                </a:p>
              </p:txBody>
            </p:sp>
            <p:pic>
              <p:nvPicPr>
                <p:cNvPr id="9235" name="Picture 43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9231" name="Text Box 4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0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sp>
        <p:nvSpPr>
          <p:cNvPr id="3" name="Slide Number Placeholder 2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58D7DA52-51CE-41BE-943A-0CE9ED78081F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7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395288" y="-2762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ym typeface="+mn-ea"/>
              </a:rPr>
              <a:t>Idea and </a:t>
            </a:r>
            <a:r>
              <a:rPr lang="en-US" altLang="zh-CN" sz="4000" dirty="0" smtClean="0">
                <a:sym typeface="+mn-ea"/>
              </a:rPr>
              <a:t>the Proposed </a:t>
            </a:r>
            <a:r>
              <a:rPr lang="en-US" altLang="zh-CN" sz="4000" dirty="0" smtClean="0"/>
              <a:t>Method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1A490A48-F12B-4638-8116-F62249DA0CD8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8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4485" y="904875"/>
            <a:ext cx="77755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l">
              <a:buFontTx/>
              <a:buNone/>
            </a:pPr>
            <a:r>
              <a:rPr lang="en-US" altLang="zh-CN" sz="2400" i="0">
                <a:solidFill>
                  <a:srgbClr val="005C2A"/>
                </a:solidFill>
              </a:rPr>
              <a:t>Related Concept: </a:t>
            </a:r>
            <a:r>
              <a:rPr lang="en-US" altLang="zh-CN" sz="2400" i="0" dirty="0">
                <a:solidFill>
                  <a:srgbClr val="005C2A"/>
                </a:solidFill>
                <a:sym typeface="+mn-ea"/>
              </a:rPr>
              <a:t>Dictionary Learning (DL)</a:t>
            </a:r>
            <a:r>
              <a:rPr lang="en-US" altLang="zh-CN" sz="2400" i="0">
                <a:solidFill>
                  <a:srgbClr val="005C2A"/>
                </a:solidFill>
              </a:rPr>
              <a:t> 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52730" y="2925445"/>
            <a:ext cx="8551545" cy="1246505"/>
            <a:chOff x="737" y="4607"/>
            <a:chExt cx="13128" cy="1963"/>
          </a:xfrm>
        </p:grpSpPr>
        <p:sp>
          <p:nvSpPr>
            <p:cNvPr id="7" name="文本框 6"/>
            <p:cNvSpPr txBox="1"/>
            <p:nvPr/>
          </p:nvSpPr>
          <p:spPr>
            <a:xfrm>
              <a:off x="737" y="4607"/>
              <a:ext cx="13128" cy="19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zh-CN" altLang="en-US" sz="3000" i="0" dirty="0">
                  <a:solidFill>
                    <a:srgbClr val="FF0000"/>
                  </a:solidFill>
                </a:rPr>
                <a:t>Dictionary Learning</a:t>
              </a:r>
              <a:r>
                <a:rPr lang="zh-CN" altLang="en-US" sz="2400" i="0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i="0" dirty="0" smtClean="0"/>
                <a:t>aim</a:t>
              </a:r>
              <a:r>
                <a:rPr lang="zh-CN" altLang="en-US" sz="2400" i="0" dirty="0" smtClean="0"/>
                <a:t>s </a:t>
              </a:r>
              <a:r>
                <a:rPr lang="zh-CN" altLang="en-US" sz="2400" i="0" dirty="0"/>
                <a:t>to learn an optimized dictionary</a:t>
              </a:r>
            </a:p>
            <a:p>
              <a:pPr algn="l">
                <a:buNone/>
              </a:pPr>
              <a:r>
                <a:rPr lang="zh-CN" altLang="en-US" sz="2400" i="0" dirty="0"/>
                <a:t>which can effectively represent each sample</a:t>
              </a:r>
            </a:p>
          </p:txBody>
        </p:sp>
        <p:graphicFrame>
          <p:nvGraphicFramePr>
            <p:cNvPr id="8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8693294"/>
                </p:ext>
              </p:extLst>
            </p:nvPr>
          </p:nvGraphicFramePr>
          <p:xfrm>
            <a:off x="10242" y="5173"/>
            <a:ext cx="1828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5" name="Equation" r:id="rId4" imgW="520560" imgH="241200" progId="Equation.DSMT4">
                    <p:embed/>
                  </p:oleObj>
                </mc:Choice>
                <mc:Fallback>
                  <p:oleObj name="Equation" r:id="rId4" imgW="520560" imgH="24120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0242" y="5173"/>
                          <a:ext cx="1828" cy="88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251460" y="1533525"/>
            <a:ext cx="8850630" cy="1109980"/>
            <a:chOff x="396" y="2415"/>
            <a:chExt cx="13938" cy="1748"/>
          </a:xfrm>
        </p:grpSpPr>
        <p:sp>
          <p:nvSpPr>
            <p:cNvPr id="2" name="文本框 1"/>
            <p:cNvSpPr txBox="1"/>
            <p:nvPr/>
          </p:nvSpPr>
          <p:spPr>
            <a:xfrm>
              <a:off x="6860" y="2567"/>
              <a:ext cx="7065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zh-CN" altLang="en-US" sz="2400" i="0"/>
                <a:t>denote the original </a:t>
              </a:r>
              <a:r>
                <a:rPr lang="en-US" altLang="zh-CN" sz="2400" i="0"/>
                <a:t>samples</a:t>
              </a:r>
            </a:p>
          </p:txBody>
        </p:sp>
        <p:graphicFrame>
          <p:nvGraphicFramePr>
            <p:cNvPr id="11274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836224"/>
                </p:ext>
              </p:extLst>
            </p:nvPr>
          </p:nvGraphicFramePr>
          <p:xfrm>
            <a:off x="1643" y="3313"/>
            <a:ext cx="5237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6" name="Equation" r:id="rId6" imgW="1562040" imgH="241200" progId="Equation.DSMT4">
                    <p:embed/>
                  </p:oleObj>
                </mc:Choice>
                <mc:Fallback>
                  <p:oleObj name="Equation" r:id="rId6" imgW="1562040" imgH="24120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643" y="3313"/>
                          <a:ext cx="5237" cy="84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4133411"/>
                </p:ext>
              </p:extLst>
            </p:nvPr>
          </p:nvGraphicFramePr>
          <p:xfrm>
            <a:off x="1678" y="2415"/>
            <a:ext cx="5110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7" name="Equation" r:id="rId8" imgW="1523880" imgH="241200" progId="Equation.DSMT4">
                    <p:embed/>
                  </p:oleObj>
                </mc:Choice>
                <mc:Fallback>
                  <p:oleObj name="Equation" r:id="rId8" imgW="1523880" imgH="24120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678" y="2415"/>
                          <a:ext cx="5110" cy="8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6861" y="3473"/>
              <a:ext cx="7473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buNone/>
              </a:pPr>
              <a:r>
                <a:rPr lang="zh-CN" altLang="en-US" sz="2400" i="0" dirty="0"/>
                <a:t>denote </a:t>
              </a:r>
              <a:r>
                <a:rPr lang="en-US" sz="2400" i="0" dirty="0" smtClean="0"/>
                <a:t>codes (</a:t>
              </a:r>
              <a:r>
                <a:rPr lang="zh-CN" altLang="en-US" sz="2400" i="0" dirty="0"/>
                <a:t>new </a:t>
              </a:r>
              <a:r>
                <a:rPr lang="en-US" sz="2400" i="0" dirty="0" smtClean="0"/>
                <a:t>features</a:t>
              </a:r>
              <a:r>
                <a:rPr lang="en-US" sz="2400" i="0" dirty="0"/>
                <a:t>)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6" y="2906"/>
              <a:ext cx="1381" cy="8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en-US" altLang="zh-CN" i="0" dirty="0"/>
                <a:t>Let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2730" y="4004945"/>
            <a:ext cx="8329930" cy="2219960"/>
            <a:chOff x="398" y="6307"/>
            <a:chExt cx="13118" cy="3496"/>
          </a:xfrm>
        </p:grpSpPr>
        <p:sp>
          <p:nvSpPr>
            <p:cNvPr id="10" name="文本框 9"/>
            <p:cNvSpPr txBox="1"/>
            <p:nvPr/>
          </p:nvSpPr>
          <p:spPr>
            <a:xfrm>
              <a:off x="398" y="6420"/>
              <a:ext cx="3728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l"/>
              <a:r>
                <a:rPr lang="zh-CN" altLang="en-US" sz="2400" i="0">
                  <a:solidFill>
                    <a:srgbClr val="FF0000"/>
                  </a:solidFill>
                </a:rPr>
                <a:t>Synthesis </a:t>
              </a:r>
              <a:r>
                <a:rPr lang="en-US" altLang="zh-CN" sz="2400" i="0">
                  <a:solidFill>
                    <a:srgbClr val="FF0000"/>
                  </a:solidFill>
                </a:rPr>
                <a:t>DL</a:t>
              </a:r>
              <a:r>
                <a:rPr lang="zh-CN" altLang="en-US" sz="2400" i="0">
                  <a:solidFill>
                    <a:srgbClr val="FF0000"/>
                  </a:solidFill>
                </a:rPr>
                <a:t>:</a:t>
              </a:r>
              <a:endParaRPr lang="zh-CN" altLang="en-US" sz="2400" i="0"/>
            </a:p>
          </p:txBody>
        </p:sp>
        <p:graphicFrame>
          <p:nvGraphicFramePr>
            <p:cNvPr id="11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6845914"/>
                </p:ext>
              </p:extLst>
            </p:nvPr>
          </p:nvGraphicFramePr>
          <p:xfrm>
            <a:off x="3575" y="6988"/>
            <a:ext cx="3343" cy="1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8" name="Equation" r:id="rId10" imgW="939600" imgH="330120" progId="Equation.DSMT4">
                    <p:embed/>
                  </p:oleObj>
                </mc:Choice>
                <mc:Fallback>
                  <p:oleObj name="Equation" r:id="rId10" imgW="939600" imgH="33012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3575" y="6988"/>
                          <a:ext cx="3343" cy="122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4140" y="6420"/>
              <a:ext cx="7065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en-US" sz="2400" i="0"/>
                <a:t>Learning a synthesis dictionary</a:t>
              </a:r>
            </a:p>
          </p:txBody>
        </p:sp>
        <p:graphicFrame>
          <p:nvGraphicFramePr>
            <p:cNvPr id="15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5987543"/>
                </p:ext>
              </p:extLst>
            </p:nvPr>
          </p:nvGraphicFramePr>
          <p:xfrm>
            <a:off x="10944" y="6307"/>
            <a:ext cx="2525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9" name="Equation" r:id="rId12" imgW="672840" imgH="190440" progId="Equation.DSMT4">
                    <p:embed/>
                  </p:oleObj>
                </mc:Choice>
                <mc:Fallback>
                  <p:oleObj name="Equation" r:id="rId12" imgW="672840" imgH="19044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0944" y="6307"/>
                          <a:ext cx="2525" cy="7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/>
            <p:cNvSpPr txBox="1"/>
            <p:nvPr/>
          </p:nvSpPr>
          <p:spPr>
            <a:xfrm>
              <a:off x="1193" y="7214"/>
              <a:ext cx="2765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en-US" sz="2400" i="0"/>
                <a:t>by solving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977" y="7214"/>
              <a:ext cx="4192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en-US" sz="2400" i="0" dirty="0"/>
                <a:t>to represent     </a:t>
              </a:r>
              <a:r>
                <a:rPr lang="en-US" sz="2400" i="0" dirty="0" smtClean="0"/>
                <a:t> as</a:t>
              </a:r>
              <a:endParaRPr lang="en-US" sz="2400" i="0" dirty="0"/>
            </a:p>
          </p:txBody>
        </p:sp>
        <p:graphicFrame>
          <p:nvGraphicFramePr>
            <p:cNvPr id="19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927"/>
                </p:ext>
              </p:extLst>
            </p:nvPr>
          </p:nvGraphicFramePr>
          <p:xfrm>
            <a:off x="9809" y="7214"/>
            <a:ext cx="589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0" name="Equation" r:id="rId14" imgW="164880" imgH="164880" progId="Equation.DSMT4">
                    <p:embed/>
                  </p:oleObj>
                </mc:Choice>
                <mc:Fallback>
                  <p:oleObj name="Equation" r:id="rId14" imgW="164880" imgH="16488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9809" y="7214"/>
                          <a:ext cx="589" cy="6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8576642"/>
                </p:ext>
              </p:extLst>
            </p:nvPr>
          </p:nvGraphicFramePr>
          <p:xfrm>
            <a:off x="11056" y="7214"/>
            <a:ext cx="1898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" name="Equation" r:id="rId16" imgW="533160" imgH="164880" progId="Equation.DSMT4">
                    <p:embed/>
                  </p:oleObj>
                </mc:Choice>
                <mc:Fallback>
                  <p:oleObj name="Equation" r:id="rId16" imgW="533160" imgH="16488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1056" y="7214"/>
                          <a:ext cx="1898" cy="6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本框 23"/>
            <p:cNvSpPr txBox="1"/>
            <p:nvPr/>
          </p:nvSpPr>
          <p:spPr>
            <a:xfrm>
              <a:off x="1191" y="8121"/>
              <a:ext cx="12325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en-US" sz="2400" i="0" dirty="0"/>
                <a:t>In most synthesis models, we </a:t>
              </a:r>
              <a:r>
                <a:rPr lang="en-US" sz="2400" i="0" dirty="0" smtClean="0"/>
                <a:t>constrain </a:t>
              </a:r>
              <a:r>
                <a:rPr lang="en-US" sz="2400" i="0" dirty="0"/>
                <a:t>sparsity of</a:t>
              </a:r>
            </a:p>
          </p:txBody>
        </p:sp>
        <p:graphicFrame>
          <p:nvGraphicFramePr>
            <p:cNvPr id="25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5876613"/>
                </p:ext>
              </p:extLst>
            </p:nvPr>
          </p:nvGraphicFramePr>
          <p:xfrm>
            <a:off x="12303" y="8007"/>
            <a:ext cx="535" cy="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" name="Equation" r:id="rId18" imgW="152280" imgH="228600" progId="Equation.DSMT4">
                    <p:embed/>
                  </p:oleObj>
                </mc:Choice>
                <mc:Fallback>
                  <p:oleObj name="Equation" r:id="rId18" imgW="152280" imgH="22860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2303" y="8007"/>
                          <a:ext cx="535" cy="8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3968258"/>
                </p:ext>
              </p:extLst>
            </p:nvPr>
          </p:nvGraphicFramePr>
          <p:xfrm>
            <a:off x="2078" y="8915"/>
            <a:ext cx="5155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" name="Equation" r:id="rId20" imgW="1536480" imgH="253800" progId="Equation.DSMT4">
                    <p:embed/>
                  </p:oleObj>
                </mc:Choice>
                <mc:Fallback>
                  <p:oleObj name="Equation" r:id="rId20" imgW="1536480" imgH="25380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2078" y="8915"/>
                          <a:ext cx="5155" cy="88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28"/>
            <p:cNvSpPr txBox="1"/>
            <p:nvPr/>
          </p:nvSpPr>
          <p:spPr>
            <a:xfrm>
              <a:off x="7541" y="9028"/>
              <a:ext cx="5734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en-US" sz="2400" i="0"/>
                <a:t>(Sparse Representation)</a:t>
              </a:r>
            </a:p>
          </p:txBody>
        </p:sp>
      </p:grpSp>
    </p:spTree>
  </p:cSld>
  <p:clrMapOvr>
    <a:masterClrMapping/>
  </p:clrMapOvr>
  <p:transition advTm="50747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395288" y="-2762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ym typeface="+mn-ea"/>
              </a:rPr>
              <a:t>Idea and </a:t>
            </a:r>
            <a:r>
              <a:rPr lang="en-US" altLang="zh-CN" sz="4000" dirty="0" smtClean="0">
                <a:sym typeface="+mn-ea"/>
              </a:rPr>
              <a:t>the Proposed </a:t>
            </a:r>
            <a:r>
              <a:rPr lang="en-US" altLang="zh-CN" sz="4000" dirty="0" smtClean="0"/>
              <a:t>Method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1A490A48-F12B-4638-8116-F62249DA0CD8}" type="slidenum">
              <a:rPr lang="en-US" sz="120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9</a:t>
            </a:fld>
            <a:endParaRPr lang="en-US" sz="1200" i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4485" y="904875"/>
            <a:ext cx="77755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l">
              <a:buFontTx/>
              <a:buNone/>
            </a:pPr>
            <a:r>
              <a:rPr lang="en-US" altLang="zh-CN" sz="2400" i="0">
                <a:solidFill>
                  <a:srgbClr val="005C2A"/>
                </a:solidFill>
              </a:rPr>
              <a:t>Related Concept: </a:t>
            </a:r>
            <a:r>
              <a:rPr lang="en-US" altLang="zh-CN" sz="2400" i="0" dirty="0">
                <a:solidFill>
                  <a:srgbClr val="005C2A"/>
                </a:solidFill>
                <a:sym typeface="+mn-ea"/>
              </a:rPr>
              <a:t>Dictionary Learning (DL)</a:t>
            </a:r>
            <a:r>
              <a:rPr lang="en-US" altLang="zh-CN" sz="2400" i="0">
                <a:solidFill>
                  <a:srgbClr val="005C2A"/>
                </a:solidFill>
              </a:rPr>
              <a:t> 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24485" y="4161750"/>
            <a:ext cx="8329930" cy="2146935"/>
            <a:chOff x="511" y="6307"/>
            <a:chExt cx="13118" cy="3381"/>
          </a:xfrm>
        </p:grpSpPr>
        <p:sp>
          <p:nvSpPr>
            <p:cNvPr id="10" name="文本框 9"/>
            <p:cNvSpPr txBox="1"/>
            <p:nvPr/>
          </p:nvSpPr>
          <p:spPr>
            <a:xfrm>
              <a:off x="511" y="6420"/>
              <a:ext cx="3728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l"/>
              <a:r>
                <a:rPr lang="en-US" altLang="zh-CN" sz="2400" i="0" dirty="0" err="1">
                  <a:solidFill>
                    <a:srgbClr val="FF0000"/>
                  </a:solidFill>
                </a:rPr>
                <a:t>Analy</a:t>
              </a:r>
              <a:r>
                <a:rPr lang="zh-CN" altLang="en-US" sz="2400" i="0" dirty="0">
                  <a:solidFill>
                    <a:srgbClr val="FF0000"/>
                  </a:solidFill>
                </a:rPr>
                <a:t>sis </a:t>
              </a:r>
              <a:r>
                <a:rPr lang="en-US" altLang="zh-CN" sz="2400" i="0" dirty="0">
                  <a:solidFill>
                    <a:srgbClr val="FF0000"/>
                  </a:solidFill>
                </a:rPr>
                <a:t>DL</a:t>
              </a:r>
              <a:r>
                <a:rPr lang="zh-CN" altLang="en-US" sz="2400" i="0" dirty="0">
                  <a:solidFill>
                    <a:srgbClr val="FF0000"/>
                  </a:solidFill>
                </a:rPr>
                <a:t>:</a:t>
              </a:r>
              <a:endParaRPr lang="zh-CN" altLang="en-US" sz="2400" i="0" dirty="0"/>
            </a:p>
          </p:txBody>
        </p:sp>
        <p:graphicFrame>
          <p:nvGraphicFramePr>
            <p:cNvPr id="11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5511904"/>
                </p:ext>
              </p:extLst>
            </p:nvPr>
          </p:nvGraphicFramePr>
          <p:xfrm>
            <a:off x="3688" y="6988"/>
            <a:ext cx="3389" cy="1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7" name="Equation" r:id="rId4" imgW="952200" imgH="330120" progId="Equation.DSMT4">
                    <p:embed/>
                  </p:oleObj>
                </mc:Choice>
                <mc:Fallback>
                  <p:oleObj name="Equation" r:id="rId4" imgW="952200" imgH="33012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3688" y="6988"/>
                          <a:ext cx="3389" cy="122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4016" y="6420"/>
              <a:ext cx="7065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en-US" sz="2400" i="0" dirty="0"/>
                <a:t>Learning </a:t>
              </a:r>
              <a:r>
                <a:rPr lang="en-US" sz="2400" i="0" dirty="0" smtClean="0"/>
                <a:t>a</a:t>
              </a:r>
              <a:r>
                <a:rPr lang="en-US" altLang="zh-CN" sz="2400" i="0" dirty="0" smtClean="0"/>
                <a:t>n</a:t>
              </a:r>
              <a:r>
                <a:rPr lang="en-US" sz="2400" i="0" dirty="0" smtClean="0"/>
                <a:t> </a:t>
              </a:r>
              <a:r>
                <a:rPr lang="en-US" sz="2400" i="0" dirty="0"/>
                <a:t>analysis dictionary</a:t>
              </a:r>
            </a:p>
          </p:txBody>
        </p:sp>
        <p:graphicFrame>
          <p:nvGraphicFramePr>
            <p:cNvPr id="15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8339464"/>
                </p:ext>
              </p:extLst>
            </p:nvPr>
          </p:nvGraphicFramePr>
          <p:xfrm>
            <a:off x="10831" y="6307"/>
            <a:ext cx="2573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8" name="Equation" r:id="rId6" imgW="685800" imgH="190440" progId="Equation.DSMT4">
                    <p:embed/>
                  </p:oleObj>
                </mc:Choice>
                <mc:Fallback>
                  <p:oleObj name="Equation" r:id="rId6" imgW="685800" imgH="19044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0831" y="6307"/>
                          <a:ext cx="2573" cy="7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/>
            <p:cNvSpPr txBox="1"/>
            <p:nvPr/>
          </p:nvSpPr>
          <p:spPr>
            <a:xfrm>
              <a:off x="1306" y="7214"/>
              <a:ext cx="2765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en-US" sz="2400" i="0"/>
                <a:t>by solving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090" y="7214"/>
              <a:ext cx="4192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en-US" sz="2400" i="0"/>
                <a:t>to extract features</a:t>
              </a:r>
            </a:p>
          </p:txBody>
        </p:sp>
        <p:graphicFrame>
          <p:nvGraphicFramePr>
            <p:cNvPr id="21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4880780"/>
                </p:ext>
              </p:extLst>
            </p:nvPr>
          </p:nvGraphicFramePr>
          <p:xfrm>
            <a:off x="11155" y="7214"/>
            <a:ext cx="1942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" name="Equation" r:id="rId8" imgW="545760" imgH="164880" progId="Equation.DSMT4">
                    <p:embed/>
                  </p:oleObj>
                </mc:Choice>
                <mc:Fallback>
                  <p:oleObj name="Equation" r:id="rId8" imgW="545760" imgH="16488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1155" y="7214"/>
                          <a:ext cx="1942" cy="6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本框 23"/>
            <p:cNvSpPr txBox="1"/>
            <p:nvPr/>
          </p:nvSpPr>
          <p:spPr>
            <a:xfrm>
              <a:off x="1304" y="8121"/>
              <a:ext cx="12325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en-US" sz="2400" i="0" dirty="0"/>
                <a:t>In most analysis models, we </a:t>
              </a:r>
              <a:r>
                <a:rPr lang="en-US" sz="2400" i="0" dirty="0" smtClean="0"/>
                <a:t>constrain </a:t>
              </a:r>
              <a:r>
                <a:rPr lang="en-US" sz="2400" i="0" dirty="0"/>
                <a:t>sparsity of</a:t>
              </a:r>
            </a:p>
          </p:txBody>
        </p:sp>
        <p:graphicFrame>
          <p:nvGraphicFramePr>
            <p:cNvPr id="25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6309851"/>
                </p:ext>
              </p:extLst>
            </p:nvPr>
          </p:nvGraphicFramePr>
          <p:xfrm>
            <a:off x="12140" y="8007"/>
            <a:ext cx="535" cy="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0" name="Equation" r:id="rId10" imgW="152280" imgH="228600" progId="Equation.DSMT4">
                    <p:embed/>
                  </p:oleObj>
                </mc:Choice>
                <mc:Fallback>
                  <p:oleObj name="Equation" r:id="rId10" imgW="152280" imgH="22860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2140" y="8007"/>
                          <a:ext cx="535" cy="8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4059191"/>
                </p:ext>
              </p:extLst>
            </p:nvPr>
          </p:nvGraphicFramePr>
          <p:xfrm>
            <a:off x="1745" y="8803"/>
            <a:ext cx="5153" cy="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1" name="Equation" r:id="rId12" imgW="1536480" imgH="253800" progId="Equation.DSMT4">
                    <p:embed/>
                  </p:oleObj>
                </mc:Choice>
                <mc:Fallback>
                  <p:oleObj name="Equation" r:id="rId12" imgW="1536480" imgH="25380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745" y="8803"/>
                          <a:ext cx="5153" cy="88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文本框 47"/>
            <p:cNvSpPr txBox="1"/>
            <p:nvPr/>
          </p:nvSpPr>
          <p:spPr>
            <a:xfrm>
              <a:off x="7176" y="8889"/>
              <a:ext cx="6122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en-US" sz="2400" i="0" dirty="0" smtClean="0"/>
                <a:t>(Like </a:t>
              </a:r>
              <a:r>
                <a:rPr lang="en-US" sz="2400" i="0" dirty="0"/>
                <a:t>DFT</a:t>
              </a:r>
              <a:r>
                <a:rPr lang="en-US" sz="2400" i="0" dirty="0" smtClean="0"/>
                <a:t>, DCT</a:t>
              </a:r>
              <a:r>
                <a:rPr lang="en-US" sz="2400" i="0" dirty="0"/>
                <a:t>, DWT...)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46526" y="1628800"/>
            <a:ext cx="8329930" cy="2219960"/>
            <a:chOff x="398" y="6307"/>
            <a:chExt cx="13118" cy="3496"/>
          </a:xfrm>
        </p:grpSpPr>
        <p:sp>
          <p:nvSpPr>
            <p:cNvPr id="47" name="文本框 9"/>
            <p:cNvSpPr txBox="1"/>
            <p:nvPr/>
          </p:nvSpPr>
          <p:spPr>
            <a:xfrm>
              <a:off x="398" y="6420"/>
              <a:ext cx="3728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l"/>
              <a:r>
                <a:rPr lang="zh-CN" altLang="en-US" sz="2400" i="0">
                  <a:solidFill>
                    <a:srgbClr val="FF0000"/>
                  </a:solidFill>
                </a:rPr>
                <a:t>Synthesis </a:t>
              </a:r>
              <a:r>
                <a:rPr lang="en-US" altLang="zh-CN" sz="2400" i="0">
                  <a:solidFill>
                    <a:srgbClr val="FF0000"/>
                  </a:solidFill>
                </a:rPr>
                <a:t>DL</a:t>
              </a:r>
              <a:r>
                <a:rPr lang="zh-CN" altLang="en-US" sz="2400" i="0">
                  <a:solidFill>
                    <a:srgbClr val="FF0000"/>
                  </a:solidFill>
                </a:rPr>
                <a:t>:</a:t>
              </a:r>
              <a:endParaRPr lang="zh-CN" altLang="en-US" sz="2400" i="0"/>
            </a:p>
          </p:txBody>
        </p:sp>
        <p:graphicFrame>
          <p:nvGraphicFramePr>
            <p:cNvPr id="49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5078272"/>
                </p:ext>
              </p:extLst>
            </p:nvPr>
          </p:nvGraphicFramePr>
          <p:xfrm>
            <a:off x="3575" y="6988"/>
            <a:ext cx="3343" cy="1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2" name="Equation" r:id="rId14" imgW="939600" imgH="330120" progId="Equation.DSMT4">
                    <p:embed/>
                  </p:oleObj>
                </mc:Choice>
                <mc:Fallback>
                  <p:oleObj name="Equation" r:id="rId14" imgW="939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3575" y="6988"/>
                          <a:ext cx="3343" cy="122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文本框 12"/>
            <p:cNvSpPr txBox="1"/>
            <p:nvPr/>
          </p:nvSpPr>
          <p:spPr>
            <a:xfrm>
              <a:off x="4140" y="6420"/>
              <a:ext cx="7065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en-US" sz="2400" i="0"/>
                <a:t>Learning a synthesis dictionary</a:t>
              </a:r>
            </a:p>
          </p:txBody>
        </p:sp>
        <p:graphicFrame>
          <p:nvGraphicFramePr>
            <p:cNvPr id="54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9616735"/>
                </p:ext>
              </p:extLst>
            </p:nvPr>
          </p:nvGraphicFramePr>
          <p:xfrm>
            <a:off x="10944" y="6307"/>
            <a:ext cx="2525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3" name="Equation" r:id="rId16" imgW="672840" imgH="190440" progId="Equation.DSMT4">
                    <p:embed/>
                  </p:oleObj>
                </mc:Choice>
                <mc:Fallback>
                  <p:oleObj name="Equation" r:id="rId16" imgW="672840" imgH="190440" progId="Equation.DSMT4">
                    <p:embed/>
                    <p:pic>
                      <p:nvPicPr>
                        <p:cNvPr id="0" name="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0944" y="6307"/>
                          <a:ext cx="2525" cy="7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文本框 16"/>
            <p:cNvSpPr txBox="1"/>
            <p:nvPr/>
          </p:nvSpPr>
          <p:spPr>
            <a:xfrm>
              <a:off x="1193" y="7214"/>
              <a:ext cx="2765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en-US" sz="2400" i="0"/>
                <a:t>by solving</a:t>
              </a:r>
            </a:p>
          </p:txBody>
        </p:sp>
        <p:sp>
          <p:nvSpPr>
            <p:cNvPr id="58" name="文本框 17"/>
            <p:cNvSpPr txBox="1"/>
            <p:nvPr/>
          </p:nvSpPr>
          <p:spPr>
            <a:xfrm>
              <a:off x="6977" y="7214"/>
              <a:ext cx="4192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en-US" sz="2400" i="0" dirty="0"/>
                <a:t>to represent     </a:t>
              </a:r>
              <a:r>
                <a:rPr lang="en-US" sz="2400" i="0" dirty="0" smtClean="0"/>
                <a:t> as</a:t>
              </a:r>
              <a:endParaRPr lang="en-US" sz="2400" i="0" dirty="0"/>
            </a:p>
          </p:txBody>
        </p:sp>
        <p:graphicFrame>
          <p:nvGraphicFramePr>
            <p:cNvPr id="59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1196300"/>
                </p:ext>
              </p:extLst>
            </p:nvPr>
          </p:nvGraphicFramePr>
          <p:xfrm>
            <a:off x="9809" y="7214"/>
            <a:ext cx="589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" name="Equation" r:id="rId18" imgW="164880" imgH="164880" progId="Equation.DSMT4">
                    <p:embed/>
                  </p:oleObj>
                </mc:Choice>
                <mc:Fallback>
                  <p:oleObj name="Equation" r:id="rId18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9809" y="7214"/>
                          <a:ext cx="589" cy="6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0115778"/>
                </p:ext>
              </p:extLst>
            </p:nvPr>
          </p:nvGraphicFramePr>
          <p:xfrm>
            <a:off x="11056" y="7214"/>
            <a:ext cx="1898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" name="Equation" r:id="rId20" imgW="533160" imgH="164880" progId="Equation.DSMT4">
                    <p:embed/>
                  </p:oleObj>
                </mc:Choice>
                <mc:Fallback>
                  <p:oleObj name="Equation" r:id="rId20" imgW="533160" imgH="164880" progId="Equation.DSMT4">
                    <p:embed/>
                    <p:pic>
                      <p:nvPicPr>
                        <p:cNvPr id="0" name="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1056" y="7214"/>
                          <a:ext cx="1898" cy="6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文本框 23"/>
            <p:cNvSpPr txBox="1"/>
            <p:nvPr/>
          </p:nvSpPr>
          <p:spPr>
            <a:xfrm>
              <a:off x="1191" y="8121"/>
              <a:ext cx="12325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en-US" sz="2400" i="0" dirty="0"/>
                <a:t>In most synthesis models, we </a:t>
              </a:r>
              <a:r>
                <a:rPr lang="en-US" sz="2400" i="0" dirty="0" smtClean="0"/>
                <a:t>constrain </a:t>
              </a:r>
              <a:r>
                <a:rPr lang="en-US" sz="2400" i="0" dirty="0"/>
                <a:t>sparsity of</a:t>
              </a:r>
            </a:p>
          </p:txBody>
        </p:sp>
        <p:graphicFrame>
          <p:nvGraphicFramePr>
            <p:cNvPr id="62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6736181"/>
                </p:ext>
              </p:extLst>
            </p:nvPr>
          </p:nvGraphicFramePr>
          <p:xfrm>
            <a:off x="12303" y="8007"/>
            <a:ext cx="535" cy="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6" name="Equation" r:id="rId22" imgW="152280" imgH="228600" progId="Equation.DSMT4">
                    <p:embed/>
                  </p:oleObj>
                </mc:Choice>
                <mc:Fallback>
                  <p:oleObj name="Equation" r:id="rId22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2303" y="8007"/>
                          <a:ext cx="535" cy="8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824206"/>
                </p:ext>
              </p:extLst>
            </p:nvPr>
          </p:nvGraphicFramePr>
          <p:xfrm>
            <a:off x="2078" y="8915"/>
            <a:ext cx="5155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7" name="Equation" r:id="rId24" imgW="1536480" imgH="253800" progId="Equation.DSMT4">
                    <p:embed/>
                  </p:oleObj>
                </mc:Choice>
                <mc:Fallback>
                  <p:oleObj name="Equation" r:id="rId24" imgW="1536480" imgH="253800" progId="Equation.DSMT4">
                    <p:embed/>
                    <p:pic>
                      <p:nvPicPr>
                        <p:cNvPr id="0" name="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2078" y="8915"/>
                          <a:ext cx="5155" cy="88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文本框 28"/>
            <p:cNvSpPr txBox="1"/>
            <p:nvPr/>
          </p:nvSpPr>
          <p:spPr>
            <a:xfrm>
              <a:off x="7541" y="9028"/>
              <a:ext cx="5734" cy="6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buNone/>
              </a:pPr>
              <a:r>
                <a:rPr lang="en-US" sz="2400" i="0"/>
                <a:t>(Sparse Representation)</a:t>
              </a:r>
            </a:p>
          </p:txBody>
        </p:sp>
      </p:grpSp>
    </p:spTree>
  </p:cSld>
  <p:clrMapOvr>
    <a:masterClrMapping/>
  </p:clrMapOvr>
  <p:transition advTm="507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317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altLang="en-US" sz="3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 w="317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altLang="en-US" sz="3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1302</Words>
  <Application>Microsoft Office PowerPoint</Application>
  <PresentationFormat>全屏显示(4:3)</PresentationFormat>
  <Paragraphs>310</Paragraphs>
  <Slides>22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默认设计模板</vt:lpstr>
      <vt:lpstr>Clip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Idea and the Proposed Method</vt:lpstr>
      <vt:lpstr>Idea and the Proposed Method</vt:lpstr>
      <vt:lpstr>Idea and the Proposed Method</vt:lpstr>
      <vt:lpstr>Idea and the Proposed Method</vt:lpstr>
      <vt:lpstr>Idea and the Proposed Method</vt:lpstr>
      <vt:lpstr>Idea and the Proposed Method</vt:lpstr>
      <vt:lpstr>Idea and the Proposed Method</vt:lpstr>
      <vt:lpstr>PowerPoint 演示文稿</vt:lpstr>
      <vt:lpstr>Experiments and Results - set up</vt:lpstr>
      <vt:lpstr>Experiments and Results - (1)</vt:lpstr>
      <vt:lpstr>Experiments and Results - (2)</vt:lpstr>
      <vt:lpstr>Experiments and Results - (3)</vt:lpstr>
      <vt:lpstr>PowerPoint 演示文稿</vt:lpstr>
      <vt:lpstr>Summary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A514</cp:lastModifiedBy>
  <cp:revision>316</cp:revision>
  <dcterms:created xsi:type="dcterms:W3CDTF">2013-07-01T12:02:00Z</dcterms:created>
  <dcterms:modified xsi:type="dcterms:W3CDTF">2015-12-17T13:23:50Z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