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256" r:id="rId2"/>
    <p:sldId id="257" r:id="rId3"/>
    <p:sldId id="259" r:id="rId4"/>
    <p:sldId id="260" r:id="rId5"/>
    <p:sldId id="261" r:id="rId6"/>
  </p:sldIdLst>
  <p:sldSz cx="9906000" cy="6858000" type="A4"/>
  <p:notesSz cx="6858000" cy="914400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122" y="-108"/>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2DEBB9-199A-4EFB-8B9E-8AE928B62F2D}" type="datetimeFigureOut">
              <a:rPr lang="en-US" smtClean="0"/>
              <a:t>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Joseph Izuu - www.github.com/eeagleyee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D8BD95-0F36-4EF8-9F4E-89D5CCBAF729}"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3494ED-7585-4445-948B-E09135D7FDE8}" type="datetimeFigureOut">
              <a:rPr lang="en-US" smtClean="0"/>
              <a:t>1/4/2024</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Joseph Izuu - www.github.com/eeagleyee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84A0D-9E03-445A-AB16-FA02EBF9D911}"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0" y="3124202"/>
            <a:ext cx="6686550" cy="1894363"/>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476500" y="5003323"/>
            <a:ext cx="6686550" cy="1371600"/>
          </a:xfrm>
        </p:spPr>
        <p:txBody>
          <a:bodyPr/>
          <a:lstStyle>
            <a:lvl1pPr marL="0" indent="0" algn="l">
              <a:buNone/>
              <a:defRPr sz="1800" b="1">
                <a:solidFill>
                  <a:schemeClr val="tx2"/>
                </a:solidFill>
              </a:defRPr>
            </a:lvl1pPr>
            <a:lvl2pPr marL="457148" indent="0" algn="ctr">
              <a:buNone/>
            </a:lvl2pPr>
            <a:lvl3pPr marL="914296" indent="0" algn="ctr">
              <a:buNone/>
            </a:lvl3pPr>
            <a:lvl4pPr marL="1371444" indent="0" algn="ctr">
              <a:buNone/>
            </a:lvl4pPr>
            <a:lvl5pPr marL="1828592" indent="0" algn="ctr">
              <a:buNone/>
            </a:lvl5pPr>
            <a:lvl6pPr marL="2285740" indent="0" algn="ctr">
              <a:buNone/>
            </a:lvl6pPr>
            <a:lvl7pPr marL="2742888" indent="0" algn="ctr">
              <a:buNone/>
            </a:lvl7pPr>
            <a:lvl8pPr marL="3200036" indent="0" algn="ctr">
              <a:buNone/>
            </a:lvl8pPr>
            <a:lvl9pPr marL="3657184"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506923" y="1158222"/>
            <a:ext cx="2286000" cy="412750"/>
          </a:xfrm>
        </p:spPr>
        <p:txBody>
          <a:bodyPr/>
          <a:lstStyle/>
          <a:p>
            <a:fld id="{71A48DDF-7502-4E23-BCC2-D3AA4710374D}" type="datetime1">
              <a:rPr lang="en-US" smtClean="0"/>
              <a:t>1/4/2024</a:t>
            </a:fld>
            <a:endParaRPr lang="en-US"/>
          </a:p>
        </p:txBody>
      </p:sp>
      <p:sp>
        <p:nvSpPr>
          <p:cNvPr id="17" name="Footer Placeholder 16"/>
          <p:cNvSpPr>
            <a:spLocks noGrp="1"/>
          </p:cNvSpPr>
          <p:nvPr>
            <p:ph type="ftr" sz="quarter" idx="11"/>
          </p:nvPr>
        </p:nvSpPr>
        <p:spPr bwMode="auto">
          <a:xfrm rot="5400000">
            <a:off x="7819441" y="4165667"/>
            <a:ext cx="3657600" cy="416052"/>
          </a:xfrm>
        </p:spPr>
        <p:txBody>
          <a:bodyPr/>
          <a:lstStyle/>
          <a:p>
            <a:r>
              <a:rPr lang="en-US" smtClean="0"/>
              <a:t>© Joseph Izuu - www.github.com/eeagleyee</a:t>
            </a:r>
            <a:endParaRPr lang="en-US"/>
          </a:p>
        </p:txBody>
      </p:sp>
      <p:sp>
        <p:nvSpPr>
          <p:cNvPr id="10" name="Rectangle 9"/>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2" name="Rectangle 11"/>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4" name="Rectangle 13"/>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9" name="Rectangle 18"/>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1" name="Straight Connector 10"/>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8" name="Straight Connector 17"/>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20" name="Straight Connector 19"/>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5" name="Straight Connector 14"/>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22" name="Straight Connector 21"/>
          <p:cNvSpPr>
            <a:spLocks noChangeShapeType="1"/>
          </p:cNvSpPr>
          <p:nvPr/>
        </p:nvSpPr>
        <p:spPr bwMode="auto">
          <a:xfrm>
            <a:off x="98733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27" name="Rectangle 26"/>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1" name="Oval 20"/>
          <p:cNvSpPr/>
          <p:nvPr/>
        </p:nvSpPr>
        <p:spPr bwMode="auto">
          <a:xfrm>
            <a:off x="660400" y="3429000"/>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4" name="Oval 23"/>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6" name="Oval 25"/>
          <p:cNvSpPr/>
          <p:nvPr/>
        </p:nvSpPr>
        <p:spPr bwMode="auto">
          <a:xfrm>
            <a:off x="1802892"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5" name="Oval 24"/>
          <p:cNvSpPr/>
          <p:nvPr/>
        </p:nvSpPr>
        <p:spPr>
          <a:xfrm>
            <a:off x="2063750"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3"/>
            <a:ext cx="660400" cy="517524"/>
          </a:xfrm>
        </p:spPr>
        <p:txBody>
          <a:bodyPr/>
          <a:lstStyle/>
          <a:p>
            <a:fld id="{FF6F599F-98F7-41E0-BB6B-98847F1618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0544F8-1BEE-4FBA-AC35-E348090282AB}"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 Joseph Izuu - www.github.com/eeagleyee</a:t>
            </a:r>
            <a:endParaRPr lang="en-US"/>
          </a:p>
        </p:txBody>
      </p:sp>
      <p:sp>
        <p:nvSpPr>
          <p:cNvPr id="6" name="Slide Number Placeholder 5"/>
          <p:cNvSpPr>
            <a:spLocks noGrp="1"/>
          </p:cNvSpPr>
          <p:nvPr>
            <p:ph type="sldNum" sz="quarter" idx="12"/>
          </p:nvPr>
        </p:nvSpPr>
        <p:spPr/>
        <p:txBody>
          <a:bodyPr/>
          <a:lstStyle/>
          <a:p>
            <a:fld id="{FF6F599F-98F7-41E0-BB6B-98847F1618B1}" type="slidenum">
              <a:rPr lang="en-US" smtClean="0"/>
              <a:t>‹#›</a:t>
            </a:fld>
            <a:endParaRPr lang="en-US"/>
          </a:p>
        </p:txBody>
      </p:sp>
    </p:spTree>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18161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41"/>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EC71A5-9E76-4EF4-BA04-0642BA10C8A9}" type="datetime1">
              <a:rPr lang="en-US" smtClean="0"/>
              <a:t>1/4/2024</a:t>
            </a:fld>
            <a:endParaRPr lang="en-US"/>
          </a:p>
        </p:txBody>
      </p:sp>
      <p:sp>
        <p:nvSpPr>
          <p:cNvPr id="5" name="Footer Placeholder 4"/>
          <p:cNvSpPr>
            <a:spLocks noGrp="1"/>
          </p:cNvSpPr>
          <p:nvPr>
            <p:ph type="ftr" sz="quarter" idx="11"/>
          </p:nvPr>
        </p:nvSpPr>
        <p:spPr/>
        <p:txBody>
          <a:bodyPr/>
          <a:lstStyle/>
          <a:p>
            <a:r>
              <a:rPr lang="en-US" smtClean="0"/>
              <a:t>© Joseph Izuu - www.github.com/eeagleyee</a:t>
            </a:r>
            <a:endParaRPr lang="en-US"/>
          </a:p>
        </p:txBody>
      </p:sp>
      <p:sp>
        <p:nvSpPr>
          <p:cNvPr id="6" name="Slide Number Placeholder 5"/>
          <p:cNvSpPr>
            <a:spLocks noGrp="1"/>
          </p:cNvSpPr>
          <p:nvPr>
            <p:ph type="sldNum" sz="quarter" idx="12"/>
          </p:nvPr>
        </p:nvSpPr>
        <p:spPr/>
        <p:txBody>
          <a:bodyPr/>
          <a:lstStyle/>
          <a:p>
            <a:fld id="{FF6F599F-98F7-41E0-BB6B-98847F1618B1}" type="slidenum">
              <a:rPr lang="en-US" smtClean="0"/>
              <a:t>‹#›</a:t>
            </a:fld>
            <a:endParaRPr lang="en-US"/>
          </a:p>
        </p:txBody>
      </p:sp>
    </p:spTree>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95300" y="1600200"/>
            <a:ext cx="80899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B97FE76-93EB-4A22-A85F-24BAB3278D1E}" type="datetime1">
              <a:rPr lang="en-US" smtClean="0"/>
              <a:t>1/4/2024</a:t>
            </a:fld>
            <a:endParaRPr lang="en-US"/>
          </a:p>
        </p:txBody>
      </p:sp>
      <p:sp>
        <p:nvSpPr>
          <p:cNvPr id="9" name="Slide Number Placeholder 8"/>
          <p:cNvSpPr>
            <a:spLocks noGrp="1"/>
          </p:cNvSpPr>
          <p:nvPr>
            <p:ph type="sldNum" sz="quarter" idx="15"/>
          </p:nvPr>
        </p:nvSpPr>
        <p:spPr/>
        <p:txBody>
          <a:bodyPr rtlCol="0"/>
          <a:lstStyle/>
          <a:p>
            <a:fld id="{FF6F599F-98F7-41E0-BB6B-98847F1618B1}" type="slidenum">
              <a:rPr lang="en-US" smtClean="0"/>
              <a:t>‹#›</a:t>
            </a:fld>
            <a:endParaRPr lang="en-US"/>
          </a:p>
        </p:txBody>
      </p:sp>
      <p:sp>
        <p:nvSpPr>
          <p:cNvPr id="10" name="Footer Placeholder 9"/>
          <p:cNvSpPr>
            <a:spLocks noGrp="1"/>
          </p:cNvSpPr>
          <p:nvPr>
            <p:ph type="ftr" sz="quarter" idx="16"/>
          </p:nvPr>
        </p:nvSpPr>
        <p:spPr/>
        <p:txBody>
          <a:bodyPr rtlCol="0"/>
          <a:lstStyle/>
          <a:p>
            <a:r>
              <a:rPr lang="en-US" smtClean="0"/>
              <a:t>© Joseph Izuu - www.github.com/eeagleyee</a:t>
            </a:r>
            <a:endParaRPr lang="en-US"/>
          </a:p>
        </p:txBody>
      </p:sp>
    </p:spTree>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0" y="2895603"/>
            <a:ext cx="6686550" cy="2053591"/>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476500" y="5010151"/>
            <a:ext cx="668655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fld id="{DFF1F29C-98A8-4BB5-A524-250CDDA02FDE}" type="datetime1">
              <a:rPr lang="en-US" smtClean="0"/>
              <a:t>1/4/2024</a:t>
            </a:fld>
            <a:endParaRPr lang="en-US"/>
          </a:p>
        </p:txBody>
      </p:sp>
      <p:sp>
        <p:nvSpPr>
          <p:cNvPr id="5" name="Footer Placeholder 4"/>
          <p:cNvSpPr>
            <a:spLocks noGrp="1"/>
          </p:cNvSpPr>
          <p:nvPr>
            <p:ph type="ftr" sz="quarter" idx="11"/>
          </p:nvPr>
        </p:nvSpPr>
        <p:spPr bwMode="auto">
          <a:xfrm rot="5400000">
            <a:off x="7819644" y="4162806"/>
            <a:ext cx="3657600" cy="416052"/>
          </a:xfrm>
        </p:spPr>
        <p:txBody>
          <a:bodyPr/>
          <a:lstStyle/>
          <a:p>
            <a:r>
              <a:rPr lang="en-US" smtClean="0"/>
              <a:t>© Joseph Izuu - www.github.com/eeagleyee</a:t>
            </a:r>
            <a:endParaRPr lang="en-US"/>
          </a:p>
        </p:txBody>
      </p:sp>
      <p:sp>
        <p:nvSpPr>
          <p:cNvPr id="9" name="Rectangle 8"/>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0" name="Rectangle 9"/>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1" name="Rectangle 10"/>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2" name="Rectangle 11"/>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3" name="Straight Connector 12"/>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4" name="Straight Connector 13"/>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5" name="Straight Connector 14"/>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7" name="Straight Connector 16"/>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8" name="Rectangle 17"/>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19" name="Oval 18"/>
          <p:cNvSpPr/>
          <p:nvPr/>
        </p:nvSpPr>
        <p:spPr bwMode="auto">
          <a:xfrm>
            <a:off x="660400" y="3429000"/>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1" name="Oval 20"/>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2" name="Oval 21"/>
          <p:cNvSpPr/>
          <p:nvPr/>
        </p:nvSpPr>
        <p:spPr bwMode="auto">
          <a:xfrm>
            <a:off x="1802892" y="5791200"/>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3" name="Oval 22"/>
          <p:cNvSpPr/>
          <p:nvPr/>
        </p:nvSpPr>
        <p:spPr bwMode="auto">
          <a:xfrm>
            <a:off x="2035627" y="4479888"/>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6" name="Straight Connector 25"/>
          <p:cNvSpPr>
            <a:spLocks noChangeShapeType="1"/>
          </p:cNvSpPr>
          <p:nvPr/>
        </p:nvSpPr>
        <p:spPr bwMode="auto">
          <a:xfrm>
            <a:off x="985610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6" name="Slide Number Placeholder 5"/>
          <p:cNvSpPr>
            <a:spLocks noGrp="1"/>
          </p:cNvSpPr>
          <p:nvPr>
            <p:ph type="sldNum" sz="quarter" idx="12"/>
          </p:nvPr>
        </p:nvSpPr>
        <p:spPr bwMode="auto">
          <a:xfrm>
            <a:off x="1452334" y="4928703"/>
            <a:ext cx="660400" cy="517524"/>
          </a:xfrm>
        </p:spPr>
        <p:txBody>
          <a:bodyPr/>
          <a:lstStyle/>
          <a:p>
            <a:fld id="{FF6F599F-98F7-41E0-BB6B-98847F1618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2F79CA-1762-4DE3-8341-276B77C20CA0}" type="datetime1">
              <a:rPr lang="en-US" smtClean="0"/>
              <a:t>1/4/2024</a:t>
            </a:fld>
            <a:endParaRPr lang="en-US"/>
          </a:p>
        </p:txBody>
      </p:sp>
      <p:sp>
        <p:nvSpPr>
          <p:cNvPr id="6" name="Footer Placeholder 5"/>
          <p:cNvSpPr>
            <a:spLocks noGrp="1"/>
          </p:cNvSpPr>
          <p:nvPr>
            <p:ph type="ftr" sz="quarter" idx="11"/>
          </p:nvPr>
        </p:nvSpPr>
        <p:spPr/>
        <p:txBody>
          <a:bodyPr/>
          <a:lstStyle/>
          <a:p>
            <a:r>
              <a:rPr lang="en-US" smtClean="0"/>
              <a:t>© Joseph Izuu - www.github.com/eeagleyee</a:t>
            </a:r>
            <a:endParaRPr lang="en-US"/>
          </a:p>
        </p:txBody>
      </p:sp>
      <p:sp>
        <p:nvSpPr>
          <p:cNvPr id="7" name="Slide Number Placeholder 6"/>
          <p:cNvSpPr>
            <a:spLocks noGrp="1"/>
          </p:cNvSpPr>
          <p:nvPr>
            <p:ph type="sldNum" sz="quarter" idx="12"/>
          </p:nvPr>
        </p:nvSpPr>
        <p:spPr/>
        <p:txBody>
          <a:bodyPr/>
          <a:lstStyle/>
          <a:p>
            <a:fld id="{FF6F599F-98F7-41E0-BB6B-98847F1618B1}" type="slidenum">
              <a:rPr lang="en-US" smtClean="0"/>
              <a:t>‹#›</a:t>
            </a:fld>
            <a:endParaRPr lang="en-US"/>
          </a:p>
        </p:txBody>
      </p:sp>
      <p:sp>
        <p:nvSpPr>
          <p:cNvPr id="9" name="Content Placeholder 8"/>
          <p:cNvSpPr>
            <a:spLocks noGrp="1"/>
          </p:cNvSpPr>
          <p:nvPr>
            <p:ph sz="quarter" idx="1"/>
          </p:nvPr>
        </p:nvSpPr>
        <p:spPr>
          <a:xfrm>
            <a:off x="495300" y="1600200"/>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26102" y="1600200"/>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1"/>
            <a:ext cx="817245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1CE3854-E14E-4845-8E3F-82A9324EA4AF}" type="datetime1">
              <a:rPr lang="en-US" smtClean="0"/>
              <a:t>1/4/2024</a:t>
            </a:fld>
            <a:endParaRPr lang="en-US"/>
          </a:p>
        </p:txBody>
      </p:sp>
      <p:sp>
        <p:nvSpPr>
          <p:cNvPr id="8" name="Footer Placeholder 7"/>
          <p:cNvSpPr>
            <a:spLocks noGrp="1"/>
          </p:cNvSpPr>
          <p:nvPr>
            <p:ph type="ftr" sz="quarter" idx="11"/>
          </p:nvPr>
        </p:nvSpPr>
        <p:spPr/>
        <p:txBody>
          <a:bodyPr/>
          <a:lstStyle/>
          <a:p>
            <a:r>
              <a:rPr lang="en-US" smtClean="0"/>
              <a:t>© Joseph Izuu - www.github.com/eeagleyee</a:t>
            </a:r>
            <a:endParaRPr lang="en-US"/>
          </a:p>
        </p:txBody>
      </p:sp>
      <p:sp>
        <p:nvSpPr>
          <p:cNvPr id="9" name="Slide Number Placeholder 8"/>
          <p:cNvSpPr>
            <a:spLocks noGrp="1"/>
          </p:cNvSpPr>
          <p:nvPr>
            <p:ph type="sldNum" sz="quarter" idx="12"/>
          </p:nvPr>
        </p:nvSpPr>
        <p:spPr/>
        <p:txBody>
          <a:bodyPr/>
          <a:lstStyle/>
          <a:p>
            <a:fld id="{FF6F599F-98F7-41E0-BB6B-98847F1618B1}" type="slidenum">
              <a:rPr lang="en-US" smtClean="0"/>
              <a:t>‹#›</a:t>
            </a:fld>
            <a:endParaRPr lang="en-US"/>
          </a:p>
        </p:txBody>
      </p:sp>
      <p:sp>
        <p:nvSpPr>
          <p:cNvPr id="11" name="Content Placeholder 10"/>
          <p:cNvSpPr>
            <a:spLocks noGrp="1"/>
          </p:cNvSpPr>
          <p:nvPr>
            <p:ph sz="quarter" idx="2"/>
          </p:nvPr>
        </p:nvSpPr>
        <p:spPr>
          <a:xfrm>
            <a:off x="495300"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736306"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9530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70535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003DC3C-A066-4C9C-9BB6-106DC9284A62}" type="datetime1">
              <a:rPr lang="en-US" smtClean="0"/>
              <a:t>1/4/2024</a:t>
            </a:fld>
            <a:endParaRPr lang="en-US"/>
          </a:p>
        </p:txBody>
      </p:sp>
      <p:sp>
        <p:nvSpPr>
          <p:cNvPr id="7" name="Slide Number Placeholder 6"/>
          <p:cNvSpPr>
            <a:spLocks noGrp="1"/>
          </p:cNvSpPr>
          <p:nvPr>
            <p:ph type="sldNum" sz="quarter" idx="11"/>
          </p:nvPr>
        </p:nvSpPr>
        <p:spPr/>
        <p:txBody>
          <a:bodyPr rtlCol="0"/>
          <a:lstStyle/>
          <a:p>
            <a:fld id="{FF6F599F-98F7-41E0-BB6B-98847F1618B1}" type="slidenum">
              <a:rPr lang="en-US" smtClean="0"/>
              <a:t>‹#›</a:t>
            </a:fld>
            <a:endParaRPr lang="en-US"/>
          </a:p>
        </p:txBody>
      </p:sp>
      <p:sp>
        <p:nvSpPr>
          <p:cNvPr id="8" name="Footer Placeholder 7"/>
          <p:cNvSpPr>
            <a:spLocks noGrp="1"/>
          </p:cNvSpPr>
          <p:nvPr>
            <p:ph type="ftr" sz="quarter" idx="12"/>
          </p:nvPr>
        </p:nvSpPr>
        <p:spPr/>
        <p:txBody>
          <a:bodyPr rtlCol="0"/>
          <a:lstStyle/>
          <a:p>
            <a:r>
              <a:rPr lang="en-US" smtClean="0"/>
              <a:t>© Joseph Izuu - www.github.com/eeagleyee</a:t>
            </a:r>
            <a:endParaRPr lang="en-US"/>
          </a:p>
        </p:txBody>
      </p:sp>
    </p:spTree>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A2DB8-DE40-4777-9D8F-30DF5D65EA5C}" type="datetime1">
              <a:rPr lang="en-US" smtClean="0"/>
              <a:t>1/4/2024</a:t>
            </a:fld>
            <a:endParaRPr lang="en-US"/>
          </a:p>
        </p:txBody>
      </p:sp>
      <p:sp>
        <p:nvSpPr>
          <p:cNvPr id="3" name="Footer Placeholder 2"/>
          <p:cNvSpPr>
            <a:spLocks noGrp="1"/>
          </p:cNvSpPr>
          <p:nvPr>
            <p:ph type="ftr" sz="quarter" idx="11"/>
          </p:nvPr>
        </p:nvSpPr>
        <p:spPr/>
        <p:txBody>
          <a:bodyPr/>
          <a:lstStyle/>
          <a:p>
            <a:r>
              <a:rPr lang="en-US" smtClean="0"/>
              <a:t>© Joseph Izuu - www.github.com/eeagleyee</a:t>
            </a:r>
            <a:endParaRPr lang="en-US"/>
          </a:p>
        </p:txBody>
      </p:sp>
      <p:sp>
        <p:nvSpPr>
          <p:cNvPr id="4" name="Slide Number Placeholder 3"/>
          <p:cNvSpPr>
            <a:spLocks noGrp="1"/>
          </p:cNvSpPr>
          <p:nvPr>
            <p:ph type="sldNum" sz="quarter" idx="12"/>
          </p:nvPr>
        </p:nvSpPr>
        <p:spPr/>
        <p:txBody>
          <a:bodyPr/>
          <a:lstStyle/>
          <a:p>
            <a:fld id="{FF6F599F-98F7-41E0-BB6B-98847F1618B1}" type="slidenum">
              <a:rPr lang="en-US" smtClean="0"/>
              <a:t>‹#›</a:t>
            </a:fld>
            <a:endParaRPr lang="en-US"/>
          </a:p>
        </p:txBody>
      </p:sp>
    </p:spTree>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2" name="Title 1"/>
          <p:cNvSpPr>
            <a:spLocks noGrp="1"/>
          </p:cNvSpPr>
          <p:nvPr>
            <p:ph type="title"/>
          </p:nvPr>
        </p:nvSpPr>
        <p:spPr>
          <a:xfrm rot="5400000">
            <a:off x="3915728" y="3181350"/>
            <a:ext cx="6309360" cy="4953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79970" y="274320"/>
            <a:ext cx="16543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9" name="Straight Connector 8"/>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11" name="Straight Connector 10"/>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2" name="Rectangle 11"/>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3" name="Straight Connector 12"/>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4" name="Oval 13"/>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0E49CB-1789-41A2-A94E-9AA12EC022A4}" type="datetime1">
              <a:rPr lang="en-US" smtClean="0"/>
              <a:t>1/4/2024</a:t>
            </a:fld>
            <a:endParaRPr lang="en-US"/>
          </a:p>
        </p:txBody>
      </p:sp>
      <p:sp>
        <p:nvSpPr>
          <p:cNvPr id="22" name="Slide Number Placeholder 21"/>
          <p:cNvSpPr>
            <a:spLocks noGrp="1"/>
          </p:cNvSpPr>
          <p:nvPr>
            <p:ph type="sldNum" sz="quarter" idx="15"/>
          </p:nvPr>
        </p:nvSpPr>
        <p:spPr/>
        <p:txBody>
          <a:bodyPr rtlCol="0"/>
          <a:lstStyle/>
          <a:p>
            <a:fld id="{FF6F599F-98F7-41E0-BB6B-98847F1618B1}" type="slidenum">
              <a:rPr lang="en-US" smtClean="0"/>
              <a:t>‹#›</a:t>
            </a:fld>
            <a:endParaRPr lang="en-US"/>
          </a:p>
        </p:txBody>
      </p:sp>
      <p:sp>
        <p:nvSpPr>
          <p:cNvPr id="23" name="Footer Placeholder 22"/>
          <p:cNvSpPr>
            <a:spLocks noGrp="1"/>
          </p:cNvSpPr>
          <p:nvPr>
            <p:ph type="ftr" sz="quarter" idx="16"/>
          </p:nvPr>
        </p:nvSpPr>
        <p:spPr/>
        <p:txBody>
          <a:bodyPr rtlCol="0"/>
          <a:lstStyle/>
          <a:p>
            <a:r>
              <a:rPr lang="en-US" smtClean="0"/>
              <a:t>© Joseph Izuu - www.github.com/eeagleyee</a:t>
            </a:r>
            <a:endParaRPr lang="en-US"/>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3" name="Oval 12"/>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 name="Title 1"/>
          <p:cNvSpPr>
            <a:spLocks noGrp="1"/>
          </p:cNvSpPr>
          <p:nvPr>
            <p:ph type="title"/>
          </p:nvPr>
        </p:nvSpPr>
        <p:spPr>
          <a:xfrm rot="5400000">
            <a:off x="3892201" y="3181350"/>
            <a:ext cx="6309360" cy="4953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68655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7329615" y="264795"/>
            <a:ext cx="1651000" cy="4956048"/>
          </a:xfrm>
        </p:spPr>
        <p:txBody>
          <a:bodyPr rot="0" spcFirstLastPara="0" vertOverflow="overflow" horzOverflow="overflow" vert="horz" wrap="square" lIns="91430" tIns="45715" rIns="91430" bIns="45715" numCol="1" spcCol="274289"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97409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1" name="Rectangle 10"/>
          <p:cNvSpPr/>
          <p:nvPr/>
        </p:nvSpPr>
        <p:spPr bwMode="auto">
          <a:xfrm>
            <a:off x="9575800" y="0"/>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2" name="Straight Connector 11"/>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9" name="Straight Connector 18"/>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20" name="Straight Connector 19"/>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17" name="Date Placeholder 16"/>
          <p:cNvSpPr>
            <a:spLocks noGrp="1"/>
          </p:cNvSpPr>
          <p:nvPr>
            <p:ph type="dt" sz="half" idx="10"/>
          </p:nvPr>
        </p:nvSpPr>
        <p:spPr/>
        <p:txBody>
          <a:bodyPr rtlCol="0"/>
          <a:lstStyle/>
          <a:p>
            <a:fld id="{C377FB5A-8538-419B-A514-462161B72D44}" type="datetime1">
              <a:rPr lang="en-US" smtClean="0"/>
              <a:t>1/4/2024</a:t>
            </a:fld>
            <a:endParaRPr lang="en-US"/>
          </a:p>
        </p:txBody>
      </p:sp>
      <p:sp>
        <p:nvSpPr>
          <p:cNvPr id="18" name="Slide Number Placeholder 17"/>
          <p:cNvSpPr>
            <a:spLocks noGrp="1"/>
          </p:cNvSpPr>
          <p:nvPr>
            <p:ph type="sldNum" sz="quarter" idx="11"/>
          </p:nvPr>
        </p:nvSpPr>
        <p:spPr/>
        <p:txBody>
          <a:bodyPr rtlCol="0"/>
          <a:lstStyle/>
          <a:p>
            <a:fld id="{FF6F599F-98F7-41E0-BB6B-98847F1618B1}" type="slidenum">
              <a:rPr lang="en-US" smtClean="0"/>
              <a:t>‹#›</a:t>
            </a:fld>
            <a:endParaRPr lang="en-US"/>
          </a:p>
        </p:txBody>
      </p:sp>
      <p:sp>
        <p:nvSpPr>
          <p:cNvPr id="21" name="Footer Placeholder 20"/>
          <p:cNvSpPr>
            <a:spLocks noGrp="1"/>
          </p:cNvSpPr>
          <p:nvPr>
            <p:ph type="ftr" sz="quarter" idx="12"/>
          </p:nvPr>
        </p:nvSpPr>
        <p:spPr/>
        <p:txBody>
          <a:bodyPr rtlCol="0"/>
          <a:lstStyle/>
          <a:p>
            <a:r>
              <a:rPr lang="en-US" smtClean="0"/>
              <a:t>© Joseph Izuu - www.github.com/eeagleyee</a:t>
            </a:r>
            <a:endParaRPr lang="en-US"/>
          </a:p>
        </p:txBody>
      </p:sp>
    </p:spTree>
  </p:cSld>
  <p:clrMapOvr>
    <a:masterClrMapping/>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22" name="Title Placeholder 21"/>
          <p:cNvSpPr>
            <a:spLocks noGrp="1"/>
          </p:cNvSpPr>
          <p:nvPr>
            <p:ph type="title"/>
          </p:nvPr>
        </p:nvSpPr>
        <p:spPr>
          <a:xfrm>
            <a:off x="495300" y="274639"/>
            <a:ext cx="8089900" cy="1143000"/>
          </a:xfrm>
          <a:prstGeom prst="rect">
            <a:avLst/>
          </a:prstGeom>
        </p:spPr>
        <p:txBody>
          <a:bodyPr vert="horz" lIns="91430" tIns="45715" rIns="91430" bIns="45715"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00200"/>
            <a:ext cx="8089900" cy="4873752"/>
          </a:xfrm>
          <a:prstGeom prst="rect">
            <a:avLst/>
          </a:prstGeom>
        </p:spPr>
        <p:txBody>
          <a:bodyPr vert="horz" lIns="91430" tIns="45715" rIns="91430" bIns="4571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8305800" y="1065849"/>
            <a:ext cx="2011680" cy="416052"/>
          </a:xfrm>
          <a:prstGeom prst="rect">
            <a:avLst/>
          </a:prstGeom>
        </p:spPr>
        <p:txBody>
          <a:bodyPr vert="horz" lIns="91430" tIns="45715" rIns="91430" bIns="45715" anchor="ctr" anchorCtr="0"/>
          <a:lstStyle>
            <a:lvl1pPr algn="r" eaLnBrk="1" latinLnBrk="0" hangingPunct="1">
              <a:defRPr kumimoji="0" sz="1200">
                <a:solidFill>
                  <a:schemeClr val="tx2"/>
                </a:solidFill>
              </a:defRPr>
            </a:lvl1pPr>
          </a:lstStyle>
          <a:p>
            <a:fld id="{536CEB2F-C4A4-408D-A380-65605C98AB4A}" type="datetime1">
              <a:rPr lang="en-US" smtClean="0"/>
              <a:t>1/4/2024</a:t>
            </a:fld>
            <a:endParaRPr lang="en-US"/>
          </a:p>
        </p:txBody>
      </p:sp>
      <p:sp>
        <p:nvSpPr>
          <p:cNvPr id="3" name="Footer Placeholder 2"/>
          <p:cNvSpPr>
            <a:spLocks noGrp="1"/>
          </p:cNvSpPr>
          <p:nvPr>
            <p:ph type="ftr" sz="quarter" idx="3"/>
          </p:nvPr>
        </p:nvSpPr>
        <p:spPr>
          <a:xfrm rot="5400000">
            <a:off x="7706052" y="3722000"/>
            <a:ext cx="3200400" cy="396240"/>
          </a:xfrm>
          <a:prstGeom prst="rect">
            <a:avLst/>
          </a:prstGeom>
        </p:spPr>
        <p:txBody>
          <a:bodyPr vert="horz" lIns="91430" tIns="45715" rIns="91430" bIns="45715" anchor="ctr" anchorCtr="0"/>
          <a:lstStyle>
            <a:lvl1pPr algn="l" eaLnBrk="1" latinLnBrk="0" hangingPunct="1">
              <a:defRPr kumimoji="0" sz="1200">
                <a:solidFill>
                  <a:schemeClr val="tx2"/>
                </a:solidFill>
              </a:defRPr>
            </a:lvl1pPr>
          </a:lstStyle>
          <a:p>
            <a:r>
              <a:rPr lang="en-US" smtClean="0"/>
              <a:t>© Joseph Izuu - www.github.com/eeagleyee</a:t>
            </a:r>
            <a:endParaRPr lang="en-US"/>
          </a:p>
        </p:txBody>
      </p:sp>
      <p:sp>
        <p:nvSpPr>
          <p:cNvPr id="7" name="Straight Connector 6"/>
          <p:cNvSpPr>
            <a:spLocks noChangeShapeType="1"/>
          </p:cNvSpPr>
          <p:nvPr/>
        </p:nvSpPr>
        <p:spPr bwMode="auto">
          <a:xfrm>
            <a:off x="8255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9" name="Straight Connector 8"/>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0" name="Rectangle 9"/>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11" name="Straight Connector 10"/>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2" name="Oval 11"/>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1"/>
            <a:ext cx="660400" cy="521208"/>
          </a:xfrm>
          <a:prstGeom prst="rect">
            <a:avLst/>
          </a:prstGeom>
        </p:spPr>
        <p:txBody>
          <a:bodyPr vert="horz" lIns="91430" tIns="45715" rIns="91430" bIns="45715" anchor="ctr"/>
          <a:lstStyle>
            <a:lvl1pPr algn="ctr" eaLnBrk="1" latinLnBrk="0" hangingPunct="1">
              <a:defRPr kumimoji="0" sz="1400" b="1">
                <a:solidFill>
                  <a:srgbClr val="FFFFFF"/>
                </a:solidFill>
              </a:defRPr>
            </a:lvl1pPr>
          </a:lstStyle>
          <a:p>
            <a:fld id="{FF6F599F-98F7-41E0-BB6B-98847F1618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newsflash/>
  </p:transition>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289" indent="-274289"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07" indent="-274289"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296" indent="-182859"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585" indent="-182859"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2874" indent="-182859"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162" indent="-182859"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451" indent="-182859"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5740" indent="-182859"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028" indent="-182859"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48" algn="l" rtl="0" eaLnBrk="1" latinLnBrk="0" hangingPunct="1">
        <a:defRPr kumimoji="0" kern="1200">
          <a:solidFill>
            <a:schemeClr val="tx1"/>
          </a:solidFill>
          <a:latin typeface="+mn-lt"/>
          <a:ea typeface="+mn-ea"/>
          <a:cs typeface="+mn-cs"/>
        </a:defRPr>
      </a:lvl2pPr>
      <a:lvl3pPr marL="914296" algn="l" rtl="0" eaLnBrk="1" latinLnBrk="0" hangingPunct="1">
        <a:defRPr kumimoji="0" kern="1200">
          <a:solidFill>
            <a:schemeClr val="tx1"/>
          </a:solidFill>
          <a:latin typeface="+mn-lt"/>
          <a:ea typeface="+mn-ea"/>
          <a:cs typeface="+mn-cs"/>
        </a:defRPr>
      </a:lvl3pPr>
      <a:lvl4pPr marL="1371444" algn="l" rtl="0" eaLnBrk="1" latinLnBrk="0" hangingPunct="1">
        <a:defRPr kumimoji="0" kern="1200">
          <a:solidFill>
            <a:schemeClr val="tx1"/>
          </a:solidFill>
          <a:latin typeface="+mn-lt"/>
          <a:ea typeface="+mn-ea"/>
          <a:cs typeface="+mn-cs"/>
        </a:defRPr>
      </a:lvl4pPr>
      <a:lvl5pPr marL="1828592" algn="l" rtl="0" eaLnBrk="1" latinLnBrk="0" hangingPunct="1">
        <a:defRPr kumimoji="0" kern="1200">
          <a:solidFill>
            <a:schemeClr val="tx1"/>
          </a:solidFill>
          <a:latin typeface="+mn-lt"/>
          <a:ea typeface="+mn-ea"/>
          <a:cs typeface="+mn-cs"/>
        </a:defRPr>
      </a:lvl5pPr>
      <a:lvl6pPr marL="2285740" algn="l" rtl="0" eaLnBrk="1" latinLnBrk="0" hangingPunct="1">
        <a:defRPr kumimoji="0" kern="1200">
          <a:solidFill>
            <a:schemeClr val="tx1"/>
          </a:solidFill>
          <a:latin typeface="+mn-lt"/>
          <a:ea typeface="+mn-ea"/>
          <a:cs typeface="+mn-cs"/>
        </a:defRPr>
      </a:lvl6pPr>
      <a:lvl7pPr marL="2742888" algn="l" rtl="0" eaLnBrk="1" latinLnBrk="0" hangingPunct="1">
        <a:defRPr kumimoji="0" kern="1200">
          <a:solidFill>
            <a:schemeClr val="tx1"/>
          </a:solidFill>
          <a:latin typeface="+mn-lt"/>
          <a:ea typeface="+mn-ea"/>
          <a:cs typeface="+mn-cs"/>
        </a:defRPr>
      </a:lvl7pPr>
      <a:lvl8pPr marL="3200036" algn="l" rtl="0" eaLnBrk="1" latinLnBrk="0" hangingPunct="1">
        <a:defRPr kumimoji="0" kern="1200">
          <a:solidFill>
            <a:schemeClr val="tx1"/>
          </a:solidFill>
          <a:latin typeface="+mn-lt"/>
          <a:ea typeface="+mn-ea"/>
          <a:cs typeface="+mn-cs"/>
        </a:defRPr>
      </a:lvl8pPr>
      <a:lvl9pPr marL="365718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nowi.com/solution/iot-analyt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DB CHECKPOINT\MONGOSQL.png"/>
          <p:cNvPicPr>
            <a:picLocks noChangeAspect="1" noChangeArrowheads="1"/>
          </p:cNvPicPr>
          <p:nvPr/>
        </p:nvPicPr>
        <p:blipFill>
          <a:blip r:embed="rId2"/>
          <a:srcRect/>
          <a:stretch>
            <a:fillRect/>
          </a:stretch>
        </p:blipFill>
        <p:spPr bwMode="auto">
          <a:xfrm>
            <a:off x="3809994" y="214290"/>
            <a:ext cx="3429024" cy="1159291"/>
          </a:xfrm>
          <a:prstGeom prst="rect">
            <a:avLst/>
          </a:prstGeom>
          <a:noFill/>
        </p:spPr>
      </p:pic>
      <p:sp>
        <p:nvSpPr>
          <p:cNvPr id="2" name="Title 1"/>
          <p:cNvSpPr>
            <a:spLocks noGrp="1"/>
          </p:cNvSpPr>
          <p:nvPr>
            <p:ph type="ctrTitle"/>
          </p:nvPr>
        </p:nvSpPr>
        <p:spPr>
          <a:xfrm>
            <a:off x="2381232" y="1500173"/>
            <a:ext cx="6686550" cy="785819"/>
          </a:xfrm>
        </p:spPr>
        <p:txBody>
          <a:bodyPr>
            <a:normAutofit fontScale="90000"/>
          </a:bodyPr>
          <a:lstStyle/>
          <a:p>
            <a:pPr algn="ctr"/>
            <a:r>
              <a:rPr lang="en-US" dirty="0" smtClean="0"/>
              <a:t>COMPARISON BETWEEN </a:t>
            </a:r>
            <a:br>
              <a:rPr lang="en-US" dirty="0" smtClean="0"/>
            </a:br>
            <a:r>
              <a:rPr lang="en-US" dirty="0" smtClean="0"/>
              <a:t>MONGODB &amp; SQL</a:t>
            </a:r>
            <a:endParaRPr lang="en-US" dirty="0"/>
          </a:p>
        </p:txBody>
      </p:sp>
      <p:sp>
        <p:nvSpPr>
          <p:cNvPr id="3" name="Subtitle 2"/>
          <p:cNvSpPr>
            <a:spLocks noGrp="1"/>
          </p:cNvSpPr>
          <p:nvPr>
            <p:ph type="subTitle" idx="1"/>
          </p:nvPr>
        </p:nvSpPr>
        <p:spPr>
          <a:xfrm>
            <a:off x="2238357" y="2428870"/>
            <a:ext cx="6929486" cy="4429132"/>
          </a:xfrm>
        </p:spPr>
        <p:txBody>
          <a:bodyPr>
            <a:normAutofit fontScale="92500" lnSpcReduction="20000"/>
          </a:bodyPr>
          <a:lstStyle/>
          <a:p>
            <a:pPr algn="just"/>
            <a:r>
              <a:rPr lang="en-US" dirty="0" smtClean="0"/>
              <a:t>PARADIGM</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fontAlgn="base"/>
            <a:r>
              <a:rPr lang="en-US" b="0" dirty="0" smtClean="0"/>
              <a:t>SQL </a:t>
            </a:r>
            <a:r>
              <a:rPr lang="en-US" b="0" dirty="0" smtClean="0"/>
              <a:t>databases, also known as relational databases, were designed to store data that has a structured schema. The schema represents the design of the database to which the data should adhere to. In a structured schema, data is saved in a row-column format known as a </a:t>
            </a:r>
            <a:r>
              <a:rPr lang="en-US" b="0" i="1" dirty="0" smtClean="0"/>
              <a:t>Table</a:t>
            </a:r>
            <a:r>
              <a:rPr lang="en-US" b="0" dirty="0" smtClean="0"/>
              <a:t> and can be retrieved using queries formatted in the Structured Query Language (SQL).</a:t>
            </a:r>
          </a:p>
          <a:p>
            <a:pPr algn="just" fontAlgn="base"/>
            <a:r>
              <a:rPr lang="en-US" b="0" dirty="0" err="1" smtClean="0"/>
              <a:t>NoSQL</a:t>
            </a:r>
            <a:r>
              <a:rPr lang="en-US" b="0" dirty="0" smtClean="0"/>
              <a:t> </a:t>
            </a:r>
            <a:r>
              <a:rPr lang="en-US" b="0" dirty="0" smtClean="0"/>
              <a:t>databases started arriving on the scene. These new databases needed to support this different type of data that was unstructured and not suitable for schemas; data like key-value stores, documents, text, graphs, and wide columns. </a:t>
            </a:r>
            <a:r>
              <a:rPr lang="en-US" b="0" dirty="0" err="1" smtClean="0"/>
              <a:t>MongoDB</a:t>
            </a:r>
            <a:r>
              <a:rPr lang="en-US" b="0" dirty="0" smtClean="0"/>
              <a:t>, for example, mainly supports unstructured Documents.</a:t>
            </a:r>
            <a:br>
              <a:rPr lang="en-US" b="0" dirty="0" smtClean="0"/>
            </a:br>
            <a:endParaRPr lang="en-US" dirty="0"/>
          </a:p>
        </p:txBody>
      </p:sp>
      <p:graphicFrame>
        <p:nvGraphicFramePr>
          <p:cNvPr id="5" name="Table 4"/>
          <p:cNvGraphicFramePr>
            <a:graphicFrameLocks noGrp="1"/>
          </p:cNvGraphicFramePr>
          <p:nvPr/>
        </p:nvGraphicFramePr>
        <p:xfrm>
          <a:off x="2666984" y="2714624"/>
          <a:ext cx="6072230" cy="1359519"/>
        </p:xfrm>
        <a:graphic>
          <a:graphicData uri="http://schemas.openxmlformats.org/drawingml/2006/table">
            <a:tbl>
              <a:tblPr firstRow="1" bandRow="1">
                <a:tableStyleId>{5C22544A-7EE6-4342-B048-85BDC9FD1C3A}</a:tableStyleId>
              </a:tblPr>
              <a:tblGrid>
                <a:gridCol w="3036115"/>
                <a:gridCol w="3036115"/>
              </a:tblGrid>
              <a:tr h="445119">
                <a:tc>
                  <a:txBody>
                    <a:bodyPr/>
                    <a:lstStyle/>
                    <a:p>
                      <a:r>
                        <a:rPr lang="en-US" sz="1900" dirty="0" smtClean="0"/>
                        <a:t>MONGO</a:t>
                      </a:r>
                      <a:r>
                        <a:rPr lang="en-US" sz="1900" baseline="0" dirty="0" smtClean="0"/>
                        <a:t> DB</a:t>
                      </a:r>
                      <a:endParaRPr lang="en-US" sz="1900" dirty="0"/>
                    </a:p>
                  </a:txBody>
                  <a:tcPr/>
                </a:tc>
                <a:tc>
                  <a:txBody>
                    <a:bodyPr/>
                    <a:lstStyle/>
                    <a:p>
                      <a:r>
                        <a:rPr lang="en-US" sz="1900" dirty="0" smtClean="0"/>
                        <a:t>SQL</a:t>
                      </a:r>
                      <a:endParaRPr lang="en-US" sz="1900" dirty="0"/>
                    </a:p>
                  </a:txBody>
                  <a:tcPr/>
                </a:tc>
              </a:tr>
              <a:tr h="914400">
                <a:tc>
                  <a:txBody>
                    <a:bodyPr/>
                    <a:lstStyle/>
                    <a:p>
                      <a:pPr fontAlgn="base"/>
                      <a:r>
                        <a:rPr lang="en-US" sz="1900" dirty="0" err="1" smtClean="0"/>
                        <a:t>NoSQL</a:t>
                      </a:r>
                      <a:r>
                        <a:rPr lang="en-US" sz="1900" baseline="0" dirty="0" smtClean="0"/>
                        <a:t> </a:t>
                      </a:r>
                      <a:r>
                        <a:rPr lang="en-US" sz="1900" dirty="0" smtClean="0"/>
                        <a:t>supports </a:t>
                      </a:r>
                      <a:r>
                        <a:rPr lang="en-US" sz="1900" dirty="0"/>
                        <a:t>unstructured data</a:t>
                      </a:r>
                    </a:p>
                  </a:txBody>
                  <a:tcPr marL="76200" marR="76200" marT="76200" marB="76200" anchor="ctr"/>
                </a:tc>
                <a:tc>
                  <a:txBody>
                    <a:bodyPr/>
                    <a:lstStyle/>
                    <a:p>
                      <a:r>
                        <a:rPr kumimoji="0" lang="en-US" sz="1900" b="0" i="0" kern="1200" dirty="0" smtClean="0">
                          <a:solidFill>
                            <a:schemeClr val="dk1"/>
                          </a:solidFill>
                          <a:latin typeface="+mn-lt"/>
                          <a:ea typeface="+mn-ea"/>
                          <a:cs typeface="+mn-cs"/>
                        </a:rPr>
                        <a:t>SQL, supports structured data with schemas</a:t>
                      </a:r>
                      <a:endParaRPr lang="en-US" sz="1900" dirty="0"/>
                    </a:p>
                  </a:txBody>
                  <a:tcPr/>
                </a:tc>
              </a:tr>
            </a:tbl>
          </a:graphicData>
        </a:graphic>
      </p:graphicFrame>
      <p:sp>
        <p:nvSpPr>
          <p:cNvPr id="6" name="Date Placeholder 5"/>
          <p:cNvSpPr>
            <a:spLocks noGrp="1"/>
          </p:cNvSpPr>
          <p:nvPr>
            <p:ph type="dt" sz="half" idx="10"/>
          </p:nvPr>
        </p:nvSpPr>
        <p:spPr/>
        <p:txBody>
          <a:bodyPr/>
          <a:lstStyle/>
          <a:p>
            <a:fld id="{9E1B88AE-DFED-4B08-9C38-DA03A03F67B9}" type="datetime1">
              <a:rPr lang="en-US" smtClean="0"/>
              <a:t>1/4/2024</a:t>
            </a:fld>
            <a:endParaRPr lang="en-US"/>
          </a:p>
        </p:txBody>
      </p:sp>
      <p:sp>
        <p:nvSpPr>
          <p:cNvPr id="7" name="Slide Number Placeholder 6"/>
          <p:cNvSpPr>
            <a:spLocks noGrp="1"/>
          </p:cNvSpPr>
          <p:nvPr>
            <p:ph type="sldNum" sz="quarter" idx="12"/>
          </p:nvPr>
        </p:nvSpPr>
        <p:spPr/>
        <p:txBody>
          <a:bodyPr/>
          <a:lstStyle/>
          <a:p>
            <a:fld id="{FF6F599F-98F7-41E0-BB6B-98847F1618B1}" type="slidenum">
              <a:rPr lang="en-US" smtClean="0"/>
              <a:t>1</a:t>
            </a:fld>
            <a:endParaRPr lang="en-US"/>
          </a:p>
        </p:txBody>
      </p:sp>
      <p:sp>
        <p:nvSpPr>
          <p:cNvPr id="8" name="Footer Placeholder 7"/>
          <p:cNvSpPr>
            <a:spLocks noGrp="1"/>
          </p:cNvSpPr>
          <p:nvPr>
            <p:ph type="ftr" sz="quarter" idx="11"/>
          </p:nvPr>
        </p:nvSpPr>
        <p:spPr/>
        <p:txBody>
          <a:bodyPr/>
          <a:lstStyle/>
          <a:p>
            <a:r>
              <a:rPr lang="en-US" smtClean="0"/>
              <a:t>© Joseph Izuu - www.github.com/eeagleyee</a:t>
            </a:r>
            <a:endParaRPr lang="en-US"/>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DB CHECKPOINT\DATA.png"/>
          <p:cNvPicPr>
            <a:picLocks noChangeAspect="1" noChangeArrowheads="1"/>
          </p:cNvPicPr>
          <p:nvPr/>
        </p:nvPicPr>
        <p:blipFill>
          <a:blip r:embed="rId2"/>
          <a:srcRect/>
          <a:stretch>
            <a:fillRect/>
          </a:stretch>
        </p:blipFill>
        <p:spPr bwMode="auto">
          <a:xfrm>
            <a:off x="3167050" y="0"/>
            <a:ext cx="4499536" cy="2571744"/>
          </a:xfrm>
          <a:prstGeom prst="rect">
            <a:avLst/>
          </a:prstGeom>
          <a:noFill/>
        </p:spPr>
      </p:pic>
      <p:sp>
        <p:nvSpPr>
          <p:cNvPr id="3" name="Subtitle 2"/>
          <p:cNvSpPr>
            <a:spLocks noGrp="1"/>
          </p:cNvSpPr>
          <p:nvPr>
            <p:ph type="subTitle" idx="1"/>
          </p:nvPr>
        </p:nvSpPr>
        <p:spPr>
          <a:xfrm>
            <a:off x="2238357" y="2500306"/>
            <a:ext cx="6929486" cy="4500571"/>
          </a:xfrm>
        </p:spPr>
        <p:txBody>
          <a:bodyPr>
            <a:normAutofit fontScale="92500" lnSpcReduction="20000"/>
          </a:bodyPr>
          <a:lstStyle/>
          <a:p>
            <a:pPr fontAlgn="base"/>
            <a:r>
              <a:rPr lang="en-US" dirty="0" smtClean="0"/>
              <a:t>HOW THE DATA IS STORED</a:t>
            </a:r>
          </a:p>
          <a:p>
            <a:pPr fontAlgn="base"/>
            <a:r>
              <a:rPr lang="en-US" b="0" dirty="0" smtClean="0"/>
              <a:t>In SQL</a:t>
            </a:r>
            <a:r>
              <a:rPr lang="en-US" b="0" dirty="0" smtClean="0"/>
              <a:t>, the data is stored in </a:t>
            </a:r>
            <a:r>
              <a:rPr lang="en-US" b="0" i="1" dirty="0" smtClean="0"/>
              <a:t>tables</a:t>
            </a:r>
            <a:r>
              <a:rPr lang="en-US" b="0" dirty="0" smtClean="0"/>
              <a:t>, where the column denotes the attribute and row represents a particular record. These tables, in turn, reside inside the databases. </a:t>
            </a:r>
            <a:endParaRPr lang="en-US" b="0" dirty="0" smtClean="0"/>
          </a:p>
          <a:p>
            <a:pPr fontAlgn="base"/>
            <a:r>
              <a:rPr lang="en-US" b="0" dirty="0" smtClean="0"/>
              <a:t>In </a:t>
            </a:r>
            <a:r>
              <a:rPr lang="en-US" b="0" dirty="0" err="1" smtClean="0"/>
              <a:t>MongoDB</a:t>
            </a:r>
            <a:r>
              <a:rPr lang="en-US" b="0" dirty="0" smtClean="0"/>
              <a:t>, data is stored in </a:t>
            </a:r>
            <a:r>
              <a:rPr lang="en-US" b="0" i="1" dirty="0" smtClean="0"/>
              <a:t>collections </a:t>
            </a:r>
            <a:r>
              <a:rPr lang="en-US" b="0" dirty="0" smtClean="0"/>
              <a:t>that are analogous to </a:t>
            </a:r>
            <a:r>
              <a:rPr lang="en-US" b="0" dirty="0" err="1" smtClean="0"/>
              <a:t>MySQL</a:t>
            </a:r>
            <a:r>
              <a:rPr lang="en-US" b="0" dirty="0" smtClean="0"/>
              <a:t> tables. A collection can consist of many documents in which data is stored in JSON format of key-value. There can be hundreds of such collections inside a </a:t>
            </a:r>
            <a:r>
              <a:rPr lang="en-US" b="0" dirty="0" err="1" smtClean="0"/>
              <a:t>MongoDB</a:t>
            </a:r>
            <a:r>
              <a:rPr lang="en-US" b="0" dirty="0" smtClean="0"/>
              <a:t> database.</a:t>
            </a:r>
          </a:p>
          <a:p>
            <a:pPr fontAlgn="base"/>
            <a:endParaRPr lang="en-US" b="0" dirty="0" smtClean="0"/>
          </a:p>
          <a:p>
            <a:pPr fontAlgn="base"/>
            <a:r>
              <a:rPr lang="en-US" b="0" dirty="0" smtClean="0"/>
              <a:t>The </a:t>
            </a:r>
            <a:r>
              <a:rPr lang="en-US" b="0" dirty="0" smtClean="0"/>
              <a:t>architecture of SQL databases like </a:t>
            </a:r>
            <a:r>
              <a:rPr lang="en-US" b="0" dirty="0" err="1" smtClean="0"/>
              <a:t>MySQL</a:t>
            </a:r>
            <a:r>
              <a:rPr lang="en-US" b="0" dirty="0" smtClean="0"/>
              <a:t> is governed by the principles of ACID property.</a:t>
            </a:r>
          </a:p>
          <a:p>
            <a:pPr fontAlgn="base"/>
            <a:r>
              <a:rPr lang="en-US" b="0" dirty="0" smtClean="0"/>
              <a:t>ACID stands for Atomicity, Consistency, Isolation, and Durability. These properties focus on the consistency and reliability of the transaction done in the database. </a:t>
            </a:r>
          </a:p>
          <a:p>
            <a:pPr fontAlgn="base"/>
            <a:r>
              <a:rPr lang="en-US" b="0" dirty="0" err="1" smtClean="0"/>
              <a:t>MongoDB</a:t>
            </a:r>
            <a:r>
              <a:rPr lang="en-US" b="0" dirty="0" smtClean="0"/>
              <a:t> is built on the principles of CAP Theorem which focuses on Consistency, Availability, and Partition. Unlike the ACID properties of SQL databases, CAP theorem focuses on availability of data in the case of </a:t>
            </a:r>
            <a:r>
              <a:rPr lang="en-US" b="0" dirty="0" err="1" smtClean="0"/>
              <a:t>MongoDB</a:t>
            </a:r>
            <a:r>
              <a:rPr lang="en-US" b="0" dirty="0" smtClean="0"/>
              <a:t>.</a:t>
            </a:r>
            <a:endParaRPr lang="en-US" b="0" dirty="0" smtClean="0"/>
          </a:p>
        </p:txBody>
      </p:sp>
      <p:sp>
        <p:nvSpPr>
          <p:cNvPr id="8" name="Date Placeholder 7"/>
          <p:cNvSpPr>
            <a:spLocks noGrp="1"/>
          </p:cNvSpPr>
          <p:nvPr>
            <p:ph type="dt" sz="half" idx="10"/>
          </p:nvPr>
        </p:nvSpPr>
        <p:spPr/>
        <p:txBody>
          <a:bodyPr/>
          <a:lstStyle/>
          <a:p>
            <a:fld id="{778EA7F2-6211-4772-9DB6-43F8A2A12D8D}" type="datetime1">
              <a:rPr lang="en-US" smtClean="0"/>
              <a:t>1/4/2024</a:t>
            </a:fld>
            <a:endParaRPr lang="en-US"/>
          </a:p>
        </p:txBody>
      </p:sp>
      <p:sp>
        <p:nvSpPr>
          <p:cNvPr id="9" name="Slide Number Placeholder 8"/>
          <p:cNvSpPr>
            <a:spLocks noGrp="1"/>
          </p:cNvSpPr>
          <p:nvPr>
            <p:ph type="sldNum" sz="quarter" idx="12"/>
          </p:nvPr>
        </p:nvSpPr>
        <p:spPr/>
        <p:txBody>
          <a:bodyPr/>
          <a:lstStyle/>
          <a:p>
            <a:fld id="{FF6F599F-98F7-41E0-BB6B-98847F1618B1}" type="slidenum">
              <a:rPr lang="en-US" smtClean="0"/>
              <a:t>2</a:t>
            </a:fld>
            <a:endParaRPr lang="en-US"/>
          </a:p>
        </p:txBody>
      </p:sp>
      <p:sp>
        <p:nvSpPr>
          <p:cNvPr id="10" name="Footer Placeholder 9"/>
          <p:cNvSpPr>
            <a:spLocks noGrp="1"/>
          </p:cNvSpPr>
          <p:nvPr>
            <p:ph type="ftr" sz="quarter" idx="11"/>
          </p:nvPr>
        </p:nvSpPr>
        <p:spPr/>
        <p:txBody>
          <a:bodyPr/>
          <a:lstStyle/>
          <a:p>
            <a:r>
              <a:rPr lang="en-US" smtClean="0"/>
              <a:t>© Joseph Izuu - www.github.com/eeagleyee</a:t>
            </a:r>
            <a:endParaRPr lang="en-US"/>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DB CHECKPOINT\SCALABILITY.png"/>
          <p:cNvPicPr>
            <a:picLocks noChangeAspect="1" noChangeArrowheads="1"/>
          </p:cNvPicPr>
          <p:nvPr/>
        </p:nvPicPr>
        <p:blipFill>
          <a:blip r:embed="rId2"/>
          <a:srcRect/>
          <a:stretch>
            <a:fillRect/>
          </a:stretch>
        </p:blipFill>
        <p:spPr bwMode="auto">
          <a:xfrm>
            <a:off x="3452806" y="285733"/>
            <a:ext cx="4051297" cy="2219961"/>
          </a:xfrm>
          <a:prstGeom prst="rect">
            <a:avLst/>
          </a:prstGeom>
          <a:noFill/>
        </p:spPr>
      </p:pic>
      <p:sp>
        <p:nvSpPr>
          <p:cNvPr id="3" name="Subtitle 2"/>
          <p:cNvSpPr>
            <a:spLocks noGrp="1"/>
          </p:cNvSpPr>
          <p:nvPr>
            <p:ph type="subTitle" idx="1"/>
          </p:nvPr>
        </p:nvSpPr>
        <p:spPr>
          <a:xfrm>
            <a:off x="2309796" y="2428870"/>
            <a:ext cx="6929486" cy="4429132"/>
          </a:xfrm>
        </p:spPr>
        <p:txBody>
          <a:bodyPr>
            <a:normAutofit/>
          </a:bodyPr>
          <a:lstStyle/>
          <a:p>
            <a:pPr fontAlgn="base"/>
            <a:r>
              <a:rPr lang="en-US" dirty="0" smtClean="0"/>
              <a:t>SCALABILITY</a:t>
            </a:r>
          </a:p>
          <a:p>
            <a:pPr fontAlgn="base"/>
            <a:r>
              <a:rPr lang="en-US" b="0" dirty="0" err="1" smtClean="0"/>
              <a:t>MySQL</a:t>
            </a:r>
            <a:r>
              <a:rPr lang="en-US" b="0" dirty="0" smtClean="0"/>
              <a:t> </a:t>
            </a:r>
            <a:r>
              <a:rPr lang="en-US" b="0" dirty="0" smtClean="0"/>
              <a:t>database or the SQL databases, in general, can be scaled only vertically by increasing memory size, disk space or computing power of the server. Vertical scaling can be expensive with costs growing rapidly for large databases with high query volume</a:t>
            </a:r>
            <a:r>
              <a:rPr lang="en-US" b="0" dirty="0" smtClean="0"/>
              <a:t>.</a:t>
            </a:r>
          </a:p>
          <a:p>
            <a:pPr fontAlgn="base"/>
            <a:endParaRPr lang="en-US" b="0" dirty="0" smtClean="0"/>
          </a:p>
          <a:p>
            <a:pPr fontAlgn="base"/>
            <a:r>
              <a:rPr lang="en-US" b="0" dirty="0" err="1" smtClean="0"/>
              <a:t>NoSQL</a:t>
            </a:r>
            <a:r>
              <a:rPr lang="en-US" b="0" dirty="0" smtClean="0"/>
              <a:t> databases like </a:t>
            </a:r>
            <a:r>
              <a:rPr lang="en-US" b="0" dirty="0" err="1" smtClean="0"/>
              <a:t>MongoDB</a:t>
            </a:r>
            <a:r>
              <a:rPr lang="en-US" b="0" dirty="0" smtClean="0"/>
              <a:t> support horizontal scaling, also known as </a:t>
            </a:r>
            <a:r>
              <a:rPr lang="en-US" b="0" dirty="0" err="1" smtClean="0"/>
              <a:t>sharding</a:t>
            </a:r>
            <a:r>
              <a:rPr lang="en-US" b="0" dirty="0" smtClean="0"/>
              <a:t>. In this case, instead of increasing the server configuration a new server is added for the purpose of scalability. This approach is usually less expensive because a cluster of low-cost commodity hardware can together meet the requirements to support high query volume in a cost-effective manner.</a:t>
            </a:r>
            <a:endParaRPr lang="en-US" b="0" dirty="0"/>
          </a:p>
        </p:txBody>
      </p:sp>
      <p:sp>
        <p:nvSpPr>
          <p:cNvPr id="4" name="Date Placeholder 3"/>
          <p:cNvSpPr>
            <a:spLocks noGrp="1"/>
          </p:cNvSpPr>
          <p:nvPr>
            <p:ph type="dt" sz="half" idx="10"/>
          </p:nvPr>
        </p:nvSpPr>
        <p:spPr/>
        <p:txBody>
          <a:bodyPr/>
          <a:lstStyle/>
          <a:p>
            <a:fld id="{98E9174A-A9F4-46F8-9DE1-CEAA46215024}" type="datetime1">
              <a:rPr lang="en-US" smtClean="0"/>
              <a:t>1/4/2024</a:t>
            </a:fld>
            <a:endParaRPr lang="en-US"/>
          </a:p>
        </p:txBody>
      </p:sp>
      <p:sp>
        <p:nvSpPr>
          <p:cNvPr id="5" name="Slide Number Placeholder 4"/>
          <p:cNvSpPr>
            <a:spLocks noGrp="1"/>
          </p:cNvSpPr>
          <p:nvPr>
            <p:ph type="sldNum" sz="quarter" idx="12"/>
          </p:nvPr>
        </p:nvSpPr>
        <p:spPr/>
        <p:txBody>
          <a:bodyPr/>
          <a:lstStyle/>
          <a:p>
            <a:fld id="{FF6F599F-98F7-41E0-BB6B-98847F1618B1}" type="slidenum">
              <a:rPr lang="en-US" smtClean="0"/>
              <a:t>3</a:t>
            </a:fld>
            <a:endParaRPr lang="en-US"/>
          </a:p>
        </p:txBody>
      </p:sp>
      <p:sp>
        <p:nvSpPr>
          <p:cNvPr id="6" name="Footer Placeholder 5"/>
          <p:cNvSpPr>
            <a:spLocks noGrp="1"/>
          </p:cNvSpPr>
          <p:nvPr>
            <p:ph type="ftr" sz="quarter" idx="11"/>
          </p:nvPr>
        </p:nvSpPr>
        <p:spPr/>
        <p:txBody>
          <a:bodyPr/>
          <a:lstStyle/>
          <a:p>
            <a:r>
              <a:rPr lang="en-US" smtClean="0"/>
              <a:t>© Joseph Izuu - www.github.com/eeagleyee</a:t>
            </a:r>
            <a:endParaRPr lang="en-US"/>
          </a:p>
        </p:txBody>
      </p:sp>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DELL\Desktop\DB CHECKPOINT\SCHEMA.jpg"/>
          <p:cNvPicPr>
            <a:picLocks noChangeAspect="1" noChangeArrowheads="1"/>
          </p:cNvPicPr>
          <p:nvPr/>
        </p:nvPicPr>
        <p:blipFill>
          <a:blip r:embed="rId3"/>
          <a:srcRect/>
          <a:stretch>
            <a:fillRect/>
          </a:stretch>
        </p:blipFill>
        <p:spPr bwMode="auto">
          <a:xfrm>
            <a:off x="3381364" y="214294"/>
            <a:ext cx="4429156" cy="2503755"/>
          </a:xfrm>
          <a:prstGeom prst="rect">
            <a:avLst/>
          </a:prstGeom>
          <a:noFill/>
        </p:spPr>
      </p:pic>
      <p:sp>
        <p:nvSpPr>
          <p:cNvPr id="3" name="Subtitle 2"/>
          <p:cNvSpPr>
            <a:spLocks noGrp="1"/>
          </p:cNvSpPr>
          <p:nvPr>
            <p:ph type="subTitle" idx="1"/>
          </p:nvPr>
        </p:nvSpPr>
        <p:spPr>
          <a:xfrm>
            <a:off x="2309796" y="2643207"/>
            <a:ext cx="6929486" cy="4429132"/>
          </a:xfrm>
        </p:spPr>
        <p:txBody>
          <a:bodyPr>
            <a:normAutofit fontScale="85000" lnSpcReduction="20000"/>
          </a:bodyPr>
          <a:lstStyle/>
          <a:p>
            <a:pPr fontAlgn="base"/>
            <a:r>
              <a:rPr lang="en-US" dirty="0" smtClean="0"/>
              <a:t>SCHEMA</a:t>
            </a:r>
            <a:endParaRPr lang="en-US" dirty="0" smtClean="0"/>
          </a:p>
          <a:p>
            <a:pPr fontAlgn="base"/>
            <a:r>
              <a:rPr lang="en-US" b="0" dirty="0" err="1" smtClean="0"/>
              <a:t>MySQL</a:t>
            </a:r>
            <a:r>
              <a:rPr lang="en-US" b="0" dirty="0" smtClean="0"/>
              <a:t> databases, like any other SQL databases, have a predefined schema to which the data should comply. For example, the number of columns in a table along with its data type has to be defined while creating the table. Any data that is saved in the table should match the table structure, otherwise, it will give an error.</a:t>
            </a:r>
          </a:p>
          <a:p>
            <a:pPr fontAlgn="base"/>
            <a:r>
              <a:rPr lang="en-US" b="0" dirty="0" smtClean="0"/>
              <a:t>On the other hand, in </a:t>
            </a:r>
            <a:r>
              <a:rPr lang="en-US" b="0" dirty="0" err="1" smtClean="0"/>
              <a:t>MongoDB</a:t>
            </a:r>
            <a:r>
              <a:rPr lang="en-US" b="0" dirty="0" smtClean="0"/>
              <a:t>, there is no need to predefine any schema. A collection can store different types of documents without any problem. There is nothing to worry about if a new type of document arrives, it can easily be saved. </a:t>
            </a:r>
          </a:p>
          <a:p>
            <a:pPr fontAlgn="base"/>
            <a:r>
              <a:rPr lang="en-US" b="0" dirty="0" smtClean="0"/>
              <a:t>The dynamic nature of </a:t>
            </a:r>
            <a:r>
              <a:rPr lang="en-US" b="0" dirty="0" err="1" smtClean="0"/>
              <a:t>MongoDB</a:t>
            </a:r>
            <a:r>
              <a:rPr lang="en-US" b="0" dirty="0" smtClean="0"/>
              <a:t> schema is useful because most of the data that is being generated by internet applications and </a:t>
            </a:r>
            <a:r>
              <a:rPr lang="en-US" b="0" dirty="0" err="1" smtClean="0">
                <a:hlinkClick r:id="rId4"/>
              </a:rPr>
              <a:t>IoT</a:t>
            </a:r>
            <a:r>
              <a:rPr lang="en-US" b="0" dirty="0" smtClean="0">
                <a:hlinkClick r:id="rId4"/>
              </a:rPr>
              <a:t> devices</a:t>
            </a:r>
            <a:r>
              <a:rPr lang="en-US" b="0" dirty="0" smtClean="0"/>
              <a:t> are non-structured which cannot be saved in a traditional SQL database.</a:t>
            </a:r>
          </a:p>
          <a:p>
            <a:pPr fontAlgn="base"/>
            <a:r>
              <a:rPr lang="en-US" b="0" dirty="0" smtClean="0"/>
              <a:t>Additionally, many companies will store data before they know how it will be used later. This is common with mobile apps storing log data and user activity. As the company gets their apps on the market, they collect data without an end goal. Later, they may discover that this data gives them valuable information of what features need to be added. With unstructured databases, it is easier to do this sort of unplanned data collection because there is no need to define a schema ahead of time</a:t>
            </a:r>
            <a:r>
              <a:rPr lang="en-US" b="0" dirty="0" smtClean="0"/>
              <a:t>.</a:t>
            </a:r>
            <a:endParaRPr lang="en-US" b="0" dirty="0" smtClean="0"/>
          </a:p>
        </p:txBody>
      </p:sp>
      <p:sp>
        <p:nvSpPr>
          <p:cNvPr id="6" name="Date Placeholder 5"/>
          <p:cNvSpPr>
            <a:spLocks noGrp="1"/>
          </p:cNvSpPr>
          <p:nvPr>
            <p:ph type="dt" sz="half" idx="10"/>
          </p:nvPr>
        </p:nvSpPr>
        <p:spPr/>
        <p:txBody>
          <a:bodyPr/>
          <a:lstStyle/>
          <a:p>
            <a:fld id="{F9BBEDCE-6138-4A2B-9008-818A9109BD58}" type="datetime1">
              <a:rPr lang="en-US" smtClean="0"/>
              <a:t>1/4/2024</a:t>
            </a:fld>
            <a:endParaRPr lang="en-US"/>
          </a:p>
        </p:txBody>
      </p:sp>
      <p:sp>
        <p:nvSpPr>
          <p:cNvPr id="7" name="Slide Number Placeholder 6"/>
          <p:cNvSpPr>
            <a:spLocks noGrp="1"/>
          </p:cNvSpPr>
          <p:nvPr>
            <p:ph type="sldNum" sz="quarter" idx="12"/>
          </p:nvPr>
        </p:nvSpPr>
        <p:spPr/>
        <p:txBody>
          <a:bodyPr/>
          <a:lstStyle/>
          <a:p>
            <a:fld id="{FF6F599F-98F7-41E0-BB6B-98847F1618B1}" type="slidenum">
              <a:rPr lang="en-US" smtClean="0"/>
              <a:t>4</a:t>
            </a:fld>
            <a:endParaRPr lang="en-US"/>
          </a:p>
        </p:txBody>
      </p:sp>
      <p:sp>
        <p:nvSpPr>
          <p:cNvPr id="8" name="Footer Placeholder 7"/>
          <p:cNvSpPr>
            <a:spLocks noGrp="1"/>
          </p:cNvSpPr>
          <p:nvPr>
            <p:ph type="ftr" sz="quarter" idx="11"/>
          </p:nvPr>
        </p:nvSpPr>
        <p:spPr/>
        <p:txBody>
          <a:bodyPr/>
          <a:lstStyle/>
          <a:p>
            <a:r>
              <a:rPr lang="en-US" smtClean="0"/>
              <a:t>© Joseph Izuu - www.github.com/eeagleyee</a:t>
            </a:r>
            <a:endParaRPr lang="en-US"/>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DELL\Desktop\DB CHECKPOINT\ANALYTICS.png"/>
          <p:cNvPicPr>
            <a:picLocks noChangeAspect="1" noChangeArrowheads="1"/>
          </p:cNvPicPr>
          <p:nvPr/>
        </p:nvPicPr>
        <p:blipFill>
          <a:blip r:embed="rId3" cstate="print"/>
          <a:srcRect/>
          <a:stretch>
            <a:fillRect/>
          </a:stretch>
        </p:blipFill>
        <p:spPr bwMode="auto">
          <a:xfrm>
            <a:off x="3095616" y="0"/>
            <a:ext cx="4714908" cy="3088264"/>
          </a:xfrm>
          <a:prstGeom prst="rect">
            <a:avLst/>
          </a:prstGeom>
          <a:noFill/>
        </p:spPr>
      </p:pic>
      <p:sp>
        <p:nvSpPr>
          <p:cNvPr id="3" name="Subtitle 2"/>
          <p:cNvSpPr>
            <a:spLocks noGrp="1"/>
          </p:cNvSpPr>
          <p:nvPr>
            <p:ph type="subTitle" idx="1"/>
          </p:nvPr>
        </p:nvSpPr>
        <p:spPr>
          <a:xfrm>
            <a:off x="2309796" y="2857546"/>
            <a:ext cx="6929486" cy="4214795"/>
          </a:xfrm>
        </p:spPr>
        <p:txBody>
          <a:bodyPr>
            <a:normAutofit fontScale="92500" lnSpcReduction="20000"/>
          </a:bodyPr>
          <a:lstStyle/>
          <a:p>
            <a:pPr fontAlgn="base"/>
            <a:r>
              <a:rPr lang="en-US" dirty="0" smtClean="0"/>
              <a:t>QUERY AND ANALYTICS</a:t>
            </a:r>
            <a:endParaRPr lang="en-US" dirty="0" smtClean="0"/>
          </a:p>
          <a:p>
            <a:pPr fontAlgn="base"/>
            <a:r>
              <a:rPr lang="en-US" b="0" dirty="0" err="1" smtClean="0"/>
              <a:t>MySQL</a:t>
            </a:r>
            <a:r>
              <a:rPr lang="en-US" b="0" dirty="0" smtClean="0"/>
              <a:t> database can be queried with the help of Structured Query Language or SQL. In fact, </a:t>
            </a:r>
            <a:r>
              <a:rPr lang="en-US" b="0" dirty="0" err="1" smtClean="0"/>
              <a:t>MySQL</a:t>
            </a:r>
            <a:r>
              <a:rPr lang="en-US" b="0" dirty="0" smtClean="0"/>
              <a:t> follows ANSI SQL standards which is a common SQL standard adopted by almost all relational databases like Oracle, </a:t>
            </a:r>
            <a:r>
              <a:rPr lang="en-US" b="0" dirty="0" err="1" smtClean="0"/>
              <a:t>PostgreSQL</a:t>
            </a:r>
            <a:r>
              <a:rPr lang="en-US" b="0" dirty="0" smtClean="0"/>
              <a:t>, Sybase, etc. </a:t>
            </a:r>
          </a:p>
          <a:p>
            <a:pPr fontAlgn="base"/>
            <a:r>
              <a:rPr lang="en-US" b="0" dirty="0" smtClean="0"/>
              <a:t>SQL queries are developer-friendly and well established. SQL can be used to perform advanced analytics functions like filters, joins, merge, and aggregation on the data as well. This makes SQL a powerful option for performing advanced analytics.</a:t>
            </a:r>
          </a:p>
          <a:p>
            <a:pPr fontAlgn="base"/>
            <a:r>
              <a:rPr lang="en-US" b="0" dirty="0" err="1" smtClean="0"/>
              <a:t>MongoDB</a:t>
            </a:r>
            <a:r>
              <a:rPr lang="en-US" b="0" dirty="0" smtClean="0"/>
              <a:t> does not support the traditional SQL queries the way </a:t>
            </a:r>
            <a:r>
              <a:rPr lang="en-US" b="0" dirty="0" err="1" smtClean="0"/>
              <a:t>MySQL</a:t>
            </a:r>
            <a:r>
              <a:rPr lang="en-US" b="0" dirty="0" smtClean="0"/>
              <a:t> does. </a:t>
            </a:r>
            <a:r>
              <a:rPr lang="en-US" b="0" dirty="0" err="1" smtClean="0"/>
              <a:t>MongoDB</a:t>
            </a:r>
            <a:r>
              <a:rPr lang="en-US" b="0" dirty="0" smtClean="0"/>
              <a:t> does, however, support document querying, but the feature is underdeveloped and limited–especially compared to SQL. One example of this is that </a:t>
            </a:r>
            <a:r>
              <a:rPr lang="en-US" b="0" dirty="0" err="1" smtClean="0"/>
              <a:t>MongoDB</a:t>
            </a:r>
            <a:r>
              <a:rPr lang="en-US" b="0" dirty="0" smtClean="0"/>
              <a:t> queries do not support joins, which is a crucial operation to derive information from multiple sources of data.</a:t>
            </a:r>
          </a:p>
          <a:p>
            <a:pPr fontAlgn="base"/>
            <a:r>
              <a:rPr lang="en-US" b="0" dirty="0" smtClean="0"/>
              <a:t>So </a:t>
            </a:r>
            <a:r>
              <a:rPr lang="en-US" b="0" dirty="0" err="1" smtClean="0"/>
              <a:t>MongoDB</a:t>
            </a:r>
            <a:r>
              <a:rPr lang="en-US" b="0" dirty="0" smtClean="0"/>
              <a:t> is useful for storing unstructured data but it does not offer a mature query language to perform advanced analytics. </a:t>
            </a:r>
            <a:endParaRPr lang="en-US" b="0" dirty="0"/>
          </a:p>
        </p:txBody>
      </p:sp>
      <p:sp>
        <p:nvSpPr>
          <p:cNvPr id="5" name="Date Placeholder 4"/>
          <p:cNvSpPr>
            <a:spLocks noGrp="1"/>
          </p:cNvSpPr>
          <p:nvPr>
            <p:ph type="dt" sz="half" idx="10"/>
          </p:nvPr>
        </p:nvSpPr>
        <p:spPr/>
        <p:txBody>
          <a:bodyPr/>
          <a:lstStyle/>
          <a:p>
            <a:fld id="{E42F3D3C-BB56-44F9-9AA4-66904BBA0A95}" type="datetime1">
              <a:rPr lang="en-US" smtClean="0"/>
              <a:t>1/4/2024</a:t>
            </a:fld>
            <a:endParaRPr lang="en-US"/>
          </a:p>
        </p:txBody>
      </p:sp>
      <p:sp>
        <p:nvSpPr>
          <p:cNvPr id="6" name="Slide Number Placeholder 5"/>
          <p:cNvSpPr>
            <a:spLocks noGrp="1"/>
          </p:cNvSpPr>
          <p:nvPr>
            <p:ph type="sldNum" sz="quarter" idx="12"/>
          </p:nvPr>
        </p:nvSpPr>
        <p:spPr/>
        <p:txBody>
          <a:bodyPr/>
          <a:lstStyle/>
          <a:p>
            <a:fld id="{FF6F599F-98F7-41E0-BB6B-98847F1618B1}" type="slidenum">
              <a:rPr lang="en-US" smtClean="0"/>
              <a:t>5</a:t>
            </a:fld>
            <a:endParaRPr lang="en-US"/>
          </a:p>
        </p:txBody>
      </p:sp>
      <p:sp>
        <p:nvSpPr>
          <p:cNvPr id="7" name="Footer Placeholder 6"/>
          <p:cNvSpPr>
            <a:spLocks noGrp="1"/>
          </p:cNvSpPr>
          <p:nvPr>
            <p:ph type="ftr" sz="quarter" idx="11"/>
          </p:nvPr>
        </p:nvSpPr>
        <p:spPr/>
        <p:txBody>
          <a:bodyPr/>
          <a:lstStyle/>
          <a:p>
            <a:r>
              <a:rPr lang="en-US" smtClean="0"/>
              <a:t>© Joseph Izuu - www.github.com/eeagleyee</a:t>
            </a:r>
            <a:endParaRPr lang="en-US"/>
          </a:p>
        </p:txBody>
      </p:sp>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TotalTime>
  <Words>388</Words>
  <Application>Microsoft Office PowerPoint</Application>
  <PresentationFormat>A4 Paper (210x297 mm)</PresentationFormat>
  <Paragraphs>49</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COMPARISON BETWEEN  MONGODB &amp; SQL</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MONGODB &amp; SQL</dc:title>
  <dc:creator>JOSEPH IZUCHUKWU ANOLIEFO</dc:creator>
  <cp:lastModifiedBy>JOSEPH IZUCHUKWU ANOLIEFO</cp:lastModifiedBy>
  <cp:revision>9</cp:revision>
  <dcterms:created xsi:type="dcterms:W3CDTF">2024-01-04T15:20:42Z</dcterms:created>
  <dcterms:modified xsi:type="dcterms:W3CDTF">2024-01-04T16:05:26Z</dcterms:modified>
</cp:coreProperties>
</file>