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22" r:id="rId2"/>
    <p:sldId id="324" r:id="rId3"/>
    <p:sldId id="357" r:id="rId4"/>
    <p:sldId id="325" r:id="rId5"/>
    <p:sldId id="326" r:id="rId6"/>
    <p:sldId id="335" r:id="rId7"/>
    <p:sldId id="337"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3" r:id="rId22"/>
    <p:sldId id="336" r:id="rId23"/>
    <p:sldId id="358" r:id="rId24"/>
    <p:sldId id="327" r:id="rId25"/>
    <p:sldId id="328" r:id="rId26"/>
    <p:sldId id="329" r:id="rId27"/>
    <p:sldId id="338" r:id="rId28"/>
    <p:sldId id="354" r:id="rId29"/>
    <p:sldId id="356" r:id="rId30"/>
    <p:sldId id="355" r:id="rId31"/>
    <p:sldId id="359" r:id="rId32"/>
    <p:sldId id="361" r:id="rId33"/>
    <p:sldId id="362" r:id="rId34"/>
    <p:sldId id="363" r:id="rId35"/>
    <p:sldId id="364" r:id="rId36"/>
    <p:sldId id="366" r:id="rId37"/>
    <p:sldId id="365" r:id="rId38"/>
    <p:sldId id="367" r:id="rId39"/>
    <p:sldId id="368" r:id="rId40"/>
    <p:sldId id="370" r:id="rId41"/>
    <p:sldId id="369" r:id="rId42"/>
    <p:sldId id="371" r:id="rId43"/>
    <p:sldId id="372" r:id="rId44"/>
    <p:sldId id="373" r:id="rId45"/>
    <p:sldId id="374" r:id="rId46"/>
    <p:sldId id="3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7/9/2024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7/9/2024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7/9/2024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7/9/2024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7/9/2024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7/9/2024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7/9/2024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7/9/2024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7/9/2024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7/9/2024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7/9/2024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7/9/2024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Docker</a:t>
            </a:r>
            <a:br>
              <a:rPr lang="en-US" b="1" dirty="0"/>
            </a:br>
            <a:r>
              <a:rPr lang="en-US" b="1" dirty="0"/>
              <a:t>Session 2</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9" name="Content Placeholder 8" descr="A blue whale with a container ship&#10;&#10;Description automatically generated">
            <a:extLst>
              <a:ext uri="{FF2B5EF4-FFF2-40B4-BE49-F238E27FC236}">
                <a16:creationId xmlns:a16="http://schemas.microsoft.com/office/drawing/2014/main" id="{A0069A29-75BC-E399-42CD-A82497997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335" y="1825625"/>
            <a:ext cx="9443329" cy="4351338"/>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AFB4-4C9D-AE69-667E-C41AAA3AA531}"/>
              </a:ext>
            </a:extLst>
          </p:cNvPr>
          <p:cNvSpPr>
            <a:spLocks noGrp="1"/>
          </p:cNvSpPr>
          <p:nvPr>
            <p:ph type="title"/>
          </p:nvPr>
        </p:nvSpPr>
        <p:spPr>
          <a:xfrm>
            <a:off x="1445699" y="214536"/>
            <a:ext cx="10515600" cy="1325563"/>
          </a:xfrm>
        </p:spPr>
        <p:txBody>
          <a:bodyPr/>
          <a:lstStyle/>
          <a:p>
            <a:r>
              <a:rPr lang="en-US" i="1" dirty="0"/>
              <a:t>Docker volumes…</a:t>
            </a:r>
          </a:p>
        </p:txBody>
      </p:sp>
      <p:sp>
        <p:nvSpPr>
          <p:cNvPr id="3" name="Content Placeholder 2">
            <a:extLst>
              <a:ext uri="{FF2B5EF4-FFF2-40B4-BE49-F238E27FC236}">
                <a16:creationId xmlns:a16="http://schemas.microsoft.com/office/drawing/2014/main" id="{EBAC51D8-900F-D7F8-F8C5-1F61989A2D13}"/>
              </a:ext>
            </a:extLst>
          </p:cNvPr>
          <p:cNvSpPr>
            <a:spLocks noGrp="1"/>
          </p:cNvSpPr>
          <p:nvPr>
            <p:ph idx="1"/>
          </p:nvPr>
        </p:nvSpPr>
        <p:spPr>
          <a:xfrm>
            <a:off x="404734" y="1825625"/>
            <a:ext cx="11077732" cy="1816985"/>
          </a:xfrm>
        </p:spPr>
        <p:txBody>
          <a:bodyPr>
            <a:normAutofit fontScale="70000" lnSpcReduction="20000"/>
          </a:bodyPr>
          <a:lstStyle/>
          <a:p>
            <a:r>
              <a:rPr lang="en-US" b="0" i="0" dirty="0">
                <a:solidFill>
                  <a:srgbClr val="000000"/>
                </a:solidFill>
                <a:effectLst/>
                <a:latin typeface="LinLibertine"/>
              </a:rPr>
              <a:t>Third-party drivers are available as plugins. These can provide advanced storage features and integrate external storage systems with Docker. an external storage system (e.g. SAN or NAS) being used to provide the backend storage for the volume. The driver integrates the external storage system, with its advanced features, into the Docker environment.</a:t>
            </a:r>
            <a:r>
              <a:rPr lang="en-US" sz="4000" dirty="0"/>
              <a:t> </a:t>
            </a:r>
          </a:p>
          <a:p>
            <a:pPr marL="0" indent="0">
              <a:buNone/>
            </a:pPr>
            <a:br>
              <a:rPr lang="en-US" sz="4000" dirty="0"/>
            </a:br>
            <a:endParaRPr lang="en-US" sz="4000" dirty="0"/>
          </a:p>
        </p:txBody>
      </p:sp>
      <p:sp>
        <p:nvSpPr>
          <p:cNvPr id="4" name="Date Placeholder 3">
            <a:extLst>
              <a:ext uri="{FF2B5EF4-FFF2-40B4-BE49-F238E27FC236}">
                <a16:creationId xmlns:a16="http://schemas.microsoft.com/office/drawing/2014/main" id="{517DE9C7-F176-545E-0A36-7A91E6A40A0D}"/>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B6BA4982-9327-6D81-81ED-2A5B7B75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7030-FD3E-3C96-5689-C0A0F260E3AF}"/>
              </a:ext>
            </a:extLst>
          </p:cNvPr>
          <p:cNvSpPr>
            <a:spLocks noGrp="1"/>
          </p:cNvSpPr>
          <p:nvPr>
            <p:ph type="sldNum" sz="quarter" idx="12"/>
          </p:nvPr>
        </p:nvSpPr>
        <p:spPr/>
        <p:txBody>
          <a:bodyPr/>
          <a:lstStyle/>
          <a:p>
            <a:fld id="{5EE24C92-1265-4741-8F9F-404A15D9386E}" type="slidenum">
              <a:rPr lang="en-US" smtClean="0"/>
              <a:t>10</a:t>
            </a:fld>
            <a:endParaRPr lang="en-US"/>
          </a:p>
        </p:txBody>
      </p:sp>
      <p:pic>
        <p:nvPicPr>
          <p:cNvPr id="8" name="Picture 7">
            <a:extLst>
              <a:ext uri="{FF2B5EF4-FFF2-40B4-BE49-F238E27FC236}">
                <a16:creationId xmlns:a16="http://schemas.microsoft.com/office/drawing/2014/main" id="{846D06CB-133D-ED1C-DA40-9736785D1CD2}"/>
              </a:ext>
            </a:extLst>
          </p:cNvPr>
          <p:cNvPicPr>
            <a:picLocks noChangeAspect="1"/>
          </p:cNvPicPr>
          <p:nvPr/>
        </p:nvPicPr>
        <p:blipFill>
          <a:blip r:embed="rId2"/>
          <a:stretch>
            <a:fillRect/>
          </a:stretch>
        </p:blipFill>
        <p:spPr>
          <a:xfrm>
            <a:off x="6016869" y="2580136"/>
            <a:ext cx="5944430" cy="3648584"/>
          </a:xfrm>
          <a:prstGeom prst="rect">
            <a:avLst/>
          </a:prstGeom>
        </p:spPr>
      </p:pic>
    </p:spTree>
    <p:extLst>
      <p:ext uri="{BB962C8B-B14F-4D97-AF65-F5344CB8AC3E}">
        <p14:creationId xmlns:p14="http://schemas.microsoft.com/office/powerpoint/2010/main" val="84215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10" name="Content Placeholder 9" descr="A diagram of a computer&#10;&#10;Description automatically generated">
            <a:extLst>
              <a:ext uri="{FF2B5EF4-FFF2-40B4-BE49-F238E27FC236}">
                <a16:creationId xmlns:a16="http://schemas.microsoft.com/office/drawing/2014/main" id="{FCBD97EF-566F-528F-05E3-E57897B99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714" y="2852087"/>
            <a:ext cx="9828571" cy="2298413"/>
          </a:xfrm>
        </p:spPr>
      </p:pic>
    </p:spTree>
    <p:extLst>
      <p:ext uri="{BB962C8B-B14F-4D97-AF65-F5344CB8AC3E}">
        <p14:creationId xmlns:p14="http://schemas.microsoft.com/office/powerpoint/2010/main" val="372897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AEB9F-6BAE-2B9E-DE10-A9D21517409D}"/>
              </a:ext>
            </a:extLst>
          </p:cNvPr>
          <p:cNvSpPr>
            <a:spLocks noGrp="1"/>
          </p:cNvSpPr>
          <p:nvPr>
            <p:ph idx="1"/>
          </p:nvPr>
        </p:nvSpPr>
        <p:spPr/>
        <p:txBody>
          <a:bodyPr/>
          <a:lstStyle/>
          <a:p>
            <a:r>
              <a:rPr lang="en-US" sz="1800" b="0" i="0" dirty="0">
                <a:solidFill>
                  <a:srgbClr val="000000"/>
                </a:solidFill>
                <a:effectLst/>
                <a:latin typeface="AnonymousPro"/>
              </a:rPr>
              <a:t>docker volume prune </a:t>
            </a:r>
            <a:r>
              <a:rPr lang="en-US" sz="1800" b="0" i="0" dirty="0">
                <a:solidFill>
                  <a:srgbClr val="000000"/>
                </a:solidFill>
                <a:effectLst/>
                <a:latin typeface="LinLibertine"/>
              </a:rPr>
              <a:t>will delete </a:t>
            </a:r>
            <a:r>
              <a:rPr lang="en-US" sz="1800" b="1" i="0" dirty="0">
                <a:solidFill>
                  <a:srgbClr val="000000"/>
                </a:solidFill>
                <a:effectLst/>
                <a:latin typeface="LinLibertineB"/>
              </a:rPr>
              <a:t>all volumes </a:t>
            </a:r>
            <a:r>
              <a:rPr lang="en-US" sz="1800" b="0" i="0" dirty="0">
                <a:solidFill>
                  <a:srgbClr val="000000"/>
                </a:solidFill>
                <a:effectLst/>
                <a:latin typeface="LinLibertine"/>
              </a:rPr>
              <a:t>that are not mounted into a container or service replica, so </a:t>
            </a:r>
            <a:r>
              <a:rPr lang="en-US" sz="1800" b="1" i="0" dirty="0">
                <a:solidFill>
                  <a:srgbClr val="000000"/>
                </a:solidFill>
                <a:effectLst/>
                <a:latin typeface="LinLibertineB"/>
              </a:rPr>
              <a:t>use with caution! </a:t>
            </a:r>
            <a:r>
              <a:rPr lang="en-US" sz="1800" b="0" i="0" dirty="0">
                <a:solidFill>
                  <a:srgbClr val="000000"/>
                </a:solidFill>
                <a:effectLst/>
                <a:latin typeface="AnonymousPro"/>
              </a:rPr>
              <a:t>docker volume rm </a:t>
            </a:r>
            <a:r>
              <a:rPr lang="en-US" sz="1800" b="0" i="0" dirty="0">
                <a:solidFill>
                  <a:srgbClr val="000000"/>
                </a:solidFill>
                <a:effectLst/>
                <a:latin typeface="LinLibertine"/>
              </a:rPr>
              <a:t>lets you specify exactly which volumes you want to delete. Neither command will delete a volume that is in use by a container or service replica.</a:t>
            </a:r>
          </a:p>
          <a:p>
            <a:pPr marL="0" indent="0">
              <a:buNone/>
            </a:pPr>
            <a:r>
              <a:rPr lang="en-US" sz="1800" b="0" i="0" dirty="0">
                <a:solidFill>
                  <a:srgbClr val="000000"/>
                </a:solidFill>
                <a:effectLst/>
                <a:latin typeface="AnonymousPro"/>
              </a:rPr>
              <a:t>$ docker volume prune</a:t>
            </a:r>
            <a:r>
              <a:rPr lang="en-US" dirty="0"/>
              <a:t> </a:t>
            </a:r>
            <a:br>
              <a:rPr lang="en-US" dirty="0"/>
            </a:br>
            <a:endParaRPr lang="en-US" dirty="0"/>
          </a:p>
        </p:txBody>
      </p:sp>
      <p:sp>
        <p:nvSpPr>
          <p:cNvPr id="4" name="Date Placeholder 3">
            <a:extLst>
              <a:ext uri="{FF2B5EF4-FFF2-40B4-BE49-F238E27FC236}">
                <a16:creationId xmlns:a16="http://schemas.microsoft.com/office/drawing/2014/main" id="{573CF469-B26F-72F0-79BB-BDB29AA97E90}"/>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A6D808A4-3EAB-680E-CFE3-38AF14E5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D8A27-B7C6-553B-363D-37995678DF9F}"/>
              </a:ext>
            </a:extLst>
          </p:cNvPr>
          <p:cNvSpPr>
            <a:spLocks noGrp="1"/>
          </p:cNvSpPr>
          <p:nvPr>
            <p:ph type="sldNum" sz="quarter" idx="12"/>
          </p:nvPr>
        </p:nvSpPr>
        <p:spPr/>
        <p:txBody>
          <a:bodyPr/>
          <a:lstStyle/>
          <a:p>
            <a:fld id="{5EE24C92-1265-4741-8F9F-404A15D9386E}" type="slidenum">
              <a:rPr lang="en-US" smtClean="0"/>
              <a:t>12</a:t>
            </a:fld>
            <a:endParaRPr lang="en-US"/>
          </a:p>
        </p:txBody>
      </p:sp>
    </p:spTree>
    <p:extLst>
      <p:ext uri="{BB962C8B-B14F-4D97-AF65-F5344CB8AC3E}">
        <p14:creationId xmlns:p14="http://schemas.microsoft.com/office/powerpoint/2010/main" val="40950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AD5FD-4B54-0278-799A-7FF319508A63}"/>
              </a:ext>
            </a:extLst>
          </p:cNvPr>
          <p:cNvSpPr>
            <a:spLocks noGrp="1"/>
          </p:cNvSpPr>
          <p:nvPr>
            <p:ph idx="1"/>
          </p:nvPr>
        </p:nvSpPr>
        <p:spPr/>
        <p:txBody>
          <a:bodyPr>
            <a:normAutofit/>
          </a:bodyPr>
          <a:lstStyle/>
          <a:p>
            <a:pPr marL="0" indent="0">
              <a:buNone/>
            </a:pPr>
            <a:r>
              <a:rPr lang="en-US" b="0" i="0" dirty="0">
                <a:solidFill>
                  <a:srgbClr val="000000"/>
                </a:solidFill>
                <a:effectLst/>
                <a:latin typeface="LinLibertine"/>
              </a:rPr>
              <a:t>it’s also possible to deploy volumes via </a:t>
            </a:r>
            <a:r>
              <a:rPr lang="en-US" b="0" i="0" dirty="0" err="1">
                <a:solidFill>
                  <a:srgbClr val="000000"/>
                </a:solidFill>
                <a:effectLst/>
                <a:latin typeface="LinLibertine"/>
              </a:rPr>
              <a:t>Dockerfiles</a:t>
            </a:r>
            <a:r>
              <a:rPr lang="en-US" b="0" i="0" dirty="0">
                <a:solidFill>
                  <a:srgbClr val="000000"/>
                </a:solidFill>
                <a:effectLst/>
                <a:latin typeface="LinLibertine"/>
              </a:rPr>
              <a:t> using the </a:t>
            </a:r>
            <a:r>
              <a:rPr lang="en-US" b="0" i="0" dirty="0">
                <a:solidFill>
                  <a:srgbClr val="000000"/>
                </a:solidFill>
                <a:effectLst/>
                <a:latin typeface="AnonymousPro"/>
              </a:rPr>
              <a:t>VOLUME </a:t>
            </a:r>
            <a:r>
              <a:rPr lang="en-US" b="0" i="0" dirty="0">
                <a:solidFill>
                  <a:srgbClr val="000000"/>
                </a:solidFill>
                <a:effectLst/>
                <a:latin typeface="LinLibertine"/>
              </a:rPr>
              <a:t>instruction. The format is </a:t>
            </a:r>
            <a:r>
              <a:rPr lang="en-US" b="0" i="0" dirty="0">
                <a:solidFill>
                  <a:srgbClr val="000000"/>
                </a:solidFill>
                <a:effectLst/>
                <a:latin typeface="AnonymousPro"/>
              </a:rPr>
              <a:t>VOLUME &lt;container-mount-point</a:t>
            </a:r>
            <a:r>
              <a:rPr lang="en-US" b="0" i="0" dirty="0">
                <a:solidFill>
                  <a:srgbClr val="000000"/>
                </a:solidFill>
                <a:effectLst/>
                <a:latin typeface="LinLibertine"/>
              </a:rPr>
              <a:t>. However, it’s not possible to specify the host directory portion in a </a:t>
            </a:r>
            <a:r>
              <a:rPr lang="en-US" b="0" i="0" dirty="0" err="1">
                <a:solidFill>
                  <a:srgbClr val="000000"/>
                </a:solidFill>
                <a:effectLst/>
                <a:latin typeface="LinLibertine"/>
              </a:rPr>
              <a:t>Dockerfile</a:t>
            </a:r>
            <a:r>
              <a:rPr lang="en-US" b="0" i="0" dirty="0">
                <a:solidFill>
                  <a:srgbClr val="000000"/>
                </a:solidFill>
                <a:effectLst/>
                <a:latin typeface="LinLibertine"/>
              </a:rPr>
              <a:t>. This is because </a:t>
            </a:r>
            <a:r>
              <a:rPr lang="en-US" b="0" i="1" dirty="0">
                <a:solidFill>
                  <a:srgbClr val="000000"/>
                </a:solidFill>
                <a:effectLst/>
                <a:latin typeface="LinLibertineI"/>
              </a:rPr>
              <a:t>host </a:t>
            </a:r>
            <a:r>
              <a:rPr lang="en-US" b="0" i="0" dirty="0">
                <a:solidFill>
                  <a:srgbClr val="000000"/>
                </a:solidFill>
                <a:effectLst/>
                <a:latin typeface="LinLibertine"/>
              </a:rPr>
              <a:t>directories are, by nature, </a:t>
            </a:r>
            <a:r>
              <a:rPr lang="en-US" b="0" i="1" dirty="0">
                <a:solidFill>
                  <a:srgbClr val="000000"/>
                </a:solidFill>
                <a:effectLst/>
                <a:latin typeface="LinLibertineI"/>
              </a:rPr>
              <a:t>host</a:t>
            </a:r>
            <a:r>
              <a:rPr lang="en-US" b="0" i="0" dirty="0">
                <a:solidFill>
                  <a:srgbClr val="000000"/>
                </a:solidFill>
                <a:effectLst/>
                <a:latin typeface="LinLibertine"/>
              </a:rPr>
              <a:t>-dependent, meaning they can change between hosts and potentially break builds. If specifying via a </a:t>
            </a:r>
            <a:r>
              <a:rPr lang="en-US" b="0" i="0" dirty="0" err="1">
                <a:solidFill>
                  <a:srgbClr val="000000"/>
                </a:solidFill>
                <a:effectLst/>
                <a:latin typeface="LinLibertine"/>
              </a:rPr>
              <a:t>Dockerfile</a:t>
            </a:r>
            <a:r>
              <a:rPr lang="en-US" b="0" i="0" dirty="0">
                <a:solidFill>
                  <a:srgbClr val="000000"/>
                </a:solidFill>
                <a:effectLst/>
                <a:latin typeface="LinLibertine"/>
              </a:rPr>
              <a:t>, you have to specify host directories at deploy-time.</a:t>
            </a:r>
            <a:r>
              <a:rPr lang="en-US" sz="4000" dirty="0"/>
              <a:t> </a:t>
            </a:r>
            <a:br>
              <a:rPr lang="en-US" sz="4000" dirty="0"/>
            </a:br>
            <a:endParaRPr lang="en-US" sz="4000" dirty="0"/>
          </a:p>
        </p:txBody>
      </p:sp>
      <p:sp>
        <p:nvSpPr>
          <p:cNvPr id="4" name="Date Placeholder 3">
            <a:extLst>
              <a:ext uri="{FF2B5EF4-FFF2-40B4-BE49-F238E27FC236}">
                <a16:creationId xmlns:a16="http://schemas.microsoft.com/office/drawing/2014/main" id="{01204EA5-4B6B-B8FA-8761-8D2AC619BDFD}"/>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DBE9FC4B-A639-2B63-EB20-D5E350CC4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637B2-34C0-01F8-A085-34BE0FE1B022}"/>
              </a:ext>
            </a:extLst>
          </p:cNvPr>
          <p:cNvSpPr>
            <a:spLocks noGrp="1"/>
          </p:cNvSpPr>
          <p:nvPr>
            <p:ph type="sldNum" sz="quarter" idx="12"/>
          </p:nvPr>
        </p:nvSpPr>
        <p:spPr/>
        <p:txBody>
          <a:bodyPr/>
          <a:lstStyle/>
          <a:p>
            <a:fld id="{5EE24C92-1265-4741-8F9F-404A15D9386E}" type="slidenum">
              <a:rPr lang="en-US" smtClean="0"/>
              <a:t>13</a:t>
            </a:fld>
            <a:endParaRPr lang="en-US"/>
          </a:p>
        </p:txBody>
      </p:sp>
    </p:spTree>
    <p:extLst>
      <p:ext uri="{BB962C8B-B14F-4D97-AF65-F5344CB8AC3E}">
        <p14:creationId xmlns:p14="http://schemas.microsoft.com/office/powerpoint/2010/main" val="178377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60DD-4E35-DB49-18B2-D4DC0DCE269C}"/>
              </a:ext>
            </a:extLst>
          </p:cNvPr>
          <p:cNvSpPr>
            <a:spLocks noGrp="1"/>
          </p:cNvSpPr>
          <p:nvPr>
            <p:ph type="title"/>
          </p:nvPr>
        </p:nvSpPr>
        <p:spPr>
          <a:xfrm>
            <a:off x="1302895" y="500062"/>
            <a:ext cx="10515600" cy="1325563"/>
          </a:xfrm>
        </p:spPr>
        <p:txBody>
          <a:bodyPr/>
          <a:lstStyle/>
          <a:p>
            <a:r>
              <a:rPr lang="en-US" b="1" dirty="0"/>
              <a:t>Docker Volumes vs. Bind Mounts</a:t>
            </a:r>
            <a:br>
              <a:rPr lang="en-US" b="1" dirty="0"/>
            </a:br>
            <a:endParaRPr lang="en-US" dirty="0"/>
          </a:p>
        </p:txBody>
      </p:sp>
      <p:graphicFrame>
        <p:nvGraphicFramePr>
          <p:cNvPr id="7" name="Content Placeholder 6">
            <a:extLst>
              <a:ext uri="{FF2B5EF4-FFF2-40B4-BE49-F238E27FC236}">
                <a16:creationId xmlns:a16="http://schemas.microsoft.com/office/drawing/2014/main" id="{361F4D0C-5B4F-8939-523E-3038168AF249}"/>
              </a:ext>
            </a:extLst>
          </p:cNvPr>
          <p:cNvGraphicFramePr>
            <a:graphicFrameLocks noGrp="1"/>
          </p:cNvGraphicFramePr>
          <p:nvPr>
            <p:ph idx="1"/>
            <p:extLst>
              <p:ext uri="{D42A27DB-BD31-4B8C-83A1-F6EECF244321}">
                <p14:modId xmlns:p14="http://schemas.microsoft.com/office/powerpoint/2010/main" val="855539980"/>
              </p:ext>
            </p:extLst>
          </p:nvPr>
        </p:nvGraphicFramePr>
        <p:xfrm>
          <a:off x="838200" y="2446814"/>
          <a:ext cx="10515600" cy="3108960"/>
        </p:xfrm>
        <a:graphic>
          <a:graphicData uri="http://schemas.openxmlformats.org/drawingml/2006/table">
            <a:tbl>
              <a:tblPr/>
              <a:tblGrid>
                <a:gridCol w="5257800">
                  <a:extLst>
                    <a:ext uri="{9D8B030D-6E8A-4147-A177-3AD203B41FA5}">
                      <a16:colId xmlns:a16="http://schemas.microsoft.com/office/drawing/2014/main" val="1974628603"/>
                    </a:ext>
                  </a:extLst>
                </a:gridCol>
                <a:gridCol w="5257800">
                  <a:extLst>
                    <a:ext uri="{9D8B030D-6E8A-4147-A177-3AD203B41FA5}">
                      <a16:colId xmlns:a16="http://schemas.microsoft.com/office/drawing/2014/main" val="2689781262"/>
                    </a:ext>
                  </a:extLst>
                </a:gridCol>
              </a:tblGrid>
              <a:tr h="0">
                <a:tc>
                  <a:txBody>
                    <a:bodyPr/>
                    <a:lstStyle/>
                    <a:p>
                      <a:r>
                        <a:rPr lang="en-US" dirty="0"/>
                        <a:t>Docker Volumes</a:t>
                      </a:r>
                    </a:p>
                  </a:txBody>
                  <a:tcPr anchor="ctr">
                    <a:lnL>
                      <a:noFill/>
                    </a:lnL>
                    <a:lnR>
                      <a:noFill/>
                    </a:lnR>
                    <a:lnT>
                      <a:noFill/>
                    </a:lnT>
                    <a:lnB>
                      <a:noFill/>
                    </a:lnB>
                    <a:noFill/>
                  </a:tcPr>
                </a:tc>
                <a:tc>
                  <a:txBody>
                    <a:bodyPr/>
                    <a:lstStyle/>
                    <a:p>
                      <a:r>
                        <a:rPr lang="en-US" dirty="0"/>
                        <a:t>Bind Mounts</a:t>
                      </a:r>
                    </a:p>
                  </a:txBody>
                  <a:tcPr anchor="ctr">
                    <a:lnL>
                      <a:noFill/>
                    </a:lnL>
                    <a:lnR>
                      <a:noFill/>
                    </a:lnR>
                    <a:lnT>
                      <a:noFill/>
                    </a:lnT>
                    <a:lnB>
                      <a:noFill/>
                    </a:lnB>
                    <a:noFill/>
                  </a:tcPr>
                </a:tc>
                <a:extLst>
                  <a:ext uri="{0D108BD9-81ED-4DB2-BD59-A6C34878D82A}">
                    <a16:rowId xmlns:a16="http://schemas.microsoft.com/office/drawing/2014/main" val="277861976"/>
                  </a:ext>
                </a:extLst>
              </a:tr>
              <a:tr h="0">
                <a:tc>
                  <a:txBody>
                    <a:bodyPr/>
                    <a:lstStyle/>
                    <a:p>
                      <a:r>
                        <a:rPr lang="en-US"/>
                        <a:t>Docker volumes are managed by Docker and are typically stored in a specific directory on the host machine.</a:t>
                      </a:r>
                    </a:p>
                  </a:txBody>
                  <a:tcPr anchor="ctr">
                    <a:lnL>
                      <a:noFill/>
                    </a:lnL>
                    <a:lnR>
                      <a:noFill/>
                    </a:lnR>
                    <a:lnT>
                      <a:noFill/>
                    </a:lnT>
                    <a:lnB>
                      <a:noFill/>
                    </a:lnB>
                    <a:noFill/>
                  </a:tcPr>
                </a:tc>
                <a:tc>
                  <a:txBody>
                    <a:bodyPr/>
                    <a:lstStyle/>
                    <a:p>
                      <a:r>
                        <a:rPr lang="en-US" dirty="0"/>
                        <a:t>Bind mounts reference a directory on the host machine. The directory is directly mounted into the container at a specified path.</a:t>
                      </a:r>
                    </a:p>
                  </a:txBody>
                  <a:tcPr anchor="ctr">
                    <a:lnL>
                      <a:noFill/>
                    </a:lnL>
                    <a:lnR>
                      <a:noFill/>
                    </a:lnR>
                    <a:lnT>
                      <a:noFill/>
                    </a:lnT>
                    <a:lnB>
                      <a:noFill/>
                    </a:lnB>
                    <a:noFill/>
                  </a:tcPr>
                </a:tc>
                <a:extLst>
                  <a:ext uri="{0D108BD9-81ED-4DB2-BD59-A6C34878D82A}">
                    <a16:rowId xmlns:a16="http://schemas.microsoft.com/office/drawing/2014/main" val="2202568453"/>
                  </a:ext>
                </a:extLst>
              </a:tr>
              <a:tr h="0">
                <a:tc>
                  <a:txBody>
                    <a:bodyPr/>
                    <a:lstStyle/>
                    <a:p>
                      <a:r>
                        <a:rPr lang="en-US"/>
                        <a:t>Volumes are independent of the container’s lifecycle and can be created, managed, and shared across multiple containers.</a:t>
                      </a:r>
                    </a:p>
                  </a:txBody>
                  <a:tcPr anchor="ctr">
                    <a:lnL>
                      <a:noFill/>
                    </a:lnL>
                    <a:lnR>
                      <a:noFill/>
                    </a:lnR>
                    <a:lnT>
                      <a:noFill/>
                    </a:lnT>
                    <a:lnB>
                      <a:noFill/>
                    </a:lnB>
                    <a:noFill/>
                  </a:tcPr>
                </a:tc>
                <a:tc>
                  <a:txBody>
                    <a:bodyPr/>
                    <a:lstStyle/>
                    <a:p>
                      <a:r>
                        <a:rPr lang="en-US"/>
                        <a:t>Bind mounts are tightly coupled to the host file system and do not have the same features and flexibility as Docker volumes.</a:t>
                      </a:r>
                    </a:p>
                  </a:txBody>
                  <a:tcPr anchor="ctr">
                    <a:lnL>
                      <a:noFill/>
                    </a:lnL>
                    <a:lnR>
                      <a:noFill/>
                    </a:lnR>
                    <a:lnT>
                      <a:noFill/>
                    </a:lnT>
                    <a:lnB>
                      <a:noFill/>
                    </a:lnB>
                    <a:noFill/>
                  </a:tcPr>
                </a:tc>
                <a:extLst>
                  <a:ext uri="{0D108BD9-81ED-4DB2-BD59-A6C34878D82A}">
                    <a16:rowId xmlns:a16="http://schemas.microsoft.com/office/drawing/2014/main" val="860806148"/>
                  </a:ext>
                </a:extLst>
              </a:tr>
              <a:tr h="0">
                <a:tc>
                  <a:txBody>
                    <a:bodyPr/>
                    <a:lstStyle/>
                    <a:p>
                      <a:r>
                        <a:rPr lang="en-US"/>
                        <a:t>Volumes offer more features, such as data management commands and integration with Docker ecosystem tools.</a:t>
                      </a:r>
                    </a:p>
                  </a:txBody>
                  <a:tcPr anchor="ctr">
                    <a:lnL>
                      <a:noFill/>
                    </a:lnL>
                    <a:lnR>
                      <a:noFill/>
                    </a:lnR>
                    <a:lnT>
                      <a:noFill/>
                    </a:lnT>
                    <a:lnB>
                      <a:noFill/>
                    </a:lnB>
                    <a:noFill/>
                  </a:tcPr>
                </a:tc>
                <a:tc>
                  <a:txBody>
                    <a:bodyPr/>
                    <a:lstStyle/>
                    <a:p>
                      <a:r>
                        <a:rPr lang="en-US" dirty="0"/>
                        <a:t>Bind mounts are useful when you need to directly access files or directories from the host in the container.</a:t>
                      </a:r>
                    </a:p>
                  </a:txBody>
                  <a:tcPr anchor="ctr">
                    <a:lnL>
                      <a:noFill/>
                    </a:lnL>
                    <a:lnR>
                      <a:noFill/>
                    </a:lnR>
                    <a:lnT>
                      <a:noFill/>
                    </a:lnT>
                    <a:lnB>
                      <a:noFill/>
                    </a:lnB>
                    <a:noFill/>
                  </a:tcPr>
                </a:tc>
                <a:extLst>
                  <a:ext uri="{0D108BD9-81ED-4DB2-BD59-A6C34878D82A}">
                    <a16:rowId xmlns:a16="http://schemas.microsoft.com/office/drawing/2014/main" val="3774761472"/>
                  </a:ext>
                </a:extLst>
              </a:tr>
            </a:tbl>
          </a:graphicData>
        </a:graphic>
      </p:graphicFrame>
      <p:sp>
        <p:nvSpPr>
          <p:cNvPr id="4" name="Date Placeholder 3">
            <a:extLst>
              <a:ext uri="{FF2B5EF4-FFF2-40B4-BE49-F238E27FC236}">
                <a16:creationId xmlns:a16="http://schemas.microsoft.com/office/drawing/2014/main" id="{A80C4F56-DA75-BCDA-3D5B-486E7210D7ED}"/>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4E6942D-A183-63B5-FDB3-AFB5DB688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BF7EA-F591-1D1F-F4B2-DD77DA97F820}"/>
              </a:ext>
            </a:extLst>
          </p:cNvPr>
          <p:cNvSpPr>
            <a:spLocks noGrp="1"/>
          </p:cNvSpPr>
          <p:nvPr>
            <p:ph type="sldNum" sz="quarter" idx="12"/>
          </p:nvPr>
        </p:nvSpPr>
        <p:spPr/>
        <p:txBody>
          <a:bodyPr/>
          <a:lstStyle/>
          <a:p>
            <a:fld id="{5EE24C92-1265-4741-8F9F-404A15D9386E}" type="slidenum">
              <a:rPr lang="en-US" smtClean="0"/>
              <a:t>14</a:t>
            </a:fld>
            <a:endParaRPr lang="en-US"/>
          </a:p>
        </p:txBody>
      </p:sp>
    </p:spTree>
    <p:extLst>
      <p:ext uri="{BB962C8B-B14F-4D97-AF65-F5344CB8AC3E}">
        <p14:creationId xmlns:p14="http://schemas.microsoft.com/office/powerpoint/2010/main" val="98237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4C5F45-9B58-171B-DAB1-AC1A98A1B287}"/>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2D802B8E-A367-0D99-16FA-E2F8DE607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56675-4BB3-A863-A035-7CE4B1C3A85E}"/>
              </a:ext>
            </a:extLst>
          </p:cNvPr>
          <p:cNvSpPr>
            <a:spLocks noGrp="1"/>
          </p:cNvSpPr>
          <p:nvPr>
            <p:ph type="sldNum" sz="quarter" idx="12"/>
          </p:nvPr>
        </p:nvSpPr>
        <p:spPr/>
        <p:txBody>
          <a:bodyPr/>
          <a:lstStyle/>
          <a:p>
            <a:fld id="{5EE24C92-1265-4741-8F9F-404A15D9386E}" type="slidenum">
              <a:rPr lang="en-US" smtClean="0"/>
              <a:t>15</a:t>
            </a:fld>
            <a:endParaRPr lang="en-US"/>
          </a:p>
        </p:txBody>
      </p:sp>
      <p:sp>
        <p:nvSpPr>
          <p:cNvPr id="10" name="Content Placeholder 9">
            <a:extLst>
              <a:ext uri="{FF2B5EF4-FFF2-40B4-BE49-F238E27FC236}">
                <a16:creationId xmlns:a16="http://schemas.microsoft.com/office/drawing/2014/main" id="{C6962E21-3583-BF2B-8BB8-799C71F39F69}"/>
              </a:ext>
            </a:extLst>
          </p:cNvPr>
          <p:cNvSpPr>
            <a:spLocks noGrp="1"/>
          </p:cNvSpPr>
          <p:nvPr>
            <p:ph idx="1"/>
          </p:nvPr>
        </p:nvSpPr>
        <p:spPr/>
        <p:txBody>
          <a:bodyPr/>
          <a:lstStyle/>
          <a:p>
            <a:r>
              <a:rPr lang="en-US" sz="1800" b="0" i="0" dirty="0">
                <a:solidFill>
                  <a:srgbClr val="000000"/>
                </a:solidFill>
                <a:effectLst/>
                <a:latin typeface="AnonymousPro"/>
              </a:rPr>
              <a:t>$ docker container run -</a:t>
            </a:r>
            <a:r>
              <a:rPr lang="en-US" sz="1800" b="0" i="0" dirty="0" err="1">
                <a:solidFill>
                  <a:srgbClr val="000000"/>
                </a:solidFill>
                <a:effectLst/>
                <a:latin typeface="AnonymousPro"/>
              </a:rPr>
              <a:t>dit</a:t>
            </a:r>
            <a:r>
              <a:rPr lang="en-US" sz="1800" b="0" i="0" dirty="0">
                <a:solidFill>
                  <a:srgbClr val="000000"/>
                </a:solidFill>
                <a:effectLst/>
                <a:latin typeface="AnonymousPro"/>
              </a:rPr>
              <a:t> --name </a:t>
            </a:r>
            <a:r>
              <a:rPr lang="en-US" sz="1800" b="0" i="0" dirty="0" err="1">
                <a:solidFill>
                  <a:srgbClr val="000000"/>
                </a:solidFill>
                <a:effectLst/>
                <a:latin typeface="AnonymousPro"/>
              </a:rPr>
              <a:t>voltainer</a:t>
            </a:r>
            <a:r>
              <a:rPr lang="en-US" sz="1800" b="0" i="0" dirty="0">
                <a:solidFill>
                  <a:srgbClr val="000000"/>
                </a:solidFill>
                <a:effectLst/>
                <a:latin typeface="AnonymousPro"/>
              </a:rPr>
              <a:t> </a:t>
            </a:r>
            <a:r>
              <a:rPr lang="en-US" sz="1800" b="1" i="0" dirty="0">
                <a:solidFill>
                  <a:srgbClr val="BA6621"/>
                </a:solidFill>
                <a:effectLst/>
                <a:latin typeface="AnonymousPro-Bold"/>
              </a:rPr>
              <a:t>\ </a:t>
            </a:r>
            <a:r>
              <a:rPr lang="en-US" sz="1800" b="0" i="0" dirty="0">
                <a:solidFill>
                  <a:srgbClr val="000000"/>
                </a:solidFill>
                <a:effectLst/>
                <a:latin typeface="AnonymousPro"/>
              </a:rPr>
              <a:t>--mount </a:t>
            </a:r>
            <a:r>
              <a:rPr lang="en-US" sz="1800" b="0" i="0" dirty="0">
                <a:solidFill>
                  <a:srgbClr val="1A177D"/>
                </a:solidFill>
                <a:effectLst/>
                <a:latin typeface="AnonymousPro"/>
              </a:rPr>
              <a:t>source</a:t>
            </a:r>
            <a:r>
              <a:rPr lang="en-US" sz="1800" b="0" i="0" dirty="0">
                <a:solidFill>
                  <a:srgbClr val="666666"/>
                </a:solidFill>
                <a:effectLst/>
                <a:latin typeface="AnonymousPro"/>
              </a:rPr>
              <a:t>=</a:t>
            </a:r>
            <a:r>
              <a:rPr lang="en-US" sz="1800" b="0" i="0" dirty="0" err="1">
                <a:solidFill>
                  <a:srgbClr val="000000"/>
                </a:solidFill>
                <a:effectLst/>
                <a:latin typeface="AnonymousPro"/>
              </a:rPr>
              <a:t>bizvol,target</a:t>
            </a:r>
            <a:r>
              <a:rPr lang="en-US" sz="1800" b="0" i="0" dirty="0">
                <a:solidFill>
                  <a:srgbClr val="666666"/>
                </a:solidFill>
                <a:effectLst/>
                <a:latin typeface="AnonymousPro"/>
              </a:rPr>
              <a:t>=</a:t>
            </a:r>
            <a:r>
              <a:rPr lang="en-US" sz="1800" b="0" i="0" dirty="0">
                <a:solidFill>
                  <a:srgbClr val="000000"/>
                </a:solidFill>
                <a:effectLst/>
                <a:latin typeface="AnonymousPro"/>
              </a:rPr>
              <a:t>/vol </a:t>
            </a:r>
            <a:r>
              <a:rPr lang="en-US" sz="1800" b="1" i="0" dirty="0">
                <a:solidFill>
                  <a:srgbClr val="BA6621"/>
                </a:solidFill>
                <a:effectLst/>
                <a:latin typeface="AnonymousPro-Bold"/>
              </a:rPr>
              <a:t>\ </a:t>
            </a:r>
            <a:r>
              <a:rPr lang="en-US" sz="1800" b="0" i="0" dirty="0">
                <a:solidFill>
                  <a:srgbClr val="000000"/>
                </a:solidFill>
                <a:effectLst/>
                <a:latin typeface="AnonymousPro"/>
              </a:rPr>
              <a:t>alpine</a:t>
            </a:r>
            <a:r>
              <a:rPr lang="en-US" dirty="0"/>
              <a:t> </a:t>
            </a:r>
            <a:br>
              <a:rPr lang="en-US" dirty="0"/>
            </a:br>
            <a:endParaRPr lang="en-US" dirty="0"/>
          </a:p>
          <a:p>
            <a:r>
              <a:rPr lang="en-US" sz="1800" b="0" i="0" dirty="0">
                <a:solidFill>
                  <a:srgbClr val="000000"/>
                </a:solidFill>
                <a:effectLst/>
                <a:latin typeface="LinLibertine"/>
              </a:rPr>
              <a:t>Integrating Docker with external storage systems makes it easy to share the external storage between cluster nodes. For example, a single storage LUN or NFS share can be presented to multiple Docker hosts, and therefore made available to containers and service replicas no-matter which host they’re running on. </a:t>
            </a:r>
            <a:endParaRPr lang="en-US" dirty="0"/>
          </a:p>
          <a:p>
            <a:endParaRPr lang="en-US" dirty="0"/>
          </a:p>
          <a:p>
            <a:endParaRPr lang="en-US" dirty="0"/>
          </a:p>
        </p:txBody>
      </p:sp>
      <p:pic>
        <p:nvPicPr>
          <p:cNvPr id="12" name="Picture 11">
            <a:extLst>
              <a:ext uri="{FF2B5EF4-FFF2-40B4-BE49-F238E27FC236}">
                <a16:creationId xmlns:a16="http://schemas.microsoft.com/office/drawing/2014/main" id="{8DC388A2-4D99-DA00-8EC9-50B6CB7CFB9C}"/>
              </a:ext>
            </a:extLst>
          </p:cNvPr>
          <p:cNvPicPr>
            <a:picLocks noChangeAspect="1"/>
          </p:cNvPicPr>
          <p:nvPr/>
        </p:nvPicPr>
        <p:blipFill>
          <a:blip r:embed="rId2"/>
          <a:stretch>
            <a:fillRect/>
          </a:stretch>
        </p:blipFill>
        <p:spPr>
          <a:xfrm>
            <a:off x="2556685" y="3663523"/>
            <a:ext cx="5418082" cy="2488132"/>
          </a:xfrm>
          <a:prstGeom prst="rect">
            <a:avLst/>
          </a:prstGeom>
        </p:spPr>
      </p:pic>
    </p:spTree>
    <p:extLst>
      <p:ext uri="{BB962C8B-B14F-4D97-AF65-F5344CB8AC3E}">
        <p14:creationId xmlns:p14="http://schemas.microsoft.com/office/powerpoint/2010/main" val="360610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4762BE-737B-7E9C-8972-45080DA6B188}"/>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7A5EDE85-984D-B2A0-C423-9E49D83C5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3FC1A-603B-3A3C-6F34-DBB240202C45}"/>
              </a:ext>
            </a:extLst>
          </p:cNvPr>
          <p:cNvSpPr>
            <a:spLocks noGrp="1"/>
          </p:cNvSpPr>
          <p:nvPr>
            <p:ph type="sldNum" sz="quarter" idx="12"/>
          </p:nvPr>
        </p:nvSpPr>
        <p:spPr/>
        <p:txBody>
          <a:bodyPr/>
          <a:lstStyle/>
          <a:p>
            <a:fld id="{5EE24C92-1265-4741-8F9F-404A15D9386E}" type="slidenum">
              <a:rPr lang="en-US" smtClean="0"/>
              <a:t>16</a:t>
            </a:fld>
            <a:endParaRPr lang="en-US"/>
          </a:p>
        </p:txBody>
      </p:sp>
      <p:sp>
        <p:nvSpPr>
          <p:cNvPr id="10" name="TextBox 9">
            <a:extLst>
              <a:ext uri="{FF2B5EF4-FFF2-40B4-BE49-F238E27FC236}">
                <a16:creationId xmlns:a16="http://schemas.microsoft.com/office/drawing/2014/main" id="{7DEDDADC-6866-76A5-0AD6-23B437B2D7A1}"/>
              </a:ext>
            </a:extLst>
          </p:cNvPr>
          <p:cNvSpPr txBox="1"/>
          <p:nvPr/>
        </p:nvSpPr>
        <p:spPr>
          <a:xfrm>
            <a:off x="1573967" y="1154243"/>
            <a:ext cx="9099030" cy="2308324"/>
          </a:xfrm>
          <a:prstGeom prst="rect">
            <a:avLst/>
          </a:prstGeom>
          <a:noFill/>
        </p:spPr>
        <p:txBody>
          <a:bodyPr wrap="square">
            <a:spAutoFit/>
          </a:bodyPr>
          <a:lstStyle/>
          <a:p>
            <a:r>
              <a:rPr lang="en-US" b="1" dirty="0"/>
              <a:t>Types of Docker Volumes</a:t>
            </a:r>
          </a:p>
          <a:p>
            <a:r>
              <a:rPr lang="en-US" dirty="0"/>
              <a:t>There are two main types of Docker volumes:</a:t>
            </a:r>
          </a:p>
          <a:p>
            <a:pPr>
              <a:buFont typeface="Arial" panose="020B0604020202020204" pitchFamily="34" charset="0"/>
              <a:buChar char="•"/>
            </a:pPr>
            <a:r>
              <a:rPr lang="en-US" b="1" dirty="0"/>
              <a:t>Anonymous Volumes</a:t>
            </a:r>
            <a:r>
              <a:rPr lang="en-US" dirty="0"/>
              <a:t>: Anonymous volumes are created with no specific source or name. They are typically used to store temporary or transient data generated by a container during its lifecycle.</a:t>
            </a:r>
          </a:p>
          <a:p>
            <a:pPr>
              <a:buFont typeface="Arial" panose="020B0604020202020204" pitchFamily="34" charset="0"/>
              <a:buChar char="•"/>
            </a:pPr>
            <a:r>
              <a:rPr lang="en-US" b="1" dirty="0"/>
              <a:t>Named Volumes</a:t>
            </a:r>
            <a:r>
              <a:rPr lang="en-US" dirty="0"/>
              <a:t>: Named volumes are created and managed with a user-defined name and specific source, allowing containers to independently share data across. Named volumes are generally recommended for the production environment.</a:t>
            </a:r>
          </a:p>
        </p:txBody>
      </p:sp>
      <p:sp>
        <p:nvSpPr>
          <p:cNvPr id="12" name="TextBox 11">
            <a:extLst>
              <a:ext uri="{FF2B5EF4-FFF2-40B4-BE49-F238E27FC236}">
                <a16:creationId xmlns:a16="http://schemas.microsoft.com/office/drawing/2014/main" id="{2FFED73B-9F6D-BBB6-ED68-DF9B6F161203}"/>
              </a:ext>
            </a:extLst>
          </p:cNvPr>
          <p:cNvSpPr txBox="1"/>
          <p:nvPr/>
        </p:nvSpPr>
        <p:spPr>
          <a:xfrm>
            <a:off x="1573967" y="3949431"/>
            <a:ext cx="8979108" cy="1477328"/>
          </a:xfrm>
          <a:prstGeom prst="rect">
            <a:avLst/>
          </a:prstGeom>
          <a:noFill/>
        </p:spPr>
        <p:txBody>
          <a:bodyPr wrap="square">
            <a:spAutoFit/>
          </a:bodyPr>
          <a:lstStyle/>
          <a:p>
            <a:pPr>
              <a:buFont typeface="Arial" panose="020B0604020202020204" pitchFamily="34" charset="0"/>
              <a:buChar char="•"/>
            </a:pPr>
            <a:r>
              <a:rPr lang="en-US" b="1" dirty="0"/>
              <a:t>Remote Volumes</a:t>
            </a:r>
            <a:r>
              <a:rPr lang="en-US" dirty="0"/>
              <a:t>: Created and managed on a remote host. This enables sharing of data between different Docker hosts.</a:t>
            </a:r>
          </a:p>
          <a:p>
            <a:pPr>
              <a:buFont typeface="Arial" panose="020B0604020202020204" pitchFamily="34" charset="0"/>
              <a:buChar char="•"/>
            </a:pPr>
            <a:r>
              <a:rPr lang="en-US" b="1" dirty="0"/>
              <a:t>Host Volumes</a:t>
            </a:r>
            <a:r>
              <a:rPr lang="en-US" dirty="0"/>
              <a:t>: Created and managed on the host machine.</a:t>
            </a:r>
          </a:p>
          <a:p>
            <a:pPr>
              <a:buFont typeface="Arial" panose="020B0604020202020204" pitchFamily="34" charset="0"/>
              <a:buChar char="•"/>
            </a:pPr>
            <a:r>
              <a:rPr lang="en-US" b="1" dirty="0"/>
              <a:t>Third-Party Volume Plugins</a:t>
            </a:r>
            <a:r>
              <a:rPr lang="en-US" dirty="0"/>
              <a:t>: Enables the use of external storage systems like cloud storage or distributed file systems as backing storage for Docker volumes.</a:t>
            </a:r>
          </a:p>
        </p:txBody>
      </p:sp>
    </p:spTree>
    <p:extLst>
      <p:ext uri="{BB962C8B-B14F-4D97-AF65-F5344CB8AC3E}">
        <p14:creationId xmlns:p14="http://schemas.microsoft.com/office/powerpoint/2010/main" val="416903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3B8A8-DB56-907D-541D-3AA698D75A31}"/>
              </a:ext>
            </a:extLst>
          </p:cNvPr>
          <p:cNvSpPr>
            <a:spLocks noGrp="1"/>
          </p:cNvSpPr>
          <p:nvPr>
            <p:ph idx="1"/>
          </p:nvPr>
        </p:nvSpPr>
        <p:spPr>
          <a:xfrm>
            <a:off x="463446" y="1253331"/>
            <a:ext cx="10515600" cy="4351338"/>
          </a:xfrm>
        </p:spPr>
        <p:txBody>
          <a:bodyPr>
            <a:normAutofit/>
          </a:bodyPr>
          <a:lstStyle/>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356759C-AB81-1943-3770-D1C787799DD4}"/>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7909EEB4-3B65-E2B1-47EC-7C4A31738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4DB1F-975B-0872-4CD6-736CFEB15259}"/>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9" name="Rectangle 1">
            <a:extLst>
              <a:ext uri="{FF2B5EF4-FFF2-40B4-BE49-F238E27FC236}">
                <a16:creationId xmlns:a16="http://schemas.microsoft.com/office/drawing/2014/main" id="{93FBA67A-D532-6D85-7027-7C1DB8C9E0C0}"/>
              </a:ext>
            </a:extLst>
          </p:cNvPr>
          <p:cNvSpPr>
            <a:spLocks noChangeArrowheads="1"/>
          </p:cNvSpPr>
          <p:nvPr/>
        </p:nvSpPr>
        <p:spPr bwMode="auto">
          <a:xfrm>
            <a:off x="468234" y="341690"/>
            <a:ext cx="1109726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i="0" u="none" strike="noStrike" cap="none" normalizeH="0" baseline="0" dirty="0">
                <a:ln>
                  <a:noFill/>
                </a:ln>
                <a:solidFill>
                  <a:schemeClr val="tx1"/>
                </a:solidFill>
                <a:effectLst/>
                <a:latin typeface="+mj-lt"/>
              </a:rPr>
            </a:br>
            <a:br>
              <a:rPr kumimoji="0" lang="en-US" altLang="en-US" sz="2000" i="0" u="none" strike="noStrike" cap="none" normalizeH="0" baseline="0" dirty="0">
                <a:ln>
                  <a:noFill/>
                </a:ln>
                <a:solidFill>
                  <a:schemeClr val="tx1"/>
                </a:solidFill>
                <a:effectLst/>
                <a:latin typeface="+mj-lt"/>
              </a:rPr>
            </a:br>
            <a:br>
              <a:rPr kumimoji="0" lang="en-US" altLang="en-US" sz="2000" i="0" u="none" strike="noStrike" cap="none" normalizeH="0" baseline="0" dirty="0">
                <a:ln>
                  <a:noFill/>
                </a:ln>
                <a:solidFill>
                  <a:schemeClr val="tx1"/>
                </a:solidFill>
                <a:effectLst/>
                <a:latin typeface="+mj-lt"/>
              </a:rPr>
            </a:br>
            <a:br>
              <a:rPr kumimoji="0" lang="en-US" altLang="en-US" sz="2000" i="0" u="none" strike="noStrike" cap="none" normalizeH="0" baseline="0" dirty="0">
                <a:ln>
                  <a:noFill/>
                </a:ln>
                <a:solidFill>
                  <a:schemeClr val="tx1"/>
                </a:solidFill>
                <a:effectLst/>
                <a:latin typeface="+mj-lt"/>
              </a:rPr>
            </a:br>
            <a:br>
              <a:rPr kumimoji="0" lang="en-US" altLang="en-US" sz="2000" i="0" u="none" strike="noStrike" cap="none" normalizeH="0" baseline="0" dirty="0">
                <a:ln>
                  <a:noFill/>
                </a:ln>
                <a:solidFill>
                  <a:schemeClr val="tx1"/>
                </a:solidFill>
                <a:effectLst/>
                <a:latin typeface="+mj-lt"/>
              </a:rPr>
            </a:br>
            <a:br>
              <a:rPr kumimoji="0" lang="en-US" altLang="en-US" sz="2000" i="0" u="none" strike="noStrike" cap="none" normalizeH="0" baseline="0" dirty="0">
                <a:ln>
                  <a:noFill/>
                </a:ln>
                <a:solidFill>
                  <a:schemeClr val="tx1"/>
                </a:solidFill>
                <a:effectLst/>
                <a:latin typeface="+mj-lt"/>
              </a:rPr>
            </a:br>
            <a:r>
              <a:rPr kumimoji="0" lang="en-US" altLang="en-US" sz="2400" i="0" u="none" strike="noStrike" cap="none" normalizeH="0" baseline="0" dirty="0">
                <a:ln>
                  <a:noFill/>
                </a:ln>
                <a:solidFill>
                  <a:schemeClr val="tx1"/>
                </a:solidFill>
                <a:effectLst/>
                <a:latin typeface="+mj-lt"/>
              </a:rPr>
              <a:t>You can create an anonymous volume by using the -v option without specifying a source.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docker run -v /</a:t>
            </a:r>
            <a:r>
              <a:rPr kumimoji="0" lang="en-US" altLang="en-US" sz="2800" b="0" i="0" u="none" strike="noStrike" cap="none" normalizeH="0" baseline="0" dirty="0" err="1">
                <a:ln>
                  <a:noFill/>
                </a:ln>
                <a:solidFill>
                  <a:schemeClr val="tx1"/>
                </a:solidFill>
                <a:effectLst/>
                <a:latin typeface="Arial Unicode MS"/>
              </a:rPr>
              <a:t>mydata</a:t>
            </a:r>
            <a:r>
              <a:rPr kumimoji="0" lang="en-US" altLang="en-US" sz="2800" b="0" i="0" u="none" strike="noStrike" cap="none" normalizeH="0" baseline="0" dirty="0">
                <a:ln>
                  <a:noFill/>
                </a:ln>
                <a:solidFill>
                  <a:schemeClr val="tx1"/>
                </a:solidFill>
                <a:effectLst/>
                <a:latin typeface="Arial Unicode MS"/>
              </a:rPr>
              <a:t> -it </a:t>
            </a:r>
            <a:r>
              <a:rPr kumimoji="0" lang="en-US" altLang="en-US" sz="2800" b="0" i="0" u="none" strike="noStrike" cap="none" normalizeH="0" baseline="0" dirty="0" err="1">
                <a:ln>
                  <a:noFill/>
                </a:ln>
                <a:solidFill>
                  <a:schemeClr val="tx1"/>
                </a:solidFill>
                <a:effectLst/>
                <a:latin typeface="Arial Unicode MS"/>
              </a:rPr>
              <a:t>busybox</a:t>
            </a:r>
            <a:r>
              <a:rPr kumimoji="0" lang="en-US" altLang="en-US" sz="2800" b="0" i="0" u="none" strike="noStrike" cap="none" normalizeH="0" baseline="0" dirty="0">
                <a:ln>
                  <a:noFill/>
                </a:ln>
                <a:solidFill>
                  <a:schemeClr val="tx1"/>
                </a:solidFill>
                <a:effectLst/>
              </a:rPr>
              <a:t> </a:t>
            </a:r>
          </a:p>
          <a:p>
            <a:pPr eaLnBrk="0" fontAlgn="base" hangingPunct="0">
              <a:spcBef>
                <a:spcPct val="0"/>
              </a:spcBef>
              <a:spcAft>
                <a:spcPct val="0"/>
              </a:spcAft>
            </a:pPr>
            <a:br>
              <a:rPr kumimoji="0" lang="en-US" altLang="en-US" sz="28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latin typeface="+mj-lt"/>
              </a:rPr>
              <a:t>You can use volume as read only volume by adding </a:t>
            </a:r>
            <a:r>
              <a:rPr kumimoji="0" lang="en-US" altLang="en-US" sz="2400" b="0" i="0" u="none" strike="noStrike" cap="none" normalizeH="0" baseline="0" dirty="0" err="1">
                <a:ln>
                  <a:noFill/>
                </a:ln>
                <a:solidFill>
                  <a:schemeClr val="tx1"/>
                </a:solidFill>
                <a:effectLst/>
                <a:latin typeface="+mj-lt"/>
              </a:rPr>
              <a:t>ro</a:t>
            </a:r>
            <a:br>
              <a:rPr kumimoji="0" lang="en-US" altLang="en-US" sz="28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chemeClr val="tx1"/>
                </a:solidFill>
                <a:effectLst/>
                <a:latin typeface="Arial Unicode MS"/>
              </a:rPr>
              <a:t>docker run -v data:/</a:t>
            </a:r>
            <a:r>
              <a:rPr kumimoji="0" lang="en-US" altLang="en-US" sz="2800" b="0" i="0" u="none" strike="noStrike" cap="none" normalizeH="0" baseline="0" err="1">
                <a:ln>
                  <a:noFill/>
                </a:ln>
                <a:solidFill>
                  <a:schemeClr val="tx1"/>
                </a:solidFill>
                <a:effectLst/>
                <a:latin typeface="Arial Unicode MS"/>
              </a:rPr>
              <a:t>mydata</a:t>
            </a:r>
            <a:r>
              <a:rPr kumimoji="0" lang="en-US" altLang="en-US" sz="2800" b="0" i="0" u="none" strike="noStrike" cap="none" normalizeH="0" baseline="0">
                <a:ln>
                  <a:noFill/>
                </a:ln>
                <a:solidFill>
                  <a:schemeClr val="tx1"/>
                </a:solidFill>
                <a:effectLst/>
                <a:latin typeface="Arial Unicode MS"/>
              </a:rPr>
              <a:t>:ro </a:t>
            </a:r>
            <a:r>
              <a:rPr kumimoji="0" lang="en-US" altLang="en-US" sz="2800" b="0" i="0" u="none" strike="noStrike" cap="none" normalizeH="0" baseline="0" dirty="0">
                <a:ln>
                  <a:noFill/>
                </a:ln>
                <a:solidFill>
                  <a:schemeClr val="tx1"/>
                </a:solidFill>
                <a:effectLst/>
                <a:latin typeface="Arial Unicode MS"/>
              </a:rPr>
              <a:t>-it </a:t>
            </a:r>
            <a:r>
              <a:rPr kumimoji="0" lang="en-US" altLang="en-US" sz="2800" b="0" i="0" u="none" strike="noStrike" cap="none" normalizeH="0" baseline="0" dirty="0" err="1">
                <a:ln>
                  <a:noFill/>
                </a:ln>
                <a:solidFill>
                  <a:schemeClr val="tx1"/>
                </a:solidFill>
                <a:effectLst/>
                <a:latin typeface="Arial Unicode MS"/>
              </a:rPr>
              <a:t>busybox</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rPr>
            </a:b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021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52E7-EED2-748C-AEC4-440E3284E196}"/>
              </a:ext>
            </a:extLst>
          </p:cNvPr>
          <p:cNvSpPr>
            <a:spLocks noGrp="1"/>
          </p:cNvSpPr>
          <p:nvPr>
            <p:ph type="title"/>
          </p:nvPr>
        </p:nvSpPr>
        <p:spPr>
          <a:xfrm>
            <a:off x="2607040" y="500062"/>
            <a:ext cx="10515600" cy="1325563"/>
          </a:xfrm>
        </p:spPr>
        <p:txBody>
          <a:bodyPr>
            <a:normAutofit fontScale="90000"/>
          </a:bodyPr>
          <a:lstStyle/>
          <a:p>
            <a:r>
              <a:rPr lang="en-US" sz="6000" b="1" i="0" dirty="0">
                <a:solidFill>
                  <a:srgbClr val="000000"/>
                </a:solidFill>
                <a:effectLst/>
                <a:latin typeface="OpenSans-Bold"/>
              </a:rPr>
              <a:t>Docker Networking</a:t>
            </a:r>
            <a:r>
              <a:rPr lang="en-US" sz="10700" dirty="0"/>
              <a:t> </a:t>
            </a:r>
            <a:br>
              <a:rPr lang="en-US" sz="4800" dirty="0"/>
            </a:br>
            <a:endParaRPr lang="en-US" sz="4800" dirty="0"/>
          </a:p>
        </p:txBody>
      </p:sp>
      <p:sp>
        <p:nvSpPr>
          <p:cNvPr id="4" name="Date Placeholder 3">
            <a:extLst>
              <a:ext uri="{FF2B5EF4-FFF2-40B4-BE49-F238E27FC236}">
                <a16:creationId xmlns:a16="http://schemas.microsoft.com/office/drawing/2014/main" id="{E65376D2-1E20-75F9-3CD4-8E28A766D186}"/>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3DD8AA27-9ADA-F5E0-F6E2-6EFAED0E0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81D99-5A0B-0289-4F58-D6D47467EBE9}"/>
              </a:ext>
            </a:extLst>
          </p:cNvPr>
          <p:cNvSpPr>
            <a:spLocks noGrp="1"/>
          </p:cNvSpPr>
          <p:nvPr>
            <p:ph type="sldNum" sz="quarter" idx="12"/>
          </p:nvPr>
        </p:nvSpPr>
        <p:spPr/>
        <p:txBody>
          <a:bodyPr/>
          <a:lstStyle/>
          <a:p>
            <a:fld id="{5EE24C92-1265-4741-8F9F-404A15D9386E}" type="slidenum">
              <a:rPr lang="en-US" smtClean="0"/>
              <a:t>18</a:t>
            </a:fld>
            <a:endParaRPr lang="en-US"/>
          </a:p>
        </p:txBody>
      </p:sp>
      <p:pic>
        <p:nvPicPr>
          <p:cNvPr id="12" name="Content Placeholder 11" descr="A cartoon whale with boxes on its head&#10;&#10;Description automatically generated">
            <a:extLst>
              <a:ext uri="{FF2B5EF4-FFF2-40B4-BE49-F238E27FC236}">
                <a16:creationId xmlns:a16="http://schemas.microsoft.com/office/drawing/2014/main" id="{D88C5FE3-2185-7E01-B831-EEFF61996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142" y="1825625"/>
            <a:ext cx="5469716" cy="4351338"/>
          </a:xfrm>
        </p:spPr>
      </p:pic>
    </p:spTree>
    <p:extLst>
      <p:ext uri="{BB962C8B-B14F-4D97-AF65-F5344CB8AC3E}">
        <p14:creationId xmlns:p14="http://schemas.microsoft.com/office/powerpoint/2010/main" val="157849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103E-944D-4F1B-C9EE-6AA7B676040F}"/>
              </a:ext>
            </a:extLst>
          </p:cNvPr>
          <p:cNvSpPr>
            <a:spLocks noGrp="1"/>
          </p:cNvSpPr>
          <p:nvPr>
            <p:ph type="title"/>
          </p:nvPr>
        </p:nvSpPr>
        <p:spPr/>
        <p:txBody>
          <a:bodyPr/>
          <a:lstStyle/>
          <a:p>
            <a:r>
              <a:rPr lang="en-US" dirty="0"/>
              <a:t>Docker Networking..</a:t>
            </a:r>
          </a:p>
        </p:txBody>
      </p:sp>
      <p:sp>
        <p:nvSpPr>
          <p:cNvPr id="4" name="Date Placeholder 3">
            <a:extLst>
              <a:ext uri="{FF2B5EF4-FFF2-40B4-BE49-F238E27FC236}">
                <a16:creationId xmlns:a16="http://schemas.microsoft.com/office/drawing/2014/main" id="{7D7A20BA-2224-35CC-2C29-9185C3E7C7FB}"/>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DF7A661D-1474-8752-0EE1-CDD4D992A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06503-84EE-AEAC-C59B-84C48FB902DA}"/>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7" name="Content Placeholder 6">
            <a:extLst>
              <a:ext uri="{FF2B5EF4-FFF2-40B4-BE49-F238E27FC236}">
                <a16:creationId xmlns:a16="http://schemas.microsoft.com/office/drawing/2014/main" id="{005707C7-C5A1-01E9-40CE-13FEC8FF234C}"/>
              </a:ext>
            </a:extLst>
          </p:cNvPr>
          <p:cNvSpPr>
            <a:spLocks noGrp="1"/>
          </p:cNvSpPr>
          <p:nvPr>
            <p:ph idx="1"/>
          </p:nvPr>
        </p:nvSpPr>
        <p:spPr/>
        <p:txBody>
          <a:bodyPr/>
          <a:lstStyle/>
          <a:p>
            <a:r>
              <a:rPr lang="en-US" sz="1800" b="0" i="1" dirty="0">
                <a:solidFill>
                  <a:srgbClr val="000000"/>
                </a:solidFill>
                <a:effectLst/>
                <a:latin typeface="LinLibertine"/>
              </a:rPr>
              <a:t>It’s always the network!</a:t>
            </a:r>
          </a:p>
          <a:p>
            <a:r>
              <a:rPr lang="en-US" sz="1800" b="0" i="1" dirty="0">
                <a:solidFill>
                  <a:srgbClr val="000000"/>
                </a:solidFill>
                <a:effectLst/>
                <a:latin typeface="LinLibertine"/>
              </a:rPr>
              <a:t>Any time there’s a an infrastructure problem, we always blame the network. Part of the reason is that networks are at the center of everything — </a:t>
            </a:r>
            <a:r>
              <a:rPr lang="en-US" sz="1800" b="1" i="1" dirty="0">
                <a:solidFill>
                  <a:srgbClr val="000000"/>
                </a:solidFill>
                <a:effectLst/>
                <a:latin typeface="LinLibertineB"/>
              </a:rPr>
              <a:t>no network, no app!</a:t>
            </a:r>
          </a:p>
          <a:p>
            <a:r>
              <a:rPr lang="en-US" sz="1800" b="0" i="1" dirty="0">
                <a:solidFill>
                  <a:srgbClr val="000000"/>
                </a:solidFill>
                <a:effectLst/>
                <a:latin typeface="LinLibertine"/>
              </a:rPr>
              <a:t>In the early days of Docker, networking was hard — really hard! These days it’s </a:t>
            </a:r>
            <a:r>
              <a:rPr lang="en-US" sz="1800" b="0" i="1" dirty="0">
                <a:solidFill>
                  <a:srgbClr val="000000"/>
                </a:solidFill>
                <a:effectLst/>
                <a:latin typeface="LinLibertineI"/>
              </a:rPr>
              <a:t>almost </a:t>
            </a:r>
            <a:r>
              <a:rPr lang="en-US" sz="1800" b="0" i="1" dirty="0">
                <a:solidFill>
                  <a:srgbClr val="000000"/>
                </a:solidFill>
                <a:effectLst/>
                <a:latin typeface="LinLibertine"/>
              </a:rPr>
              <a:t>a pleasure</a:t>
            </a:r>
            <a:r>
              <a:rPr lang="en-US" i="1" dirty="0"/>
              <a:t> </a:t>
            </a:r>
            <a:br>
              <a:rPr lang="en-US" i="1" dirty="0"/>
            </a:br>
            <a:endParaRPr lang="en-US" i="1" dirty="0"/>
          </a:p>
          <a:p>
            <a:r>
              <a:rPr lang="en-US" sz="1800" b="0" i="0" dirty="0">
                <a:solidFill>
                  <a:srgbClr val="000000"/>
                </a:solidFill>
                <a:effectLst/>
                <a:latin typeface="LinLibertine"/>
              </a:rPr>
              <a:t>Docker networking is based on an open-source pluggable architecture called the Container Network Model (CNM). </a:t>
            </a:r>
            <a:r>
              <a:rPr lang="en-US" sz="1800" b="0" i="0" dirty="0" err="1">
                <a:solidFill>
                  <a:srgbClr val="000000"/>
                </a:solidFill>
                <a:effectLst/>
                <a:latin typeface="AnonymousPro"/>
              </a:rPr>
              <a:t>libnetwork</a:t>
            </a:r>
            <a:r>
              <a:rPr lang="en-US" sz="1800" b="0" i="0" dirty="0">
                <a:solidFill>
                  <a:srgbClr val="000000"/>
                </a:solidFill>
                <a:effectLst/>
                <a:latin typeface="AnonymousPro"/>
              </a:rPr>
              <a:t> </a:t>
            </a:r>
            <a:r>
              <a:rPr lang="en-US" sz="1800" b="0" i="0" dirty="0">
                <a:solidFill>
                  <a:srgbClr val="000000"/>
                </a:solidFill>
                <a:effectLst/>
                <a:latin typeface="LinLibertine"/>
              </a:rPr>
              <a:t>is Docker’s real-world implementation of the CNM, and it provides all of Docker’s core networking capabilities. Drivers plug in to </a:t>
            </a:r>
            <a:r>
              <a:rPr lang="en-US" sz="1800" b="0" i="0" dirty="0" err="1">
                <a:solidFill>
                  <a:srgbClr val="000000"/>
                </a:solidFill>
                <a:effectLst/>
                <a:latin typeface="AnonymousPro"/>
              </a:rPr>
              <a:t>libnetwork</a:t>
            </a:r>
            <a:r>
              <a:rPr lang="en-US" sz="1800" b="0" i="0" dirty="0">
                <a:solidFill>
                  <a:srgbClr val="000000"/>
                </a:solidFill>
                <a:effectLst/>
                <a:latin typeface="AnonymousPro"/>
              </a:rPr>
              <a:t> </a:t>
            </a:r>
            <a:r>
              <a:rPr lang="en-US" sz="1800" b="0" i="0" dirty="0">
                <a:solidFill>
                  <a:srgbClr val="000000"/>
                </a:solidFill>
                <a:effectLst/>
                <a:latin typeface="LinLibertine"/>
              </a:rPr>
              <a:t>to provide specific network topologies.</a:t>
            </a:r>
            <a:r>
              <a:rPr lang="en-US" dirty="0"/>
              <a:t> </a:t>
            </a:r>
          </a:p>
          <a:p>
            <a:pPr marL="0" indent="0">
              <a:buNone/>
            </a:pPr>
            <a:r>
              <a:rPr lang="en-US" dirty="0"/>
              <a:t>https://github.com/moby/libnetwork/blob/master/docs/design.md</a:t>
            </a:r>
          </a:p>
          <a:p>
            <a:pPr marL="0" indent="0">
              <a:buNone/>
            </a:pPr>
            <a:r>
              <a:rPr lang="en-US" dirty="0"/>
              <a:t>https://github.com/containernetworking/cni</a:t>
            </a:r>
            <a:br>
              <a:rPr lang="en-US" dirty="0"/>
            </a:br>
            <a:endParaRPr lang="en-US" i="1" dirty="0"/>
          </a:p>
        </p:txBody>
      </p:sp>
    </p:spTree>
    <p:extLst>
      <p:ext uri="{BB962C8B-B14F-4D97-AF65-F5344CB8AC3E}">
        <p14:creationId xmlns:p14="http://schemas.microsoft.com/office/powerpoint/2010/main" val="56007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a:bodyPr>
          <a:lstStyle/>
          <a:p>
            <a:pPr algn="ct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pic>
        <p:nvPicPr>
          <p:cNvPr id="10" name="Content Placeholder 9" descr="A diagram of a ship and a container&#10;&#10;Description automatically generated">
            <a:extLst>
              <a:ext uri="{FF2B5EF4-FFF2-40B4-BE49-F238E27FC236}">
                <a16:creationId xmlns:a16="http://schemas.microsoft.com/office/drawing/2014/main" id="{3006FC1F-9ABC-E76B-026C-45E11C02D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2700" y="2096294"/>
            <a:ext cx="7086600" cy="3810000"/>
          </a:xfrm>
        </p:spPr>
      </p:pic>
    </p:spTree>
    <p:extLst>
      <p:ext uri="{BB962C8B-B14F-4D97-AF65-F5344CB8AC3E}">
        <p14:creationId xmlns:p14="http://schemas.microsoft.com/office/powerpoint/2010/main" val="148956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E2A-5886-A043-7E48-440C9E197BEA}"/>
              </a:ext>
            </a:extLst>
          </p:cNvPr>
          <p:cNvSpPr>
            <a:spLocks noGrp="1"/>
          </p:cNvSpPr>
          <p:nvPr>
            <p:ph type="title"/>
          </p:nvPr>
        </p:nvSpPr>
        <p:spPr>
          <a:xfrm>
            <a:off x="1422816" y="471837"/>
            <a:ext cx="10515600" cy="1325563"/>
          </a:xfrm>
        </p:spPr>
        <p:txBody>
          <a:bodyPr/>
          <a:lstStyle/>
          <a:p>
            <a:r>
              <a:rPr lang="en-US" dirty="0"/>
              <a:t>Docker Networking..</a:t>
            </a:r>
          </a:p>
        </p:txBody>
      </p:sp>
      <p:sp>
        <p:nvSpPr>
          <p:cNvPr id="4" name="Date Placeholder 3">
            <a:extLst>
              <a:ext uri="{FF2B5EF4-FFF2-40B4-BE49-F238E27FC236}">
                <a16:creationId xmlns:a16="http://schemas.microsoft.com/office/drawing/2014/main" id="{BE12B382-60F8-B798-D83D-94D6294DA9FD}"/>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039F60E7-24DE-EFF5-86A2-0FA7E815A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6CA30-5B38-1B64-B55B-3008EE93FEFB}"/>
              </a:ext>
            </a:extLst>
          </p:cNvPr>
          <p:cNvSpPr>
            <a:spLocks noGrp="1"/>
          </p:cNvSpPr>
          <p:nvPr>
            <p:ph type="sldNum" sz="quarter" idx="12"/>
          </p:nvPr>
        </p:nvSpPr>
        <p:spPr/>
        <p:txBody>
          <a:bodyPr/>
          <a:lstStyle/>
          <a:p>
            <a:fld id="{5EE24C92-1265-4741-8F9F-404A15D9386E}" type="slidenum">
              <a:rPr lang="en-US" smtClean="0"/>
              <a:t>20</a:t>
            </a:fld>
            <a:endParaRPr lang="en-US"/>
          </a:p>
        </p:txBody>
      </p:sp>
      <p:sp>
        <p:nvSpPr>
          <p:cNvPr id="7" name="Rectangle 1">
            <a:extLst>
              <a:ext uri="{FF2B5EF4-FFF2-40B4-BE49-F238E27FC236}">
                <a16:creationId xmlns:a16="http://schemas.microsoft.com/office/drawing/2014/main" id="{AF71F7F3-C25A-4B47-CEED-AAE264F9A586}"/>
              </a:ext>
            </a:extLst>
          </p:cNvPr>
          <p:cNvSpPr>
            <a:spLocks noGrp="1" noChangeArrowheads="1"/>
          </p:cNvSpPr>
          <p:nvPr>
            <p:ph idx="1"/>
          </p:nvPr>
        </p:nvSpPr>
        <p:spPr bwMode="auto">
          <a:xfrm>
            <a:off x="838200" y="2044998"/>
            <a:ext cx="10359452" cy="3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For those coming from traditional networking backgrounds, the new way of doing things can be confusing. There are several different options available for networking containers and standardization efforts have started to happen on the various approaches. Before we look at the different standards out there, let’s look at network interfaces for containers versus virtual machines.</a:t>
            </a:r>
          </a:p>
          <a:p>
            <a:r>
              <a:rPr lang="en-US" sz="2000" dirty="0"/>
              <a:t>Virtual machines simulate hardware and include virtual network interface cards (NIC) that are used to connect to the physical NIC. On the other hand, containers are just processes, managed by a container runtime, that share the same host kernel. So containers can be connected to the same network interface and network namespace as the host (e.g., eth0), or they can be connected to an internal virtual network interface and their own network namespace and then connected to the external world in various ways.</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106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CB498-6058-B5AC-1F43-F86CD46F1920}"/>
              </a:ext>
            </a:extLst>
          </p:cNvPr>
          <p:cNvSpPr>
            <a:spLocks noGrp="1"/>
          </p:cNvSpPr>
          <p:nvPr>
            <p:ph type="title"/>
          </p:nvPr>
        </p:nvSpPr>
        <p:spPr>
          <a:xfrm>
            <a:off x="640080" y="4777739"/>
            <a:ext cx="3418990" cy="1412119"/>
          </a:xfrm>
        </p:spPr>
        <p:txBody>
          <a:bodyPr vert="horz" lIns="91440" tIns="45720" rIns="91440" bIns="45720" rtlCol="0" anchor="ctr">
            <a:normAutofit/>
          </a:bodyPr>
          <a:lstStyle/>
          <a:p>
            <a:br>
              <a:rPr lang="en-US" sz="4800" b="1"/>
            </a:br>
            <a:endParaRPr lang="en-US" sz="4800"/>
          </a:p>
        </p:txBody>
      </p:sp>
      <p:pic>
        <p:nvPicPr>
          <p:cNvPr id="14" name="Picture 13" descr="A logo for a container company&#10;&#10;Description automatically generated">
            <a:extLst>
              <a:ext uri="{FF2B5EF4-FFF2-40B4-BE49-F238E27FC236}">
                <a16:creationId xmlns:a16="http://schemas.microsoft.com/office/drawing/2014/main" id="{A294F793-6A00-1D21-9968-A17600B13D3F}"/>
              </a:ext>
            </a:extLst>
          </p:cNvPr>
          <p:cNvPicPr>
            <a:picLocks noChangeAspect="1"/>
          </p:cNvPicPr>
          <p:nvPr/>
        </p:nvPicPr>
        <p:blipFill rotWithShape="1">
          <a:blip r:embed="rId2">
            <a:extLst>
              <a:ext uri="{28A0092B-C50C-407E-A947-70E740481C1C}">
                <a14:useLocalDpi xmlns:a14="http://schemas.microsoft.com/office/drawing/2010/main" val="0"/>
              </a:ext>
            </a:extLst>
          </a:blip>
          <a:srcRect t="32886" b="645"/>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21"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8560171-327D-7447-4868-A720C1C86836}"/>
              </a:ext>
            </a:extLst>
          </p:cNvPr>
          <p:cNvSpPr txBox="1"/>
          <p:nvPr/>
        </p:nvSpPr>
        <p:spPr>
          <a:xfrm>
            <a:off x="4654294" y="4777739"/>
            <a:ext cx="6897626" cy="13992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b="0" i="0">
                <a:effectLst/>
              </a:rPr>
              <a:t>To create a smooth out-of-the-box experience, Docker ships with a set of native drivers that deal with the most common networking requirements. These include single-host bridge networks, multi-host overlays, and options for plugging into existing VLANs. Ecosystem partners extend things even further by providing their own drivers.</a:t>
            </a:r>
          </a:p>
          <a:p>
            <a:pPr indent="-228600">
              <a:lnSpc>
                <a:spcPct val="90000"/>
              </a:lnSpc>
              <a:spcAft>
                <a:spcPts val="600"/>
              </a:spcAft>
              <a:buFont typeface="Arial" panose="020B0604020202020204" pitchFamily="34" charset="0"/>
              <a:buChar char="•"/>
            </a:pPr>
            <a:r>
              <a:rPr lang="en-US" sz="1200" b="0" i="0">
                <a:effectLst/>
              </a:rPr>
              <a:t>Last but not least, libnetwork provides a native service discovery and basic container load balancing solution.</a:t>
            </a:r>
            <a:r>
              <a:rPr lang="en-US" sz="1200"/>
              <a:t> </a:t>
            </a:r>
            <a:br>
              <a:rPr lang="en-US" sz="1200"/>
            </a:br>
            <a:endParaRPr lang="en-US" sz="1200"/>
          </a:p>
        </p:txBody>
      </p:sp>
      <p:sp>
        <p:nvSpPr>
          <p:cNvPr id="4" name="Date Placeholder 3">
            <a:extLst>
              <a:ext uri="{FF2B5EF4-FFF2-40B4-BE49-F238E27FC236}">
                <a16:creationId xmlns:a16="http://schemas.microsoft.com/office/drawing/2014/main" id="{0BAA0EBB-6223-4A10-93A6-223BD398B44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a:spcAft>
                <a:spcPts val="600"/>
              </a:spcAft>
              <a:defRPr/>
            </a:pPr>
            <a:fld id="{D40A7B7E-3938-4D0E-8E14-E58AA83CCFB6}" type="datetime1">
              <a:rPr lang="en-US" sz="1200" smtClean="0">
                <a:solidFill>
                  <a:prstClr val="black">
                    <a:tint val="75000"/>
                  </a:prstClr>
                </a:solidFill>
                <a:latin typeface="Calibri" panose="020F0502020204030204"/>
              </a:rPr>
              <a:pPr algn="l">
                <a:spcAft>
                  <a:spcPts val="600"/>
                </a:spcAft>
                <a:defRPr/>
              </a:pPr>
              <a:t>7/9/2024</a:t>
            </a:fld>
            <a:endParaRPr lang="en-US" sz="1200">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3EF43AE2-6B6D-057A-BB7F-2BC2AE61F0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defRPr/>
            </a:pPr>
            <a:endParaRPr lang="en-US" sz="1200" kern="1200">
              <a:solidFill>
                <a:prstClr val="black">
                  <a:tint val="75000"/>
                </a:prst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9E01E51-E7E2-C94C-F6C3-A8B24666A9F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EE24C92-1265-4741-8F9F-404A15D9386E}" type="slidenum">
              <a:rPr lang="en-US" smtClean="0">
                <a:solidFill>
                  <a:prstClr val="black">
                    <a:tint val="75000"/>
                  </a:prstClr>
                </a:solidFill>
                <a:latin typeface="Calibri" panose="020F0502020204030204"/>
              </a:rPr>
              <a:pPr>
                <a:spcAft>
                  <a:spcPts val="600"/>
                </a:spcAft>
                <a:defRPr/>
              </a:pPr>
              <a:t>21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16925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195A-51DC-6201-184D-8A9BC8089188}"/>
              </a:ext>
            </a:extLst>
          </p:cNvPr>
          <p:cNvSpPr>
            <a:spLocks noGrp="1"/>
          </p:cNvSpPr>
          <p:nvPr>
            <p:ph type="title"/>
          </p:nvPr>
        </p:nvSpPr>
        <p:spPr>
          <a:xfrm>
            <a:off x="1467787" y="320675"/>
            <a:ext cx="10515600" cy="1325563"/>
          </a:xfrm>
        </p:spPr>
        <p:txBody>
          <a:bodyPr>
            <a:normAutofit/>
          </a:bodyPr>
          <a:lstStyle/>
          <a:p>
            <a:r>
              <a:rPr lang="en-US" b="1" i="0" dirty="0">
                <a:solidFill>
                  <a:srgbClr val="000000"/>
                </a:solidFill>
                <a:effectLst/>
                <a:latin typeface="OpenSans-Bold"/>
              </a:rPr>
              <a:t>Hello Docker network!</a:t>
            </a:r>
            <a:endParaRPr lang="en-US" dirty="0"/>
          </a:p>
        </p:txBody>
      </p:sp>
      <p:sp>
        <p:nvSpPr>
          <p:cNvPr id="3" name="Content Placeholder 2">
            <a:extLst>
              <a:ext uri="{FF2B5EF4-FFF2-40B4-BE49-F238E27FC236}">
                <a16:creationId xmlns:a16="http://schemas.microsoft.com/office/drawing/2014/main" id="{BCB4DCB7-4C87-9C83-FBDB-299556B71637}"/>
              </a:ext>
            </a:extLst>
          </p:cNvPr>
          <p:cNvSpPr>
            <a:spLocks noGrp="1"/>
          </p:cNvSpPr>
          <p:nvPr>
            <p:ph idx="1"/>
          </p:nvPr>
        </p:nvSpPr>
        <p:spPr>
          <a:xfrm>
            <a:off x="823210" y="1825625"/>
            <a:ext cx="10515600" cy="4351338"/>
          </a:xfrm>
        </p:spPr>
        <p:txBody>
          <a:bodyPr>
            <a:normAutofit/>
          </a:bodyPr>
          <a:lstStyle/>
          <a:p>
            <a:pPr marL="0" indent="0">
              <a:buNone/>
            </a:pPr>
            <a:r>
              <a:rPr lang="en-US" sz="2400" b="0" i="0" dirty="0">
                <a:solidFill>
                  <a:srgbClr val="000000"/>
                </a:solidFill>
                <a:effectLst/>
                <a:latin typeface="LinLibertine"/>
              </a:rPr>
              <a:t>At the highest level, Docker networking comprises three major components:</a:t>
            </a:r>
          </a:p>
          <a:p>
            <a:pPr marL="0" indent="0">
              <a:buNone/>
            </a:pPr>
            <a:r>
              <a:rPr lang="en-US" sz="2400" b="0" i="0" dirty="0">
                <a:solidFill>
                  <a:srgbClr val="000000"/>
                </a:solidFill>
                <a:effectLst/>
                <a:latin typeface="LinLibertine"/>
              </a:rPr>
              <a:t>• The Container Network Model (CNM)</a:t>
            </a:r>
          </a:p>
          <a:p>
            <a:pPr marL="0" indent="0">
              <a:buNone/>
            </a:pPr>
            <a:r>
              <a:rPr lang="en-US" sz="2400" b="0" i="0" dirty="0">
                <a:solidFill>
                  <a:srgbClr val="000000"/>
                </a:solidFill>
                <a:effectLst/>
                <a:latin typeface="LinLibertine"/>
              </a:rPr>
              <a:t>• </a:t>
            </a:r>
            <a:r>
              <a:rPr lang="en-US" sz="2400" b="0" i="0" dirty="0" err="1">
                <a:solidFill>
                  <a:srgbClr val="000000"/>
                </a:solidFill>
                <a:effectLst/>
                <a:latin typeface="AnonymousPro"/>
              </a:rPr>
              <a:t>libnetwork</a:t>
            </a:r>
            <a:endParaRPr lang="en-US" sz="2400" b="0" i="0" dirty="0">
              <a:solidFill>
                <a:srgbClr val="000000"/>
              </a:solidFill>
              <a:effectLst/>
              <a:latin typeface="AnonymousPro"/>
            </a:endParaRPr>
          </a:p>
          <a:p>
            <a:pPr marL="0" indent="0">
              <a:buNone/>
            </a:pPr>
            <a:r>
              <a:rPr lang="en-US" sz="2400" b="0" i="0" dirty="0">
                <a:solidFill>
                  <a:srgbClr val="000000"/>
                </a:solidFill>
                <a:effectLst/>
                <a:latin typeface="LinLibertine"/>
              </a:rPr>
              <a:t>• Drivers</a:t>
            </a:r>
            <a:r>
              <a:rPr lang="en-US" sz="3200" dirty="0"/>
              <a:t> </a:t>
            </a:r>
          </a:p>
          <a:p>
            <a:pPr marL="0" indent="0">
              <a:buNone/>
            </a:pPr>
            <a:br>
              <a:rPr lang="en-US" sz="3200" dirty="0"/>
            </a:br>
            <a:endParaRPr lang="en-US" sz="4400" dirty="0"/>
          </a:p>
        </p:txBody>
      </p:sp>
      <p:sp>
        <p:nvSpPr>
          <p:cNvPr id="4" name="Date Placeholder 3">
            <a:extLst>
              <a:ext uri="{FF2B5EF4-FFF2-40B4-BE49-F238E27FC236}">
                <a16:creationId xmlns:a16="http://schemas.microsoft.com/office/drawing/2014/main" id="{062B3959-1ACC-EAB8-1D5F-31F157E8C221}"/>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83D9942E-D0E4-D6E2-89FA-B92E58FFF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44809-AD21-EAA4-B153-7650B9BBAA5C}"/>
              </a:ext>
            </a:extLst>
          </p:cNvPr>
          <p:cNvSpPr>
            <a:spLocks noGrp="1"/>
          </p:cNvSpPr>
          <p:nvPr>
            <p:ph type="sldNum" sz="quarter" idx="12"/>
          </p:nvPr>
        </p:nvSpPr>
        <p:spPr/>
        <p:txBody>
          <a:bodyPr/>
          <a:lstStyle/>
          <a:p>
            <a:fld id="{5EE24C92-1265-4741-8F9F-404A15D9386E}" type="slidenum">
              <a:rPr lang="en-US" smtClean="0"/>
              <a:t>22</a:t>
            </a:fld>
            <a:endParaRPr lang="en-US"/>
          </a:p>
        </p:txBody>
      </p:sp>
      <p:pic>
        <p:nvPicPr>
          <p:cNvPr id="8" name="Picture 7">
            <a:extLst>
              <a:ext uri="{FF2B5EF4-FFF2-40B4-BE49-F238E27FC236}">
                <a16:creationId xmlns:a16="http://schemas.microsoft.com/office/drawing/2014/main" id="{F2E7C09B-225B-64EC-546B-0E7B42C3BAFB}"/>
              </a:ext>
            </a:extLst>
          </p:cNvPr>
          <p:cNvPicPr>
            <a:picLocks noChangeAspect="1"/>
          </p:cNvPicPr>
          <p:nvPr/>
        </p:nvPicPr>
        <p:blipFill>
          <a:blip r:embed="rId2"/>
          <a:stretch>
            <a:fillRect/>
          </a:stretch>
        </p:blipFill>
        <p:spPr>
          <a:xfrm>
            <a:off x="3880338" y="3095033"/>
            <a:ext cx="7716327" cy="2886478"/>
          </a:xfrm>
          <a:prstGeom prst="rect">
            <a:avLst/>
          </a:prstGeom>
        </p:spPr>
      </p:pic>
    </p:spTree>
    <p:extLst>
      <p:ext uri="{BB962C8B-B14F-4D97-AF65-F5344CB8AC3E}">
        <p14:creationId xmlns:p14="http://schemas.microsoft.com/office/powerpoint/2010/main" val="405627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65D3-039E-C036-BB62-06FF8FE2F9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2D0E03-DC75-16FC-D111-BA019D6B07D8}"/>
              </a:ext>
            </a:extLst>
          </p:cNvPr>
          <p:cNvSpPr>
            <a:spLocks noGrp="1"/>
          </p:cNvSpPr>
          <p:nvPr>
            <p:ph idx="1"/>
          </p:nvPr>
        </p:nvSpPr>
        <p:spPr/>
        <p:txBody>
          <a:bodyPr/>
          <a:lstStyle/>
          <a:p>
            <a:pPr marL="0" indent="0">
              <a:buNone/>
            </a:pPr>
            <a:r>
              <a:rPr lang="en-US" b="0" i="0" dirty="0">
                <a:solidFill>
                  <a:srgbClr val="000000"/>
                </a:solidFill>
                <a:effectLst/>
                <a:latin typeface="LinLibertine"/>
              </a:rPr>
              <a:t>at a high level, it defines three building blocks:</a:t>
            </a:r>
          </a:p>
          <a:p>
            <a:pPr marL="0" indent="0">
              <a:buNone/>
            </a:pPr>
            <a:r>
              <a:rPr lang="en-US" sz="2400" b="0" i="0" dirty="0">
                <a:solidFill>
                  <a:srgbClr val="000000"/>
                </a:solidFill>
                <a:effectLst/>
                <a:latin typeface="LinLibertine"/>
              </a:rPr>
              <a:t>  • Sandboxes</a:t>
            </a:r>
          </a:p>
          <a:p>
            <a:pPr marL="0" indent="0">
              <a:buNone/>
            </a:pPr>
            <a:r>
              <a:rPr lang="en-US" sz="2400" b="0" i="0" dirty="0">
                <a:solidFill>
                  <a:srgbClr val="000000"/>
                </a:solidFill>
                <a:effectLst/>
                <a:latin typeface="LinLibertine"/>
              </a:rPr>
              <a:t>  • Endpoints</a:t>
            </a:r>
          </a:p>
          <a:p>
            <a:pPr marL="0" indent="0">
              <a:buNone/>
            </a:pPr>
            <a:r>
              <a:rPr lang="en-US" sz="2400" b="0" i="0" dirty="0">
                <a:solidFill>
                  <a:srgbClr val="000000"/>
                </a:solidFill>
                <a:effectLst/>
                <a:latin typeface="LinLibertine"/>
              </a:rPr>
              <a:t>  • Networks</a:t>
            </a:r>
            <a:r>
              <a:rPr lang="en-US" sz="3600" dirty="0"/>
              <a:t> </a:t>
            </a:r>
            <a:br>
              <a:rPr lang="en-US" dirty="0"/>
            </a:br>
            <a:endParaRPr lang="en-US" dirty="0"/>
          </a:p>
        </p:txBody>
      </p:sp>
      <p:sp>
        <p:nvSpPr>
          <p:cNvPr id="4" name="Date Placeholder 3">
            <a:extLst>
              <a:ext uri="{FF2B5EF4-FFF2-40B4-BE49-F238E27FC236}">
                <a16:creationId xmlns:a16="http://schemas.microsoft.com/office/drawing/2014/main" id="{82C61806-1A69-26F3-4F42-1D43955171DC}"/>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60C74125-663D-8322-AA7C-DE57C1BF1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C6794-4641-3C4A-21FA-CE5D23C491F3}"/>
              </a:ext>
            </a:extLst>
          </p:cNvPr>
          <p:cNvSpPr>
            <a:spLocks noGrp="1"/>
          </p:cNvSpPr>
          <p:nvPr>
            <p:ph type="sldNum" sz="quarter" idx="12"/>
          </p:nvPr>
        </p:nvSpPr>
        <p:spPr/>
        <p:txBody>
          <a:bodyPr/>
          <a:lstStyle/>
          <a:p>
            <a:fld id="{5EE24C92-1265-4741-8F9F-404A15D9386E}" type="slidenum">
              <a:rPr lang="en-US" smtClean="0"/>
              <a:t>23</a:t>
            </a:fld>
            <a:endParaRPr lang="en-US"/>
          </a:p>
        </p:txBody>
      </p:sp>
    </p:spTree>
    <p:extLst>
      <p:ext uri="{BB962C8B-B14F-4D97-AF65-F5344CB8AC3E}">
        <p14:creationId xmlns:p14="http://schemas.microsoft.com/office/powerpoint/2010/main" val="3943222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CA53-01AA-01CE-C7C4-A4035908A16E}"/>
              </a:ext>
            </a:extLst>
          </p:cNvPr>
          <p:cNvSpPr>
            <a:spLocks noGrp="1"/>
          </p:cNvSpPr>
          <p:nvPr>
            <p:ph type="title"/>
          </p:nvPr>
        </p:nvSpPr>
        <p:spPr/>
        <p:txBody>
          <a:bodyPr/>
          <a:lstStyle/>
          <a:p>
            <a:pPr algn="ctr"/>
            <a:endParaRPr lang="en-US" b="1" dirty="0"/>
          </a:p>
        </p:txBody>
      </p:sp>
      <p:sp>
        <p:nvSpPr>
          <p:cNvPr id="4" name="Date Placeholder 3">
            <a:extLst>
              <a:ext uri="{FF2B5EF4-FFF2-40B4-BE49-F238E27FC236}">
                <a16:creationId xmlns:a16="http://schemas.microsoft.com/office/drawing/2014/main" id="{D8CEE80D-2090-DE8E-5FC0-910835011660}"/>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92AF6BFA-E088-15DC-540A-581BDCC32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6D48-A622-6F83-E328-ED47B79EF6B3}"/>
              </a:ext>
            </a:extLst>
          </p:cNvPr>
          <p:cNvSpPr>
            <a:spLocks noGrp="1"/>
          </p:cNvSpPr>
          <p:nvPr>
            <p:ph type="sldNum" sz="quarter" idx="12"/>
          </p:nvPr>
        </p:nvSpPr>
        <p:spPr/>
        <p:txBody>
          <a:bodyPr/>
          <a:lstStyle/>
          <a:p>
            <a:fld id="{5EE24C92-1265-4741-8F9F-404A15D9386E}" type="slidenum">
              <a:rPr lang="en-US" smtClean="0"/>
              <a:t>24</a:t>
            </a:fld>
            <a:endParaRPr lang="en-US"/>
          </a:p>
        </p:txBody>
      </p:sp>
      <p:pic>
        <p:nvPicPr>
          <p:cNvPr id="13" name="Picture 12" descr="A diagram of a network&#10;&#10;Description automatically generated">
            <a:extLst>
              <a:ext uri="{FF2B5EF4-FFF2-40B4-BE49-F238E27FC236}">
                <a16:creationId xmlns:a16="http://schemas.microsoft.com/office/drawing/2014/main" id="{0658851B-3F74-2A92-F775-89F4BD788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69" y="1960332"/>
            <a:ext cx="10515599" cy="4126374"/>
          </a:xfrm>
          <a:prstGeom prst="rect">
            <a:avLst/>
          </a:prstGeom>
        </p:spPr>
      </p:pic>
    </p:spTree>
    <p:extLst>
      <p:ext uri="{BB962C8B-B14F-4D97-AF65-F5344CB8AC3E}">
        <p14:creationId xmlns:p14="http://schemas.microsoft.com/office/powerpoint/2010/main" val="263927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3BE2E4-67A1-87E2-40C2-56DB7D6770EF}"/>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A6D7A7B0-B1FB-5620-1BA8-15DD34790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2E6B7-C25C-2031-1BF3-97E8DB6E786E}"/>
              </a:ext>
            </a:extLst>
          </p:cNvPr>
          <p:cNvSpPr>
            <a:spLocks noGrp="1"/>
          </p:cNvSpPr>
          <p:nvPr>
            <p:ph type="sldNum" sz="quarter" idx="12"/>
          </p:nvPr>
        </p:nvSpPr>
        <p:spPr/>
        <p:txBody>
          <a:bodyPr/>
          <a:lstStyle/>
          <a:p>
            <a:fld id="{5EE24C92-1265-4741-8F9F-404A15D9386E}" type="slidenum">
              <a:rPr lang="en-US" smtClean="0"/>
              <a:t>25</a:t>
            </a:fld>
            <a:endParaRPr lang="en-US"/>
          </a:p>
        </p:txBody>
      </p:sp>
      <p:sp>
        <p:nvSpPr>
          <p:cNvPr id="10" name="Content Placeholder 9">
            <a:extLst>
              <a:ext uri="{FF2B5EF4-FFF2-40B4-BE49-F238E27FC236}">
                <a16:creationId xmlns:a16="http://schemas.microsoft.com/office/drawing/2014/main" id="{69F0C59C-4ED5-6C43-859C-394C673069FD}"/>
              </a:ext>
            </a:extLst>
          </p:cNvPr>
          <p:cNvSpPr>
            <a:spLocks noGrp="1"/>
          </p:cNvSpPr>
          <p:nvPr>
            <p:ph idx="1"/>
          </p:nvPr>
        </p:nvSpPr>
        <p:spPr/>
        <p:txBody>
          <a:bodyPr>
            <a:normAutofit/>
          </a:bodyPr>
          <a:lstStyle/>
          <a:p>
            <a:pPr marL="0" indent="0">
              <a:buNone/>
            </a:pPr>
            <a:r>
              <a:rPr lang="en-US" sz="4800" b="0" i="0" dirty="0">
                <a:solidFill>
                  <a:srgbClr val="000000"/>
                </a:solidFill>
                <a:effectLst/>
                <a:latin typeface="LinLibertine"/>
              </a:rPr>
              <a:t>A </a:t>
            </a:r>
            <a:r>
              <a:rPr lang="en-US" sz="4800" b="1" i="1" dirty="0">
                <a:solidFill>
                  <a:srgbClr val="000000"/>
                </a:solidFill>
                <a:effectLst/>
                <a:latin typeface="LinLibertineBI"/>
              </a:rPr>
              <a:t>sandbox </a:t>
            </a:r>
            <a:r>
              <a:rPr lang="en-US" sz="4800" b="0" i="0" dirty="0">
                <a:solidFill>
                  <a:srgbClr val="000000"/>
                </a:solidFill>
                <a:effectLst/>
                <a:latin typeface="LinLibertine"/>
              </a:rPr>
              <a:t>is an isolated network stack. It includes; Ethernet interfaces, ports, routing tables, and DNS config.</a:t>
            </a:r>
            <a:r>
              <a:rPr lang="en-US" sz="6600" dirty="0"/>
              <a:t> </a:t>
            </a:r>
            <a:br>
              <a:rPr lang="en-US" sz="6600" dirty="0"/>
            </a:br>
            <a:endParaRPr lang="en-US" sz="6600" dirty="0"/>
          </a:p>
        </p:txBody>
      </p:sp>
    </p:spTree>
    <p:extLst>
      <p:ext uri="{BB962C8B-B14F-4D97-AF65-F5344CB8AC3E}">
        <p14:creationId xmlns:p14="http://schemas.microsoft.com/office/powerpoint/2010/main" val="32140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DBA496-2B20-77D9-D92E-20AFB5EFBC90}"/>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940E88C0-BEEF-008D-876A-62C1844E8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03157-8EE2-6E0A-E206-1AAB9205B9C5}"/>
              </a:ext>
            </a:extLst>
          </p:cNvPr>
          <p:cNvSpPr>
            <a:spLocks noGrp="1"/>
          </p:cNvSpPr>
          <p:nvPr>
            <p:ph type="sldNum" sz="quarter" idx="12"/>
          </p:nvPr>
        </p:nvSpPr>
        <p:spPr/>
        <p:txBody>
          <a:bodyPr/>
          <a:lstStyle/>
          <a:p>
            <a:fld id="{5EE24C92-1265-4741-8F9F-404A15D9386E}" type="slidenum">
              <a:rPr lang="en-US" smtClean="0"/>
              <a:t>26</a:t>
            </a:fld>
            <a:endParaRPr lang="en-US"/>
          </a:p>
        </p:txBody>
      </p:sp>
      <p:sp>
        <p:nvSpPr>
          <p:cNvPr id="10" name="Content Placeholder 9">
            <a:extLst>
              <a:ext uri="{FF2B5EF4-FFF2-40B4-BE49-F238E27FC236}">
                <a16:creationId xmlns:a16="http://schemas.microsoft.com/office/drawing/2014/main" id="{A976EA6F-0D5E-CD70-B91D-0A48CF0FBE82}"/>
              </a:ext>
            </a:extLst>
          </p:cNvPr>
          <p:cNvSpPr>
            <a:spLocks noGrp="1"/>
          </p:cNvSpPr>
          <p:nvPr>
            <p:ph idx="1"/>
          </p:nvPr>
        </p:nvSpPr>
        <p:spPr/>
        <p:txBody>
          <a:bodyPr>
            <a:normAutofit/>
          </a:bodyPr>
          <a:lstStyle/>
          <a:p>
            <a:pPr marL="0" indent="0">
              <a:buNone/>
            </a:pPr>
            <a:r>
              <a:rPr lang="en-US" sz="3600" b="1" i="1" dirty="0">
                <a:solidFill>
                  <a:srgbClr val="000000"/>
                </a:solidFill>
                <a:effectLst/>
                <a:latin typeface="LinLibertineBI"/>
              </a:rPr>
              <a:t>Endpoints </a:t>
            </a:r>
            <a:r>
              <a:rPr lang="en-US" sz="3600" b="0" i="0" dirty="0">
                <a:solidFill>
                  <a:srgbClr val="000000"/>
                </a:solidFill>
                <a:effectLst/>
                <a:latin typeface="LinLibertine"/>
              </a:rPr>
              <a:t>are virtual network interfaces (E.g. </a:t>
            </a:r>
            <a:r>
              <a:rPr lang="en-US" sz="3600" b="0" i="0" dirty="0" err="1">
                <a:solidFill>
                  <a:srgbClr val="000000"/>
                </a:solidFill>
                <a:effectLst/>
                <a:latin typeface="AnonymousPro"/>
              </a:rPr>
              <a:t>veth</a:t>
            </a:r>
            <a:r>
              <a:rPr lang="en-US" sz="3600" b="0" i="0" dirty="0">
                <a:solidFill>
                  <a:srgbClr val="000000"/>
                </a:solidFill>
                <a:effectLst/>
                <a:latin typeface="LinLibertine"/>
              </a:rPr>
              <a:t>). Like normal network interfaces, they’re responsible for making connections. In the case of the CNM, it’s the job of the </a:t>
            </a:r>
            <a:r>
              <a:rPr lang="en-US" sz="3600" b="0" i="1" dirty="0">
                <a:solidFill>
                  <a:srgbClr val="000000"/>
                </a:solidFill>
                <a:effectLst/>
                <a:latin typeface="LinLibertineI"/>
              </a:rPr>
              <a:t>endpoint </a:t>
            </a:r>
            <a:r>
              <a:rPr lang="en-US" sz="3600" b="0" i="0" dirty="0">
                <a:solidFill>
                  <a:srgbClr val="000000"/>
                </a:solidFill>
                <a:effectLst/>
                <a:latin typeface="LinLibertine"/>
              </a:rPr>
              <a:t>to connect a </a:t>
            </a:r>
            <a:r>
              <a:rPr lang="en-US" sz="3600" b="0" i="1" dirty="0">
                <a:solidFill>
                  <a:srgbClr val="000000"/>
                </a:solidFill>
                <a:effectLst/>
                <a:latin typeface="LinLibertineI"/>
              </a:rPr>
              <a:t>sandbox </a:t>
            </a:r>
            <a:r>
              <a:rPr lang="en-US" sz="3600" b="0" i="0" dirty="0">
                <a:solidFill>
                  <a:srgbClr val="000000"/>
                </a:solidFill>
                <a:effectLst/>
                <a:latin typeface="LinLibertine"/>
              </a:rPr>
              <a:t>to a </a:t>
            </a:r>
            <a:r>
              <a:rPr lang="en-US" sz="3600" b="0" i="1" dirty="0">
                <a:solidFill>
                  <a:srgbClr val="000000"/>
                </a:solidFill>
                <a:effectLst/>
                <a:latin typeface="LinLibertineI"/>
              </a:rPr>
              <a:t>network</a:t>
            </a:r>
            <a:r>
              <a:rPr lang="en-US" sz="3600" b="0" i="0" dirty="0">
                <a:solidFill>
                  <a:srgbClr val="000000"/>
                </a:solidFill>
                <a:effectLst/>
                <a:latin typeface="LinLibertine"/>
              </a:rPr>
              <a:t>.</a:t>
            </a:r>
            <a:r>
              <a:rPr lang="en-US" sz="4800" dirty="0"/>
              <a:t> </a:t>
            </a:r>
            <a:br>
              <a:rPr lang="en-US" sz="4800" dirty="0"/>
            </a:br>
            <a:endParaRPr lang="en-US" sz="4800" dirty="0"/>
          </a:p>
        </p:txBody>
      </p:sp>
    </p:spTree>
    <p:extLst>
      <p:ext uri="{BB962C8B-B14F-4D97-AF65-F5344CB8AC3E}">
        <p14:creationId xmlns:p14="http://schemas.microsoft.com/office/powerpoint/2010/main" val="3834287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A1CB3E-6210-6080-DF9C-548CE858C156}"/>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F0BBAC5-CA2D-C468-5DFB-57D398356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F61E9-3ADD-71D6-AED0-9929465DABCC}"/>
              </a:ext>
            </a:extLst>
          </p:cNvPr>
          <p:cNvSpPr>
            <a:spLocks noGrp="1"/>
          </p:cNvSpPr>
          <p:nvPr>
            <p:ph type="sldNum" sz="quarter" idx="12"/>
          </p:nvPr>
        </p:nvSpPr>
        <p:spPr/>
        <p:txBody>
          <a:bodyPr/>
          <a:lstStyle/>
          <a:p>
            <a:fld id="{5EE24C92-1265-4741-8F9F-404A15D9386E}" type="slidenum">
              <a:rPr lang="en-US" smtClean="0"/>
              <a:t>27</a:t>
            </a:fld>
            <a:endParaRPr lang="en-US"/>
          </a:p>
        </p:txBody>
      </p:sp>
      <p:sp>
        <p:nvSpPr>
          <p:cNvPr id="3" name="Content Placeholder 2">
            <a:extLst>
              <a:ext uri="{FF2B5EF4-FFF2-40B4-BE49-F238E27FC236}">
                <a16:creationId xmlns:a16="http://schemas.microsoft.com/office/drawing/2014/main" id="{72230AB4-7472-DBEC-4721-F1A1EC741C12}"/>
              </a:ext>
            </a:extLst>
          </p:cNvPr>
          <p:cNvSpPr>
            <a:spLocks noGrp="1"/>
          </p:cNvSpPr>
          <p:nvPr>
            <p:ph idx="1"/>
          </p:nvPr>
        </p:nvSpPr>
        <p:spPr/>
        <p:txBody>
          <a:bodyPr>
            <a:normAutofit/>
          </a:bodyPr>
          <a:lstStyle/>
          <a:p>
            <a:pPr marL="0" indent="0">
              <a:buNone/>
            </a:pPr>
            <a:r>
              <a:rPr lang="en-US" sz="3200" b="1" i="1" dirty="0">
                <a:solidFill>
                  <a:srgbClr val="000000"/>
                </a:solidFill>
                <a:effectLst/>
                <a:latin typeface="LinLibertineBI"/>
              </a:rPr>
              <a:t>Networks </a:t>
            </a:r>
            <a:r>
              <a:rPr lang="en-US" sz="3200" b="0" i="0" dirty="0">
                <a:solidFill>
                  <a:srgbClr val="000000"/>
                </a:solidFill>
                <a:effectLst/>
                <a:latin typeface="LinLibertine"/>
              </a:rPr>
              <a:t>are a software implementation of an 802.1d bridge (more commonly known as a switch). As such, they group together, and isolate, a collection of endpoints that need to communicate.</a:t>
            </a:r>
            <a:r>
              <a:rPr lang="en-US" sz="4400" dirty="0"/>
              <a:t> </a:t>
            </a:r>
            <a:br>
              <a:rPr lang="en-US" sz="4400" dirty="0"/>
            </a:br>
            <a:endParaRPr lang="en-US" sz="4400" dirty="0"/>
          </a:p>
        </p:txBody>
      </p:sp>
    </p:spTree>
    <p:extLst>
      <p:ext uri="{BB962C8B-B14F-4D97-AF65-F5344CB8AC3E}">
        <p14:creationId xmlns:p14="http://schemas.microsoft.com/office/powerpoint/2010/main" val="288028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B29AC9-499E-BA66-39A1-6EEEE6E029E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0094E7D7-EC45-6978-48CA-65982F755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D6A75-EDCE-14C9-B7CE-2A656BDB739E}"/>
              </a:ext>
            </a:extLst>
          </p:cNvPr>
          <p:cNvSpPr>
            <a:spLocks noGrp="1"/>
          </p:cNvSpPr>
          <p:nvPr>
            <p:ph type="sldNum" sz="quarter" idx="12"/>
          </p:nvPr>
        </p:nvSpPr>
        <p:spPr/>
        <p:txBody>
          <a:bodyPr/>
          <a:lstStyle/>
          <a:p>
            <a:fld id="{5EE24C92-1265-4741-8F9F-404A15D9386E}" type="slidenum">
              <a:rPr lang="en-US" smtClean="0"/>
              <a:t>28</a:t>
            </a:fld>
            <a:endParaRPr lang="en-US"/>
          </a:p>
        </p:txBody>
      </p:sp>
      <p:pic>
        <p:nvPicPr>
          <p:cNvPr id="13" name="Picture 12">
            <a:extLst>
              <a:ext uri="{FF2B5EF4-FFF2-40B4-BE49-F238E27FC236}">
                <a16:creationId xmlns:a16="http://schemas.microsoft.com/office/drawing/2014/main" id="{AD7733A0-EDB4-BC16-9B8E-DD5DB29BFB70}"/>
              </a:ext>
            </a:extLst>
          </p:cNvPr>
          <p:cNvPicPr>
            <a:picLocks noChangeAspect="1"/>
          </p:cNvPicPr>
          <p:nvPr/>
        </p:nvPicPr>
        <p:blipFill>
          <a:blip r:embed="rId2"/>
          <a:stretch>
            <a:fillRect/>
          </a:stretch>
        </p:blipFill>
        <p:spPr>
          <a:xfrm>
            <a:off x="1145885" y="1360040"/>
            <a:ext cx="9900229" cy="4137920"/>
          </a:xfrm>
          <a:prstGeom prst="rect">
            <a:avLst/>
          </a:prstGeom>
        </p:spPr>
      </p:pic>
    </p:spTree>
    <p:extLst>
      <p:ext uri="{BB962C8B-B14F-4D97-AF65-F5344CB8AC3E}">
        <p14:creationId xmlns:p14="http://schemas.microsoft.com/office/powerpoint/2010/main" val="4285929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2AAF57-02D5-657C-8420-6F2FAC17AB20}"/>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BC67E291-BA7E-7500-FEB2-CC3D9BD7E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8B035-018B-66AD-CF90-B8A8C779FD17}"/>
              </a:ext>
            </a:extLst>
          </p:cNvPr>
          <p:cNvSpPr>
            <a:spLocks noGrp="1"/>
          </p:cNvSpPr>
          <p:nvPr>
            <p:ph type="sldNum" sz="quarter" idx="12"/>
          </p:nvPr>
        </p:nvSpPr>
        <p:spPr/>
        <p:txBody>
          <a:bodyPr/>
          <a:lstStyle/>
          <a:p>
            <a:fld id="{5EE24C92-1265-4741-8F9F-404A15D9386E}" type="slidenum">
              <a:rPr lang="en-US" smtClean="0"/>
              <a:t>29</a:t>
            </a:fld>
            <a:endParaRPr lang="en-US"/>
          </a:p>
        </p:txBody>
      </p:sp>
      <p:sp>
        <p:nvSpPr>
          <p:cNvPr id="12" name="TextBox 11">
            <a:extLst>
              <a:ext uri="{FF2B5EF4-FFF2-40B4-BE49-F238E27FC236}">
                <a16:creationId xmlns:a16="http://schemas.microsoft.com/office/drawing/2014/main" id="{ECDE307F-E8A2-5C74-A067-8CC1C8C394E9}"/>
              </a:ext>
            </a:extLst>
          </p:cNvPr>
          <p:cNvSpPr txBox="1"/>
          <p:nvPr/>
        </p:nvSpPr>
        <p:spPr>
          <a:xfrm>
            <a:off x="425538" y="1161179"/>
            <a:ext cx="11182661" cy="1200329"/>
          </a:xfrm>
          <a:prstGeom prst="rect">
            <a:avLst/>
          </a:prstGeom>
          <a:noFill/>
        </p:spPr>
        <p:txBody>
          <a:bodyPr wrap="square">
            <a:spAutoFit/>
          </a:bodyPr>
          <a:lstStyle/>
          <a:p>
            <a:r>
              <a:rPr lang="en-US" sz="2400" b="0" i="1" dirty="0">
                <a:solidFill>
                  <a:srgbClr val="000000"/>
                </a:solidFill>
                <a:effectLst/>
                <a:latin typeface="LinLibertine"/>
              </a:rPr>
              <a:t>The atomic unit of scheduling in a Docker environment is the container, and as the name suggests, the Container Network Model is all about providing networking to containers.</a:t>
            </a:r>
            <a:r>
              <a:rPr lang="en-US" sz="2400" i="1" dirty="0"/>
              <a:t> </a:t>
            </a:r>
            <a:br>
              <a:rPr lang="en-US" sz="2400" i="1" dirty="0"/>
            </a:br>
            <a:endParaRPr lang="en-US" sz="2400" i="1" dirty="0"/>
          </a:p>
        </p:txBody>
      </p:sp>
      <p:pic>
        <p:nvPicPr>
          <p:cNvPr id="14" name="Picture 13">
            <a:extLst>
              <a:ext uri="{FF2B5EF4-FFF2-40B4-BE49-F238E27FC236}">
                <a16:creationId xmlns:a16="http://schemas.microsoft.com/office/drawing/2014/main" id="{8F4F388D-E3C6-AC65-F964-B87957AC5E68}"/>
              </a:ext>
            </a:extLst>
          </p:cNvPr>
          <p:cNvPicPr>
            <a:picLocks noChangeAspect="1"/>
          </p:cNvPicPr>
          <p:nvPr/>
        </p:nvPicPr>
        <p:blipFill>
          <a:blip r:embed="rId2"/>
          <a:stretch>
            <a:fillRect/>
          </a:stretch>
        </p:blipFill>
        <p:spPr>
          <a:xfrm>
            <a:off x="2010209" y="2166713"/>
            <a:ext cx="8392966" cy="4189637"/>
          </a:xfrm>
          <a:prstGeom prst="rect">
            <a:avLst/>
          </a:prstGeom>
        </p:spPr>
      </p:pic>
    </p:spTree>
    <p:extLst>
      <p:ext uri="{BB962C8B-B14F-4D97-AF65-F5344CB8AC3E}">
        <p14:creationId xmlns:p14="http://schemas.microsoft.com/office/powerpoint/2010/main" val="585574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fontScale="90000"/>
          </a:bodyPr>
          <a:lstStyle/>
          <a:p>
            <a:pPr algn="ctr"/>
            <a:r>
              <a:rPr lang="en-US" sz="5300" b="1" i="0" dirty="0">
                <a:solidFill>
                  <a:srgbClr val="000000"/>
                </a:solidFill>
                <a:effectLst/>
                <a:latin typeface="OpenSans-Bold"/>
              </a:rPr>
              <a:t>Volumes and persistent data</a:t>
            </a:r>
            <a:r>
              <a:rPr lang="en-US" sz="9800" dirty="0"/>
              <a:t> </a:t>
            </a: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0" y="1373252"/>
            <a:ext cx="10515600" cy="3843325"/>
          </a:xfrm>
        </p:spPr>
        <p:txBody>
          <a:bodyPr>
            <a:normAutofit lnSpcReduction="10000"/>
          </a:bodyPr>
          <a:lstStyle/>
          <a:p>
            <a:r>
              <a:rPr lang="en-US" sz="3200" b="0" i="0" dirty="0">
                <a:solidFill>
                  <a:srgbClr val="000000"/>
                </a:solidFill>
                <a:effectLst/>
                <a:latin typeface="LinLibertine"/>
              </a:rPr>
              <a:t>There are two main categories of data. Persistent and non-persistent.</a:t>
            </a:r>
          </a:p>
          <a:p>
            <a:r>
              <a:rPr lang="en-US" sz="3200" b="0" i="0" dirty="0">
                <a:solidFill>
                  <a:srgbClr val="000000"/>
                </a:solidFill>
                <a:effectLst/>
                <a:latin typeface="LinLibertine"/>
              </a:rPr>
              <a:t>Persistent is the stuff you need to </a:t>
            </a:r>
            <a:r>
              <a:rPr lang="en-US" sz="3200" b="0" i="1" dirty="0">
                <a:solidFill>
                  <a:srgbClr val="000000"/>
                </a:solidFill>
                <a:effectLst/>
                <a:latin typeface="LinLibertineI"/>
              </a:rPr>
              <a:t>keep</a:t>
            </a:r>
            <a:r>
              <a:rPr lang="en-US" sz="3200" b="0" i="0" dirty="0">
                <a:solidFill>
                  <a:srgbClr val="000000"/>
                </a:solidFill>
                <a:effectLst/>
                <a:latin typeface="LinLibertine"/>
              </a:rPr>
              <a:t>. Things like; customer records, financials, bookings, audit logs, and even some types of application </a:t>
            </a:r>
            <a:r>
              <a:rPr lang="en-US" sz="3200" b="0" i="1" dirty="0">
                <a:solidFill>
                  <a:srgbClr val="000000"/>
                </a:solidFill>
                <a:effectLst/>
                <a:latin typeface="LinLibertineI"/>
              </a:rPr>
              <a:t>log </a:t>
            </a:r>
            <a:r>
              <a:rPr lang="en-US" sz="3200" b="0" i="0" dirty="0">
                <a:solidFill>
                  <a:srgbClr val="000000"/>
                </a:solidFill>
                <a:effectLst/>
                <a:latin typeface="LinLibertine"/>
              </a:rPr>
              <a:t>data. Non-persistent is the stuff you don’t need to keep.</a:t>
            </a:r>
          </a:p>
          <a:p>
            <a:r>
              <a:rPr lang="en-US" sz="3200" b="0" i="0" dirty="0">
                <a:solidFill>
                  <a:srgbClr val="000000"/>
                </a:solidFill>
                <a:effectLst/>
                <a:latin typeface="LinLibertine"/>
              </a:rPr>
              <a:t>Both are important, and Docker has options for both.</a:t>
            </a:r>
            <a:r>
              <a:rPr lang="en-US" sz="4400" dirty="0"/>
              <a:t> </a:t>
            </a:r>
            <a:br>
              <a:rPr lang="en-US" sz="4400" dirty="0"/>
            </a:br>
            <a:endParaRPr lang="en-US" sz="4400" dirty="0"/>
          </a:p>
        </p:txBody>
      </p:sp>
    </p:spTree>
    <p:extLst>
      <p:ext uri="{BB962C8B-B14F-4D97-AF65-F5344CB8AC3E}">
        <p14:creationId xmlns:p14="http://schemas.microsoft.com/office/powerpoint/2010/main" val="682046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CD9893-EBAA-5265-ED92-BC53A6CE7FB2}"/>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BBEBDFB-39AB-67EA-4919-3821DB2A4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828CD-50FA-2223-187E-00AE680EC752}"/>
              </a:ext>
            </a:extLst>
          </p:cNvPr>
          <p:cNvSpPr>
            <a:spLocks noGrp="1"/>
          </p:cNvSpPr>
          <p:nvPr>
            <p:ph type="sldNum" sz="quarter" idx="12"/>
          </p:nvPr>
        </p:nvSpPr>
        <p:spPr/>
        <p:txBody>
          <a:bodyPr/>
          <a:lstStyle/>
          <a:p>
            <a:fld id="{5EE24C92-1265-4741-8F9F-404A15D9386E}" type="slidenum">
              <a:rPr lang="en-US" smtClean="0"/>
              <a:t>30</a:t>
            </a:fld>
            <a:endParaRPr lang="en-US"/>
          </a:p>
        </p:txBody>
      </p:sp>
      <p:sp>
        <p:nvSpPr>
          <p:cNvPr id="3" name="TextBox 2">
            <a:extLst>
              <a:ext uri="{FF2B5EF4-FFF2-40B4-BE49-F238E27FC236}">
                <a16:creationId xmlns:a16="http://schemas.microsoft.com/office/drawing/2014/main" id="{C0903E8C-54CD-3E18-4738-87149A2BEE9E}"/>
              </a:ext>
            </a:extLst>
          </p:cNvPr>
          <p:cNvSpPr txBox="1"/>
          <p:nvPr/>
        </p:nvSpPr>
        <p:spPr>
          <a:xfrm>
            <a:off x="723276" y="1323122"/>
            <a:ext cx="10459386" cy="3046988"/>
          </a:xfrm>
          <a:prstGeom prst="rect">
            <a:avLst/>
          </a:prstGeom>
          <a:noFill/>
        </p:spPr>
        <p:txBody>
          <a:bodyPr wrap="square">
            <a:spAutoFit/>
          </a:bodyPr>
          <a:lstStyle/>
          <a:p>
            <a:r>
              <a:rPr lang="en-US" sz="2400" b="0" i="0" dirty="0">
                <a:solidFill>
                  <a:srgbClr val="000000"/>
                </a:solidFill>
                <a:effectLst/>
                <a:latin typeface="LinLibertine"/>
              </a:rPr>
              <a:t>n the early days of Docker, all the networking code existed inside the daemon. This was a nightmare — the daemon became bloated, and it didn’t follow the Unix principle of building modular tools that can work on their own, but also be easily composed into other projects. As a result, it all got ripped out and refactored into an external library called </a:t>
            </a:r>
            <a:r>
              <a:rPr lang="en-US" sz="3600" b="0" i="1" dirty="0" err="1">
                <a:solidFill>
                  <a:schemeClr val="accent5">
                    <a:lumMod val="75000"/>
                  </a:schemeClr>
                </a:solidFill>
                <a:effectLst/>
                <a:latin typeface="AnonymousPro"/>
              </a:rPr>
              <a:t>libnetwork</a:t>
            </a:r>
            <a:r>
              <a:rPr lang="en-US" sz="2400" b="0" i="0" dirty="0">
                <a:solidFill>
                  <a:srgbClr val="000000"/>
                </a:solidFill>
                <a:effectLst/>
                <a:latin typeface="LinLibertine"/>
              </a:rPr>
              <a:t>. Nowadays, all of the core Docker networking code lives in </a:t>
            </a:r>
            <a:r>
              <a:rPr lang="en-US" sz="3600" i="1" dirty="0" err="1">
                <a:solidFill>
                  <a:schemeClr val="accent5">
                    <a:lumMod val="75000"/>
                  </a:schemeClr>
                </a:solidFill>
                <a:effectLst/>
                <a:latin typeface="AnonymousPro"/>
              </a:rPr>
              <a:t>libnetwork</a:t>
            </a:r>
            <a:r>
              <a:rPr lang="en-US" sz="2400" b="0" i="0" dirty="0">
                <a:solidFill>
                  <a:srgbClr val="000000"/>
                </a:solidFill>
                <a:effectLst/>
                <a:latin typeface="LinLibertine"/>
              </a:rPr>
              <a:t>.</a:t>
            </a:r>
            <a:r>
              <a:rPr lang="en-US" sz="2400" dirty="0"/>
              <a:t> </a:t>
            </a:r>
            <a:br>
              <a:rPr lang="en-US" sz="2400" dirty="0"/>
            </a:br>
            <a:endParaRPr lang="en-US" sz="2400" dirty="0"/>
          </a:p>
        </p:txBody>
      </p:sp>
    </p:spTree>
    <p:extLst>
      <p:ext uri="{BB962C8B-B14F-4D97-AF65-F5344CB8AC3E}">
        <p14:creationId xmlns:p14="http://schemas.microsoft.com/office/powerpoint/2010/main" val="1871940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8AD2-48F6-0BA6-3A63-AEF4B89A546A}"/>
              </a:ext>
            </a:extLst>
          </p:cNvPr>
          <p:cNvSpPr>
            <a:spLocks noGrp="1"/>
          </p:cNvSpPr>
          <p:nvPr>
            <p:ph type="title"/>
          </p:nvPr>
        </p:nvSpPr>
        <p:spPr>
          <a:xfrm>
            <a:off x="1317885" y="500062"/>
            <a:ext cx="10515600" cy="1325563"/>
          </a:xfrm>
        </p:spPr>
        <p:txBody>
          <a:bodyPr>
            <a:normAutofit fontScale="90000"/>
          </a:bodyPr>
          <a:lstStyle/>
          <a:p>
            <a:r>
              <a:rPr lang="en-US" sz="7200" b="1" i="0" dirty="0">
                <a:solidFill>
                  <a:srgbClr val="000000"/>
                </a:solidFill>
                <a:effectLst/>
                <a:latin typeface="OpenSans-Bold"/>
              </a:rPr>
              <a:t>Drivers</a:t>
            </a:r>
            <a:r>
              <a:rPr lang="en-US" dirty="0"/>
              <a:t> </a:t>
            </a:r>
            <a:br>
              <a:rPr lang="en-US" dirty="0"/>
            </a:br>
            <a:endParaRPr lang="en-US" dirty="0"/>
          </a:p>
        </p:txBody>
      </p:sp>
      <p:sp>
        <p:nvSpPr>
          <p:cNvPr id="3" name="Content Placeholder 2">
            <a:extLst>
              <a:ext uri="{FF2B5EF4-FFF2-40B4-BE49-F238E27FC236}">
                <a16:creationId xmlns:a16="http://schemas.microsoft.com/office/drawing/2014/main" id="{5085A5BE-481C-717F-A71C-0356F565DFE2}"/>
              </a:ext>
            </a:extLst>
          </p:cNvPr>
          <p:cNvSpPr>
            <a:spLocks noGrp="1"/>
          </p:cNvSpPr>
          <p:nvPr>
            <p:ph idx="1"/>
          </p:nvPr>
        </p:nvSpPr>
        <p:spPr>
          <a:xfrm>
            <a:off x="504236" y="1360682"/>
            <a:ext cx="10515600" cy="4351338"/>
          </a:xfrm>
        </p:spPr>
        <p:txBody>
          <a:bodyPr>
            <a:normAutofit/>
          </a:bodyPr>
          <a:lstStyle/>
          <a:p>
            <a:r>
              <a:rPr lang="en-US" sz="2400" b="0" i="0" dirty="0">
                <a:solidFill>
                  <a:srgbClr val="000000"/>
                </a:solidFill>
                <a:effectLst/>
                <a:latin typeface="LinLibertine"/>
              </a:rPr>
              <a:t>If </a:t>
            </a:r>
            <a:r>
              <a:rPr lang="en-US" sz="2400" b="0" i="0" dirty="0" err="1">
                <a:solidFill>
                  <a:srgbClr val="000000"/>
                </a:solidFill>
                <a:effectLst/>
                <a:latin typeface="AnonymousPro"/>
              </a:rPr>
              <a:t>libnetwork</a:t>
            </a:r>
            <a:r>
              <a:rPr lang="en-US" sz="2400" b="0" i="0" dirty="0">
                <a:solidFill>
                  <a:srgbClr val="000000"/>
                </a:solidFill>
                <a:effectLst/>
                <a:latin typeface="AnonymousPro"/>
              </a:rPr>
              <a:t> </a:t>
            </a:r>
            <a:r>
              <a:rPr lang="en-US" sz="2400" b="0" i="0" dirty="0">
                <a:solidFill>
                  <a:srgbClr val="000000"/>
                </a:solidFill>
                <a:effectLst/>
                <a:latin typeface="LinLibertine"/>
              </a:rPr>
              <a:t>implements the control plane and management plane functions, then drivers implement the data plane. For example, connectivity and isolation is all handled by drivers. So is the actual creation of network objects. </a:t>
            </a:r>
            <a:br>
              <a:rPr lang="en-US" sz="3600" dirty="0"/>
            </a:br>
            <a:endParaRPr lang="en-US" sz="3600" dirty="0"/>
          </a:p>
          <a:p>
            <a:endParaRPr lang="en-US" sz="3600" dirty="0"/>
          </a:p>
        </p:txBody>
      </p:sp>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31</a:t>
            </a:fld>
            <a:endParaRPr lang="en-US"/>
          </a:p>
        </p:txBody>
      </p:sp>
      <p:pic>
        <p:nvPicPr>
          <p:cNvPr id="8" name="Picture 7">
            <a:extLst>
              <a:ext uri="{FF2B5EF4-FFF2-40B4-BE49-F238E27FC236}">
                <a16:creationId xmlns:a16="http://schemas.microsoft.com/office/drawing/2014/main" id="{1D457093-4F2D-3A63-0470-B9BEB9B9CB96}"/>
              </a:ext>
            </a:extLst>
          </p:cNvPr>
          <p:cNvPicPr>
            <a:picLocks noChangeAspect="1"/>
          </p:cNvPicPr>
          <p:nvPr/>
        </p:nvPicPr>
        <p:blipFill>
          <a:blip r:embed="rId2"/>
          <a:stretch>
            <a:fillRect/>
          </a:stretch>
        </p:blipFill>
        <p:spPr>
          <a:xfrm>
            <a:off x="1602698" y="2469955"/>
            <a:ext cx="8106364" cy="3635943"/>
          </a:xfrm>
          <a:prstGeom prst="rect">
            <a:avLst/>
          </a:prstGeom>
        </p:spPr>
      </p:pic>
    </p:spTree>
    <p:extLst>
      <p:ext uri="{BB962C8B-B14F-4D97-AF65-F5344CB8AC3E}">
        <p14:creationId xmlns:p14="http://schemas.microsoft.com/office/powerpoint/2010/main" val="2893406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32</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13" name="TextBox 12">
            <a:extLst>
              <a:ext uri="{FF2B5EF4-FFF2-40B4-BE49-F238E27FC236}">
                <a16:creationId xmlns:a16="http://schemas.microsoft.com/office/drawing/2014/main" id="{CD17F0B4-87D1-76BD-076C-BFE768D2D0A5}"/>
              </a:ext>
            </a:extLst>
          </p:cNvPr>
          <p:cNvSpPr txBox="1"/>
          <p:nvPr/>
        </p:nvSpPr>
        <p:spPr>
          <a:xfrm>
            <a:off x="374754" y="1940668"/>
            <a:ext cx="11497456" cy="3970318"/>
          </a:xfrm>
          <a:prstGeom prst="rect">
            <a:avLst/>
          </a:prstGeom>
          <a:noFill/>
        </p:spPr>
        <p:txBody>
          <a:bodyPr wrap="square">
            <a:spAutoFit/>
          </a:bodyPr>
          <a:lstStyle/>
          <a:p>
            <a:r>
              <a:rPr lang="en-US" sz="2400" b="0" i="0" dirty="0">
                <a:solidFill>
                  <a:srgbClr val="000000"/>
                </a:solidFill>
                <a:effectLst/>
                <a:latin typeface="LinLibertine"/>
              </a:rPr>
              <a:t>Docker ships with several built-in drivers, known as native drivers or </a:t>
            </a:r>
            <a:r>
              <a:rPr lang="en-US" sz="2400" b="0" i="1" dirty="0">
                <a:solidFill>
                  <a:srgbClr val="000000"/>
                </a:solidFill>
                <a:effectLst/>
                <a:latin typeface="LinLibertineI"/>
              </a:rPr>
              <a:t>local drivers</a:t>
            </a:r>
            <a:r>
              <a:rPr lang="en-US" sz="2400" b="0" i="0" dirty="0">
                <a:solidFill>
                  <a:srgbClr val="000000"/>
                </a:solidFill>
                <a:effectLst/>
                <a:latin typeface="LinLibertine"/>
              </a:rPr>
              <a:t>. On Linux they include</a:t>
            </a:r>
            <a:r>
              <a:rPr lang="en-US" sz="2400" b="0" i="1" dirty="0">
                <a:solidFill>
                  <a:schemeClr val="accent5">
                    <a:lumMod val="75000"/>
                  </a:schemeClr>
                </a:solidFill>
                <a:effectLst/>
                <a:latin typeface="LinLibertine"/>
              </a:rPr>
              <a:t>; </a:t>
            </a:r>
            <a:r>
              <a:rPr lang="en-US" sz="2400" b="0" i="1" dirty="0">
                <a:solidFill>
                  <a:schemeClr val="accent5">
                    <a:lumMod val="75000"/>
                  </a:schemeClr>
                </a:solidFill>
                <a:effectLst/>
                <a:latin typeface="AnonymousPro"/>
              </a:rPr>
              <a:t>bridge</a:t>
            </a:r>
            <a:r>
              <a:rPr lang="en-US" sz="2400" b="0" i="1" dirty="0">
                <a:solidFill>
                  <a:schemeClr val="accent5">
                    <a:lumMod val="75000"/>
                  </a:schemeClr>
                </a:solidFill>
                <a:effectLst/>
                <a:latin typeface="LinLibertine"/>
              </a:rPr>
              <a:t>, </a:t>
            </a:r>
            <a:r>
              <a:rPr lang="en-US" sz="2400" b="0" i="1" dirty="0">
                <a:solidFill>
                  <a:schemeClr val="accent5">
                    <a:lumMod val="75000"/>
                  </a:schemeClr>
                </a:solidFill>
                <a:effectLst/>
                <a:latin typeface="AnonymousPro"/>
              </a:rPr>
              <a:t>overlay</a:t>
            </a:r>
            <a:r>
              <a:rPr lang="en-US" sz="2400" b="0" i="1" dirty="0">
                <a:solidFill>
                  <a:schemeClr val="accent5">
                    <a:lumMod val="75000"/>
                  </a:schemeClr>
                </a:solidFill>
                <a:effectLst/>
                <a:latin typeface="LinLibertine"/>
              </a:rPr>
              <a:t>, </a:t>
            </a:r>
            <a:r>
              <a:rPr lang="en-US" sz="2400" b="0" i="0" dirty="0">
                <a:solidFill>
                  <a:srgbClr val="000000"/>
                </a:solidFill>
                <a:effectLst/>
                <a:latin typeface="LinLibertine"/>
              </a:rPr>
              <a:t>and </a:t>
            </a:r>
            <a:r>
              <a:rPr lang="en-US" sz="2400" b="0" i="1" dirty="0" err="1">
                <a:solidFill>
                  <a:schemeClr val="accent5">
                    <a:lumMod val="75000"/>
                  </a:schemeClr>
                </a:solidFill>
                <a:effectLst/>
                <a:latin typeface="AnonymousPro"/>
              </a:rPr>
              <a:t>macvlan</a:t>
            </a:r>
            <a:r>
              <a:rPr lang="en-US" sz="2400" b="0" i="0" dirty="0">
                <a:solidFill>
                  <a:srgbClr val="000000"/>
                </a:solidFill>
                <a:effectLst/>
                <a:latin typeface="LinLibertine"/>
              </a:rPr>
              <a:t>.</a:t>
            </a:r>
            <a:r>
              <a:rPr lang="en-US" sz="2400" dirty="0"/>
              <a:t> </a:t>
            </a:r>
          </a:p>
          <a:p>
            <a:endParaRPr lang="en-US" sz="2400" dirty="0"/>
          </a:p>
          <a:p>
            <a:r>
              <a:rPr lang="en-US" sz="2400" b="0" i="0" dirty="0">
                <a:solidFill>
                  <a:srgbClr val="000000"/>
                </a:solidFill>
                <a:effectLst/>
                <a:latin typeface="LinLibertine"/>
              </a:rPr>
              <a:t>3rd-parties can also write Docker network drivers. These are known as </a:t>
            </a:r>
            <a:r>
              <a:rPr lang="en-US" sz="2400" b="0" i="1" dirty="0">
                <a:solidFill>
                  <a:srgbClr val="000000"/>
                </a:solidFill>
                <a:effectLst/>
                <a:latin typeface="LinLibertineI"/>
              </a:rPr>
              <a:t>remote drivers</a:t>
            </a:r>
            <a:r>
              <a:rPr lang="en-US" sz="2400" b="0" i="0" dirty="0">
                <a:solidFill>
                  <a:srgbClr val="000000"/>
                </a:solidFill>
                <a:effectLst/>
                <a:latin typeface="LinLibertine"/>
              </a:rPr>
              <a:t>, and examples include </a:t>
            </a:r>
            <a:r>
              <a:rPr lang="en-US" sz="2400" b="0" i="0" dirty="0">
                <a:solidFill>
                  <a:srgbClr val="000000"/>
                </a:solidFill>
                <a:effectLst/>
                <a:latin typeface="AnonymousPro"/>
              </a:rPr>
              <a:t>calico</a:t>
            </a:r>
            <a:r>
              <a:rPr lang="en-US" sz="2400" b="0" i="0" dirty="0">
                <a:solidFill>
                  <a:srgbClr val="000000"/>
                </a:solidFill>
                <a:effectLst/>
                <a:latin typeface="LinLibertine"/>
              </a:rPr>
              <a:t>, </a:t>
            </a:r>
            <a:r>
              <a:rPr lang="en-US" sz="2400" b="0" i="0" dirty="0" err="1">
                <a:solidFill>
                  <a:srgbClr val="000000"/>
                </a:solidFill>
                <a:effectLst/>
                <a:latin typeface="AnonymousPro"/>
              </a:rPr>
              <a:t>contiv</a:t>
            </a:r>
            <a:r>
              <a:rPr lang="en-US" sz="2400" b="0" i="0" dirty="0">
                <a:solidFill>
                  <a:srgbClr val="000000"/>
                </a:solidFill>
                <a:effectLst/>
                <a:latin typeface="LinLibertine"/>
              </a:rPr>
              <a:t>, </a:t>
            </a:r>
            <a:r>
              <a:rPr lang="en-US" sz="2400" b="0" i="0" dirty="0" err="1">
                <a:solidFill>
                  <a:srgbClr val="000000"/>
                </a:solidFill>
                <a:effectLst/>
                <a:latin typeface="AnonymousPro"/>
              </a:rPr>
              <a:t>kuryr</a:t>
            </a:r>
            <a:r>
              <a:rPr lang="en-US" sz="2400" b="0" i="0" dirty="0">
                <a:solidFill>
                  <a:srgbClr val="000000"/>
                </a:solidFill>
                <a:effectLst/>
                <a:latin typeface="LinLibertine"/>
              </a:rPr>
              <a:t>, and </a:t>
            </a:r>
            <a:r>
              <a:rPr lang="en-US" sz="2400" b="0" i="0" dirty="0">
                <a:solidFill>
                  <a:srgbClr val="000000"/>
                </a:solidFill>
                <a:effectLst/>
                <a:latin typeface="AnonymousPro"/>
              </a:rPr>
              <a:t>weave</a:t>
            </a:r>
            <a:r>
              <a:rPr lang="en-US" sz="2400" b="0" i="0" dirty="0">
                <a:solidFill>
                  <a:srgbClr val="000000"/>
                </a:solidFill>
                <a:effectLst/>
                <a:latin typeface="LinLibertine"/>
              </a:rPr>
              <a:t>.</a:t>
            </a:r>
          </a:p>
          <a:p>
            <a:r>
              <a:rPr lang="en-US" sz="2400" b="0" i="0" dirty="0">
                <a:solidFill>
                  <a:srgbClr val="000000"/>
                </a:solidFill>
                <a:effectLst/>
                <a:latin typeface="LinLibertine"/>
              </a:rPr>
              <a:t>Each driver is in charge of the actual creation and management of all resources on the networks it is responsible for. For example, an overlay network called “prod-</a:t>
            </a:r>
            <a:r>
              <a:rPr lang="en-US" sz="2400" b="0" i="0" dirty="0" err="1">
                <a:solidFill>
                  <a:srgbClr val="000000"/>
                </a:solidFill>
                <a:effectLst/>
                <a:latin typeface="LinLibertine"/>
              </a:rPr>
              <a:t>fecuda</a:t>
            </a:r>
            <a:r>
              <a:rPr lang="en-US" sz="2400" b="0" i="0" dirty="0">
                <a:solidFill>
                  <a:srgbClr val="000000"/>
                </a:solidFill>
                <a:effectLst/>
                <a:latin typeface="LinLibertine"/>
              </a:rPr>
              <a:t>” will be owned and managed by the </a:t>
            </a:r>
            <a:r>
              <a:rPr lang="en-US" sz="2400" b="0" i="0" dirty="0">
                <a:solidFill>
                  <a:srgbClr val="000000"/>
                </a:solidFill>
                <a:effectLst/>
                <a:latin typeface="AnonymousPro"/>
              </a:rPr>
              <a:t>overlay </a:t>
            </a:r>
            <a:r>
              <a:rPr lang="en-US" sz="2400" b="0" i="0" dirty="0">
                <a:solidFill>
                  <a:srgbClr val="000000"/>
                </a:solidFill>
                <a:effectLst/>
                <a:latin typeface="LinLibertine"/>
              </a:rPr>
              <a:t>driver. This means the </a:t>
            </a:r>
            <a:r>
              <a:rPr lang="en-US" sz="2400" b="0" i="0" dirty="0">
                <a:solidFill>
                  <a:srgbClr val="000000"/>
                </a:solidFill>
                <a:effectLst/>
                <a:latin typeface="AnonymousPro"/>
              </a:rPr>
              <a:t>overlay </a:t>
            </a:r>
            <a:r>
              <a:rPr lang="en-US" sz="2400" b="0" i="0" dirty="0">
                <a:solidFill>
                  <a:srgbClr val="000000"/>
                </a:solidFill>
                <a:effectLst/>
                <a:latin typeface="LinLibertine"/>
              </a:rPr>
              <a:t>driver will be invoked for the creation, management, and deletion of all resources on that network.</a:t>
            </a:r>
            <a:r>
              <a:rPr lang="en-US" sz="2400" dirty="0"/>
              <a:t> </a:t>
            </a:r>
            <a:br>
              <a:rPr lang="en-US" dirty="0"/>
            </a:br>
            <a:br>
              <a:rPr lang="en-US" dirty="0"/>
            </a:br>
            <a:endParaRPr lang="en-US" dirty="0"/>
          </a:p>
        </p:txBody>
      </p:sp>
    </p:spTree>
    <p:extLst>
      <p:ext uri="{BB962C8B-B14F-4D97-AF65-F5344CB8AC3E}">
        <p14:creationId xmlns:p14="http://schemas.microsoft.com/office/powerpoint/2010/main" val="302902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33</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13" name="TextBox 12">
            <a:extLst>
              <a:ext uri="{FF2B5EF4-FFF2-40B4-BE49-F238E27FC236}">
                <a16:creationId xmlns:a16="http://schemas.microsoft.com/office/drawing/2014/main" id="{CD17F0B4-87D1-76BD-076C-BFE768D2D0A5}"/>
              </a:ext>
            </a:extLst>
          </p:cNvPr>
          <p:cNvSpPr txBox="1"/>
          <p:nvPr/>
        </p:nvSpPr>
        <p:spPr>
          <a:xfrm>
            <a:off x="374754" y="1940668"/>
            <a:ext cx="11497456" cy="3970318"/>
          </a:xfrm>
          <a:prstGeom prst="rect">
            <a:avLst/>
          </a:prstGeom>
          <a:noFill/>
        </p:spPr>
        <p:txBody>
          <a:bodyPr wrap="square">
            <a:spAutoFit/>
          </a:bodyPr>
          <a:lstStyle/>
          <a:p>
            <a:r>
              <a:rPr lang="en-US" sz="2400" b="0" i="0" dirty="0">
                <a:solidFill>
                  <a:srgbClr val="000000"/>
                </a:solidFill>
                <a:effectLst/>
                <a:latin typeface="LinLibertine"/>
              </a:rPr>
              <a:t>Docker ships with several built-in drivers, known as native drivers or </a:t>
            </a:r>
            <a:r>
              <a:rPr lang="en-US" sz="2400" b="0" i="1" dirty="0">
                <a:solidFill>
                  <a:srgbClr val="000000"/>
                </a:solidFill>
                <a:effectLst/>
                <a:latin typeface="LinLibertineI"/>
              </a:rPr>
              <a:t>local drivers</a:t>
            </a:r>
            <a:r>
              <a:rPr lang="en-US" sz="2400" b="0" i="0" dirty="0">
                <a:solidFill>
                  <a:srgbClr val="000000"/>
                </a:solidFill>
                <a:effectLst/>
                <a:latin typeface="LinLibertine"/>
              </a:rPr>
              <a:t>. On Linux they include</a:t>
            </a:r>
            <a:r>
              <a:rPr lang="en-US" sz="2400" b="0" i="1" dirty="0">
                <a:solidFill>
                  <a:schemeClr val="accent5">
                    <a:lumMod val="75000"/>
                  </a:schemeClr>
                </a:solidFill>
                <a:effectLst/>
                <a:latin typeface="LinLibertine"/>
              </a:rPr>
              <a:t>; </a:t>
            </a:r>
            <a:r>
              <a:rPr lang="en-US" sz="2400" b="0" i="1" dirty="0">
                <a:solidFill>
                  <a:schemeClr val="accent5">
                    <a:lumMod val="75000"/>
                  </a:schemeClr>
                </a:solidFill>
                <a:effectLst/>
                <a:latin typeface="AnonymousPro"/>
              </a:rPr>
              <a:t>bridge</a:t>
            </a:r>
            <a:r>
              <a:rPr lang="en-US" sz="2400" b="0" i="1" dirty="0">
                <a:solidFill>
                  <a:schemeClr val="accent5">
                    <a:lumMod val="75000"/>
                  </a:schemeClr>
                </a:solidFill>
                <a:effectLst/>
                <a:latin typeface="LinLibertine"/>
              </a:rPr>
              <a:t>, </a:t>
            </a:r>
            <a:r>
              <a:rPr lang="en-US" sz="2400" b="0" i="1" dirty="0">
                <a:solidFill>
                  <a:schemeClr val="accent5">
                    <a:lumMod val="75000"/>
                  </a:schemeClr>
                </a:solidFill>
                <a:effectLst/>
                <a:latin typeface="AnonymousPro"/>
              </a:rPr>
              <a:t>overlay</a:t>
            </a:r>
            <a:r>
              <a:rPr lang="en-US" sz="2400" b="0" i="1" dirty="0">
                <a:solidFill>
                  <a:schemeClr val="accent5">
                    <a:lumMod val="75000"/>
                  </a:schemeClr>
                </a:solidFill>
                <a:effectLst/>
                <a:latin typeface="LinLibertine"/>
              </a:rPr>
              <a:t>, </a:t>
            </a:r>
            <a:r>
              <a:rPr lang="en-US" sz="2400" b="0" i="0" dirty="0">
                <a:solidFill>
                  <a:srgbClr val="000000"/>
                </a:solidFill>
                <a:effectLst/>
                <a:latin typeface="LinLibertine"/>
              </a:rPr>
              <a:t>and </a:t>
            </a:r>
            <a:r>
              <a:rPr lang="en-US" sz="2400" b="0" i="1" dirty="0" err="1">
                <a:solidFill>
                  <a:schemeClr val="accent5">
                    <a:lumMod val="75000"/>
                  </a:schemeClr>
                </a:solidFill>
                <a:effectLst/>
                <a:latin typeface="AnonymousPro"/>
              </a:rPr>
              <a:t>macvlan</a:t>
            </a:r>
            <a:r>
              <a:rPr lang="en-US" sz="2400" b="0" i="0" dirty="0">
                <a:solidFill>
                  <a:srgbClr val="000000"/>
                </a:solidFill>
                <a:effectLst/>
                <a:latin typeface="LinLibertine"/>
              </a:rPr>
              <a:t>.</a:t>
            </a:r>
            <a:r>
              <a:rPr lang="en-US" sz="2400" dirty="0"/>
              <a:t> </a:t>
            </a:r>
          </a:p>
          <a:p>
            <a:endParaRPr lang="en-US" sz="2400" dirty="0"/>
          </a:p>
          <a:p>
            <a:r>
              <a:rPr lang="en-US" sz="2400" b="0" i="0" dirty="0">
                <a:solidFill>
                  <a:srgbClr val="000000"/>
                </a:solidFill>
                <a:effectLst/>
                <a:latin typeface="LinLibertine"/>
              </a:rPr>
              <a:t>3rd-parties can also write Docker network drivers. These are known as </a:t>
            </a:r>
            <a:r>
              <a:rPr lang="en-US" sz="2400" b="0" i="1" dirty="0">
                <a:solidFill>
                  <a:srgbClr val="000000"/>
                </a:solidFill>
                <a:effectLst/>
                <a:latin typeface="LinLibertineI"/>
              </a:rPr>
              <a:t>remote drivers</a:t>
            </a:r>
            <a:r>
              <a:rPr lang="en-US" sz="2400" b="0" i="0" dirty="0">
                <a:solidFill>
                  <a:srgbClr val="000000"/>
                </a:solidFill>
                <a:effectLst/>
                <a:latin typeface="LinLibertine"/>
              </a:rPr>
              <a:t>, and examples include </a:t>
            </a:r>
            <a:r>
              <a:rPr lang="en-US" sz="2400" b="0" i="0" dirty="0">
                <a:solidFill>
                  <a:srgbClr val="000000"/>
                </a:solidFill>
                <a:effectLst/>
                <a:latin typeface="AnonymousPro"/>
              </a:rPr>
              <a:t>calico</a:t>
            </a:r>
            <a:r>
              <a:rPr lang="en-US" sz="2400" b="0" i="0" dirty="0">
                <a:solidFill>
                  <a:srgbClr val="000000"/>
                </a:solidFill>
                <a:effectLst/>
                <a:latin typeface="LinLibertine"/>
              </a:rPr>
              <a:t>, </a:t>
            </a:r>
            <a:r>
              <a:rPr lang="en-US" sz="2400" b="0" i="0" dirty="0" err="1">
                <a:solidFill>
                  <a:srgbClr val="000000"/>
                </a:solidFill>
                <a:effectLst/>
                <a:latin typeface="AnonymousPro"/>
              </a:rPr>
              <a:t>contiv</a:t>
            </a:r>
            <a:r>
              <a:rPr lang="en-US" sz="2400" b="0" i="0" dirty="0">
                <a:solidFill>
                  <a:srgbClr val="000000"/>
                </a:solidFill>
                <a:effectLst/>
                <a:latin typeface="LinLibertine"/>
              </a:rPr>
              <a:t>, </a:t>
            </a:r>
            <a:r>
              <a:rPr lang="en-US" sz="2400" b="0" i="0" dirty="0" err="1">
                <a:solidFill>
                  <a:srgbClr val="000000"/>
                </a:solidFill>
                <a:effectLst/>
                <a:latin typeface="AnonymousPro"/>
              </a:rPr>
              <a:t>kuryr</a:t>
            </a:r>
            <a:r>
              <a:rPr lang="en-US" sz="2400" b="0" i="0" dirty="0">
                <a:solidFill>
                  <a:srgbClr val="000000"/>
                </a:solidFill>
                <a:effectLst/>
                <a:latin typeface="LinLibertine"/>
              </a:rPr>
              <a:t>, and </a:t>
            </a:r>
            <a:r>
              <a:rPr lang="en-US" sz="2400" b="0" i="0" dirty="0">
                <a:solidFill>
                  <a:srgbClr val="000000"/>
                </a:solidFill>
                <a:effectLst/>
                <a:latin typeface="AnonymousPro"/>
              </a:rPr>
              <a:t>weave</a:t>
            </a:r>
            <a:r>
              <a:rPr lang="en-US" sz="2400" b="0" i="0" dirty="0">
                <a:solidFill>
                  <a:srgbClr val="000000"/>
                </a:solidFill>
                <a:effectLst/>
                <a:latin typeface="LinLibertine"/>
              </a:rPr>
              <a:t>.</a:t>
            </a:r>
          </a:p>
          <a:p>
            <a:r>
              <a:rPr lang="en-US" sz="2400" b="0" i="0" dirty="0">
                <a:solidFill>
                  <a:srgbClr val="000000"/>
                </a:solidFill>
                <a:effectLst/>
                <a:latin typeface="LinLibertine"/>
              </a:rPr>
              <a:t>Each driver is in charge of the actual creation and management of all resources on the networks it is responsible for. For example, an overlay network called “prod-</a:t>
            </a:r>
            <a:r>
              <a:rPr lang="en-US" sz="2400" b="0" i="0" dirty="0" err="1">
                <a:solidFill>
                  <a:srgbClr val="000000"/>
                </a:solidFill>
                <a:effectLst/>
                <a:latin typeface="LinLibertine"/>
              </a:rPr>
              <a:t>fecuda</a:t>
            </a:r>
            <a:r>
              <a:rPr lang="en-US" sz="2400" b="0" i="0" dirty="0">
                <a:solidFill>
                  <a:srgbClr val="000000"/>
                </a:solidFill>
                <a:effectLst/>
                <a:latin typeface="LinLibertine"/>
              </a:rPr>
              <a:t>” will be owned and managed by the </a:t>
            </a:r>
            <a:r>
              <a:rPr lang="en-US" sz="2400" b="0" i="0" dirty="0">
                <a:solidFill>
                  <a:srgbClr val="000000"/>
                </a:solidFill>
                <a:effectLst/>
                <a:latin typeface="AnonymousPro"/>
              </a:rPr>
              <a:t>overlay </a:t>
            </a:r>
            <a:r>
              <a:rPr lang="en-US" sz="2400" b="0" i="0" dirty="0">
                <a:solidFill>
                  <a:srgbClr val="000000"/>
                </a:solidFill>
                <a:effectLst/>
                <a:latin typeface="LinLibertine"/>
              </a:rPr>
              <a:t>driver. This means the </a:t>
            </a:r>
            <a:r>
              <a:rPr lang="en-US" sz="2400" b="0" i="0" dirty="0">
                <a:solidFill>
                  <a:srgbClr val="000000"/>
                </a:solidFill>
                <a:effectLst/>
                <a:latin typeface="AnonymousPro"/>
              </a:rPr>
              <a:t>overlay </a:t>
            </a:r>
            <a:r>
              <a:rPr lang="en-US" sz="2400" b="0" i="0" dirty="0">
                <a:solidFill>
                  <a:srgbClr val="000000"/>
                </a:solidFill>
                <a:effectLst/>
                <a:latin typeface="LinLibertine"/>
              </a:rPr>
              <a:t>driver will be invoked for the creation, management, and deletion of all resources on that network.</a:t>
            </a:r>
            <a:r>
              <a:rPr lang="en-US" sz="2400" dirty="0"/>
              <a:t> </a:t>
            </a:r>
            <a:br>
              <a:rPr lang="en-US" dirty="0"/>
            </a:br>
            <a:br>
              <a:rPr lang="en-US" dirty="0"/>
            </a:br>
            <a:endParaRPr lang="en-US" dirty="0"/>
          </a:p>
        </p:txBody>
      </p:sp>
    </p:spTree>
    <p:extLst>
      <p:ext uri="{BB962C8B-B14F-4D97-AF65-F5344CB8AC3E}">
        <p14:creationId xmlns:p14="http://schemas.microsoft.com/office/powerpoint/2010/main" val="4131242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34</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3" name="TextBox 2">
            <a:extLst>
              <a:ext uri="{FF2B5EF4-FFF2-40B4-BE49-F238E27FC236}">
                <a16:creationId xmlns:a16="http://schemas.microsoft.com/office/drawing/2014/main" id="{1208F3C0-C4AE-01A1-9922-425C8FDB578C}"/>
              </a:ext>
            </a:extLst>
          </p:cNvPr>
          <p:cNvSpPr txBox="1"/>
          <p:nvPr/>
        </p:nvSpPr>
        <p:spPr>
          <a:xfrm>
            <a:off x="324788" y="1468159"/>
            <a:ext cx="9688642" cy="4431983"/>
          </a:xfrm>
          <a:prstGeom prst="rect">
            <a:avLst/>
          </a:prstGeom>
          <a:noFill/>
        </p:spPr>
        <p:txBody>
          <a:bodyPr wrap="square">
            <a:spAutoFit/>
          </a:bodyPr>
          <a:lstStyle/>
          <a:p>
            <a:r>
              <a:rPr lang="en-US" sz="3600" b="1" i="0" dirty="0">
                <a:solidFill>
                  <a:srgbClr val="000000"/>
                </a:solidFill>
                <a:effectLst/>
                <a:latin typeface="OpenSans-Bold"/>
              </a:rPr>
              <a:t>Docker network types:</a:t>
            </a:r>
          </a:p>
          <a:p>
            <a:endParaRPr lang="en-US" sz="1800" b="1" i="0" dirty="0">
              <a:solidFill>
                <a:srgbClr val="000000"/>
              </a:solidFill>
              <a:effectLst/>
              <a:latin typeface="OpenSans-Bold"/>
            </a:endParaRPr>
          </a:p>
          <a:p>
            <a:pPr marL="285750" indent="-285750">
              <a:buFont typeface="Arial" panose="020B0604020202020204" pitchFamily="34" charset="0"/>
              <a:buChar char="•"/>
            </a:pPr>
            <a:r>
              <a:rPr lang="en-US" sz="3200" b="1" i="0" dirty="0">
                <a:solidFill>
                  <a:srgbClr val="000000"/>
                </a:solidFill>
                <a:effectLst/>
                <a:latin typeface="+mj-lt"/>
              </a:rPr>
              <a:t>  Single-host bridge networks</a:t>
            </a:r>
            <a:r>
              <a:rPr lang="en-US" sz="3200" dirty="0">
                <a:latin typeface="+mj-lt"/>
              </a:rPr>
              <a:t> </a:t>
            </a:r>
          </a:p>
          <a:p>
            <a:pPr marL="457200" indent="-457200">
              <a:buFont typeface="Arial" panose="020B0604020202020204" pitchFamily="34" charset="0"/>
              <a:buChar char="•"/>
            </a:pPr>
            <a:r>
              <a:rPr lang="en-US" sz="3200" b="1" dirty="0">
                <a:latin typeface="+mj-lt"/>
              </a:rPr>
              <a:t>Host Network</a:t>
            </a:r>
          </a:p>
          <a:p>
            <a:pPr marL="457200" indent="-457200">
              <a:buFont typeface="Arial" panose="020B0604020202020204" pitchFamily="34" charset="0"/>
              <a:buChar char="•"/>
            </a:pPr>
            <a:r>
              <a:rPr lang="en-US" sz="3200" b="1" i="0" dirty="0">
                <a:solidFill>
                  <a:srgbClr val="000000"/>
                </a:solidFill>
                <a:effectLst/>
                <a:latin typeface="+mj-lt"/>
              </a:rPr>
              <a:t>Multi-host overlay networks</a:t>
            </a:r>
          </a:p>
          <a:p>
            <a:pPr marL="457200" indent="-457200">
              <a:buFont typeface="Arial" panose="020B0604020202020204" pitchFamily="34" charset="0"/>
              <a:buChar char="•"/>
            </a:pPr>
            <a:r>
              <a:rPr lang="en-US" sz="3200" b="1" i="0" dirty="0">
                <a:solidFill>
                  <a:srgbClr val="000000"/>
                </a:solidFill>
                <a:effectLst/>
                <a:latin typeface="+mj-lt"/>
              </a:rPr>
              <a:t>Connecting to existing networks</a:t>
            </a:r>
          </a:p>
          <a:p>
            <a:pPr marL="457200" indent="-457200">
              <a:buFont typeface="Arial" panose="020B0604020202020204" pitchFamily="34" charset="0"/>
              <a:buChar char="•"/>
            </a:pPr>
            <a:r>
              <a:rPr lang="en-US" sz="3200" b="1" dirty="0" err="1">
                <a:latin typeface="+mj-lt"/>
              </a:rPr>
              <a:t>IPvLAN</a:t>
            </a:r>
            <a:r>
              <a:rPr lang="en-US" sz="3200" b="1" dirty="0">
                <a:latin typeface="+mj-lt"/>
              </a:rPr>
              <a:t> Network</a:t>
            </a:r>
          </a:p>
          <a:p>
            <a:pPr marL="457200" indent="-457200">
              <a:buFont typeface="Arial" panose="020B0604020202020204" pitchFamily="34" charset="0"/>
              <a:buChar char="•"/>
            </a:pPr>
            <a:r>
              <a:rPr lang="en-US" sz="3200" b="1" dirty="0" err="1">
                <a:latin typeface="+mj-lt"/>
              </a:rPr>
              <a:t>Macvlan</a:t>
            </a:r>
            <a:r>
              <a:rPr lang="en-US" sz="3200" b="1" dirty="0">
                <a:latin typeface="+mj-lt"/>
              </a:rPr>
              <a:t> Network</a:t>
            </a:r>
          </a:p>
          <a:p>
            <a:br>
              <a:rPr lang="en-US" dirty="0"/>
            </a:br>
            <a:endParaRPr lang="en-US" dirty="0"/>
          </a:p>
        </p:txBody>
      </p:sp>
    </p:spTree>
    <p:extLst>
      <p:ext uri="{BB962C8B-B14F-4D97-AF65-F5344CB8AC3E}">
        <p14:creationId xmlns:p14="http://schemas.microsoft.com/office/powerpoint/2010/main" val="4221078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35</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3" name="TextBox 2">
            <a:extLst>
              <a:ext uri="{FF2B5EF4-FFF2-40B4-BE49-F238E27FC236}">
                <a16:creationId xmlns:a16="http://schemas.microsoft.com/office/drawing/2014/main" id="{1208F3C0-C4AE-01A1-9922-425C8FDB578C}"/>
              </a:ext>
            </a:extLst>
          </p:cNvPr>
          <p:cNvSpPr txBox="1"/>
          <p:nvPr/>
        </p:nvSpPr>
        <p:spPr>
          <a:xfrm>
            <a:off x="324788" y="1468159"/>
            <a:ext cx="9688642" cy="4431983"/>
          </a:xfrm>
          <a:prstGeom prst="rect">
            <a:avLst/>
          </a:prstGeom>
          <a:noFill/>
        </p:spPr>
        <p:txBody>
          <a:bodyPr wrap="square">
            <a:spAutoFit/>
          </a:bodyPr>
          <a:lstStyle/>
          <a:p>
            <a:r>
              <a:rPr lang="en-US" sz="3600" b="1" i="0" dirty="0">
                <a:solidFill>
                  <a:srgbClr val="000000"/>
                </a:solidFill>
                <a:effectLst/>
                <a:latin typeface="OpenSans-Bold"/>
              </a:rPr>
              <a:t>Docker network types:</a:t>
            </a:r>
          </a:p>
          <a:p>
            <a:endParaRPr lang="en-US" sz="1800" b="1" i="0" dirty="0">
              <a:solidFill>
                <a:srgbClr val="000000"/>
              </a:solidFill>
              <a:effectLst/>
              <a:latin typeface="OpenSans-Bold"/>
            </a:endParaRPr>
          </a:p>
          <a:p>
            <a:pPr marL="285750" indent="-285750">
              <a:buFont typeface="Arial" panose="020B0604020202020204" pitchFamily="34" charset="0"/>
              <a:buChar char="•"/>
            </a:pPr>
            <a:r>
              <a:rPr lang="en-US" sz="3200" b="1" i="0" dirty="0">
                <a:solidFill>
                  <a:srgbClr val="000000"/>
                </a:solidFill>
                <a:effectLst/>
                <a:latin typeface="+mj-lt"/>
              </a:rPr>
              <a:t>  Single-host bridge networks</a:t>
            </a:r>
            <a:r>
              <a:rPr lang="en-US" sz="3200" dirty="0">
                <a:latin typeface="+mj-lt"/>
              </a:rPr>
              <a:t> </a:t>
            </a:r>
          </a:p>
          <a:p>
            <a:pPr marL="457200" indent="-457200">
              <a:buFont typeface="Arial" panose="020B0604020202020204" pitchFamily="34" charset="0"/>
              <a:buChar char="•"/>
            </a:pPr>
            <a:r>
              <a:rPr lang="en-US" sz="3200" b="1" dirty="0">
                <a:latin typeface="+mj-lt"/>
              </a:rPr>
              <a:t>Host Network</a:t>
            </a:r>
          </a:p>
          <a:p>
            <a:pPr marL="457200" indent="-457200">
              <a:buFont typeface="Arial" panose="020B0604020202020204" pitchFamily="34" charset="0"/>
              <a:buChar char="•"/>
            </a:pPr>
            <a:r>
              <a:rPr lang="en-US" sz="3200" b="1" i="0" dirty="0">
                <a:solidFill>
                  <a:srgbClr val="000000"/>
                </a:solidFill>
                <a:effectLst/>
                <a:latin typeface="+mj-lt"/>
              </a:rPr>
              <a:t>Multi-host overlay networks</a:t>
            </a:r>
          </a:p>
          <a:p>
            <a:pPr marL="457200" indent="-457200">
              <a:buFont typeface="Arial" panose="020B0604020202020204" pitchFamily="34" charset="0"/>
              <a:buChar char="•"/>
            </a:pPr>
            <a:r>
              <a:rPr lang="en-US" sz="3200" b="1" i="0" dirty="0">
                <a:solidFill>
                  <a:srgbClr val="000000"/>
                </a:solidFill>
                <a:effectLst/>
                <a:latin typeface="+mj-lt"/>
              </a:rPr>
              <a:t>Connecting to existing networks</a:t>
            </a:r>
          </a:p>
          <a:p>
            <a:pPr marL="457200" indent="-457200">
              <a:buFont typeface="Arial" panose="020B0604020202020204" pitchFamily="34" charset="0"/>
              <a:buChar char="•"/>
            </a:pPr>
            <a:r>
              <a:rPr lang="en-US" sz="3200" b="1" dirty="0" err="1">
                <a:latin typeface="+mj-lt"/>
              </a:rPr>
              <a:t>IPvLAN</a:t>
            </a:r>
            <a:r>
              <a:rPr lang="en-US" sz="3200" b="1" dirty="0">
                <a:latin typeface="+mj-lt"/>
              </a:rPr>
              <a:t> Network</a:t>
            </a:r>
          </a:p>
          <a:p>
            <a:pPr marL="457200" indent="-457200">
              <a:buFont typeface="Arial" panose="020B0604020202020204" pitchFamily="34" charset="0"/>
              <a:buChar char="•"/>
            </a:pPr>
            <a:r>
              <a:rPr lang="en-US" sz="3200" b="1" dirty="0" err="1">
                <a:latin typeface="+mj-lt"/>
              </a:rPr>
              <a:t>Macvlan</a:t>
            </a:r>
            <a:r>
              <a:rPr lang="en-US" sz="3200" b="1" dirty="0">
                <a:latin typeface="+mj-lt"/>
              </a:rPr>
              <a:t> Network</a:t>
            </a:r>
          </a:p>
          <a:p>
            <a:br>
              <a:rPr lang="en-US" dirty="0"/>
            </a:br>
            <a:endParaRPr lang="en-US" dirty="0"/>
          </a:p>
        </p:txBody>
      </p:sp>
    </p:spTree>
    <p:extLst>
      <p:ext uri="{BB962C8B-B14F-4D97-AF65-F5344CB8AC3E}">
        <p14:creationId xmlns:p14="http://schemas.microsoft.com/office/powerpoint/2010/main" val="2188907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36</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3" name="TextBox 2">
            <a:extLst>
              <a:ext uri="{FF2B5EF4-FFF2-40B4-BE49-F238E27FC236}">
                <a16:creationId xmlns:a16="http://schemas.microsoft.com/office/drawing/2014/main" id="{1208F3C0-C4AE-01A1-9922-425C8FDB578C}"/>
              </a:ext>
            </a:extLst>
          </p:cNvPr>
          <p:cNvSpPr txBox="1"/>
          <p:nvPr/>
        </p:nvSpPr>
        <p:spPr>
          <a:xfrm>
            <a:off x="347272" y="1566284"/>
            <a:ext cx="11497455" cy="2246769"/>
          </a:xfrm>
          <a:prstGeom prst="rect">
            <a:avLst/>
          </a:prstGeom>
          <a:noFill/>
        </p:spPr>
        <p:txBody>
          <a:bodyPr wrap="square">
            <a:spAutoFit/>
          </a:bodyPr>
          <a:lstStyle/>
          <a:p>
            <a:r>
              <a:rPr lang="en-US" sz="2800" b="0" i="0" dirty="0">
                <a:solidFill>
                  <a:srgbClr val="000000"/>
                </a:solidFill>
                <a:effectLst/>
                <a:latin typeface="LinLibertine"/>
              </a:rPr>
              <a:t>Docker networks built with the </a:t>
            </a:r>
            <a:r>
              <a:rPr lang="en-US" sz="2800" b="0" i="0" dirty="0">
                <a:solidFill>
                  <a:srgbClr val="000000"/>
                </a:solidFill>
                <a:effectLst/>
                <a:latin typeface="AnonymousPro"/>
              </a:rPr>
              <a:t>bridge </a:t>
            </a:r>
            <a:r>
              <a:rPr lang="en-US" sz="2800" b="0" i="0" dirty="0">
                <a:solidFill>
                  <a:srgbClr val="000000"/>
                </a:solidFill>
                <a:effectLst/>
                <a:latin typeface="LinLibertine"/>
              </a:rPr>
              <a:t>driver on Linux hosts are based on the </a:t>
            </a:r>
            <a:r>
              <a:rPr lang="en-US" sz="2800" b="0" i="0" dirty="0" err="1">
                <a:solidFill>
                  <a:srgbClr val="000000"/>
                </a:solidFill>
                <a:effectLst/>
                <a:latin typeface="LinLibertine"/>
              </a:rPr>
              <a:t>battlehardened</a:t>
            </a:r>
            <a:r>
              <a:rPr lang="en-US" sz="2800" b="0" i="0" dirty="0">
                <a:solidFill>
                  <a:srgbClr val="000000"/>
                </a:solidFill>
                <a:effectLst/>
                <a:latin typeface="LinLibertine"/>
              </a:rPr>
              <a:t> </a:t>
            </a:r>
            <a:r>
              <a:rPr lang="en-US" sz="2800" b="0" i="1" dirty="0" err="1">
                <a:solidFill>
                  <a:srgbClr val="000000"/>
                </a:solidFill>
                <a:effectLst/>
                <a:latin typeface="LinLibertineI"/>
              </a:rPr>
              <a:t>linux</a:t>
            </a:r>
            <a:r>
              <a:rPr lang="en-US" sz="2800" b="0" i="1" dirty="0">
                <a:solidFill>
                  <a:srgbClr val="000000"/>
                </a:solidFill>
                <a:effectLst/>
                <a:latin typeface="LinLibertineI"/>
              </a:rPr>
              <a:t> bridge </a:t>
            </a:r>
            <a:r>
              <a:rPr lang="en-US" sz="2800" b="0" i="0" dirty="0">
                <a:solidFill>
                  <a:srgbClr val="000000"/>
                </a:solidFill>
                <a:effectLst/>
                <a:latin typeface="LinLibertine"/>
              </a:rPr>
              <a:t>technology that has existed in the Linux kernel for over 15 years. This means they’re high performance and extremely stable! It also means you can inspect them using standard Linux utilities. For example.</a:t>
            </a:r>
            <a:r>
              <a:rPr lang="en-US" sz="2800" dirty="0"/>
              <a:t> </a:t>
            </a:r>
            <a:br>
              <a:rPr lang="en-US" sz="2800" dirty="0"/>
            </a:br>
            <a:endParaRPr lang="en-US" sz="2800" dirty="0"/>
          </a:p>
        </p:txBody>
      </p:sp>
      <p:pic>
        <p:nvPicPr>
          <p:cNvPr id="7" name="Picture 6">
            <a:extLst>
              <a:ext uri="{FF2B5EF4-FFF2-40B4-BE49-F238E27FC236}">
                <a16:creationId xmlns:a16="http://schemas.microsoft.com/office/drawing/2014/main" id="{1419A723-0DC7-C7B9-0298-F2D4A72179BF}"/>
              </a:ext>
            </a:extLst>
          </p:cNvPr>
          <p:cNvPicPr>
            <a:picLocks noChangeAspect="1"/>
          </p:cNvPicPr>
          <p:nvPr/>
        </p:nvPicPr>
        <p:blipFill>
          <a:blip r:embed="rId2"/>
          <a:stretch>
            <a:fillRect/>
          </a:stretch>
        </p:blipFill>
        <p:spPr>
          <a:xfrm>
            <a:off x="3571236" y="3939238"/>
            <a:ext cx="4582164" cy="1857634"/>
          </a:xfrm>
          <a:prstGeom prst="rect">
            <a:avLst/>
          </a:prstGeom>
        </p:spPr>
      </p:pic>
    </p:spTree>
    <p:extLst>
      <p:ext uri="{BB962C8B-B14F-4D97-AF65-F5344CB8AC3E}">
        <p14:creationId xmlns:p14="http://schemas.microsoft.com/office/powerpoint/2010/main" val="2509422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37</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3" name="TextBox 2">
            <a:extLst>
              <a:ext uri="{FF2B5EF4-FFF2-40B4-BE49-F238E27FC236}">
                <a16:creationId xmlns:a16="http://schemas.microsoft.com/office/drawing/2014/main" id="{1208F3C0-C4AE-01A1-9922-425C8FDB578C}"/>
              </a:ext>
            </a:extLst>
          </p:cNvPr>
          <p:cNvSpPr txBox="1"/>
          <p:nvPr/>
        </p:nvSpPr>
        <p:spPr>
          <a:xfrm>
            <a:off x="324788" y="1483149"/>
            <a:ext cx="9688642" cy="2585323"/>
          </a:xfrm>
          <a:prstGeom prst="rect">
            <a:avLst/>
          </a:prstGeom>
          <a:noFill/>
        </p:spPr>
        <p:txBody>
          <a:bodyPr wrap="square">
            <a:spAutoFit/>
          </a:bodyPr>
          <a:lstStyle/>
          <a:p>
            <a:r>
              <a:rPr lang="en-US" dirty="0" err="1"/>
              <a:t>ip</a:t>
            </a:r>
            <a:r>
              <a:rPr lang="en-US" dirty="0"/>
              <a:t> a</a:t>
            </a:r>
          </a:p>
          <a:p>
            <a:r>
              <a:rPr lang="en-US" dirty="0" err="1"/>
              <a:t>ip</a:t>
            </a:r>
            <a:r>
              <a:rPr lang="en-US" dirty="0"/>
              <a:t> address show dev docker0</a:t>
            </a:r>
          </a:p>
          <a:p>
            <a:r>
              <a:rPr lang="en-US" dirty="0" err="1"/>
              <a:t>brctl</a:t>
            </a:r>
            <a:r>
              <a:rPr lang="en-US" dirty="0"/>
              <a:t> show</a:t>
            </a:r>
          </a:p>
          <a:p>
            <a:r>
              <a:rPr lang="en-US" dirty="0"/>
              <a:t>apt install bridge-utils -y</a:t>
            </a:r>
          </a:p>
          <a:p>
            <a:r>
              <a:rPr lang="en-US" dirty="0"/>
              <a:t>docker network ls</a:t>
            </a:r>
          </a:p>
          <a:p>
            <a:r>
              <a:rPr lang="en-US" dirty="0"/>
              <a:t>docker network inspect bridge</a:t>
            </a:r>
          </a:p>
          <a:p>
            <a:r>
              <a:rPr lang="en-US" dirty="0"/>
              <a:t>docker network create -d bridge </a:t>
            </a:r>
            <a:r>
              <a:rPr lang="en-US" dirty="0" err="1"/>
              <a:t>nhdockerbrdg</a:t>
            </a:r>
            <a:endParaRPr lang="en-US" dirty="0"/>
          </a:p>
          <a:p>
            <a:r>
              <a:rPr lang="en-US" dirty="0"/>
              <a:t> </a:t>
            </a:r>
            <a:r>
              <a:rPr lang="en-US" dirty="0" err="1"/>
              <a:t>brctl</a:t>
            </a:r>
            <a:r>
              <a:rPr lang="en-US" dirty="0"/>
              <a:t> show</a:t>
            </a:r>
            <a:br>
              <a:rPr lang="en-US" dirty="0"/>
            </a:br>
            <a:endParaRPr lang="en-US" dirty="0"/>
          </a:p>
        </p:txBody>
      </p:sp>
    </p:spTree>
    <p:extLst>
      <p:ext uri="{BB962C8B-B14F-4D97-AF65-F5344CB8AC3E}">
        <p14:creationId xmlns:p14="http://schemas.microsoft.com/office/powerpoint/2010/main" val="6385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38</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3" name="TextBox 2">
            <a:extLst>
              <a:ext uri="{FF2B5EF4-FFF2-40B4-BE49-F238E27FC236}">
                <a16:creationId xmlns:a16="http://schemas.microsoft.com/office/drawing/2014/main" id="{1208F3C0-C4AE-01A1-9922-425C8FDB578C}"/>
              </a:ext>
            </a:extLst>
          </p:cNvPr>
          <p:cNvSpPr txBox="1"/>
          <p:nvPr/>
        </p:nvSpPr>
        <p:spPr>
          <a:xfrm>
            <a:off x="324788" y="1483149"/>
            <a:ext cx="9688642" cy="923330"/>
          </a:xfrm>
          <a:prstGeom prst="rect">
            <a:avLst/>
          </a:prstGeom>
          <a:noFill/>
        </p:spPr>
        <p:txBody>
          <a:bodyPr wrap="square">
            <a:spAutoFit/>
          </a:bodyPr>
          <a:lstStyle/>
          <a:p>
            <a:r>
              <a:rPr lang="en-US" dirty="0"/>
              <a:t>docker container run -d --name c1 \</a:t>
            </a:r>
          </a:p>
          <a:p>
            <a:r>
              <a:rPr lang="en-US" dirty="0"/>
              <a:t>--network </a:t>
            </a:r>
            <a:r>
              <a:rPr lang="en-US" dirty="0" err="1"/>
              <a:t>nhdockerbrdg</a:t>
            </a:r>
            <a:r>
              <a:rPr lang="en-US" dirty="0"/>
              <a:t> \</a:t>
            </a:r>
          </a:p>
          <a:p>
            <a:r>
              <a:rPr lang="en-US" dirty="0"/>
              <a:t>alpine sleep 1d</a:t>
            </a:r>
          </a:p>
        </p:txBody>
      </p:sp>
      <p:sp>
        <p:nvSpPr>
          <p:cNvPr id="7" name="TextBox 6">
            <a:extLst>
              <a:ext uri="{FF2B5EF4-FFF2-40B4-BE49-F238E27FC236}">
                <a16:creationId xmlns:a16="http://schemas.microsoft.com/office/drawing/2014/main" id="{EF8B0FF2-D8C7-770D-58E1-88D49F7DB82F}"/>
              </a:ext>
            </a:extLst>
          </p:cNvPr>
          <p:cNvSpPr txBox="1"/>
          <p:nvPr/>
        </p:nvSpPr>
        <p:spPr>
          <a:xfrm>
            <a:off x="534649" y="2580921"/>
            <a:ext cx="11052747" cy="1877437"/>
          </a:xfrm>
          <a:prstGeom prst="rect">
            <a:avLst/>
          </a:prstGeom>
          <a:noFill/>
        </p:spPr>
        <p:txBody>
          <a:bodyPr wrap="square">
            <a:spAutoFit/>
          </a:bodyPr>
          <a:lstStyle/>
          <a:p>
            <a:r>
              <a:rPr lang="en-US" sz="2800" b="1" i="0" dirty="0">
                <a:solidFill>
                  <a:srgbClr val="000000"/>
                </a:solidFill>
                <a:effectLst/>
                <a:latin typeface="LinLibertineB"/>
              </a:rPr>
              <a:t>Beware: </a:t>
            </a:r>
            <a:r>
              <a:rPr lang="en-US" sz="2800" b="0" i="0" dirty="0">
                <a:solidFill>
                  <a:srgbClr val="000000"/>
                </a:solidFill>
                <a:effectLst/>
                <a:latin typeface="LinLibertine"/>
              </a:rPr>
              <a:t>The default </a:t>
            </a:r>
            <a:r>
              <a:rPr lang="en-US" sz="3200" b="0" i="1" dirty="0">
                <a:solidFill>
                  <a:srgbClr val="000000"/>
                </a:solidFill>
                <a:effectLst/>
                <a:latin typeface="AnonymousPro"/>
              </a:rPr>
              <a:t>bridge</a:t>
            </a:r>
            <a:r>
              <a:rPr lang="en-US" b="0" i="0" dirty="0">
                <a:solidFill>
                  <a:srgbClr val="000000"/>
                </a:solidFill>
                <a:effectLst/>
                <a:latin typeface="AnonymousPro"/>
              </a:rPr>
              <a:t> </a:t>
            </a:r>
            <a:r>
              <a:rPr lang="en-US" sz="2800" b="0" i="0" dirty="0">
                <a:solidFill>
                  <a:srgbClr val="000000"/>
                </a:solidFill>
                <a:effectLst/>
                <a:latin typeface="LinLibertine"/>
              </a:rPr>
              <a:t>network on Linux does not support name resolution via the Docker DNS service. All other </a:t>
            </a:r>
            <a:r>
              <a:rPr lang="en-US" sz="2800" b="0" i="1" dirty="0">
                <a:solidFill>
                  <a:srgbClr val="000000"/>
                </a:solidFill>
                <a:effectLst/>
                <a:latin typeface="LinLibertineI"/>
              </a:rPr>
              <a:t>user-defined </a:t>
            </a:r>
            <a:r>
              <a:rPr lang="en-US" sz="2800" b="0" i="0" dirty="0">
                <a:solidFill>
                  <a:srgbClr val="000000"/>
                </a:solidFill>
                <a:effectLst/>
                <a:latin typeface="LinLibertine"/>
              </a:rPr>
              <a:t>bridge networks do!</a:t>
            </a:r>
            <a:r>
              <a:rPr lang="en-US" sz="2800" dirty="0"/>
              <a:t> </a:t>
            </a:r>
            <a:br>
              <a:rPr lang="en-US" sz="2800" dirty="0"/>
            </a:br>
            <a:endParaRPr lang="en-US" sz="2800" dirty="0"/>
          </a:p>
        </p:txBody>
      </p:sp>
    </p:spTree>
    <p:extLst>
      <p:ext uri="{BB962C8B-B14F-4D97-AF65-F5344CB8AC3E}">
        <p14:creationId xmlns:p14="http://schemas.microsoft.com/office/powerpoint/2010/main" val="193048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39</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569626" y="1690688"/>
            <a:ext cx="11052747" cy="5016758"/>
          </a:xfrm>
          <a:prstGeom prst="rect">
            <a:avLst/>
          </a:prstGeom>
          <a:noFill/>
        </p:spPr>
        <p:txBody>
          <a:bodyPr wrap="square">
            <a:spAutoFit/>
          </a:bodyPr>
          <a:lstStyle/>
          <a:p>
            <a:r>
              <a:rPr lang="en-US" sz="2800" b="1" i="0" dirty="0">
                <a:solidFill>
                  <a:srgbClr val="000000"/>
                </a:solidFill>
                <a:effectLst/>
                <a:latin typeface="LinLibertineB"/>
              </a:rPr>
              <a:t>MACVLAN: </a:t>
            </a:r>
            <a:br>
              <a:rPr lang="en-US" sz="2800" b="1" i="0" dirty="0">
                <a:solidFill>
                  <a:srgbClr val="000000"/>
                </a:solidFill>
                <a:effectLst/>
                <a:latin typeface="LinLibertineB"/>
              </a:rPr>
            </a:br>
            <a:r>
              <a:rPr lang="en-US" sz="2400" b="0" i="0" dirty="0">
                <a:solidFill>
                  <a:srgbClr val="000000"/>
                </a:solidFill>
                <a:effectLst/>
                <a:latin typeface="AnonymousPro"/>
              </a:rPr>
              <a:t>docker network create -d </a:t>
            </a:r>
            <a:r>
              <a:rPr lang="en-US" sz="2400" b="0" i="0" dirty="0" err="1">
                <a:solidFill>
                  <a:srgbClr val="000000"/>
                </a:solidFill>
                <a:effectLst/>
                <a:latin typeface="AnonymousPro"/>
              </a:rPr>
              <a:t>macvlan</a:t>
            </a:r>
            <a:r>
              <a:rPr lang="en-US" sz="2400" b="0" i="0" dirty="0">
                <a:solidFill>
                  <a:srgbClr val="000000"/>
                </a:solidFill>
                <a:effectLst/>
                <a:latin typeface="AnonymousPro"/>
              </a:rPr>
              <a:t> </a:t>
            </a:r>
            <a:r>
              <a:rPr lang="en-US" sz="2400" b="1" i="0" dirty="0">
                <a:solidFill>
                  <a:srgbClr val="BA6621"/>
                </a:solidFill>
                <a:effectLst/>
                <a:latin typeface="AnonymousPro-Bold"/>
              </a:rPr>
              <a:t>\</a:t>
            </a:r>
          </a:p>
          <a:p>
            <a:r>
              <a:rPr lang="en-US" sz="2400" b="0" i="0" dirty="0">
                <a:solidFill>
                  <a:srgbClr val="000000"/>
                </a:solidFill>
                <a:effectLst/>
                <a:latin typeface="AnonymousPro"/>
              </a:rPr>
              <a:t>--subnet</a:t>
            </a:r>
            <a:r>
              <a:rPr lang="en-US" sz="2400" b="0" i="0" dirty="0">
                <a:solidFill>
                  <a:srgbClr val="666666"/>
                </a:solidFill>
                <a:effectLst/>
                <a:latin typeface="AnonymousPro"/>
              </a:rPr>
              <a:t>=10</a:t>
            </a:r>
            <a:r>
              <a:rPr lang="en-US" sz="2400" b="0" i="0" dirty="0">
                <a:solidFill>
                  <a:srgbClr val="000000"/>
                </a:solidFill>
                <a:effectLst/>
                <a:latin typeface="AnonymousPro"/>
              </a:rPr>
              <a:t>.0.0.0/24 </a:t>
            </a:r>
            <a:r>
              <a:rPr lang="en-US" sz="2400" b="1" i="0" dirty="0">
                <a:solidFill>
                  <a:srgbClr val="BA6621"/>
                </a:solidFill>
                <a:effectLst/>
                <a:latin typeface="AnonymousPro-Bold"/>
              </a:rPr>
              <a:t>\ </a:t>
            </a:r>
            <a:r>
              <a:rPr lang="en-US" sz="2400" b="0" i="0" dirty="0">
                <a:solidFill>
                  <a:srgbClr val="000000"/>
                </a:solidFill>
                <a:effectLst/>
                <a:latin typeface="AnonymousPro"/>
              </a:rPr>
              <a:t>--</a:t>
            </a:r>
            <a:r>
              <a:rPr lang="en-US" sz="2400" b="0" i="0" dirty="0" err="1">
                <a:solidFill>
                  <a:srgbClr val="000000"/>
                </a:solidFill>
                <a:effectLst/>
                <a:latin typeface="AnonymousPro"/>
              </a:rPr>
              <a:t>ip</a:t>
            </a:r>
            <a:r>
              <a:rPr lang="en-US" sz="2400" b="0" i="0" dirty="0">
                <a:solidFill>
                  <a:srgbClr val="000000"/>
                </a:solidFill>
                <a:effectLst/>
                <a:latin typeface="AnonymousPro"/>
              </a:rPr>
              <a:t>-range</a:t>
            </a:r>
            <a:r>
              <a:rPr lang="en-US" sz="2400" b="0" i="0" dirty="0">
                <a:solidFill>
                  <a:srgbClr val="666666"/>
                </a:solidFill>
                <a:effectLst/>
                <a:latin typeface="AnonymousPro"/>
              </a:rPr>
              <a:t>=10</a:t>
            </a:r>
            <a:r>
              <a:rPr lang="en-US" sz="2400" b="0" i="0" dirty="0">
                <a:solidFill>
                  <a:srgbClr val="000000"/>
                </a:solidFill>
                <a:effectLst/>
                <a:latin typeface="AnonymousPro"/>
              </a:rPr>
              <a:t>.0.00/25 </a:t>
            </a:r>
            <a:r>
              <a:rPr lang="en-US" sz="2400" b="1" i="0" dirty="0">
                <a:solidFill>
                  <a:srgbClr val="BA6621"/>
                </a:solidFill>
                <a:effectLst/>
                <a:latin typeface="AnonymousPro-Bold"/>
              </a:rPr>
              <a:t>\ </a:t>
            </a:r>
            <a:r>
              <a:rPr lang="en-US" sz="2400" b="0" i="0" dirty="0">
                <a:solidFill>
                  <a:srgbClr val="000000"/>
                </a:solidFill>
                <a:effectLst/>
                <a:latin typeface="AnonymousPro"/>
              </a:rPr>
              <a:t>--gateway</a:t>
            </a:r>
            <a:r>
              <a:rPr lang="en-US" sz="2400" b="0" i="0" dirty="0">
                <a:solidFill>
                  <a:srgbClr val="666666"/>
                </a:solidFill>
                <a:effectLst/>
                <a:latin typeface="AnonymousPro"/>
              </a:rPr>
              <a:t>=10</a:t>
            </a:r>
            <a:r>
              <a:rPr lang="en-US" sz="2400" b="0" i="0" dirty="0">
                <a:solidFill>
                  <a:srgbClr val="000000"/>
                </a:solidFill>
                <a:effectLst/>
                <a:latin typeface="AnonymousPro"/>
              </a:rPr>
              <a:t>.0.0.1 </a:t>
            </a:r>
            <a:r>
              <a:rPr lang="en-US" sz="2400" b="1" i="0" dirty="0">
                <a:solidFill>
                  <a:srgbClr val="BA6621"/>
                </a:solidFill>
                <a:effectLst/>
                <a:latin typeface="AnonymousPro-Bold"/>
              </a:rPr>
              <a:t>\ </a:t>
            </a:r>
            <a:r>
              <a:rPr lang="en-US" sz="2400" b="0" i="0" dirty="0">
                <a:solidFill>
                  <a:srgbClr val="000000"/>
                </a:solidFill>
                <a:effectLst/>
                <a:latin typeface="AnonymousPro"/>
              </a:rPr>
              <a:t>-o </a:t>
            </a:r>
            <a:r>
              <a:rPr lang="en-US" sz="2400" b="0" i="0" dirty="0">
                <a:solidFill>
                  <a:srgbClr val="1A177D"/>
                </a:solidFill>
                <a:effectLst/>
                <a:latin typeface="AnonymousPro"/>
              </a:rPr>
              <a:t>parent</a:t>
            </a:r>
            <a:r>
              <a:rPr lang="en-US" sz="2400" b="0" i="0" dirty="0">
                <a:solidFill>
                  <a:srgbClr val="666666"/>
                </a:solidFill>
                <a:effectLst/>
                <a:latin typeface="AnonymousPro"/>
              </a:rPr>
              <a:t>=</a:t>
            </a:r>
            <a:r>
              <a:rPr lang="en-US" sz="2400" b="0" i="0" dirty="0">
                <a:solidFill>
                  <a:srgbClr val="000000"/>
                </a:solidFill>
                <a:effectLst/>
                <a:latin typeface="AnonymousPro"/>
              </a:rPr>
              <a:t>eth0.100 </a:t>
            </a:r>
            <a:r>
              <a:rPr lang="en-US" sz="2400" b="1" i="0" dirty="0">
                <a:solidFill>
                  <a:srgbClr val="BA6621"/>
                </a:solidFill>
                <a:effectLst/>
                <a:latin typeface="AnonymousPro-Bold"/>
              </a:rPr>
              <a:t>\ </a:t>
            </a:r>
            <a:r>
              <a:rPr lang="en-US" sz="2400" b="0" i="0" dirty="0">
                <a:solidFill>
                  <a:srgbClr val="000000"/>
                </a:solidFill>
                <a:effectLst/>
                <a:latin typeface="AnonymousPro"/>
              </a:rPr>
              <a:t>macvlan100</a:t>
            </a:r>
            <a:r>
              <a:rPr lang="en-US" sz="2800" dirty="0"/>
              <a:t> </a:t>
            </a:r>
            <a:br>
              <a:rPr lang="en-US" sz="2800" dirty="0"/>
            </a:br>
            <a:endParaRPr lang="en-US" sz="2800" dirty="0"/>
          </a:p>
          <a:p>
            <a:r>
              <a:rPr lang="en-US" sz="2400" b="0" i="0" dirty="0">
                <a:solidFill>
                  <a:srgbClr val="000000"/>
                </a:solidFill>
                <a:effectLst/>
                <a:latin typeface="AnonymousPro"/>
              </a:rPr>
              <a:t>docker container run -d --name mactainer1 </a:t>
            </a:r>
            <a:r>
              <a:rPr lang="en-US" sz="2400" b="1" i="0" dirty="0">
                <a:solidFill>
                  <a:srgbClr val="BA6621"/>
                </a:solidFill>
                <a:effectLst/>
                <a:latin typeface="AnonymousPro-Bold"/>
              </a:rPr>
              <a:t>\ </a:t>
            </a:r>
            <a:r>
              <a:rPr lang="en-US" sz="2400" b="0" i="0" dirty="0">
                <a:solidFill>
                  <a:srgbClr val="000000"/>
                </a:solidFill>
                <a:effectLst/>
                <a:latin typeface="AnonymousPro"/>
              </a:rPr>
              <a:t>--network macvlan100 </a:t>
            </a:r>
            <a:r>
              <a:rPr lang="en-US" sz="2400" b="1" i="0" dirty="0">
                <a:solidFill>
                  <a:srgbClr val="BA6621"/>
                </a:solidFill>
                <a:effectLst/>
                <a:latin typeface="AnonymousPro-Bold"/>
              </a:rPr>
              <a:t>\</a:t>
            </a:r>
          </a:p>
          <a:p>
            <a:r>
              <a:rPr lang="en-US" sz="2400" b="0" i="0" dirty="0">
                <a:solidFill>
                  <a:srgbClr val="000000"/>
                </a:solidFill>
                <a:effectLst/>
                <a:latin typeface="AnonymousPro"/>
              </a:rPr>
              <a:t>alpine sleep 1d</a:t>
            </a:r>
            <a:r>
              <a:rPr lang="en-US" sz="2400" dirty="0"/>
              <a:t> </a:t>
            </a:r>
          </a:p>
          <a:p>
            <a:br>
              <a:rPr lang="en-US" sz="2800" dirty="0"/>
            </a:br>
            <a:r>
              <a:rPr lang="en-US" sz="2400" b="0" i="1" dirty="0">
                <a:solidFill>
                  <a:srgbClr val="000000"/>
                </a:solidFill>
                <a:effectLst/>
                <a:latin typeface="LinLibertine"/>
              </a:rPr>
              <a:t>It’s vital that this range of addresses be reserved for Docker and not in use by other nodes or DHCP servers, as there is no management plane feature to check for overlapping IP ranges.</a:t>
            </a:r>
            <a:r>
              <a:rPr lang="en-US" sz="3600" i="1" dirty="0"/>
              <a:t> </a:t>
            </a:r>
            <a:br>
              <a:rPr lang="en-US" sz="2800" dirty="0"/>
            </a:br>
            <a:endParaRPr lang="en-US" sz="2800" dirty="0"/>
          </a:p>
        </p:txBody>
      </p:sp>
    </p:spTree>
    <p:extLst>
      <p:ext uri="{BB962C8B-B14F-4D97-AF65-F5344CB8AC3E}">
        <p14:creationId xmlns:p14="http://schemas.microsoft.com/office/powerpoint/2010/main" val="102963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lstStyle/>
          <a:p>
            <a:pPr algn="ctr"/>
            <a:endParaRPr lang="en-US" b="1" dirty="0"/>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838200" y="1626883"/>
            <a:ext cx="10644266" cy="2246769"/>
          </a:xfrm>
          <a:prstGeom prst="rect">
            <a:avLst/>
          </a:prstGeom>
          <a:noFill/>
        </p:spPr>
        <p:txBody>
          <a:bodyPr wrap="square">
            <a:spAutoFit/>
          </a:bodyPr>
          <a:lstStyle/>
          <a:p>
            <a:r>
              <a:rPr lang="en-US" sz="2800" dirty="0"/>
              <a:t>Docker volumes are a feature of Docker that provide a way to persistently store and manage data in containers. A volume is a directory or a named storage location outside the container’s file system that is accessible to one or more containers. It allows data to be shared and retained even when containers are stopped, started, or removed.</a:t>
            </a:r>
          </a:p>
        </p:txBody>
      </p:sp>
    </p:spTree>
    <p:extLst>
      <p:ext uri="{BB962C8B-B14F-4D97-AF65-F5344CB8AC3E}">
        <p14:creationId xmlns:p14="http://schemas.microsoft.com/office/powerpoint/2010/main" val="80015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40</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674557" y="1690688"/>
            <a:ext cx="10283253" cy="1384995"/>
          </a:xfrm>
          <a:prstGeom prst="rect">
            <a:avLst/>
          </a:prstGeom>
          <a:noFill/>
        </p:spPr>
        <p:txBody>
          <a:bodyPr wrap="square">
            <a:spAutoFit/>
          </a:bodyPr>
          <a:lstStyle/>
          <a:p>
            <a:r>
              <a:rPr lang="en-US" sz="2800" b="1" i="0" dirty="0">
                <a:solidFill>
                  <a:srgbClr val="000000"/>
                </a:solidFill>
                <a:effectLst/>
                <a:latin typeface="LinLibertineB"/>
              </a:rPr>
              <a:t>MACVLAN..</a:t>
            </a:r>
          </a:p>
          <a:p>
            <a:r>
              <a:rPr lang="en-US" sz="2800" b="1" i="0" dirty="0">
                <a:solidFill>
                  <a:srgbClr val="000000"/>
                </a:solidFill>
                <a:effectLst/>
                <a:latin typeface="LinLibertineB"/>
              </a:rPr>
              <a:t> </a:t>
            </a:r>
            <a:br>
              <a:rPr lang="en-US" sz="2800" b="1" i="0" dirty="0">
                <a:solidFill>
                  <a:srgbClr val="000000"/>
                </a:solidFill>
                <a:effectLst/>
                <a:latin typeface="LinLibertineB"/>
              </a:rPr>
            </a:br>
            <a:endParaRPr lang="en-US" sz="2800" dirty="0"/>
          </a:p>
        </p:txBody>
      </p:sp>
      <p:pic>
        <p:nvPicPr>
          <p:cNvPr id="3" name="Picture 2">
            <a:extLst>
              <a:ext uri="{FF2B5EF4-FFF2-40B4-BE49-F238E27FC236}">
                <a16:creationId xmlns:a16="http://schemas.microsoft.com/office/drawing/2014/main" id="{D36E0920-6F9B-3F3B-9EB0-15F83FBBF6A1}"/>
              </a:ext>
            </a:extLst>
          </p:cNvPr>
          <p:cNvPicPr>
            <a:picLocks noChangeAspect="1"/>
          </p:cNvPicPr>
          <p:nvPr/>
        </p:nvPicPr>
        <p:blipFill>
          <a:blip r:embed="rId2"/>
          <a:stretch>
            <a:fillRect/>
          </a:stretch>
        </p:blipFill>
        <p:spPr>
          <a:xfrm>
            <a:off x="2906522" y="1993291"/>
            <a:ext cx="6220693" cy="4363059"/>
          </a:xfrm>
          <a:prstGeom prst="rect">
            <a:avLst/>
          </a:prstGeom>
        </p:spPr>
      </p:pic>
    </p:spTree>
    <p:extLst>
      <p:ext uri="{BB962C8B-B14F-4D97-AF65-F5344CB8AC3E}">
        <p14:creationId xmlns:p14="http://schemas.microsoft.com/office/powerpoint/2010/main" val="271243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41</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674557" y="1690688"/>
            <a:ext cx="11052747" cy="5632311"/>
          </a:xfrm>
          <a:prstGeom prst="rect">
            <a:avLst/>
          </a:prstGeom>
          <a:noFill/>
        </p:spPr>
        <p:txBody>
          <a:bodyPr wrap="square">
            <a:spAutoFit/>
          </a:bodyPr>
          <a:lstStyle/>
          <a:p>
            <a:r>
              <a:rPr lang="en-US" sz="2800" b="1" i="0" dirty="0">
                <a:solidFill>
                  <a:srgbClr val="000000"/>
                </a:solidFill>
                <a:effectLst/>
                <a:latin typeface="LinLibertineB"/>
              </a:rPr>
              <a:t>MACVLAN..</a:t>
            </a:r>
          </a:p>
          <a:p>
            <a:r>
              <a:rPr lang="en-US" sz="2400" b="1" i="0" dirty="0">
                <a:solidFill>
                  <a:srgbClr val="000000"/>
                </a:solidFill>
                <a:effectLst/>
                <a:latin typeface="LinLibertineB"/>
              </a:rPr>
              <a:t>Note: </a:t>
            </a:r>
            <a:r>
              <a:rPr lang="en-US" sz="2400" b="0" i="0" dirty="0">
                <a:solidFill>
                  <a:srgbClr val="000000"/>
                </a:solidFill>
                <a:effectLst/>
                <a:latin typeface="LinLibertine"/>
              </a:rPr>
              <a:t>If you can’t get MACVLAN to work, it might be because the host NIC is not in promiscuous mode. Remember that public cloud platforms do not allow promiscuous mode.</a:t>
            </a:r>
            <a:r>
              <a:rPr lang="en-US" sz="3600" dirty="0"/>
              <a:t> </a:t>
            </a:r>
          </a:p>
          <a:p>
            <a:endParaRPr lang="en-US" sz="3600" dirty="0"/>
          </a:p>
          <a:p>
            <a:r>
              <a:rPr lang="en-US" sz="2400" b="0" i="0" dirty="0">
                <a:solidFill>
                  <a:srgbClr val="000000"/>
                </a:solidFill>
                <a:effectLst/>
                <a:latin typeface="LinLibertine"/>
              </a:rPr>
              <a:t>As we’ve got a MACVLAN network and used it to connect a new container to an existing VLAN. However, it doesn’t stop there. The Docker MACVLAN driver is built on top of the tried-and-tested Linux kernel driver with the same name. As such, it supports VLAN </a:t>
            </a:r>
            <a:r>
              <a:rPr lang="en-US" sz="2400" b="0" i="0" dirty="0" err="1">
                <a:solidFill>
                  <a:srgbClr val="000000"/>
                </a:solidFill>
                <a:effectLst/>
                <a:latin typeface="LinLibertine"/>
              </a:rPr>
              <a:t>trunking</a:t>
            </a:r>
            <a:r>
              <a:rPr lang="en-US" sz="2400" b="0" i="0" dirty="0">
                <a:solidFill>
                  <a:srgbClr val="000000"/>
                </a:solidFill>
                <a:effectLst/>
                <a:latin typeface="LinLibertine"/>
              </a:rPr>
              <a:t>. This means we can create multiple MACVLAN networks and connect containers on the same Docker host to them</a:t>
            </a:r>
            <a:r>
              <a:rPr lang="en-US" sz="2400" dirty="0"/>
              <a:t> </a:t>
            </a:r>
            <a:br>
              <a:rPr lang="en-US" sz="3600" dirty="0"/>
            </a:br>
            <a:br>
              <a:rPr lang="en-US" sz="3600" dirty="0"/>
            </a:br>
            <a:r>
              <a:rPr lang="en-US" sz="2800" b="1" i="0" dirty="0">
                <a:solidFill>
                  <a:srgbClr val="000000"/>
                </a:solidFill>
                <a:effectLst/>
                <a:latin typeface="LinLibertineB"/>
              </a:rPr>
              <a:t> </a:t>
            </a:r>
            <a:br>
              <a:rPr lang="en-US" sz="2800" b="1" i="0" dirty="0">
                <a:solidFill>
                  <a:srgbClr val="000000"/>
                </a:solidFill>
                <a:effectLst/>
                <a:latin typeface="LinLibertineB"/>
              </a:rPr>
            </a:br>
            <a:endParaRPr lang="en-US" sz="2800" dirty="0"/>
          </a:p>
        </p:txBody>
      </p:sp>
    </p:spTree>
    <p:extLst>
      <p:ext uri="{BB962C8B-B14F-4D97-AF65-F5344CB8AC3E}">
        <p14:creationId xmlns:p14="http://schemas.microsoft.com/office/powerpoint/2010/main" val="882740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42</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674557" y="1690688"/>
            <a:ext cx="11052747" cy="1938992"/>
          </a:xfrm>
          <a:prstGeom prst="rect">
            <a:avLst/>
          </a:prstGeom>
          <a:noFill/>
        </p:spPr>
        <p:txBody>
          <a:bodyPr wrap="square">
            <a:spAutoFit/>
          </a:bodyPr>
          <a:lstStyle/>
          <a:p>
            <a:r>
              <a:rPr lang="en-US" sz="2800" b="1" i="0" dirty="0">
                <a:solidFill>
                  <a:srgbClr val="000000"/>
                </a:solidFill>
                <a:effectLst/>
                <a:latin typeface="LinLibertineB"/>
              </a:rPr>
              <a:t>MACVLAN..</a:t>
            </a:r>
          </a:p>
          <a:p>
            <a:br>
              <a:rPr lang="en-US" sz="3600" dirty="0"/>
            </a:br>
            <a:r>
              <a:rPr lang="en-US" sz="2800" b="1" i="0" dirty="0">
                <a:solidFill>
                  <a:srgbClr val="000000"/>
                </a:solidFill>
                <a:effectLst/>
                <a:latin typeface="LinLibertineB"/>
              </a:rPr>
              <a:t> </a:t>
            </a:r>
            <a:br>
              <a:rPr lang="en-US" sz="2800" b="1" i="0" dirty="0">
                <a:solidFill>
                  <a:srgbClr val="000000"/>
                </a:solidFill>
                <a:effectLst/>
                <a:latin typeface="LinLibertineB"/>
              </a:rPr>
            </a:br>
            <a:endParaRPr lang="en-US" sz="2800" dirty="0"/>
          </a:p>
        </p:txBody>
      </p:sp>
      <p:pic>
        <p:nvPicPr>
          <p:cNvPr id="3" name="Picture 2">
            <a:extLst>
              <a:ext uri="{FF2B5EF4-FFF2-40B4-BE49-F238E27FC236}">
                <a16:creationId xmlns:a16="http://schemas.microsoft.com/office/drawing/2014/main" id="{81F7545A-EEF3-F984-4060-4D71F4D42A2A}"/>
              </a:ext>
            </a:extLst>
          </p:cNvPr>
          <p:cNvPicPr>
            <a:picLocks noChangeAspect="1"/>
          </p:cNvPicPr>
          <p:nvPr/>
        </p:nvPicPr>
        <p:blipFill>
          <a:blip r:embed="rId2"/>
          <a:stretch>
            <a:fillRect/>
          </a:stretch>
        </p:blipFill>
        <p:spPr>
          <a:xfrm>
            <a:off x="3028669" y="1690688"/>
            <a:ext cx="7363853" cy="4496427"/>
          </a:xfrm>
          <a:prstGeom prst="rect">
            <a:avLst/>
          </a:prstGeom>
        </p:spPr>
      </p:pic>
    </p:spTree>
    <p:extLst>
      <p:ext uri="{BB962C8B-B14F-4D97-AF65-F5344CB8AC3E}">
        <p14:creationId xmlns:p14="http://schemas.microsoft.com/office/powerpoint/2010/main" val="4002581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43</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2353456" y="2784970"/>
            <a:ext cx="9413823" cy="3231654"/>
          </a:xfrm>
          <a:prstGeom prst="rect">
            <a:avLst/>
          </a:prstGeom>
          <a:noFill/>
        </p:spPr>
        <p:txBody>
          <a:bodyPr wrap="square">
            <a:spAutoFit/>
          </a:bodyPr>
          <a:lstStyle/>
          <a:p>
            <a:r>
              <a:rPr lang="en-US" sz="2800" b="1" i="1" dirty="0">
                <a:solidFill>
                  <a:srgbClr val="000000"/>
                </a:solidFill>
                <a:effectLst/>
                <a:latin typeface="LinLibertineB"/>
              </a:rPr>
              <a:t>Sidenote:</a:t>
            </a:r>
            <a:br>
              <a:rPr lang="en-US" sz="2800" b="1" i="1" dirty="0">
                <a:solidFill>
                  <a:srgbClr val="000000"/>
                </a:solidFill>
                <a:effectLst/>
                <a:latin typeface="LinLibertineB"/>
              </a:rPr>
            </a:br>
            <a:r>
              <a:rPr lang="en-US" sz="2400" i="1" dirty="0">
                <a:solidFill>
                  <a:srgbClr val="000000"/>
                </a:solidFill>
                <a:effectLst/>
                <a:latin typeface="LinLibertineB"/>
              </a:rPr>
              <a:t>You can use </a:t>
            </a:r>
            <a:r>
              <a:rPr lang="en-US" sz="2400" i="1" dirty="0" err="1">
                <a:solidFill>
                  <a:srgbClr val="000000"/>
                </a:solidFill>
                <a:effectLst/>
                <a:latin typeface="LinLibertineB"/>
              </a:rPr>
              <a:t>journalctl</a:t>
            </a:r>
            <a:r>
              <a:rPr lang="en-US" sz="2400" i="1" dirty="0">
                <a:solidFill>
                  <a:srgbClr val="000000"/>
                </a:solidFill>
                <a:effectLst/>
                <a:latin typeface="LinLibertineB"/>
              </a:rPr>
              <a:t> to get docker Dameon logs</a:t>
            </a:r>
          </a:p>
          <a:p>
            <a:r>
              <a:rPr lang="en-US" sz="1800" b="0" i="1" dirty="0" err="1">
                <a:solidFill>
                  <a:srgbClr val="000000"/>
                </a:solidFill>
                <a:effectLst/>
                <a:latin typeface="AnonymousPro"/>
              </a:rPr>
              <a:t>journalctl</a:t>
            </a:r>
            <a:r>
              <a:rPr lang="en-US" sz="1800" b="0" i="1" dirty="0">
                <a:solidFill>
                  <a:srgbClr val="000000"/>
                </a:solidFill>
                <a:effectLst/>
                <a:latin typeface="AnonymousPro"/>
              </a:rPr>
              <a:t> -u </a:t>
            </a:r>
            <a:r>
              <a:rPr lang="en-US" sz="1800" b="0" i="1" dirty="0" err="1">
                <a:solidFill>
                  <a:srgbClr val="000000"/>
                </a:solidFill>
                <a:effectLst/>
                <a:latin typeface="AnonymousPro"/>
              </a:rPr>
              <a:t>docker.service</a:t>
            </a:r>
            <a:r>
              <a:rPr lang="en-US" sz="2800" i="1" dirty="0"/>
              <a:t> </a:t>
            </a:r>
            <a:br>
              <a:rPr lang="en-US" sz="2800" dirty="0"/>
            </a:br>
            <a:endParaRPr lang="en-US" sz="2800" b="1" i="0" dirty="0">
              <a:solidFill>
                <a:srgbClr val="000000"/>
              </a:solidFill>
              <a:effectLst/>
              <a:latin typeface="LinLibertineB"/>
            </a:endParaRPr>
          </a:p>
          <a:p>
            <a:br>
              <a:rPr lang="en-US" sz="3600" dirty="0"/>
            </a:br>
            <a:r>
              <a:rPr lang="en-US" sz="2800" b="1" i="0" dirty="0">
                <a:solidFill>
                  <a:srgbClr val="000000"/>
                </a:solidFill>
                <a:effectLst/>
                <a:latin typeface="LinLibertineB"/>
              </a:rPr>
              <a:t> </a:t>
            </a:r>
            <a:br>
              <a:rPr lang="en-US" sz="2800" b="1" i="0" dirty="0">
                <a:solidFill>
                  <a:srgbClr val="000000"/>
                </a:solidFill>
                <a:effectLst/>
                <a:latin typeface="LinLibertineB"/>
              </a:rPr>
            </a:br>
            <a:endParaRPr lang="en-US" sz="2800" dirty="0"/>
          </a:p>
        </p:txBody>
      </p:sp>
    </p:spTree>
    <p:extLst>
      <p:ext uri="{BB962C8B-B14F-4D97-AF65-F5344CB8AC3E}">
        <p14:creationId xmlns:p14="http://schemas.microsoft.com/office/powerpoint/2010/main" val="792381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44</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806105" y="1690688"/>
            <a:ext cx="9413823" cy="4585871"/>
          </a:xfrm>
          <a:prstGeom prst="rect">
            <a:avLst/>
          </a:prstGeom>
          <a:noFill/>
        </p:spPr>
        <p:txBody>
          <a:bodyPr wrap="square">
            <a:spAutoFit/>
          </a:bodyPr>
          <a:lstStyle/>
          <a:p>
            <a:r>
              <a:rPr lang="en-US" sz="3200" b="1" i="0" dirty="0">
                <a:solidFill>
                  <a:srgbClr val="000000"/>
                </a:solidFill>
                <a:effectLst/>
                <a:latin typeface="OpenSans-Bold"/>
              </a:rPr>
              <a:t>Service discovery</a:t>
            </a:r>
            <a:r>
              <a:rPr lang="en-US" sz="4400" dirty="0"/>
              <a:t> </a:t>
            </a:r>
            <a:br>
              <a:rPr lang="en-US" sz="2800" dirty="0"/>
            </a:br>
            <a:r>
              <a:rPr lang="en-US" sz="1800" b="0" i="0" dirty="0" err="1">
                <a:solidFill>
                  <a:srgbClr val="000000"/>
                </a:solidFill>
                <a:effectLst/>
                <a:latin typeface="AnonymousPro"/>
              </a:rPr>
              <a:t>libnetwork</a:t>
            </a:r>
            <a:r>
              <a:rPr lang="en-US" sz="1800" b="0" i="0" dirty="0">
                <a:solidFill>
                  <a:srgbClr val="000000"/>
                </a:solidFill>
                <a:effectLst/>
                <a:latin typeface="AnonymousPro"/>
              </a:rPr>
              <a:t> </a:t>
            </a:r>
            <a:r>
              <a:rPr lang="en-US" sz="1800" b="0" i="0" dirty="0">
                <a:solidFill>
                  <a:srgbClr val="000000"/>
                </a:solidFill>
                <a:effectLst/>
                <a:latin typeface="LinLibertine"/>
              </a:rPr>
              <a:t>also provides some important network services.</a:t>
            </a:r>
          </a:p>
          <a:p>
            <a:r>
              <a:rPr lang="en-US" sz="1800" b="0" i="1" dirty="0">
                <a:solidFill>
                  <a:srgbClr val="000000"/>
                </a:solidFill>
                <a:effectLst/>
                <a:latin typeface="LinLibertineI"/>
              </a:rPr>
              <a:t>Service discovery </a:t>
            </a:r>
            <a:r>
              <a:rPr lang="en-US" sz="1800" b="0" i="0" dirty="0">
                <a:solidFill>
                  <a:srgbClr val="000000"/>
                </a:solidFill>
                <a:effectLst/>
                <a:latin typeface="LinLibertine"/>
              </a:rPr>
              <a:t>allows all containers and Swarm services to locate each other by name. The only requirement is that they be on the same network.</a:t>
            </a:r>
          </a:p>
          <a:p>
            <a:r>
              <a:rPr lang="en-US" sz="1800" b="0" i="0" dirty="0">
                <a:solidFill>
                  <a:srgbClr val="000000"/>
                </a:solidFill>
                <a:effectLst/>
                <a:latin typeface="LinLibertine"/>
              </a:rPr>
              <a:t>Under the hood, this leverages Docker’s embedded DNS server, as well as a DNS resolver in each container. </a:t>
            </a:r>
            <a:br>
              <a:rPr lang="en-US" sz="2800" dirty="0"/>
            </a:br>
            <a:br>
              <a:rPr lang="en-US" sz="2800" dirty="0"/>
            </a:br>
            <a:endParaRPr lang="en-US" sz="2800" b="1" i="0" dirty="0">
              <a:solidFill>
                <a:srgbClr val="000000"/>
              </a:solidFill>
              <a:effectLst/>
              <a:latin typeface="LinLibertineB"/>
            </a:endParaRPr>
          </a:p>
          <a:p>
            <a:br>
              <a:rPr lang="en-US" sz="3600" dirty="0"/>
            </a:br>
            <a:r>
              <a:rPr lang="en-US" sz="2800" b="1" i="0" dirty="0">
                <a:solidFill>
                  <a:srgbClr val="000000"/>
                </a:solidFill>
                <a:effectLst/>
                <a:latin typeface="LinLibertineB"/>
              </a:rPr>
              <a:t> </a:t>
            </a:r>
            <a:br>
              <a:rPr lang="en-US" sz="2800" b="1" i="0" dirty="0">
                <a:solidFill>
                  <a:srgbClr val="000000"/>
                </a:solidFill>
                <a:effectLst/>
                <a:latin typeface="LinLibertineB"/>
              </a:rPr>
            </a:br>
            <a:endParaRPr lang="en-US" sz="2800" dirty="0"/>
          </a:p>
        </p:txBody>
      </p:sp>
    </p:spTree>
    <p:extLst>
      <p:ext uri="{BB962C8B-B14F-4D97-AF65-F5344CB8AC3E}">
        <p14:creationId xmlns:p14="http://schemas.microsoft.com/office/powerpoint/2010/main" val="3723151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45</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209863" y="1345915"/>
            <a:ext cx="6505730" cy="4647426"/>
          </a:xfrm>
          <a:prstGeom prst="rect">
            <a:avLst/>
          </a:prstGeom>
          <a:noFill/>
        </p:spPr>
        <p:txBody>
          <a:bodyPr wrap="square">
            <a:spAutoFit/>
          </a:bodyPr>
          <a:lstStyle/>
          <a:p>
            <a:r>
              <a:rPr lang="en-US" sz="1600" b="1" i="0" dirty="0">
                <a:solidFill>
                  <a:srgbClr val="000000"/>
                </a:solidFill>
                <a:effectLst/>
                <a:latin typeface="OpenSans-Bold"/>
              </a:rPr>
              <a:t>Service discovery</a:t>
            </a:r>
            <a:r>
              <a:rPr lang="en-US" sz="1600" dirty="0"/>
              <a:t> </a:t>
            </a:r>
            <a:br>
              <a:rPr lang="en-US" sz="1600" dirty="0"/>
            </a:br>
            <a:r>
              <a:rPr lang="en-US" sz="1600" dirty="0"/>
              <a:t>• step 1: The ping c2 command invokes the local DNS resolver to resolve the</a:t>
            </a:r>
          </a:p>
          <a:p>
            <a:r>
              <a:rPr lang="en-US" sz="1600" dirty="0"/>
              <a:t>name “c2” to an IP address. All Docker containers have a local DNS resolver.</a:t>
            </a:r>
          </a:p>
          <a:p>
            <a:r>
              <a:rPr lang="en-US" sz="1600" dirty="0"/>
              <a:t>• Step 2: If the local resolver does not have an IP address for “c2” in its local</a:t>
            </a:r>
          </a:p>
          <a:p>
            <a:r>
              <a:rPr lang="en-US" sz="1600" dirty="0"/>
              <a:t>cache, it initiates a recursive query to the Docker DNS server. The local resolver</a:t>
            </a:r>
          </a:p>
          <a:p>
            <a:r>
              <a:rPr lang="en-US" sz="1600" dirty="0"/>
              <a:t>is pre-configured to know the details of the embedded Docker DNS server.</a:t>
            </a:r>
          </a:p>
          <a:p>
            <a:r>
              <a:rPr lang="en-US" sz="1600" dirty="0"/>
              <a:t>• Step 3: The Docker DNS server holds name-to-IP mappings for all containers</a:t>
            </a:r>
          </a:p>
          <a:p>
            <a:r>
              <a:rPr lang="en-US" sz="1600" dirty="0"/>
              <a:t>created with the --name or --net-alias flags. This means it knows the IP</a:t>
            </a:r>
          </a:p>
          <a:p>
            <a:r>
              <a:rPr lang="en-US" sz="1600" dirty="0"/>
              <a:t>address of container “c2”.</a:t>
            </a:r>
          </a:p>
          <a:p>
            <a:r>
              <a:rPr lang="en-US" sz="1600" dirty="0"/>
              <a:t>• Step 4: The DNS server returns the IP address of “c2” to the local resolver in</a:t>
            </a:r>
          </a:p>
          <a:p>
            <a:r>
              <a:rPr lang="en-US" sz="1600" dirty="0"/>
              <a:t>“c1”. It does this because the two containers are on the same network — if they</a:t>
            </a:r>
          </a:p>
          <a:p>
            <a:r>
              <a:rPr lang="en-US" sz="1600" dirty="0"/>
              <a:t>were on different networks this would not work.</a:t>
            </a:r>
          </a:p>
          <a:p>
            <a:r>
              <a:rPr lang="en-US" sz="1600" dirty="0"/>
              <a:t>• Step 5: The ping command is sent to the IP address of “c2”.</a:t>
            </a:r>
            <a:br>
              <a:rPr lang="en-US" sz="1200" dirty="0"/>
            </a:br>
            <a:r>
              <a:rPr lang="en-US" sz="1200" b="1" i="0" dirty="0">
                <a:solidFill>
                  <a:srgbClr val="000000"/>
                </a:solidFill>
                <a:effectLst/>
                <a:latin typeface="LinLibertineB"/>
              </a:rPr>
              <a:t> </a:t>
            </a:r>
            <a:br>
              <a:rPr lang="en-US" sz="1200" b="1" i="0" dirty="0">
                <a:solidFill>
                  <a:srgbClr val="000000"/>
                </a:solidFill>
                <a:effectLst/>
                <a:latin typeface="LinLibertineB"/>
              </a:rPr>
            </a:br>
            <a:endParaRPr lang="en-US" sz="1200" dirty="0"/>
          </a:p>
        </p:txBody>
      </p:sp>
      <p:pic>
        <p:nvPicPr>
          <p:cNvPr id="3" name="Picture 2">
            <a:extLst>
              <a:ext uri="{FF2B5EF4-FFF2-40B4-BE49-F238E27FC236}">
                <a16:creationId xmlns:a16="http://schemas.microsoft.com/office/drawing/2014/main" id="{E967E5F9-1E39-C0B7-72A3-4251EBBC3D7F}"/>
              </a:ext>
            </a:extLst>
          </p:cNvPr>
          <p:cNvPicPr>
            <a:picLocks noChangeAspect="1"/>
          </p:cNvPicPr>
          <p:nvPr/>
        </p:nvPicPr>
        <p:blipFill>
          <a:blip r:embed="rId2"/>
          <a:stretch>
            <a:fillRect/>
          </a:stretch>
        </p:blipFill>
        <p:spPr>
          <a:xfrm>
            <a:off x="6715593" y="1731911"/>
            <a:ext cx="5050382" cy="2120561"/>
          </a:xfrm>
          <a:prstGeom prst="rect">
            <a:avLst/>
          </a:prstGeom>
        </p:spPr>
      </p:pic>
    </p:spTree>
    <p:extLst>
      <p:ext uri="{BB962C8B-B14F-4D97-AF65-F5344CB8AC3E}">
        <p14:creationId xmlns:p14="http://schemas.microsoft.com/office/powerpoint/2010/main" val="2807259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CE62AC-DFD4-7407-BD6A-03E27C6551C3}"/>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3607646-D7B6-8C83-31A0-222E96389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F32AC-F048-8023-DA62-9581A5437120}"/>
              </a:ext>
            </a:extLst>
          </p:cNvPr>
          <p:cNvSpPr>
            <a:spLocks noGrp="1"/>
          </p:cNvSpPr>
          <p:nvPr>
            <p:ph type="sldNum" sz="quarter" idx="12"/>
          </p:nvPr>
        </p:nvSpPr>
        <p:spPr/>
        <p:txBody>
          <a:bodyPr/>
          <a:lstStyle/>
          <a:p>
            <a:fld id="{5EE24C92-1265-4741-8F9F-404A15D9386E}" type="slidenum">
              <a:rPr lang="en-US" smtClean="0"/>
              <a:t>46</a:t>
            </a:fld>
            <a:endParaRPr lang="en-US"/>
          </a:p>
        </p:txBody>
      </p:sp>
      <p:sp>
        <p:nvSpPr>
          <p:cNvPr id="11" name="Title 10">
            <a:extLst>
              <a:ext uri="{FF2B5EF4-FFF2-40B4-BE49-F238E27FC236}">
                <a16:creationId xmlns:a16="http://schemas.microsoft.com/office/drawing/2014/main" id="{8172D64D-88B6-F798-D2FB-B9629F2DE844}"/>
              </a:ext>
            </a:extLst>
          </p:cNvPr>
          <p:cNvSpPr>
            <a:spLocks noGrp="1"/>
          </p:cNvSpPr>
          <p:nvPr>
            <p:ph type="title"/>
          </p:nvPr>
        </p:nvSpPr>
        <p:spPr/>
        <p:txBody>
          <a:bodyPr/>
          <a:lstStyle/>
          <a:p>
            <a:r>
              <a:rPr lang="en-US" dirty="0"/>
              <a:t>                 Docker Networking..</a:t>
            </a:r>
          </a:p>
        </p:txBody>
      </p:sp>
      <p:sp>
        <p:nvSpPr>
          <p:cNvPr id="7" name="TextBox 6">
            <a:extLst>
              <a:ext uri="{FF2B5EF4-FFF2-40B4-BE49-F238E27FC236}">
                <a16:creationId xmlns:a16="http://schemas.microsoft.com/office/drawing/2014/main" id="{EF8B0FF2-D8C7-770D-58E1-88D49F7DB82F}"/>
              </a:ext>
            </a:extLst>
          </p:cNvPr>
          <p:cNvSpPr txBox="1"/>
          <p:nvPr/>
        </p:nvSpPr>
        <p:spPr>
          <a:xfrm>
            <a:off x="245656" y="1943618"/>
            <a:ext cx="11542426" cy="1877437"/>
          </a:xfrm>
          <a:prstGeom prst="rect">
            <a:avLst/>
          </a:prstGeom>
          <a:noFill/>
        </p:spPr>
        <p:txBody>
          <a:bodyPr wrap="square">
            <a:spAutoFit/>
          </a:bodyPr>
          <a:lstStyle/>
          <a:p>
            <a:r>
              <a:rPr lang="en-US" sz="2800" b="0" i="0" dirty="0">
                <a:solidFill>
                  <a:srgbClr val="000000"/>
                </a:solidFill>
                <a:effectLst/>
                <a:latin typeface="AnonymousPro"/>
              </a:rPr>
              <a:t>docker container run -it --name c1 </a:t>
            </a:r>
            <a:r>
              <a:rPr lang="en-US" sz="2800" b="1" i="0" dirty="0">
                <a:solidFill>
                  <a:srgbClr val="BA6621"/>
                </a:solidFill>
                <a:effectLst/>
                <a:latin typeface="AnonymousPro-Bold"/>
              </a:rPr>
              <a:t>\ </a:t>
            </a:r>
            <a:r>
              <a:rPr lang="en-US" sz="2800" b="0" i="0" dirty="0">
                <a:solidFill>
                  <a:srgbClr val="000000"/>
                </a:solidFill>
                <a:effectLst/>
                <a:latin typeface="AnonymousPro"/>
              </a:rPr>
              <a:t>--</a:t>
            </a:r>
            <a:r>
              <a:rPr lang="en-US" sz="2800" b="0" i="0" dirty="0" err="1">
                <a:solidFill>
                  <a:srgbClr val="000000"/>
                </a:solidFill>
                <a:effectLst/>
                <a:latin typeface="AnonymousPro"/>
              </a:rPr>
              <a:t>dns</a:t>
            </a:r>
            <a:r>
              <a:rPr lang="en-US" sz="2800" b="0" i="0" dirty="0">
                <a:solidFill>
                  <a:srgbClr val="666666"/>
                </a:solidFill>
                <a:effectLst/>
                <a:latin typeface="AnonymousPro"/>
              </a:rPr>
              <a:t>=8</a:t>
            </a:r>
            <a:r>
              <a:rPr lang="en-US" sz="2800" b="0" i="0" dirty="0">
                <a:solidFill>
                  <a:srgbClr val="000000"/>
                </a:solidFill>
                <a:effectLst/>
                <a:latin typeface="AnonymousPro"/>
              </a:rPr>
              <a:t>.8.8.8 </a:t>
            </a:r>
            <a:r>
              <a:rPr lang="en-US" sz="2800" b="1" i="0" dirty="0">
                <a:solidFill>
                  <a:srgbClr val="BA6621"/>
                </a:solidFill>
                <a:effectLst/>
                <a:latin typeface="AnonymousPro-Bold"/>
              </a:rPr>
              <a:t>\</a:t>
            </a:r>
          </a:p>
          <a:p>
            <a:r>
              <a:rPr lang="en-US" sz="2800" b="0" i="0" dirty="0">
                <a:solidFill>
                  <a:srgbClr val="000000"/>
                </a:solidFill>
                <a:effectLst/>
                <a:latin typeface="AnonymousPro"/>
              </a:rPr>
              <a:t>alpine </a:t>
            </a:r>
            <a:r>
              <a:rPr lang="en-US" sz="2800" b="0" i="0" dirty="0" err="1">
                <a:solidFill>
                  <a:srgbClr val="000000"/>
                </a:solidFill>
                <a:effectLst/>
                <a:latin typeface="AnonymousPro"/>
              </a:rPr>
              <a:t>sh</a:t>
            </a:r>
            <a:r>
              <a:rPr lang="en-US" sz="2400" dirty="0"/>
              <a:t> </a:t>
            </a:r>
            <a:br>
              <a:rPr lang="en-US" sz="2400" dirty="0"/>
            </a:br>
            <a:br>
              <a:rPr lang="en-US" sz="2400" dirty="0"/>
            </a:br>
            <a:r>
              <a:rPr lang="en-US" b="1" i="0" dirty="0">
                <a:solidFill>
                  <a:srgbClr val="000000"/>
                </a:solidFill>
                <a:effectLst/>
                <a:latin typeface="LinLibertineB"/>
              </a:rPr>
              <a:t> </a:t>
            </a:r>
            <a:br>
              <a:rPr lang="en-US" b="1" i="0" dirty="0">
                <a:solidFill>
                  <a:srgbClr val="000000"/>
                </a:solidFill>
                <a:effectLst/>
                <a:latin typeface="LinLibertineB"/>
              </a:rPr>
            </a:br>
            <a:endParaRPr lang="en-US" dirty="0"/>
          </a:p>
        </p:txBody>
      </p:sp>
    </p:spTree>
    <p:extLst>
      <p:ext uri="{BB962C8B-B14F-4D97-AF65-F5344CB8AC3E}">
        <p14:creationId xmlns:p14="http://schemas.microsoft.com/office/powerpoint/2010/main" val="87216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BC9E-0733-B038-94EE-0CC125A6B2FF}"/>
              </a:ext>
            </a:extLst>
          </p:cNvPr>
          <p:cNvSpPr>
            <a:spLocks noGrp="1"/>
          </p:cNvSpPr>
          <p:nvPr>
            <p:ph type="title"/>
          </p:nvPr>
        </p:nvSpPr>
        <p:spPr/>
        <p:txBody>
          <a:bodyPr>
            <a:normAutofit/>
          </a:bodyPr>
          <a:lstStyle/>
          <a:p>
            <a:pPr algn="ctr"/>
            <a:endParaRPr lang="en-US" b="1" dirty="0"/>
          </a:p>
        </p:txBody>
      </p:sp>
      <p:sp>
        <p:nvSpPr>
          <p:cNvPr id="3" name="Content Placeholder 2">
            <a:extLst>
              <a:ext uri="{FF2B5EF4-FFF2-40B4-BE49-F238E27FC236}">
                <a16:creationId xmlns:a16="http://schemas.microsoft.com/office/drawing/2014/main" id="{F22E0FA4-A115-73AC-907C-F42B0C6FDE27}"/>
              </a:ext>
            </a:extLst>
          </p:cNvPr>
          <p:cNvSpPr>
            <a:spLocks noGrp="1"/>
          </p:cNvSpPr>
          <p:nvPr>
            <p:ph idx="1"/>
          </p:nvPr>
        </p:nvSpPr>
        <p:spPr>
          <a:xfrm>
            <a:off x="838200" y="1825625"/>
            <a:ext cx="9744856" cy="3585824"/>
          </a:xfrm>
        </p:spPr>
        <p:txBody>
          <a:bodyPr>
            <a:normAutofit/>
          </a:bodyPr>
          <a:lstStyle/>
          <a:p>
            <a:r>
              <a:rPr lang="en-US" sz="1800" b="0" i="0" dirty="0">
                <a:solidFill>
                  <a:srgbClr val="000000"/>
                </a:solidFill>
                <a:effectLst/>
                <a:latin typeface="LinLibertine"/>
              </a:rPr>
              <a:t>Containers are excellent for microservices design patters. And we often associate microservices with words like </a:t>
            </a:r>
            <a:r>
              <a:rPr lang="en-US" sz="1800" b="0" i="1" dirty="0">
                <a:solidFill>
                  <a:srgbClr val="000000"/>
                </a:solidFill>
                <a:effectLst/>
                <a:latin typeface="LinLibertineI"/>
              </a:rPr>
              <a:t>ephemeral </a:t>
            </a:r>
            <a:r>
              <a:rPr lang="en-US" sz="1800" b="0" i="0" dirty="0">
                <a:solidFill>
                  <a:srgbClr val="000000"/>
                </a:solidFill>
                <a:effectLst/>
                <a:latin typeface="LinLibertine"/>
              </a:rPr>
              <a:t>and </a:t>
            </a:r>
            <a:r>
              <a:rPr lang="en-US" sz="1800" b="0" i="1" dirty="0">
                <a:solidFill>
                  <a:srgbClr val="000000"/>
                </a:solidFill>
                <a:effectLst/>
                <a:latin typeface="LinLibertineI"/>
              </a:rPr>
              <a:t>stateless</a:t>
            </a:r>
            <a:r>
              <a:rPr lang="en-US" sz="1800" b="0" i="0" dirty="0">
                <a:solidFill>
                  <a:srgbClr val="000000"/>
                </a:solidFill>
                <a:effectLst/>
                <a:latin typeface="LinLibertine"/>
              </a:rPr>
              <a:t>. So…. microservices are all about stateless and ephemeral workloads, and containers are great microservices. Therefore, we often jump to the conclusion that containers must be just for ephemeral stuff.</a:t>
            </a:r>
          </a:p>
          <a:p>
            <a:r>
              <a:rPr lang="en-US" sz="1800" b="0" i="0" dirty="0">
                <a:solidFill>
                  <a:srgbClr val="000000"/>
                </a:solidFill>
                <a:effectLst/>
                <a:latin typeface="LinLibertine"/>
              </a:rPr>
              <a:t>Bu that’s wrong. Just wrong, wrong, wrong!</a:t>
            </a:r>
            <a:r>
              <a:rPr lang="en-US" sz="2000" dirty="0"/>
              <a:t> </a:t>
            </a:r>
            <a:br>
              <a:rPr lang="en-US" sz="2000" dirty="0"/>
            </a:br>
            <a:endParaRPr lang="en-US" sz="3200" dirty="0"/>
          </a:p>
        </p:txBody>
      </p:sp>
      <p:sp>
        <p:nvSpPr>
          <p:cNvPr id="4" name="Date Placeholder 3">
            <a:extLst>
              <a:ext uri="{FF2B5EF4-FFF2-40B4-BE49-F238E27FC236}">
                <a16:creationId xmlns:a16="http://schemas.microsoft.com/office/drawing/2014/main" id="{910F7766-2E16-09ED-5A6F-9357F85B7A7C}"/>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1B8BAC80-0B2E-E0F6-452D-21714AC6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462E3-BC2F-E00D-11B6-114EF10023D1}"/>
              </a:ext>
            </a:extLst>
          </p:cNvPr>
          <p:cNvSpPr>
            <a:spLocks noGrp="1"/>
          </p:cNvSpPr>
          <p:nvPr>
            <p:ph type="sldNum" sz="quarter" idx="12"/>
          </p:nvPr>
        </p:nvSpPr>
        <p:spPr/>
        <p:txBody>
          <a:bodyPr/>
          <a:lstStyle/>
          <a:p>
            <a:fld id="{5EE24C92-1265-4741-8F9F-404A15D9386E}" type="slidenum">
              <a:rPr lang="en-US" smtClean="0"/>
              <a:t>5</a:t>
            </a:fld>
            <a:endParaRPr lang="en-US"/>
          </a:p>
        </p:txBody>
      </p:sp>
    </p:spTree>
    <p:extLst>
      <p:ext uri="{BB962C8B-B14F-4D97-AF65-F5344CB8AC3E}">
        <p14:creationId xmlns:p14="http://schemas.microsoft.com/office/powerpoint/2010/main" val="40237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0634-B891-FD3D-40F1-38F625FBAD0B}"/>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6C395433-F6D4-B02E-2172-C0F6E5DBDDFC}"/>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154DD96-8447-F4A1-DCAD-0BB7CD7C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CD8FA-1A36-9A8F-0E54-00174A344706}"/>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9" name="TextBox 8">
            <a:extLst>
              <a:ext uri="{FF2B5EF4-FFF2-40B4-BE49-F238E27FC236}">
                <a16:creationId xmlns:a16="http://schemas.microsoft.com/office/drawing/2014/main" id="{990E5B4D-C0FF-6301-4337-1E8F4E736C34}"/>
              </a:ext>
            </a:extLst>
          </p:cNvPr>
          <p:cNvSpPr txBox="1"/>
          <p:nvPr/>
        </p:nvSpPr>
        <p:spPr>
          <a:xfrm>
            <a:off x="838200" y="1828800"/>
            <a:ext cx="10854128" cy="3785652"/>
          </a:xfrm>
          <a:prstGeom prst="rect">
            <a:avLst/>
          </a:prstGeom>
          <a:noFill/>
        </p:spPr>
        <p:txBody>
          <a:bodyPr wrap="square">
            <a:spAutoFit/>
          </a:bodyPr>
          <a:lstStyle/>
          <a:p>
            <a:r>
              <a:rPr lang="en-US" sz="2400" b="0" i="0" dirty="0">
                <a:solidFill>
                  <a:srgbClr val="000000"/>
                </a:solidFill>
                <a:effectLst/>
                <a:latin typeface="LinLibertine"/>
              </a:rPr>
              <a:t>It’s true that containers are great at stateless and non-persistent stuff.</a:t>
            </a:r>
          </a:p>
          <a:p>
            <a:r>
              <a:rPr lang="en-US" sz="2400" b="0" i="0" dirty="0">
                <a:solidFill>
                  <a:srgbClr val="000000"/>
                </a:solidFill>
                <a:effectLst/>
                <a:latin typeface="LinLibertine"/>
              </a:rPr>
              <a:t>Every container automatically gets a bunch of local storage. By default, this is where all of the container’s files and filesystem go. You’ll hear this referred to by names like; </a:t>
            </a:r>
            <a:r>
              <a:rPr lang="en-US" sz="2400" b="0" i="1" dirty="0">
                <a:solidFill>
                  <a:srgbClr val="000000"/>
                </a:solidFill>
                <a:effectLst/>
                <a:latin typeface="LinLibertineI"/>
              </a:rPr>
              <a:t>local storage</a:t>
            </a:r>
            <a:r>
              <a:rPr lang="en-US" sz="2400" b="0" i="0" dirty="0">
                <a:solidFill>
                  <a:srgbClr val="000000"/>
                </a:solidFill>
                <a:effectLst/>
                <a:latin typeface="LinLibertine"/>
              </a:rPr>
              <a:t>, </a:t>
            </a:r>
            <a:r>
              <a:rPr lang="en-US" sz="2400" b="0" i="1" dirty="0" err="1">
                <a:solidFill>
                  <a:srgbClr val="000000"/>
                </a:solidFill>
                <a:effectLst/>
                <a:latin typeface="LinLibertineI"/>
              </a:rPr>
              <a:t>graphdriver</a:t>
            </a:r>
            <a:r>
              <a:rPr lang="en-US" sz="2400" b="0" i="1" dirty="0">
                <a:solidFill>
                  <a:srgbClr val="000000"/>
                </a:solidFill>
                <a:effectLst/>
                <a:latin typeface="LinLibertineI"/>
              </a:rPr>
              <a:t> storage</a:t>
            </a:r>
            <a:r>
              <a:rPr lang="en-US" sz="2400" b="0" i="0" dirty="0">
                <a:solidFill>
                  <a:srgbClr val="000000"/>
                </a:solidFill>
                <a:effectLst/>
                <a:latin typeface="LinLibertine"/>
              </a:rPr>
              <a:t>, and </a:t>
            </a:r>
            <a:r>
              <a:rPr lang="en-US" sz="2400" b="0" i="1" dirty="0" err="1">
                <a:solidFill>
                  <a:srgbClr val="000000"/>
                </a:solidFill>
                <a:effectLst/>
                <a:latin typeface="LinLibertineI"/>
              </a:rPr>
              <a:t>snapshotter</a:t>
            </a:r>
            <a:r>
              <a:rPr lang="en-US" sz="2400" b="0" i="1" dirty="0">
                <a:solidFill>
                  <a:srgbClr val="000000"/>
                </a:solidFill>
                <a:effectLst/>
                <a:latin typeface="LinLibertineI"/>
              </a:rPr>
              <a:t> storage</a:t>
            </a:r>
            <a:r>
              <a:rPr lang="en-US" sz="2400" b="0" i="0" dirty="0">
                <a:solidFill>
                  <a:srgbClr val="000000"/>
                </a:solidFill>
                <a:effectLst/>
                <a:latin typeface="LinLibertine"/>
              </a:rPr>
              <a:t>. Either way, it’s an integral part of the container, and is tied to the container’s lifecycle — it gets created when the container gets created, and it gets deleted when the container gets deleted. Simple.</a:t>
            </a:r>
          </a:p>
          <a:p>
            <a:r>
              <a:rPr lang="en-US" sz="2400" b="0" i="0" dirty="0">
                <a:solidFill>
                  <a:srgbClr val="000000"/>
                </a:solidFill>
                <a:effectLst/>
                <a:latin typeface="LinLibertine"/>
              </a:rPr>
              <a:t>On Linux systems, it exists somewhere under </a:t>
            </a:r>
            <a:r>
              <a:rPr lang="en-US" sz="1600" b="0" i="0" dirty="0">
                <a:solidFill>
                  <a:srgbClr val="000000"/>
                </a:solidFill>
                <a:effectLst/>
                <a:latin typeface="AnonymousPro"/>
              </a:rPr>
              <a:t>/var/lib/docker/&lt;storage-driver&gt;/</a:t>
            </a:r>
          </a:p>
          <a:p>
            <a:r>
              <a:rPr lang="en-US" sz="2400" b="0" i="0" dirty="0">
                <a:solidFill>
                  <a:srgbClr val="000000"/>
                </a:solidFill>
                <a:effectLst/>
                <a:latin typeface="LinLibertine"/>
              </a:rPr>
              <a:t>as part of the container. </a:t>
            </a:r>
            <a:br>
              <a:rPr lang="en-US" sz="2400" dirty="0"/>
            </a:br>
            <a:endParaRPr lang="en-US" sz="2400" dirty="0"/>
          </a:p>
        </p:txBody>
      </p:sp>
    </p:spTree>
    <p:extLst>
      <p:ext uri="{BB962C8B-B14F-4D97-AF65-F5344CB8AC3E}">
        <p14:creationId xmlns:p14="http://schemas.microsoft.com/office/powerpoint/2010/main" val="345757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16BE-7CB2-DA18-F606-CECB87F5A382}"/>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FE2456BA-AF96-B1F4-CEB2-53BD392BE1BD}"/>
              </a:ext>
            </a:extLst>
          </p:cNvPr>
          <p:cNvSpPr>
            <a:spLocks noGrp="1"/>
          </p:cNvSpPr>
          <p:nvPr>
            <p:ph idx="1"/>
          </p:nvPr>
        </p:nvSpPr>
        <p:spPr>
          <a:xfrm>
            <a:off x="838200" y="1825625"/>
            <a:ext cx="10389433" cy="4110480"/>
          </a:xfrm>
        </p:spPr>
        <p:txBody>
          <a:bodyPr>
            <a:normAutofit lnSpcReduction="10000"/>
          </a:bodyPr>
          <a:lstStyle/>
          <a:p>
            <a:r>
              <a:rPr lang="en-US" sz="2400" b="0" i="0" dirty="0">
                <a:solidFill>
                  <a:srgbClr val="000000"/>
                </a:solidFill>
                <a:effectLst/>
                <a:latin typeface="LinLibertine"/>
              </a:rPr>
              <a:t>• </a:t>
            </a:r>
            <a:r>
              <a:rPr lang="en-US" sz="2400" b="1" i="0" dirty="0">
                <a:solidFill>
                  <a:srgbClr val="000000"/>
                </a:solidFill>
                <a:effectLst/>
                <a:latin typeface="LinLibertineB"/>
              </a:rPr>
              <a:t>Red Hat Enterprise Linux: </a:t>
            </a:r>
            <a:r>
              <a:rPr lang="en-US" sz="2400" b="0" i="0" dirty="0">
                <a:solidFill>
                  <a:srgbClr val="000000"/>
                </a:solidFill>
                <a:effectLst/>
                <a:latin typeface="LinLibertine"/>
              </a:rPr>
              <a:t>Use the </a:t>
            </a:r>
            <a:r>
              <a:rPr lang="en-US" sz="2400" b="0" i="0" dirty="0">
                <a:solidFill>
                  <a:srgbClr val="000000"/>
                </a:solidFill>
                <a:effectLst/>
                <a:latin typeface="AnonymousPro"/>
              </a:rPr>
              <a:t>overlay2 </a:t>
            </a:r>
            <a:r>
              <a:rPr lang="en-US" sz="2400" b="0" i="0" dirty="0">
                <a:solidFill>
                  <a:srgbClr val="000000"/>
                </a:solidFill>
                <a:effectLst/>
                <a:latin typeface="LinLibertine"/>
              </a:rPr>
              <a:t>driver with modern versions of</a:t>
            </a:r>
          </a:p>
          <a:p>
            <a:r>
              <a:rPr lang="en-US" sz="2400" b="0" i="0" dirty="0">
                <a:solidFill>
                  <a:srgbClr val="000000"/>
                </a:solidFill>
                <a:effectLst/>
                <a:latin typeface="LinLibertine"/>
              </a:rPr>
              <a:t>RHEL running Docker 17.06 or higher. Use the </a:t>
            </a:r>
            <a:r>
              <a:rPr lang="en-US" sz="2400" b="0" i="0" dirty="0" err="1">
                <a:solidFill>
                  <a:srgbClr val="000000"/>
                </a:solidFill>
                <a:effectLst/>
                <a:latin typeface="AnonymousPro"/>
              </a:rPr>
              <a:t>devicemapper</a:t>
            </a:r>
            <a:r>
              <a:rPr lang="en-US" sz="2400" b="0" i="0" dirty="0">
                <a:solidFill>
                  <a:srgbClr val="000000"/>
                </a:solidFill>
                <a:effectLst/>
                <a:latin typeface="AnonymousPro"/>
              </a:rPr>
              <a:t> </a:t>
            </a:r>
            <a:r>
              <a:rPr lang="en-US" sz="2400" b="0" i="0" dirty="0">
                <a:solidFill>
                  <a:srgbClr val="000000"/>
                </a:solidFill>
                <a:effectLst/>
                <a:latin typeface="LinLibertine"/>
              </a:rPr>
              <a:t>driver with older</a:t>
            </a:r>
          </a:p>
          <a:p>
            <a:r>
              <a:rPr lang="en-US" sz="2400" b="0" i="0" dirty="0">
                <a:solidFill>
                  <a:srgbClr val="000000"/>
                </a:solidFill>
                <a:effectLst/>
                <a:latin typeface="LinLibertine"/>
              </a:rPr>
              <a:t>versions. This applies to Oracle Linux and other Red Hat related upstream and</a:t>
            </a:r>
          </a:p>
          <a:p>
            <a:r>
              <a:rPr lang="en-US" sz="2400" b="0" i="0" dirty="0">
                <a:solidFill>
                  <a:srgbClr val="000000"/>
                </a:solidFill>
                <a:effectLst/>
                <a:latin typeface="LinLibertine"/>
              </a:rPr>
              <a:t>downstream distros.</a:t>
            </a:r>
          </a:p>
          <a:p>
            <a:r>
              <a:rPr lang="en-US" sz="2400" b="0" i="0" dirty="0">
                <a:solidFill>
                  <a:srgbClr val="000000"/>
                </a:solidFill>
                <a:effectLst/>
                <a:latin typeface="LinLibertine"/>
              </a:rPr>
              <a:t>• </a:t>
            </a:r>
            <a:r>
              <a:rPr lang="en-US" sz="2400" b="1" i="0" dirty="0">
                <a:solidFill>
                  <a:srgbClr val="000000"/>
                </a:solidFill>
                <a:effectLst/>
                <a:latin typeface="LinLibertineB"/>
              </a:rPr>
              <a:t>Ubuntu: </a:t>
            </a:r>
            <a:r>
              <a:rPr lang="en-US" sz="2400" b="0" i="0" dirty="0">
                <a:solidFill>
                  <a:srgbClr val="000000"/>
                </a:solidFill>
                <a:effectLst/>
                <a:latin typeface="LinLibertine"/>
              </a:rPr>
              <a:t>Use the </a:t>
            </a:r>
            <a:r>
              <a:rPr lang="en-US" sz="2400" b="0" i="0" dirty="0">
                <a:solidFill>
                  <a:srgbClr val="000000"/>
                </a:solidFill>
                <a:effectLst/>
                <a:latin typeface="AnonymousPro"/>
              </a:rPr>
              <a:t>overlay2 </a:t>
            </a:r>
            <a:r>
              <a:rPr lang="en-US" sz="2400" b="0" i="0" dirty="0">
                <a:solidFill>
                  <a:srgbClr val="000000"/>
                </a:solidFill>
                <a:effectLst/>
                <a:latin typeface="LinLibertine"/>
              </a:rPr>
              <a:t>or </a:t>
            </a:r>
            <a:r>
              <a:rPr lang="en-US" sz="2400" b="0" i="0" dirty="0" err="1">
                <a:solidFill>
                  <a:srgbClr val="000000"/>
                </a:solidFill>
                <a:effectLst/>
                <a:latin typeface="AnonymousPro"/>
              </a:rPr>
              <a:t>aufs</a:t>
            </a:r>
            <a:r>
              <a:rPr lang="en-US" sz="2400" b="0" i="0" dirty="0">
                <a:solidFill>
                  <a:srgbClr val="000000"/>
                </a:solidFill>
                <a:effectLst/>
                <a:latin typeface="AnonymousPro"/>
              </a:rPr>
              <a:t> </a:t>
            </a:r>
            <a:r>
              <a:rPr lang="en-US" sz="2400" b="0" i="0" dirty="0">
                <a:solidFill>
                  <a:srgbClr val="000000"/>
                </a:solidFill>
                <a:effectLst/>
                <a:latin typeface="LinLibertine"/>
              </a:rPr>
              <a:t>drivers. If you’re using a Linux 4.x kernel</a:t>
            </a:r>
          </a:p>
          <a:p>
            <a:r>
              <a:rPr lang="en-US" sz="2400" b="0" i="0" dirty="0">
                <a:solidFill>
                  <a:srgbClr val="000000"/>
                </a:solidFill>
                <a:effectLst/>
                <a:latin typeface="LinLibertine"/>
              </a:rPr>
              <a:t>or higher you should go with </a:t>
            </a:r>
            <a:r>
              <a:rPr lang="en-US" sz="2400" b="0" i="0" dirty="0">
                <a:solidFill>
                  <a:srgbClr val="000000"/>
                </a:solidFill>
                <a:effectLst/>
                <a:latin typeface="AnonymousPro"/>
              </a:rPr>
              <a:t>overlay2</a:t>
            </a:r>
            <a:r>
              <a:rPr lang="en-US" sz="2400" b="0" i="0" dirty="0">
                <a:solidFill>
                  <a:srgbClr val="000000"/>
                </a:solidFill>
                <a:effectLst/>
                <a:latin typeface="LinLibertine"/>
              </a:rPr>
              <a:t>.</a:t>
            </a:r>
          </a:p>
          <a:p>
            <a:r>
              <a:rPr lang="en-US" sz="2400" b="0" i="0" dirty="0">
                <a:solidFill>
                  <a:srgbClr val="000000"/>
                </a:solidFill>
                <a:effectLst/>
                <a:latin typeface="LinLibertine"/>
              </a:rPr>
              <a:t>• </a:t>
            </a:r>
            <a:r>
              <a:rPr lang="en-US" sz="2400" b="1" i="0" dirty="0">
                <a:solidFill>
                  <a:srgbClr val="000000"/>
                </a:solidFill>
                <a:effectLst/>
                <a:latin typeface="LinLibertineB"/>
              </a:rPr>
              <a:t>SUSE Linux Enterprise Server: </a:t>
            </a:r>
            <a:r>
              <a:rPr lang="en-US" sz="2400" b="0" i="0" dirty="0">
                <a:solidFill>
                  <a:srgbClr val="000000"/>
                </a:solidFill>
                <a:effectLst/>
                <a:latin typeface="LinLibertine"/>
              </a:rPr>
              <a:t>Use the </a:t>
            </a:r>
            <a:r>
              <a:rPr lang="en-US" sz="2400" b="0" i="0" dirty="0" err="1">
                <a:solidFill>
                  <a:srgbClr val="000000"/>
                </a:solidFill>
                <a:effectLst/>
                <a:latin typeface="AnonymousPro"/>
              </a:rPr>
              <a:t>btrfs</a:t>
            </a:r>
            <a:r>
              <a:rPr lang="en-US" sz="2400" b="0" i="0" dirty="0">
                <a:solidFill>
                  <a:srgbClr val="000000"/>
                </a:solidFill>
                <a:effectLst/>
                <a:latin typeface="AnonymousPro"/>
              </a:rPr>
              <a:t> </a:t>
            </a:r>
            <a:r>
              <a:rPr lang="en-US" sz="2400" b="0" i="0" dirty="0">
                <a:solidFill>
                  <a:srgbClr val="000000"/>
                </a:solidFill>
                <a:effectLst/>
                <a:latin typeface="LinLibertine"/>
              </a:rPr>
              <a:t>storage driver.</a:t>
            </a:r>
          </a:p>
          <a:p>
            <a:r>
              <a:rPr lang="en-US" sz="2400" b="0" i="0" dirty="0">
                <a:solidFill>
                  <a:srgbClr val="000000"/>
                </a:solidFill>
                <a:effectLst/>
                <a:latin typeface="LinLibertine"/>
              </a:rPr>
              <a:t>• </a:t>
            </a:r>
            <a:r>
              <a:rPr lang="en-US" sz="2400" b="1" i="0" dirty="0">
                <a:solidFill>
                  <a:srgbClr val="000000"/>
                </a:solidFill>
                <a:effectLst/>
                <a:latin typeface="LinLibertineB"/>
              </a:rPr>
              <a:t>Windows </a:t>
            </a:r>
            <a:r>
              <a:rPr lang="en-US" sz="2400" b="0" i="0" dirty="0" err="1">
                <a:solidFill>
                  <a:srgbClr val="000000"/>
                </a:solidFill>
                <a:effectLst/>
                <a:latin typeface="LinLibertine"/>
              </a:rPr>
              <a:t>Windows</a:t>
            </a:r>
            <a:r>
              <a:rPr lang="en-US" sz="2400" b="0" i="0" dirty="0">
                <a:solidFill>
                  <a:srgbClr val="000000"/>
                </a:solidFill>
                <a:effectLst/>
                <a:latin typeface="LinLibertine"/>
              </a:rPr>
              <a:t> only has one driver and it is configured by default.</a:t>
            </a:r>
            <a:r>
              <a:rPr lang="en-US" sz="3600" dirty="0"/>
              <a:t> </a:t>
            </a:r>
            <a:br>
              <a:rPr lang="en-US" sz="3600" dirty="0"/>
            </a:br>
            <a:endParaRPr lang="en-US" sz="3600" dirty="0"/>
          </a:p>
        </p:txBody>
      </p:sp>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7</a:t>
            </a:fld>
            <a:endParaRPr lang="en-US"/>
          </a:p>
        </p:txBody>
      </p:sp>
    </p:spTree>
    <p:extLst>
      <p:ext uri="{BB962C8B-B14F-4D97-AF65-F5344CB8AC3E}">
        <p14:creationId xmlns:p14="http://schemas.microsoft.com/office/powerpoint/2010/main" val="106408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3E0-8C92-742B-BABA-2D7389C12C57}"/>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08836A23-449B-F67B-D747-579520168B3E}"/>
              </a:ext>
            </a:extLst>
          </p:cNvPr>
          <p:cNvPicPr>
            <a:picLocks noGrp="1" noChangeAspect="1"/>
          </p:cNvPicPr>
          <p:nvPr>
            <p:ph idx="1"/>
          </p:nvPr>
        </p:nvPicPr>
        <p:blipFill>
          <a:blip r:embed="rId2"/>
          <a:stretch>
            <a:fillRect/>
          </a:stretch>
        </p:blipFill>
        <p:spPr>
          <a:xfrm>
            <a:off x="1995158" y="1335881"/>
            <a:ext cx="7773597" cy="4147574"/>
          </a:xfrm>
        </p:spPr>
      </p:pic>
      <p:sp>
        <p:nvSpPr>
          <p:cNvPr id="4" name="Date Placeholder 3">
            <a:extLst>
              <a:ext uri="{FF2B5EF4-FFF2-40B4-BE49-F238E27FC236}">
                <a16:creationId xmlns:a16="http://schemas.microsoft.com/office/drawing/2014/main" id="{ED24DD69-636B-1085-2114-7E7705F548A6}"/>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8991E3B7-20DD-A75E-7A30-D21FB2C0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5F7FD-5C4F-DBED-3747-FB3F49E596DE}"/>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10" name="TextBox 9">
            <a:extLst>
              <a:ext uri="{FF2B5EF4-FFF2-40B4-BE49-F238E27FC236}">
                <a16:creationId xmlns:a16="http://schemas.microsoft.com/office/drawing/2014/main" id="{12407E83-B5D0-4A6F-C64A-886B126EEC7D}"/>
              </a:ext>
            </a:extLst>
          </p:cNvPr>
          <p:cNvSpPr txBox="1"/>
          <p:nvPr/>
        </p:nvSpPr>
        <p:spPr>
          <a:xfrm>
            <a:off x="1995157" y="5458238"/>
            <a:ext cx="7773597" cy="923330"/>
          </a:xfrm>
          <a:prstGeom prst="rect">
            <a:avLst/>
          </a:prstGeom>
          <a:noFill/>
        </p:spPr>
        <p:txBody>
          <a:bodyPr wrap="square">
            <a:spAutoFit/>
          </a:bodyPr>
          <a:lstStyle/>
          <a:p>
            <a:r>
              <a:rPr lang="en-US" sz="1800" b="0" i="0" dirty="0">
                <a:solidFill>
                  <a:srgbClr val="000000"/>
                </a:solidFill>
                <a:effectLst/>
                <a:latin typeface="LinLibertine"/>
              </a:rPr>
              <a:t>The arrow from the volume to the </a:t>
            </a:r>
            <a:r>
              <a:rPr lang="en-US" sz="1200" b="0" i="0" dirty="0">
                <a:solidFill>
                  <a:srgbClr val="000000"/>
                </a:solidFill>
                <a:effectLst/>
                <a:latin typeface="AnonymousPro"/>
              </a:rPr>
              <a:t>/code </a:t>
            </a:r>
            <a:r>
              <a:rPr lang="en-US" sz="1800" b="0" i="0" dirty="0">
                <a:solidFill>
                  <a:srgbClr val="000000"/>
                </a:solidFill>
                <a:effectLst/>
                <a:latin typeface="LinLibertine"/>
              </a:rPr>
              <a:t>directory is a dashed line to represent the decoupled relationship between volumes and containers.</a:t>
            </a:r>
            <a:r>
              <a:rPr lang="en-US" dirty="0"/>
              <a:t> </a:t>
            </a:r>
            <a:br>
              <a:rPr lang="en-US" dirty="0"/>
            </a:br>
            <a:endParaRPr lang="en-US" dirty="0"/>
          </a:p>
        </p:txBody>
      </p:sp>
    </p:spTree>
    <p:extLst>
      <p:ext uri="{BB962C8B-B14F-4D97-AF65-F5344CB8AC3E}">
        <p14:creationId xmlns:p14="http://schemas.microsoft.com/office/powerpoint/2010/main" val="190371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1F9F-D3C1-8A81-D44D-6A861BBE094C}"/>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277A3997-02D7-62D2-C315-A92D32531582}"/>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0D548D74-8E2A-D04A-F1DA-89C799DF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C348D-63F3-4B00-7644-ABBFC7416EE3}"/>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8" name="TextBox 7">
            <a:extLst>
              <a:ext uri="{FF2B5EF4-FFF2-40B4-BE49-F238E27FC236}">
                <a16:creationId xmlns:a16="http://schemas.microsoft.com/office/drawing/2014/main" id="{E7A70B68-C009-549E-17FD-B79A0DFBC724}"/>
              </a:ext>
            </a:extLst>
          </p:cNvPr>
          <p:cNvSpPr txBox="1"/>
          <p:nvPr/>
        </p:nvSpPr>
        <p:spPr>
          <a:xfrm>
            <a:off x="339777" y="2090172"/>
            <a:ext cx="11512445" cy="2677656"/>
          </a:xfrm>
          <a:prstGeom prst="rect">
            <a:avLst/>
          </a:prstGeom>
          <a:noFill/>
        </p:spPr>
        <p:txBody>
          <a:bodyPr wrap="square">
            <a:spAutoFit/>
          </a:bodyPr>
          <a:lstStyle/>
          <a:p>
            <a:r>
              <a:rPr lang="en-US" sz="2800" b="0" i="0" dirty="0">
                <a:solidFill>
                  <a:srgbClr val="000000"/>
                </a:solidFill>
                <a:effectLst/>
                <a:latin typeface="LinLibertine"/>
              </a:rPr>
              <a:t>Volumes are first-class citizens in Docker. Among other things, this means they are</a:t>
            </a:r>
          </a:p>
          <a:p>
            <a:r>
              <a:rPr lang="en-US" sz="2800" b="0" i="0" dirty="0">
                <a:solidFill>
                  <a:srgbClr val="000000"/>
                </a:solidFill>
                <a:effectLst/>
                <a:latin typeface="LinLibertine"/>
              </a:rPr>
              <a:t>their own object in the API, and they have their own </a:t>
            </a:r>
            <a:r>
              <a:rPr lang="en-US" b="0" i="0" dirty="0">
                <a:solidFill>
                  <a:srgbClr val="000000"/>
                </a:solidFill>
                <a:effectLst/>
                <a:latin typeface="AnonymousPro"/>
              </a:rPr>
              <a:t>docker volume </a:t>
            </a:r>
            <a:r>
              <a:rPr lang="en-US" sz="2800" b="0" i="0" dirty="0">
                <a:solidFill>
                  <a:srgbClr val="000000"/>
                </a:solidFill>
                <a:effectLst/>
                <a:latin typeface="LinLibertine"/>
              </a:rPr>
              <a:t>sub-command. Use the following command to create a new volume called </a:t>
            </a:r>
            <a:r>
              <a:rPr lang="en-US" b="0" i="0" dirty="0" err="1">
                <a:solidFill>
                  <a:srgbClr val="000000"/>
                </a:solidFill>
                <a:effectLst/>
                <a:latin typeface="AnonymousPro"/>
              </a:rPr>
              <a:t>myvol</a:t>
            </a:r>
            <a:r>
              <a:rPr lang="en-US" sz="2800" b="0" i="0" dirty="0">
                <a:solidFill>
                  <a:srgbClr val="000000"/>
                </a:solidFill>
                <a:effectLst/>
                <a:latin typeface="LinLibertine"/>
              </a:rPr>
              <a:t>.</a:t>
            </a:r>
          </a:p>
          <a:p>
            <a:r>
              <a:rPr lang="en-US" b="0" i="0" dirty="0">
                <a:solidFill>
                  <a:srgbClr val="000000"/>
                </a:solidFill>
                <a:effectLst/>
                <a:latin typeface="AnonymousPro"/>
              </a:rPr>
              <a:t>$ docker volume create </a:t>
            </a:r>
            <a:r>
              <a:rPr lang="en-US" b="0" i="0" dirty="0" err="1">
                <a:solidFill>
                  <a:srgbClr val="000000"/>
                </a:solidFill>
                <a:effectLst/>
                <a:latin typeface="AnonymousPro"/>
              </a:rPr>
              <a:t>myvol</a:t>
            </a:r>
            <a:r>
              <a:rPr lang="en-US" sz="2800" dirty="0"/>
              <a:t> </a:t>
            </a:r>
            <a:br>
              <a:rPr lang="en-US" sz="2800" dirty="0"/>
            </a:br>
            <a:endParaRPr lang="en-US" sz="2800" dirty="0"/>
          </a:p>
        </p:txBody>
      </p:sp>
    </p:spTree>
    <p:extLst>
      <p:ext uri="{BB962C8B-B14F-4D97-AF65-F5344CB8AC3E}">
        <p14:creationId xmlns:p14="http://schemas.microsoft.com/office/powerpoint/2010/main" val="322376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9440</TotalTime>
  <Words>2858</Words>
  <Application>Microsoft Office PowerPoint</Application>
  <PresentationFormat>Widescreen</PresentationFormat>
  <Paragraphs>264</Paragraphs>
  <Slides>46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AnonymousPro</vt:lpstr>
      <vt:lpstr>AnonymousPro-Bold</vt:lpstr>
      <vt:lpstr>Arial</vt:lpstr>
      <vt:lpstr>Arial Unicode MS</vt:lpstr>
      <vt:lpstr>Calibri</vt:lpstr>
      <vt:lpstr>Calibri Light</vt:lpstr>
      <vt:lpstr>LinLibertine</vt:lpstr>
      <vt:lpstr>LinLibertineB</vt:lpstr>
      <vt:lpstr>LinLibertineBI</vt:lpstr>
      <vt:lpstr>LinLibertineI</vt:lpstr>
      <vt:lpstr>OpenSans-Bold</vt:lpstr>
      <vt:lpstr>Office Theme</vt:lpstr>
      <vt:lpstr>Docker Session 2</vt:lpstr>
      <vt:lpstr> </vt:lpstr>
      <vt:lpstr>Volumes and persistent data  </vt:lpstr>
      <vt:lpstr>PowerPoint Presentation</vt:lpstr>
      <vt:lpstr>PowerPoint Presentation</vt:lpstr>
      <vt:lpstr>PowerPoint Presentation</vt:lpstr>
      <vt:lpstr>PowerPoint Presentation</vt:lpstr>
      <vt:lpstr>PowerPoint Presentation</vt:lpstr>
      <vt:lpstr>PowerPoint Presentation</vt:lpstr>
      <vt:lpstr>Docker volumes…</vt:lpstr>
      <vt:lpstr>PowerPoint Presentation</vt:lpstr>
      <vt:lpstr>PowerPoint Presentation</vt:lpstr>
      <vt:lpstr>PowerPoint Presentation</vt:lpstr>
      <vt:lpstr>Docker Volumes vs. Bind Mounts </vt:lpstr>
      <vt:lpstr>PowerPoint Presentation</vt:lpstr>
      <vt:lpstr>PowerPoint Presentation</vt:lpstr>
      <vt:lpstr>PowerPoint Presentation</vt:lpstr>
      <vt:lpstr>Docker Networking  </vt:lpstr>
      <vt:lpstr>Docker Networking..</vt:lpstr>
      <vt:lpstr>Docker Networking..</vt:lpstr>
      <vt:lpstr> </vt:lpstr>
      <vt:lpstr>Hello Docker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Drivers  </vt:lpstr>
      <vt:lpstr>    Docker Networking..</vt:lpstr>
      <vt:lpstr>    Docker Networking..</vt:lpstr>
      <vt:lpstr>    Docker Networking..</vt:lpstr>
      <vt:lpstr>    Docker Networking..</vt:lpstr>
      <vt:lpstr>    Docker Networking..</vt:lpstr>
      <vt:lpstr>    Docker Networking..</vt:lpstr>
      <vt:lpstr>                 Docker Networking..</vt:lpstr>
      <vt:lpstr>                 Docker Networking..</vt:lpstr>
      <vt:lpstr>                 Docker Networking..</vt:lpstr>
      <vt:lpstr>                 Docker Networking..</vt:lpstr>
      <vt:lpstr>                 Docker Networking..</vt:lpstr>
      <vt:lpstr>                 Docker Networking..</vt:lpstr>
      <vt:lpstr>                 Docker Networking..</vt:lpstr>
      <vt:lpstr>                 Docker Networking..</vt:lpstr>
      <vt:lpstr>                 Docker Networking..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79</cp:revision>
  <dcterms:created xsi:type="dcterms:W3CDTF">2024-03-14T10:03:54Z</dcterms:created>
  <dcterms:modified xsi:type="dcterms:W3CDTF">2024-07-09T16:09:05Z</dcterms:modified>
</cp:coreProperties>
</file>