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22" r:id="rId2"/>
    <p:sldId id="324" r:id="rId3"/>
    <p:sldId id="357" r:id="rId4"/>
    <p:sldId id="325" r:id="rId5"/>
    <p:sldId id="326" r:id="rId6"/>
    <p:sldId id="335" r:id="rId7"/>
    <p:sldId id="337" r:id="rId8"/>
    <p:sldId id="339" r:id="rId9"/>
    <p:sldId id="340" r:id="rId10"/>
    <p:sldId id="341" r:id="rId11"/>
    <p:sldId id="342" r:id="rId12"/>
    <p:sldId id="3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AB7D"/>
    <a:srgbClr val="336EA8"/>
    <a:srgbClr val="94B9D6"/>
    <a:srgbClr val="1869A6"/>
    <a:srgbClr val="FFF9E7"/>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7/12/2024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320F9A-DFA0-4189-B502-951ABE0D96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a:extLst>
              <a:ext uri="{FF2B5EF4-FFF2-40B4-BE49-F238E27FC236}">
                <a16:creationId xmlns:a16="http://schemas.microsoft.com/office/drawing/2014/main" id="{ECB26E85-A47D-4EB8-AACC-5D71388BF9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a:extLst>
              <a:ext uri="{FF2B5EF4-FFF2-40B4-BE49-F238E27FC236}">
                <a16:creationId xmlns:a16="http://schemas.microsoft.com/office/drawing/2014/main" id="{E5E96502-5A71-49D7-91EF-E9D795A00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702CB4-0340-43A8-A558-65E5F6C9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44AB7B-7005-4435-A7A3-37533F456A78}"/>
              </a:ext>
            </a:extLst>
          </p:cNvPr>
          <p:cNvSpPr>
            <a:spLocks noGrp="1"/>
          </p:cNvSpPr>
          <p:nvPr>
            <p:ph type="dt" sz="half" idx="10"/>
          </p:nvPr>
        </p:nvSpPr>
        <p:spPr/>
        <p:txBody>
          <a:bodyPr/>
          <a:lstStyle/>
          <a:p>
            <a:fld id="{1B4777F9-2A00-47FF-A8CF-CA2FA3234A29}" type="datetime1">
              <a:rPr lang="en-US" smtClean="0"/>
              <a:t>7/12/2024</a:t>
            </a:fld>
            <a:endParaRPr lang="en-US"/>
          </a:p>
        </p:txBody>
      </p:sp>
      <p:sp>
        <p:nvSpPr>
          <p:cNvPr id="10" name="Freeform 6">
            <a:extLst>
              <a:ext uri="{FF2B5EF4-FFF2-40B4-BE49-F238E27FC236}">
                <a16:creationId xmlns:a16="http://schemas.microsoft.com/office/drawing/2014/main" id="{BD404EBF-6236-4A3D-BEB9-F17357463B06}"/>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5" name="Footer Placeholder 4">
            <a:extLst>
              <a:ext uri="{FF2B5EF4-FFF2-40B4-BE49-F238E27FC236}">
                <a16:creationId xmlns:a16="http://schemas.microsoft.com/office/drawing/2014/main"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F9E0C4BE-FE7F-4C02-9A3E-71BC3A48C6D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a:extLst>
              <a:ext uri="{FF2B5EF4-FFF2-40B4-BE49-F238E27FC236}">
                <a16:creationId xmlns:a16="http://schemas.microsoft.com/office/drawing/2014/main"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a16="http://schemas.microsoft.com/office/drawing/2014/main"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02315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7062-6971-4C1F-A975-AC85DCD0F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D55ECB-B9CD-4FA5-AACA-CDD01AACF6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F606B-F0E0-4BB1-94D6-738E49DF7229}"/>
              </a:ext>
            </a:extLst>
          </p:cNvPr>
          <p:cNvSpPr>
            <a:spLocks noGrp="1"/>
          </p:cNvSpPr>
          <p:nvPr>
            <p:ph type="dt" sz="half" idx="10"/>
          </p:nvPr>
        </p:nvSpPr>
        <p:spPr/>
        <p:txBody>
          <a:bodyPr/>
          <a:lstStyle/>
          <a:p>
            <a:fld id="{6EB1263D-828A-4F7C-B53F-CF7F3AF23101}" type="datetime1">
              <a:rPr lang="en-US" smtClean="0"/>
              <a:t>7/12/2024</a:t>
            </a:fld>
            <a:endParaRPr lang="en-US"/>
          </a:p>
        </p:txBody>
      </p:sp>
      <p:sp>
        <p:nvSpPr>
          <p:cNvPr id="5" name="Footer Placeholder 4">
            <a:extLst>
              <a:ext uri="{FF2B5EF4-FFF2-40B4-BE49-F238E27FC236}">
                <a16:creationId xmlns:a16="http://schemas.microsoft.com/office/drawing/2014/main"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7855878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5B8BC-3AC4-4059-BB3C-B12B6148A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C1D0E-02A9-4DFB-8CA3-A94A10E728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3F7A1-D368-4F71-BA41-54CA742F4987}"/>
              </a:ext>
            </a:extLst>
          </p:cNvPr>
          <p:cNvSpPr>
            <a:spLocks noGrp="1"/>
          </p:cNvSpPr>
          <p:nvPr>
            <p:ph type="dt" sz="half" idx="10"/>
          </p:nvPr>
        </p:nvSpPr>
        <p:spPr/>
        <p:txBody>
          <a:bodyPr/>
          <a:lstStyle/>
          <a:p>
            <a:fld id="{DFAA11DA-715D-4CCB-8B4E-F539348944E6}" type="datetime1">
              <a:rPr lang="en-US" smtClean="0"/>
              <a:t>7/12/2024</a:t>
            </a:fld>
            <a:endParaRPr lang="en-US"/>
          </a:p>
        </p:txBody>
      </p:sp>
      <p:sp>
        <p:nvSpPr>
          <p:cNvPr id="5" name="Footer Placeholder 4">
            <a:extLst>
              <a:ext uri="{FF2B5EF4-FFF2-40B4-BE49-F238E27FC236}">
                <a16:creationId xmlns:a16="http://schemas.microsoft.com/office/drawing/2014/main"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44664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A88-1EE1-3422-84E1-7CB361B1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1FC91-FAA2-D65F-E901-C6884F9C6163}"/>
              </a:ext>
            </a:extLst>
          </p:cNvPr>
          <p:cNvSpPr>
            <a:spLocks noGrp="1"/>
          </p:cNvSpPr>
          <p:nvPr>
            <p:ph type="dt" sz="half" idx="10"/>
          </p:nvPr>
        </p:nvSpPr>
        <p:spPr/>
        <p:txBody>
          <a:bodyPr/>
          <a:lstStyle/>
          <a:p>
            <a:fld id="{02979B47-FAC9-4AEE-B74B-3F584ED26D59}" type="datetime1">
              <a:rPr lang="en-US" smtClean="0"/>
              <a:pPr/>
              <a:t>7/12/2024</a:t>
            </a:fld>
            <a:endParaRPr lang="en-US" dirty="0"/>
          </a:p>
        </p:txBody>
      </p:sp>
      <p:sp>
        <p:nvSpPr>
          <p:cNvPr id="4" name="Footer Placeholder 3">
            <a:extLst>
              <a:ext uri="{FF2B5EF4-FFF2-40B4-BE49-F238E27FC236}">
                <a16:creationId xmlns:a16="http://schemas.microsoft.com/office/drawing/2014/main"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a16="http://schemas.microsoft.com/office/drawing/2014/main"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B6D-1D51-4444-8393-E35BA63F1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761446-D5C8-48D6-8362-2691AC20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494AA4-5DCE-4AE8-9BC9-F29480FF880F}"/>
              </a:ext>
            </a:extLst>
          </p:cNvPr>
          <p:cNvSpPr>
            <a:spLocks noGrp="1"/>
          </p:cNvSpPr>
          <p:nvPr>
            <p:ph type="dt" sz="half" idx="10"/>
          </p:nvPr>
        </p:nvSpPr>
        <p:spPr/>
        <p:txBody>
          <a:bodyPr/>
          <a:lstStyle/>
          <a:p>
            <a:fld id="{BBD87E75-7A42-4529-81A0-F6CFD6AF1551}" type="datetime1">
              <a:rPr lang="en-US" smtClean="0"/>
              <a:t>7/12/2024</a:t>
            </a:fld>
            <a:endParaRPr lang="en-US"/>
          </a:p>
        </p:txBody>
      </p:sp>
      <p:sp>
        <p:nvSpPr>
          <p:cNvPr id="5" name="Footer Placeholder 4">
            <a:extLst>
              <a:ext uri="{FF2B5EF4-FFF2-40B4-BE49-F238E27FC236}">
                <a16:creationId xmlns:a16="http://schemas.microsoft.com/office/drawing/2014/main"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5322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BE44-49C7-449D-9550-1E7B65970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AA4F7-FE01-4FEF-BC23-4EBFFF370D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387F4-F1D2-4A96-86BB-A48310776FBB}"/>
              </a:ext>
            </a:extLst>
          </p:cNvPr>
          <p:cNvSpPr>
            <a:spLocks noGrp="1"/>
          </p:cNvSpPr>
          <p:nvPr>
            <p:ph type="dt" sz="half" idx="10"/>
          </p:nvPr>
        </p:nvSpPr>
        <p:spPr/>
        <p:txBody>
          <a:bodyPr/>
          <a:lstStyle/>
          <a:p>
            <a:fld id="{D40A7B7E-3938-4D0E-8E14-E58AA83CCFB6}" type="datetime1">
              <a:rPr lang="en-US" smtClean="0"/>
              <a:t>7/12/2024</a:t>
            </a:fld>
            <a:endParaRPr lang="en-US" dirty="0"/>
          </a:p>
        </p:txBody>
      </p:sp>
      <p:sp>
        <p:nvSpPr>
          <p:cNvPr id="5" name="Footer Placeholder 4">
            <a:extLst>
              <a:ext uri="{FF2B5EF4-FFF2-40B4-BE49-F238E27FC236}">
                <a16:creationId xmlns:a16="http://schemas.microsoft.com/office/drawing/2014/main"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1A2FDF6D-CD2D-433E-84D7-E83F8FCE52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a:extLst>
              <a:ext uri="{FF2B5EF4-FFF2-40B4-BE49-F238E27FC236}">
                <a16:creationId xmlns:a16="http://schemas.microsoft.com/office/drawing/2014/main" id="{2B2BDD0D-C88D-431E-BC92-4367CEB00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a:extLst>
              <a:ext uri="{FF2B5EF4-FFF2-40B4-BE49-F238E27FC236}">
                <a16:creationId xmlns:a16="http://schemas.microsoft.com/office/drawing/2014/main" id="{B84FBEB5-E386-9685-E6D3-A062E9E46742}"/>
              </a:ext>
            </a:extLst>
          </p:cNvPr>
          <p:cNvSpPr>
            <a:spLocks noGrp="1"/>
          </p:cNvSpPr>
          <p:nvPr>
            <p:ph type="sldNum" sz="quarter" idx="12"/>
          </p:nvPr>
        </p:nvSpPr>
        <p:spPr>
          <a:xfrm>
            <a:off x="8610600" y="6356350"/>
            <a:ext cx="2743200" cy="365125"/>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634373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BC724-756A-4777-8D83-3CD9AFD194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FC4DE-2AB7-4E43-BFBA-6FF436D9BA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BCCFF-F409-4BF2-9883-91BA170BFEE8}"/>
              </a:ext>
            </a:extLst>
          </p:cNvPr>
          <p:cNvSpPr>
            <a:spLocks noGrp="1"/>
          </p:cNvSpPr>
          <p:nvPr>
            <p:ph type="dt" sz="half" idx="10"/>
          </p:nvPr>
        </p:nvSpPr>
        <p:spPr/>
        <p:txBody>
          <a:bodyPr/>
          <a:lstStyle/>
          <a:p>
            <a:fld id="{4A9E546C-EE17-4181-9D6E-D78043A81B8F}" type="datetime1">
              <a:rPr lang="en-US" smtClean="0"/>
              <a:t>7/12/2024</a:t>
            </a:fld>
            <a:endParaRPr lang="en-US"/>
          </a:p>
        </p:txBody>
      </p:sp>
      <p:sp>
        <p:nvSpPr>
          <p:cNvPr id="6" name="Footer Placeholder 5">
            <a:extLst>
              <a:ext uri="{FF2B5EF4-FFF2-40B4-BE49-F238E27FC236}">
                <a16:creationId xmlns:a16="http://schemas.microsoft.com/office/drawing/2014/main"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28372149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CC53-ADBE-4538-BDCF-8A6C0C07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37BC3-80C1-40A0-B8BD-B9E9F5642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9B7EDB-C158-4B0F-AC48-1D7DE7DC80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E96D1-3002-4810-98AF-A275B6334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DDBB9A-2C9B-4E96-9E5C-6C3BE64498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B99CCF-14FE-46E4-AEF3-3520D661AC00}"/>
              </a:ext>
            </a:extLst>
          </p:cNvPr>
          <p:cNvSpPr>
            <a:spLocks noGrp="1"/>
          </p:cNvSpPr>
          <p:nvPr>
            <p:ph type="dt" sz="half" idx="10"/>
          </p:nvPr>
        </p:nvSpPr>
        <p:spPr/>
        <p:txBody>
          <a:bodyPr/>
          <a:lstStyle/>
          <a:p>
            <a:fld id="{F538DEA4-61AE-4340-8E71-F8E1C0C7F674}" type="datetime1">
              <a:rPr lang="en-US" smtClean="0"/>
              <a:t>7/12/2024</a:t>
            </a:fld>
            <a:endParaRPr lang="en-US"/>
          </a:p>
        </p:txBody>
      </p:sp>
      <p:sp>
        <p:nvSpPr>
          <p:cNvPr id="8" name="Footer Placeholder 7">
            <a:extLst>
              <a:ext uri="{FF2B5EF4-FFF2-40B4-BE49-F238E27FC236}">
                <a16:creationId xmlns:a16="http://schemas.microsoft.com/office/drawing/2014/main"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560757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6566-0B23-4F08-ACF0-2DDFF54A4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96B25-2A2B-41A7-AF6D-57D5055F1B03}"/>
              </a:ext>
            </a:extLst>
          </p:cNvPr>
          <p:cNvSpPr>
            <a:spLocks noGrp="1"/>
          </p:cNvSpPr>
          <p:nvPr>
            <p:ph type="dt" sz="half" idx="10"/>
          </p:nvPr>
        </p:nvSpPr>
        <p:spPr/>
        <p:txBody>
          <a:bodyPr/>
          <a:lstStyle/>
          <a:p>
            <a:fld id="{336EBB09-FDC3-47DE-93B5-ED6916170555}" type="datetime1">
              <a:rPr lang="en-US" smtClean="0"/>
              <a:t>7/12/2024</a:t>
            </a:fld>
            <a:endParaRPr lang="en-US"/>
          </a:p>
        </p:txBody>
      </p:sp>
      <p:sp>
        <p:nvSpPr>
          <p:cNvPr id="4" name="Footer Placeholder 3">
            <a:extLst>
              <a:ext uri="{FF2B5EF4-FFF2-40B4-BE49-F238E27FC236}">
                <a16:creationId xmlns:a16="http://schemas.microsoft.com/office/drawing/2014/main"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800219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2526D-307A-4059-80C4-1413758A2DF6}"/>
              </a:ext>
            </a:extLst>
          </p:cNvPr>
          <p:cNvSpPr>
            <a:spLocks noGrp="1"/>
          </p:cNvSpPr>
          <p:nvPr>
            <p:ph type="dt" sz="half" idx="10"/>
          </p:nvPr>
        </p:nvSpPr>
        <p:spPr/>
        <p:txBody>
          <a:bodyPr/>
          <a:lstStyle/>
          <a:p>
            <a:fld id="{C7A1BBAB-51C5-4FCF-9DF9-CE3252633D91}" type="datetime1">
              <a:rPr lang="en-US" smtClean="0"/>
              <a:t>7/12/2024</a:t>
            </a:fld>
            <a:endParaRPr lang="en-US"/>
          </a:p>
        </p:txBody>
      </p:sp>
      <p:sp>
        <p:nvSpPr>
          <p:cNvPr id="3" name="Footer Placeholder 2">
            <a:extLst>
              <a:ext uri="{FF2B5EF4-FFF2-40B4-BE49-F238E27FC236}">
                <a16:creationId xmlns:a16="http://schemas.microsoft.com/office/drawing/2014/main"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21448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0E-3F73-4F95-89B8-BF9D660E0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CE4F2-B1FE-4665-B99F-04C8EBAAC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51F0C4-D797-433C-B73A-9C3B4D1B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C3DABF-2DE9-4FD5-B4A8-5E200B9876FD}"/>
              </a:ext>
            </a:extLst>
          </p:cNvPr>
          <p:cNvSpPr>
            <a:spLocks noGrp="1"/>
          </p:cNvSpPr>
          <p:nvPr>
            <p:ph type="dt" sz="half" idx="10"/>
          </p:nvPr>
        </p:nvSpPr>
        <p:spPr/>
        <p:txBody>
          <a:bodyPr/>
          <a:lstStyle/>
          <a:p>
            <a:fld id="{4FBD9E29-3541-490B-A77A-28C8A779906A}" type="datetime1">
              <a:rPr lang="en-US" smtClean="0"/>
              <a:t>7/12/2024</a:t>
            </a:fld>
            <a:endParaRPr lang="en-US"/>
          </a:p>
        </p:txBody>
      </p:sp>
      <p:sp>
        <p:nvSpPr>
          <p:cNvPr id="6" name="Footer Placeholder 5">
            <a:extLst>
              <a:ext uri="{FF2B5EF4-FFF2-40B4-BE49-F238E27FC236}">
                <a16:creationId xmlns:a16="http://schemas.microsoft.com/office/drawing/2014/main"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937781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7410-9CC3-4CD7-A18A-2A1FBD8F7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617FFE-99AB-4F61-A4A2-7D7A5832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7EFC75-BA25-436F-A339-F8970D50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4AE525-9C27-44A4-ADC4-FEBFF450393E}"/>
              </a:ext>
            </a:extLst>
          </p:cNvPr>
          <p:cNvSpPr>
            <a:spLocks noGrp="1"/>
          </p:cNvSpPr>
          <p:nvPr>
            <p:ph type="dt" sz="half" idx="10"/>
          </p:nvPr>
        </p:nvSpPr>
        <p:spPr/>
        <p:txBody>
          <a:bodyPr/>
          <a:lstStyle/>
          <a:p>
            <a:fld id="{4BBB6057-4896-492E-A421-79CA1BC6A688}" type="datetime1">
              <a:rPr lang="en-US" smtClean="0"/>
              <a:t>7/12/2024</a:t>
            </a:fld>
            <a:endParaRPr lang="en-US"/>
          </a:p>
        </p:txBody>
      </p:sp>
      <p:sp>
        <p:nvSpPr>
          <p:cNvPr id="6" name="Footer Placeholder 5">
            <a:extLst>
              <a:ext uri="{FF2B5EF4-FFF2-40B4-BE49-F238E27FC236}">
                <a16:creationId xmlns:a16="http://schemas.microsoft.com/office/drawing/2014/main"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1362374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F972D6-1319-4F4E-A35B-D719D3F5F86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4385C812-25A0-4E40-A6AB-B4A290A63150}"/>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a16="http://schemas.microsoft.com/office/drawing/2014/main" id="{B25836A6-A2F7-4171-AA21-6CC267FCC70F}"/>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a16="http://schemas.microsoft.com/office/drawing/2014/main" id="{6591E89A-F8E2-4201-95AC-F9DBA9C318FE}"/>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a16="http://schemas.microsoft.com/office/drawing/2014/main" id="{E1BAA08C-8FDB-46C4-8ADC-9425CB5F2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C7012-56A5-4A5F-AE60-B293BCF52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DF9DDF-39F3-4F98-9232-F9B55E8C4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600">
                <a:solidFill>
                  <a:schemeClr val="bg1"/>
                </a:solidFill>
              </a:defRPr>
            </a:lvl1pPr>
          </a:lstStyle>
          <a:p>
            <a:fld id="{02979B47-FAC9-4AEE-B74B-3F584ED26D59}" type="datetime1">
              <a:rPr lang="en-US" smtClean="0"/>
              <a:pPr/>
              <a:t>7/12/2024</a:t>
            </a:fld>
            <a:endParaRPr lang="en-US" dirty="0"/>
          </a:p>
        </p:txBody>
      </p:sp>
      <p:sp>
        <p:nvSpPr>
          <p:cNvPr id="5" name="Footer Placeholder 4">
            <a:extLst>
              <a:ext uri="{FF2B5EF4-FFF2-40B4-BE49-F238E27FC236}">
                <a16:creationId xmlns:a16="http://schemas.microsoft.com/office/drawing/2014/main" id="{A8782B0E-0FEF-49F7-B246-1C5E6D54C82D}"/>
              </a:ext>
            </a:extLst>
          </p:cNvPr>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@MCIT-2024</a:t>
            </a:r>
          </a:p>
        </p:txBody>
      </p:sp>
      <p:sp>
        <p:nvSpPr>
          <p:cNvPr id="6" name="Slide Number Placeholder 5">
            <a:extLst>
              <a:ext uri="{FF2B5EF4-FFF2-40B4-BE49-F238E27FC236}">
                <a16:creationId xmlns:a16="http://schemas.microsoft.com/office/drawing/2014/main" id="{EE9E8069-45EF-4F1D-8025-75594D26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48963555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96A8-4682-FA03-D75B-7A59F7AC35A3}"/>
              </a:ext>
            </a:extLst>
          </p:cNvPr>
          <p:cNvSpPr>
            <a:spLocks noGrp="1"/>
          </p:cNvSpPr>
          <p:nvPr>
            <p:ph type="title"/>
          </p:nvPr>
        </p:nvSpPr>
        <p:spPr/>
        <p:txBody>
          <a:bodyPr/>
          <a:lstStyle/>
          <a:p>
            <a:pPr algn="ctr"/>
            <a:r>
              <a:rPr lang="en-US" b="1" dirty="0"/>
              <a:t>Docker</a:t>
            </a:r>
            <a:br>
              <a:rPr lang="en-US" b="1" dirty="0"/>
            </a:br>
            <a:r>
              <a:rPr lang="en-US" b="1" dirty="0"/>
              <a:t>Session 3</a:t>
            </a:r>
          </a:p>
        </p:txBody>
      </p:sp>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7/12/2024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1</a:t>
            </a:fld>
            <a:endParaRPr lang="en-US"/>
          </a:p>
        </p:txBody>
      </p:sp>
      <p:pic>
        <p:nvPicPr>
          <p:cNvPr id="9" name="Content Placeholder 8" descr="A blue whale with a container ship&#10;&#10;Description automatically generated">
            <a:extLst>
              <a:ext uri="{FF2B5EF4-FFF2-40B4-BE49-F238E27FC236}">
                <a16:creationId xmlns:a16="http://schemas.microsoft.com/office/drawing/2014/main" id="{A0069A29-75BC-E399-42CD-A824979973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335" y="1825625"/>
            <a:ext cx="9443329" cy="4351338"/>
          </a:xfrm>
        </p:spPr>
      </p:pic>
    </p:spTree>
    <p:extLst>
      <p:ext uri="{BB962C8B-B14F-4D97-AF65-F5344CB8AC3E}">
        <p14:creationId xmlns:p14="http://schemas.microsoft.com/office/powerpoint/2010/main" val="1172904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FAFB4-4C9D-AE69-667E-C41AAA3AA531}"/>
              </a:ext>
            </a:extLst>
          </p:cNvPr>
          <p:cNvSpPr>
            <a:spLocks noGrp="1"/>
          </p:cNvSpPr>
          <p:nvPr>
            <p:ph type="title"/>
          </p:nvPr>
        </p:nvSpPr>
        <p:spPr>
          <a:xfrm>
            <a:off x="1445699" y="259506"/>
            <a:ext cx="10515600" cy="1325563"/>
          </a:xfrm>
        </p:spPr>
        <p:txBody>
          <a:bodyPr/>
          <a:lstStyle/>
          <a:p>
            <a:r>
              <a:rPr lang="en-US" i="1" dirty="0"/>
              <a:t>Docker-compose…</a:t>
            </a:r>
          </a:p>
        </p:txBody>
      </p:sp>
      <p:sp>
        <p:nvSpPr>
          <p:cNvPr id="3" name="Content Placeholder 2">
            <a:extLst>
              <a:ext uri="{FF2B5EF4-FFF2-40B4-BE49-F238E27FC236}">
                <a16:creationId xmlns:a16="http://schemas.microsoft.com/office/drawing/2014/main" id="{EBAC51D8-900F-D7F8-F8C5-1F61989A2D13}"/>
              </a:ext>
            </a:extLst>
          </p:cNvPr>
          <p:cNvSpPr>
            <a:spLocks noGrp="1"/>
          </p:cNvSpPr>
          <p:nvPr>
            <p:ph idx="1"/>
          </p:nvPr>
        </p:nvSpPr>
        <p:spPr>
          <a:xfrm>
            <a:off x="404734" y="1825625"/>
            <a:ext cx="11077732" cy="1816985"/>
          </a:xfrm>
        </p:spPr>
        <p:txBody>
          <a:bodyPr>
            <a:noAutofit/>
          </a:bodyPr>
          <a:lstStyle/>
          <a:p>
            <a:pPr marL="0" indent="0">
              <a:buNone/>
            </a:pPr>
            <a:r>
              <a:rPr lang="en-US" sz="3600" b="0" i="0" dirty="0">
                <a:solidFill>
                  <a:srgbClr val="000000"/>
                </a:solidFill>
                <a:effectLst/>
                <a:latin typeface="AnonymousPro"/>
              </a:rPr>
              <a:t>                        docker-compose -f </a:t>
            </a:r>
            <a:r>
              <a:rPr lang="en-US" sz="3600" dirty="0" err="1">
                <a:solidFill>
                  <a:srgbClr val="000000"/>
                </a:solidFill>
                <a:latin typeface="AnonymousPro"/>
              </a:rPr>
              <a:t>nh-compse</a:t>
            </a:r>
            <a:r>
              <a:rPr lang="en-US" sz="3600" b="0" i="0" dirty="0" err="1">
                <a:solidFill>
                  <a:srgbClr val="000000"/>
                </a:solidFill>
                <a:effectLst/>
                <a:latin typeface="AnonymousPro"/>
              </a:rPr>
              <a:t>.yml</a:t>
            </a:r>
            <a:r>
              <a:rPr lang="en-US" sz="3600" b="0" i="0" dirty="0">
                <a:solidFill>
                  <a:srgbClr val="000000"/>
                </a:solidFill>
                <a:effectLst/>
                <a:latin typeface="AnonymousPro"/>
              </a:rPr>
              <a:t> up –d</a:t>
            </a:r>
          </a:p>
          <a:p>
            <a:pPr marL="0" indent="0">
              <a:buNone/>
            </a:pPr>
            <a:r>
              <a:rPr lang="en-US" sz="3600" dirty="0"/>
              <a:t>                        docker-compose </a:t>
            </a:r>
            <a:r>
              <a:rPr lang="en-US" sz="3600" dirty="0" err="1"/>
              <a:t>ps</a:t>
            </a:r>
            <a:r>
              <a:rPr lang="en-US" sz="3600" dirty="0"/>
              <a:t> </a:t>
            </a:r>
          </a:p>
          <a:p>
            <a:pPr marL="0" indent="0">
              <a:buNone/>
            </a:pPr>
            <a:r>
              <a:rPr lang="en-US" sz="3600" dirty="0"/>
              <a:t>                        docker-compose top</a:t>
            </a:r>
            <a:br>
              <a:rPr lang="en-US" sz="3600" dirty="0"/>
            </a:br>
            <a:r>
              <a:rPr lang="en-US" sz="3600" dirty="0"/>
              <a:t>                        docker-compose stop</a:t>
            </a:r>
            <a:br>
              <a:rPr lang="en-US" sz="3600" dirty="0"/>
            </a:br>
            <a:r>
              <a:rPr lang="en-US" sz="3600" dirty="0"/>
              <a:t>                        docker-compose restart</a:t>
            </a:r>
          </a:p>
          <a:p>
            <a:pPr marL="0" indent="0">
              <a:buNone/>
            </a:pPr>
            <a:r>
              <a:rPr lang="en-US" sz="3200" b="0" i="0" dirty="0">
                <a:solidFill>
                  <a:srgbClr val="000000"/>
                </a:solidFill>
                <a:effectLst/>
                <a:latin typeface="+mj-lt"/>
              </a:rPr>
              <a:t>                           </a:t>
            </a:r>
            <a:r>
              <a:rPr lang="en-US" sz="3600" b="0" i="0" dirty="0">
                <a:solidFill>
                  <a:srgbClr val="000000"/>
                </a:solidFill>
                <a:effectLst/>
              </a:rPr>
              <a:t>docker-compose rm</a:t>
            </a:r>
            <a:r>
              <a:rPr lang="en-US" sz="3600" dirty="0"/>
              <a:t> </a:t>
            </a:r>
            <a:br>
              <a:rPr lang="en-US" sz="2400" dirty="0"/>
            </a:br>
            <a:endParaRPr lang="en-US" sz="3600" dirty="0"/>
          </a:p>
        </p:txBody>
      </p:sp>
      <p:sp>
        <p:nvSpPr>
          <p:cNvPr id="4" name="Date Placeholder 3">
            <a:extLst>
              <a:ext uri="{FF2B5EF4-FFF2-40B4-BE49-F238E27FC236}">
                <a16:creationId xmlns:a16="http://schemas.microsoft.com/office/drawing/2014/main" id="{517DE9C7-F176-545E-0A36-7A91E6A40A0D}"/>
              </a:ext>
            </a:extLst>
          </p:cNvPr>
          <p:cNvSpPr>
            <a:spLocks noGrp="1"/>
          </p:cNvSpPr>
          <p:nvPr>
            <p:ph type="dt" sz="half" idx="10"/>
          </p:nvPr>
        </p:nvSpPr>
        <p:spPr/>
        <p:txBody>
          <a:bodyPr/>
          <a:lstStyle/>
          <a:p>
            <a:fld id="{D40A7B7E-3938-4D0E-8E14-E58AA83CCFB6}" type="datetime1">
              <a:rPr lang="en-US" smtClean="0"/>
              <a:t>7/12/2024</a:t>
            </a:fld>
            <a:endParaRPr lang="en-US" dirty="0"/>
          </a:p>
        </p:txBody>
      </p:sp>
      <p:sp>
        <p:nvSpPr>
          <p:cNvPr id="5" name="Footer Placeholder 4">
            <a:extLst>
              <a:ext uri="{FF2B5EF4-FFF2-40B4-BE49-F238E27FC236}">
                <a16:creationId xmlns:a16="http://schemas.microsoft.com/office/drawing/2014/main" id="{B6BA4982-9327-6D81-81ED-2A5B7B75E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47030-FD3E-3C96-5689-C0A0F260E3AF}"/>
              </a:ext>
            </a:extLst>
          </p:cNvPr>
          <p:cNvSpPr>
            <a:spLocks noGrp="1"/>
          </p:cNvSpPr>
          <p:nvPr>
            <p:ph type="sldNum" sz="quarter" idx="12"/>
          </p:nvPr>
        </p:nvSpPr>
        <p:spPr/>
        <p:txBody>
          <a:bodyPr/>
          <a:lstStyle/>
          <a:p>
            <a:fld id="{5EE24C92-1265-4741-8F9F-404A15D9386E}" type="slidenum">
              <a:rPr lang="en-US" smtClean="0"/>
              <a:t>10</a:t>
            </a:fld>
            <a:endParaRPr lang="en-US"/>
          </a:p>
        </p:txBody>
      </p:sp>
    </p:spTree>
    <p:extLst>
      <p:ext uri="{BB962C8B-B14F-4D97-AF65-F5344CB8AC3E}">
        <p14:creationId xmlns:p14="http://schemas.microsoft.com/office/powerpoint/2010/main" val="84215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5575DC-40AE-77E7-61F0-8DB572669FFC}"/>
              </a:ext>
            </a:extLst>
          </p:cNvPr>
          <p:cNvSpPr>
            <a:spLocks noGrp="1"/>
          </p:cNvSpPr>
          <p:nvPr>
            <p:ph type="dt" sz="half" idx="10"/>
          </p:nvPr>
        </p:nvSpPr>
        <p:spPr/>
        <p:txBody>
          <a:bodyPr/>
          <a:lstStyle/>
          <a:p>
            <a:fld id="{D40A7B7E-3938-4D0E-8E14-E58AA83CCFB6}" type="datetime1">
              <a:rPr lang="en-US" smtClean="0"/>
              <a:t>7/12/2024</a:t>
            </a:fld>
            <a:endParaRPr lang="en-US" dirty="0"/>
          </a:p>
        </p:txBody>
      </p:sp>
      <p:sp>
        <p:nvSpPr>
          <p:cNvPr id="5" name="Footer Placeholder 4">
            <a:extLst>
              <a:ext uri="{FF2B5EF4-FFF2-40B4-BE49-F238E27FC236}">
                <a16:creationId xmlns:a16="http://schemas.microsoft.com/office/drawing/2014/main" id="{254D843E-7BFF-9CE2-F30A-36BCD6214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61C80-BB17-DEE4-AA65-255ECCD02834}"/>
              </a:ext>
            </a:extLst>
          </p:cNvPr>
          <p:cNvSpPr>
            <a:spLocks noGrp="1"/>
          </p:cNvSpPr>
          <p:nvPr>
            <p:ph type="sldNum" sz="quarter" idx="12"/>
          </p:nvPr>
        </p:nvSpPr>
        <p:spPr/>
        <p:txBody>
          <a:bodyPr/>
          <a:lstStyle/>
          <a:p>
            <a:fld id="{5EE24C92-1265-4741-8F9F-404A15D9386E}" type="slidenum">
              <a:rPr lang="en-US" smtClean="0"/>
              <a:t>11</a:t>
            </a:fld>
            <a:endParaRPr lang="en-US"/>
          </a:p>
        </p:txBody>
      </p:sp>
      <p:pic>
        <p:nvPicPr>
          <p:cNvPr id="8" name="Content Placeholder 7">
            <a:extLst>
              <a:ext uri="{FF2B5EF4-FFF2-40B4-BE49-F238E27FC236}">
                <a16:creationId xmlns:a16="http://schemas.microsoft.com/office/drawing/2014/main" id="{C683BF18-8179-65A8-9B43-2B1DEF2D6470}"/>
              </a:ext>
            </a:extLst>
          </p:cNvPr>
          <p:cNvPicPr>
            <a:picLocks noGrp="1" noChangeAspect="1"/>
          </p:cNvPicPr>
          <p:nvPr>
            <p:ph idx="1"/>
          </p:nvPr>
        </p:nvPicPr>
        <p:blipFill>
          <a:blip r:embed="rId2"/>
          <a:stretch>
            <a:fillRect/>
          </a:stretch>
        </p:blipFill>
        <p:spPr>
          <a:xfrm>
            <a:off x="2152099" y="2505660"/>
            <a:ext cx="7887801" cy="2991267"/>
          </a:xfrm>
        </p:spPr>
      </p:pic>
    </p:spTree>
    <p:extLst>
      <p:ext uri="{BB962C8B-B14F-4D97-AF65-F5344CB8AC3E}">
        <p14:creationId xmlns:p14="http://schemas.microsoft.com/office/powerpoint/2010/main" val="3728972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5575DC-40AE-77E7-61F0-8DB572669FFC}"/>
              </a:ext>
            </a:extLst>
          </p:cNvPr>
          <p:cNvSpPr>
            <a:spLocks noGrp="1"/>
          </p:cNvSpPr>
          <p:nvPr>
            <p:ph type="dt" sz="half" idx="10"/>
          </p:nvPr>
        </p:nvSpPr>
        <p:spPr/>
        <p:txBody>
          <a:bodyPr/>
          <a:lstStyle/>
          <a:p>
            <a:fld id="{D40A7B7E-3938-4D0E-8E14-E58AA83CCFB6}" type="datetime1">
              <a:rPr lang="en-US" smtClean="0"/>
              <a:t>7/13/2024</a:t>
            </a:fld>
            <a:endParaRPr lang="en-US" dirty="0"/>
          </a:p>
        </p:txBody>
      </p:sp>
      <p:sp>
        <p:nvSpPr>
          <p:cNvPr id="5" name="Footer Placeholder 4">
            <a:extLst>
              <a:ext uri="{FF2B5EF4-FFF2-40B4-BE49-F238E27FC236}">
                <a16:creationId xmlns:a16="http://schemas.microsoft.com/office/drawing/2014/main" id="{254D843E-7BFF-9CE2-F30A-36BCD6214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61C80-BB17-DEE4-AA65-255ECCD02834}"/>
              </a:ext>
            </a:extLst>
          </p:cNvPr>
          <p:cNvSpPr>
            <a:spLocks noGrp="1"/>
          </p:cNvSpPr>
          <p:nvPr>
            <p:ph type="sldNum" sz="quarter" idx="12"/>
          </p:nvPr>
        </p:nvSpPr>
        <p:spPr/>
        <p:txBody>
          <a:bodyPr/>
          <a:lstStyle/>
          <a:p>
            <a:fld id="{5EE24C92-1265-4741-8F9F-404A15D9386E}" type="slidenum">
              <a:rPr lang="en-US" smtClean="0"/>
              <a:t>12</a:t>
            </a:fld>
            <a:endParaRPr lang="en-US"/>
          </a:p>
        </p:txBody>
      </p:sp>
      <p:sp>
        <p:nvSpPr>
          <p:cNvPr id="3" name="Content Placeholder 2">
            <a:extLst>
              <a:ext uri="{FF2B5EF4-FFF2-40B4-BE49-F238E27FC236}">
                <a16:creationId xmlns:a16="http://schemas.microsoft.com/office/drawing/2014/main" id="{F14CDE2F-AFA8-5738-640B-98A903AC56B2}"/>
              </a:ext>
            </a:extLst>
          </p:cNvPr>
          <p:cNvSpPr>
            <a:spLocks noGrp="1"/>
          </p:cNvSpPr>
          <p:nvPr>
            <p:ph idx="1"/>
          </p:nvPr>
        </p:nvSpPr>
        <p:spPr/>
        <p:txBody>
          <a:bodyPr>
            <a:normAutofit/>
          </a:bodyPr>
          <a:lstStyle/>
          <a:p>
            <a:r>
              <a:rPr lang="en-US" dirty="0"/>
              <a:t>The following code can be used in your Compose file to create a new overlay network</a:t>
            </a:r>
          </a:p>
          <a:p>
            <a:r>
              <a:rPr lang="en-US" dirty="0"/>
              <a:t>called over-net that allows standalone containers to connect to it (attachable).</a:t>
            </a:r>
          </a:p>
          <a:p>
            <a:pPr marL="0" indent="0">
              <a:buNone/>
            </a:pPr>
            <a:r>
              <a:rPr lang="en-US" dirty="0"/>
              <a:t>networks:</a:t>
            </a:r>
          </a:p>
          <a:p>
            <a:pPr marL="0" indent="0">
              <a:buNone/>
            </a:pPr>
            <a:r>
              <a:rPr lang="en-US" dirty="0"/>
              <a:t>    over-net:</a:t>
            </a:r>
          </a:p>
          <a:p>
            <a:pPr marL="0" indent="0">
              <a:buNone/>
            </a:pPr>
            <a:r>
              <a:rPr lang="en-US" dirty="0"/>
              <a:t>    driver: overlay</a:t>
            </a:r>
          </a:p>
          <a:p>
            <a:pPr marL="0" indent="0">
              <a:buNone/>
            </a:pPr>
            <a:r>
              <a:rPr lang="en-US" dirty="0"/>
              <a:t>    attachable: true</a:t>
            </a:r>
          </a:p>
        </p:txBody>
      </p:sp>
    </p:spTree>
    <p:extLst>
      <p:ext uri="{BB962C8B-B14F-4D97-AF65-F5344CB8AC3E}">
        <p14:creationId xmlns:p14="http://schemas.microsoft.com/office/powerpoint/2010/main" val="2357898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96A8-4682-FA03-D75B-7A59F7AC35A3}"/>
              </a:ext>
            </a:extLst>
          </p:cNvPr>
          <p:cNvSpPr>
            <a:spLocks noGrp="1"/>
          </p:cNvSpPr>
          <p:nvPr>
            <p:ph type="title"/>
          </p:nvPr>
        </p:nvSpPr>
        <p:spPr/>
        <p:txBody>
          <a:bodyPr>
            <a:normAutofit/>
          </a:bodyPr>
          <a:lstStyle/>
          <a:p>
            <a:pPr algn="ctr"/>
            <a:br>
              <a:rPr lang="en-US" dirty="0"/>
            </a:br>
            <a:endParaRPr lang="en-US" b="1" dirty="0"/>
          </a:p>
        </p:txBody>
      </p:sp>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7/12/2024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2</a:t>
            </a:fld>
            <a:endParaRPr lang="en-US"/>
          </a:p>
        </p:txBody>
      </p:sp>
      <p:pic>
        <p:nvPicPr>
          <p:cNvPr id="13" name="Content Placeholder 12" descr="A cartoon octopus holding blue cubes&#10;&#10;Description automatically generated">
            <a:extLst>
              <a:ext uri="{FF2B5EF4-FFF2-40B4-BE49-F238E27FC236}">
                <a16:creationId xmlns:a16="http://schemas.microsoft.com/office/drawing/2014/main" id="{EB8C6CC8-A1A7-3379-8C91-0CAFEBDA9E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6812" y="813706"/>
            <a:ext cx="9078375" cy="5230587"/>
          </a:xfrm>
        </p:spPr>
      </p:pic>
    </p:spTree>
    <p:extLst>
      <p:ext uri="{BB962C8B-B14F-4D97-AF65-F5344CB8AC3E}">
        <p14:creationId xmlns:p14="http://schemas.microsoft.com/office/powerpoint/2010/main" val="148956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96A8-4682-FA03-D75B-7A59F7AC35A3}"/>
              </a:ext>
            </a:extLst>
          </p:cNvPr>
          <p:cNvSpPr>
            <a:spLocks noGrp="1"/>
          </p:cNvSpPr>
          <p:nvPr>
            <p:ph type="title"/>
          </p:nvPr>
        </p:nvSpPr>
        <p:spPr/>
        <p:txBody>
          <a:bodyPr>
            <a:normAutofit fontScale="90000"/>
          </a:bodyPr>
          <a:lstStyle/>
          <a:p>
            <a:pPr algn="ctr"/>
            <a:r>
              <a:rPr lang="en-US" sz="5300" b="1" i="0" dirty="0">
                <a:solidFill>
                  <a:srgbClr val="000000"/>
                </a:solidFill>
                <a:effectLst/>
                <a:latin typeface="OpenSans-Bold"/>
              </a:rPr>
              <a:t>Docker Compose</a:t>
            </a:r>
            <a:br>
              <a:rPr lang="en-US" dirty="0"/>
            </a:br>
            <a:endParaRPr lang="en-US" b="1" dirty="0"/>
          </a:p>
        </p:txBody>
      </p:sp>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7/12/2024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3</a:t>
            </a:fld>
            <a:endParaRPr lang="en-US"/>
          </a:p>
        </p:txBody>
      </p:sp>
      <p:sp>
        <p:nvSpPr>
          <p:cNvPr id="7" name="Content Placeholder 6">
            <a:extLst>
              <a:ext uri="{FF2B5EF4-FFF2-40B4-BE49-F238E27FC236}">
                <a16:creationId xmlns:a16="http://schemas.microsoft.com/office/drawing/2014/main" id="{E3C2A60E-E710-C932-8DD3-64D659C621D2}"/>
              </a:ext>
            </a:extLst>
          </p:cNvPr>
          <p:cNvSpPr>
            <a:spLocks noGrp="1"/>
          </p:cNvSpPr>
          <p:nvPr>
            <p:ph idx="1"/>
          </p:nvPr>
        </p:nvSpPr>
        <p:spPr>
          <a:xfrm>
            <a:off x="944380" y="1690688"/>
            <a:ext cx="10515600" cy="3843325"/>
          </a:xfrm>
        </p:spPr>
        <p:txBody>
          <a:bodyPr>
            <a:normAutofit/>
          </a:bodyPr>
          <a:lstStyle/>
          <a:p>
            <a:r>
              <a:rPr lang="en-US" sz="4400" b="0" i="0" dirty="0">
                <a:solidFill>
                  <a:srgbClr val="000000"/>
                </a:solidFill>
                <a:effectLst/>
                <a:latin typeface="LinLibertine"/>
              </a:rPr>
              <a:t>deploys and manages multi-container applications on Docker nodes operating in </a:t>
            </a:r>
            <a:r>
              <a:rPr lang="en-US" sz="4400" b="1" i="0" dirty="0">
                <a:solidFill>
                  <a:srgbClr val="000000"/>
                </a:solidFill>
                <a:effectLst/>
                <a:latin typeface="LinLibertineB"/>
              </a:rPr>
              <a:t>single-engine mode</a:t>
            </a:r>
            <a:r>
              <a:rPr lang="en-US" sz="4400" b="0" i="0" dirty="0">
                <a:solidFill>
                  <a:srgbClr val="000000"/>
                </a:solidFill>
                <a:effectLst/>
                <a:latin typeface="LinLibertine"/>
              </a:rPr>
              <a:t>. </a:t>
            </a:r>
            <a:br>
              <a:rPr lang="en-US" sz="4800" dirty="0"/>
            </a:br>
            <a:endParaRPr lang="en-US" sz="8800" dirty="0"/>
          </a:p>
        </p:txBody>
      </p:sp>
    </p:spTree>
    <p:extLst>
      <p:ext uri="{BB962C8B-B14F-4D97-AF65-F5344CB8AC3E}">
        <p14:creationId xmlns:p14="http://schemas.microsoft.com/office/powerpoint/2010/main" val="682046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5D77-3C5E-A758-2E58-5902486A16BD}"/>
              </a:ext>
            </a:extLst>
          </p:cNvPr>
          <p:cNvSpPr>
            <a:spLocks noGrp="1"/>
          </p:cNvSpPr>
          <p:nvPr>
            <p:ph type="title"/>
          </p:nvPr>
        </p:nvSpPr>
        <p:spPr/>
        <p:txBody>
          <a:bodyPr/>
          <a:lstStyle/>
          <a:p>
            <a:pPr algn="ctr"/>
            <a:r>
              <a:rPr lang="en-US" b="1" dirty="0"/>
              <a:t>Docker compose..</a:t>
            </a:r>
          </a:p>
        </p:txBody>
      </p:sp>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7/12/2024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4</a:t>
            </a:fld>
            <a:endParaRPr lang="en-US"/>
          </a:p>
        </p:txBody>
      </p:sp>
      <p:sp>
        <p:nvSpPr>
          <p:cNvPr id="9" name="TextBox 8">
            <a:extLst>
              <a:ext uri="{FF2B5EF4-FFF2-40B4-BE49-F238E27FC236}">
                <a16:creationId xmlns:a16="http://schemas.microsoft.com/office/drawing/2014/main" id="{B082FF72-42E2-560F-3A44-A4AA5ADDB49F}"/>
              </a:ext>
            </a:extLst>
          </p:cNvPr>
          <p:cNvSpPr txBox="1"/>
          <p:nvPr/>
        </p:nvSpPr>
        <p:spPr>
          <a:xfrm>
            <a:off x="773867" y="1986647"/>
            <a:ext cx="10644266" cy="2616101"/>
          </a:xfrm>
          <a:prstGeom prst="rect">
            <a:avLst/>
          </a:prstGeom>
          <a:noFill/>
        </p:spPr>
        <p:txBody>
          <a:bodyPr wrap="square">
            <a:spAutoFit/>
          </a:bodyPr>
          <a:lstStyle/>
          <a:p>
            <a:r>
              <a:rPr lang="en-US" sz="2000" b="0" i="0" dirty="0">
                <a:solidFill>
                  <a:srgbClr val="000000"/>
                </a:solidFill>
                <a:effectLst/>
                <a:latin typeface="LinLibertine"/>
              </a:rPr>
              <a:t>Most modern apps are made of multiple smaller services that interact to form a useful app. We call this microservices. A simple example might be an app with the following four services:</a:t>
            </a:r>
          </a:p>
          <a:p>
            <a:r>
              <a:rPr lang="en-US" sz="2000" b="0" i="0" dirty="0">
                <a:solidFill>
                  <a:srgbClr val="000000"/>
                </a:solidFill>
                <a:effectLst/>
                <a:latin typeface="LinLibertine"/>
              </a:rPr>
              <a:t>• web front-end</a:t>
            </a:r>
          </a:p>
          <a:p>
            <a:r>
              <a:rPr lang="en-US" sz="2000" b="0" i="0" dirty="0">
                <a:solidFill>
                  <a:srgbClr val="000000"/>
                </a:solidFill>
                <a:effectLst/>
                <a:latin typeface="LinLibertine"/>
              </a:rPr>
              <a:t>• ordering</a:t>
            </a:r>
          </a:p>
          <a:p>
            <a:r>
              <a:rPr lang="en-US" sz="2000" b="0" i="0" dirty="0">
                <a:solidFill>
                  <a:srgbClr val="000000"/>
                </a:solidFill>
                <a:effectLst/>
                <a:latin typeface="LinLibertine"/>
              </a:rPr>
              <a:t>• catalog</a:t>
            </a:r>
          </a:p>
          <a:p>
            <a:r>
              <a:rPr lang="en-US" sz="2000" b="0" i="0" dirty="0">
                <a:solidFill>
                  <a:srgbClr val="000000"/>
                </a:solidFill>
                <a:effectLst/>
                <a:latin typeface="LinLibertine"/>
              </a:rPr>
              <a:t>• back-end database</a:t>
            </a:r>
            <a:r>
              <a:rPr lang="en-US" sz="3200" dirty="0"/>
              <a:t> </a:t>
            </a:r>
            <a:br>
              <a:rPr lang="en-US" sz="3200" dirty="0"/>
            </a:br>
            <a:endParaRPr lang="en-US" sz="3200" dirty="0"/>
          </a:p>
        </p:txBody>
      </p:sp>
    </p:spTree>
    <p:extLst>
      <p:ext uri="{BB962C8B-B14F-4D97-AF65-F5344CB8AC3E}">
        <p14:creationId xmlns:p14="http://schemas.microsoft.com/office/powerpoint/2010/main" val="8001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1BC9E-0733-B038-94EE-0CC125A6B2FF}"/>
              </a:ext>
            </a:extLst>
          </p:cNvPr>
          <p:cNvSpPr>
            <a:spLocks noGrp="1"/>
          </p:cNvSpPr>
          <p:nvPr>
            <p:ph type="title"/>
          </p:nvPr>
        </p:nvSpPr>
        <p:spPr/>
        <p:txBody>
          <a:bodyPr>
            <a:normAutofit/>
          </a:bodyPr>
          <a:lstStyle/>
          <a:p>
            <a:pPr algn="ctr"/>
            <a:endParaRPr lang="en-US" b="1" dirty="0"/>
          </a:p>
        </p:txBody>
      </p:sp>
      <p:sp>
        <p:nvSpPr>
          <p:cNvPr id="3" name="Content Placeholder 2">
            <a:extLst>
              <a:ext uri="{FF2B5EF4-FFF2-40B4-BE49-F238E27FC236}">
                <a16:creationId xmlns:a16="http://schemas.microsoft.com/office/drawing/2014/main" id="{F22E0FA4-A115-73AC-907C-F42B0C6FDE27}"/>
              </a:ext>
            </a:extLst>
          </p:cNvPr>
          <p:cNvSpPr>
            <a:spLocks noGrp="1"/>
          </p:cNvSpPr>
          <p:nvPr>
            <p:ph idx="1"/>
          </p:nvPr>
        </p:nvSpPr>
        <p:spPr>
          <a:xfrm>
            <a:off x="244838" y="1870594"/>
            <a:ext cx="11108961" cy="3870637"/>
          </a:xfrm>
        </p:spPr>
        <p:txBody>
          <a:bodyPr>
            <a:normAutofit/>
          </a:bodyPr>
          <a:lstStyle/>
          <a:p>
            <a:r>
              <a:rPr lang="en-US" sz="2400" b="0" i="0" dirty="0">
                <a:solidFill>
                  <a:srgbClr val="000000"/>
                </a:solidFill>
                <a:effectLst/>
                <a:latin typeface="LinLibertine"/>
              </a:rPr>
              <a:t>In the beginning was </a:t>
            </a:r>
            <a:r>
              <a:rPr lang="en-US" sz="2400" b="0" i="1" dirty="0">
                <a:solidFill>
                  <a:srgbClr val="000000"/>
                </a:solidFill>
                <a:effectLst/>
                <a:latin typeface="LinLibertineI"/>
              </a:rPr>
              <a:t>Fig</a:t>
            </a:r>
            <a:r>
              <a:rPr lang="en-US" sz="2400" b="0" i="0" dirty="0">
                <a:solidFill>
                  <a:srgbClr val="000000"/>
                </a:solidFill>
                <a:effectLst/>
                <a:latin typeface="LinLibertine"/>
              </a:rPr>
              <a:t>. Fig was a powerful tool, created by a company called </a:t>
            </a:r>
            <a:r>
              <a:rPr lang="en-US" sz="2400" b="0" i="1" dirty="0">
                <a:solidFill>
                  <a:srgbClr val="000000"/>
                </a:solidFill>
                <a:effectLst/>
                <a:latin typeface="LinLibertineI"/>
              </a:rPr>
              <a:t>Orchard</a:t>
            </a:r>
            <a:r>
              <a:rPr lang="en-US" sz="2400" b="0" i="0" dirty="0">
                <a:solidFill>
                  <a:srgbClr val="000000"/>
                </a:solidFill>
                <a:effectLst/>
                <a:latin typeface="LinLibertine"/>
              </a:rPr>
              <a:t>, and it was the best way to manage multi-container Docker apps. It was a Python tool that sat on top of Docker, and allowed you to define entire </a:t>
            </a:r>
            <a:r>
              <a:rPr lang="en-US" sz="2400" b="0" i="0" dirty="0" err="1">
                <a:solidFill>
                  <a:srgbClr val="000000"/>
                </a:solidFill>
                <a:effectLst/>
                <a:latin typeface="LinLibertine"/>
              </a:rPr>
              <a:t>multicontainer</a:t>
            </a:r>
            <a:r>
              <a:rPr lang="en-US" sz="2400" b="0" i="0" dirty="0">
                <a:solidFill>
                  <a:srgbClr val="000000"/>
                </a:solidFill>
                <a:effectLst/>
                <a:latin typeface="LinLibertine"/>
              </a:rPr>
              <a:t> apps in a single YAML file. You could then deploy the app with the </a:t>
            </a:r>
            <a:r>
              <a:rPr lang="en-US" sz="2400" b="0" i="0" dirty="0">
                <a:solidFill>
                  <a:srgbClr val="000000"/>
                </a:solidFill>
                <a:effectLst/>
                <a:latin typeface="AnonymousPro"/>
              </a:rPr>
              <a:t>fig </a:t>
            </a:r>
            <a:r>
              <a:rPr lang="en-US" sz="2400" b="0" i="0" dirty="0">
                <a:solidFill>
                  <a:srgbClr val="000000"/>
                </a:solidFill>
                <a:effectLst/>
                <a:latin typeface="LinLibertine"/>
              </a:rPr>
              <a:t>command-line tool. Fig could even manage the entire life-cycle of the app.</a:t>
            </a:r>
          </a:p>
          <a:p>
            <a:r>
              <a:rPr lang="en-US" sz="2400" b="0" i="0" dirty="0">
                <a:solidFill>
                  <a:srgbClr val="000000"/>
                </a:solidFill>
                <a:effectLst/>
                <a:latin typeface="LinLibertine"/>
              </a:rPr>
              <a:t>Behind the scenes, Fig would read the YAML file and deploy and manage the app via the Docker API. It was a good thing!</a:t>
            </a:r>
            <a:r>
              <a:rPr lang="en-US" sz="1600" dirty="0"/>
              <a:t> </a:t>
            </a:r>
            <a:br>
              <a:rPr lang="en-US" sz="1600" dirty="0"/>
            </a:br>
            <a:endParaRPr lang="en-US" sz="4000" dirty="0"/>
          </a:p>
        </p:txBody>
      </p:sp>
      <p:sp>
        <p:nvSpPr>
          <p:cNvPr id="4" name="Date Placeholder 3">
            <a:extLst>
              <a:ext uri="{FF2B5EF4-FFF2-40B4-BE49-F238E27FC236}">
                <a16:creationId xmlns:a16="http://schemas.microsoft.com/office/drawing/2014/main" id="{910F7766-2E16-09ED-5A6F-9357F85B7A7C}"/>
              </a:ext>
            </a:extLst>
          </p:cNvPr>
          <p:cNvSpPr>
            <a:spLocks noGrp="1"/>
          </p:cNvSpPr>
          <p:nvPr>
            <p:ph type="dt" sz="half" idx="10"/>
          </p:nvPr>
        </p:nvSpPr>
        <p:spPr/>
        <p:txBody>
          <a:bodyPr/>
          <a:lstStyle/>
          <a:p>
            <a:fld id="{D40A7B7E-3938-4D0E-8E14-E58AA83CCFB6}" type="datetime1">
              <a:rPr lang="en-US" smtClean="0"/>
              <a:t>7/12/2024</a:t>
            </a:fld>
            <a:endParaRPr lang="en-US" dirty="0"/>
          </a:p>
        </p:txBody>
      </p:sp>
      <p:sp>
        <p:nvSpPr>
          <p:cNvPr id="5" name="Footer Placeholder 4">
            <a:extLst>
              <a:ext uri="{FF2B5EF4-FFF2-40B4-BE49-F238E27FC236}">
                <a16:creationId xmlns:a16="http://schemas.microsoft.com/office/drawing/2014/main" id="{1B8BAC80-0B2E-E0F6-452D-21714AC6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462E3-BC2F-E00D-11B6-114EF10023D1}"/>
              </a:ext>
            </a:extLst>
          </p:cNvPr>
          <p:cNvSpPr>
            <a:spLocks noGrp="1"/>
          </p:cNvSpPr>
          <p:nvPr>
            <p:ph type="sldNum" sz="quarter" idx="12"/>
          </p:nvPr>
        </p:nvSpPr>
        <p:spPr/>
        <p:txBody>
          <a:bodyPr/>
          <a:lstStyle/>
          <a:p>
            <a:fld id="{5EE24C92-1265-4741-8F9F-404A15D9386E}" type="slidenum">
              <a:rPr lang="en-US" smtClean="0"/>
              <a:t>5</a:t>
            </a:fld>
            <a:endParaRPr lang="en-US"/>
          </a:p>
        </p:txBody>
      </p:sp>
    </p:spTree>
    <p:extLst>
      <p:ext uri="{BB962C8B-B14F-4D97-AF65-F5344CB8AC3E}">
        <p14:creationId xmlns:p14="http://schemas.microsoft.com/office/powerpoint/2010/main" val="402377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0634-B891-FD3D-40F1-38F625FBAD0B}"/>
              </a:ext>
            </a:extLst>
          </p:cNvPr>
          <p:cNvSpPr>
            <a:spLocks noGrp="1"/>
          </p:cNvSpPr>
          <p:nvPr>
            <p:ph type="title"/>
          </p:nvPr>
        </p:nvSpPr>
        <p:spPr/>
        <p:txBody>
          <a:bodyPr/>
          <a:lstStyle/>
          <a:p>
            <a:endParaRPr lang="en-US" dirty="0"/>
          </a:p>
        </p:txBody>
      </p:sp>
      <p:sp>
        <p:nvSpPr>
          <p:cNvPr id="4" name="Date Placeholder 3">
            <a:extLst>
              <a:ext uri="{FF2B5EF4-FFF2-40B4-BE49-F238E27FC236}">
                <a16:creationId xmlns:a16="http://schemas.microsoft.com/office/drawing/2014/main" id="{6C395433-F6D4-B02E-2172-C0F6E5DBDDFC}"/>
              </a:ext>
            </a:extLst>
          </p:cNvPr>
          <p:cNvSpPr>
            <a:spLocks noGrp="1"/>
          </p:cNvSpPr>
          <p:nvPr>
            <p:ph type="dt" sz="half" idx="10"/>
          </p:nvPr>
        </p:nvSpPr>
        <p:spPr/>
        <p:txBody>
          <a:bodyPr/>
          <a:lstStyle/>
          <a:p>
            <a:fld id="{D40A7B7E-3938-4D0E-8E14-E58AA83CCFB6}" type="datetime1">
              <a:rPr lang="en-US" smtClean="0"/>
              <a:t>7/12/2024</a:t>
            </a:fld>
            <a:endParaRPr lang="en-US" dirty="0"/>
          </a:p>
        </p:txBody>
      </p:sp>
      <p:sp>
        <p:nvSpPr>
          <p:cNvPr id="5" name="Footer Placeholder 4">
            <a:extLst>
              <a:ext uri="{FF2B5EF4-FFF2-40B4-BE49-F238E27FC236}">
                <a16:creationId xmlns:a16="http://schemas.microsoft.com/office/drawing/2014/main" id="{5154DD96-8447-F4A1-DCAD-0BB7CD7CB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ECD8FA-1A36-9A8F-0E54-00174A344706}"/>
              </a:ext>
            </a:extLst>
          </p:cNvPr>
          <p:cNvSpPr>
            <a:spLocks noGrp="1"/>
          </p:cNvSpPr>
          <p:nvPr>
            <p:ph type="sldNum" sz="quarter" idx="12"/>
          </p:nvPr>
        </p:nvSpPr>
        <p:spPr/>
        <p:txBody>
          <a:bodyPr/>
          <a:lstStyle/>
          <a:p>
            <a:fld id="{5EE24C92-1265-4741-8F9F-404A15D9386E}" type="slidenum">
              <a:rPr lang="en-US" smtClean="0"/>
              <a:t>6</a:t>
            </a:fld>
            <a:endParaRPr lang="en-US"/>
          </a:p>
        </p:txBody>
      </p:sp>
      <p:sp>
        <p:nvSpPr>
          <p:cNvPr id="9" name="TextBox 8">
            <a:extLst>
              <a:ext uri="{FF2B5EF4-FFF2-40B4-BE49-F238E27FC236}">
                <a16:creationId xmlns:a16="http://schemas.microsoft.com/office/drawing/2014/main" id="{990E5B4D-C0FF-6301-4337-1E8F4E736C34}"/>
              </a:ext>
            </a:extLst>
          </p:cNvPr>
          <p:cNvSpPr txBox="1"/>
          <p:nvPr/>
        </p:nvSpPr>
        <p:spPr>
          <a:xfrm>
            <a:off x="838200" y="1828800"/>
            <a:ext cx="10854128" cy="4031873"/>
          </a:xfrm>
          <a:prstGeom prst="rect">
            <a:avLst/>
          </a:prstGeom>
          <a:noFill/>
        </p:spPr>
        <p:txBody>
          <a:bodyPr wrap="square">
            <a:spAutoFit/>
          </a:bodyPr>
          <a:lstStyle/>
          <a:p>
            <a:r>
              <a:rPr lang="en-US" sz="2400" b="0" i="0" dirty="0">
                <a:solidFill>
                  <a:srgbClr val="000000"/>
                </a:solidFill>
                <a:effectLst/>
                <a:latin typeface="LinLibertine"/>
              </a:rPr>
              <a:t>In fact, it was so good, that in 2014, Docker, Inc. acquired Orchard and re-branded Fig as </a:t>
            </a:r>
            <a:r>
              <a:rPr lang="en-US" sz="2400" b="0" i="1" dirty="0">
                <a:solidFill>
                  <a:srgbClr val="000000"/>
                </a:solidFill>
                <a:effectLst/>
                <a:latin typeface="LinLibertineI"/>
              </a:rPr>
              <a:t>Docker Compose</a:t>
            </a:r>
            <a:r>
              <a:rPr lang="en-US" sz="2400" b="0" i="0" dirty="0">
                <a:solidFill>
                  <a:srgbClr val="000000"/>
                </a:solidFill>
                <a:effectLst/>
                <a:latin typeface="LinLibertine"/>
              </a:rPr>
              <a:t>. The command-line tool was renamed from </a:t>
            </a:r>
            <a:r>
              <a:rPr lang="en-US" sz="2400" b="0" i="0" dirty="0">
                <a:solidFill>
                  <a:srgbClr val="000000"/>
                </a:solidFill>
                <a:effectLst/>
                <a:latin typeface="AnonymousPro"/>
              </a:rPr>
              <a:t>fig </a:t>
            </a:r>
            <a:r>
              <a:rPr lang="en-US" sz="2400" b="0" i="0" dirty="0">
                <a:solidFill>
                  <a:srgbClr val="000000"/>
                </a:solidFill>
                <a:effectLst/>
                <a:latin typeface="LinLibertine"/>
              </a:rPr>
              <a:t>to </a:t>
            </a:r>
            <a:r>
              <a:rPr lang="en-US" sz="2400" b="0" i="0" dirty="0" err="1">
                <a:solidFill>
                  <a:srgbClr val="000000"/>
                </a:solidFill>
                <a:effectLst/>
                <a:latin typeface="AnonymousPro"/>
              </a:rPr>
              <a:t>dockercompose</a:t>
            </a:r>
            <a:r>
              <a:rPr lang="en-US" sz="2400" b="0" i="0" dirty="0">
                <a:solidFill>
                  <a:srgbClr val="000000"/>
                </a:solidFill>
                <a:effectLst/>
                <a:latin typeface="LinLibertine"/>
              </a:rPr>
              <a:t>, and ever since the acquisition, it’s been an external tool that gets bolted on top of the Docker Engine. Even though it’s never been fully integrated into the Docker Engine, it’s always been immensely popular and very widely used.</a:t>
            </a:r>
          </a:p>
          <a:p>
            <a:r>
              <a:rPr lang="en-US" sz="2400" b="0" i="0" dirty="0">
                <a:solidFill>
                  <a:srgbClr val="000000"/>
                </a:solidFill>
                <a:effectLst/>
                <a:latin typeface="LinLibertine"/>
              </a:rPr>
              <a:t>As things stand today, Compose is still an external Python binary that you have to install on a host running the Docker Engine. You define multi-container (multiservice) apps in a YAML file, pass the YAML file to the </a:t>
            </a:r>
            <a:r>
              <a:rPr lang="en-US" sz="2400" b="0" i="0" dirty="0">
                <a:solidFill>
                  <a:srgbClr val="000000"/>
                </a:solidFill>
                <a:effectLst/>
                <a:latin typeface="AnonymousPro"/>
              </a:rPr>
              <a:t>docker-compose </a:t>
            </a:r>
            <a:r>
              <a:rPr lang="en-US" sz="2400" b="0" i="0" dirty="0">
                <a:solidFill>
                  <a:srgbClr val="000000"/>
                </a:solidFill>
                <a:effectLst/>
                <a:latin typeface="LinLibertine"/>
              </a:rPr>
              <a:t>binary, and</a:t>
            </a:r>
          </a:p>
          <a:p>
            <a:r>
              <a:rPr lang="en-US" sz="2400" b="0" i="0" dirty="0">
                <a:solidFill>
                  <a:srgbClr val="000000"/>
                </a:solidFill>
                <a:effectLst/>
                <a:latin typeface="LinLibertine"/>
              </a:rPr>
              <a:t>Compose deploys it via the Docker Engine API.</a:t>
            </a:r>
            <a:r>
              <a:rPr lang="en-US" sz="3200" dirty="0"/>
              <a:t> </a:t>
            </a:r>
            <a:br>
              <a:rPr lang="en-US" sz="3200" dirty="0"/>
            </a:br>
            <a:endParaRPr lang="en-US" sz="3200" dirty="0"/>
          </a:p>
        </p:txBody>
      </p:sp>
    </p:spTree>
    <p:extLst>
      <p:ext uri="{BB962C8B-B14F-4D97-AF65-F5344CB8AC3E}">
        <p14:creationId xmlns:p14="http://schemas.microsoft.com/office/powerpoint/2010/main" val="345757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16BE-7CB2-DA18-F606-CECB87F5A382}"/>
              </a:ext>
            </a:extLst>
          </p:cNvPr>
          <p:cNvSpPr>
            <a:spLocks noGrp="1"/>
          </p:cNvSpPr>
          <p:nvPr>
            <p:ph type="title"/>
          </p:nvPr>
        </p:nvSpPr>
        <p:spPr/>
        <p:txBody>
          <a:bodyPr>
            <a:normAutofit/>
          </a:bodyPr>
          <a:lstStyle/>
          <a:p>
            <a:endParaRPr lang="en-US" dirty="0"/>
          </a:p>
        </p:txBody>
      </p:sp>
      <p:sp>
        <p:nvSpPr>
          <p:cNvPr id="4" name="Date Placeholder 3">
            <a:extLst>
              <a:ext uri="{FF2B5EF4-FFF2-40B4-BE49-F238E27FC236}">
                <a16:creationId xmlns:a16="http://schemas.microsoft.com/office/drawing/2014/main" id="{D9D121F5-1C99-BDB1-66E5-61C98D96A3FF}"/>
              </a:ext>
            </a:extLst>
          </p:cNvPr>
          <p:cNvSpPr>
            <a:spLocks noGrp="1"/>
          </p:cNvSpPr>
          <p:nvPr>
            <p:ph type="dt" sz="half" idx="10"/>
          </p:nvPr>
        </p:nvSpPr>
        <p:spPr/>
        <p:txBody>
          <a:bodyPr/>
          <a:lstStyle/>
          <a:p>
            <a:fld id="{D40A7B7E-3938-4D0E-8E14-E58AA83CCFB6}" type="datetime1">
              <a:rPr lang="en-US" smtClean="0"/>
              <a:t>7/12/2024</a:t>
            </a:fld>
            <a:endParaRPr lang="en-US" dirty="0"/>
          </a:p>
        </p:txBody>
      </p:sp>
      <p:sp>
        <p:nvSpPr>
          <p:cNvPr id="5" name="Footer Placeholder 4">
            <a:extLst>
              <a:ext uri="{FF2B5EF4-FFF2-40B4-BE49-F238E27FC236}">
                <a16:creationId xmlns:a16="http://schemas.microsoft.com/office/drawing/2014/main" id="{598B6BB6-A9DB-DCF1-6ABB-ECDAB7FCC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571C2-A770-C44D-4C95-37E024BCDE39}"/>
              </a:ext>
            </a:extLst>
          </p:cNvPr>
          <p:cNvSpPr>
            <a:spLocks noGrp="1"/>
          </p:cNvSpPr>
          <p:nvPr>
            <p:ph type="sldNum" sz="quarter" idx="12"/>
          </p:nvPr>
        </p:nvSpPr>
        <p:spPr/>
        <p:txBody>
          <a:bodyPr/>
          <a:lstStyle/>
          <a:p>
            <a:fld id="{5EE24C92-1265-4741-8F9F-404A15D9386E}" type="slidenum">
              <a:rPr lang="en-US" smtClean="0"/>
              <a:t>7</a:t>
            </a:fld>
            <a:endParaRPr lang="en-US"/>
          </a:p>
        </p:txBody>
      </p:sp>
      <p:sp>
        <p:nvSpPr>
          <p:cNvPr id="8" name="Content Placeholder 7">
            <a:extLst>
              <a:ext uri="{FF2B5EF4-FFF2-40B4-BE49-F238E27FC236}">
                <a16:creationId xmlns:a16="http://schemas.microsoft.com/office/drawing/2014/main" id="{02E3958C-658A-9ED0-7588-6D18507D41C7}"/>
              </a:ext>
            </a:extLst>
          </p:cNvPr>
          <p:cNvSpPr>
            <a:spLocks noGrp="1"/>
          </p:cNvSpPr>
          <p:nvPr>
            <p:ph idx="1"/>
          </p:nvPr>
        </p:nvSpPr>
        <p:spPr/>
        <p:txBody>
          <a:bodyPr/>
          <a:lstStyle/>
          <a:p>
            <a:pPr marL="0" indent="0">
              <a:buNone/>
            </a:pPr>
            <a:r>
              <a:rPr lang="en-US" dirty="0" err="1"/>
              <a:t>sudo</a:t>
            </a:r>
            <a:r>
              <a:rPr lang="en-US" dirty="0"/>
              <a:t> apt-get update</a:t>
            </a:r>
            <a:br>
              <a:rPr lang="en-US" dirty="0"/>
            </a:br>
            <a:r>
              <a:rPr lang="en-US" dirty="0" err="1"/>
              <a:t>sudo</a:t>
            </a:r>
            <a:r>
              <a:rPr lang="en-US" dirty="0"/>
              <a:t> apt  install docker-compose</a:t>
            </a:r>
          </a:p>
        </p:txBody>
      </p:sp>
    </p:spTree>
    <p:extLst>
      <p:ext uri="{BB962C8B-B14F-4D97-AF65-F5344CB8AC3E}">
        <p14:creationId xmlns:p14="http://schemas.microsoft.com/office/powerpoint/2010/main" val="1064087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C3E0-8C92-742B-BABA-2D7389C12C57}"/>
              </a:ext>
            </a:extLst>
          </p:cNvPr>
          <p:cNvSpPr>
            <a:spLocks noGrp="1"/>
          </p:cNvSpPr>
          <p:nvPr>
            <p:ph type="title"/>
          </p:nvPr>
        </p:nvSpPr>
        <p:spPr>
          <a:xfrm>
            <a:off x="2240163" y="944380"/>
            <a:ext cx="10987789" cy="1304143"/>
          </a:xfrm>
        </p:spPr>
        <p:txBody>
          <a:bodyPr>
            <a:noAutofit/>
          </a:bodyPr>
          <a:lstStyle/>
          <a:p>
            <a:r>
              <a:rPr lang="en-US" sz="8800" dirty="0"/>
              <a:t>Compose files</a:t>
            </a:r>
            <a:br>
              <a:rPr lang="en-US" sz="8800" dirty="0"/>
            </a:br>
            <a:endParaRPr lang="en-US" sz="8800" dirty="0"/>
          </a:p>
        </p:txBody>
      </p:sp>
      <p:sp>
        <p:nvSpPr>
          <p:cNvPr id="4" name="Date Placeholder 3">
            <a:extLst>
              <a:ext uri="{FF2B5EF4-FFF2-40B4-BE49-F238E27FC236}">
                <a16:creationId xmlns:a16="http://schemas.microsoft.com/office/drawing/2014/main" id="{ED24DD69-636B-1085-2114-7E7705F548A6}"/>
              </a:ext>
            </a:extLst>
          </p:cNvPr>
          <p:cNvSpPr>
            <a:spLocks noGrp="1"/>
          </p:cNvSpPr>
          <p:nvPr>
            <p:ph type="dt" sz="half" idx="10"/>
          </p:nvPr>
        </p:nvSpPr>
        <p:spPr/>
        <p:txBody>
          <a:bodyPr/>
          <a:lstStyle/>
          <a:p>
            <a:fld id="{D40A7B7E-3938-4D0E-8E14-E58AA83CCFB6}" type="datetime1">
              <a:rPr lang="en-US" smtClean="0"/>
              <a:t>7/12/2024</a:t>
            </a:fld>
            <a:endParaRPr lang="en-US" dirty="0"/>
          </a:p>
        </p:txBody>
      </p:sp>
      <p:sp>
        <p:nvSpPr>
          <p:cNvPr id="5" name="Footer Placeholder 4">
            <a:extLst>
              <a:ext uri="{FF2B5EF4-FFF2-40B4-BE49-F238E27FC236}">
                <a16:creationId xmlns:a16="http://schemas.microsoft.com/office/drawing/2014/main" id="{8991E3B7-20DD-A75E-7A30-D21FB2C0D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5F7FD-5C4F-DBED-3747-FB3F49E596DE}"/>
              </a:ext>
            </a:extLst>
          </p:cNvPr>
          <p:cNvSpPr>
            <a:spLocks noGrp="1"/>
          </p:cNvSpPr>
          <p:nvPr>
            <p:ph type="sldNum" sz="quarter" idx="12"/>
          </p:nvPr>
        </p:nvSpPr>
        <p:spPr/>
        <p:txBody>
          <a:bodyPr/>
          <a:lstStyle/>
          <a:p>
            <a:fld id="{5EE24C92-1265-4741-8F9F-404A15D9386E}" type="slidenum">
              <a:rPr lang="en-US" smtClean="0"/>
              <a:t>8</a:t>
            </a:fld>
            <a:endParaRPr lang="en-US"/>
          </a:p>
        </p:txBody>
      </p:sp>
      <p:sp>
        <p:nvSpPr>
          <p:cNvPr id="11" name="TextBox 10">
            <a:extLst>
              <a:ext uri="{FF2B5EF4-FFF2-40B4-BE49-F238E27FC236}">
                <a16:creationId xmlns:a16="http://schemas.microsoft.com/office/drawing/2014/main" id="{871F1285-3A8F-B58D-12BB-E365E2E7FFB0}"/>
              </a:ext>
            </a:extLst>
          </p:cNvPr>
          <p:cNvSpPr txBox="1"/>
          <p:nvPr/>
        </p:nvSpPr>
        <p:spPr>
          <a:xfrm>
            <a:off x="276069" y="1596451"/>
            <a:ext cx="11716062" cy="1200329"/>
          </a:xfrm>
          <a:prstGeom prst="rect">
            <a:avLst/>
          </a:prstGeom>
          <a:noFill/>
        </p:spPr>
        <p:txBody>
          <a:bodyPr wrap="square">
            <a:spAutoFit/>
          </a:bodyPr>
          <a:lstStyle/>
          <a:p>
            <a:r>
              <a:rPr lang="en-US" sz="1800" b="0" i="0" dirty="0">
                <a:solidFill>
                  <a:srgbClr val="000000"/>
                </a:solidFill>
                <a:effectLst/>
                <a:latin typeface="LinLibertine"/>
              </a:rPr>
              <a:t>Compose uses YAML files to define multi-service applications. YAML is a subset of JSON, so you can also use JSON. However, all of the examples in this chapter will be YAML.</a:t>
            </a:r>
          </a:p>
          <a:p>
            <a:r>
              <a:rPr lang="en-US" sz="1800" b="0" i="0" dirty="0">
                <a:solidFill>
                  <a:srgbClr val="000000"/>
                </a:solidFill>
                <a:effectLst/>
                <a:latin typeface="LinLibertine"/>
              </a:rPr>
              <a:t>The default name for the Compose YAML file is </a:t>
            </a:r>
            <a:r>
              <a:rPr lang="en-US" sz="1200" b="0" i="0" dirty="0">
                <a:solidFill>
                  <a:srgbClr val="000000"/>
                </a:solidFill>
                <a:effectLst/>
                <a:latin typeface="AnonymousPro"/>
              </a:rPr>
              <a:t>docker-</a:t>
            </a:r>
            <a:r>
              <a:rPr lang="en-US" sz="1200" b="0" i="0" dirty="0" err="1">
                <a:solidFill>
                  <a:srgbClr val="000000"/>
                </a:solidFill>
                <a:effectLst/>
                <a:latin typeface="AnonymousPro"/>
              </a:rPr>
              <a:t>compose.yml</a:t>
            </a:r>
            <a:r>
              <a:rPr lang="en-US" sz="1800" b="0" i="0" dirty="0">
                <a:solidFill>
                  <a:srgbClr val="000000"/>
                </a:solidFill>
                <a:effectLst/>
                <a:latin typeface="LinLibertine"/>
              </a:rPr>
              <a:t>. However, you can use the </a:t>
            </a:r>
            <a:r>
              <a:rPr lang="en-US" sz="1200" b="0" i="0" dirty="0">
                <a:solidFill>
                  <a:srgbClr val="000000"/>
                </a:solidFill>
                <a:effectLst/>
                <a:latin typeface="AnonymousPro"/>
              </a:rPr>
              <a:t>-f </a:t>
            </a:r>
            <a:r>
              <a:rPr lang="en-US" sz="1800" b="0" i="0" dirty="0">
                <a:solidFill>
                  <a:srgbClr val="000000"/>
                </a:solidFill>
                <a:effectLst/>
                <a:latin typeface="LinLibertine"/>
              </a:rPr>
              <a:t>flag to specify custom filenames.</a:t>
            </a:r>
            <a:r>
              <a:rPr lang="en-US" dirty="0"/>
              <a:t> </a:t>
            </a:r>
            <a:br>
              <a:rPr lang="en-US" dirty="0"/>
            </a:br>
            <a:endParaRPr lang="en-US" dirty="0"/>
          </a:p>
        </p:txBody>
      </p:sp>
    </p:spTree>
    <p:extLst>
      <p:ext uri="{BB962C8B-B14F-4D97-AF65-F5344CB8AC3E}">
        <p14:creationId xmlns:p14="http://schemas.microsoft.com/office/powerpoint/2010/main" val="1903712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1F9F-D3C1-8A81-D44D-6A861BBE094C}"/>
              </a:ext>
            </a:extLst>
          </p:cNvPr>
          <p:cNvSpPr>
            <a:spLocks noGrp="1"/>
          </p:cNvSpPr>
          <p:nvPr>
            <p:ph type="title"/>
          </p:nvPr>
        </p:nvSpPr>
        <p:spPr/>
        <p:txBody>
          <a:bodyPr/>
          <a:lstStyle/>
          <a:p>
            <a:r>
              <a:rPr lang="en-US" dirty="0" err="1"/>
              <a:t>Composefile</a:t>
            </a:r>
            <a:r>
              <a:rPr lang="en-US" dirty="0"/>
              <a:t> example</a:t>
            </a:r>
          </a:p>
        </p:txBody>
      </p:sp>
      <p:sp>
        <p:nvSpPr>
          <p:cNvPr id="4" name="Date Placeholder 3">
            <a:extLst>
              <a:ext uri="{FF2B5EF4-FFF2-40B4-BE49-F238E27FC236}">
                <a16:creationId xmlns:a16="http://schemas.microsoft.com/office/drawing/2014/main" id="{277A3997-02D7-62D2-C315-A92D32531582}"/>
              </a:ext>
            </a:extLst>
          </p:cNvPr>
          <p:cNvSpPr>
            <a:spLocks noGrp="1"/>
          </p:cNvSpPr>
          <p:nvPr>
            <p:ph type="dt" sz="half" idx="10"/>
          </p:nvPr>
        </p:nvSpPr>
        <p:spPr/>
        <p:txBody>
          <a:bodyPr/>
          <a:lstStyle/>
          <a:p>
            <a:fld id="{D40A7B7E-3938-4D0E-8E14-E58AA83CCFB6}" type="datetime1">
              <a:rPr lang="en-US" smtClean="0"/>
              <a:t>7/12/2024</a:t>
            </a:fld>
            <a:endParaRPr lang="en-US" dirty="0"/>
          </a:p>
        </p:txBody>
      </p:sp>
      <p:sp>
        <p:nvSpPr>
          <p:cNvPr id="5" name="Footer Placeholder 4">
            <a:extLst>
              <a:ext uri="{FF2B5EF4-FFF2-40B4-BE49-F238E27FC236}">
                <a16:creationId xmlns:a16="http://schemas.microsoft.com/office/drawing/2014/main" id="{0D548D74-8E2A-D04A-F1DA-89C799DFC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C348D-63F3-4B00-7644-ABBFC7416EE3}"/>
              </a:ext>
            </a:extLst>
          </p:cNvPr>
          <p:cNvSpPr>
            <a:spLocks noGrp="1"/>
          </p:cNvSpPr>
          <p:nvPr>
            <p:ph type="sldNum" sz="quarter" idx="12"/>
          </p:nvPr>
        </p:nvSpPr>
        <p:spPr/>
        <p:txBody>
          <a:bodyPr/>
          <a:lstStyle/>
          <a:p>
            <a:fld id="{5EE24C92-1265-4741-8F9F-404A15D9386E}" type="slidenum">
              <a:rPr lang="en-US" smtClean="0"/>
              <a:t>9</a:t>
            </a:fld>
            <a:endParaRPr lang="en-US"/>
          </a:p>
        </p:txBody>
      </p:sp>
      <p:sp>
        <p:nvSpPr>
          <p:cNvPr id="8" name="TextBox 7">
            <a:extLst>
              <a:ext uri="{FF2B5EF4-FFF2-40B4-BE49-F238E27FC236}">
                <a16:creationId xmlns:a16="http://schemas.microsoft.com/office/drawing/2014/main" id="{E7A70B68-C009-549E-17FD-B79A0DFBC724}"/>
              </a:ext>
            </a:extLst>
          </p:cNvPr>
          <p:cNvSpPr txBox="1"/>
          <p:nvPr/>
        </p:nvSpPr>
        <p:spPr>
          <a:xfrm>
            <a:off x="339777" y="2090172"/>
            <a:ext cx="11512445" cy="2769989"/>
          </a:xfrm>
          <a:prstGeom prst="rect">
            <a:avLst/>
          </a:prstGeom>
          <a:noFill/>
        </p:spPr>
        <p:txBody>
          <a:bodyPr wrap="square">
            <a:spAutoFit/>
          </a:bodyPr>
          <a:lstStyle/>
          <a:p>
            <a:r>
              <a:rPr lang="en-US" sz="1800" b="0" i="0" dirty="0">
                <a:solidFill>
                  <a:srgbClr val="000000"/>
                </a:solidFill>
                <a:effectLst/>
                <a:latin typeface="AnonymousPro"/>
              </a:rPr>
              <a:t>version: "3.5" </a:t>
            </a:r>
          </a:p>
          <a:p>
            <a:r>
              <a:rPr lang="en-US" sz="1800" b="0" i="0" dirty="0">
                <a:solidFill>
                  <a:srgbClr val="000000"/>
                </a:solidFill>
                <a:effectLst/>
                <a:latin typeface="AnonymousPro"/>
              </a:rPr>
              <a:t>services:</a:t>
            </a:r>
          </a:p>
          <a:p>
            <a:r>
              <a:rPr lang="en-US" dirty="0">
                <a:solidFill>
                  <a:srgbClr val="000000"/>
                </a:solidFill>
                <a:latin typeface="AnonymousPro"/>
              </a:rPr>
              <a:t>  </a:t>
            </a:r>
            <a:r>
              <a:rPr lang="en-US" sz="1800" b="0" i="0" dirty="0">
                <a:solidFill>
                  <a:srgbClr val="000000"/>
                </a:solidFill>
                <a:effectLst/>
                <a:latin typeface="AnonymousPro"/>
              </a:rPr>
              <a:t> web-</a:t>
            </a:r>
            <a:r>
              <a:rPr lang="en-US" sz="1800" b="0" i="0" dirty="0" err="1">
                <a:solidFill>
                  <a:srgbClr val="000000"/>
                </a:solidFill>
                <a:effectLst/>
                <a:latin typeface="AnonymousPro"/>
              </a:rPr>
              <a:t>fe</a:t>
            </a:r>
            <a:r>
              <a:rPr lang="en-US" sz="1800" b="0" i="0" dirty="0">
                <a:solidFill>
                  <a:srgbClr val="000000"/>
                </a:solidFill>
                <a:effectLst/>
                <a:latin typeface="AnonymousPro"/>
              </a:rPr>
              <a:t>: build: . </a:t>
            </a:r>
          </a:p>
          <a:p>
            <a:r>
              <a:rPr lang="en-US" dirty="0">
                <a:solidFill>
                  <a:srgbClr val="000000"/>
                </a:solidFill>
                <a:latin typeface="AnonymousPro"/>
              </a:rPr>
              <a:t>   </a:t>
            </a:r>
            <a:r>
              <a:rPr lang="en-US" sz="1800" b="0" i="0" dirty="0">
                <a:solidFill>
                  <a:srgbClr val="000000"/>
                </a:solidFill>
                <a:effectLst/>
                <a:latin typeface="AnonymousPro"/>
              </a:rPr>
              <a:t>command: python app.py</a:t>
            </a:r>
          </a:p>
          <a:p>
            <a:r>
              <a:rPr lang="en-US" dirty="0">
                <a:solidFill>
                  <a:srgbClr val="000000"/>
                </a:solidFill>
                <a:latin typeface="AnonymousPro"/>
              </a:rPr>
              <a:t>   </a:t>
            </a:r>
            <a:r>
              <a:rPr lang="en-US" sz="1800" b="0" i="0" dirty="0">
                <a:solidFill>
                  <a:srgbClr val="000000"/>
                </a:solidFill>
                <a:effectLst/>
                <a:latin typeface="AnonymousPro"/>
              </a:rPr>
              <a:t>ports: - target: 5000 published: 5000 </a:t>
            </a:r>
          </a:p>
          <a:p>
            <a:r>
              <a:rPr lang="en-US" dirty="0">
                <a:solidFill>
                  <a:srgbClr val="000000"/>
                </a:solidFill>
                <a:latin typeface="AnonymousPro"/>
              </a:rPr>
              <a:t>   </a:t>
            </a:r>
            <a:r>
              <a:rPr lang="en-US" sz="1800" b="0" i="0" dirty="0">
                <a:solidFill>
                  <a:srgbClr val="000000"/>
                </a:solidFill>
                <a:effectLst/>
                <a:latin typeface="AnonymousPro"/>
              </a:rPr>
              <a:t>networks: - counter-net</a:t>
            </a:r>
            <a:r>
              <a:rPr lang="en-US" sz="2800" dirty="0"/>
              <a:t> </a:t>
            </a:r>
            <a:br>
              <a:rPr lang="en-US" sz="2800" dirty="0"/>
            </a:br>
            <a:br>
              <a:rPr lang="en-US" sz="2800" dirty="0"/>
            </a:br>
            <a:endParaRPr lang="en-US" sz="2800" dirty="0"/>
          </a:p>
        </p:txBody>
      </p:sp>
    </p:spTree>
    <p:extLst>
      <p:ext uri="{BB962C8B-B14F-4D97-AF65-F5344CB8AC3E}">
        <p14:creationId xmlns:p14="http://schemas.microsoft.com/office/powerpoint/2010/main" val="3223765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10326</TotalTime>
  <Words>524</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AnonymousPro</vt:lpstr>
      <vt:lpstr>Arial</vt:lpstr>
      <vt:lpstr>Calibri</vt:lpstr>
      <vt:lpstr>Calibri Light</vt:lpstr>
      <vt:lpstr>LinLibertine</vt:lpstr>
      <vt:lpstr>LinLibertineB</vt:lpstr>
      <vt:lpstr>LinLibertineI</vt:lpstr>
      <vt:lpstr>OpenSans-Bold</vt:lpstr>
      <vt:lpstr>Office Theme</vt:lpstr>
      <vt:lpstr>Docker Session 3</vt:lpstr>
      <vt:lpstr> </vt:lpstr>
      <vt:lpstr>Docker Compose </vt:lpstr>
      <vt:lpstr>Docker compose..</vt:lpstr>
      <vt:lpstr>PowerPoint Presentation</vt:lpstr>
      <vt:lpstr>PowerPoint Presentation</vt:lpstr>
      <vt:lpstr>PowerPoint Presentation</vt:lpstr>
      <vt:lpstr>Compose files </vt:lpstr>
      <vt:lpstr>Composefile example</vt:lpstr>
      <vt:lpstr>Docker-compose…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c:creator>
  <cp:lastModifiedBy>Mohamed Imam</cp:lastModifiedBy>
  <cp:revision>85</cp:revision>
  <dcterms:created xsi:type="dcterms:W3CDTF">2024-03-14T10:03:54Z</dcterms:created>
  <dcterms:modified xsi:type="dcterms:W3CDTF">2024-07-13T08:31:21Z</dcterms:modified>
</cp:coreProperties>
</file>