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22" r:id="rId2"/>
    <p:sldId id="324" r:id="rId3"/>
    <p:sldId id="357" r:id="rId4"/>
    <p:sldId id="325" r:id="rId5"/>
    <p:sldId id="326" r:id="rId6"/>
    <p:sldId id="335" r:id="rId7"/>
    <p:sldId id="337" r:id="rId8"/>
    <p:sldId id="339" r:id="rId9"/>
    <p:sldId id="340" r:id="rId10"/>
    <p:sldId id="341" r:id="rId11"/>
    <p:sldId id="34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7/12/2024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7/12/2024</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7/12/2024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7/12/2024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7/12/2024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7/12/2024</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7/12/2024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7/12/2024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7/12/2024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7/12/2024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7/12/2024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7/12/2024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7/12/2024</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p:txBody>
          <a:bodyPr/>
          <a:lstStyle/>
          <a:p>
            <a:pPr algn="ctr"/>
            <a:r>
              <a:rPr lang="en-US" b="1" dirty="0"/>
              <a:t>Docker</a:t>
            </a:r>
            <a:br>
              <a:rPr lang="en-US" b="1" dirty="0"/>
            </a:br>
            <a:r>
              <a:rPr lang="en-US" b="1" dirty="0"/>
              <a:t>Session 4</a:t>
            </a:r>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1</a:t>
            </a:fld>
            <a:endParaRPr lang="en-US"/>
          </a:p>
        </p:txBody>
      </p:sp>
      <p:pic>
        <p:nvPicPr>
          <p:cNvPr id="9" name="Content Placeholder 8" descr="A blue whale with a container ship&#10;&#10;Description automatically generated">
            <a:extLst>
              <a:ext uri="{FF2B5EF4-FFF2-40B4-BE49-F238E27FC236}">
                <a16:creationId xmlns:a16="http://schemas.microsoft.com/office/drawing/2014/main" id="{A0069A29-75BC-E399-42CD-A82497997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335" y="1825625"/>
            <a:ext cx="9443329" cy="4351338"/>
          </a:xfrm>
        </p:spPr>
      </p:pic>
    </p:spTree>
    <p:extLst>
      <p:ext uri="{BB962C8B-B14F-4D97-AF65-F5344CB8AC3E}">
        <p14:creationId xmlns:p14="http://schemas.microsoft.com/office/powerpoint/2010/main" val="117290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7DE9C7-F176-545E-0A36-7A91E6A40A0D}"/>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B6BA4982-9327-6D81-81ED-2A5B7B75E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47030-FD3E-3C96-5689-C0A0F260E3AF}"/>
              </a:ext>
            </a:extLst>
          </p:cNvPr>
          <p:cNvSpPr>
            <a:spLocks noGrp="1"/>
          </p:cNvSpPr>
          <p:nvPr>
            <p:ph type="sldNum" sz="quarter" idx="12"/>
          </p:nvPr>
        </p:nvSpPr>
        <p:spPr/>
        <p:txBody>
          <a:bodyPr/>
          <a:lstStyle/>
          <a:p>
            <a:fld id="{5EE24C92-1265-4741-8F9F-404A15D9386E}" type="slidenum">
              <a:rPr lang="en-US" smtClean="0"/>
              <a:t>10</a:t>
            </a:fld>
            <a:endParaRPr lang="en-US"/>
          </a:p>
        </p:txBody>
      </p:sp>
      <p:sp>
        <p:nvSpPr>
          <p:cNvPr id="9" name="Title 8">
            <a:extLst>
              <a:ext uri="{FF2B5EF4-FFF2-40B4-BE49-F238E27FC236}">
                <a16:creationId xmlns:a16="http://schemas.microsoft.com/office/drawing/2014/main" id="{51BC04E0-2F3D-C6BE-2B10-AE298D71BA42}"/>
              </a:ext>
            </a:extLst>
          </p:cNvPr>
          <p:cNvSpPr>
            <a:spLocks noGrp="1"/>
          </p:cNvSpPr>
          <p:nvPr>
            <p:ph type="title"/>
          </p:nvPr>
        </p:nvSpPr>
        <p:spPr/>
        <p:txBody>
          <a:bodyPr/>
          <a:lstStyle/>
          <a:p>
            <a:endParaRPr lang="en-US"/>
          </a:p>
        </p:txBody>
      </p:sp>
      <p:sp>
        <p:nvSpPr>
          <p:cNvPr id="13" name="TextBox 12">
            <a:extLst>
              <a:ext uri="{FF2B5EF4-FFF2-40B4-BE49-F238E27FC236}">
                <a16:creationId xmlns:a16="http://schemas.microsoft.com/office/drawing/2014/main" id="{3EA945A8-7DD9-C007-753E-3AC8CA7AE2CD}"/>
              </a:ext>
            </a:extLst>
          </p:cNvPr>
          <p:cNvSpPr txBox="1"/>
          <p:nvPr/>
        </p:nvSpPr>
        <p:spPr>
          <a:xfrm>
            <a:off x="4186003" y="2351782"/>
            <a:ext cx="6093500" cy="1077218"/>
          </a:xfrm>
          <a:prstGeom prst="rect">
            <a:avLst/>
          </a:prstGeom>
          <a:noFill/>
        </p:spPr>
        <p:txBody>
          <a:bodyPr wrap="square">
            <a:spAutoFit/>
          </a:bodyPr>
          <a:lstStyle/>
          <a:p>
            <a:r>
              <a:rPr lang="en-US" sz="3200" b="0" i="0" dirty="0">
                <a:solidFill>
                  <a:srgbClr val="000000"/>
                </a:solidFill>
                <a:effectLst/>
                <a:latin typeface="AnonymousPro"/>
              </a:rPr>
              <a:t>docker swarm </a:t>
            </a:r>
            <a:r>
              <a:rPr lang="en-US" sz="3200" b="0" i="0" dirty="0" err="1">
                <a:solidFill>
                  <a:srgbClr val="000000"/>
                </a:solidFill>
                <a:effectLst/>
                <a:latin typeface="AnonymousPro"/>
              </a:rPr>
              <a:t>init</a:t>
            </a:r>
            <a:r>
              <a:rPr lang="en-US" sz="3200" dirty="0"/>
              <a:t> </a:t>
            </a:r>
            <a:br>
              <a:rPr lang="en-US" sz="3200" dirty="0"/>
            </a:br>
            <a:endParaRPr lang="en-US" sz="3200" dirty="0"/>
          </a:p>
        </p:txBody>
      </p:sp>
      <p:sp>
        <p:nvSpPr>
          <p:cNvPr id="15" name="TextBox 14">
            <a:extLst>
              <a:ext uri="{FF2B5EF4-FFF2-40B4-BE49-F238E27FC236}">
                <a16:creationId xmlns:a16="http://schemas.microsoft.com/office/drawing/2014/main" id="{BF50F3D3-F13D-8FE4-F704-5728AAA4FC6C}"/>
              </a:ext>
            </a:extLst>
          </p:cNvPr>
          <p:cNvSpPr txBox="1"/>
          <p:nvPr/>
        </p:nvSpPr>
        <p:spPr>
          <a:xfrm>
            <a:off x="408482" y="3278380"/>
            <a:ext cx="6093500" cy="2308324"/>
          </a:xfrm>
          <a:prstGeom prst="rect">
            <a:avLst/>
          </a:prstGeom>
          <a:noFill/>
        </p:spPr>
        <p:txBody>
          <a:bodyPr wrap="square">
            <a:spAutoFit/>
          </a:bodyPr>
          <a:lstStyle/>
          <a:p>
            <a:r>
              <a:rPr lang="en-US" sz="1800" b="0" i="0" dirty="0">
                <a:solidFill>
                  <a:srgbClr val="000000"/>
                </a:solidFill>
                <a:effectLst/>
                <a:latin typeface="AnonymousPro"/>
              </a:rPr>
              <a:t>docker swarm </a:t>
            </a:r>
            <a:r>
              <a:rPr lang="en-US" sz="1800" b="0" i="0" dirty="0" err="1">
                <a:solidFill>
                  <a:srgbClr val="000000"/>
                </a:solidFill>
                <a:effectLst/>
                <a:latin typeface="AnonymousPro"/>
              </a:rPr>
              <a:t>init</a:t>
            </a:r>
            <a:r>
              <a:rPr lang="en-US" sz="1800" b="0" i="0" dirty="0">
                <a:solidFill>
                  <a:srgbClr val="000000"/>
                </a:solidFill>
                <a:effectLst/>
                <a:latin typeface="AnonymousPro"/>
              </a:rPr>
              <a:t> </a:t>
            </a:r>
            <a:r>
              <a:rPr lang="en-US" sz="1800" b="1" i="0" dirty="0">
                <a:solidFill>
                  <a:srgbClr val="BA6621"/>
                </a:solidFill>
                <a:effectLst/>
                <a:latin typeface="AnonymousPro-Bold"/>
              </a:rPr>
              <a:t>\ </a:t>
            </a:r>
            <a:r>
              <a:rPr lang="en-US" sz="1800" b="0" i="0" dirty="0">
                <a:solidFill>
                  <a:srgbClr val="000000"/>
                </a:solidFill>
                <a:effectLst/>
                <a:latin typeface="AnonymousPro"/>
              </a:rPr>
              <a:t>--advertise-</a:t>
            </a:r>
            <a:r>
              <a:rPr lang="en-US" sz="1800" b="0" i="0" dirty="0" err="1">
                <a:solidFill>
                  <a:srgbClr val="000000"/>
                </a:solidFill>
                <a:effectLst/>
                <a:latin typeface="AnonymousPro"/>
              </a:rPr>
              <a:t>addr</a:t>
            </a:r>
            <a:r>
              <a:rPr lang="en-US" sz="1800" b="0" i="0" dirty="0">
                <a:solidFill>
                  <a:srgbClr val="000000"/>
                </a:solidFill>
                <a:effectLst/>
                <a:latin typeface="AnonymousPro"/>
              </a:rPr>
              <a:t> </a:t>
            </a:r>
            <a:r>
              <a:rPr lang="en-US" sz="1800" b="0" i="0" dirty="0">
                <a:solidFill>
                  <a:srgbClr val="666666"/>
                </a:solidFill>
                <a:effectLst/>
                <a:latin typeface="AnonymousPro"/>
              </a:rPr>
              <a:t>10</a:t>
            </a:r>
            <a:r>
              <a:rPr lang="en-US" sz="1800" b="0" i="0" dirty="0">
                <a:solidFill>
                  <a:srgbClr val="000000"/>
                </a:solidFill>
                <a:effectLst/>
                <a:latin typeface="AnonymousPro"/>
              </a:rPr>
              <a:t>.0.0.1:2377 </a:t>
            </a:r>
            <a:r>
              <a:rPr lang="en-US" sz="1800" b="1" i="0" dirty="0">
                <a:solidFill>
                  <a:srgbClr val="BA6621"/>
                </a:solidFill>
                <a:effectLst/>
                <a:latin typeface="AnonymousPro-Bold"/>
              </a:rPr>
              <a:t>\ </a:t>
            </a:r>
            <a:r>
              <a:rPr lang="en-US" sz="1800" b="0" i="0" dirty="0">
                <a:solidFill>
                  <a:srgbClr val="000000"/>
                </a:solidFill>
                <a:effectLst/>
                <a:latin typeface="AnonymousPro"/>
              </a:rPr>
              <a:t>--listen-</a:t>
            </a:r>
            <a:r>
              <a:rPr lang="en-US" sz="1800" b="0" i="0" dirty="0" err="1">
                <a:solidFill>
                  <a:srgbClr val="000000"/>
                </a:solidFill>
                <a:effectLst/>
                <a:latin typeface="AnonymousPro"/>
              </a:rPr>
              <a:t>addr</a:t>
            </a:r>
            <a:r>
              <a:rPr lang="en-US" sz="1800" b="0" i="0" dirty="0">
                <a:solidFill>
                  <a:srgbClr val="000000"/>
                </a:solidFill>
                <a:effectLst/>
                <a:latin typeface="AnonymousPro"/>
              </a:rPr>
              <a:t> </a:t>
            </a:r>
            <a:r>
              <a:rPr lang="en-US" sz="1800" b="0" i="0" dirty="0">
                <a:solidFill>
                  <a:srgbClr val="666666"/>
                </a:solidFill>
                <a:effectLst/>
                <a:latin typeface="AnonymousPro"/>
              </a:rPr>
              <a:t>10</a:t>
            </a:r>
            <a:r>
              <a:rPr lang="en-US" sz="1800" b="0" i="0" dirty="0">
                <a:solidFill>
                  <a:srgbClr val="000000"/>
                </a:solidFill>
                <a:effectLst/>
                <a:latin typeface="AnonymousPro"/>
              </a:rPr>
              <a:t>.0.0.1:2377</a:t>
            </a:r>
            <a:r>
              <a:rPr lang="en-US" dirty="0"/>
              <a:t> </a:t>
            </a:r>
          </a:p>
          <a:p>
            <a:endParaRPr lang="en-US" dirty="0"/>
          </a:p>
          <a:p>
            <a:r>
              <a:rPr lang="en-US" sz="1800" b="0" i="0" dirty="0">
                <a:solidFill>
                  <a:srgbClr val="000000"/>
                </a:solidFill>
                <a:effectLst/>
                <a:latin typeface="AnonymousPro"/>
              </a:rPr>
              <a:t>docker node ls</a:t>
            </a:r>
            <a:r>
              <a:rPr lang="en-US" dirty="0"/>
              <a:t> </a:t>
            </a:r>
            <a:br>
              <a:rPr lang="en-US" dirty="0"/>
            </a:br>
            <a:r>
              <a:rPr lang="en-US" sz="1800" b="0" i="0" dirty="0">
                <a:solidFill>
                  <a:srgbClr val="000000"/>
                </a:solidFill>
                <a:effectLst/>
                <a:latin typeface="AnonymousPro"/>
              </a:rPr>
              <a:t>docker swarm join-token worker</a:t>
            </a:r>
            <a:r>
              <a:rPr lang="en-US" dirty="0"/>
              <a:t> </a:t>
            </a:r>
            <a:br>
              <a:rPr lang="en-US" dirty="0"/>
            </a:br>
            <a:r>
              <a:rPr lang="en-US" sz="1800" b="0" i="0" dirty="0">
                <a:solidFill>
                  <a:srgbClr val="000000"/>
                </a:solidFill>
                <a:effectLst/>
                <a:latin typeface="AnonymousPro"/>
              </a:rPr>
              <a:t>docker swarm join-token manager</a:t>
            </a:r>
            <a:r>
              <a:rPr lang="en-US" dirty="0"/>
              <a:t> </a:t>
            </a:r>
            <a:br>
              <a:rPr lang="en-US" dirty="0"/>
            </a:br>
            <a:br>
              <a:rPr lang="en-US" dirty="0"/>
            </a:br>
            <a:endParaRPr lang="en-US" dirty="0"/>
          </a:p>
        </p:txBody>
      </p:sp>
    </p:spTree>
    <p:extLst>
      <p:ext uri="{BB962C8B-B14F-4D97-AF65-F5344CB8AC3E}">
        <p14:creationId xmlns:p14="http://schemas.microsoft.com/office/powerpoint/2010/main" val="84215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5575DC-40AE-77E7-61F0-8DB572669FFC}"/>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254D843E-7BFF-9CE2-F30A-36BCD6214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61C80-BB17-DEE4-AA65-255ECCD02834}"/>
              </a:ext>
            </a:extLst>
          </p:cNvPr>
          <p:cNvSpPr>
            <a:spLocks noGrp="1"/>
          </p:cNvSpPr>
          <p:nvPr>
            <p:ph type="sldNum" sz="quarter" idx="12"/>
          </p:nvPr>
        </p:nvSpPr>
        <p:spPr/>
        <p:txBody>
          <a:bodyPr/>
          <a:lstStyle/>
          <a:p>
            <a:fld id="{5EE24C92-1265-4741-8F9F-404A15D9386E}" type="slidenum">
              <a:rPr lang="en-US" smtClean="0"/>
              <a:t>11</a:t>
            </a:fld>
            <a:endParaRPr lang="en-US"/>
          </a:p>
        </p:txBody>
      </p:sp>
      <p:sp>
        <p:nvSpPr>
          <p:cNvPr id="3" name="Content Placeholder 2">
            <a:extLst>
              <a:ext uri="{FF2B5EF4-FFF2-40B4-BE49-F238E27FC236}">
                <a16:creationId xmlns:a16="http://schemas.microsoft.com/office/drawing/2014/main" id="{325FD27B-2CBC-B26B-F91A-846C355788B7}"/>
              </a:ext>
            </a:extLst>
          </p:cNvPr>
          <p:cNvSpPr>
            <a:spLocks noGrp="1"/>
          </p:cNvSpPr>
          <p:nvPr>
            <p:ph idx="1"/>
          </p:nvPr>
        </p:nvSpPr>
        <p:spPr/>
        <p:txBody>
          <a:bodyPr/>
          <a:lstStyle/>
          <a:p>
            <a:pPr marL="0" indent="0">
              <a:buNone/>
            </a:pPr>
            <a:r>
              <a:rPr lang="en-US" sz="3200" b="0" i="0" dirty="0">
                <a:solidFill>
                  <a:srgbClr val="000000"/>
                </a:solidFill>
                <a:effectLst/>
                <a:latin typeface="LinLibertine"/>
              </a:rPr>
              <a:t>The </a:t>
            </a:r>
            <a:r>
              <a:rPr lang="en-US" sz="3200" b="0" i="0" dirty="0">
                <a:solidFill>
                  <a:srgbClr val="000000"/>
                </a:solidFill>
                <a:effectLst/>
                <a:latin typeface="AnonymousPro"/>
              </a:rPr>
              <a:t>--advertise-</a:t>
            </a:r>
            <a:r>
              <a:rPr lang="en-US" sz="3200" b="0" i="0" dirty="0" err="1">
                <a:solidFill>
                  <a:srgbClr val="000000"/>
                </a:solidFill>
                <a:effectLst/>
                <a:latin typeface="AnonymousPro"/>
              </a:rPr>
              <a:t>addr</a:t>
            </a:r>
            <a:r>
              <a:rPr lang="en-US" sz="3200" b="0" i="0" dirty="0">
                <a:solidFill>
                  <a:srgbClr val="000000"/>
                </a:solidFill>
                <a:effectLst/>
                <a:latin typeface="LinLibertine"/>
              </a:rPr>
              <a:t>, and </a:t>
            </a:r>
            <a:r>
              <a:rPr lang="en-US" sz="3200" b="0" i="0" dirty="0">
                <a:solidFill>
                  <a:srgbClr val="000000"/>
                </a:solidFill>
                <a:effectLst/>
                <a:latin typeface="AnonymousPro"/>
              </a:rPr>
              <a:t>--listen-</a:t>
            </a:r>
            <a:r>
              <a:rPr lang="en-US" sz="3200" b="0" i="0" dirty="0" err="1">
                <a:solidFill>
                  <a:srgbClr val="000000"/>
                </a:solidFill>
                <a:effectLst/>
                <a:latin typeface="AnonymousPro"/>
              </a:rPr>
              <a:t>addr</a:t>
            </a:r>
            <a:r>
              <a:rPr lang="en-US" sz="3200" b="0" i="0" dirty="0">
                <a:solidFill>
                  <a:srgbClr val="000000"/>
                </a:solidFill>
                <a:effectLst/>
                <a:latin typeface="AnonymousPro"/>
              </a:rPr>
              <a:t> </a:t>
            </a:r>
            <a:r>
              <a:rPr lang="en-US" sz="3200" b="0" i="0" dirty="0">
                <a:solidFill>
                  <a:srgbClr val="000000"/>
                </a:solidFill>
                <a:effectLst/>
                <a:latin typeface="LinLibertine"/>
              </a:rPr>
              <a:t>flags optional. They have been added  considering the best practice to be as specific as possible when it comes to network configuration.</a:t>
            </a:r>
            <a:r>
              <a:rPr lang="en-US" sz="4400" dirty="0"/>
              <a:t> </a:t>
            </a:r>
            <a:br>
              <a:rPr lang="en-US" dirty="0"/>
            </a:br>
            <a:endParaRPr lang="en-US" dirty="0"/>
          </a:p>
        </p:txBody>
      </p:sp>
    </p:spTree>
    <p:extLst>
      <p:ext uri="{BB962C8B-B14F-4D97-AF65-F5344CB8AC3E}">
        <p14:creationId xmlns:p14="http://schemas.microsoft.com/office/powerpoint/2010/main" val="372897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p:txBody>
          <a:bodyPr>
            <a:normAutofit/>
          </a:bodyPr>
          <a:lstStyle/>
          <a:p>
            <a:pPr algn="ctr"/>
            <a:br>
              <a:rPr lang="en-US" dirty="0"/>
            </a:br>
            <a:endParaRPr lang="en-US" b="1" dirty="0"/>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2</a:t>
            </a:fld>
            <a:endParaRPr lang="en-US"/>
          </a:p>
        </p:txBody>
      </p:sp>
      <p:sp>
        <p:nvSpPr>
          <p:cNvPr id="7" name="Content Placeholder 6">
            <a:extLst>
              <a:ext uri="{FF2B5EF4-FFF2-40B4-BE49-F238E27FC236}">
                <a16:creationId xmlns:a16="http://schemas.microsoft.com/office/drawing/2014/main" id="{0B6BD117-9CB1-4996-B575-C47DBA82B6E0}"/>
              </a:ext>
            </a:extLst>
          </p:cNvPr>
          <p:cNvSpPr>
            <a:spLocks noGrp="1"/>
          </p:cNvSpPr>
          <p:nvPr>
            <p:ph idx="1"/>
          </p:nvPr>
        </p:nvSpPr>
        <p:spPr>
          <a:xfrm>
            <a:off x="4106054" y="1196039"/>
            <a:ext cx="6402049" cy="1325563"/>
          </a:xfrm>
        </p:spPr>
        <p:txBody>
          <a:bodyPr>
            <a:normAutofit fontScale="92500" lnSpcReduction="20000"/>
          </a:bodyPr>
          <a:lstStyle/>
          <a:p>
            <a:pPr marL="0" indent="0">
              <a:buNone/>
            </a:pPr>
            <a:r>
              <a:rPr lang="en-US" sz="4000" b="1" i="0" dirty="0">
                <a:solidFill>
                  <a:srgbClr val="000000"/>
                </a:solidFill>
                <a:effectLst/>
                <a:latin typeface="OpenSans-Bold"/>
              </a:rPr>
              <a:t>Docker Swarm</a:t>
            </a:r>
            <a:r>
              <a:rPr lang="en-US" sz="5400" dirty="0"/>
              <a:t> </a:t>
            </a:r>
            <a:br>
              <a:rPr lang="en-US" sz="5400" dirty="0"/>
            </a:br>
            <a:endParaRPr lang="en-US" sz="5400" dirty="0"/>
          </a:p>
        </p:txBody>
      </p:sp>
      <p:pic>
        <p:nvPicPr>
          <p:cNvPr id="9" name="Picture 8" descr="A cartoon of a whale and a docker swan&#10;&#10;Description automatically generated">
            <a:extLst>
              <a:ext uri="{FF2B5EF4-FFF2-40B4-BE49-F238E27FC236}">
                <a16:creationId xmlns:a16="http://schemas.microsoft.com/office/drawing/2014/main" id="{A5BE0096-7799-CBFC-89F4-22F99E107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137" y="1858820"/>
            <a:ext cx="6839726" cy="3959360"/>
          </a:xfrm>
          <a:prstGeom prst="rect">
            <a:avLst/>
          </a:prstGeom>
        </p:spPr>
      </p:pic>
    </p:spTree>
    <p:extLst>
      <p:ext uri="{BB962C8B-B14F-4D97-AF65-F5344CB8AC3E}">
        <p14:creationId xmlns:p14="http://schemas.microsoft.com/office/powerpoint/2010/main" val="148956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3</a:t>
            </a:fld>
            <a:endParaRPr lang="en-US"/>
          </a:p>
        </p:txBody>
      </p:sp>
      <p:sp>
        <p:nvSpPr>
          <p:cNvPr id="7" name="Content Placeholder 6">
            <a:extLst>
              <a:ext uri="{FF2B5EF4-FFF2-40B4-BE49-F238E27FC236}">
                <a16:creationId xmlns:a16="http://schemas.microsoft.com/office/drawing/2014/main" id="{E3C2A60E-E710-C932-8DD3-64D659C621D2}"/>
              </a:ext>
            </a:extLst>
          </p:cNvPr>
          <p:cNvSpPr>
            <a:spLocks noGrp="1"/>
          </p:cNvSpPr>
          <p:nvPr>
            <p:ph idx="1"/>
          </p:nvPr>
        </p:nvSpPr>
        <p:spPr>
          <a:xfrm>
            <a:off x="759069" y="1507337"/>
            <a:ext cx="10515600" cy="3843325"/>
          </a:xfrm>
        </p:spPr>
        <p:txBody>
          <a:bodyPr>
            <a:noAutofit/>
          </a:bodyPr>
          <a:lstStyle/>
          <a:p>
            <a:r>
              <a:rPr lang="en-US" b="0" i="0" dirty="0">
                <a:solidFill>
                  <a:srgbClr val="000000"/>
                </a:solidFill>
                <a:effectLst/>
                <a:latin typeface="LinLibertine"/>
              </a:rPr>
              <a:t>Docker Swarm is two things: an enterprise-grade secure cluster of Docker hosts, and an engine for orchestrating microservices apps.</a:t>
            </a:r>
          </a:p>
          <a:p>
            <a:r>
              <a:rPr lang="en-US" b="0" i="0" dirty="0">
                <a:solidFill>
                  <a:srgbClr val="000000"/>
                </a:solidFill>
                <a:effectLst/>
                <a:latin typeface="LinLibertine"/>
              </a:rPr>
              <a:t>On the clustering front, it groups one or more Docker nodes and lets you manage them as a cluster. Out-of-the-box you get an encrypted distributed cluster store, encrypted networks, mutual TLS, secure cluster join tokens, and a PKI that makes managing and rotating certificates a breeze! And you can non-disruptively add and remove nodes. It’s a beautiful thing!</a:t>
            </a:r>
            <a:r>
              <a:rPr lang="en-US" sz="4400" dirty="0"/>
              <a:t> </a:t>
            </a:r>
            <a:br>
              <a:rPr lang="en-US" sz="4400" dirty="0"/>
            </a:br>
            <a:endParaRPr lang="en-US" sz="6000" dirty="0"/>
          </a:p>
        </p:txBody>
      </p:sp>
    </p:spTree>
    <p:extLst>
      <p:ext uri="{BB962C8B-B14F-4D97-AF65-F5344CB8AC3E}">
        <p14:creationId xmlns:p14="http://schemas.microsoft.com/office/powerpoint/2010/main" val="68204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5D77-3C5E-A758-2E58-5902486A16BD}"/>
              </a:ext>
            </a:extLst>
          </p:cNvPr>
          <p:cNvSpPr>
            <a:spLocks noGrp="1"/>
          </p:cNvSpPr>
          <p:nvPr>
            <p:ph type="title"/>
          </p:nvPr>
        </p:nvSpPr>
        <p:spPr/>
        <p:txBody>
          <a:bodyPr/>
          <a:lstStyle/>
          <a:p>
            <a:pPr algn="ctr"/>
            <a:endParaRPr lang="en-US" b="1" dirty="0"/>
          </a:p>
        </p:txBody>
      </p:sp>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4</a:t>
            </a:fld>
            <a:endParaRPr lang="en-US"/>
          </a:p>
        </p:txBody>
      </p:sp>
      <p:sp>
        <p:nvSpPr>
          <p:cNvPr id="9" name="TextBox 8">
            <a:extLst>
              <a:ext uri="{FF2B5EF4-FFF2-40B4-BE49-F238E27FC236}">
                <a16:creationId xmlns:a16="http://schemas.microsoft.com/office/drawing/2014/main" id="{B082FF72-42E2-560F-3A44-A4AA5ADDB49F}"/>
              </a:ext>
            </a:extLst>
          </p:cNvPr>
          <p:cNvSpPr txBox="1"/>
          <p:nvPr/>
        </p:nvSpPr>
        <p:spPr>
          <a:xfrm>
            <a:off x="601480" y="2014597"/>
            <a:ext cx="10989039" cy="4524315"/>
          </a:xfrm>
          <a:prstGeom prst="rect">
            <a:avLst/>
          </a:prstGeom>
          <a:noFill/>
        </p:spPr>
        <p:txBody>
          <a:bodyPr wrap="square">
            <a:spAutoFit/>
          </a:bodyPr>
          <a:lstStyle/>
          <a:p>
            <a:r>
              <a:rPr lang="en-US" sz="2400" b="0" i="0" dirty="0">
                <a:solidFill>
                  <a:srgbClr val="000000"/>
                </a:solidFill>
                <a:effectLst/>
                <a:latin typeface="LinLibertine"/>
              </a:rPr>
              <a:t>On the orchestration front, swarm exposes a rich API that allows you to deploy and manage complicated microservices apps with ease. You can define your apps in declarative manifest files, and deploy them with native Docker commands. You can even perform rolling updates, rollbacks, and scaling operations. Again, all with simple commands.</a:t>
            </a:r>
          </a:p>
          <a:p>
            <a:r>
              <a:rPr lang="en-US" sz="2400" b="0" i="0" dirty="0">
                <a:solidFill>
                  <a:srgbClr val="000000"/>
                </a:solidFill>
                <a:effectLst/>
                <a:latin typeface="LinLibertine"/>
              </a:rPr>
              <a:t>In the past, Docker Swarm was a separate product that you layered on top of the Docker engine. Since Docker 1.12 it’s fully integrated into the Docker engine and can be enabled with a single command, it has the ability to deploy and manage native swarm apps as well as Kubernetes apps. Though at the time of writing, support for Kubernetes apps is relatively new.</a:t>
            </a:r>
            <a:r>
              <a:rPr lang="en-US" sz="3600" dirty="0"/>
              <a:t> </a:t>
            </a:r>
            <a:br>
              <a:rPr lang="en-US" sz="3600" dirty="0"/>
            </a:br>
            <a:endParaRPr lang="en-US" sz="3600" dirty="0"/>
          </a:p>
        </p:txBody>
      </p:sp>
    </p:spTree>
    <p:extLst>
      <p:ext uri="{BB962C8B-B14F-4D97-AF65-F5344CB8AC3E}">
        <p14:creationId xmlns:p14="http://schemas.microsoft.com/office/powerpoint/2010/main" val="8001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BC9E-0733-B038-94EE-0CC125A6B2FF}"/>
              </a:ext>
            </a:extLst>
          </p:cNvPr>
          <p:cNvSpPr>
            <a:spLocks noGrp="1"/>
          </p:cNvSpPr>
          <p:nvPr>
            <p:ph type="title"/>
          </p:nvPr>
        </p:nvSpPr>
        <p:spPr/>
        <p:txBody>
          <a:bodyPr>
            <a:normAutofit/>
          </a:bodyPr>
          <a:lstStyle/>
          <a:p>
            <a:pPr algn="ctr"/>
            <a:endParaRPr lang="en-US" b="1" dirty="0"/>
          </a:p>
        </p:txBody>
      </p:sp>
      <p:sp>
        <p:nvSpPr>
          <p:cNvPr id="4" name="Date Placeholder 3">
            <a:extLst>
              <a:ext uri="{FF2B5EF4-FFF2-40B4-BE49-F238E27FC236}">
                <a16:creationId xmlns:a16="http://schemas.microsoft.com/office/drawing/2014/main" id="{910F7766-2E16-09ED-5A6F-9357F85B7A7C}"/>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1B8BAC80-0B2E-E0F6-452D-21714AC6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462E3-BC2F-E00D-11B6-114EF10023D1}"/>
              </a:ext>
            </a:extLst>
          </p:cNvPr>
          <p:cNvSpPr>
            <a:spLocks noGrp="1"/>
          </p:cNvSpPr>
          <p:nvPr>
            <p:ph type="sldNum" sz="quarter" idx="12"/>
          </p:nvPr>
        </p:nvSpPr>
        <p:spPr/>
        <p:txBody>
          <a:bodyPr/>
          <a:lstStyle/>
          <a:p>
            <a:fld id="{5EE24C92-1265-4741-8F9F-404A15D9386E}" type="slidenum">
              <a:rPr lang="en-US" smtClean="0"/>
              <a:t>5</a:t>
            </a:fld>
            <a:endParaRPr lang="en-US"/>
          </a:p>
        </p:txBody>
      </p:sp>
      <p:pic>
        <p:nvPicPr>
          <p:cNvPr id="10" name="Content Placeholder 9" descr="A computer screen shot of several computer servers&#10;&#10;Description automatically generated">
            <a:extLst>
              <a:ext uri="{FF2B5EF4-FFF2-40B4-BE49-F238E27FC236}">
                <a16:creationId xmlns:a16="http://schemas.microsoft.com/office/drawing/2014/main" id="{F399A480-EBF0-9B49-D6AE-EFF65C7908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9192" y="1825625"/>
            <a:ext cx="8333616" cy="4351338"/>
          </a:xfrm>
        </p:spPr>
      </p:pic>
    </p:spTree>
    <p:extLst>
      <p:ext uri="{BB962C8B-B14F-4D97-AF65-F5344CB8AC3E}">
        <p14:creationId xmlns:p14="http://schemas.microsoft.com/office/powerpoint/2010/main" val="402377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0634-B891-FD3D-40F1-38F625FBAD0B}"/>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6C395433-F6D4-B02E-2172-C0F6E5DBDDFC}"/>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5154DD96-8447-F4A1-DCAD-0BB7CD7CB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ECD8FA-1A36-9A8F-0E54-00174A344706}"/>
              </a:ext>
            </a:extLst>
          </p:cNvPr>
          <p:cNvSpPr>
            <a:spLocks noGrp="1"/>
          </p:cNvSpPr>
          <p:nvPr>
            <p:ph type="sldNum" sz="quarter" idx="12"/>
          </p:nvPr>
        </p:nvSpPr>
        <p:spPr/>
        <p:txBody>
          <a:bodyPr/>
          <a:lstStyle/>
          <a:p>
            <a:fld id="{5EE24C92-1265-4741-8F9F-404A15D9386E}" type="slidenum">
              <a:rPr lang="en-US" smtClean="0"/>
              <a:t>6</a:t>
            </a:fld>
            <a:endParaRPr lang="en-US"/>
          </a:p>
        </p:txBody>
      </p:sp>
      <p:sp>
        <p:nvSpPr>
          <p:cNvPr id="9" name="TextBox 8">
            <a:extLst>
              <a:ext uri="{FF2B5EF4-FFF2-40B4-BE49-F238E27FC236}">
                <a16:creationId xmlns:a16="http://schemas.microsoft.com/office/drawing/2014/main" id="{990E5B4D-C0FF-6301-4337-1E8F4E736C34}"/>
              </a:ext>
            </a:extLst>
          </p:cNvPr>
          <p:cNvSpPr txBox="1"/>
          <p:nvPr/>
        </p:nvSpPr>
        <p:spPr>
          <a:xfrm>
            <a:off x="668936" y="2023672"/>
            <a:ext cx="10854128" cy="3908762"/>
          </a:xfrm>
          <a:prstGeom prst="rect">
            <a:avLst/>
          </a:prstGeom>
          <a:noFill/>
        </p:spPr>
        <p:txBody>
          <a:bodyPr wrap="square">
            <a:spAutoFit/>
          </a:bodyPr>
          <a:lstStyle/>
          <a:p>
            <a:r>
              <a:rPr lang="en-US" sz="4400" b="0" i="0" baseline="-25000" dirty="0">
                <a:solidFill>
                  <a:srgbClr val="000000"/>
                </a:solidFill>
                <a:effectLst/>
                <a:latin typeface="LinLibertine"/>
              </a:rPr>
              <a:t>Nodes are configured as </a:t>
            </a:r>
            <a:r>
              <a:rPr lang="en-US" sz="4400" b="0" i="1" baseline="-25000" dirty="0">
                <a:solidFill>
                  <a:srgbClr val="000000"/>
                </a:solidFill>
                <a:effectLst/>
                <a:latin typeface="LinLibertineI"/>
              </a:rPr>
              <a:t>managers </a:t>
            </a:r>
            <a:r>
              <a:rPr lang="en-US" sz="4400" b="0" i="0" baseline="-25000" dirty="0">
                <a:solidFill>
                  <a:srgbClr val="000000"/>
                </a:solidFill>
                <a:effectLst/>
                <a:latin typeface="LinLibertine"/>
              </a:rPr>
              <a:t>or </a:t>
            </a:r>
            <a:r>
              <a:rPr lang="en-US" sz="4400" b="0" i="1" baseline="-25000" dirty="0">
                <a:solidFill>
                  <a:srgbClr val="000000"/>
                </a:solidFill>
                <a:effectLst/>
                <a:latin typeface="LinLibertineI"/>
              </a:rPr>
              <a:t>workers</a:t>
            </a:r>
            <a:r>
              <a:rPr lang="en-US" sz="4400" b="0" i="0" baseline="-25000" dirty="0">
                <a:solidFill>
                  <a:srgbClr val="000000"/>
                </a:solidFill>
                <a:effectLst/>
                <a:latin typeface="LinLibertine"/>
              </a:rPr>
              <a:t>. </a:t>
            </a:r>
            <a:r>
              <a:rPr lang="en-US" sz="4400" b="0" i="1" baseline="-25000" dirty="0">
                <a:solidFill>
                  <a:srgbClr val="000000"/>
                </a:solidFill>
                <a:effectLst/>
                <a:latin typeface="LinLibertineI"/>
              </a:rPr>
              <a:t>Managers </a:t>
            </a:r>
            <a:r>
              <a:rPr lang="en-US" sz="4400" b="0" i="0" baseline="-25000" dirty="0">
                <a:solidFill>
                  <a:srgbClr val="000000"/>
                </a:solidFill>
                <a:effectLst/>
                <a:latin typeface="LinLibertine"/>
              </a:rPr>
              <a:t>look after the control plane of the cluster, meaning things like the state of the cluster and dispatching tasks to </a:t>
            </a:r>
            <a:r>
              <a:rPr lang="en-US" sz="4400" b="0" i="1" baseline="-25000" dirty="0">
                <a:solidFill>
                  <a:srgbClr val="000000"/>
                </a:solidFill>
                <a:effectLst/>
                <a:latin typeface="LinLibertineI"/>
              </a:rPr>
              <a:t>workers</a:t>
            </a:r>
            <a:r>
              <a:rPr lang="en-US" sz="4400" b="0" i="0" baseline="-25000" dirty="0">
                <a:solidFill>
                  <a:srgbClr val="000000"/>
                </a:solidFill>
                <a:effectLst/>
                <a:latin typeface="LinLibertine"/>
              </a:rPr>
              <a:t>. </a:t>
            </a:r>
            <a:r>
              <a:rPr lang="en-US" sz="4400" b="0" i="1" baseline="-25000" dirty="0">
                <a:solidFill>
                  <a:srgbClr val="000000"/>
                </a:solidFill>
                <a:effectLst/>
                <a:latin typeface="LinLibertineI"/>
              </a:rPr>
              <a:t>Workers </a:t>
            </a:r>
            <a:r>
              <a:rPr lang="en-US" sz="4400" b="0" i="0" baseline="-25000" dirty="0">
                <a:solidFill>
                  <a:srgbClr val="000000"/>
                </a:solidFill>
                <a:effectLst/>
                <a:latin typeface="LinLibertine"/>
              </a:rPr>
              <a:t>accept tasks from </a:t>
            </a:r>
            <a:r>
              <a:rPr lang="en-US" sz="4400" b="0" i="1" baseline="-25000" dirty="0">
                <a:solidFill>
                  <a:srgbClr val="000000"/>
                </a:solidFill>
                <a:effectLst/>
                <a:latin typeface="LinLibertineI"/>
              </a:rPr>
              <a:t>managers </a:t>
            </a:r>
            <a:r>
              <a:rPr lang="en-US" sz="4400" b="0" i="0" baseline="-25000" dirty="0">
                <a:solidFill>
                  <a:srgbClr val="000000"/>
                </a:solidFill>
                <a:effectLst/>
                <a:latin typeface="LinLibertine"/>
              </a:rPr>
              <a:t>and execute them.</a:t>
            </a:r>
          </a:p>
          <a:p>
            <a:r>
              <a:rPr lang="en-US" sz="4400" b="0" i="0" baseline="-25000" dirty="0">
                <a:solidFill>
                  <a:srgbClr val="000000"/>
                </a:solidFill>
                <a:effectLst/>
                <a:latin typeface="LinLibertine"/>
              </a:rPr>
              <a:t>The configuration and state of the </a:t>
            </a:r>
            <a:r>
              <a:rPr lang="en-US" sz="4400" b="0" i="1" baseline="-25000" dirty="0">
                <a:solidFill>
                  <a:srgbClr val="000000"/>
                </a:solidFill>
                <a:effectLst/>
                <a:latin typeface="LinLibertineI"/>
              </a:rPr>
              <a:t>swarm </a:t>
            </a:r>
            <a:r>
              <a:rPr lang="en-US" sz="4400" b="0" i="0" baseline="-25000" dirty="0">
                <a:solidFill>
                  <a:srgbClr val="000000"/>
                </a:solidFill>
                <a:effectLst/>
                <a:latin typeface="LinLibertine"/>
              </a:rPr>
              <a:t>is held in a distributed </a:t>
            </a:r>
            <a:r>
              <a:rPr lang="en-US" sz="4400" b="1" i="1" baseline="-25000" dirty="0" err="1">
                <a:solidFill>
                  <a:schemeClr val="accent5">
                    <a:lumMod val="75000"/>
                  </a:schemeClr>
                </a:solidFill>
                <a:effectLst/>
                <a:latin typeface="LinLibertineI"/>
              </a:rPr>
              <a:t>etcd</a:t>
            </a:r>
            <a:r>
              <a:rPr lang="en-US" sz="4400" b="0" i="1" baseline="-25000" dirty="0">
                <a:solidFill>
                  <a:srgbClr val="000000"/>
                </a:solidFill>
                <a:effectLst/>
                <a:latin typeface="LinLibertineI"/>
              </a:rPr>
              <a:t> </a:t>
            </a:r>
            <a:r>
              <a:rPr lang="en-US" sz="4400" b="0" i="0" baseline="-25000" dirty="0">
                <a:solidFill>
                  <a:srgbClr val="000000"/>
                </a:solidFill>
                <a:effectLst/>
                <a:latin typeface="LinLibertine"/>
              </a:rPr>
              <a:t>database located on all managers. It’s kept in memory and is extremely up-to-date.</a:t>
            </a:r>
            <a:r>
              <a:rPr lang="en-US" sz="5400" baseline="-25000" dirty="0"/>
              <a:t> </a:t>
            </a:r>
            <a:br>
              <a:rPr lang="en-US" sz="5400" baseline="-25000" dirty="0"/>
            </a:br>
            <a:endParaRPr lang="en-US" sz="5400" baseline="-25000" dirty="0"/>
          </a:p>
        </p:txBody>
      </p:sp>
    </p:spTree>
    <p:extLst>
      <p:ext uri="{BB962C8B-B14F-4D97-AF65-F5344CB8AC3E}">
        <p14:creationId xmlns:p14="http://schemas.microsoft.com/office/powerpoint/2010/main" val="345757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16BE-7CB2-DA18-F606-CECB87F5A382}"/>
              </a:ext>
            </a:extLst>
          </p:cNvPr>
          <p:cNvSpPr>
            <a:spLocks noGrp="1"/>
          </p:cNvSpPr>
          <p:nvPr>
            <p:ph type="title"/>
          </p:nvPr>
        </p:nvSpPr>
        <p:spPr/>
        <p:txBody>
          <a:bodyPr>
            <a:normAutofit/>
          </a:bodyPr>
          <a:lstStyle/>
          <a:p>
            <a:endParaRPr lang="en-US" dirty="0"/>
          </a:p>
        </p:txBody>
      </p:sp>
      <p:sp>
        <p:nvSpPr>
          <p:cNvPr id="4" name="Date Placeholder 3">
            <a:extLst>
              <a:ext uri="{FF2B5EF4-FFF2-40B4-BE49-F238E27FC236}">
                <a16:creationId xmlns:a16="http://schemas.microsoft.com/office/drawing/2014/main" id="{D9D121F5-1C99-BDB1-66E5-61C98D96A3FF}"/>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598B6BB6-A9DB-DCF1-6ABB-ECDAB7FCC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571C2-A770-C44D-4C95-37E024BCDE39}"/>
              </a:ext>
            </a:extLst>
          </p:cNvPr>
          <p:cNvSpPr>
            <a:spLocks noGrp="1"/>
          </p:cNvSpPr>
          <p:nvPr>
            <p:ph type="sldNum" sz="quarter" idx="12"/>
          </p:nvPr>
        </p:nvSpPr>
        <p:spPr/>
        <p:txBody>
          <a:bodyPr/>
          <a:lstStyle/>
          <a:p>
            <a:fld id="{5EE24C92-1265-4741-8F9F-404A15D9386E}" type="slidenum">
              <a:rPr lang="en-US" smtClean="0"/>
              <a:t>7</a:t>
            </a:fld>
            <a:endParaRPr lang="en-US"/>
          </a:p>
        </p:txBody>
      </p:sp>
      <p:pic>
        <p:nvPicPr>
          <p:cNvPr id="10" name="Content Placeholder 9">
            <a:extLst>
              <a:ext uri="{FF2B5EF4-FFF2-40B4-BE49-F238E27FC236}">
                <a16:creationId xmlns:a16="http://schemas.microsoft.com/office/drawing/2014/main" id="{5C163C60-9C6A-0AFD-BDBD-3C6149183C30}"/>
              </a:ext>
            </a:extLst>
          </p:cNvPr>
          <p:cNvPicPr>
            <a:picLocks noGrp="1" noChangeAspect="1"/>
          </p:cNvPicPr>
          <p:nvPr>
            <p:ph idx="1"/>
          </p:nvPr>
        </p:nvPicPr>
        <p:blipFill>
          <a:blip r:embed="rId2"/>
          <a:stretch>
            <a:fillRect/>
          </a:stretch>
        </p:blipFill>
        <p:spPr>
          <a:xfrm>
            <a:off x="868686" y="1948721"/>
            <a:ext cx="10002019" cy="3927423"/>
          </a:xfrm>
        </p:spPr>
      </p:pic>
    </p:spTree>
    <p:extLst>
      <p:ext uri="{BB962C8B-B14F-4D97-AF65-F5344CB8AC3E}">
        <p14:creationId xmlns:p14="http://schemas.microsoft.com/office/powerpoint/2010/main" val="106408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C3E0-8C92-742B-BABA-2D7389C12C57}"/>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ED24DD69-636B-1085-2114-7E7705F548A6}"/>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8991E3B7-20DD-A75E-7A30-D21FB2C0D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5F7FD-5C4F-DBED-3747-FB3F49E596DE}"/>
              </a:ext>
            </a:extLst>
          </p:cNvPr>
          <p:cNvSpPr>
            <a:spLocks noGrp="1"/>
          </p:cNvSpPr>
          <p:nvPr>
            <p:ph type="sldNum" sz="quarter" idx="12"/>
          </p:nvPr>
        </p:nvSpPr>
        <p:spPr/>
        <p:txBody>
          <a:bodyPr/>
          <a:lstStyle/>
          <a:p>
            <a:fld id="{5EE24C92-1265-4741-8F9F-404A15D9386E}" type="slidenum">
              <a:rPr lang="en-US" smtClean="0"/>
              <a:t>8</a:t>
            </a:fld>
            <a:endParaRPr lang="en-US"/>
          </a:p>
        </p:txBody>
      </p:sp>
      <p:sp>
        <p:nvSpPr>
          <p:cNvPr id="11" name="TextBox 10">
            <a:extLst>
              <a:ext uri="{FF2B5EF4-FFF2-40B4-BE49-F238E27FC236}">
                <a16:creationId xmlns:a16="http://schemas.microsoft.com/office/drawing/2014/main" id="{82BCBD16-59B2-9AC9-3B9D-AD53893532E8}"/>
              </a:ext>
            </a:extLst>
          </p:cNvPr>
          <p:cNvSpPr txBox="1"/>
          <p:nvPr/>
        </p:nvSpPr>
        <p:spPr>
          <a:xfrm>
            <a:off x="838200" y="1994090"/>
            <a:ext cx="10224541" cy="3785652"/>
          </a:xfrm>
          <a:prstGeom prst="rect">
            <a:avLst/>
          </a:prstGeom>
          <a:noFill/>
        </p:spPr>
        <p:txBody>
          <a:bodyPr wrap="square">
            <a:spAutoFit/>
          </a:bodyPr>
          <a:lstStyle/>
          <a:p>
            <a:r>
              <a:rPr lang="en-US" sz="2400" b="0" i="0" dirty="0">
                <a:solidFill>
                  <a:srgbClr val="000000"/>
                </a:solidFill>
                <a:effectLst/>
                <a:latin typeface="LinLibertine"/>
              </a:rPr>
              <a:t>Each of the nodes needs Docker installed and needs to be able to communicate with the rest of the swarm. It’ also beneficial if name resolution is configured — it makes it easier to identify nodes in command outputs and helps when troubleshooting.</a:t>
            </a:r>
          </a:p>
          <a:p>
            <a:r>
              <a:rPr lang="en-US" sz="2400" b="0" i="0" dirty="0">
                <a:solidFill>
                  <a:srgbClr val="000000"/>
                </a:solidFill>
                <a:effectLst/>
                <a:latin typeface="LinLibertine"/>
              </a:rPr>
              <a:t>On the networking front, you should have the following ports open on routers and firewalls:</a:t>
            </a:r>
          </a:p>
          <a:p>
            <a:r>
              <a:rPr lang="en-US" sz="2400" b="0" i="0" dirty="0">
                <a:solidFill>
                  <a:srgbClr val="000000"/>
                </a:solidFill>
                <a:effectLst/>
                <a:latin typeface="LinLibertine"/>
              </a:rPr>
              <a:t>• </a:t>
            </a:r>
            <a:r>
              <a:rPr lang="en-US" sz="1600" b="0" i="0" dirty="0">
                <a:solidFill>
                  <a:srgbClr val="000000"/>
                </a:solidFill>
                <a:effectLst/>
                <a:latin typeface="AnonymousPro"/>
              </a:rPr>
              <a:t>2377/</a:t>
            </a:r>
            <a:r>
              <a:rPr lang="en-US" sz="1600" b="0" i="0" dirty="0" err="1">
                <a:solidFill>
                  <a:srgbClr val="000000"/>
                </a:solidFill>
                <a:effectLst/>
                <a:latin typeface="AnonymousPro"/>
              </a:rPr>
              <a:t>tcp</a:t>
            </a:r>
            <a:r>
              <a:rPr lang="en-US" sz="1600" b="0" i="0" dirty="0">
                <a:solidFill>
                  <a:srgbClr val="000000"/>
                </a:solidFill>
                <a:effectLst/>
                <a:latin typeface="AnonymousPro"/>
              </a:rPr>
              <a:t>: </a:t>
            </a:r>
            <a:r>
              <a:rPr lang="en-US" sz="2400" b="0" i="0" dirty="0">
                <a:solidFill>
                  <a:srgbClr val="000000"/>
                </a:solidFill>
                <a:effectLst/>
                <a:latin typeface="LinLibertine"/>
              </a:rPr>
              <a:t>for secure client-to-swarm communication</a:t>
            </a:r>
          </a:p>
          <a:p>
            <a:r>
              <a:rPr lang="en-US" sz="2400" b="0" i="0" dirty="0">
                <a:solidFill>
                  <a:srgbClr val="000000"/>
                </a:solidFill>
                <a:effectLst/>
                <a:latin typeface="LinLibertine"/>
              </a:rPr>
              <a:t>• </a:t>
            </a:r>
            <a:r>
              <a:rPr lang="en-US" sz="1600" b="0" i="0" dirty="0">
                <a:solidFill>
                  <a:srgbClr val="000000"/>
                </a:solidFill>
                <a:effectLst/>
                <a:latin typeface="AnonymousPro"/>
              </a:rPr>
              <a:t>7946/</a:t>
            </a:r>
            <a:r>
              <a:rPr lang="en-US" sz="1600" b="0" i="0" dirty="0" err="1">
                <a:solidFill>
                  <a:srgbClr val="000000"/>
                </a:solidFill>
                <a:effectLst/>
                <a:latin typeface="AnonymousPro"/>
              </a:rPr>
              <a:t>tcp</a:t>
            </a:r>
            <a:r>
              <a:rPr lang="en-US" sz="1600" b="0" i="0" dirty="0">
                <a:solidFill>
                  <a:srgbClr val="000000"/>
                </a:solidFill>
                <a:effectLst/>
                <a:latin typeface="AnonymousPro"/>
              </a:rPr>
              <a:t> and 7946/</a:t>
            </a:r>
            <a:r>
              <a:rPr lang="en-US" sz="1600" b="0" i="0" dirty="0" err="1">
                <a:solidFill>
                  <a:srgbClr val="000000"/>
                </a:solidFill>
                <a:effectLst/>
                <a:latin typeface="AnonymousPro"/>
              </a:rPr>
              <a:t>udp</a:t>
            </a:r>
            <a:r>
              <a:rPr lang="en-US" sz="1600" b="0" i="0" dirty="0">
                <a:solidFill>
                  <a:srgbClr val="000000"/>
                </a:solidFill>
                <a:effectLst/>
                <a:latin typeface="AnonymousPro"/>
              </a:rPr>
              <a:t>: </a:t>
            </a:r>
            <a:r>
              <a:rPr lang="en-US" sz="2400" b="0" i="0" dirty="0">
                <a:solidFill>
                  <a:srgbClr val="000000"/>
                </a:solidFill>
                <a:effectLst/>
                <a:latin typeface="LinLibertine"/>
              </a:rPr>
              <a:t>for control plane gossip</a:t>
            </a:r>
          </a:p>
          <a:p>
            <a:r>
              <a:rPr lang="en-US" sz="2400" b="0" i="0" dirty="0">
                <a:solidFill>
                  <a:srgbClr val="000000"/>
                </a:solidFill>
                <a:effectLst/>
                <a:latin typeface="LinLibertine"/>
              </a:rPr>
              <a:t>• </a:t>
            </a:r>
            <a:r>
              <a:rPr lang="en-US" sz="1600" b="0" i="0" dirty="0">
                <a:solidFill>
                  <a:srgbClr val="000000"/>
                </a:solidFill>
                <a:effectLst/>
                <a:latin typeface="AnonymousPro"/>
              </a:rPr>
              <a:t>4789/</a:t>
            </a:r>
            <a:r>
              <a:rPr lang="en-US" sz="1600" b="0" i="0" dirty="0" err="1">
                <a:solidFill>
                  <a:srgbClr val="000000"/>
                </a:solidFill>
                <a:effectLst/>
                <a:latin typeface="AnonymousPro"/>
              </a:rPr>
              <a:t>udp</a:t>
            </a:r>
            <a:r>
              <a:rPr lang="en-US" sz="1600" b="0" i="0" dirty="0">
                <a:solidFill>
                  <a:srgbClr val="000000"/>
                </a:solidFill>
                <a:effectLst/>
                <a:latin typeface="AnonymousPro"/>
              </a:rPr>
              <a:t>: </a:t>
            </a:r>
            <a:r>
              <a:rPr lang="en-US" sz="2400" b="0" i="0" dirty="0">
                <a:solidFill>
                  <a:srgbClr val="000000"/>
                </a:solidFill>
                <a:effectLst/>
                <a:latin typeface="LinLibertine"/>
              </a:rPr>
              <a:t>for VXLAN-based overlay networks</a:t>
            </a:r>
            <a:r>
              <a:rPr lang="en-US" sz="2400" dirty="0"/>
              <a:t> </a:t>
            </a:r>
            <a:br>
              <a:rPr lang="en-US" sz="2400" dirty="0"/>
            </a:br>
            <a:endParaRPr lang="en-US" sz="2400" dirty="0"/>
          </a:p>
        </p:txBody>
      </p:sp>
    </p:spTree>
    <p:extLst>
      <p:ext uri="{BB962C8B-B14F-4D97-AF65-F5344CB8AC3E}">
        <p14:creationId xmlns:p14="http://schemas.microsoft.com/office/powerpoint/2010/main" val="1903712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77A3997-02D7-62D2-C315-A92D32531582}"/>
              </a:ext>
            </a:extLst>
          </p:cNvPr>
          <p:cNvSpPr>
            <a:spLocks noGrp="1"/>
          </p:cNvSpPr>
          <p:nvPr>
            <p:ph type="dt" sz="half" idx="10"/>
          </p:nvPr>
        </p:nvSpPr>
        <p:spPr/>
        <p:txBody>
          <a:bodyPr/>
          <a:lstStyle/>
          <a:p>
            <a:fld id="{D40A7B7E-3938-4D0E-8E14-E58AA83CCFB6}" type="datetime1">
              <a:rPr lang="en-US" smtClean="0"/>
              <a:t>7/12/2024</a:t>
            </a:fld>
            <a:endParaRPr lang="en-US" dirty="0"/>
          </a:p>
        </p:txBody>
      </p:sp>
      <p:sp>
        <p:nvSpPr>
          <p:cNvPr id="5" name="Footer Placeholder 4">
            <a:extLst>
              <a:ext uri="{FF2B5EF4-FFF2-40B4-BE49-F238E27FC236}">
                <a16:creationId xmlns:a16="http://schemas.microsoft.com/office/drawing/2014/main" id="{0D548D74-8E2A-D04A-F1DA-89C799DFC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C348D-63F3-4B00-7644-ABBFC7416EE3}"/>
              </a:ext>
            </a:extLst>
          </p:cNvPr>
          <p:cNvSpPr>
            <a:spLocks noGrp="1"/>
          </p:cNvSpPr>
          <p:nvPr>
            <p:ph type="sldNum" sz="quarter" idx="12"/>
          </p:nvPr>
        </p:nvSpPr>
        <p:spPr/>
        <p:txBody>
          <a:bodyPr/>
          <a:lstStyle/>
          <a:p>
            <a:fld id="{5EE24C92-1265-4741-8F9F-404A15D9386E}" type="slidenum">
              <a:rPr lang="en-US" smtClean="0"/>
              <a:t>9</a:t>
            </a:fld>
            <a:endParaRPr lang="en-US"/>
          </a:p>
        </p:txBody>
      </p:sp>
      <p:sp>
        <p:nvSpPr>
          <p:cNvPr id="7" name="TextBox 6">
            <a:extLst>
              <a:ext uri="{FF2B5EF4-FFF2-40B4-BE49-F238E27FC236}">
                <a16:creationId xmlns:a16="http://schemas.microsoft.com/office/drawing/2014/main" id="{EC10FC85-A001-E204-BB43-336251C9F5AC}"/>
              </a:ext>
            </a:extLst>
          </p:cNvPr>
          <p:cNvSpPr txBox="1"/>
          <p:nvPr/>
        </p:nvSpPr>
        <p:spPr>
          <a:xfrm>
            <a:off x="1337873" y="423073"/>
            <a:ext cx="10015927" cy="2554545"/>
          </a:xfrm>
          <a:prstGeom prst="rect">
            <a:avLst/>
          </a:prstGeom>
          <a:noFill/>
        </p:spPr>
        <p:txBody>
          <a:bodyPr wrap="square">
            <a:spAutoFit/>
          </a:bodyPr>
          <a:lstStyle/>
          <a:p>
            <a:r>
              <a:rPr lang="en-US" sz="3200" b="1" i="0" dirty="0">
                <a:solidFill>
                  <a:srgbClr val="000000"/>
                </a:solidFill>
                <a:effectLst/>
                <a:latin typeface="OpenSans-Bold"/>
              </a:rPr>
              <a:t>Initializing a brand new swarm</a:t>
            </a:r>
          </a:p>
          <a:p>
            <a:r>
              <a:rPr lang="en-US" sz="3200" b="0" i="0" dirty="0">
                <a:solidFill>
                  <a:srgbClr val="000000"/>
                </a:solidFill>
                <a:effectLst/>
                <a:latin typeface="LinLibertine"/>
              </a:rPr>
              <a:t>Docker nodes that are not part of a swarm are said to be in </a:t>
            </a:r>
            <a:r>
              <a:rPr lang="en-US" sz="3200" b="0" i="1" dirty="0">
                <a:solidFill>
                  <a:srgbClr val="000000"/>
                </a:solidFill>
                <a:effectLst/>
                <a:latin typeface="LinLibertineI"/>
              </a:rPr>
              <a:t>single-engine mode</a:t>
            </a:r>
            <a:r>
              <a:rPr lang="en-US" sz="3200" b="0" i="0" dirty="0">
                <a:solidFill>
                  <a:srgbClr val="000000"/>
                </a:solidFill>
                <a:effectLst/>
                <a:latin typeface="LinLibertine"/>
              </a:rPr>
              <a:t>. Once they’re added to a swarm they’re switched into </a:t>
            </a:r>
            <a:r>
              <a:rPr lang="en-US" sz="3200" b="0" i="1" dirty="0">
                <a:solidFill>
                  <a:srgbClr val="000000"/>
                </a:solidFill>
                <a:effectLst/>
                <a:latin typeface="LinLibertineI"/>
              </a:rPr>
              <a:t>swarm mode</a:t>
            </a:r>
            <a:r>
              <a:rPr lang="en-US" sz="3200" b="0" i="0" dirty="0">
                <a:solidFill>
                  <a:srgbClr val="000000"/>
                </a:solidFill>
                <a:effectLst/>
                <a:latin typeface="LinLibertine"/>
              </a:rPr>
              <a:t>.</a:t>
            </a:r>
            <a:r>
              <a:rPr lang="en-US" sz="3200" dirty="0"/>
              <a:t> </a:t>
            </a:r>
            <a:br>
              <a:rPr lang="en-US" sz="3200" dirty="0"/>
            </a:br>
            <a:endParaRPr lang="en-US" sz="3200" dirty="0"/>
          </a:p>
        </p:txBody>
      </p:sp>
      <p:pic>
        <p:nvPicPr>
          <p:cNvPr id="10" name="Picture 9">
            <a:extLst>
              <a:ext uri="{FF2B5EF4-FFF2-40B4-BE49-F238E27FC236}">
                <a16:creationId xmlns:a16="http://schemas.microsoft.com/office/drawing/2014/main" id="{37021599-65B1-092D-056E-05DAE663EB66}"/>
              </a:ext>
            </a:extLst>
          </p:cNvPr>
          <p:cNvPicPr>
            <a:picLocks noChangeAspect="1"/>
          </p:cNvPicPr>
          <p:nvPr/>
        </p:nvPicPr>
        <p:blipFill>
          <a:blip r:embed="rId2"/>
          <a:stretch>
            <a:fillRect/>
          </a:stretch>
        </p:blipFill>
        <p:spPr>
          <a:xfrm>
            <a:off x="1828608" y="2668187"/>
            <a:ext cx="7750107" cy="3445836"/>
          </a:xfrm>
          <a:prstGeom prst="rect">
            <a:avLst/>
          </a:prstGeom>
        </p:spPr>
      </p:pic>
    </p:spTree>
    <p:extLst>
      <p:ext uri="{BB962C8B-B14F-4D97-AF65-F5344CB8AC3E}">
        <p14:creationId xmlns:p14="http://schemas.microsoft.com/office/powerpoint/2010/main" val="3223765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10313</TotalTime>
  <Words>515</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AnonymousPro</vt:lpstr>
      <vt:lpstr>AnonymousPro-Bold</vt:lpstr>
      <vt:lpstr>Arial</vt:lpstr>
      <vt:lpstr>Calibri</vt:lpstr>
      <vt:lpstr>Calibri Light</vt:lpstr>
      <vt:lpstr>LinLibertine</vt:lpstr>
      <vt:lpstr>LinLibertineI</vt:lpstr>
      <vt:lpstr>OpenSans-Bold</vt:lpstr>
      <vt:lpstr>Office Theme</vt:lpstr>
      <vt:lpstr>Docker Session 4</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Mohamed Imam</cp:lastModifiedBy>
  <cp:revision>88</cp:revision>
  <dcterms:created xsi:type="dcterms:W3CDTF">2024-03-14T10:03:54Z</dcterms:created>
  <dcterms:modified xsi:type="dcterms:W3CDTF">2024-07-13T09:21:47Z</dcterms:modified>
</cp:coreProperties>
</file>