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22" r:id="rId2"/>
    <p:sldId id="357" r:id="rId3"/>
    <p:sldId id="378" r:id="rId4"/>
    <p:sldId id="379" r:id="rId5"/>
    <p:sldId id="380" r:id="rId6"/>
    <p:sldId id="381" r:id="rId7"/>
    <p:sldId id="382" r:id="rId8"/>
    <p:sldId id="384" r:id="rId9"/>
    <p:sldId id="385" r:id="rId10"/>
    <p:sldId id="386" r:id="rId11"/>
    <p:sldId id="387" r:id="rId12"/>
    <p:sldId id="388" r:id="rId13"/>
    <p:sldId id="389" r:id="rId14"/>
    <p:sldId id="390" r:id="rId15"/>
    <p:sldId id="391" r:id="rId16"/>
    <p:sldId id="392" r:id="rId17"/>
    <p:sldId id="325" r:id="rId18"/>
    <p:sldId id="376" r:id="rId19"/>
    <p:sldId id="377" r:id="rId20"/>
    <p:sldId id="337" r:id="rId21"/>
    <p:sldId id="3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7/26/2024</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7/26/2024</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7/26/2024</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7/26/2024</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7/26/2024</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7/26/2024</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7/26/2024</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7/26/2024</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7/26/2024</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7/26/2024</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7/26/2024</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7/26/2024</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kubernetes.io/docs/concepts/configuration/organize-cluster-access-kubeconfi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a:xfrm>
            <a:off x="759069" y="5132890"/>
            <a:ext cx="10515600" cy="1325563"/>
          </a:xfrm>
        </p:spPr>
        <p:txBody>
          <a:bodyPr/>
          <a:lstStyle/>
          <a:p>
            <a:pPr algn="ctr"/>
            <a:r>
              <a:rPr lang="en-US" b="1" dirty="0"/>
              <a:t>Session 1</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10" name="Content Placeholder 9" descr="A blue hexagon with a white wheel on it&#10;&#10;Description automatically generated">
            <a:extLst>
              <a:ext uri="{FF2B5EF4-FFF2-40B4-BE49-F238E27FC236}">
                <a16:creationId xmlns:a16="http://schemas.microsoft.com/office/drawing/2014/main" id="{7535AC35-FAB3-3513-58EF-6C2EF4D8B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1062328"/>
            <a:ext cx="7619047" cy="3809524"/>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5063-0618-E162-B7C4-69E69216CB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357379-B915-4D29-D177-8ACF84F6ED38}"/>
              </a:ext>
            </a:extLst>
          </p:cNvPr>
          <p:cNvSpPr>
            <a:spLocks noGrp="1"/>
          </p:cNvSpPr>
          <p:nvPr>
            <p:ph idx="1"/>
          </p:nvPr>
        </p:nvSpPr>
        <p:spPr/>
        <p:txBody>
          <a:bodyPr>
            <a:normAutofit/>
          </a:bodyPr>
          <a:lstStyle/>
          <a:p>
            <a:r>
              <a:rPr lang="en-US" sz="2400" b="0" i="0" dirty="0">
                <a:solidFill>
                  <a:srgbClr val="000000"/>
                </a:solidFill>
                <a:effectLst/>
                <a:latin typeface="CrimsonText-Roman"/>
              </a:rPr>
              <a:t>Kubernetes enables two things Google and the rest of the industry needed:</a:t>
            </a:r>
          </a:p>
          <a:p>
            <a:r>
              <a:rPr lang="en-US" sz="2400" b="0" i="0" dirty="0">
                <a:solidFill>
                  <a:srgbClr val="000000"/>
                </a:solidFill>
                <a:effectLst/>
                <a:latin typeface="CrimsonText-Roman"/>
              </a:rPr>
              <a:t>1. It abstracts underlying infrastructure such as AWS</a:t>
            </a:r>
          </a:p>
          <a:p>
            <a:r>
              <a:rPr lang="en-US" sz="2400" b="0" i="0" dirty="0">
                <a:solidFill>
                  <a:srgbClr val="000000"/>
                </a:solidFill>
                <a:effectLst/>
                <a:latin typeface="CrimsonText-Roman"/>
              </a:rPr>
              <a:t>2. It simplifies moving applications on and off clouds</a:t>
            </a:r>
          </a:p>
          <a:p>
            <a:r>
              <a:rPr lang="en-US" sz="2400" b="0" i="0" dirty="0">
                <a:solidFill>
                  <a:srgbClr val="000000"/>
                </a:solidFill>
                <a:effectLst/>
                <a:latin typeface="CrimsonText-Roman"/>
              </a:rPr>
              <a:t>Since its introduction in 2014, Kubernetes has become the most important cloud-native technology on the planet.</a:t>
            </a:r>
            <a:r>
              <a:rPr lang="en-US" sz="3600" dirty="0"/>
              <a:t> </a:t>
            </a:r>
            <a:br>
              <a:rPr lang="en-US" sz="3600" dirty="0"/>
            </a:br>
            <a:endParaRPr lang="en-US" sz="3600" dirty="0"/>
          </a:p>
        </p:txBody>
      </p:sp>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2105077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5063-0618-E162-B7C4-69E69216CB3D}"/>
              </a:ext>
            </a:extLst>
          </p:cNvPr>
          <p:cNvSpPr>
            <a:spLocks noGrp="1"/>
          </p:cNvSpPr>
          <p:nvPr>
            <p:ph type="title"/>
          </p:nvPr>
        </p:nvSpPr>
        <p:spPr>
          <a:xfrm>
            <a:off x="1902502" y="410368"/>
            <a:ext cx="10515600" cy="1325563"/>
          </a:xfrm>
        </p:spPr>
        <p:txBody>
          <a:bodyPr>
            <a:normAutofit fontScale="90000"/>
          </a:bodyPr>
          <a:lstStyle/>
          <a:p>
            <a:r>
              <a:rPr lang="en-US" sz="3600" b="1" i="0" dirty="0">
                <a:solidFill>
                  <a:srgbClr val="000000"/>
                </a:solidFill>
                <a:effectLst/>
                <a:latin typeface="OpenSans-Bold"/>
              </a:rPr>
              <a:t>Kubernetes and Docker</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B2357379-B915-4D29-D177-8ACF84F6ED38}"/>
              </a:ext>
            </a:extLst>
          </p:cNvPr>
          <p:cNvSpPr>
            <a:spLocks noGrp="1"/>
          </p:cNvSpPr>
          <p:nvPr>
            <p:ph idx="1"/>
          </p:nvPr>
        </p:nvSpPr>
        <p:spPr>
          <a:xfrm>
            <a:off x="386957" y="1256245"/>
            <a:ext cx="5938892" cy="4500744"/>
          </a:xfrm>
        </p:spPr>
        <p:txBody>
          <a:bodyPr>
            <a:normAutofit lnSpcReduction="10000"/>
          </a:bodyPr>
          <a:lstStyle/>
          <a:p>
            <a:pPr marL="0" indent="0">
              <a:buNone/>
            </a:pPr>
            <a:r>
              <a:rPr lang="en-US" sz="2000" b="1" i="1" dirty="0">
                <a:solidFill>
                  <a:srgbClr val="000000"/>
                </a:solidFill>
                <a:effectLst/>
                <a:latin typeface="CrimsonText-Roman"/>
              </a:rPr>
              <a:t>Docker and Kubernetes have worked well together since the beginning of Kubernetes. Docker builds applications into container images and can run them as containers. Kubernetes can’t do either of those. Instead, it sits at a higher level and orchestrates things.</a:t>
            </a:r>
          </a:p>
          <a:p>
            <a:pPr marL="0" indent="0">
              <a:buNone/>
            </a:pPr>
            <a:r>
              <a:rPr lang="en-US" sz="2000" b="1" i="1" dirty="0">
                <a:solidFill>
                  <a:srgbClr val="000000"/>
                </a:solidFill>
                <a:effectLst/>
                <a:latin typeface="CrimsonText-Roman"/>
              </a:rPr>
              <a:t>Consider the following quick example. You have a Kubernetes cluster with 10 nodes for running your production applications. The first step is for your development teams to use Docker to package their applications as containers. Once this is done you give those </a:t>
            </a:r>
            <a:r>
              <a:rPr lang="en-US" sz="2000" b="1" i="1" dirty="0" err="1">
                <a:solidFill>
                  <a:srgbClr val="000000"/>
                </a:solidFill>
                <a:effectLst/>
                <a:latin typeface="CrimsonText-Roman"/>
              </a:rPr>
              <a:t>containerised</a:t>
            </a:r>
            <a:r>
              <a:rPr lang="en-US" sz="2000" b="1" i="1" dirty="0">
                <a:solidFill>
                  <a:srgbClr val="000000"/>
                </a:solidFill>
                <a:effectLst/>
                <a:latin typeface="CrimsonText-Roman"/>
              </a:rPr>
              <a:t> apps to Kubernetes to run. Kubernetes makes high-level orchestration decisions such as which nodes should run the containers, but Kubernetes itself cannot start and stop containers. </a:t>
            </a:r>
            <a:br>
              <a:rPr lang="en-US" b="1" i="1" dirty="0"/>
            </a:br>
            <a:endParaRPr lang="en-US" sz="4000" b="1" i="1" dirty="0"/>
          </a:p>
        </p:txBody>
      </p:sp>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11</a:t>
            </a:fld>
            <a:endParaRPr lang="en-US"/>
          </a:p>
        </p:txBody>
      </p:sp>
      <p:pic>
        <p:nvPicPr>
          <p:cNvPr id="8" name="Picture 7">
            <a:extLst>
              <a:ext uri="{FF2B5EF4-FFF2-40B4-BE49-F238E27FC236}">
                <a16:creationId xmlns:a16="http://schemas.microsoft.com/office/drawing/2014/main" id="{DB7ED4AE-0286-CF93-44EB-8E09ED9E49FD}"/>
              </a:ext>
            </a:extLst>
          </p:cNvPr>
          <p:cNvPicPr>
            <a:picLocks noChangeAspect="1"/>
          </p:cNvPicPr>
          <p:nvPr/>
        </p:nvPicPr>
        <p:blipFill>
          <a:blip r:embed="rId2"/>
          <a:stretch>
            <a:fillRect/>
          </a:stretch>
        </p:blipFill>
        <p:spPr>
          <a:xfrm>
            <a:off x="6578621" y="1256245"/>
            <a:ext cx="4965578" cy="4620419"/>
          </a:xfrm>
          <a:prstGeom prst="rect">
            <a:avLst/>
          </a:prstGeom>
        </p:spPr>
      </p:pic>
    </p:spTree>
    <p:extLst>
      <p:ext uri="{BB962C8B-B14F-4D97-AF65-F5344CB8AC3E}">
        <p14:creationId xmlns:p14="http://schemas.microsoft.com/office/powerpoint/2010/main" val="209822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5063-0618-E162-B7C4-69E69216CB3D}"/>
              </a:ext>
            </a:extLst>
          </p:cNvPr>
          <p:cNvSpPr>
            <a:spLocks noGrp="1"/>
          </p:cNvSpPr>
          <p:nvPr>
            <p:ph type="title"/>
          </p:nvPr>
        </p:nvSpPr>
        <p:spPr>
          <a:xfrm>
            <a:off x="1902502" y="410368"/>
            <a:ext cx="10515600" cy="1325563"/>
          </a:xfrm>
        </p:spPr>
        <p:txBody>
          <a:bodyPr>
            <a:normAutofit fontScale="90000"/>
          </a:bodyPr>
          <a:lstStyle/>
          <a:p>
            <a:r>
              <a:rPr lang="en-US" sz="3600" b="1" i="0" dirty="0">
                <a:solidFill>
                  <a:srgbClr val="000000"/>
                </a:solidFill>
                <a:effectLst/>
                <a:latin typeface="OpenSans-Bold"/>
              </a:rPr>
              <a:t>Kubernetes and Docker</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B2357379-B915-4D29-D177-8ACF84F6ED38}"/>
              </a:ext>
            </a:extLst>
          </p:cNvPr>
          <p:cNvSpPr>
            <a:spLocks noGrp="1"/>
          </p:cNvSpPr>
          <p:nvPr>
            <p:ph idx="1"/>
          </p:nvPr>
        </p:nvSpPr>
        <p:spPr>
          <a:xfrm>
            <a:off x="386957" y="1256245"/>
            <a:ext cx="5938892" cy="4500744"/>
          </a:xfrm>
        </p:spPr>
        <p:txBody>
          <a:bodyPr>
            <a:normAutofit lnSpcReduction="10000"/>
          </a:bodyPr>
          <a:lstStyle/>
          <a:p>
            <a:pPr marL="0" indent="0">
              <a:buNone/>
            </a:pPr>
            <a:r>
              <a:rPr lang="en-US" sz="2000" b="1" i="1" dirty="0">
                <a:solidFill>
                  <a:srgbClr val="000000"/>
                </a:solidFill>
                <a:effectLst/>
                <a:latin typeface="CrimsonText-Roman"/>
              </a:rPr>
              <a:t>Docker and Kubernetes have worked well together since the beginning of Kubernetes. Docker builds applications into container images and can run them as containers. Kubernetes can’t do either of those. Instead, it sits at a higher level and orchestrates things.</a:t>
            </a:r>
          </a:p>
          <a:p>
            <a:pPr marL="0" indent="0">
              <a:buNone/>
            </a:pPr>
            <a:r>
              <a:rPr lang="en-US" sz="2000" b="1" i="1" dirty="0">
                <a:solidFill>
                  <a:srgbClr val="000000"/>
                </a:solidFill>
                <a:effectLst/>
                <a:latin typeface="CrimsonText-Roman"/>
              </a:rPr>
              <a:t>Consider the following quick example. You have a Kubernetes cluster with 10 nodes for running your production applications. The first step is for your development teams to use Docker to package their applications as containers. Once this is done you give those </a:t>
            </a:r>
            <a:r>
              <a:rPr lang="en-US" sz="2000" b="1" i="1" dirty="0" err="1">
                <a:solidFill>
                  <a:srgbClr val="000000"/>
                </a:solidFill>
                <a:effectLst/>
                <a:latin typeface="CrimsonText-Roman"/>
              </a:rPr>
              <a:t>containerised</a:t>
            </a:r>
            <a:r>
              <a:rPr lang="en-US" sz="2000" b="1" i="1" dirty="0">
                <a:solidFill>
                  <a:srgbClr val="000000"/>
                </a:solidFill>
                <a:effectLst/>
                <a:latin typeface="CrimsonText-Roman"/>
              </a:rPr>
              <a:t> apps to Kubernetes to run. Kubernetes makes high-level orchestration decisions such as which nodes should run the containers, but Kubernetes itself cannot start and stop containers. </a:t>
            </a:r>
            <a:br>
              <a:rPr lang="en-US" b="1" i="1" dirty="0"/>
            </a:br>
            <a:endParaRPr lang="en-US" sz="4000" b="1" i="1" dirty="0"/>
          </a:p>
        </p:txBody>
      </p:sp>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12</a:t>
            </a:fld>
            <a:endParaRPr lang="en-US"/>
          </a:p>
        </p:txBody>
      </p:sp>
      <p:pic>
        <p:nvPicPr>
          <p:cNvPr id="8" name="Picture 7">
            <a:extLst>
              <a:ext uri="{FF2B5EF4-FFF2-40B4-BE49-F238E27FC236}">
                <a16:creationId xmlns:a16="http://schemas.microsoft.com/office/drawing/2014/main" id="{DB7ED4AE-0286-CF93-44EB-8E09ED9E49FD}"/>
              </a:ext>
            </a:extLst>
          </p:cNvPr>
          <p:cNvPicPr>
            <a:picLocks noChangeAspect="1"/>
          </p:cNvPicPr>
          <p:nvPr/>
        </p:nvPicPr>
        <p:blipFill>
          <a:blip r:embed="rId2"/>
          <a:stretch>
            <a:fillRect/>
          </a:stretch>
        </p:blipFill>
        <p:spPr>
          <a:xfrm>
            <a:off x="6578621" y="1256245"/>
            <a:ext cx="4965578" cy="4620419"/>
          </a:xfrm>
          <a:prstGeom prst="rect">
            <a:avLst/>
          </a:prstGeom>
        </p:spPr>
      </p:pic>
    </p:spTree>
    <p:extLst>
      <p:ext uri="{BB962C8B-B14F-4D97-AF65-F5344CB8AC3E}">
        <p14:creationId xmlns:p14="http://schemas.microsoft.com/office/powerpoint/2010/main" val="372477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D068-07D5-6F8E-3929-7BCD6D198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B65250-BBAD-FA37-6F80-B72B9D9529D3}"/>
              </a:ext>
            </a:extLst>
          </p:cNvPr>
          <p:cNvSpPr>
            <a:spLocks noGrp="1"/>
          </p:cNvSpPr>
          <p:nvPr>
            <p:ph idx="1"/>
          </p:nvPr>
        </p:nvSpPr>
        <p:spPr>
          <a:xfrm>
            <a:off x="635208" y="1825625"/>
            <a:ext cx="5892384" cy="4530725"/>
          </a:xfrm>
        </p:spPr>
        <p:txBody>
          <a:bodyPr>
            <a:normAutofit fontScale="85000" lnSpcReduction="20000"/>
          </a:bodyPr>
          <a:lstStyle/>
          <a:p>
            <a:r>
              <a:rPr lang="en-US" sz="2400" i="0" dirty="0">
                <a:solidFill>
                  <a:srgbClr val="000000"/>
                </a:solidFill>
                <a:effectLst/>
                <a:latin typeface="CrimsonText-Roman"/>
              </a:rPr>
              <a:t>Docker runtime was bloated and overkill for what Kubernetes needed. As a result, the Kubernetes project began work to make the container runtime layer pluggable so that users could choose the best runtime for their </a:t>
            </a:r>
            <a:r>
              <a:rPr lang="en-US" sz="2400" i="0" dirty="0" err="1">
                <a:solidFill>
                  <a:srgbClr val="000000"/>
                </a:solidFill>
                <a:effectLst/>
                <a:latin typeface="CrimsonText-Roman"/>
              </a:rPr>
              <a:t>needs,in</a:t>
            </a:r>
            <a:r>
              <a:rPr lang="en-US" sz="2400" i="0" dirty="0">
                <a:solidFill>
                  <a:srgbClr val="000000"/>
                </a:solidFill>
                <a:effectLst/>
                <a:latin typeface="CrimsonText-Roman"/>
              </a:rPr>
              <a:t> 2016 Kubernetes introduced the container runtime interface (CRI) that made this container runtime layer pluggable. Since then, lots of different container runtimes have been developed for Kubernetes.</a:t>
            </a:r>
          </a:p>
          <a:p>
            <a:r>
              <a:rPr lang="en-US" sz="2400" i="0" dirty="0">
                <a:solidFill>
                  <a:srgbClr val="000000"/>
                </a:solidFill>
                <a:effectLst/>
                <a:latin typeface="CrimsonText-Roman"/>
              </a:rPr>
              <a:t>At the time of writing, </a:t>
            </a:r>
            <a:r>
              <a:rPr lang="en-US" sz="2400" i="0" dirty="0" err="1">
                <a:solidFill>
                  <a:srgbClr val="000000"/>
                </a:solidFill>
                <a:effectLst/>
                <a:latin typeface="CrimsonText-Roman"/>
              </a:rPr>
              <a:t>containerd</a:t>
            </a:r>
            <a:r>
              <a:rPr lang="en-US" sz="2400" i="0" dirty="0">
                <a:solidFill>
                  <a:srgbClr val="000000"/>
                </a:solidFill>
                <a:effectLst/>
                <a:latin typeface="CrimsonText-Roman"/>
              </a:rPr>
              <a:t> (pronounced “container dee”) has replaced Docker as the default container runtime in most Kubernetes clusters. However, </a:t>
            </a:r>
            <a:r>
              <a:rPr lang="en-US" sz="2400" i="0" dirty="0" err="1">
                <a:solidFill>
                  <a:srgbClr val="000000"/>
                </a:solidFill>
                <a:effectLst/>
                <a:latin typeface="CrimsonText-Roman"/>
              </a:rPr>
              <a:t>containerd</a:t>
            </a:r>
            <a:r>
              <a:rPr lang="en-US" sz="2400" i="0" dirty="0">
                <a:solidFill>
                  <a:srgbClr val="000000"/>
                </a:solidFill>
                <a:effectLst/>
                <a:latin typeface="CrimsonText-Roman"/>
              </a:rPr>
              <a:t> is a stripped-down version of Docker that’s optimized for Kubernetes. As such, all container images created by Docker will continue to work on Kubernetes. In fact, both Docker and Kubernetes work with containers that support the Open Containers Initiative (OCI) specification.</a:t>
            </a:r>
            <a:r>
              <a:rPr lang="en-US" sz="3600" dirty="0"/>
              <a:t> </a:t>
            </a:r>
            <a:br>
              <a:rPr lang="en-US" sz="3600" dirty="0"/>
            </a:br>
            <a:endParaRPr lang="en-US" sz="3600" dirty="0"/>
          </a:p>
        </p:txBody>
      </p:sp>
      <p:sp>
        <p:nvSpPr>
          <p:cNvPr id="4" name="Date Placeholder 3">
            <a:extLst>
              <a:ext uri="{FF2B5EF4-FFF2-40B4-BE49-F238E27FC236}">
                <a16:creationId xmlns:a16="http://schemas.microsoft.com/office/drawing/2014/main" id="{4E2973CA-EA16-AF41-89FA-16E48AE5DBE2}"/>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2A0D6218-FC2B-65D6-55B9-9AAC3E59A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17475-189C-D8CC-0B2A-5A6D0B882411}"/>
              </a:ext>
            </a:extLst>
          </p:cNvPr>
          <p:cNvSpPr>
            <a:spLocks noGrp="1"/>
          </p:cNvSpPr>
          <p:nvPr>
            <p:ph type="sldNum" sz="quarter" idx="12"/>
          </p:nvPr>
        </p:nvSpPr>
        <p:spPr/>
        <p:txBody>
          <a:bodyPr/>
          <a:lstStyle/>
          <a:p>
            <a:fld id="{5EE24C92-1265-4741-8F9F-404A15D9386E}" type="slidenum">
              <a:rPr lang="en-US" smtClean="0"/>
              <a:t>13</a:t>
            </a:fld>
            <a:endParaRPr lang="en-US"/>
          </a:p>
        </p:txBody>
      </p:sp>
      <p:pic>
        <p:nvPicPr>
          <p:cNvPr id="8" name="Picture 7" descr="A logo of a company&#10;&#10;Description automatically generated with medium confidence">
            <a:extLst>
              <a:ext uri="{FF2B5EF4-FFF2-40B4-BE49-F238E27FC236}">
                <a16:creationId xmlns:a16="http://schemas.microsoft.com/office/drawing/2014/main" id="{8046E245-4752-122A-353E-8037553D0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343" y="2368446"/>
            <a:ext cx="5011026" cy="2775444"/>
          </a:xfrm>
          <a:prstGeom prst="rect">
            <a:avLst/>
          </a:prstGeom>
        </p:spPr>
      </p:pic>
    </p:spTree>
    <p:extLst>
      <p:ext uri="{BB962C8B-B14F-4D97-AF65-F5344CB8AC3E}">
        <p14:creationId xmlns:p14="http://schemas.microsoft.com/office/powerpoint/2010/main" val="21205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EABC-75FE-7A56-B750-DBCAD68E85F2}"/>
              </a:ext>
            </a:extLst>
          </p:cNvPr>
          <p:cNvSpPr>
            <a:spLocks noGrp="1"/>
          </p:cNvSpPr>
          <p:nvPr>
            <p:ph type="title"/>
          </p:nvPr>
        </p:nvSpPr>
        <p:spPr>
          <a:xfrm>
            <a:off x="569626" y="1613545"/>
            <a:ext cx="11977141" cy="1325563"/>
          </a:xfrm>
        </p:spPr>
        <p:txBody>
          <a:bodyPr>
            <a:noAutofit/>
          </a:bodyPr>
          <a:lstStyle/>
          <a:p>
            <a:r>
              <a:rPr lang="en-US" sz="2800" b="1" i="0" dirty="0">
                <a:solidFill>
                  <a:srgbClr val="000000"/>
                </a:solidFill>
                <a:effectLst/>
                <a:latin typeface="CrimsonText-Roman"/>
              </a:rPr>
              <a:t>Kubernetes cluster with worker nodes using different container runtimes. </a:t>
            </a:r>
            <a:br>
              <a:rPr lang="en-US" sz="4800" dirty="0"/>
            </a:br>
            <a:endParaRPr lang="en-US" sz="4800" dirty="0"/>
          </a:p>
        </p:txBody>
      </p:sp>
      <p:pic>
        <p:nvPicPr>
          <p:cNvPr id="8" name="Content Placeholder 7">
            <a:extLst>
              <a:ext uri="{FF2B5EF4-FFF2-40B4-BE49-F238E27FC236}">
                <a16:creationId xmlns:a16="http://schemas.microsoft.com/office/drawing/2014/main" id="{7FD97AB0-F6AB-39DA-949F-F862887FC152}"/>
              </a:ext>
            </a:extLst>
          </p:cNvPr>
          <p:cNvPicPr>
            <a:picLocks noGrp="1" noChangeAspect="1"/>
          </p:cNvPicPr>
          <p:nvPr>
            <p:ph idx="1"/>
          </p:nvPr>
        </p:nvPicPr>
        <p:blipFill>
          <a:blip r:embed="rId2"/>
          <a:stretch>
            <a:fillRect/>
          </a:stretch>
        </p:blipFill>
        <p:spPr>
          <a:xfrm>
            <a:off x="2218784" y="2939108"/>
            <a:ext cx="7754432" cy="2124371"/>
          </a:xfrm>
        </p:spPr>
      </p:pic>
      <p:sp>
        <p:nvSpPr>
          <p:cNvPr id="4" name="Date Placeholder 3">
            <a:extLst>
              <a:ext uri="{FF2B5EF4-FFF2-40B4-BE49-F238E27FC236}">
                <a16:creationId xmlns:a16="http://schemas.microsoft.com/office/drawing/2014/main" id="{4414596B-9C43-9853-0C0E-4599B2F1CE2C}"/>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D315BE9-4C05-4FA9-5532-4055FBC45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65795-950D-D5BB-8B80-B6E3D6D29BAE}"/>
              </a:ext>
            </a:extLst>
          </p:cNvPr>
          <p:cNvSpPr>
            <a:spLocks noGrp="1"/>
          </p:cNvSpPr>
          <p:nvPr>
            <p:ph type="sldNum" sz="quarter" idx="12"/>
          </p:nvPr>
        </p:nvSpPr>
        <p:spPr/>
        <p:txBody>
          <a:bodyPr/>
          <a:lstStyle/>
          <a:p>
            <a:fld id="{5EE24C92-1265-4741-8F9F-404A15D9386E}" type="slidenum">
              <a:rPr lang="en-US" smtClean="0"/>
              <a:t>14</a:t>
            </a:fld>
            <a:endParaRPr lang="en-US"/>
          </a:p>
        </p:txBody>
      </p:sp>
    </p:spTree>
    <p:extLst>
      <p:ext uri="{BB962C8B-B14F-4D97-AF65-F5344CB8AC3E}">
        <p14:creationId xmlns:p14="http://schemas.microsoft.com/office/powerpoint/2010/main" val="266824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2316-F747-A32A-0395-50B0A51586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680A88-2A73-EC5D-D0EB-30AF00D326DA}"/>
              </a:ext>
            </a:extLst>
          </p:cNvPr>
          <p:cNvSpPr>
            <a:spLocks noGrp="1"/>
          </p:cNvSpPr>
          <p:nvPr>
            <p:ph idx="1"/>
          </p:nvPr>
        </p:nvSpPr>
        <p:spPr/>
        <p:txBody>
          <a:bodyPr/>
          <a:lstStyle/>
          <a:p>
            <a:r>
              <a:rPr lang="en-US" sz="1800" b="1" i="0" dirty="0">
                <a:solidFill>
                  <a:srgbClr val="000000"/>
                </a:solidFill>
                <a:effectLst/>
                <a:latin typeface="OpenSans-Bold"/>
              </a:rPr>
              <a:t>Kubernetes and Borg: Resistance is futile!</a:t>
            </a:r>
          </a:p>
          <a:p>
            <a:r>
              <a:rPr lang="en-US" sz="1800" b="0" i="0" dirty="0">
                <a:solidFill>
                  <a:srgbClr val="000000"/>
                </a:solidFill>
                <a:effectLst/>
                <a:latin typeface="CrimsonText-Roman"/>
              </a:rPr>
              <a:t>There’s a good chance you’ll hear people talk about how Kubernetes relates to Google’s </a:t>
            </a:r>
            <a:r>
              <a:rPr lang="en-US" sz="1800" b="0" i="1" dirty="0">
                <a:solidFill>
                  <a:srgbClr val="000000"/>
                </a:solidFill>
                <a:effectLst/>
                <a:latin typeface="CrimsonText-Italic"/>
              </a:rPr>
              <a:t>Borg </a:t>
            </a:r>
            <a:r>
              <a:rPr lang="en-US" sz="1800" b="0" i="0" dirty="0">
                <a:solidFill>
                  <a:srgbClr val="000000"/>
                </a:solidFill>
                <a:effectLst/>
                <a:latin typeface="CrimsonText-Roman"/>
              </a:rPr>
              <a:t>and </a:t>
            </a:r>
            <a:r>
              <a:rPr lang="en-US" sz="1800" b="0" i="1" dirty="0">
                <a:solidFill>
                  <a:srgbClr val="000000"/>
                </a:solidFill>
                <a:effectLst/>
                <a:latin typeface="CrimsonText-Italic"/>
              </a:rPr>
              <a:t>Omega </a:t>
            </a:r>
            <a:r>
              <a:rPr lang="en-US" sz="1800" b="0" i="0" dirty="0">
                <a:solidFill>
                  <a:srgbClr val="000000"/>
                </a:solidFill>
                <a:effectLst/>
                <a:latin typeface="CrimsonText-Roman"/>
              </a:rPr>
              <a:t>systems.</a:t>
            </a:r>
          </a:p>
          <a:p>
            <a:r>
              <a:rPr lang="en-US" sz="1800" b="0" i="0" dirty="0">
                <a:solidFill>
                  <a:srgbClr val="000000"/>
                </a:solidFill>
                <a:effectLst/>
                <a:latin typeface="CrimsonText-Roman"/>
              </a:rPr>
              <a:t>As previously mentioned, Google has been running containers at scale for a long time – crunching through billions of containers a week. Orchestrating these </a:t>
            </a:r>
            <a:r>
              <a:rPr lang="en-US" sz="1800" b="0" i="0" dirty="0" err="1">
                <a:solidFill>
                  <a:srgbClr val="000000"/>
                </a:solidFill>
                <a:effectLst/>
                <a:latin typeface="CrimsonText-Roman"/>
              </a:rPr>
              <a:t>containerised</a:t>
            </a:r>
            <a:r>
              <a:rPr lang="en-US" sz="1800" b="0" i="0" dirty="0">
                <a:solidFill>
                  <a:srgbClr val="000000"/>
                </a:solidFill>
                <a:effectLst/>
                <a:latin typeface="CrimsonText-Roman"/>
              </a:rPr>
              <a:t> apps was the job of a couple of in-house technologies called </a:t>
            </a:r>
            <a:r>
              <a:rPr lang="en-US" sz="1800" b="0" i="1" dirty="0">
                <a:solidFill>
                  <a:srgbClr val="000000"/>
                </a:solidFill>
                <a:effectLst/>
                <a:latin typeface="CrimsonText-Italic"/>
              </a:rPr>
              <a:t>Borg </a:t>
            </a:r>
            <a:r>
              <a:rPr lang="en-US" sz="1800" b="0" i="0" dirty="0">
                <a:solidFill>
                  <a:srgbClr val="000000"/>
                </a:solidFill>
                <a:effectLst/>
                <a:latin typeface="CrimsonText-Roman"/>
              </a:rPr>
              <a:t>and </a:t>
            </a:r>
            <a:r>
              <a:rPr lang="en-US" sz="1800" b="0" i="1" dirty="0">
                <a:solidFill>
                  <a:srgbClr val="000000"/>
                </a:solidFill>
                <a:effectLst/>
                <a:latin typeface="CrimsonText-Italic"/>
              </a:rPr>
              <a:t>Omega</a:t>
            </a:r>
            <a:r>
              <a:rPr lang="en-US" sz="1800" b="0" i="0" dirty="0">
                <a:solidFill>
                  <a:srgbClr val="000000"/>
                </a:solidFill>
                <a:effectLst/>
                <a:latin typeface="CrimsonText-Roman"/>
              </a:rPr>
              <a:t>. So, it’s not a huge stretch to make the connection with Kubernetes – all three are in the game of orchestrating containers at scale, and they’re all related to Google.</a:t>
            </a:r>
          </a:p>
          <a:p>
            <a:r>
              <a:rPr lang="en-US" sz="1800" b="0" i="0" dirty="0">
                <a:solidFill>
                  <a:srgbClr val="000000"/>
                </a:solidFill>
                <a:effectLst/>
                <a:latin typeface="CrimsonText-Roman"/>
              </a:rPr>
              <a:t>However, it’s important to understand that Kubernetes is </a:t>
            </a:r>
            <a:r>
              <a:rPr lang="en-US" sz="1800" b="1" i="0" dirty="0">
                <a:solidFill>
                  <a:srgbClr val="000000"/>
                </a:solidFill>
                <a:effectLst/>
                <a:latin typeface="CrimsonText-Bold"/>
              </a:rPr>
              <a:t>not </a:t>
            </a:r>
            <a:r>
              <a:rPr lang="en-US" sz="1800" b="0" i="0" dirty="0">
                <a:solidFill>
                  <a:srgbClr val="000000"/>
                </a:solidFill>
                <a:effectLst/>
                <a:latin typeface="CrimsonText-Roman"/>
              </a:rPr>
              <a:t>an open-source version of </a:t>
            </a:r>
            <a:r>
              <a:rPr lang="en-US" sz="1800" b="0" i="1" dirty="0">
                <a:solidFill>
                  <a:srgbClr val="000000"/>
                </a:solidFill>
                <a:effectLst/>
                <a:latin typeface="CrimsonText-Italic"/>
              </a:rPr>
              <a:t>Borg </a:t>
            </a:r>
            <a:r>
              <a:rPr lang="en-US" sz="1800" b="0" i="0" dirty="0">
                <a:solidFill>
                  <a:srgbClr val="000000"/>
                </a:solidFill>
                <a:effectLst/>
                <a:latin typeface="CrimsonText-Roman"/>
              </a:rPr>
              <a:t>or </a:t>
            </a:r>
            <a:r>
              <a:rPr lang="en-US" sz="1800" b="0" i="1" dirty="0">
                <a:solidFill>
                  <a:srgbClr val="000000"/>
                </a:solidFill>
                <a:effectLst/>
                <a:latin typeface="CrimsonText-Italic"/>
              </a:rPr>
              <a:t>Omega</a:t>
            </a:r>
            <a:r>
              <a:rPr lang="en-US" sz="1800" b="0" i="0" dirty="0">
                <a:solidFill>
                  <a:srgbClr val="000000"/>
                </a:solidFill>
                <a:effectLst/>
                <a:latin typeface="CrimsonText-Roman"/>
              </a:rPr>
              <a:t>. It’s more like Kubernetes shares its DNA and family history with them</a:t>
            </a:r>
            <a:r>
              <a:rPr lang="en-US" dirty="0"/>
              <a:t> </a:t>
            </a:r>
            <a:br>
              <a:rPr lang="en-US" dirty="0"/>
            </a:br>
            <a:endParaRPr lang="en-US" dirty="0"/>
          </a:p>
        </p:txBody>
      </p:sp>
      <p:sp>
        <p:nvSpPr>
          <p:cNvPr id="4" name="Date Placeholder 3">
            <a:extLst>
              <a:ext uri="{FF2B5EF4-FFF2-40B4-BE49-F238E27FC236}">
                <a16:creationId xmlns:a16="http://schemas.microsoft.com/office/drawing/2014/main" id="{F3E446EA-38EF-9198-2639-A5EF3283012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E45430F9-EBF7-EB39-BC63-B2C987FA9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AEF1D-6C7F-48F8-1431-F0E45EFFA206}"/>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382414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7749-536E-7C42-4841-CC17D03A712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DF655672-6347-0118-C5A4-6BAFEC17F009}"/>
              </a:ext>
            </a:extLst>
          </p:cNvPr>
          <p:cNvPicPr>
            <a:picLocks noGrp="1" noChangeAspect="1"/>
          </p:cNvPicPr>
          <p:nvPr>
            <p:ph idx="1"/>
          </p:nvPr>
        </p:nvPicPr>
        <p:blipFill>
          <a:blip r:embed="rId2"/>
          <a:stretch>
            <a:fillRect/>
          </a:stretch>
        </p:blipFill>
        <p:spPr>
          <a:xfrm>
            <a:off x="1938465" y="1690688"/>
            <a:ext cx="8156808" cy="3683238"/>
          </a:xfrm>
        </p:spPr>
      </p:pic>
      <p:sp>
        <p:nvSpPr>
          <p:cNvPr id="4" name="Date Placeholder 3">
            <a:extLst>
              <a:ext uri="{FF2B5EF4-FFF2-40B4-BE49-F238E27FC236}">
                <a16:creationId xmlns:a16="http://schemas.microsoft.com/office/drawing/2014/main" id="{79CDA5BC-4532-61B9-1F29-22BD32EC4FD3}"/>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EF61968E-F3E7-7061-F4D5-FFB7C5CCB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8B59-1B5A-EB2D-E358-0887BE98AD82}"/>
              </a:ext>
            </a:extLst>
          </p:cNvPr>
          <p:cNvSpPr>
            <a:spLocks noGrp="1"/>
          </p:cNvSpPr>
          <p:nvPr>
            <p:ph type="sldNum" sz="quarter" idx="12"/>
          </p:nvPr>
        </p:nvSpPr>
        <p:spPr/>
        <p:txBody>
          <a:bodyPr/>
          <a:lstStyle/>
          <a:p>
            <a:fld id="{5EE24C92-1265-4741-8F9F-404A15D9386E}" type="slidenum">
              <a:rPr lang="en-US" smtClean="0"/>
              <a:t>16</a:t>
            </a:fld>
            <a:endParaRPr lang="en-US"/>
          </a:p>
        </p:txBody>
      </p:sp>
    </p:spTree>
    <p:extLst>
      <p:ext uri="{BB962C8B-B14F-4D97-AF65-F5344CB8AC3E}">
        <p14:creationId xmlns:p14="http://schemas.microsoft.com/office/powerpoint/2010/main" val="857216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lstStyle/>
          <a:p>
            <a:pPr algn="ctr"/>
            <a:r>
              <a:rPr lang="en-US" b="1" dirty="0" err="1"/>
              <a:t>Kubeadm</a:t>
            </a:r>
            <a:br>
              <a:rPr lang="en-US" b="1" dirty="0"/>
            </a:br>
            <a:endParaRPr lang="en-US" b="1" dirty="0"/>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601480" y="2014597"/>
            <a:ext cx="10989039" cy="1200329"/>
          </a:xfrm>
          <a:prstGeom prst="rect">
            <a:avLst/>
          </a:prstGeom>
          <a:noFill/>
        </p:spPr>
        <p:txBody>
          <a:bodyPr wrap="square">
            <a:spAutoFit/>
          </a:bodyPr>
          <a:lstStyle/>
          <a:p>
            <a:r>
              <a:rPr lang="en-US" sz="2400" b="0" i="0" dirty="0">
                <a:solidFill>
                  <a:srgbClr val="000000"/>
                </a:solidFill>
                <a:effectLst/>
                <a:latin typeface="LinLibertine"/>
              </a:rPr>
              <a:t>.</a:t>
            </a:r>
            <a:r>
              <a:rPr lang="en-US" sz="3600" dirty="0"/>
              <a:t> </a:t>
            </a:r>
            <a:br>
              <a:rPr lang="en-US" sz="3600" dirty="0"/>
            </a:br>
            <a:endParaRPr lang="en-US" sz="3600" dirty="0"/>
          </a:p>
        </p:txBody>
      </p:sp>
      <p:pic>
        <p:nvPicPr>
          <p:cNvPr id="11" name="Picture 10" descr="A blue and black logo&#10;&#10;Description automatically generated">
            <a:extLst>
              <a:ext uri="{FF2B5EF4-FFF2-40B4-BE49-F238E27FC236}">
                <a16:creationId xmlns:a16="http://schemas.microsoft.com/office/drawing/2014/main" id="{DA43AFF6-4A18-B4D2-429D-83B780FFD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3250" y="1181096"/>
            <a:ext cx="1969012" cy="2247904"/>
          </a:xfrm>
          <a:prstGeom prst="rect">
            <a:avLst/>
          </a:prstGeom>
        </p:spPr>
      </p:pic>
      <p:sp>
        <p:nvSpPr>
          <p:cNvPr id="12" name="Rectangle 4">
            <a:extLst>
              <a:ext uri="{FF2B5EF4-FFF2-40B4-BE49-F238E27FC236}">
                <a16:creationId xmlns:a16="http://schemas.microsoft.com/office/drawing/2014/main" id="{FDA16EE8-E43B-07A8-007D-CD234064DB87}"/>
              </a:ext>
            </a:extLst>
          </p:cNvPr>
          <p:cNvSpPr>
            <a:spLocks noChangeArrowheads="1"/>
          </p:cNvSpPr>
          <p:nvPr/>
        </p:nvSpPr>
        <p:spPr bwMode="auto">
          <a:xfrm>
            <a:off x="386665" y="2673579"/>
            <a:ext cx="9651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badi" panose="020B0604020104020204" pitchFamily="34" charset="0"/>
              </a:rPr>
              <a:t>Kubeadm</a:t>
            </a:r>
            <a:r>
              <a:rPr kumimoji="0" lang="en-US" altLang="en-US" sz="2000" b="0" i="0" u="none" strike="noStrike" cap="none" normalizeH="0" baseline="0" dirty="0">
                <a:ln>
                  <a:noFill/>
                </a:ln>
                <a:solidFill>
                  <a:schemeClr val="tx1"/>
                </a:solidFill>
                <a:effectLst/>
                <a:latin typeface="Abadi" panose="020B0604020104020204" pitchFamily="34" charset="0"/>
              </a:rPr>
              <a:t> is a tool built to provide </a:t>
            </a:r>
            <a:r>
              <a:rPr kumimoji="0" lang="en-US" altLang="en-US" sz="2000" b="0" i="0" u="none" strike="noStrike" cap="none" normalizeH="0" baseline="0" dirty="0" err="1">
                <a:ln>
                  <a:noFill/>
                </a:ln>
                <a:solidFill>
                  <a:schemeClr val="tx1"/>
                </a:solidFill>
                <a:effectLst/>
                <a:latin typeface="Abadi" panose="020B0604020104020204" pitchFamily="34" charset="0"/>
              </a:rPr>
              <a:t>kubeadm</a:t>
            </a:r>
            <a:r>
              <a:rPr kumimoji="0" lang="en-US" altLang="en-US" sz="2000" b="0" i="0" u="none" strike="noStrike" cap="none" normalizeH="0" baseline="0" dirty="0">
                <a:ln>
                  <a:noFill/>
                </a:ln>
                <a:solidFill>
                  <a:schemeClr val="tx1"/>
                </a:solidFill>
                <a:effectLst/>
                <a:latin typeface="Abadi" panose="020B0604020104020204" pitchFamily="34" charset="0"/>
              </a:rPr>
              <a:t> </a:t>
            </a:r>
            <a:r>
              <a:rPr kumimoji="0" lang="en-US" altLang="en-US" sz="2000" b="0" i="0" u="none" strike="noStrike" cap="none" normalizeH="0" baseline="0" dirty="0" err="1">
                <a:ln>
                  <a:noFill/>
                </a:ln>
                <a:solidFill>
                  <a:schemeClr val="tx1"/>
                </a:solidFill>
                <a:effectLst/>
                <a:latin typeface="Abadi" panose="020B0604020104020204" pitchFamily="34" charset="0"/>
              </a:rPr>
              <a:t>init</a:t>
            </a:r>
            <a:r>
              <a:rPr kumimoji="0" lang="en-US" altLang="en-US" sz="2000" b="0" i="0" u="none" strike="noStrike" cap="none" normalizeH="0" baseline="0" dirty="0">
                <a:ln>
                  <a:noFill/>
                </a:ln>
                <a:solidFill>
                  <a:schemeClr val="tx1"/>
                </a:solidFill>
                <a:effectLst/>
                <a:latin typeface="Abadi" panose="020B0604020104020204" pitchFamily="34" charset="0"/>
              </a:rPr>
              <a:t> and </a:t>
            </a:r>
            <a:r>
              <a:rPr kumimoji="0" lang="en-US" altLang="en-US" sz="2000" b="0" i="0" u="none" strike="noStrike" cap="none" normalizeH="0" baseline="0" dirty="0" err="1">
                <a:ln>
                  <a:noFill/>
                </a:ln>
                <a:solidFill>
                  <a:schemeClr val="tx1"/>
                </a:solidFill>
                <a:effectLst/>
                <a:latin typeface="Abadi" panose="020B0604020104020204" pitchFamily="34" charset="0"/>
              </a:rPr>
              <a:t>kubeadm</a:t>
            </a:r>
            <a:r>
              <a:rPr kumimoji="0" lang="en-US" altLang="en-US" sz="2000" b="0" i="0" u="none" strike="noStrike" cap="none" normalizeH="0" baseline="0" dirty="0">
                <a:ln>
                  <a:noFill/>
                </a:ln>
                <a:solidFill>
                  <a:schemeClr val="tx1"/>
                </a:solidFill>
                <a:effectLst/>
                <a:latin typeface="Abadi" panose="020B0604020104020204" pitchFamily="34" charset="0"/>
              </a:rPr>
              <a:t> join as best-practice "fast paths" for creating Kubernetes clusters.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badi" panose="020B0604020104020204" pitchFamily="34" charset="0"/>
              </a:rPr>
              <a:t>kubeadm</a:t>
            </a:r>
            <a:r>
              <a:rPr kumimoji="0" lang="en-US" altLang="en-US" sz="2000" b="0" i="0" u="none" strike="noStrike" cap="none" normalizeH="0" baseline="0" dirty="0">
                <a:ln>
                  <a:noFill/>
                </a:ln>
                <a:solidFill>
                  <a:schemeClr val="tx1"/>
                </a:solidFill>
                <a:effectLst/>
                <a:latin typeface="Abadi" panose="020B0604020104020204" pitchFamily="34" charset="0"/>
              </a:rPr>
              <a:t> performs the actions necessary to get a minimum viable cluster up and running. By design, it cares only about bootstrapping, not about provisioning machines. Likewise, installing various nice-to-have addons, like the Kubernetes Dashboard, monitoring solutions, and cloud-specific addons, is not in scope.</a:t>
            </a:r>
          </a:p>
        </p:txBody>
      </p:sp>
    </p:spTree>
    <p:extLst>
      <p:ext uri="{BB962C8B-B14F-4D97-AF65-F5344CB8AC3E}">
        <p14:creationId xmlns:p14="http://schemas.microsoft.com/office/powerpoint/2010/main" val="8001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normAutofit fontScale="90000"/>
          </a:bodyPr>
          <a:lstStyle/>
          <a:p>
            <a:pPr algn="ctr"/>
            <a:br>
              <a:rPr lang="en-US" b="1" dirty="0"/>
            </a:br>
            <a:br>
              <a:rPr lang="en-US" b="1" dirty="0"/>
            </a:br>
            <a:r>
              <a:rPr lang="en-US" b="1" dirty="0" err="1"/>
              <a:t>kubelet</a:t>
            </a:r>
            <a:br>
              <a:rPr lang="en-US" b="1" dirty="0"/>
            </a:br>
            <a:br>
              <a:rPr lang="en-US" b="1" dirty="0"/>
            </a:br>
            <a:endParaRPr lang="en-US" b="1" dirty="0"/>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601480" y="2014597"/>
            <a:ext cx="10989039" cy="1200329"/>
          </a:xfrm>
          <a:prstGeom prst="rect">
            <a:avLst/>
          </a:prstGeom>
          <a:noFill/>
        </p:spPr>
        <p:txBody>
          <a:bodyPr wrap="square">
            <a:spAutoFit/>
          </a:bodyPr>
          <a:lstStyle/>
          <a:p>
            <a:r>
              <a:rPr lang="en-US" sz="2400" b="0" i="0" dirty="0">
                <a:solidFill>
                  <a:srgbClr val="000000"/>
                </a:solidFill>
                <a:effectLst/>
                <a:latin typeface="LinLibertine"/>
              </a:rPr>
              <a:t>.</a:t>
            </a:r>
            <a:r>
              <a:rPr lang="en-US" sz="3600" dirty="0"/>
              <a:t> </a:t>
            </a:r>
            <a:br>
              <a:rPr lang="en-US" sz="3600" dirty="0"/>
            </a:br>
            <a:endParaRPr lang="en-US" sz="3600" dirty="0"/>
          </a:p>
        </p:txBody>
      </p:sp>
      <p:sp>
        <p:nvSpPr>
          <p:cNvPr id="12" name="Rectangle 4">
            <a:extLst>
              <a:ext uri="{FF2B5EF4-FFF2-40B4-BE49-F238E27FC236}">
                <a16:creationId xmlns:a16="http://schemas.microsoft.com/office/drawing/2014/main" id="{FDA16EE8-E43B-07A8-007D-CD234064DB87}"/>
              </a:ext>
            </a:extLst>
          </p:cNvPr>
          <p:cNvSpPr>
            <a:spLocks noChangeArrowheads="1"/>
          </p:cNvSpPr>
          <p:nvPr/>
        </p:nvSpPr>
        <p:spPr bwMode="auto">
          <a:xfrm>
            <a:off x="399737" y="1502970"/>
            <a:ext cx="9651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The </a:t>
            </a:r>
            <a:r>
              <a:rPr lang="en-US" sz="2000" dirty="0" err="1"/>
              <a:t>kubelet</a:t>
            </a:r>
            <a:r>
              <a:rPr lang="en-US" sz="2000" dirty="0"/>
              <a:t> is the primary "node agent" that runs on each node. It can register the node with the </a:t>
            </a:r>
            <a:r>
              <a:rPr lang="en-US" sz="2000" dirty="0" err="1"/>
              <a:t>apiserver</a:t>
            </a:r>
            <a:r>
              <a:rPr lang="en-US" sz="2000" dirty="0"/>
              <a:t> using one of: the hostname; a flag to override the hostname; or specific logic for a cloud provider.</a:t>
            </a:r>
          </a:p>
          <a:p>
            <a:r>
              <a:rPr lang="en-US" sz="2000" dirty="0"/>
              <a:t>The </a:t>
            </a:r>
            <a:r>
              <a:rPr lang="en-US" sz="2000" dirty="0" err="1"/>
              <a:t>kubelet</a:t>
            </a:r>
            <a:r>
              <a:rPr lang="en-US" sz="2000" dirty="0"/>
              <a:t> works in terms of a </a:t>
            </a:r>
            <a:r>
              <a:rPr lang="en-US" sz="2000" dirty="0" err="1"/>
              <a:t>PodSpec</a:t>
            </a:r>
            <a:r>
              <a:rPr lang="en-US" sz="2000" dirty="0"/>
              <a:t>. A </a:t>
            </a:r>
            <a:r>
              <a:rPr lang="en-US" sz="2000" dirty="0" err="1"/>
              <a:t>PodSpec</a:t>
            </a:r>
            <a:r>
              <a:rPr lang="en-US" sz="2000" dirty="0"/>
              <a:t> is a YAML or JSON object that describes a pod. The </a:t>
            </a:r>
            <a:r>
              <a:rPr lang="en-US" sz="2000" dirty="0" err="1"/>
              <a:t>kubelet</a:t>
            </a:r>
            <a:r>
              <a:rPr lang="en-US" sz="2000" dirty="0"/>
              <a:t> takes a set of </a:t>
            </a:r>
            <a:r>
              <a:rPr lang="en-US" sz="2000" dirty="0" err="1"/>
              <a:t>PodSpecs</a:t>
            </a:r>
            <a:r>
              <a:rPr lang="en-US" sz="2000" dirty="0"/>
              <a:t> that are provided through various mechanisms (primarily through the </a:t>
            </a:r>
            <a:r>
              <a:rPr lang="en-US" sz="2000" dirty="0" err="1"/>
              <a:t>apiserver</a:t>
            </a:r>
            <a:r>
              <a:rPr lang="en-US" sz="2000" dirty="0"/>
              <a:t>) and ensures that the containers described in those </a:t>
            </a:r>
            <a:r>
              <a:rPr lang="en-US" sz="2000" dirty="0" err="1"/>
              <a:t>PodSpecs</a:t>
            </a:r>
            <a:r>
              <a:rPr lang="en-US" sz="2000" dirty="0"/>
              <a:t> are running and healthy. The </a:t>
            </a:r>
            <a:r>
              <a:rPr lang="en-US" sz="2000" dirty="0" err="1"/>
              <a:t>kubelet</a:t>
            </a:r>
            <a:r>
              <a:rPr lang="en-US" sz="2000" dirty="0"/>
              <a:t> doesn't manage containers which were not created by Kubernetes.</a:t>
            </a:r>
          </a:p>
          <a:p>
            <a:r>
              <a:rPr lang="en-US" sz="2000" dirty="0"/>
              <a:t>Other than from a </a:t>
            </a:r>
            <a:r>
              <a:rPr lang="en-US" sz="2000" dirty="0" err="1"/>
              <a:t>PodSpec</a:t>
            </a:r>
            <a:r>
              <a:rPr lang="en-US" sz="2000" dirty="0"/>
              <a:t> from the </a:t>
            </a:r>
            <a:r>
              <a:rPr lang="en-US" sz="2000" dirty="0" err="1"/>
              <a:t>apiserver</a:t>
            </a:r>
            <a:r>
              <a:rPr lang="en-US" sz="2000" dirty="0"/>
              <a:t>, there are two ways that a container manifest can be provided to the </a:t>
            </a:r>
            <a:r>
              <a:rPr lang="en-US" sz="2000" dirty="0" err="1"/>
              <a:t>kubelet</a:t>
            </a:r>
            <a:r>
              <a:rPr lang="en-US" sz="2000" dirty="0"/>
              <a:t>.</a:t>
            </a:r>
          </a:p>
          <a:p>
            <a:pPr>
              <a:buFont typeface="Arial" panose="020B0604020202020204" pitchFamily="34" charset="0"/>
              <a:buChar char="•"/>
            </a:pPr>
            <a:r>
              <a:rPr lang="en-US" sz="2000" dirty="0"/>
              <a:t>File: Path passed as a flag on the command line. Files under this path will be monitored periodically for updates. The monitoring period is 20s by default and is configurable via a flag.</a:t>
            </a:r>
          </a:p>
          <a:p>
            <a:pPr>
              <a:buFont typeface="Arial" panose="020B0604020202020204" pitchFamily="34" charset="0"/>
              <a:buChar char="•"/>
            </a:pPr>
            <a:r>
              <a:rPr lang="en-US" sz="2000" dirty="0"/>
              <a:t>HTTP endpoint: HTTP endpoint passed as a parameter on the command line. This endpoint is checked every 20 seconds (also configurable with a flag).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badi" panose="020B0604020104020204" pitchFamily="34" charset="0"/>
            </a:endParaRPr>
          </a:p>
        </p:txBody>
      </p:sp>
    </p:spTree>
    <p:extLst>
      <p:ext uri="{BB962C8B-B14F-4D97-AF65-F5344CB8AC3E}">
        <p14:creationId xmlns:p14="http://schemas.microsoft.com/office/powerpoint/2010/main" val="143721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normAutofit fontScale="90000"/>
          </a:bodyPr>
          <a:lstStyle/>
          <a:p>
            <a:pPr algn="ctr"/>
            <a:br>
              <a:rPr lang="en-US" b="1" dirty="0"/>
            </a:br>
            <a:br>
              <a:rPr lang="en-US" b="1" dirty="0"/>
            </a:br>
            <a:r>
              <a:rPr lang="en-US" b="1" dirty="0"/>
              <a:t>Command line tool (</a:t>
            </a:r>
            <a:r>
              <a:rPr lang="en-US" b="1" dirty="0" err="1"/>
              <a:t>kubectl</a:t>
            </a:r>
            <a:r>
              <a:rPr lang="en-US" b="1" dirty="0"/>
              <a:t>)</a:t>
            </a:r>
            <a:br>
              <a:rPr lang="en-US" b="1" dirty="0"/>
            </a:br>
            <a:br>
              <a:rPr lang="en-US" b="1" dirty="0"/>
            </a:br>
            <a:br>
              <a:rPr lang="en-US" b="1" dirty="0"/>
            </a:br>
            <a:endParaRPr lang="en-US" b="1" dirty="0"/>
          </a:p>
        </p:txBody>
      </p:sp>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9" name="TextBox 8">
            <a:extLst>
              <a:ext uri="{FF2B5EF4-FFF2-40B4-BE49-F238E27FC236}">
                <a16:creationId xmlns:a16="http://schemas.microsoft.com/office/drawing/2014/main" id="{B082FF72-42E2-560F-3A44-A4AA5ADDB49F}"/>
              </a:ext>
            </a:extLst>
          </p:cNvPr>
          <p:cNvSpPr txBox="1"/>
          <p:nvPr/>
        </p:nvSpPr>
        <p:spPr>
          <a:xfrm>
            <a:off x="601480" y="2014597"/>
            <a:ext cx="10989039" cy="1200329"/>
          </a:xfrm>
          <a:prstGeom prst="rect">
            <a:avLst/>
          </a:prstGeom>
          <a:noFill/>
        </p:spPr>
        <p:txBody>
          <a:bodyPr wrap="square">
            <a:spAutoFit/>
          </a:bodyPr>
          <a:lstStyle/>
          <a:p>
            <a:r>
              <a:rPr lang="en-US" sz="2400" b="0" i="0" dirty="0">
                <a:solidFill>
                  <a:srgbClr val="000000"/>
                </a:solidFill>
                <a:effectLst/>
                <a:latin typeface="LinLibertine"/>
              </a:rPr>
              <a:t>.</a:t>
            </a:r>
            <a:r>
              <a:rPr lang="en-US" sz="3600" dirty="0"/>
              <a:t> </a:t>
            </a:r>
            <a:br>
              <a:rPr lang="en-US" sz="3600" dirty="0"/>
            </a:br>
            <a:endParaRPr lang="en-US" sz="3600" dirty="0"/>
          </a:p>
        </p:txBody>
      </p:sp>
      <p:sp>
        <p:nvSpPr>
          <p:cNvPr id="3" name="Rectangle 1">
            <a:extLst>
              <a:ext uri="{FF2B5EF4-FFF2-40B4-BE49-F238E27FC236}">
                <a16:creationId xmlns:a16="http://schemas.microsoft.com/office/drawing/2014/main" id="{1570A96D-89D9-9534-51CC-23A609370A37}"/>
              </a:ext>
            </a:extLst>
          </p:cNvPr>
          <p:cNvSpPr>
            <a:spLocks noChangeArrowheads="1"/>
          </p:cNvSpPr>
          <p:nvPr/>
        </p:nvSpPr>
        <p:spPr bwMode="auto">
          <a:xfrm>
            <a:off x="404735" y="1825568"/>
            <a:ext cx="1094906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badi" panose="020B0604020104020204" pitchFamily="34" charset="0"/>
              </a:rPr>
              <a:t>Kubernetes provides a command line tool for communicating with a Kubernetes cluster's control plane, using the Kubernetes API.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badi" panose="020B0604020104020204" pitchFamily="34" charset="0"/>
              </a:rPr>
              <a:t>This tool is named </a:t>
            </a:r>
            <a:r>
              <a:rPr kumimoji="0" lang="en-US" altLang="en-US" sz="2400" b="0" i="0" u="none" strike="noStrike" cap="none" normalizeH="0" baseline="0" dirty="0" err="1">
                <a:ln>
                  <a:noFill/>
                </a:ln>
                <a:effectLst/>
                <a:latin typeface="Abadi" panose="020B0604020104020204" pitchFamily="34" charset="0"/>
              </a:rPr>
              <a:t>kubectl</a:t>
            </a:r>
            <a:r>
              <a:rPr kumimoji="0" lang="en-US" altLang="en-US" sz="2400" b="0" i="0" u="none" strike="noStrike" cap="none" normalizeH="0" baseline="0" dirty="0">
                <a:ln>
                  <a:noFill/>
                </a:ln>
                <a:effectLst/>
                <a:latin typeface="Abadi" panose="020B06040201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Abadi" panose="020B0604020104020204" pitchFamily="34" charset="0"/>
              </a:rPr>
              <a:t>For configuration, </a:t>
            </a:r>
            <a:r>
              <a:rPr kumimoji="0" lang="en-US" altLang="en-US" sz="2400" b="0" i="0" u="none" strike="noStrike" cap="none" normalizeH="0" baseline="0" dirty="0" err="1">
                <a:ln>
                  <a:noFill/>
                </a:ln>
                <a:effectLst/>
                <a:latin typeface="Abadi" panose="020B0604020104020204" pitchFamily="34" charset="0"/>
              </a:rPr>
              <a:t>kubectl</a:t>
            </a:r>
            <a:r>
              <a:rPr kumimoji="0" lang="en-US" altLang="en-US" sz="2400" b="0" i="0" u="none" strike="noStrike" cap="none" normalizeH="0" baseline="0" dirty="0">
                <a:ln>
                  <a:noFill/>
                </a:ln>
                <a:effectLst/>
                <a:latin typeface="Abadi" panose="020B0604020104020204" pitchFamily="34" charset="0"/>
              </a:rPr>
              <a:t> looks for a file named config in the $HOME/.</a:t>
            </a:r>
            <a:r>
              <a:rPr kumimoji="0" lang="en-US" altLang="en-US" sz="2400" b="0" i="0" u="none" strike="noStrike" cap="none" normalizeH="0" baseline="0" dirty="0" err="1">
                <a:ln>
                  <a:noFill/>
                </a:ln>
                <a:effectLst/>
                <a:latin typeface="Abadi" panose="020B0604020104020204" pitchFamily="34" charset="0"/>
              </a:rPr>
              <a:t>kube</a:t>
            </a:r>
            <a:r>
              <a:rPr kumimoji="0" lang="en-US" altLang="en-US" sz="2400" b="0" i="0" u="none" strike="noStrike" cap="none" normalizeH="0" baseline="0" dirty="0">
                <a:ln>
                  <a:noFill/>
                </a:ln>
                <a:effectLst/>
                <a:latin typeface="Abadi" panose="020B0604020104020204" pitchFamily="34" charset="0"/>
              </a:rPr>
              <a:t> directory. You can specify other </a:t>
            </a:r>
            <a:r>
              <a:rPr kumimoji="0" lang="en-US" altLang="en-US" sz="2400" b="0" i="0" u="none" strike="noStrike" cap="none" normalizeH="0" baseline="0" dirty="0" err="1">
                <a:ln>
                  <a:noFill/>
                </a:ln>
                <a:effectLst/>
                <a:latin typeface="Abadi" panose="020B0604020104020204" pitchFamily="34" charset="0"/>
                <a:hlinkClick r:id="rId2">
                  <a:extLst>
                    <a:ext uri="{A12FA001-AC4F-418D-AE19-62706E023703}">
                      <ahyp:hlinkClr xmlns:ahyp="http://schemas.microsoft.com/office/drawing/2018/hyperlinkcolor" val="tx"/>
                    </a:ext>
                  </a:extLst>
                </a:hlinkClick>
              </a:rPr>
              <a:t>kubeconfig</a:t>
            </a:r>
            <a:r>
              <a:rPr kumimoji="0" lang="en-US" altLang="en-US" sz="2400" b="0" i="0" u="none" strike="noStrike" cap="none" normalizeH="0" baseline="0" dirty="0">
                <a:ln>
                  <a:noFill/>
                </a:ln>
                <a:effectLst/>
                <a:latin typeface="Abadi" panose="020B0604020104020204" pitchFamily="34" charset="0"/>
              </a:rPr>
              <a:t> files by setting the KUBECONFIG environment variable or by setting the </a:t>
            </a:r>
            <a:r>
              <a:rPr kumimoji="0" lang="en-US" altLang="en-US" sz="2400" b="0" i="0" u="none" strike="noStrike" cap="none" normalizeH="0" baseline="0" dirty="0">
                <a:ln>
                  <a:noFill/>
                </a:ln>
                <a:solidFill>
                  <a:srgbClr val="0563C1"/>
                </a:solidFill>
                <a:effectLst/>
                <a:latin typeface="Abadi" panose="020B0604020104020204" pitchFamily="34" charset="0"/>
                <a:hlinkClick r:id="rId2">
                  <a:extLst>
                    <a:ext uri="{A12FA001-AC4F-418D-AE19-62706E023703}">
                      <ahyp:hlinkClr xmlns:ahyp="http://schemas.microsoft.com/office/drawing/2018/hyperlinkcolor" val="tx"/>
                    </a:ext>
                  </a:extLst>
                </a:hlinkClick>
              </a:rPr>
              <a:t>--</a:t>
            </a:r>
            <a:r>
              <a:rPr kumimoji="0" lang="en-US" altLang="en-US" sz="2400" b="0" i="0" u="none" strike="noStrike" cap="none" normalizeH="0" baseline="0" dirty="0" err="1">
                <a:ln>
                  <a:noFill/>
                </a:ln>
                <a:effectLst/>
                <a:latin typeface="Abadi" panose="020B0604020104020204" pitchFamily="34" charset="0"/>
                <a:hlinkClick r:id="rId2">
                  <a:extLst>
                    <a:ext uri="{A12FA001-AC4F-418D-AE19-62706E023703}">
                      <ahyp:hlinkClr xmlns:ahyp="http://schemas.microsoft.com/office/drawing/2018/hyperlinkcolor" val="tx"/>
                    </a:ext>
                  </a:extLst>
                </a:hlinkClick>
              </a:rPr>
              <a:t>kubeconfig</a:t>
            </a:r>
            <a:r>
              <a:rPr kumimoji="0" lang="en-US" altLang="en-US" sz="2400" b="0" i="0" u="none" strike="noStrike" cap="none" normalizeH="0" baseline="0" dirty="0">
                <a:ln>
                  <a:noFill/>
                </a:ln>
                <a:effectLst/>
                <a:latin typeface="Abadi" panose="020B0604020104020204" pitchFamily="34" charset="0"/>
              </a:rPr>
              <a:t> flag.</a:t>
            </a:r>
          </a:p>
        </p:txBody>
      </p:sp>
    </p:spTree>
    <p:extLst>
      <p:ext uri="{BB962C8B-B14F-4D97-AF65-F5344CB8AC3E}">
        <p14:creationId xmlns:p14="http://schemas.microsoft.com/office/powerpoint/2010/main" val="419951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759069" y="1507337"/>
            <a:ext cx="10515600" cy="3843325"/>
          </a:xfrm>
        </p:spPr>
        <p:txBody>
          <a:bodyPr>
            <a:noAutofit/>
          </a:bodyPr>
          <a:lstStyle/>
          <a:p>
            <a:pPr marL="0" indent="0">
              <a:buNone/>
            </a:pPr>
            <a:r>
              <a:rPr lang="en-US" sz="4800" b="0" i="0" dirty="0">
                <a:solidFill>
                  <a:srgbClr val="000000"/>
                </a:solidFill>
                <a:effectLst/>
                <a:latin typeface="CrimsonText-Roman"/>
              </a:rPr>
              <a:t>Kubernetes is an </a:t>
            </a:r>
            <a:r>
              <a:rPr lang="en-US" sz="4800" b="0" i="1" dirty="0">
                <a:solidFill>
                  <a:srgbClr val="000000"/>
                </a:solidFill>
                <a:effectLst/>
                <a:latin typeface="CrimsonText-Italic"/>
              </a:rPr>
              <a:t>application orchestrator</a:t>
            </a:r>
            <a:r>
              <a:rPr lang="en-US" sz="4800" b="0" i="0" dirty="0">
                <a:solidFill>
                  <a:srgbClr val="000000"/>
                </a:solidFill>
                <a:effectLst/>
                <a:latin typeface="CrimsonText-Roman"/>
              </a:rPr>
              <a:t>. For the most part, it orchestrates containerized cloud-native microservices apps. </a:t>
            </a:r>
            <a:br>
              <a:rPr lang="en-US" sz="9600" dirty="0"/>
            </a:br>
            <a:endParaRPr lang="en-US" sz="16600" dirty="0"/>
          </a:p>
        </p:txBody>
      </p:sp>
    </p:spTree>
    <p:extLst>
      <p:ext uri="{BB962C8B-B14F-4D97-AF65-F5344CB8AC3E}">
        <p14:creationId xmlns:p14="http://schemas.microsoft.com/office/powerpoint/2010/main" val="682046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20</a:t>
            </a:fld>
            <a:endParaRPr lang="en-US"/>
          </a:p>
        </p:txBody>
      </p:sp>
      <p:pic>
        <p:nvPicPr>
          <p:cNvPr id="10" name="Content Placeholder 9">
            <a:extLst>
              <a:ext uri="{FF2B5EF4-FFF2-40B4-BE49-F238E27FC236}">
                <a16:creationId xmlns:a16="http://schemas.microsoft.com/office/drawing/2014/main" id="{5C163C60-9C6A-0AFD-BDBD-3C6149183C30}"/>
              </a:ext>
            </a:extLst>
          </p:cNvPr>
          <p:cNvPicPr>
            <a:picLocks noGrp="1" noChangeAspect="1"/>
          </p:cNvPicPr>
          <p:nvPr>
            <p:ph idx="1"/>
          </p:nvPr>
        </p:nvPicPr>
        <p:blipFill>
          <a:blip r:embed="rId2"/>
          <a:stretch>
            <a:fillRect/>
          </a:stretch>
        </p:blipFill>
        <p:spPr>
          <a:xfrm>
            <a:off x="868686" y="1948721"/>
            <a:ext cx="10002019" cy="3927423"/>
          </a:xfrm>
        </p:spPr>
      </p:pic>
    </p:spTree>
    <p:extLst>
      <p:ext uri="{BB962C8B-B14F-4D97-AF65-F5344CB8AC3E}">
        <p14:creationId xmlns:p14="http://schemas.microsoft.com/office/powerpoint/2010/main" val="1064087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21</a:t>
            </a:fld>
            <a:endParaRPr lang="en-US"/>
          </a:p>
        </p:txBody>
      </p:sp>
      <p:pic>
        <p:nvPicPr>
          <p:cNvPr id="8" name="Content Placeholder 7" descr="A black text on a white background&#10;&#10;Description automatically generated">
            <a:extLst>
              <a:ext uri="{FF2B5EF4-FFF2-40B4-BE49-F238E27FC236}">
                <a16:creationId xmlns:a16="http://schemas.microsoft.com/office/drawing/2014/main" id="{07DE562E-8F4A-7AFB-CE6B-E12464EA2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49" y="1079253"/>
            <a:ext cx="5553979" cy="1984622"/>
          </a:xfrm>
        </p:spPr>
      </p:pic>
      <p:sp>
        <p:nvSpPr>
          <p:cNvPr id="11" name="TextBox 10">
            <a:extLst>
              <a:ext uri="{FF2B5EF4-FFF2-40B4-BE49-F238E27FC236}">
                <a16:creationId xmlns:a16="http://schemas.microsoft.com/office/drawing/2014/main" id="{B762EBD7-2188-44F1-D60D-976D7054573D}"/>
              </a:ext>
            </a:extLst>
          </p:cNvPr>
          <p:cNvSpPr txBox="1"/>
          <p:nvPr/>
        </p:nvSpPr>
        <p:spPr>
          <a:xfrm>
            <a:off x="838200" y="3237635"/>
            <a:ext cx="9754849" cy="2308324"/>
          </a:xfrm>
          <a:prstGeom prst="rect">
            <a:avLst/>
          </a:prstGeom>
          <a:noFill/>
        </p:spPr>
        <p:txBody>
          <a:bodyPr wrap="square">
            <a:spAutoFit/>
          </a:bodyPr>
          <a:lstStyle/>
          <a:p>
            <a:r>
              <a:rPr lang="en-US" sz="2400" dirty="0" err="1"/>
              <a:t>etcd</a:t>
            </a:r>
            <a:r>
              <a:rPr lang="en-US" sz="2400" dirty="0"/>
              <a:t> is a distributed reliable key-value store for the most critical data of a distributed system, with a focus on being:</a:t>
            </a:r>
          </a:p>
          <a:p>
            <a:pPr>
              <a:buFont typeface="Arial" panose="020B0604020202020204" pitchFamily="34" charset="0"/>
              <a:buChar char="•"/>
            </a:pPr>
            <a:r>
              <a:rPr lang="en-US" sz="2400" i="1" dirty="0"/>
              <a:t>Simple</a:t>
            </a:r>
            <a:r>
              <a:rPr lang="en-US" sz="2400" dirty="0"/>
              <a:t>: well-defined, user-facing API (</a:t>
            </a:r>
            <a:r>
              <a:rPr lang="en-US" sz="2400" dirty="0" err="1"/>
              <a:t>gRPC</a:t>
            </a:r>
            <a:r>
              <a:rPr lang="en-US" sz="2400" dirty="0"/>
              <a:t>)</a:t>
            </a:r>
          </a:p>
          <a:p>
            <a:pPr>
              <a:buFont typeface="Arial" panose="020B0604020202020204" pitchFamily="34" charset="0"/>
              <a:buChar char="•"/>
            </a:pPr>
            <a:r>
              <a:rPr lang="en-US" sz="2400" i="1" dirty="0"/>
              <a:t>Secure</a:t>
            </a:r>
            <a:r>
              <a:rPr lang="en-US" sz="2400" dirty="0"/>
              <a:t>: automatic TLS with optional client cert authentication</a:t>
            </a:r>
          </a:p>
          <a:p>
            <a:pPr>
              <a:buFont typeface="Arial" panose="020B0604020202020204" pitchFamily="34" charset="0"/>
              <a:buChar char="•"/>
            </a:pPr>
            <a:r>
              <a:rPr lang="en-US" sz="2400" i="1" dirty="0"/>
              <a:t>Fast</a:t>
            </a:r>
            <a:r>
              <a:rPr lang="en-US" sz="2400" dirty="0"/>
              <a:t>: benchmarked 10,000 writes/sec</a:t>
            </a:r>
          </a:p>
          <a:p>
            <a:pPr>
              <a:buFont typeface="Arial" panose="020B0604020202020204" pitchFamily="34" charset="0"/>
              <a:buChar char="•"/>
            </a:pPr>
            <a:r>
              <a:rPr lang="en-US" sz="2400" i="1" dirty="0"/>
              <a:t>Reliable</a:t>
            </a:r>
            <a:r>
              <a:rPr lang="en-US" sz="2400" dirty="0"/>
              <a:t>: properly distributed using Raft</a:t>
            </a:r>
          </a:p>
        </p:txBody>
      </p:sp>
    </p:spTree>
    <p:extLst>
      <p:ext uri="{BB962C8B-B14F-4D97-AF65-F5344CB8AC3E}">
        <p14:creationId xmlns:p14="http://schemas.microsoft.com/office/powerpoint/2010/main" val="323592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3</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759069" y="1507337"/>
            <a:ext cx="10843318" cy="4263876"/>
          </a:xfrm>
        </p:spPr>
        <p:txBody>
          <a:bodyPr>
            <a:noAutofit/>
          </a:bodyPr>
          <a:lstStyle/>
          <a:p>
            <a:pPr marL="0" indent="0">
              <a:buNone/>
            </a:pPr>
            <a:r>
              <a:rPr lang="en-US" sz="2000" b="1" i="0" dirty="0">
                <a:solidFill>
                  <a:srgbClr val="000000"/>
                </a:solidFill>
                <a:effectLst/>
                <a:latin typeface="OpenSans-Bold"/>
              </a:rPr>
              <a:t>What is an orchestrator</a:t>
            </a:r>
            <a:r>
              <a:rPr lang="en-US" sz="8000" dirty="0"/>
              <a:t> </a:t>
            </a:r>
            <a:br>
              <a:rPr lang="en-US" sz="8000" dirty="0"/>
            </a:br>
            <a:r>
              <a:rPr lang="en-US" sz="2000" b="0" i="0" dirty="0">
                <a:solidFill>
                  <a:srgbClr val="000000"/>
                </a:solidFill>
                <a:effectLst/>
                <a:latin typeface="CrimsonText-Roman"/>
              </a:rPr>
              <a:t>An </a:t>
            </a:r>
            <a:r>
              <a:rPr lang="en-US" sz="2000" b="0" i="1" dirty="0">
                <a:solidFill>
                  <a:srgbClr val="000000"/>
                </a:solidFill>
                <a:effectLst/>
                <a:latin typeface="CrimsonText-Italic"/>
              </a:rPr>
              <a:t>orchestrator </a:t>
            </a:r>
            <a:r>
              <a:rPr lang="en-US" sz="2000" b="0" i="0" dirty="0">
                <a:solidFill>
                  <a:srgbClr val="000000"/>
                </a:solidFill>
                <a:effectLst/>
                <a:latin typeface="CrimsonText-Roman"/>
              </a:rPr>
              <a:t>is a system that </a:t>
            </a:r>
            <a:r>
              <a:rPr lang="en-US" sz="2000" b="0" i="1" dirty="0">
                <a:solidFill>
                  <a:srgbClr val="000000"/>
                </a:solidFill>
                <a:effectLst/>
                <a:latin typeface="CrimsonText-Italic"/>
              </a:rPr>
              <a:t>deploys </a:t>
            </a:r>
            <a:r>
              <a:rPr lang="en-US" sz="2000" b="0" i="0" dirty="0">
                <a:solidFill>
                  <a:srgbClr val="000000"/>
                </a:solidFill>
                <a:effectLst/>
                <a:latin typeface="CrimsonText-Roman"/>
              </a:rPr>
              <a:t>and </a:t>
            </a:r>
            <a:r>
              <a:rPr lang="en-US" sz="2000" b="0" i="1" dirty="0">
                <a:solidFill>
                  <a:srgbClr val="000000"/>
                </a:solidFill>
                <a:effectLst/>
                <a:latin typeface="CrimsonText-Italic"/>
              </a:rPr>
              <a:t>manages </a:t>
            </a:r>
            <a:r>
              <a:rPr lang="en-US" sz="2000" b="0" i="0" dirty="0">
                <a:solidFill>
                  <a:srgbClr val="000000"/>
                </a:solidFill>
                <a:effectLst/>
                <a:latin typeface="CrimsonText-Roman"/>
              </a:rPr>
              <a:t>applications. It can deploy your applications and dynamically respond to changes. For example, Kubernetes can:</a:t>
            </a:r>
          </a:p>
          <a:p>
            <a:pPr marL="0" indent="0">
              <a:buNone/>
            </a:pPr>
            <a:r>
              <a:rPr lang="en-US" sz="2000" b="0" i="0" dirty="0">
                <a:solidFill>
                  <a:srgbClr val="000000"/>
                </a:solidFill>
                <a:effectLst/>
                <a:latin typeface="CrimsonText-Roman"/>
              </a:rPr>
              <a:t> Deploy your application</a:t>
            </a:r>
          </a:p>
          <a:p>
            <a:pPr marL="0" indent="0">
              <a:buNone/>
            </a:pPr>
            <a:r>
              <a:rPr lang="en-US" sz="2000" b="0" i="0" dirty="0">
                <a:solidFill>
                  <a:srgbClr val="000000"/>
                </a:solidFill>
                <a:effectLst/>
                <a:latin typeface="CrimsonText-Roman"/>
              </a:rPr>
              <a:t> Scale it up and down dynamically based on demand</a:t>
            </a:r>
          </a:p>
          <a:p>
            <a:pPr marL="0" indent="0">
              <a:buNone/>
            </a:pPr>
            <a:r>
              <a:rPr lang="en-US" sz="2000" b="0" i="0" dirty="0">
                <a:solidFill>
                  <a:srgbClr val="000000"/>
                </a:solidFill>
                <a:effectLst/>
                <a:latin typeface="CrimsonText-Roman"/>
              </a:rPr>
              <a:t> Self-heal it when things break</a:t>
            </a:r>
          </a:p>
          <a:p>
            <a:pPr marL="0" indent="0">
              <a:buNone/>
            </a:pPr>
            <a:r>
              <a:rPr lang="en-US" sz="2000" b="0" i="0" dirty="0">
                <a:solidFill>
                  <a:srgbClr val="000000"/>
                </a:solidFill>
                <a:effectLst/>
                <a:latin typeface="CrimsonText-Roman"/>
              </a:rPr>
              <a:t> Perform zero-downtime rolling updates and rollbacks</a:t>
            </a:r>
          </a:p>
          <a:p>
            <a:r>
              <a:rPr lang="en-US" sz="2000" b="0" i="0" dirty="0">
                <a:solidFill>
                  <a:srgbClr val="000000"/>
                </a:solidFill>
                <a:effectLst/>
                <a:latin typeface="CrimsonText-Roman"/>
              </a:rPr>
              <a:t>• Lots more…</a:t>
            </a:r>
            <a:r>
              <a:rPr lang="en-US" sz="8000" dirty="0"/>
              <a:t> </a:t>
            </a:r>
            <a:br>
              <a:rPr lang="en-US" sz="8000" dirty="0"/>
            </a:br>
            <a:br>
              <a:rPr lang="en-US" sz="11500" dirty="0"/>
            </a:br>
            <a:endParaRPr lang="en-US" sz="19900" dirty="0"/>
          </a:p>
        </p:txBody>
      </p:sp>
    </p:spTree>
    <p:extLst>
      <p:ext uri="{BB962C8B-B14F-4D97-AF65-F5344CB8AC3E}">
        <p14:creationId xmlns:p14="http://schemas.microsoft.com/office/powerpoint/2010/main" val="23878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4</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759069" y="1507337"/>
            <a:ext cx="10843318" cy="4263876"/>
          </a:xfrm>
        </p:spPr>
        <p:txBody>
          <a:bodyPr>
            <a:noAutofit/>
          </a:bodyPr>
          <a:lstStyle/>
          <a:p>
            <a:pPr marL="0" indent="0">
              <a:buNone/>
            </a:pPr>
            <a:r>
              <a:rPr lang="en-US" sz="1800" b="1" i="0" dirty="0">
                <a:solidFill>
                  <a:srgbClr val="000000"/>
                </a:solidFill>
                <a:effectLst/>
                <a:latin typeface="OpenSans-Bold"/>
              </a:rPr>
              <a:t>What is a cloud-native app</a:t>
            </a:r>
            <a:r>
              <a:rPr lang="en-US" sz="6000" dirty="0"/>
              <a:t> </a:t>
            </a:r>
            <a:br>
              <a:rPr lang="en-US" sz="6000" dirty="0"/>
            </a:br>
            <a:r>
              <a:rPr lang="en-US" sz="1800" b="0" i="0" dirty="0">
                <a:solidFill>
                  <a:srgbClr val="000000"/>
                </a:solidFill>
                <a:effectLst/>
                <a:latin typeface="CrimsonText-Roman"/>
              </a:rPr>
              <a:t>A </a:t>
            </a:r>
            <a:r>
              <a:rPr lang="en-US" sz="1800" b="0" i="1" dirty="0">
                <a:solidFill>
                  <a:srgbClr val="000000"/>
                </a:solidFill>
                <a:effectLst/>
                <a:latin typeface="CrimsonText-Italic"/>
              </a:rPr>
              <a:t>cloud-native application </a:t>
            </a:r>
            <a:r>
              <a:rPr lang="en-US" sz="1800" b="0" i="0" dirty="0">
                <a:solidFill>
                  <a:srgbClr val="000000"/>
                </a:solidFill>
                <a:effectLst/>
                <a:latin typeface="CrimsonText-Roman"/>
              </a:rPr>
              <a:t>is one that’s designed to meet cloud-like demands of autoscaling, self-healing, rolling updates, rollbacks and more.</a:t>
            </a:r>
          </a:p>
          <a:p>
            <a:pPr marL="0" indent="0">
              <a:buNone/>
            </a:pPr>
            <a:r>
              <a:rPr lang="en-US" sz="1800" b="0" i="0" dirty="0">
                <a:solidFill>
                  <a:srgbClr val="000000"/>
                </a:solidFill>
                <a:effectLst/>
                <a:latin typeface="CrimsonText-Roman"/>
              </a:rPr>
              <a:t>It’s important to be clear that cloud-native apps are not applications that will only run in the public cloud. Yes, they absolutely can run on public clouds, but they can also run anywhere that you have Kubernetes, even your on-premises datacenters.</a:t>
            </a:r>
          </a:p>
          <a:p>
            <a:pPr marL="0" indent="0">
              <a:buNone/>
            </a:pPr>
            <a:r>
              <a:rPr lang="en-US" sz="1800" b="0" i="0" dirty="0">
                <a:solidFill>
                  <a:srgbClr val="000000"/>
                </a:solidFill>
                <a:effectLst/>
                <a:latin typeface="CrimsonText-Roman"/>
              </a:rPr>
              <a:t>So, </a:t>
            </a:r>
            <a:r>
              <a:rPr lang="en-US" sz="1800" b="0" i="1" dirty="0">
                <a:solidFill>
                  <a:srgbClr val="000000"/>
                </a:solidFill>
                <a:effectLst/>
                <a:latin typeface="CrimsonText-Italic"/>
              </a:rPr>
              <a:t>cloud-native </a:t>
            </a:r>
            <a:r>
              <a:rPr lang="en-US" sz="1800" b="0" i="0" dirty="0">
                <a:solidFill>
                  <a:srgbClr val="000000"/>
                </a:solidFill>
                <a:effectLst/>
                <a:latin typeface="CrimsonText-Roman"/>
              </a:rPr>
              <a:t>is about the way applications behave and react to events</a:t>
            </a:r>
            <a:r>
              <a:rPr lang="en-US" sz="6000" dirty="0"/>
              <a:t> </a:t>
            </a:r>
            <a:br>
              <a:rPr lang="en-US" sz="6000" dirty="0"/>
            </a:br>
            <a:br>
              <a:rPr lang="en-US" sz="8000" dirty="0"/>
            </a:br>
            <a:br>
              <a:rPr lang="en-US" sz="11500" dirty="0"/>
            </a:br>
            <a:endParaRPr lang="en-US" sz="19900" dirty="0"/>
          </a:p>
        </p:txBody>
      </p:sp>
    </p:spTree>
    <p:extLst>
      <p:ext uri="{BB962C8B-B14F-4D97-AF65-F5344CB8AC3E}">
        <p14:creationId xmlns:p14="http://schemas.microsoft.com/office/powerpoint/2010/main" val="364530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5</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a:xfrm>
            <a:off x="759069" y="1507337"/>
            <a:ext cx="10843318" cy="4263876"/>
          </a:xfrm>
        </p:spPr>
        <p:txBody>
          <a:bodyPr>
            <a:noAutofit/>
          </a:bodyPr>
          <a:lstStyle/>
          <a:p>
            <a:r>
              <a:rPr lang="en-US" sz="1800" b="1" i="0" dirty="0">
                <a:solidFill>
                  <a:srgbClr val="000000"/>
                </a:solidFill>
                <a:effectLst/>
                <a:latin typeface="OpenSans-Bold"/>
              </a:rPr>
              <a:t>What is a microservices app</a:t>
            </a:r>
          </a:p>
          <a:p>
            <a:pPr marL="0" indent="0">
              <a:buNone/>
            </a:pPr>
            <a:r>
              <a:rPr lang="en-US" sz="1800" b="0" i="0" dirty="0">
                <a:solidFill>
                  <a:srgbClr val="000000"/>
                </a:solidFill>
                <a:effectLst/>
                <a:latin typeface="CrimsonText-Roman"/>
              </a:rPr>
              <a:t>A </a:t>
            </a:r>
            <a:r>
              <a:rPr lang="en-US" sz="1800" b="0" i="1" dirty="0">
                <a:solidFill>
                  <a:srgbClr val="000000"/>
                </a:solidFill>
                <a:effectLst/>
                <a:latin typeface="CrimsonText-Italic"/>
              </a:rPr>
              <a:t>microservices app </a:t>
            </a:r>
            <a:r>
              <a:rPr lang="en-US" sz="1800" b="0" i="0" dirty="0">
                <a:solidFill>
                  <a:srgbClr val="000000"/>
                </a:solidFill>
                <a:effectLst/>
                <a:latin typeface="CrimsonText-Roman"/>
              </a:rPr>
              <a:t>is built from lots of small, </a:t>
            </a:r>
            <a:r>
              <a:rPr lang="en-US" sz="1800" b="0" i="0" dirty="0" err="1">
                <a:solidFill>
                  <a:srgbClr val="000000"/>
                </a:solidFill>
                <a:effectLst/>
                <a:latin typeface="CrimsonText-Roman"/>
              </a:rPr>
              <a:t>specialised</a:t>
            </a:r>
            <a:r>
              <a:rPr lang="en-US" sz="1800" b="0" i="0" dirty="0">
                <a:solidFill>
                  <a:srgbClr val="000000"/>
                </a:solidFill>
                <a:effectLst/>
                <a:latin typeface="CrimsonText-Roman"/>
              </a:rPr>
              <a:t>, independent parts that work together to form a meaningful application. For example, you might have an e-commerce app comprising all of the following small, </a:t>
            </a:r>
            <a:r>
              <a:rPr lang="en-US" sz="1800" b="0" i="0" dirty="0" err="1">
                <a:solidFill>
                  <a:srgbClr val="000000"/>
                </a:solidFill>
                <a:effectLst/>
                <a:latin typeface="CrimsonText-Roman"/>
              </a:rPr>
              <a:t>specialised</a:t>
            </a:r>
            <a:r>
              <a:rPr lang="en-US" sz="1800" b="0" i="0" dirty="0">
                <a:solidFill>
                  <a:srgbClr val="000000"/>
                </a:solidFill>
                <a:effectLst/>
                <a:latin typeface="CrimsonText-Roman"/>
              </a:rPr>
              <a:t>, independent components:</a:t>
            </a:r>
          </a:p>
          <a:p>
            <a:pPr marL="0" indent="0">
              <a:buNone/>
            </a:pPr>
            <a:r>
              <a:rPr lang="en-US" sz="1800" b="0" i="0" dirty="0">
                <a:solidFill>
                  <a:srgbClr val="000000"/>
                </a:solidFill>
                <a:effectLst/>
                <a:latin typeface="CrimsonText-Roman"/>
              </a:rPr>
              <a:t>• Web front-end</a:t>
            </a:r>
          </a:p>
          <a:p>
            <a:pPr marL="0" indent="0">
              <a:buNone/>
            </a:pPr>
            <a:r>
              <a:rPr lang="en-US" sz="1800" b="0" i="0" dirty="0">
                <a:solidFill>
                  <a:srgbClr val="000000"/>
                </a:solidFill>
                <a:effectLst/>
                <a:latin typeface="CrimsonText-Roman"/>
              </a:rPr>
              <a:t>• Catalog service</a:t>
            </a:r>
          </a:p>
          <a:p>
            <a:pPr marL="0" indent="0">
              <a:buNone/>
            </a:pPr>
            <a:r>
              <a:rPr lang="en-US" sz="1800" b="0" i="0" dirty="0">
                <a:solidFill>
                  <a:srgbClr val="000000"/>
                </a:solidFill>
                <a:effectLst/>
                <a:latin typeface="CrimsonText-Roman"/>
              </a:rPr>
              <a:t>• Shopping cart</a:t>
            </a:r>
          </a:p>
          <a:p>
            <a:pPr marL="0" indent="0">
              <a:buNone/>
            </a:pPr>
            <a:r>
              <a:rPr lang="en-US" sz="1800" b="0" i="0" dirty="0">
                <a:solidFill>
                  <a:srgbClr val="000000"/>
                </a:solidFill>
                <a:effectLst/>
                <a:latin typeface="CrimsonText-Roman"/>
              </a:rPr>
              <a:t>• Authentication service</a:t>
            </a:r>
          </a:p>
          <a:p>
            <a:pPr marL="0" indent="0">
              <a:buNone/>
            </a:pPr>
            <a:r>
              <a:rPr lang="en-US" sz="1800" b="0" i="0" dirty="0">
                <a:solidFill>
                  <a:srgbClr val="000000"/>
                </a:solidFill>
                <a:effectLst/>
                <a:latin typeface="CrimsonText-Roman"/>
              </a:rPr>
              <a:t>• Logging service</a:t>
            </a:r>
          </a:p>
          <a:p>
            <a:pPr marL="0" indent="0">
              <a:buNone/>
            </a:pPr>
            <a:r>
              <a:rPr lang="en-US" sz="1800" b="0" i="0" dirty="0">
                <a:solidFill>
                  <a:srgbClr val="000000"/>
                </a:solidFill>
                <a:effectLst/>
                <a:latin typeface="CrimsonText-Roman"/>
              </a:rPr>
              <a:t>• Persistent store</a:t>
            </a:r>
            <a:r>
              <a:rPr lang="en-US" sz="6000" dirty="0"/>
              <a:t> </a:t>
            </a:r>
            <a:br>
              <a:rPr lang="en-US" sz="6000" dirty="0"/>
            </a:br>
            <a:br>
              <a:rPr lang="en-US" sz="8000" dirty="0"/>
            </a:br>
            <a:br>
              <a:rPr lang="en-US" sz="11500" dirty="0"/>
            </a:br>
            <a:endParaRPr lang="en-US" sz="19900" dirty="0"/>
          </a:p>
        </p:txBody>
      </p:sp>
    </p:spTree>
    <p:extLst>
      <p:ext uri="{BB962C8B-B14F-4D97-AF65-F5344CB8AC3E}">
        <p14:creationId xmlns:p14="http://schemas.microsoft.com/office/powerpoint/2010/main" val="3528987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902A-42C6-F6EA-3F64-DE7EF60B95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C5936A-3D34-33C3-BF47-A538ED2299E0}"/>
              </a:ext>
            </a:extLst>
          </p:cNvPr>
          <p:cNvSpPr>
            <a:spLocks noGrp="1"/>
          </p:cNvSpPr>
          <p:nvPr>
            <p:ph idx="1"/>
          </p:nvPr>
        </p:nvSpPr>
        <p:spPr/>
        <p:txBody>
          <a:bodyPr/>
          <a:lstStyle/>
          <a:p>
            <a:r>
              <a:rPr lang="en-US" sz="1800" b="0" i="0" dirty="0">
                <a:solidFill>
                  <a:srgbClr val="000000"/>
                </a:solidFill>
                <a:effectLst/>
                <a:latin typeface="CrimsonText-Roman"/>
              </a:rPr>
              <a:t>As each of these features is developed and deployed as its own small app, or small service, we call each one a </a:t>
            </a:r>
            <a:r>
              <a:rPr lang="en-US" sz="1800" b="1" i="1" dirty="0">
                <a:solidFill>
                  <a:srgbClr val="000000"/>
                </a:solidFill>
                <a:effectLst/>
                <a:latin typeface="CrimsonText-BoldItalic"/>
              </a:rPr>
              <a:t>microservice</a:t>
            </a:r>
            <a:r>
              <a:rPr lang="en-US" sz="1800" b="0" i="0" dirty="0">
                <a:solidFill>
                  <a:srgbClr val="000000"/>
                </a:solidFill>
                <a:effectLst/>
                <a:latin typeface="CrimsonText-Roman"/>
              </a:rPr>
              <a:t>. Typically, each is coded and owned by a different development team. Each can have its own release cycle and can be scaled independently. For example, you can patch and scale the shopping cart </a:t>
            </a:r>
            <a:r>
              <a:rPr lang="en-US" sz="1800" b="0" i="1" dirty="0">
                <a:solidFill>
                  <a:srgbClr val="000000"/>
                </a:solidFill>
                <a:effectLst/>
                <a:latin typeface="CrimsonText-Italic"/>
              </a:rPr>
              <a:t>microservice </a:t>
            </a:r>
            <a:r>
              <a:rPr lang="en-US" sz="1800" b="0" i="0" dirty="0">
                <a:solidFill>
                  <a:srgbClr val="000000"/>
                </a:solidFill>
                <a:effectLst/>
                <a:latin typeface="CrimsonText-Roman"/>
              </a:rPr>
              <a:t>without affecting any of the others.</a:t>
            </a:r>
          </a:p>
          <a:p>
            <a:r>
              <a:rPr lang="en-US" sz="1800" b="0" i="0" dirty="0">
                <a:solidFill>
                  <a:srgbClr val="000000"/>
                </a:solidFill>
                <a:effectLst/>
                <a:latin typeface="CrimsonText-Roman"/>
              </a:rPr>
              <a:t>Building applications this way is vital for cloud-native features.</a:t>
            </a:r>
            <a:r>
              <a:rPr lang="en-US" dirty="0"/>
              <a:t> </a:t>
            </a:r>
            <a:br>
              <a:rPr lang="en-US" dirty="0"/>
            </a:br>
            <a:endParaRPr lang="en-US" dirty="0"/>
          </a:p>
        </p:txBody>
      </p:sp>
      <p:sp>
        <p:nvSpPr>
          <p:cNvPr id="4" name="Date Placeholder 3">
            <a:extLst>
              <a:ext uri="{FF2B5EF4-FFF2-40B4-BE49-F238E27FC236}">
                <a16:creationId xmlns:a16="http://schemas.microsoft.com/office/drawing/2014/main" id="{7A7519C1-5012-44F5-DFAD-56254EDE4CF2}"/>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A9ED3875-BCEE-A922-C622-6C6E65CDD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A7FD8-80C5-CBC7-2709-B5D60DF5969E}"/>
              </a:ext>
            </a:extLst>
          </p:cNvPr>
          <p:cNvSpPr>
            <a:spLocks noGrp="1"/>
          </p:cNvSpPr>
          <p:nvPr>
            <p:ph type="sldNum" sz="quarter" idx="12"/>
          </p:nvPr>
        </p:nvSpPr>
        <p:spPr/>
        <p:txBody>
          <a:bodyPr/>
          <a:lstStyle/>
          <a:p>
            <a:fld id="{5EE24C92-1265-4741-8F9F-404A15D9386E}" type="slidenum">
              <a:rPr lang="en-US" smtClean="0"/>
              <a:t>6</a:t>
            </a:fld>
            <a:endParaRPr lang="en-US"/>
          </a:p>
        </p:txBody>
      </p:sp>
    </p:spTree>
    <p:extLst>
      <p:ext uri="{BB962C8B-B14F-4D97-AF65-F5344CB8AC3E}">
        <p14:creationId xmlns:p14="http://schemas.microsoft.com/office/powerpoint/2010/main" val="199798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D0C831B1-D95E-6AD2-CD53-C8DDD33E3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481" y="1995826"/>
            <a:ext cx="4764519" cy="3132944"/>
          </a:xfrm>
          <a:prstGeom prst="rect">
            <a:avLst/>
          </a:prstGeom>
        </p:spPr>
      </p:pic>
      <p:sp>
        <p:nvSpPr>
          <p:cNvPr id="2" name="Title 1">
            <a:extLst>
              <a:ext uri="{FF2B5EF4-FFF2-40B4-BE49-F238E27FC236}">
                <a16:creationId xmlns:a16="http://schemas.microsoft.com/office/drawing/2014/main" id="{2976EEA0-0239-FB0E-3D38-0F72E2815E16}"/>
              </a:ext>
            </a:extLst>
          </p:cNvPr>
          <p:cNvSpPr>
            <a:spLocks noGrp="1"/>
          </p:cNvSpPr>
          <p:nvPr>
            <p:ph type="title"/>
          </p:nvPr>
        </p:nvSpPr>
        <p:spPr/>
        <p:txBody>
          <a:bodyPr>
            <a:normAutofit/>
          </a:bodyPr>
          <a:lstStyle/>
          <a:p>
            <a:endParaRPr lang="en-US" sz="4800" dirty="0"/>
          </a:p>
        </p:txBody>
      </p:sp>
      <p:sp>
        <p:nvSpPr>
          <p:cNvPr id="3" name="Content Placeholder 2">
            <a:extLst>
              <a:ext uri="{FF2B5EF4-FFF2-40B4-BE49-F238E27FC236}">
                <a16:creationId xmlns:a16="http://schemas.microsoft.com/office/drawing/2014/main" id="{0A8F6CD8-40DD-3E78-81A6-CD4799189292}"/>
              </a:ext>
            </a:extLst>
          </p:cNvPr>
          <p:cNvSpPr>
            <a:spLocks noGrp="1"/>
          </p:cNvSpPr>
          <p:nvPr>
            <p:ph idx="1"/>
          </p:nvPr>
        </p:nvSpPr>
        <p:spPr>
          <a:xfrm>
            <a:off x="838200" y="1825625"/>
            <a:ext cx="6462010" cy="4365313"/>
          </a:xfrm>
        </p:spPr>
        <p:txBody>
          <a:bodyPr>
            <a:normAutofit/>
          </a:bodyPr>
          <a:lstStyle/>
          <a:p>
            <a:r>
              <a:rPr lang="en-US" sz="2000" b="1" i="1" dirty="0">
                <a:solidFill>
                  <a:srgbClr val="000000"/>
                </a:solidFill>
                <a:effectLst/>
                <a:latin typeface="CrimsonText-Roman"/>
              </a:rPr>
              <a:t>For the most part, each microservice runs as a container. Assuming this e-commerce app with the 6 microservices, there’d be one or more web front-end containers, one or more catalog containers, one or more shopping cart containers etc.</a:t>
            </a:r>
          </a:p>
          <a:p>
            <a:r>
              <a:rPr lang="en-US" sz="2000" b="1" i="1" dirty="0">
                <a:solidFill>
                  <a:srgbClr val="000000"/>
                </a:solidFill>
                <a:effectLst/>
                <a:latin typeface="CrimsonText-Roman"/>
              </a:rPr>
              <a:t>With all of this in mind, let’s re-phrase that definition that was full of buzzwords…</a:t>
            </a:r>
          </a:p>
          <a:p>
            <a:r>
              <a:rPr lang="en-US" sz="2000" b="1" i="1" dirty="0">
                <a:solidFill>
                  <a:srgbClr val="000000"/>
                </a:solidFill>
                <a:effectLst/>
                <a:latin typeface="CrimsonText-Roman"/>
              </a:rPr>
              <a:t>Kubernetes deploys and manages (orchestrates) applications that are packaged and run as containers (containerized) and that are built in ways (cloud-native microservices) that allow them to scale, self-heal, and be updated in-line with modern cloud-like requirements.</a:t>
            </a:r>
            <a:r>
              <a:rPr lang="en-US" sz="3200" b="1" i="1" dirty="0"/>
              <a:t> </a:t>
            </a:r>
            <a:br>
              <a:rPr lang="en-US" sz="3200" b="1" i="1" dirty="0"/>
            </a:br>
            <a:endParaRPr lang="en-US" sz="3200" b="1" i="1" dirty="0"/>
          </a:p>
        </p:txBody>
      </p:sp>
      <p:sp>
        <p:nvSpPr>
          <p:cNvPr id="4" name="Date Placeholder 3">
            <a:extLst>
              <a:ext uri="{FF2B5EF4-FFF2-40B4-BE49-F238E27FC236}">
                <a16:creationId xmlns:a16="http://schemas.microsoft.com/office/drawing/2014/main" id="{81DEDC9B-76C9-8F90-8FF1-BE72BA20A545}"/>
              </a:ext>
            </a:extLst>
          </p:cNvPr>
          <p:cNvSpPr>
            <a:spLocks noGrp="1"/>
          </p:cNvSpPr>
          <p:nvPr>
            <p:ph type="dt" sz="half" idx="10"/>
          </p:nvPr>
        </p:nvSpPr>
        <p:spPr/>
        <p:txBody>
          <a:bodyPr/>
          <a:lstStyle/>
          <a:p>
            <a:fld id="{D40A7B7E-3938-4D0E-8E14-E58AA83CCFB6}" type="datetime1">
              <a:rPr lang="en-US" sz="1800" smtClean="0"/>
              <a:t>7/26/2024</a:t>
            </a:fld>
            <a:endParaRPr lang="en-US" sz="1800" dirty="0"/>
          </a:p>
        </p:txBody>
      </p:sp>
      <p:sp>
        <p:nvSpPr>
          <p:cNvPr id="5" name="Footer Placeholder 4">
            <a:extLst>
              <a:ext uri="{FF2B5EF4-FFF2-40B4-BE49-F238E27FC236}">
                <a16:creationId xmlns:a16="http://schemas.microsoft.com/office/drawing/2014/main" id="{26D37CDF-3391-7FCC-B0BF-D6B7D03AA692}"/>
              </a:ext>
            </a:extLst>
          </p:cNvPr>
          <p:cNvSpPr>
            <a:spLocks noGrp="1"/>
          </p:cNvSpPr>
          <p:nvPr>
            <p:ph type="ftr" sz="quarter" idx="11"/>
          </p:nvPr>
        </p:nvSpPr>
        <p:spPr/>
        <p:txBody>
          <a:bodyPr/>
          <a:lstStyle/>
          <a:p>
            <a:endParaRPr lang="en-US" sz="1400"/>
          </a:p>
        </p:txBody>
      </p:sp>
      <p:sp>
        <p:nvSpPr>
          <p:cNvPr id="6" name="Slide Number Placeholder 5">
            <a:extLst>
              <a:ext uri="{FF2B5EF4-FFF2-40B4-BE49-F238E27FC236}">
                <a16:creationId xmlns:a16="http://schemas.microsoft.com/office/drawing/2014/main" id="{A9660425-9760-B5A5-D5B7-1467FECE0BD6}"/>
              </a:ext>
            </a:extLst>
          </p:cNvPr>
          <p:cNvSpPr>
            <a:spLocks noGrp="1"/>
          </p:cNvSpPr>
          <p:nvPr>
            <p:ph type="sldNum" sz="quarter" idx="12"/>
          </p:nvPr>
        </p:nvSpPr>
        <p:spPr/>
        <p:txBody>
          <a:bodyPr/>
          <a:lstStyle/>
          <a:p>
            <a:fld id="{5EE24C92-1265-4741-8F9F-404A15D9386E}" type="slidenum">
              <a:rPr lang="en-US" sz="1400" smtClean="0"/>
              <a:t>7</a:t>
            </a:fld>
            <a:endParaRPr lang="en-US" sz="1400"/>
          </a:p>
        </p:txBody>
      </p:sp>
    </p:spTree>
    <p:extLst>
      <p:ext uri="{BB962C8B-B14F-4D97-AF65-F5344CB8AC3E}">
        <p14:creationId xmlns:p14="http://schemas.microsoft.com/office/powerpoint/2010/main" val="428302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709A-C957-9334-9039-3B3A4F5E4328}"/>
              </a:ext>
            </a:extLst>
          </p:cNvPr>
          <p:cNvSpPr>
            <a:spLocks noGrp="1"/>
          </p:cNvSpPr>
          <p:nvPr>
            <p:ph type="title"/>
          </p:nvPr>
        </p:nvSpPr>
        <p:spPr/>
        <p:txBody>
          <a:bodyPr>
            <a:normAutofit fontScale="90000"/>
          </a:bodyPr>
          <a:lstStyle/>
          <a:p>
            <a:r>
              <a:rPr lang="en-US" sz="3200" b="1" i="0" dirty="0">
                <a:solidFill>
                  <a:srgbClr val="000000"/>
                </a:solidFill>
                <a:effectLst/>
                <a:latin typeface="OpenSans-Bold"/>
              </a:rPr>
              <a:t>Where did Kubernetes come from</a:t>
            </a:r>
            <a:r>
              <a:rPr lang="en-US" sz="4800" dirty="0"/>
              <a:t> </a:t>
            </a:r>
            <a:br>
              <a:rPr lang="en-US" sz="4800" dirty="0"/>
            </a:br>
            <a:endParaRPr lang="en-US" sz="4800" dirty="0"/>
          </a:p>
        </p:txBody>
      </p:sp>
      <p:sp>
        <p:nvSpPr>
          <p:cNvPr id="3" name="Content Placeholder 2">
            <a:extLst>
              <a:ext uri="{FF2B5EF4-FFF2-40B4-BE49-F238E27FC236}">
                <a16:creationId xmlns:a16="http://schemas.microsoft.com/office/drawing/2014/main" id="{EC1B9F56-21A8-EA64-6311-4C1BFE56595E}"/>
              </a:ext>
            </a:extLst>
          </p:cNvPr>
          <p:cNvSpPr>
            <a:spLocks noGrp="1"/>
          </p:cNvSpPr>
          <p:nvPr>
            <p:ph idx="1"/>
          </p:nvPr>
        </p:nvSpPr>
        <p:spPr>
          <a:xfrm>
            <a:off x="643328" y="1597546"/>
            <a:ext cx="10515600" cy="4351338"/>
          </a:xfrm>
        </p:spPr>
        <p:txBody>
          <a:bodyPr>
            <a:normAutofit lnSpcReduction="10000"/>
          </a:bodyPr>
          <a:lstStyle/>
          <a:p>
            <a:r>
              <a:rPr lang="en-US" sz="2000" b="0" i="0" dirty="0">
                <a:solidFill>
                  <a:srgbClr val="000000"/>
                </a:solidFill>
                <a:effectLst/>
                <a:latin typeface="CrimsonText-Roman"/>
              </a:rPr>
              <a:t>Amazon Web Services (AWS) changed the world when it brought us modern cloud computing. Since then, everyone else has been playing catch-up.</a:t>
            </a:r>
          </a:p>
          <a:p>
            <a:r>
              <a:rPr lang="en-US" sz="2000" b="0" i="0" dirty="0">
                <a:solidFill>
                  <a:srgbClr val="000000"/>
                </a:solidFill>
                <a:effectLst/>
                <a:latin typeface="CrimsonText-Roman"/>
              </a:rPr>
              <a:t>One of the companies trying to catch-up was Google. Google had its own very good cloud and needed a way to abstract the value of AWS, </a:t>
            </a:r>
            <a:r>
              <a:rPr lang="en-US" sz="2000" b="1" i="0" dirty="0">
                <a:solidFill>
                  <a:srgbClr val="000000"/>
                </a:solidFill>
                <a:effectLst/>
                <a:latin typeface="CrimsonText-Bold"/>
              </a:rPr>
              <a:t>and </a:t>
            </a:r>
            <a:r>
              <a:rPr lang="en-US" sz="2000" b="0" i="0" dirty="0">
                <a:solidFill>
                  <a:srgbClr val="000000"/>
                </a:solidFill>
                <a:effectLst/>
                <a:latin typeface="CrimsonText-Roman"/>
              </a:rPr>
              <a:t>make it easier for potential customers to get off AWS and onto their cloud.</a:t>
            </a:r>
          </a:p>
          <a:p>
            <a:r>
              <a:rPr lang="en-US" sz="2000" b="0" i="0" dirty="0">
                <a:solidFill>
                  <a:srgbClr val="000000"/>
                </a:solidFill>
                <a:effectLst/>
                <a:latin typeface="CrimsonText-Roman"/>
              </a:rPr>
              <a:t>Google also had a lot of experience working with containers at scale. For example, huge Google applications, such as Search and Gmail, have been running at extreme scale on containers for a lot of years – since way before Docker brought us easy-to-use containers. To orchestrate and manage these </a:t>
            </a:r>
            <a:r>
              <a:rPr lang="en-US" sz="2000" b="0" i="0" dirty="0" err="1">
                <a:solidFill>
                  <a:srgbClr val="000000"/>
                </a:solidFill>
                <a:effectLst/>
                <a:latin typeface="CrimsonText-Roman"/>
              </a:rPr>
              <a:t>containerised</a:t>
            </a:r>
            <a:r>
              <a:rPr lang="en-US" sz="2000" b="0" i="0" dirty="0">
                <a:solidFill>
                  <a:srgbClr val="000000"/>
                </a:solidFill>
                <a:effectLst/>
                <a:latin typeface="CrimsonText-Roman"/>
              </a:rPr>
              <a:t> apps, Google had a couple of in-house proprietary technologies called Borg and Omega.</a:t>
            </a:r>
          </a:p>
          <a:p>
            <a:r>
              <a:rPr lang="en-US" sz="2000" b="0" i="0" dirty="0">
                <a:solidFill>
                  <a:srgbClr val="000000"/>
                </a:solidFill>
                <a:effectLst/>
                <a:latin typeface="CrimsonText-Roman"/>
              </a:rPr>
              <a:t>Well, Google took the lessons learned from these in-house systems, and created a new platform called Kubernetes that it donated to the newly formed Cloud Native Computing Foundation (CNCF) in 2014 as an open-source project</a:t>
            </a:r>
            <a:r>
              <a:rPr lang="en-US" sz="3200" dirty="0"/>
              <a:t> </a:t>
            </a:r>
            <a:br>
              <a:rPr lang="en-US" sz="3200" dirty="0"/>
            </a:br>
            <a:endParaRPr lang="en-US" sz="3200" dirty="0"/>
          </a:p>
        </p:txBody>
      </p:sp>
      <p:sp>
        <p:nvSpPr>
          <p:cNvPr id="4" name="Date Placeholder 3">
            <a:extLst>
              <a:ext uri="{FF2B5EF4-FFF2-40B4-BE49-F238E27FC236}">
                <a16:creationId xmlns:a16="http://schemas.microsoft.com/office/drawing/2014/main" id="{A732C088-19E1-FA67-58B5-15EBB7A69E6F}"/>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FBEED0DE-1B0B-7B46-8C04-5B016D4E1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6220A-2FF3-1971-D3B0-F50AF815BD63}"/>
              </a:ext>
            </a:extLst>
          </p:cNvPr>
          <p:cNvSpPr>
            <a:spLocks noGrp="1"/>
          </p:cNvSpPr>
          <p:nvPr>
            <p:ph type="sldNum" sz="quarter" idx="12"/>
          </p:nvPr>
        </p:nvSpPr>
        <p:spPr/>
        <p:txBody>
          <a:bodyPr/>
          <a:lstStyle/>
          <a:p>
            <a:fld id="{5EE24C92-1265-4741-8F9F-404A15D9386E}" type="slidenum">
              <a:rPr lang="en-US" smtClean="0"/>
              <a:t>8</a:t>
            </a:fld>
            <a:endParaRPr lang="en-US"/>
          </a:p>
        </p:txBody>
      </p:sp>
    </p:spTree>
    <p:extLst>
      <p:ext uri="{BB962C8B-B14F-4D97-AF65-F5344CB8AC3E}">
        <p14:creationId xmlns:p14="http://schemas.microsoft.com/office/powerpoint/2010/main" val="261820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5063-0618-E162-B7C4-69E69216CB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357379-B915-4D29-D177-8ACF84F6ED38}"/>
              </a:ext>
            </a:extLst>
          </p:cNvPr>
          <p:cNvSpPr>
            <a:spLocks noGrp="1"/>
          </p:cNvSpPr>
          <p:nvPr>
            <p:ph idx="1"/>
          </p:nvPr>
        </p:nvSpPr>
        <p:spPr/>
        <p:txBody>
          <a:bodyPr>
            <a:normAutofit/>
          </a:bodyPr>
          <a:lstStyle/>
          <a:p>
            <a:r>
              <a:rPr lang="en-US" sz="2400" b="0" i="0" dirty="0">
                <a:solidFill>
                  <a:srgbClr val="000000"/>
                </a:solidFill>
                <a:effectLst/>
                <a:latin typeface="CrimsonText-Roman"/>
              </a:rPr>
              <a:t>Kubernetes enables two things Google and the rest of the industry needed:</a:t>
            </a:r>
          </a:p>
          <a:p>
            <a:r>
              <a:rPr lang="en-US" sz="2400" b="0" i="0" dirty="0">
                <a:solidFill>
                  <a:srgbClr val="000000"/>
                </a:solidFill>
                <a:effectLst/>
                <a:latin typeface="CrimsonText-Roman"/>
              </a:rPr>
              <a:t>1. It abstracts underlying infrastructure such as AWS</a:t>
            </a:r>
          </a:p>
          <a:p>
            <a:r>
              <a:rPr lang="en-US" sz="2400" b="0" i="0" dirty="0">
                <a:solidFill>
                  <a:srgbClr val="000000"/>
                </a:solidFill>
                <a:effectLst/>
                <a:latin typeface="CrimsonText-Roman"/>
              </a:rPr>
              <a:t>2. It simplifies moving applications on and off clouds</a:t>
            </a:r>
          </a:p>
          <a:p>
            <a:r>
              <a:rPr lang="en-US" sz="2400" b="0" i="0" dirty="0">
                <a:solidFill>
                  <a:srgbClr val="000000"/>
                </a:solidFill>
                <a:effectLst/>
                <a:latin typeface="CrimsonText-Roman"/>
              </a:rPr>
              <a:t>Since its introduction in 2014, Kubernetes has become the most important cloud-native technology on the planet.</a:t>
            </a:r>
            <a:r>
              <a:rPr lang="en-US" sz="3600" dirty="0"/>
              <a:t> </a:t>
            </a:r>
            <a:br>
              <a:rPr lang="en-US" sz="3600" dirty="0"/>
            </a:br>
            <a:endParaRPr lang="en-US" sz="3600" dirty="0"/>
          </a:p>
        </p:txBody>
      </p:sp>
      <p:sp>
        <p:nvSpPr>
          <p:cNvPr id="4" name="Date Placeholder 3">
            <a:extLst>
              <a:ext uri="{FF2B5EF4-FFF2-40B4-BE49-F238E27FC236}">
                <a16:creationId xmlns:a16="http://schemas.microsoft.com/office/drawing/2014/main" id="{A228B737-541B-34BD-EB3F-67767FA0FBDE}"/>
              </a:ext>
            </a:extLst>
          </p:cNvPr>
          <p:cNvSpPr>
            <a:spLocks noGrp="1"/>
          </p:cNvSpPr>
          <p:nvPr>
            <p:ph type="dt" sz="half" idx="10"/>
          </p:nvPr>
        </p:nvSpPr>
        <p:spPr/>
        <p:txBody>
          <a:bodyPr/>
          <a:lstStyle/>
          <a:p>
            <a:fld id="{D40A7B7E-3938-4D0E-8E14-E58AA83CCFB6}" type="datetime1">
              <a:rPr lang="en-US" smtClean="0"/>
              <a:t>7/26/2024</a:t>
            </a:fld>
            <a:endParaRPr lang="en-US" dirty="0"/>
          </a:p>
        </p:txBody>
      </p:sp>
      <p:sp>
        <p:nvSpPr>
          <p:cNvPr id="5" name="Footer Placeholder 4">
            <a:extLst>
              <a:ext uri="{FF2B5EF4-FFF2-40B4-BE49-F238E27FC236}">
                <a16:creationId xmlns:a16="http://schemas.microsoft.com/office/drawing/2014/main" id="{7C7C849A-27B9-CD81-AF02-4891F461C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44B017-3A3A-437D-BDD4-A5715E7892E7}"/>
              </a:ext>
            </a:extLst>
          </p:cNvPr>
          <p:cNvSpPr>
            <a:spLocks noGrp="1"/>
          </p:cNvSpPr>
          <p:nvPr>
            <p:ph type="sldNum" sz="quarter" idx="12"/>
          </p:nvPr>
        </p:nvSpPr>
        <p:spPr/>
        <p:txBody>
          <a:bodyPr/>
          <a:lstStyle/>
          <a:p>
            <a:fld id="{5EE24C92-1265-4741-8F9F-404A15D9386E}" type="slidenum">
              <a:rPr lang="en-US" smtClean="0"/>
              <a:t>9</a:t>
            </a:fld>
            <a:endParaRPr lang="en-US"/>
          </a:p>
        </p:txBody>
      </p:sp>
    </p:spTree>
    <p:extLst>
      <p:ext uri="{BB962C8B-B14F-4D97-AF65-F5344CB8AC3E}">
        <p14:creationId xmlns:p14="http://schemas.microsoft.com/office/powerpoint/2010/main" val="3457948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11163</TotalTime>
  <Words>1731</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Abadi</vt:lpstr>
      <vt:lpstr>Arial</vt:lpstr>
      <vt:lpstr>Calibri</vt:lpstr>
      <vt:lpstr>Calibri Light</vt:lpstr>
      <vt:lpstr>CrimsonText-Bold</vt:lpstr>
      <vt:lpstr>CrimsonText-BoldItalic</vt:lpstr>
      <vt:lpstr>CrimsonText-Italic</vt:lpstr>
      <vt:lpstr>CrimsonText-Roman</vt:lpstr>
      <vt:lpstr>LinLibertine</vt:lpstr>
      <vt:lpstr>OpenSans-Bold</vt:lpstr>
      <vt:lpstr>Office Theme</vt:lpstr>
      <vt:lpstr>Session 1</vt:lpstr>
      <vt:lpstr>PowerPoint Presentation</vt:lpstr>
      <vt:lpstr>PowerPoint Presentation</vt:lpstr>
      <vt:lpstr>PowerPoint Presentation</vt:lpstr>
      <vt:lpstr>PowerPoint Presentation</vt:lpstr>
      <vt:lpstr>PowerPoint Presentation</vt:lpstr>
      <vt:lpstr>PowerPoint Presentation</vt:lpstr>
      <vt:lpstr>Where did Kubernetes come from  </vt:lpstr>
      <vt:lpstr>PowerPoint Presentation</vt:lpstr>
      <vt:lpstr>PowerPoint Presentation</vt:lpstr>
      <vt:lpstr>Kubernetes and Docker  </vt:lpstr>
      <vt:lpstr>Kubernetes and Docker  </vt:lpstr>
      <vt:lpstr>PowerPoint Presentation</vt:lpstr>
      <vt:lpstr>Kubernetes cluster with worker nodes using different container runtimes.  </vt:lpstr>
      <vt:lpstr>PowerPoint Presentation</vt:lpstr>
      <vt:lpstr>PowerPoint Presentation</vt:lpstr>
      <vt:lpstr>Kubeadm </vt:lpstr>
      <vt:lpstr>  kubelet  </vt:lpstr>
      <vt:lpstr>  Command line tool (kubectl)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116</cp:revision>
  <dcterms:created xsi:type="dcterms:W3CDTF">2024-03-14T10:03:54Z</dcterms:created>
  <dcterms:modified xsi:type="dcterms:W3CDTF">2024-07-25T22:07:11Z</dcterms:modified>
</cp:coreProperties>
</file>