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22" r:id="rId2"/>
    <p:sldId id="357" r:id="rId3"/>
    <p:sldId id="378" r:id="rId4"/>
    <p:sldId id="393" r:id="rId5"/>
    <p:sldId id="379" r:id="rId6"/>
    <p:sldId id="380" r:id="rId7"/>
    <p:sldId id="381" r:id="rId8"/>
    <p:sldId id="382" r:id="rId9"/>
    <p:sldId id="384" r:id="rId10"/>
    <p:sldId id="385" r:id="rId11"/>
    <p:sldId id="386" r:id="rId12"/>
    <p:sldId id="387" r:id="rId13"/>
    <p:sldId id="388" r:id="rId14"/>
    <p:sldId id="389" r:id="rId15"/>
    <p:sldId id="390" r:id="rId16"/>
    <p:sldId id="391" r:id="rId17"/>
    <p:sldId id="392" r:id="rId18"/>
    <p:sldId id="325" r:id="rId19"/>
    <p:sldId id="376" r:id="rId20"/>
    <p:sldId id="394" r:id="rId21"/>
    <p:sldId id="377" r:id="rId22"/>
    <p:sldId id="359"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9" r:id="rId43"/>
    <p:sldId id="420" r:id="rId44"/>
    <p:sldId id="421" r:id="rId45"/>
    <p:sldId id="422" r:id="rId46"/>
    <p:sldId id="423" r:id="rId47"/>
    <p:sldId id="414" r:id="rId48"/>
    <p:sldId id="415" r:id="rId49"/>
    <p:sldId id="416" r:id="rId50"/>
    <p:sldId id="417" r:id="rId51"/>
    <p:sldId id="4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7/26/2024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7/26/2024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7/26/2024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7/26/2024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7/26/2024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7/26/2024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7/26/2024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7/26/2024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7/26/2024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7/26/2024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7/26/2024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7/26/2024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kubernetes.io/docs/tasks/administer-cluster/configure-upgrade-etc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kubernetes.io/docs/reference/command-line-tools-reference/kubelet/"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kubernetes.io/docs/reference/command-line-tools-reference/kube-proxy/"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a:xfrm>
            <a:off x="759069" y="5132890"/>
            <a:ext cx="10515600" cy="1325563"/>
          </a:xfrm>
        </p:spPr>
        <p:txBody>
          <a:bodyPr/>
          <a:lstStyle/>
          <a:p>
            <a:pPr algn="ctr"/>
            <a:r>
              <a:rPr lang="en-US" b="1" dirty="0"/>
              <a:t>Session 2</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10" name="Content Placeholder 9" descr="A blue hexagon with a white wheel on it&#10;&#10;Description automatically generated">
            <a:extLst>
              <a:ext uri="{FF2B5EF4-FFF2-40B4-BE49-F238E27FC236}">
                <a16:creationId xmlns:a16="http://schemas.microsoft.com/office/drawing/2014/main" id="{7535AC35-FAB3-3513-58EF-6C2EF4D8B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62328"/>
            <a:ext cx="7619047" cy="3809524"/>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57379-B915-4D29-D177-8ACF84F6ED38}"/>
              </a:ext>
            </a:extLst>
          </p:cNvPr>
          <p:cNvSpPr>
            <a:spLocks noGrp="1"/>
          </p:cNvSpPr>
          <p:nvPr>
            <p:ph idx="1"/>
          </p:nvPr>
        </p:nvSpPr>
        <p:spPr>
          <a:xfrm>
            <a:off x="838200" y="1465861"/>
            <a:ext cx="10515600" cy="4351338"/>
          </a:xfrm>
        </p:spPr>
        <p:txBody>
          <a:bodyPr>
            <a:normAutofit fontScale="70000" lnSpcReduction="20000"/>
          </a:bodyPr>
          <a:lstStyle/>
          <a:p>
            <a:pPr marL="0" indent="0">
              <a:buNone/>
            </a:pPr>
            <a:r>
              <a:rPr lang="en-US" sz="4600" b="1" dirty="0"/>
              <a:t>API groups</a:t>
            </a:r>
          </a:p>
          <a:p>
            <a:pPr marL="0" indent="0">
              <a:buNone/>
            </a:pPr>
            <a:r>
              <a:rPr lang="en-US" sz="3600" dirty="0"/>
              <a:t>API groups make it easier to extend the Kubernetes API. The API group is specified in a REST path and in the </a:t>
            </a:r>
            <a:r>
              <a:rPr lang="en-US" sz="3600" dirty="0" err="1"/>
              <a:t>apiVersion</a:t>
            </a:r>
            <a:r>
              <a:rPr lang="en-US" sz="3600" dirty="0"/>
              <a:t> field of a serialized object.</a:t>
            </a:r>
          </a:p>
          <a:p>
            <a:pPr marL="0" indent="0">
              <a:buNone/>
            </a:pPr>
            <a:r>
              <a:rPr lang="en-US" sz="3600" dirty="0"/>
              <a:t>There are several API groups in Kubernetes:</a:t>
            </a:r>
          </a:p>
          <a:p>
            <a:pPr marL="0" indent="0">
              <a:buNone/>
            </a:pPr>
            <a:endParaRPr lang="en-US" sz="3600" dirty="0"/>
          </a:p>
          <a:p>
            <a:pPr marL="0" indent="0">
              <a:buNone/>
            </a:pPr>
            <a:r>
              <a:rPr lang="en-US" sz="3600" dirty="0"/>
              <a:t>    The core (also called legacy) group is found at REST path /</a:t>
            </a:r>
            <a:r>
              <a:rPr lang="en-US" sz="3600" dirty="0" err="1"/>
              <a:t>api</a:t>
            </a:r>
            <a:r>
              <a:rPr lang="en-US" sz="3600" dirty="0"/>
              <a:t>/v1. The core group is not specified as part of the </a:t>
            </a:r>
            <a:r>
              <a:rPr lang="en-US" sz="3600" dirty="0" err="1"/>
              <a:t>apiVersion</a:t>
            </a:r>
            <a:r>
              <a:rPr lang="en-US" sz="3600" dirty="0"/>
              <a:t> field, for example, </a:t>
            </a:r>
            <a:r>
              <a:rPr lang="en-US" sz="3600" dirty="0" err="1"/>
              <a:t>apiVersion</a:t>
            </a:r>
            <a:r>
              <a:rPr lang="en-US" sz="3600" dirty="0"/>
              <a:t>: v1.</a:t>
            </a:r>
          </a:p>
          <a:p>
            <a:pPr marL="0" indent="0">
              <a:buNone/>
            </a:pPr>
            <a:r>
              <a:rPr lang="en-US" sz="3600" dirty="0"/>
              <a:t>    The named groups are at REST path /</a:t>
            </a:r>
            <a:r>
              <a:rPr lang="en-US" sz="3600" dirty="0" err="1"/>
              <a:t>apis</a:t>
            </a:r>
            <a:r>
              <a:rPr lang="en-US" sz="3600" dirty="0"/>
              <a:t>/$GROUP_NAME/$VERSION and use </a:t>
            </a:r>
            <a:r>
              <a:rPr lang="en-US" sz="3600" dirty="0" err="1"/>
              <a:t>apiVersion</a:t>
            </a:r>
            <a:r>
              <a:rPr lang="en-US" sz="3600" dirty="0"/>
              <a:t>: $GROUP_NAME/$VERSION (for example, </a:t>
            </a:r>
            <a:r>
              <a:rPr lang="en-US" sz="3600" dirty="0" err="1"/>
              <a:t>apiVersion</a:t>
            </a:r>
            <a:r>
              <a:rPr lang="en-US" sz="3600" dirty="0"/>
              <a:t>: batch/v1). You can find the full list of supported API groups in Kubernetes API reference.</a:t>
            </a:r>
          </a:p>
        </p:txBody>
      </p:sp>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345794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5063-0618-E162-B7C4-69E69216CB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357379-B915-4D29-D177-8ACF84F6ED38}"/>
              </a:ext>
            </a:extLst>
          </p:cNvPr>
          <p:cNvSpPr>
            <a:spLocks noGrp="1"/>
          </p:cNvSpPr>
          <p:nvPr>
            <p:ph idx="1"/>
          </p:nvPr>
        </p:nvSpPr>
        <p:spPr/>
        <p:txBody>
          <a:bodyPr>
            <a:noAutofit/>
          </a:bodyPr>
          <a:lstStyle/>
          <a:p>
            <a:pPr marL="0" indent="0">
              <a:buNone/>
            </a:pPr>
            <a:r>
              <a:rPr lang="en-US" sz="2000" b="1" dirty="0"/>
              <a:t>Alpha:</a:t>
            </a:r>
          </a:p>
          <a:p>
            <a:pPr marL="0" indent="0">
              <a:buNone/>
            </a:pPr>
            <a:r>
              <a:rPr lang="en-US" sz="2000" dirty="0"/>
              <a:t>   The version names contain alpha (for example, v1alpha1).</a:t>
            </a:r>
          </a:p>
          <a:p>
            <a:pPr marL="0" indent="0">
              <a:buNone/>
            </a:pPr>
            <a:r>
              <a:rPr lang="en-US" sz="2000" dirty="0"/>
              <a:t>    Built-in alpha API versions are disabled by default and must be explicitly enabled in the </a:t>
            </a:r>
            <a:r>
              <a:rPr lang="en-US" sz="2000" dirty="0" err="1"/>
              <a:t>kube-apiserver</a:t>
            </a:r>
            <a:r>
              <a:rPr lang="en-US" sz="2000" dirty="0"/>
              <a:t> configuration to be used.</a:t>
            </a:r>
          </a:p>
          <a:p>
            <a:pPr marL="0" indent="0">
              <a:buNone/>
            </a:pPr>
            <a:r>
              <a:rPr lang="en-US" sz="2000" dirty="0"/>
              <a:t>    The software may contain bugs. Enabling a feature may expose bugs.</a:t>
            </a:r>
          </a:p>
          <a:p>
            <a:pPr marL="0" indent="0">
              <a:buNone/>
            </a:pPr>
            <a:r>
              <a:rPr lang="en-US" sz="2000" dirty="0"/>
              <a:t>    Support for an alpha API may be dropped at any time without notice.</a:t>
            </a:r>
          </a:p>
          <a:p>
            <a:pPr marL="0" indent="0">
              <a:buNone/>
            </a:pPr>
            <a:r>
              <a:rPr lang="en-US" sz="2000" dirty="0"/>
              <a:t>    The API may change in incompatible ways in a later software release without notice.</a:t>
            </a:r>
          </a:p>
          <a:p>
            <a:pPr marL="0" indent="0">
              <a:buNone/>
            </a:pPr>
            <a:r>
              <a:rPr lang="en-US" sz="2000" dirty="0"/>
              <a:t>    The software is recommended for use only in short-lived testing clusters, due to increased risk of bugs and lack of long-term support.</a:t>
            </a:r>
          </a:p>
        </p:txBody>
      </p:sp>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11</a:t>
            </a:fld>
            <a:endParaRPr lang="en-US"/>
          </a:p>
        </p:txBody>
      </p:sp>
    </p:spTree>
    <p:extLst>
      <p:ext uri="{BB962C8B-B14F-4D97-AF65-F5344CB8AC3E}">
        <p14:creationId xmlns:p14="http://schemas.microsoft.com/office/powerpoint/2010/main" val="210507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9" name="Content Placeholder 8">
            <a:extLst>
              <a:ext uri="{FF2B5EF4-FFF2-40B4-BE49-F238E27FC236}">
                <a16:creationId xmlns:a16="http://schemas.microsoft.com/office/drawing/2014/main" id="{853E9526-478B-7764-F2B0-7E8ACF3E8991}"/>
              </a:ext>
            </a:extLst>
          </p:cNvPr>
          <p:cNvSpPr>
            <a:spLocks noGrp="1"/>
          </p:cNvSpPr>
          <p:nvPr>
            <p:ph idx="1"/>
          </p:nvPr>
        </p:nvSpPr>
        <p:spPr>
          <a:xfrm>
            <a:off x="448455" y="1106097"/>
            <a:ext cx="10515600" cy="4351338"/>
          </a:xfrm>
        </p:spPr>
        <p:txBody>
          <a:bodyPr>
            <a:noAutofit/>
          </a:bodyPr>
          <a:lstStyle/>
          <a:p>
            <a:pPr marL="0" indent="0">
              <a:buNone/>
            </a:pPr>
            <a:r>
              <a:rPr lang="en-US" sz="1800" b="1" dirty="0"/>
              <a:t>Beta:</a:t>
            </a:r>
          </a:p>
          <a:p>
            <a:pPr marL="0" indent="0">
              <a:buNone/>
            </a:pPr>
            <a:r>
              <a:rPr lang="en-US" sz="1600" dirty="0"/>
              <a:t>    </a:t>
            </a:r>
            <a:r>
              <a:rPr lang="en-US" sz="1800" dirty="0"/>
              <a:t>The version names contain beta (for example, v2beta3).</a:t>
            </a:r>
          </a:p>
          <a:p>
            <a:pPr marL="0" indent="0">
              <a:buNone/>
            </a:pPr>
            <a:r>
              <a:rPr lang="en-US" sz="1800" dirty="0"/>
              <a:t>    Built-in beta API versions are disabled by default and must be explicitly enabled in the </a:t>
            </a:r>
            <a:r>
              <a:rPr lang="en-US" sz="1800" dirty="0" err="1"/>
              <a:t>kube-apiserver</a:t>
            </a:r>
            <a:r>
              <a:rPr lang="en-US" sz="1800" dirty="0"/>
              <a:t> configuration to be used (except for beta versions of APIs introduced prior to Kubernetes 1.22, which were enabled by default).</a:t>
            </a:r>
          </a:p>
          <a:p>
            <a:pPr marL="0" indent="0">
              <a:buNone/>
            </a:pPr>
            <a:r>
              <a:rPr lang="en-US" sz="1800" dirty="0"/>
              <a:t>    Built-in beta API versions have a maximum lifetime of 9 months or 3 minor releases (whichever is longer) from introduction to deprecation, and 9 months or 3 minor releases (whichever is longer) from deprecation to removal.</a:t>
            </a:r>
          </a:p>
          <a:p>
            <a:pPr marL="0" indent="0">
              <a:buNone/>
            </a:pPr>
            <a:r>
              <a:rPr lang="en-US" sz="1800" dirty="0"/>
              <a:t>    The software is well tested. Enabling a feature is considered safe.</a:t>
            </a:r>
          </a:p>
          <a:p>
            <a:pPr marL="0" indent="0">
              <a:buNone/>
            </a:pPr>
            <a:r>
              <a:rPr lang="en-US" sz="1800" dirty="0"/>
              <a:t>    The support for a feature will not be dropped, though the details may change.</a:t>
            </a:r>
          </a:p>
          <a:p>
            <a:pPr marL="0" indent="0">
              <a:buNone/>
            </a:pPr>
            <a:r>
              <a:rPr lang="en-US" sz="1800" dirty="0"/>
              <a:t>    The schema and/or semantics of objects may change in incompatible ways in a subsequent beta or stable API version. When this happens, migration instructions are provided. Adapting to a subsequent beta or stable API version may require editing or re-creating API objects and may not be straightforward. The migration may require downtime for applications that rely on the feature.</a:t>
            </a:r>
          </a:p>
          <a:p>
            <a:pPr marL="0" indent="0">
              <a:buNone/>
            </a:pPr>
            <a:r>
              <a:rPr lang="en-US" sz="1800" dirty="0"/>
              <a:t>    The software is not recommended for production uses. Subsequent releases may introduce incompatible changes. Use of beta API versions is required to transition to subsequent beta or stable API versions once the beta API version is deprecated and no longer served.</a:t>
            </a:r>
          </a:p>
        </p:txBody>
      </p:sp>
    </p:spTree>
    <p:extLst>
      <p:ext uri="{BB962C8B-B14F-4D97-AF65-F5344CB8AC3E}">
        <p14:creationId xmlns:p14="http://schemas.microsoft.com/office/powerpoint/2010/main" val="209822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13</a:t>
            </a:fld>
            <a:endParaRPr lang="en-US"/>
          </a:p>
        </p:txBody>
      </p:sp>
      <p:sp>
        <p:nvSpPr>
          <p:cNvPr id="14" name="TextBox 13">
            <a:extLst>
              <a:ext uri="{FF2B5EF4-FFF2-40B4-BE49-F238E27FC236}">
                <a16:creationId xmlns:a16="http://schemas.microsoft.com/office/drawing/2014/main" id="{0DB7334F-8369-6645-21D3-BFA54E71C1CF}"/>
              </a:ext>
            </a:extLst>
          </p:cNvPr>
          <p:cNvSpPr txBox="1"/>
          <p:nvPr/>
        </p:nvSpPr>
        <p:spPr>
          <a:xfrm>
            <a:off x="838200" y="1555151"/>
            <a:ext cx="9235190" cy="4524315"/>
          </a:xfrm>
          <a:prstGeom prst="rect">
            <a:avLst/>
          </a:prstGeom>
          <a:noFill/>
        </p:spPr>
        <p:txBody>
          <a:bodyPr wrap="square">
            <a:spAutoFit/>
          </a:bodyPr>
          <a:lstStyle/>
          <a:p>
            <a:r>
              <a:rPr lang="en-US" sz="3600" b="1" dirty="0"/>
              <a:t>Stable:</a:t>
            </a:r>
          </a:p>
          <a:p>
            <a:endParaRPr lang="en-US" sz="3600" dirty="0"/>
          </a:p>
          <a:p>
            <a:r>
              <a:rPr lang="en-US" sz="3600" dirty="0"/>
              <a:t>    The version name is </a:t>
            </a:r>
            <a:r>
              <a:rPr lang="en-US" sz="3600" dirty="0" err="1"/>
              <a:t>vX</a:t>
            </a:r>
            <a:r>
              <a:rPr lang="en-US" sz="3600" dirty="0"/>
              <a:t> where X is an integer.</a:t>
            </a:r>
          </a:p>
          <a:p>
            <a:r>
              <a:rPr lang="en-US" sz="3600" dirty="0"/>
              <a:t>    Stable API versions remain available for all future releases within a Kubernetes major version, and there are no current plans for a major version revision of Kubernetes that removes stable APIs.</a:t>
            </a:r>
          </a:p>
        </p:txBody>
      </p:sp>
    </p:spTree>
    <p:extLst>
      <p:ext uri="{BB962C8B-B14F-4D97-AF65-F5344CB8AC3E}">
        <p14:creationId xmlns:p14="http://schemas.microsoft.com/office/powerpoint/2010/main" val="372477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973CA-EA16-AF41-89FA-16E48AE5DBE2}"/>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2A0D6218-FC2B-65D6-55B9-9AAC3E59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17475-189C-D8CC-0B2A-5A6D0B882411}"/>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11" name="TextBox 10">
            <a:extLst>
              <a:ext uri="{FF2B5EF4-FFF2-40B4-BE49-F238E27FC236}">
                <a16:creationId xmlns:a16="http://schemas.microsoft.com/office/drawing/2014/main" id="{8594B255-FA87-D6BA-B442-2E6720BAC881}"/>
              </a:ext>
            </a:extLst>
          </p:cNvPr>
          <p:cNvSpPr txBox="1"/>
          <p:nvPr/>
        </p:nvSpPr>
        <p:spPr>
          <a:xfrm>
            <a:off x="1412823" y="497386"/>
            <a:ext cx="6093500" cy="830997"/>
          </a:xfrm>
          <a:prstGeom prst="rect">
            <a:avLst/>
          </a:prstGeom>
          <a:noFill/>
        </p:spPr>
        <p:txBody>
          <a:bodyPr wrap="square">
            <a:spAutoFit/>
          </a:bodyPr>
          <a:lstStyle/>
          <a:p>
            <a:r>
              <a:rPr lang="en-US" sz="4800" b="1" dirty="0"/>
              <a:t>API groups</a:t>
            </a:r>
          </a:p>
        </p:txBody>
      </p:sp>
      <p:sp>
        <p:nvSpPr>
          <p:cNvPr id="14" name="TextBox 13">
            <a:extLst>
              <a:ext uri="{FF2B5EF4-FFF2-40B4-BE49-F238E27FC236}">
                <a16:creationId xmlns:a16="http://schemas.microsoft.com/office/drawing/2014/main" id="{EF64CC22-5D0B-2E8F-0CB1-545A94FA425F}"/>
              </a:ext>
            </a:extLst>
          </p:cNvPr>
          <p:cNvSpPr txBox="1"/>
          <p:nvPr/>
        </p:nvSpPr>
        <p:spPr>
          <a:xfrm>
            <a:off x="1252927" y="1352622"/>
            <a:ext cx="10100873" cy="2862322"/>
          </a:xfrm>
          <a:prstGeom prst="rect">
            <a:avLst/>
          </a:prstGeom>
          <a:noFill/>
        </p:spPr>
        <p:txBody>
          <a:bodyPr wrap="square">
            <a:spAutoFit/>
          </a:bodyPr>
          <a:lstStyle/>
          <a:p>
            <a:r>
              <a:rPr lang="en-US" dirty="0"/>
              <a:t>API groups make it easier to extend the Kubernetes API. The API group is specified in a REST path and in the </a:t>
            </a:r>
            <a:r>
              <a:rPr lang="en-US" dirty="0" err="1"/>
              <a:t>apiVersion</a:t>
            </a:r>
            <a:r>
              <a:rPr lang="en-US" dirty="0"/>
              <a:t> field of a serialized object.</a:t>
            </a:r>
          </a:p>
          <a:p>
            <a:endParaRPr lang="en-US" dirty="0"/>
          </a:p>
          <a:p>
            <a:r>
              <a:rPr lang="en-US" dirty="0"/>
              <a:t>There are several API groups in Kubernetes:</a:t>
            </a:r>
          </a:p>
          <a:p>
            <a:endParaRPr lang="en-US" dirty="0"/>
          </a:p>
          <a:p>
            <a:r>
              <a:rPr lang="en-US" dirty="0"/>
              <a:t>    The core (also called legacy) group is found at REST path /</a:t>
            </a:r>
            <a:r>
              <a:rPr lang="en-US" dirty="0" err="1"/>
              <a:t>api</a:t>
            </a:r>
            <a:r>
              <a:rPr lang="en-US" dirty="0"/>
              <a:t>/v1. The core group is not specified as part of the </a:t>
            </a:r>
            <a:r>
              <a:rPr lang="en-US" dirty="0" err="1"/>
              <a:t>apiVersion</a:t>
            </a:r>
            <a:r>
              <a:rPr lang="en-US" dirty="0"/>
              <a:t> field, for example, </a:t>
            </a:r>
            <a:r>
              <a:rPr lang="en-US" dirty="0" err="1"/>
              <a:t>apiVersion</a:t>
            </a:r>
            <a:r>
              <a:rPr lang="en-US" dirty="0"/>
              <a:t>: v1.</a:t>
            </a:r>
          </a:p>
          <a:p>
            <a:r>
              <a:rPr lang="en-US" dirty="0"/>
              <a:t>    The named groups are at REST path /</a:t>
            </a:r>
            <a:r>
              <a:rPr lang="en-US" dirty="0" err="1"/>
              <a:t>apis</a:t>
            </a:r>
            <a:r>
              <a:rPr lang="en-US" dirty="0"/>
              <a:t>/$GROUP_NAME/$VERSION and use </a:t>
            </a:r>
            <a:r>
              <a:rPr lang="en-US" dirty="0" err="1"/>
              <a:t>apiVersion</a:t>
            </a:r>
            <a:r>
              <a:rPr lang="en-US" dirty="0"/>
              <a:t>: $GROUP_NAME/$VERSION (for example, </a:t>
            </a:r>
            <a:r>
              <a:rPr lang="en-US" dirty="0" err="1"/>
              <a:t>apiVersion</a:t>
            </a:r>
            <a:r>
              <a:rPr lang="en-US" dirty="0"/>
              <a:t>: batch/v1). You can find the full list of supported API groups in Kubernetes API reference.</a:t>
            </a:r>
          </a:p>
        </p:txBody>
      </p:sp>
      <p:sp>
        <p:nvSpPr>
          <p:cNvPr id="17" name="TextBox 16">
            <a:extLst>
              <a:ext uri="{FF2B5EF4-FFF2-40B4-BE49-F238E27FC236}">
                <a16:creationId xmlns:a16="http://schemas.microsoft.com/office/drawing/2014/main" id="{28DB535A-5A75-9E5C-615C-731DE24F8487}"/>
              </a:ext>
            </a:extLst>
          </p:cNvPr>
          <p:cNvSpPr txBox="1"/>
          <p:nvPr/>
        </p:nvSpPr>
        <p:spPr>
          <a:xfrm>
            <a:off x="1252926" y="4305049"/>
            <a:ext cx="10100873" cy="1200329"/>
          </a:xfrm>
          <a:prstGeom prst="rect">
            <a:avLst/>
          </a:prstGeom>
          <a:noFill/>
        </p:spPr>
        <p:txBody>
          <a:bodyPr wrap="square">
            <a:spAutoFit/>
          </a:bodyPr>
          <a:lstStyle/>
          <a:p>
            <a:r>
              <a:rPr lang="en-US" i="1" dirty="0"/>
              <a:t>Certain resources and API groups are enabled by default. You can enable or disable them by setting --runtime-config on the API server. The --runtime-config flag accepts comma separated &lt;key&gt;[=&lt;value&gt;] pairs describing the runtime configuration of the API server. If the =&lt;value&gt; part is omitted, it is treated as if =true</a:t>
            </a:r>
          </a:p>
        </p:txBody>
      </p:sp>
    </p:spTree>
    <p:extLst>
      <p:ext uri="{BB962C8B-B14F-4D97-AF65-F5344CB8AC3E}">
        <p14:creationId xmlns:p14="http://schemas.microsoft.com/office/powerpoint/2010/main" val="21205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414596B-9C43-9853-0C0E-4599B2F1CE2C}"/>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D315BE9-4C05-4FA9-5532-4055FBC45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65795-950D-D5BB-8B80-B6E3D6D29BAE}"/>
              </a:ext>
            </a:extLst>
          </p:cNvPr>
          <p:cNvSpPr>
            <a:spLocks noGrp="1"/>
          </p:cNvSpPr>
          <p:nvPr>
            <p:ph type="sldNum" sz="quarter" idx="12"/>
          </p:nvPr>
        </p:nvSpPr>
        <p:spPr/>
        <p:txBody>
          <a:bodyPr/>
          <a:lstStyle/>
          <a:p>
            <a:fld id="{5EE24C92-1265-4741-8F9F-404A15D9386E}" type="slidenum">
              <a:rPr lang="en-US" smtClean="0"/>
              <a:t>15</a:t>
            </a:fld>
            <a:endParaRPr lang="en-US"/>
          </a:p>
        </p:txBody>
      </p:sp>
      <p:sp>
        <p:nvSpPr>
          <p:cNvPr id="11" name="Rectangle 1">
            <a:extLst>
              <a:ext uri="{FF2B5EF4-FFF2-40B4-BE49-F238E27FC236}">
                <a16:creationId xmlns:a16="http://schemas.microsoft.com/office/drawing/2014/main" id="{22BB44EB-6AB8-D299-4EBD-D4A6C6DEBAF6}"/>
              </a:ext>
            </a:extLst>
          </p:cNvPr>
          <p:cNvSpPr>
            <a:spLocks noGrp="1" noChangeArrowheads="1"/>
          </p:cNvSpPr>
          <p:nvPr>
            <p:ph idx="1"/>
          </p:nvPr>
        </p:nvSpPr>
        <p:spPr bwMode="auto">
          <a:xfrm>
            <a:off x="2049443" y="897777"/>
            <a:ext cx="80931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err="1">
                <a:ln>
                  <a:noFill/>
                </a:ln>
                <a:solidFill>
                  <a:schemeClr val="tx1"/>
                </a:solidFill>
                <a:effectLst/>
                <a:latin typeface="Arial Unicode MS"/>
              </a:rPr>
              <a:t>kube-apiserver.service</a:t>
            </a:r>
            <a:r>
              <a:rPr kumimoji="0" lang="en-US" altLang="en-US" sz="7200" b="0" i="0" u="none" strike="noStrike" cap="none" normalizeH="0" baseline="0" dirty="0">
                <a:ln>
                  <a:noFill/>
                </a:ln>
                <a:solidFill>
                  <a:schemeClr val="tx1"/>
                </a:solidFill>
                <a:effectLst/>
              </a:rPr>
              <a:t> </a:t>
            </a:r>
            <a:endParaRPr kumimoji="0" lang="en-US" altLang="en-US" sz="115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1A18093D-0AA8-0A61-D1FE-6825E112F770}"/>
              </a:ext>
            </a:extLst>
          </p:cNvPr>
          <p:cNvSpPr txBox="1"/>
          <p:nvPr/>
        </p:nvSpPr>
        <p:spPr>
          <a:xfrm>
            <a:off x="1399898" y="2581020"/>
            <a:ext cx="9233941" cy="2308324"/>
          </a:xfrm>
          <a:prstGeom prst="rect">
            <a:avLst/>
          </a:prstGeom>
          <a:noFill/>
        </p:spPr>
        <p:txBody>
          <a:bodyPr wrap="square">
            <a:spAutoFit/>
          </a:bodyPr>
          <a:lstStyle/>
          <a:p>
            <a:r>
              <a:rPr lang="en-US" dirty="0"/>
              <a:t>to disable batch/v1, set --runtime-config=batch/v1=false</a:t>
            </a:r>
            <a:br>
              <a:rPr lang="en-US" dirty="0"/>
            </a:br>
            <a:r>
              <a:rPr lang="en-US" dirty="0"/>
              <a:t>to enable batch/v2alpha1, set –runtime-config=batch/v2alpha1</a:t>
            </a:r>
          </a:p>
          <a:p>
            <a:br>
              <a:rPr lang="en-US" dirty="0"/>
            </a:br>
            <a:r>
              <a:rPr lang="en-US" dirty="0"/>
              <a:t>to enable a specific version of an API, such as storage.k8s.io/v1beta1/</a:t>
            </a:r>
            <a:r>
              <a:rPr lang="en-US" dirty="0" err="1"/>
              <a:t>csistoragecapacities</a:t>
            </a:r>
            <a:r>
              <a:rPr lang="en-US" dirty="0"/>
              <a:t>,</a:t>
            </a:r>
          </a:p>
          <a:p>
            <a:r>
              <a:rPr lang="en-US" dirty="0"/>
              <a:t>set --runtime-config=storage.k8s.io/v1beta1/</a:t>
            </a:r>
            <a:r>
              <a:rPr lang="en-US" dirty="0" err="1"/>
              <a:t>csistoragecapacities</a:t>
            </a:r>
            <a:endParaRPr lang="en-US" dirty="0"/>
          </a:p>
          <a:p>
            <a:endParaRPr lang="en-US" dirty="0"/>
          </a:p>
          <a:p>
            <a:endParaRPr lang="en-US" dirty="0"/>
          </a:p>
          <a:p>
            <a:r>
              <a:rPr lang="en-US" i="1" dirty="0"/>
              <a:t>Kubernetes stores its serialized state in terms of the API resources by writing them into </a:t>
            </a:r>
            <a:r>
              <a:rPr lang="en-US" i="1" dirty="0" err="1">
                <a:hlinkClick r:id="rId2"/>
              </a:rPr>
              <a:t>etcd</a:t>
            </a:r>
            <a:endParaRPr lang="en-US" i="1" dirty="0"/>
          </a:p>
        </p:txBody>
      </p:sp>
    </p:spTree>
    <p:extLst>
      <p:ext uri="{BB962C8B-B14F-4D97-AF65-F5344CB8AC3E}">
        <p14:creationId xmlns:p14="http://schemas.microsoft.com/office/powerpoint/2010/main" val="266824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3E446EA-38EF-9198-2639-A5EF3283012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E45430F9-EBF7-EB39-BC63-B2C987FA9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AEF1D-6C7F-48F8-1431-F0E45EFFA206}"/>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10" name="TextBox 9">
            <a:extLst>
              <a:ext uri="{FF2B5EF4-FFF2-40B4-BE49-F238E27FC236}">
                <a16:creationId xmlns:a16="http://schemas.microsoft.com/office/drawing/2014/main" id="{0CF95675-F1CD-4BA9-068E-0E17F42CD328}"/>
              </a:ext>
            </a:extLst>
          </p:cNvPr>
          <p:cNvSpPr txBox="1"/>
          <p:nvPr/>
        </p:nvSpPr>
        <p:spPr>
          <a:xfrm>
            <a:off x="1517754" y="242553"/>
            <a:ext cx="6093500" cy="1200329"/>
          </a:xfrm>
          <a:prstGeom prst="rect">
            <a:avLst/>
          </a:prstGeom>
          <a:noFill/>
        </p:spPr>
        <p:txBody>
          <a:bodyPr wrap="square">
            <a:spAutoFit/>
          </a:bodyPr>
          <a:lstStyle/>
          <a:p>
            <a:r>
              <a:rPr lang="en-US" sz="7200" b="1" dirty="0" err="1"/>
              <a:t>etcd</a:t>
            </a:r>
            <a:endParaRPr lang="en-US" b="1" dirty="0"/>
          </a:p>
        </p:txBody>
      </p:sp>
      <p:sp>
        <p:nvSpPr>
          <p:cNvPr id="12" name="TextBox 11">
            <a:extLst>
              <a:ext uri="{FF2B5EF4-FFF2-40B4-BE49-F238E27FC236}">
                <a16:creationId xmlns:a16="http://schemas.microsoft.com/office/drawing/2014/main" id="{673EE4A5-FE6B-6BC0-9483-D985BFD6918F}"/>
              </a:ext>
            </a:extLst>
          </p:cNvPr>
          <p:cNvSpPr txBox="1"/>
          <p:nvPr/>
        </p:nvSpPr>
        <p:spPr>
          <a:xfrm>
            <a:off x="1573965" y="1370713"/>
            <a:ext cx="9401332" cy="1200329"/>
          </a:xfrm>
          <a:prstGeom prst="rect">
            <a:avLst/>
          </a:prstGeom>
          <a:noFill/>
        </p:spPr>
        <p:txBody>
          <a:bodyPr wrap="square">
            <a:spAutoFit/>
          </a:bodyPr>
          <a:lstStyle/>
          <a:p>
            <a:r>
              <a:rPr lang="en-US" dirty="0"/>
              <a:t>Consistent and highly-available key value store used as Kubernetes' backing store for all cluster data.</a:t>
            </a:r>
          </a:p>
          <a:p>
            <a:r>
              <a:rPr lang="en-US" dirty="0"/>
              <a:t>If your Kubernetes cluster uses </a:t>
            </a:r>
            <a:r>
              <a:rPr lang="en-US" dirty="0" err="1"/>
              <a:t>etcd</a:t>
            </a:r>
            <a:r>
              <a:rPr lang="en-US" dirty="0"/>
              <a:t> as its backing store, make sure you have a back up plan for the data.</a:t>
            </a:r>
          </a:p>
        </p:txBody>
      </p:sp>
      <p:sp>
        <p:nvSpPr>
          <p:cNvPr id="15" name="TextBox 14">
            <a:extLst>
              <a:ext uri="{FF2B5EF4-FFF2-40B4-BE49-F238E27FC236}">
                <a16:creationId xmlns:a16="http://schemas.microsoft.com/office/drawing/2014/main" id="{3B393830-805F-2BD7-9A77-71BA0600344A}"/>
              </a:ext>
            </a:extLst>
          </p:cNvPr>
          <p:cNvSpPr txBox="1"/>
          <p:nvPr/>
        </p:nvSpPr>
        <p:spPr>
          <a:xfrm>
            <a:off x="2209800" y="2690336"/>
            <a:ext cx="6093500" cy="1477328"/>
          </a:xfrm>
          <a:prstGeom prst="rect">
            <a:avLst/>
          </a:prstGeom>
          <a:noFill/>
        </p:spPr>
        <p:txBody>
          <a:bodyPr wrap="square">
            <a:spAutoFit/>
          </a:bodyPr>
          <a:lstStyle/>
          <a:p>
            <a:r>
              <a:rPr lang="en-US" dirty="0"/>
              <a:t>ETCDCTL_API=3 </a:t>
            </a:r>
            <a:r>
              <a:rPr lang="en-US" dirty="0" err="1"/>
              <a:t>etcdctl</a:t>
            </a:r>
            <a:r>
              <a:rPr lang="en-US" dirty="0"/>
              <a:t> --endpoints=https://127.0.0.1:2379 \</a:t>
            </a:r>
          </a:p>
          <a:p>
            <a:r>
              <a:rPr lang="en-US" dirty="0"/>
              <a:t>--</a:t>
            </a:r>
            <a:r>
              <a:rPr lang="en-US" dirty="0" err="1"/>
              <a:t>cacert</a:t>
            </a:r>
            <a:r>
              <a:rPr lang="en-US" dirty="0"/>
              <a:t>=/</a:t>
            </a:r>
            <a:r>
              <a:rPr lang="en-US" dirty="0" err="1"/>
              <a:t>etc</a:t>
            </a:r>
            <a:r>
              <a:rPr lang="en-US" dirty="0"/>
              <a:t>/</a:t>
            </a:r>
            <a:r>
              <a:rPr lang="en-US" dirty="0" err="1"/>
              <a:t>kubernetes</a:t>
            </a:r>
            <a:r>
              <a:rPr lang="en-US" dirty="0"/>
              <a:t>/</a:t>
            </a:r>
            <a:r>
              <a:rPr lang="en-US" dirty="0" err="1"/>
              <a:t>pki</a:t>
            </a:r>
            <a:r>
              <a:rPr lang="en-US" dirty="0"/>
              <a:t>/</a:t>
            </a:r>
            <a:r>
              <a:rPr lang="en-US" dirty="0" err="1"/>
              <a:t>etcd</a:t>
            </a:r>
            <a:r>
              <a:rPr lang="en-US" dirty="0"/>
              <a:t>/ca.crt \</a:t>
            </a:r>
          </a:p>
          <a:p>
            <a:r>
              <a:rPr lang="en-US" dirty="0"/>
              <a:t>--cert=/</a:t>
            </a:r>
            <a:r>
              <a:rPr lang="en-US" dirty="0" err="1"/>
              <a:t>etc</a:t>
            </a:r>
            <a:r>
              <a:rPr lang="en-US" dirty="0"/>
              <a:t>/</a:t>
            </a:r>
            <a:r>
              <a:rPr lang="en-US" dirty="0" err="1"/>
              <a:t>kubernetes</a:t>
            </a:r>
            <a:r>
              <a:rPr lang="en-US" dirty="0"/>
              <a:t>/</a:t>
            </a:r>
            <a:r>
              <a:rPr lang="en-US" dirty="0" err="1"/>
              <a:t>pki</a:t>
            </a:r>
            <a:r>
              <a:rPr lang="en-US" dirty="0"/>
              <a:t>/</a:t>
            </a:r>
            <a:r>
              <a:rPr lang="en-US" dirty="0" err="1"/>
              <a:t>etcd</a:t>
            </a:r>
            <a:r>
              <a:rPr lang="en-US" dirty="0"/>
              <a:t>/server.crt \</a:t>
            </a:r>
          </a:p>
          <a:p>
            <a:r>
              <a:rPr lang="en-US" dirty="0"/>
              <a:t>--key=/</a:t>
            </a:r>
            <a:r>
              <a:rPr lang="en-US" dirty="0" err="1"/>
              <a:t>etc</a:t>
            </a:r>
            <a:r>
              <a:rPr lang="en-US" dirty="0"/>
              <a:t>/</a:t>
            </a:r>
            <a:r>
              <a:rPr lang="en-US" dirty="0" err="1"/>
              <a:t>kubernetes</a:t>
            </a:r>
            <a:r>
              <a:rPr lang="en-US" dirty="0"/>
              <a:t>/</a:t>
            </a:r>
            <a:r>
              <a:rPr lang="en-US" dirty="0" err="1"/>
              <a:t>pki</a:t>
            </a:r>
            <a:r>
              <a:rPr lang="en-US" dirty="0"/>
              <a:t>/</a:t>
            </a:r>
            <a:r>
              <a:rPr lang="en-US" dirty="0" err="1"/>
              <a:t>etcd</a:t>
            </a:r>
            <a:r>
              <a:rPr lang="en-US" dirty="0"/>
              <a:t>/</a:t>
            </a:r>
            <a:r>
              <a:rPr lang="en-US" dirty="0" err="1"/>
              <a:t>server.key</a:t>
            </a:r>
            <a:r>
              <a:rPr lang="en-US" dirty="0"/>
              <a:t> \</a:t>
            </a:r>
          </a:p>
          <a:p>
            <a:r>
              <a:rPr lang="en-US" dirty="0"/>
              <a:t>snapshot /foo/</a:t>
            </a:r>
            <a:r>
              <a:rPr lang="en-US" dirty="0" err="1"/>
              <a:t>etcdbackup</a:t>
            </a:r>
            <a:endParaRPr lang="en-US" dirty="0"/>
          </a:p>
        </p:txBody>
      </p:sp>
      <p:sp>
        <p:nvSpPr>
          <p:cNvPr id="17" name="TextBox 16">
            <a:extLst>
              <a:ext uri="{FF2B5EF4-FFF2-40B4-BE49-F238E27FC236}">
                <a16:creationId xmlns:a16="http://schemas.microsoft.com/office/drawing/2014/main" id="{0F455BBB-F27A-918F-6048-49A70299DFB4}"/>
              </a:ext>
            </a:extLst>
          </p:cNvPr>
          <p:cNvSpPr txBox="1"/>
          <p:nvPr/>
        </p:nvSpPr>
        <p:spPr>
          <a:xfrm>
            <a:off x="443460" y="5404494"/>
            <a:ext cx="11748540" cy="646331"/>
          </a:xfrm>
          <a:prstGeom prst="rect">
            <a:avLst/>
          </a:prstGeom>
          <a:noFill/>
        </p:spPr>
        <p:txBody>
          <a:bodyPr wrap="square">
            <a:spAutoFit/>
          </a:bodyPr>
          <a:lstStyle/>
          <a:p>
            <a:r>
              <a:rPr lang="en-US" i="1" dirty="0"/>
              <a:t>Do not configure any auto scaling groups for </a:t>
            </a:r>
            <a:r>
              <a:rPr lang="en-US" i="1" dirty="0" err="1"/>
              <a:t>etcd</a:t>
            </a:r>
            <a:r>
              <a:rPr lang="en-US" i="1" dirty="0"/>
              <a:t> clusters. It is strongly recommended to always run a static five-member </a:t>
            </a:r>
            <a:r>
              <a:rPr lang="en-US" i="1" dirty="0" err="1"/>
              <a:t>etcd</a:t>
            </a:r>
            <a:r>
              <a:rPr lang="en-US" i="1" dirty="0"/>
              <a:t> cluster for production Kubernetes clusters at any officially supported scale.</a:t>
            </a:r>
          </a:p>
        </p:txBody>
      </p:sp>
      <p:sp>
        <p:nvSpPr>
          <p:cNvPr id="19" name="TextBox 18">
            <a:extLst>
              <a:ext uri="{FF2B5EF4-FFF2-40B4-BE49-F238E27FC236}">
                <a16:creationId xmlns:a16="http://schemas.microsoft.com/office/drawing/2014/main" id="{33FF4E64-93F0-E1B2-B83C-ABC87FC6D6C5}"/>
              </a:ext>
            </a:extLst>
          </p:cNvPr>
          <p:cNvSpPr txBox="1"/>
          <p:nvPr/>
        </p:nvSpPr>
        <p:spPr>
          <a:xfrm>
            <a:off x="8593111" y="4167664"/>
            <a:ext cx="3598889" cy="923330"/>
          </a:xfrm>
          <a:prstGeom prst="rect">
            <a:avLst/>
          </a:prstGeom>
          <a:noFill/>
        </p:spPr>
        <p:txBody>
          <a:bodyPr wrap="square">
            <a:spAutoFit/>
          </a:bodyPr>
          <a:lstStyle/>
          <a:p>
            <a:r>
              <a:rPr lang="en-US" i="1" dirty="0"/>
              <a:t> stop all API server instances</a:t>
            </a:r>
          </a:p>
          <a:p>
            <a:r>
              <a:rPr lang="en-US" i="1" dirty="0"/>
              <a:t>    restore state in all </a:t>
            </a:r>
            <a:r>
              <a:rPr lang="en-US" i="1" dirty="0" err="1"/>
              <a:t>etcd</a:t>
            </a:r>
            <a:r>
              <a:rPr lang="en-US" i="1" dirty="0"/>
              <a:t> instances</a:t>
            </a:r>
          </a:p>
          <a:p>
            <a:r>
              <a:rPr lang="en-US" i="1" dirty="0"/>
              <a:t>    restart all API server instances</a:t>
            </a:r>
          </a:p>
        </p:txBody>
      </p:sp>
    </p:spTree>
    <p:extLst>
      <p:ext uri="{BB962C8B-B14F-4D97-AF65-F5344CB8AC3E}">
        <p14:creationId xmlns:p14="http://schemas.microsoft.com/office/powerpoint/2010/main" val="3824141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CDA5BC-4532-61B9-1F29-22BD32EC4FD3}"/>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EF61968E-F3E7-7061-F4D5-FFB7C5CCB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8B59-1B5A-EB2D-E358-0887BE98AD82}"/>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10" name="TextBox 9">
            <a:extLst>
              <a:ext uri="{FF2B5EF4-FFF2-40B4-BE49-F238E27FC236}">
                <a16:creationId xmlns:a16="http://schemas.microsoft.com/office/drawing/2014/main" id="{7369AE17-20A1-5744-C9A2-7F2D189F19F1}"/>
              </a:ext>
            </a:extLst>
          </p:cNvPr>
          <p:cNvSpPr txBox="1"/>
          <p:nvPr/>
        </p:nvSpPr>
        <p:spPr>
          <a:xfrm>
            <a:off x="1472783" y="407444"/>
            <a:ext cx="6093500" cy="707886"/>
          </a:xfrm>
          <a:prstGeom prst="rect">
            <a:avLst/>
          </a:prstGeom>
          <a:noFill/>
        </p:spPr>
        <p:txBody>
          <a:bodyPr wrap="square">
            <a:spAutoFit/>
          </a:bodyPr>
          <a:lstStyle/>
          <a:p>
            <a:r>
              <a:rPr lang="en-US" sz="4000" b="1" dirty="0" err="1"/>
              <a:t>kube</a:t>
            </a:r>
            <a:r>
              <a:rPr lang="en-US" sz="4000" b="1" dirty="0"/>
              <a:t>-scheduler</a:t>
            </a:r>
          </a:p>
        </p:txBody>
      </p:sp>
      <p:sp>
        <p:nvSpPr>
          <p:cNvPr id="12" name="TextBox 11">
            <a:extLst>
              <a:ext uri="{FF2B5EF4-FFF2-40B4-BE49-F238E27FC236}">
                <a16:creationId xmlns:a16="http://schemas.microsoft.com/office/drawing/2014/main" id="{C85CE719-01F7-333B-0083-94EF5D015AEF}"/>
              </a:ext>
            </a:extLst>
          </p:cNvPr>
          <p:cNvSpPr txBox="1"/>
          <p:nvPr/>
        </p:nvSpPr>
        <p:spPr>
          <a:xfrm>
            <a:off x="1202961" y="1600121"/>
            <a:ext cx="10150839" cy="3108543"/>
          </a:xfrm>
          <a:prstGeom prst="rect">
            <a:avLst/>
          </a:prstGeom>
          <a:noFill/>
        </p:spPr>
        <p:txBody>
          <a:bodyPr wrap="square">
            <a:spAutoFit/>
          </a:bodyPr>
          <a:lstStyle/>
          <a:p>
            <a:r>
              <a:rPr lang="en-US" sz="2800" dirty="0"/>
              <a:t>Control plane component that watches for newly created Pods with no assigned node, and selects a node for them to run on.</a:t>
            </a:r>
          </a:p>
          <a:p>
            <a:r>
              <a:rPr lang="en-US" sz="2800" dirty="0"/>
              <a:t>Factors taken into account for scheduling decisions include: individual and collective resource requirements, hardware/software/policy constraints, affinity and anti-affinity specifications, data locality, inter-workload interference, and deadlines.</a:t>
            </a:r>
          </a:p>
        </p:txBody>
      </p:sp>
    </p:spTree>
    <p:extLst>
      <p:ext uri="{BB962C8B-B14F-4D97-AF65-F5344CB8AC3E}">
        <p14:creationId xmlns:p14="http://schemas.microsoft.com/office/powerpoint/2010/main" val="85721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10" name="TextBox 9">
            <a:extLst>
              <a:ext uri="{FF2B5EF4-FFF2-40B4-BE49-F238E27FC236}">
                <a16:creationId xmlns:a16="http://schemas.microsoft.com/office/drawing/2014/main" id="{F9170578-2194-F25B-DDCF-9CF5B2D9C140}"/>
              </a:ext>
            </a:extLst>
          </p:cNvPr>
          <p:cNvSpPr txBox="1"/>
          <p:nvPr/>
        </p:nvSpPr>
        <p:spPr>
          <a:xfrm>
            <a:off x="1113020" y="1336835"/>
            <a:ext cx="6093500" cy="461665"/>
          </a:xfrm>
          <a:prstGeom prst="rect">
            <a:avLst/>
          </a:prstGeom>
          <a:noFill/>
        </p:spPr>
        <p:txBody>
          <a:bodyPr wrap="square">
            <a:spAutoFit/>
          </a:bodyPr>
          <a:lstStyle/>
          <a:p>
            <a:r>
              <a:rPr lang="en-US" sz="2400" b="1" dirty="0" err="1"/>
              <a:t>kube</a:t>
            </a:r>
            <a:r>
              <a:rPr lang="en-US" sz="2400" b="1" dirty="0"/>
              <a:t>-controller-manager</a:t>
            </a:r>
          </a:p>
        </p:txBody>
      </p:sp>
      <p:sp>
        <p:nvSpPr>
          <p:cNvPr id="14" name="TextBox 13">
            <a:extLst>
              <a:ext uri="{FF2B5EF4-FFF2-40B4-BE49-F238E27FC236}">
                <a16:creationId xmlns:a16="http://schemas.microsoft.com/office/drawing/2014/main" id="{06F0EC17-E720-F84F-5534-20FB4CC5B3DA}"/>
              </a:ext>
            </a:extLst>
          </p:cNvPr>
          <p:cNvSpPr txBox="1"/>
          <p:nvPr/>
        </p:nvSpPr>
        <p:spPr>
          <a:xfrm>
            <a:off x="1336623" y="2043926"/>
            <a:ext cx="8645577" cy="3693319"/>
          </a:xfrm>
          <a:prstGeom prst="rect">
            <a:avLst/>
          </a:prstGeom>
          <a:noFill/>
        </p:spPr>
        <p:txBody>
          <a:bodyPr wrap="square">
            <a:spAutoFit/>
          </a:bodyPr>
          <a:lstStyle/>
          <a:p>
            <a:r>
              <a:rPr lang="en-US" dirty="0"/>
              <a:t>Control plane component that runs controller processes.</a:t>
            </a:r>
          </a:p>
          <a:p>
            <a:endParaRPr lang="en-US" dirty="0"/>
          </a:p>
          <a:p>
            <a:r>
              <a:rPr lang="en-US" dirty="0"/>
              <a:t>Logically, each controller is a separate process, but to reduce complexity, they are all compiled into a single binary and run in a single process.</a:t>
            </a:r>
          </a:p>
          <a:p>
            <a:endParaRPr lang="en-US" dirty="0"/>
          </a:p>
          <a:p>
            <a:r>
              <a:rPr lang="en-US" dirty="0"/>
              <a:t>There are many different types of controllers. Some examples of them are:</a:t>
            </a:r>
          </a:p>
          <a:p>
            <a:endParaRPr lang="en-US" dirty="0"/>
          </a:p>
          <a:p>
            <a:r>
              <a:rPr lang="en-US" dirty="0"/>
              <a:t> </a:t>
            </a:r>
            <a:r>
              <a:rPr lang="en-US" b="1" dirty="0"/>
              <a:t>Node controller</a:t>
            </a:r>
            <a:r>
              <a:rPr lang="en-US" dirty="0"/>
              <a:t>: Responsible for noticing and responding when nodes go down.</a:t>
            </a:r>
          </a:p>
          <a:p>
            <a:r>
              <a:rPr lang="en-US" b="1" dirty="0"/>
              <a:t> Job controller</a:t>
            </a:r>
            <a:r>
              <a:rPr lang="en-US" dirty="0"/>
              <a:t>: Watches for Job objects that represent one-off tasks, then creates Pods to         run those tasks to completion.</a:t>
            </a:r>
          </a:p>
          <a:p>
            <a:r>
              <a:rPr lang="en-US" b="1" dirty="0"/>
              <a:t> </a:t>
            </a:r>
            <a:r>
              <a:rPr lang="en-US" b="1" dirty="0" err="1"/>
              <a:t>EndpointSlice</a:t>
            </a:r>
            <a:r>
              <a:rPr lang="en-US" b="1" dirty="0"/>
              <a:t> controller</a:t>
            </a:r>
            <a:r>
              <a:rPr lang="en-US" dirty="0"/>
              <a:t>: Populates </a:t>
            </a:r>
            <a:r>
              <a:rPr lang="en-US" dirty="0" err="1"/>
              <a:t>EndpointSlice</a:t>
            </a:r>
            <a:r>
              <a:rPr lang="en-US" dirty="0"/>
              <a:t> objects (to provide a link between Services and Pods).</a:t>
            </a:r>
          </a:p>
          <a:p>
            <a:r>
              <a:rPr lang="en-US" b="1" dirty="0"/>
              <a:t> </a:t>
            </a:r>
            <a:r>
              <a:rPr lang="en-US" b="1" dirty="0" err="1"/>
              <a:t>ServiceAccount</a:t>
            </a:r>
            <a:r>
              <a:rPr lang="en-US" b="1" dirty="0"/>
              <a:t> controller</a:t>
            </a:r>
            <a:r>
              <a:rPr lang="en-US" dirty="0"/>
              <a:t>: Create default </a:t>
            </a:r>
            <a:r>
              <a:rPr lang="en-US" dirty="0" err="1"/>
              <a:t>ServiceAccounts</a:t>
            </a:r>
            <a:r>
              <a:rPr lang="en-US" dirty="0"/>
              <a:t> for new namespaces.</a:t>
            </a:r>
          </a:p>
        </p:txBody>
      </p:sp>
    </p:spTree>
    <p:extLst>
      <p:ext uri="{BB962C8B-B14F-4D97-AF65-F5344CB8AC3E}">
        <p14:creationId xmlns:p14="http://schemas.microsoft.com/office/powerpoint/2010/main" val="8001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10" name="TextBox 9">
            <a:extLst>
              <a:ext uri="{FF2B5EF4-FFF2-40B4-BE49-F238E27FC236}">
                <a16:creationId xmlns:a16="http://schemas.microsoft.com/office/drawing/2014/main" id="{27261836-6247-ECF3-AE19-5CC133479FAB}"/>
              </a:ext>
            </a:extLst>
          </p:cNvPr>
          <p:cNvSpPr txBox="1"/>
          <p:nvPr/>
        </p:nvSpPr>
        <p:spPr>
          <a:xfrm>
            <a:off x="508612" y="1225327"/>
            <a:ext cx="11437495" cy="4678204"/>
          </a:xfrm>
          <a:prstGeom prst="rect">
            <a:avLst/>
          </a:prstGeom>
          <a:noFill/>
        </p:spPr>
        <p:txBody>
          <a:bodyPr wrap="square">
            <a:spAutoFit/>
          </a:bodyPr>
          <a:lstStyle/>
          <a:p>
            <a:r>
              <a:rPr lang="en-US" sz="2800" b="1" dirty="0"/>
              <a:t>cloud-controller-manager</a:t>
            </a:r>
          </a:p>
          <a:p>
            <a:r>
              <a:rPr lang="en-US" sz="1600" dirty="0"/>
              <a:t>A Kubernetes control plane component that embeds cloud-specific control logic. The cloud controller manager lets you link your cluster into your cloud provider's API, and separates out the components that interact with that cloud platform from components that only interact with your cluster.</a:t>
            </a:r>
          </a:p>
          <a:p>
            <a:endParaRPr lang="en-US" sz="1600" dirty="0"/>
          </a:p>
          <a:p>
            <a:r>
              <a:rPr lang="en-US" sz="1600" dirty="0"/>
              <a:t>The cloud-controller-manager only runs controllers that are specific to your cloud provider. If you are running Kubernetes on your own premises, or in a learning environment inside your own PC, the cluster does not have a cloud controller manager.</a:t>
            </a:r>
          </a:p>
          <a:p>
            <a:endParaRPr lang="en-US" sz="1600" dirty="0"/>
          </a:p>
          <a:p>
            <a:r>
              <a:rPr lang="en-US" sz="1600" dirty="0"/>
              <a:t>As with the </a:t>
            </a:r>
            <a:r>
              <a:rPr lang="en-US" sz="1600" dirty="0" err="1"/>
              <a:t>kube</a:t>
            </a:r>
            <a:r>
              <a:rPr lang="en-US" sz="1600" dirty="0"/>
              <a:t>-controller-manager, the cloud-controller-manager combines several logically independent control loops into a single binary that you run as a single process. You can scale horizontally (run more than one copy) to improve performance or to help tolerate failures.</a:t>
            </a:r>
          </a:p>
          <a:p>
            <a:endParaRPr lang="en-US" sz="1600" dirty="0"/>
          </a:p>
          <a:p>
            <a:r>
              <a:rPr lang="en-US" sz="1600" dirty="0"/>
              <a:t>The following controllers can have cloud provider dependencies:</a:t>
            </a:r>
          </a:p>
          <a:p>
            <a:endParaRPr lang="en-US" sz="1600" dirty="0"/>
          </a:p>
          <a:p>
            <a:r>
              <a:rPr lang="en-US" sz="1600" dirty="0"/>
              <a:t>    Node controller: For checking the cloud provider to determine if a node has been deleted in the cloud after it stops responding</a:t>
            </a:r>
          </a:p>
          <a:p>
            <a:r>
              <a:rPr lang="en-US" sz="1600" dirty="0"/>
              <a:t>    Route controller: For setting up routes in the underlying cloud infrastructure</a:t>
            </a:r>
          </a:p>
          <a:p>
            <a:r>
              <a:rPr lang="en-US" sz="1600" dirty="0"/>
              <a:t>    Service controller: For creating, updating and deleting cloud provider load balancers</a:t>
            </a:r>
          </a:p>
          <a:p>
            <a:endParaRPr lang="en-US" sz="1400" dirty="0"/>
          </a:p>
        </p:txBody>
      </p:sp>
    </p:spTree>
    <p:extLst>
      <p:ext uri="{BB962C8B-B14F-4D97-AF65-F5344CB8AC3E}">
        <p14:creationId xmlns:p14="http://schemas.microsoft.com/office/powerpoint/2010/main" val="143721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3" name="Content Placeholder 2">
            <a:extLst>
              <a:ext uri="{FF2B5EF4-FFF2-40B4-BE49-F238E27FC236}">
                <a16:creationId xmlns:a16="http://schemas.microsoft.com/office/drawing/2014/main" id="{BB87690E-B1F6-C4CF-A6A5-9C36F05538B8}"/>
              </a:ext>
            </a:extLst>
          </p:cNvPr>
          <p:cNvSpPr>
            <a:spLocks noGrp="1"/>
          </p:cNvSpPr>
          <p:nvPr>
            <p:ph idx="1"/>
          </p:nvPr>
        </p:nvSpPr>
        <p:spPr/>
        <p:txBody>
          <a:bodyPr/>
          <a:lstStyle/>
          <a:p>
            <a:pPr marL="0" indent="0">
              <a:buNone/>
            </a:pPr>
            <a:r>
              <a:rPr lang="en-US" dirty="0"/>
              <a:t>When you deploy Kubernetes, you get a cluster.</a:t>
            </a:r>
          </a:p>
          <a:p>
            <a:pPr marL="0" indent="0">
              <a:buNone/>
            </a:pPr>
            <a:r>
              <a:rPr lang="en-US" dirty="0"/>
              <a:t>A Kubernetes cluster consists of a set of worker machines, called nodes, that run containerized applications. Every cluster has at least one worker node.</a:t>
            </a:r>
          </a:p>
          <a:p>
            <a:pPr marL="0" indent="0">
              <a:buNone/>
            </a:pPr>
            <a:r>
              <a:rPr lang="en-US" dirty="0"/>
              <a:t>The worker node(s) host the Pods that are the components of the application workload. The control plane manages the worker nodes and the Pods in the cluster. In production environments, the control plane usually runs across multiple computers and a cluster usually runs multiple nodes, providing fault-tolerance and high availability.</a:t>
            </a:r>
          </a:p>
          <a:p>
            <a:pPr marL="0" indent="0">
              <a:buNone/>
            </a:pPr>
            <a:r>
              <a:rPr lang="en-US" sz="1800" kern="0" dirty="0" err="1">
                <a:solidFill>
                  <a:schemeClr val="accent6">
                    <a:lumMod val="75000"/>
                  </a:schemeClr>
                </a:solidFill>
                <a:effectLst/>
                <a:latin typeface="Aptos" panose="020B0004020202020204" pitchFamily="34" charset="0"/>
                <a:ea typeface="Times New Roman" panose="02020603050405020304" pitchFamily="18" charset="0"/>
                <a:cs typeface="Courier New" panose="02070309020205020404" pitchFamily="49" charset="0"/>
              </a:rPr>
              <a:t>kubectl</a:t>
            </a:r>
            <a:r>
              <a:rPr lang="en-US" sz="1800" kern="0" dirty="0">
                <a:solidFill>
                  <a:schemeClr val="accent6">
                    <a:lumMod val="75000"/>
                  </a:schemeClr>
                </a:solidFill>
                <a:effectLst/>
                <a:latin typeface="Aptos" panose="020B0004020202020204" pitchFamily="34" charset="0"/>
                <a:ea typeface="Times New Roman" panose="02020603050405020304" pitchFamily="18" charset="0"/>
                <a:cs typeface="Courier New" panose="02070309020205020404" pitchFamily="49" charset="0"/>
              </a:rPr>
              <a:t> label node kslave01 node-role.kubernetes.io/worker=worker</a:t>
            </a:r>
            <a:endParaRPr lang="en-US" dirty="0">
              <a:solidFill>
                <a:schemeClr val="accent6">
                  <a:lumMod val="75000"/>
                </a:schemeClr>
              </a:solidFill>
            </a:endParaRPr>
          </a:p>
        </p:txBody>
      </p:sp>
      <p:sp>
        <p:nvSpPr>
          <p:cNvPr id="9" name="TextBox 8">
            <a:extLst>
              <a:ext uri="{FF2B5EF4-FFF2-40B4-BE49-F238E27FC236}">
                <a16:creationId xmlns:a16="http://schemas.microsoft.com/office/drawing/2014/main" id="{A3DE23CA-DDEB-51B7-0049-EC8634A0E036}"/>
              </a:ext>
            </a:extLst>
          </p:cNvPr>
          <p:cNvSpPr txBox="1"/>
          <p:nvPr/>
        </p:nvSpPr>
        <p:spPr>
          <a:xfrm>
            <a:off x="273571" y="1016197"/>
            <a:ext cx="6093500" cy="707886"/>
          </a:xfrm>
          <a:prstGeom prst="rect">
            <a:avLst/>
          </a:prstGeom>
          <a:noFill/>
        </p:spPr>
        <p:txBody>
          <a:bodyPr wrap="square">
            <a:spAutoFit/>
          </a:bodyPr>
          <a:lstStyle/>
          <a:p>
            <a:r>
              <a:rPr lang="en-US" sz="4000" b="1" dirty="0"/>
              <a:t>Kubernetes Components</a:t>
            </a:r>
          </a:p>
        </p:txBody>
      </p:sp>
    </p:spTree>
    <p:extLst>
      <p:ext uri="{BB962C8B-B14F-4D97-AF65-F5344CB8AC3E}">
        <p14:creationId xmlns:p14="http://schemas.microsoft.com/office/powerpoint/2010/main" val="682046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20</a:t>
            </a:fld>
            <a:endParaRPr lang="en-US"/>
          </a:p>
        </p:txBody>
      </p:sp>
      <p:pic>
        <p:nvPicPr>
          <p:cNvPr id="8" name="Picture 7">
            <a:extLst>
              <a:ext uri="{FF2B5EF4-FFF2-40B4-BE49-F238E27FC236}">
                <a16:creationId xmlns:a16="http://schemas.microsoft.com/office/drawing/2014/main" id="{3F395653-F026-EDB7-1301-0C7441660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862" y="285750"/>
            <a:ext cx="9058275" cy="6286500"/>
          </a:xfrm>
          <a:prstGeom prst="rect">
            <a:avLst/>
          </a:prstGeom>
        </p:spPr>
      </p:pic>
    </p:spTree>
    <p:extLst>
      <p:ext uri="{BB962C8B-B14F-4D97-AF65-F5344CB8AC3E}">
        <p14:creationId xmlns:p14="http://schemas.microsoft.com/office/powerpoint/2010/main" val="1563421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21</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168343" y="1524202"/>
            <a:ext cx="10989039" cy="1200329"/>
          </a:xfrm>
          <a:prstGeom prst="rect">
            <a:avLst/>
          </a:prstGeom>
          <a:noFill/>
        </p:spPr>
        <p:txBody>
          <a:bodyPr wrap="square">
            <a:spAutoFit/>
          </a:bodyPr>
          <a:lstStyle/>
          <a:p>
            <a:r>
              <a:rPr lang="en-US" sz="2400" i="1" dirty="0"/>
              <a:t>Node components run on every node, maintaining running pods and providing the Kubernetes runtime environment.</a:t>
            </a:r>
          </a:p>
          <a:p>
            <a:r>
              <a:rPr lang="en-US" sz="2400" b="1" dirty="0" err="1"/>
              <a:t>Kubelet</a:t>
            </a:r>
            <a:r>
              <a:rPr lang="en-US" sz="2400" b="1" dirty="0"/>
              <a:t>:</a:t>
            </a:r>
          </a:p>
        </p:txBody>
      </p:sp>
      <p:sp>
        <p:nvSpPr>
          <p:cNvPr id="11" name="TextBox 10">
            <a:extLst>
              <a:ext uri="{FF2B5EF4-FFF2-40B4-BE49-F238E27FC236}">
                <a16:creationId xmlns:a16="http://schemas.microsoft.com/office/drawing/2014/main" id="{994A3CDD-38F8-9B0C-F71D-6B82658B0CA0}"/>
              </a:ext>
            </a:extLst>
          </p:cNvPr>
          <p:cNvSpPr txBox="1"/>
          <p:nvPr/>
        </p:nvSpPr>
        <p:spPr>
          <a:xfrm>
            <a:off x="1491916" y="890154"/>
            <a:ext cx="6096000" cy="461665"/>
          </a:xfrm>
          <a:prstGeom prst="rect">
            <a:avLst/>
          </a:prstGeom>
          <a:noFill/>
        </p:spPr>
        <p:txBody>
          <a:bodyPr wrap="square">
            <a:spAutoFit/>
          </a:bodyPr>
          <a:lstStyle/>
          <a:p>
            <a:r>
              <a:rPr lang="en-US" sz="2400" b="1" dirty="0"/>
              <a:t>Node Components (Worker)</a:t>
            </a:r>
          </a:p>
        </p:txBody>
      </p:sp>
      <p:sp>
        <p:nvSpPr>
          <p:cNvPr id="13" name="TextBox 12">
            <a:extLst>
              <a:ext uri="{FF2B5EF4-FFF2-40B4-BE49-F238E27FC236}">
                <a16:creationId xmlns:a16="http://schemas.microsoft.com/office/drawing/2014/main" id="{AFEC4C03-FD52-0C07-272B-53EB76930DFD}"/>
              </a:ext>
            </a:extLst>
          </p:cNvPr>
          <p:cNvSpPr txBox="1"/>
          <p:nvPr/>
        </p:nvSpPr>
        <p:spPr>
          <a:xfrm>
            <a:off x="533399" y="2896914"/>
            <a:ext cx="9910011" cy="1631216"/>
          </a:xfrm>
          <a:prstGeom prst="rect">
            <a:avLst/>
          </a:prstGeom>
          <a:noFill/>
        </p:spPr>
        <p:txBody>
          <a:bodyPr wrap="square">
            <a:spAutoFit/>
          </a:bodyPr>
          <a:lstStyle/>
          <a:p>
            <a:r>
              <a:rPr lang="en-US" sz="2000" dirty="0"/>
              <a:t>An agent that runs on each node in the cluster. It makes sure that containers are running in a Pod.</a:t>
            </a:r>
          </a:p>
          <a:p>
            <a:r>
              <a:rPr lang="en-US" sz="2000" dirty="0"/>
              <a:t>The </a:t>
            </a:r>
            <a:r>
              <a:rPr lang="en-US" sz="2000" dirty="0" err="1">
                <a:hlinkClick r:id="rId2"/>
              </a:rPr>
              <a:t>kubelet</a:t>
            </a:r>
            <a:r>
              <a:rPr lang="en-US" sz="2000" dirty="0"/>
              <a:t> takes a set of </a:t>
            </a:r>
            <a:r>
              <a:rPr lang="en-US" sz="2000" dirty="0" err="1"/>
              <a:t>PodSpecs</a:t>
            </a:r>
            <a:r>
              <a:rPr lang="en-US" sz="2000" dirty="0"/>
              <a:t> that are provided through various mechanisms and ensures that the containers described in those </a:t>
            </a:r>
            <a:r>
              <a:rPr lang="en-US" sz="2000" dirty="0" err="1"/>
              <a:t>PodSpecs</a:t>
            </a:r>
            <a:r>
              <a:rPr lang="en-US" sz="2000" dirty="0"/>
              <a:t> are running and healthy. The </a:t>
            </a:r>
            <a:r>
              <a:rPr lang="en-US" sz="2000" dirty="0" err="1"/>
              <a:t>kubelet</a:t>
            </a:r>
            <a:r>
              <a:rPr lang="en-US" sz="2000" dirty="0"/>
              <a:t> doesn't manage containers which were not created by Kubernetes.</a:t>
            </a:r>
          </a:p>
        </p:txBody>
      </p:sp>
      <p:sp>
        <p:nvSpPr>
          <p:cNvPr id="15" name="TextBox 14">
            <a:extLst>
              <a:ext uri="{FF2B5EF4-FFF2-40B4-BE49-F238E27FC236}">
                <a16:creationId xmlns:a16="http://schemas.microsoft.com/office/drawing/2014/main" id="{6AB5617A-D19D-D33D-EE45-6858AF37AD13}"/>
              </a:ext>
            </a:extLst>
          </p:cNvPr>
          <p:cNvSpPr txBox="1"/>
          <p:nvPr/>
        </p:nvSpPr>
        <p:spPr>
          <a:xfrm>
            <a:off x="838200" y="5119074"/>
            <a:ext cx="9910011" cy="646331"/>
          </a:xfrm>
          <a:prstGeom prst="rect">
            <a:avLst/>
          </a:prstGeom>
          <a:noFill/>
        </p:spPr>
        <p:txBody>
          <a:bodyPr wrap="square">
            <a:spAutoFit/>
          </a:bodyPr>
          <a:lstStyle/>
          <a:p>
            <a:r>
              <a:rPr lang="en-US" i="1" dirty="0"/>
              <a:t>A </a:t>
            </a:r>
            <a:r>
              <a:rPr lang="en-US" i="1" dirty="0" err="1"/>
              <a:t>PodSpec</a:t>
            </a:r>
            <a:r>
              <a:rPr lang="en-US" i="1" dirty="0"/>
              <a:t> defines the characteristics of a pod, including the containers it contains, the volumes it uses, the networking settings, resource requests and limits, environment variables, and more.</a:t>
            </a:r>
          </a:p>
        </p:txBody>
      </p:sp>
    </p:spTree>
    <p:extLst>
      <p:ext uri="{BB962C8B-B14F-4D97-AF65-F5344CB8AC3E}">
        <p14:creationId xmlns:p14="http://schemas.microsoft.com/office/powerpoint/2010/main" val="419951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22</a:t>
            </a:fld>
            <a:endParaRPr lang="en-US"/>
          </a:p>
        </p:txBody>
      </p:sp>
      <p:sp>
        <p:nvSpPr>
          <p:cNvPr id="10" name="TextBox 9">
            <a:extLst>
              <a:ext uri="{FF2B5EF4-FFF2-40B4-BE49-F238E27FC236}">
                <a16:creationId xmlns:a16="http://schemas.microsoft.com/office/drawing/2014/main" id="{0DCC2E6C-3D66-1D6C-8E5C-322B5C33A71B}"/>
              </a:ext>
            </a:extLst>
          </p:cNvPr>
          <p:cNvSpPr txBox="1"/>
          <p:nvPr/>
        </p:nvSpPr>
        <p:spPr>
          <a:xfrm>
            <a:off x="2968869" y="800287"/>
            <a:ext cx="6096000" cy="3693319"/>
          </a:xfrm>
          <a:prstGeom prst="rect">
            <a:avLst/>
          </a:prstGeom>
          <a:noFill/>
        </p:spPr>
        <p:txBody>
          <a:bodyPr wrap="square">
            <a:spAutoFit/>
          </a:bodyPr>
          <a:lstStyle/>
          <a:p>
            <a:r>
              <a:rPr lang="en-US" dirty="0" err="1"/>
              <a:t>apiVersion</a:t>
            </a:r>
            <a:r>
              <a:rPr lang="en-US" dirty="0"/>
              <a:t>: v1</a:t>
            </a:r>
          </a:p>
          <a:p>
            <a:r>
              <a:rPr lang="en-US" dirty="0"/>
              <a:t>kind: Pod</a:t>
            </a:r>
          </a:p>
          <a:p>
            <a:r>
              <a:rPr lang="en-US" dirty="0"/>
              <a:t>metadata:</a:t>
            </a:r>
          </a:p>
          <a:p>
            <a:r>
              <a:rPr lang="en-US" dirty="0"/>
              <a:t>  name: command-demo</a:t>
            </a:r>
          </a:p>
          <a:p>
            <a:r>
              <a:rPr lang="en-US" dirty="0"/>
              <a:t>  labels:</a:t>
            </a:r>
          </a:p>
          <a:p>
            <a:r>
              <a:rPr lang="en-US" dirty="0"/>
              <a:t>    purpose: demonstrate-command</a:t>
            </a:r>
          </a:p>
          <a:p>
            <a:r>
              <a:rPr lang="en-US" dirty="0"/>
              <a:t>spec:</a:t>
            </a:r>
          </a:p>
          <a:p>
            <a:r>
              <a:rPr lang="en-US" dirty="0"/>
              <a:t>  containers:</a:t>
            </a:r>
          </a:p>
          <a:p>
            <a:r>
              <a:rPr lang="en-US" dirty="0"/>
              <a:t>  - name: command-demo-container</a:t>
            </a:r>
          </a:p>
          <a:p>
            <a:r>
              <a:rPr lang="en-US" dirty="0"/>
              <a:t>    image: </a:t>
            </a:r>
            <a:r>
              <a:rPr lang="en-US" dirty="0" err="1"/>
              <a:t>debian</a:t>
            </a:r>
            <a:endParaRPr lang="en-US" dirty="0"/>
          </a:p>
          <a:p>
            <a:r>
              <a:rPr lang="en-US" dirty="0"/>
              <a:t>    command: ["</a:t>
            </a:r>
            <a:r>
              <a:rPr lang="en-US" dirty="0" err="1"/>
              <a:t>printenv</a:t>
            </a:r>
            <a:r>
              <a:rPr lang="en-US" dirty="0"/>
              <a:t>"]</a:t>
            </a:r>
          </a:p>
          <a:p>
            <a:r>
              <a:rPr lang="en-US" dirty="0"/>
              <a:t>    </a:t>
            </a:r>
            <a:r>
              <a:rPr lang="en-US" dirty="0" err="1"/>
              <a:t>args</a:t>
            </a:r>
            <a:r>
              <a:rPr lang="en-US" dirty="0"/>
              <a:t>: ["HOSTNAME", "KUBERNETES_PORT"]</a:t>
            </a:r>
          </a:p>
          <a:p>
            <a:r>
              <a:rPr lang="en-US" dirty="0"/>
              <a:t>  </a:t>
            </a:r>
            <a:r>
              <a:rPr lang="en-US" dirty="0" err="1"/>
              <a:t>restartPolicy</a:t>
            </a:r>
            <a:r>
              <a:rPr lang="en-US" dirty="0"/>
              <a:t>: </a:t>
            </a:r>
            <a:r>
              <a:rPr lang="en-US" dirty="0" err="1"/>
              <a:t>OnFailure</a:t>
            </a:r>
            <a:endParaRPr lang="en-US" dirty="0"/>
          </a:p>
        </p:txBody>
      </p:sp>
      <p:sp>
        <p:nvSpPr>
          <p:cNvPr id="13" name="TextBox 12">
            <a:extLst>
              <a:ext uri="{FF2B5EF4-FFF2-40B4-BE49-F238E27FC236}">
                <a16:creationId xmlns:a16="http://schemas.microsoft.com/office/drawing/2014/main" id="{DB6077C5-10A6-651A-954A-38211F64F438}"/>
              </a:ext>
            </a:extLst>
          </p:cNvPr>
          <p:cNvSpPr txBox="1"/>
          <p:nvPr/>
        </p:nvSpPr>
        <p:spPr>
          <a:xfrm>
            <a:off x="33164" y="5055646"/>
            <a:ext cx="6096000" cy="369332"/>
          </a:xfrm>
          <a:prstGeom prst="rect">
            <a:avLst/>
          </a:prstGeom>
          <a:noFill/>
        </p:spPr>
        <p:txBody>
          <a:bodyPr wrap="square">
            <a:spAutoFit/>
          </a:bodyPr>
          <a:lstStyle/>
          <a:p>
            <a:r>
              <a:rPr lang="en-US" b="1" i="1" dirty="0"/>
              <a:t>ENTRYPOINT (in </a:t>
            </a:r>
            <a:r>
              <a:rPr lang="en-US" b="1" i="1" dirty="0" err="1"/>
              <a:t>Dockerfile</a:t>
            </a:r>
            <a:r>
              <a:rPr lang="en-US" b="1" i="1" dirty="0"/>
              <a:t>) is equal to command: (in </a:t>
            </a:r>
            <a:r>
              <a:rPr lang="en-US" b="1" i="1" dirty="0" err="1"/>
              <a:t>PodSpec</a:t>
            </a:r>
            <a:r>
              <a:rPr lang="en-US" b="1" i="1" dirty="0"/>
              <a:t>)</a:t>
            </a:r>
          </a:p>
        </p:txBody>
      </p:sp>
      <p:sp>
        <p:nvSpPr>
          <p:cNvPr id="16" name="TextBox 15">
            <a:extLst>
              <a:ext uri="{FF2B5EF4-FFF2-40B4-BE49-F238E27FC236}">
                <a16:creationId xmlns:a16="http://schemas.microsoft.com/office/drawing/2014/main" id="{C23AE9C6-F6E3-CBD2-67B5-53F0B1F7B9EE}"/>
              </a:ext>
            </a:extLst>
          </p:cNvPr>
          <p:cNvSpPr txBox="1"/>
          <p:nvPr/>
        </p:nvSpPr>
        <p:spPr>
          <a:xfrm>
            <a:off x="33164" y="5336666"/>
            <a:ext cx="6104020" cy="369332"/>
          </a:xfrm>
          <a:prstGeom prst="rect">
            <a:avLst/>
          </a:prstGeom>
          <a:noFill/>
        </p:spPr>
        <p:txBody>
          <a:bodyPr wrap="square">
            <a:spAutoFit/>
          </a:bodyPr>
          <a:lstStyle/>
          <a:p>
            <a:r>
              <a:rPr lang="en-US" b="1" i="1" dirty="0"/>
              <a:t>CMD (in </a:t>
            </a:r>
            <a:r>
              <a:rPr lang="en-US" b="1" i="1" dirty="0" err="1"/>
              <a:t>Dockerfile</a:t>
            </a:r>
            <a:r>
              <a:rPr lang="en-US" b="1" i="1" dirty="0"/>
              <a:t>) equals </a:t>
            </a:r>
            <a:r>
              <a:rPr lang="en-US" b="1" i="1" dirty="0" err="1"/>
              <a:t>args</a:t>
            </a:r>
            <a:r>
              <a:rPr lang="en-US" b="1" i="1" dirty="0"/>
              <a:t>: (in </a:t>
            </a:r>
            <a:r>
              <a:rPr lang="en-US" b="1" i="1" dirty="0" err="1"/>
              <a:t>PodSpec</a:t>
            </a:r>
            <a:r>
              <a:rPr lang="en-US" b="1" i="1" dirty="0"/>
              <a:t>)</a:t>
            </a:r>
          </a:p>
        </p:txBody>
      </p:sp>
    </p:spTree>
    <p:extLst>
      <p:ext uri="{BB962C8B-B14F-4D97-AF65-F5344CB8AC3E}">
        <p14:creationId xmlns:p14="http://schemas.microsoft.com/office/powerpoint/2010/main" val="3235925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5EF3-DF6B-6E19-1074-6B7E149EA0C1}"/>
              </a:ext>
            </a:extLst>
          </p:cNvPr>
          <p:cNvSpPr>
            <a:spLocks noGrp="1"/>
          </p:cNvSpPr>
          <p:nvPr>
            <p:ph type="title"/>
          </p:nvPr>
        </p:nvSpPr>
        <p:spPr>
          <a:xfrm>
            <a:off x="1447800" y="681037"/>
            <a:ext cx="10515600" cy="1325563"/>
          </a:xfrm>
        </p:spPr>
        <p:txBody>
          <a:bodyPr/>
          <a:lstStyle/>
          <a:p>
            <a:r>
              <a:rPr lang="en-US" b="1" dirty="0" err="1"/>
              <a:t>kube</a:t>
            </a:r>
            <a:r>
              <a:rPr lang="en-US" b="1" dirty="0"/>
              <a:t>-proxy</a:t>
            </a:r>
            <a:br>
              <a:rPr lang="en-US" b="1" dirty="0"/>
            </a:br>
            <a:endParaRPr lang="en-US" b="1" dirty="0"/>
          </a:p>
        </p:txBody>
      </p:sp>
      <p:sp>
        <p:nvSpPr>
          <p:cNvPr id="3" name="Content Placeholder 2">
            <a:extLst>
              <a:ext uri="{FF2B5EF4-FFF2-40B4-BE49-F238E27FC236}">
                <a16:creationId xmlns:a16="http://schemas.microsoft.com/office/drawing/2014/main" id="{57556DFB-01B7-4EF3-45CB-B5AFC678F46C}"/>
              </a:ext>
            </a:extLst>
          </p:cNvPr>
          <p:cNvSpPr>
            <a:spLocks noGrp="1"/>
          </p:cNvSpPr>
          <p:nvPr>
            <p:ph idx="1"/>
          </p:nvPr>
        </p:nvSpPr>
        <p:spPr/>
        <p:txBody>
          <a:bodyPr/>
          <a:lstStyle/>
          <a:p>
            <a:pPr marL="0" indent="0">
              <a:buNone/>
            </a:pPr>
            <a:r>
              <a:rPr lang="en-US" dirty="0" err="1"/>
              <a:t>kube</a:t>
            </a:r>
            <a:r>
              <a:rPr lang="en-US" dirty="0"/>
              <a:t>-proxy is a network proxy that runs on each node in your cluster, implementing part of the Kubernetes Service concept.</a:t>
            </a:r>
          </a:p>
          <a:p>
            <a:pPr marL="0" indent="0">
              <a:buNone/>
            </a:pPr>
            <a:r>
              <a:rPr lang="en-US" dirty="0" err="1">
                <a:hlinkClick r:id="rId2">
                  <a:extLst>
                    <a:ext uri="{A12FA001-AC4F-418D-AE19-62706E023703}">
                      <ahyp:hlinkClr xmlns:ahyp="http://schemas.microsoft.com/office/drawing/2018/hyperlinkcolor" val="tx"/>
                    </a:ext>
                  </a:extLst>
                </a:hlinkClick>
              </a:rPr>
              <a:t>kube</a:t>
            </a:r>
            <a:r>
              <a:rPr lang="en-US" dirty="0">
                <a:hlinkClick r:id="rId2">
                  <a:extLst>
                    <a:ext uri="{A12FA001-AC4F-418D-AE19-62706E023703}">
                      <ahyp:hlinkClr xmlns:ahyp="http://schemas.microsoft.com/office/drawing/2018/hyperlinkcolor" val="tx"/>
                    </a:ext>
                  </a:extLst>
                </a:hlinkClick>
              </a:rPr>
              <a:t>-proxy</a:t>
            </a:r>
            <a:r>
              <a:rPr lang="en-US" dirty="0"/>
              <a:t> maintains network rules on nodes. These network rules allow network communication to your Pods from network sessions inside or outside of your cluster.</a:t>
            </a:r>
          </a:p>
          <a:p>
            <a:pPr marL="0" indent="0">
              <a:buNone/>
            </a:pPr>
            <a:r>
              <a:rPr lang="en-US" dirty="0" err="1"/>
              <a:t>kube</a:t>
            </a:r>
            <a:r>
              <a:rPr lang="en-US" dirty="0"/>
              <a:t>-proxy uses the operating system packet filtering layer if there is one and it's available. Otherwise, </a:t>
            </a:r>
            <a:r>
              <a:rPr lang="en-US" dirty="0" err="1"/>
              <a:t>kube</a:t>
            </a:r>
            <a:r>
              <a:rPr lang="en-US" dirty="0"/>
              <a:t>-proxy forwards the traffic itself.</a:t>
            </a:r>
          </a:p>
          <a:p>
            <a:pPr marL="0" indent="0">
              <a:buNone/>
            </a:pPr>
            <a:endParaRPr lang="en-US" dirty="0"/>
          </a:p>
        </p:txBody>
      </p:sp>
      <p:sp>
        <p:nvSpPr>
          <p:cNvPr id="4" name="Date Placeholder 3">
            <a:extLst>
              <a:ext uri="{FF2B5EF4-FFF2-40B4-BE49-F238E27FC236}">
                <a16:creationId xmlns:a16="http://schemas.microsoft.com/office/drawing/2014/main" id="{6A9AA4AB-8DF6-69F3-31AA-6EE839D1F08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B8A0D0FA-02AE-FB6E-E5B0-D7D69321F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77552-596D-8DAE-17B3-F9814F4AE41A}"/>
              </a:ext>
            </a:extLst>
          </p:cNvPr>
          <p:cNvSpPr>
            <a:spLocks noGrp="1"/>
          </p:cNvSpPr>
          <p:nvPr>
            <p:ph type="sldNum" sz="quarter" idx="12"/>
          </p:nvPr>
        </p:nvSpPr>
        <p:spPr/>
        <p:txBody>
          <a:bodyPr/>
          <a:lstStyle/>
          <a:p>
            <a:fld id="{5EE24C92-1265-4741-8F9F-404A15D9386E}" type="slidenum">
              <a:rPr lang="en-US" smtClean="0"/>
              <a:t>23</a:t>
            </a:fld>
            <a:endParaRPr lang="en-US"/>
          </a:p>
        </p:txBody>
      </p:sp>
    </p:spTree>
    <p:extLst>
      <p:ext uri="{BB962C8B-B14F-4D97-AF65-F5344CB8AC3E}">
        <p14:creationId xmlns:p14="http://schemas.microsoft.com/office/powerpoint/2010/main" val="88752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219523-D35B-1E4A-4483-93CE0DCCC5F1}"/>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2E6987BC-DED6-4BEF-8BC2-86682B290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6E99F-3972-2857-FF13-58AA9A37BC35}"/>
              </a:ext>
            </a:extLst>
          </p:cNvPr>
          <p:cNvSpPr>
            <a:spLocks noGrp="1"/>
          </p:cNvSpPr>
          <p:nvPr>
            <p:ph type="sldNum" sz="quarter" idx="12"/>
          </p:nvPr>
        </p:nvSpPr>
        <p:spPr/>
        <p:txBody>
          <a:bodyPr/>
          <a:lstStyle/>
          <a:p>
            <a:fld id="{5EE24C92-1265-4741-8F9F-404A15D9386E}" type="slidenum">
              <a:rPr lang="en-US" smtClean="0"/>
              <a:t>24</a:t>
            </a:fld>
            <a:endParaRPr lang="en-US"/>
          </a:p>
        </p:txBody>
      </p:sp>
      <p:sp>
        <p:nvSpPr>
          <p:cNvPr id="8" name="TextBox 7">
            <a:extLst>
              <a:ext uri="{FF2B5EF4-FFF2-40B4-BE49-F238E27FC236}">
                <a16:creationId xmlns:a16="http://schemas.microsoft.com/office/drawing/2014/main" id="{47873714-EEA3-FA58-B5D2-CFB247C2EFAF}"/>
              </a:ext>
            </a:extLst>
          </p:cNvPr>
          <p:cNvSpPr txBox="1"/>
          <p:nvPr/>
        </p:nvSpPr>
        <p:spPr>
          <a:xfrm>
            <a:off x="481263" y="1459832"/>
            <a:ext cx="10872537" cy="3200876"/>
          </a:xfrm>
          <a:prstGeom prst="rect">
            <a:avLst/>
          </a:prstGeom>
          <a:noFill/>
        </p:spPr>
        <p:txBody>
          <a:bodyPr wrap="square">
            <a:spAutoFit/>
          </a:bodyPr>
          <a:lstStyle/>
          <a:p>
            <a:r>
              <a:rPr lang="en-US" sz="4000" b="1" dirty="0"/>
              <a:t>Container runtime</a:t>
            </a:r>
          </a:p>
          <a:p>
            <a:endParaRPr lang="en-US" dirty="0"/>
          </a:p>
          <a:p>
            <a:r>
              <a:rPr lang="en-US" sz="2400" dirty="0"/>
              <a:t>A fundamental component that empowers Kubernetes to run containers effectively. It is responsible for managing the execution and lifecycle of containers within the Kubernetes environment.</a:t>
            </a:r>
          </a:p>
          <a:p>
            <a:endParaRPr lang="en-US" sz="2400" dirty="0"/>
          </a:p>
          <a:p>
            <a:r>
              <a:rPr lang="en-US" sz="2400" dirty="0"/>
              <a:t>Kubernetes supports container runtimes such as </a:t>
            </a:r>
            <a:r>
              <a:rPr lang="en-US" sz="2400" dirty="0" err="1"/>
              <a:t>containerd</a:t>
            </a:r>
            <a:r>
              <a:rPr lang="en-US" sz="2400" dirty="0"/>
              <a:t>, CRI-O, and any other implementation of the Kubernetes CRI (Container Runtime Interface).</a:t>
            </a:r>
          </a:p>
        </p:txBody>
      </p:sp>
    </p:spTree>
    <p:extLst>
      <p:ext uri="{BB962C8B-B14F-4D97-AF65-F5344CB8AC3E}">
        <p14:creationId xmlns:p14="http://schemas.microsoft.com/office/powerpoint/2010/main" val="844960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C81D3E-32AC-18CE-B200-EDEBA3989C8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6F011393-C146-319B-246D-309DC44E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88864-4E93-FB97-DFDF-929168960FFA}"/>
              </a:ext>
            </a:extLst>
          </p:cNvPr>
          <p:cNvSpPr>
            <a:spLocks noGrp="1"/>
          </p:cNvSpPr>
          <p:nvPr>
            <p:ph type="sldNum" sz="quarter" idx="12"/>
          </p:nvPr>
        </p:nvSpPr>
        <p:spPr/>
        <p:txBody>
          <a:bodyPr/>
          <a:lstStyle/>
          <a:p>
            <a:fld id="{5EE24C92-1265-4741-8F9F-404A15D9386E}" type="slidenum">
              <a:rPr lang="en-US" smtClean="0"/>
              <a:t>25</a:t>
            </a:fld>
            <a:endParaRPr lang="en-US"/>
          </a:p>
        </p:txBody>
      </p:sp>
      <p:pic>
        <p:nvPicPr>
          <p:cNvPr id="8" name="Picture 7" descr="A screenshot of a container runtime&#10;&#10;Description automatically generated">
            <a:extLst>
              <a:ext uri="{FF2B5EF4-FFF2-40B4-BE49-F238E27FC236}">
                <a16:creationId xmlns:a16="http://schemas.microsoft.com/office/drawing/2014/main" id="{28060A1F-335F-AD1C-4764-6D8D74D20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915" y="320842"/>
            <a:ext cx="6999908" cy="5778569"/>
          </a:xfrm>
          <a:prstGeom prst="rect">
            <a:avLst/>
          </a:prstGeom>
        </p:spPr>
      </p:pic>
    </p:spTree>
    <p:extLst>
      <p:ext uri="{BB962C8B-B14F-4D97-AF65-F5344CB8AC3E}">
        <p14:creationId xmlns:p14="http://schemas.microsoft.com/office/powerpoint/2010/main" val="326740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78B-6B87-32AA-5472-0C5C4E82042C}"/>
              </a:ext>
            </a:extLst>
          </p:cNvPr>
          <p:cNvSpPr>
            <a:spLocks noGrp="1"/>
          </p:cNvSpPr>
          <p:nvPr>
            <p:ph type="title"/>
          </p:nvPr>
        </p:nvSpPr>
        <p:spPr>
          <a:xfrm>
            <a:off x="1207168" y="500062"/>
            <a:ext cx="10515600" cy="1325563"/>
          </a:xfrm>
        </p:spPr>
        <p:txBody>
          <a:bodyPr/>
          <a:lstStyle/>
          <a:p>
            <a:r>
              <a:rPr lang="en-US" b="1" dirty="0"/>
              <a:t>Addons</a:t>
            </a:r>
            <a:br>
              <a:rPr lang="en-US" b="1" dirty="0"/>
            </a:br>
            <a:endParaRPr lang="en-US" dirty="0"/>
          </a:p>
        </p:txBody>
      </p:sp>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26</a:t>
            </a:fld>
            <a:endParaRPr lang="en-US"/>
          </a:p>
        </p:txBody>
      </p:sp>
      <p:sp>
        <p:nvSpPr>
          <p:cNvPr id="9" name="TextBox 8">
            <a:extLst>
              <a:ext uri="{FF2B5EF4-FFF2-40B4-BE49-F238E27FC236}">
                <a16:creationId xmlns:a16="http://schemas.microsoft.com/office/drawing/2014/main" id="{65B41341-C243-E74A-8335-C620A64D73D1}"/>
              </a:ext>
            </a:extLst>
          </p:cNvPr>
          <p:cNvSpPr txBox="1"/>
          <p:nvPr/>
        </p:nvSpPr>
        <p:spPr>
          <a:xfrm>
            <a:off x="838200" y="1405099"/>
            <a:ext cx="10696074" cy="2062103"/>
          </a:xfrm>
          <a:prstGeom prst="rect">
            <a:avLst/>
          </a:prstGeom>
          <a:noFill/>
        </p:spPr>
        <p:txBody>
          <a:bodyPr wrap="square">
            <a:spAutoFit/>
          </a:bodyPr>
          <a:lstStyle/>
          <a:p>
            <a:r>
              <a:rPr lang="en-US" sz="3200" dirty="0"/>
              <a:t>Addons use Kubernetes resources (</a:t>
            </a:r>
            <a:r>
              <a:rPr lang="en-US" sz="3200" dirty="0" err="1"/>
              <a:t>DaemonSet</a:t>
            </a:r>
            <a:r>
              <a:rPr lang="en-US" sz="3200" dirty="0"/>
              <a:t>, Deployment, </a:t>
            </a:r>
            <a:r>
              <a:rPr lang="en-US" sz="3200" dirty="0" err="1"/>
              <a:t>etc</a:t>
            </a:r>
            <a:r>
              <a:rPr lang="en-US" sz="3200" dirty="0"/>
              <a:t>) to implement cluster features. Because these are providing cluster-level features, </a:t>
            </a:r>
            <a:r>
              <a:rPr lang="en-US" sz="3200" dirty="0" err="1"/>
              <a:t>namespaced</a:t>
            </a:r>
            <a:r>
              <a:rPr lang="en-US" sz="3200" dirty="0"/>
              <a:t> resources for addons belong within the </a:t>
            </a:r>
            <a:r>
              <a:rPr lang="en-US" sz="3200" dirty="0" err="1"/>
              <a:t>kube</a:t>
            </a:r>
            <a:r>
              <a:rPr lang="en-US" sz="3200" dirty="0"/>
              <a:t>-system namespace.</a:t>
            </a:r>
          </a:p>
        </p:txBody>
      </p:sp>
    </p:spTree>
    <p:extLst>
      <p:ext uri="{BB962C8B-B14F-4D97-AF65-F5344CB8AC3E}">
        <p14:creationId xmlns:p14="http://schemas.microsoft.com/office/powerpoint/2010/main" val="1400690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78B-6B87-32AA-5472-0C5C4E82042C}"/>
              </a:ext>
            </a:extLst>
          </p:cNvPr>
          <p:cNvSpPr>
            <a:spLocks noGrp="1"/>
          </p:cNvSpPr>
          <p:nvPr>
            <p:ph type="title"/>
          </p:nvPr>
        </p:nvSpPr>
        <p:spPr>
          <a:xfrm>
            <a:off x="1207168" y="500062"/>
            <a:ext cx="10515600" cy="1325563"/>
          </a:xfrm>
        </p:spPr>
        <p:txBody>
          <a:bodyPr/>
          <a:lstStyle/>
          <a:p>
            <a:r>
              <a:rPr lang="en-US" b="1" dirty="0"/>
              <a:t>Addons..</a:t>
            </a:r>
            <a:br>
              <a:rPr lang="en-US" b="1" dirty="0"/>
            </a:br>
            <a:endParaRPr lang="en-US" dirty="0"/>
          </a:p>
        </p:txBody>
      </p:sp>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27</a:t>
            </a:fld>
            <a:endParaRPr lang="en-US"/>
          </a:p>
        </p:txBody>
      </p:sp>
      <p:sp>
        <p:nvSpPr>
          <p:cNvPr id="7" name="TextBox 6">
            <a:extLst>
              <a:ext uri="{FF2B5EF4-FFF2-40B4-BE49-F238E27FC236}">
                <a16:creationId xmlns:a16="http://schemas.microsoft.com/office/drawing/2014/main" id="{35FAA680-A6F7-DF00-8325-796E12C438D5}"/>
              </a:ext>
            </a:extLst>
          </p:cNvPr>
          <p:cNvSpPr txBox="1"/>
          <p:nvPr/>
        </p:nvSpPr>
        <p:spPr>
          <a:xfrm>
            <a:off x="932600" y="1691171"/>
            <a:ext cx="10296873" cy="3108543"/>
          </a:xfrm>
          <a:prstGeom prst="rect">
            <a:avLst/>
          </a:prstGeom>
          <a:noFill/>
        </p:spPr>
        <p:txBody>
          <a:bodyPr wrap="square">
            <a:spAutoFit/>
          </a:bodyPr>
          <a:lstStyle/>
          <a:p>
            <a:r>
              <a:rPr lang="en-US" sz="2800" b="1" dirty="0"/>
              <a:t>DNS</a:t>
            </a:r>
          </a:p>
          <a:p>
            <a:r>
              <a:rPr lang="en-US" sz="2800" dirty="0"/>
              <a:t>While the other addons are not strictly required, all Kubernetes clusters should have cluster DNS, as many examples rely on it.</a:t>
            </a:r>
          </a:p>
          <a:p>
            <a:r>
              <a:rPr lang="en-US" sz="2800" dirty="0"/>
              <a:t>Cluster DNS is a DNS server, in addition to the other DNS server(s) in your environment, which serves DNS records for Kubernetes services.</a:t>
            </a:r>
          </a:p>
          <a:p>
            <a:r>
              <a:rPr lang="en-US" sz="2800" dirty="0"/>
              <a:t>Containers started by Kubernetes automatically include this DNS server in their DNS searches.</a:t>
            </a:r>
          </a:p>
        </p:txBody>
      </p:sp>
      <p:pic>
        <p:nvPicPr>
          <p:cNvPr id="10" name="Picture 9" descr="A purple and black logo&#10;&#10;Description automatically generated">
            <a:extLst>
              <a:ext uri="{FF2B5EF4-FFF2-40B4-BE49-F238E27FC236}">
                <a16:creationId xmlns:a16="http://schemas.microsoft.com/office/drawing/2014/main" id="{A2685FED-B718-9B36-A701-17B495DC2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651" y="720254"/>
            <a:ext cx="3880338" cy="1257876"/>
          </a:xfrm>
          <a:prstGeom prst="rect">
            <a:avLst/>
          </a:prstGeom>
        </p:spPr>
      </p:pic>
    </p:spTree>
    <p:extLst>
      <p:ext uri="{BB962C8B-B14F-4D97-AF65-F5344CB8AC3E}">
        <p14:creationId xmlns:p14="http://schemas.microsoft.com/office/powerpoint/2010/main" val="3121408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78B-6B87-32AA-5472-0C5C4E82042C}"/>
              </a:ext>
            </a:extLst>
          </p:cNvPr>
          <p:cNvSpPr>
            <a:spLocks noGrp="1"/>
          </p:cNvSpPr>
          <p:nvPr>
            <p:ph type="title"/>
          </p:nvPr>
        </p:nvSpPr>
        <p:spPr>
          <a:xfrm>
            <a:off x="1207168" y="500062"/>
            <a:ext cx="10515600" cy="1325563"/>
          </a:xfrm>
        </p:spPr>
        <p:txBody>
          <a:bodyPr/>
          <a:lstStyle/>
          <a:p>
            <a:r>
              <a:rPr lang="en-US" b="1" dirty="0"/>
              <a:t>Addons..</a:t>
            </a:r>
            <a:br>
              <a:rPr lang="en-US" b="1" dirty="0"/>
            </a:br>
            <a:endParaRPr lang="en-US" dirty="0"/>
          </a:p>
        </p:txBody>
      </p:sp>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28</a:t>
            </a:fld>
            <a:endParaRPr lang="en-US"/>
          </a:p>
        </p:txBody>
      </p:sp>
      <p:sp>
        <p:nvSpPr>
          <p:cNvPr id="7" name="TextBox 6">
            <a:extLst>
              <a:ext uri="{FF2B5EF4-FFF2-40B4-BE49-F238E27FC236}">
                <a16:creationId xmlns:a16="http://schemas.microsoft.com/office/drawing/2014/main" id="{35FAA680-A6F7-DF00-8325-796E12C438D5}"/>
              </a:ext>
            </a:extLst>
          </p:cNvPr>
          <p:cNvSpPr txBox="1"/>
          <p:nvPr/>
        </p:nvSpPr>
        <p:spPr>
          <a:xfrm>
            <a:off x="469233" y="1367164"/>
            <a:ext cx="5273842" cy="3108543"/>
          </a:xfrm>
          <a:prstGeom prst="rect">
            <a:avLst/>
          </a:prstGeom>
          <a:noFill/>
        </p:spPr>
        <p:txBody>
          <a:bodyPr wrap="square">
            <a:spAutoFit/>
          </a:bodyPr>
          <a:lstStyle/>
          <a:p>
            <a:r>
              <a:rPr lang="en-US" sz="2800" b="1" dirty="0"/>
              <a:t>Web UI (Dashboard)</a:t>
            </a:r>
          </a:p>
          <a:p>
            <a:r>
              <a:rPr lang="en-US" sz="2800" dirty="0"/>
              <a:t>Dashboard is a general purpose, web-based UI for Kubernetes clusters. It allows users to manage and troubleshoot applications running in the cluster, as well as the cluster itself.</a:t>
            </a:r>
          </a:p>
        </p:txBody>
      </p:sp>
      <p:pic>
        <p:nvPicPr>
          <p:cNvPr id="8" name="Picture 7" descr="A screenshot of a computer&#10;&#10;Description automatically generated">
            <a:extLst>
              <a:ext uri="{FF2B5EF4-FFF2-40B4-BE49-F238E27FC236}">
                <a16:creationId xmlns:a16="http://schemas.microsoft.com/office/drawing/2014/main" id="{F68AF208-C17D-8CC4-F98E-2DDAA75E0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67164"/>
            <a:ext cx="5694947" cy="2792851"/>
          </a:xfrm>
          <a:prstGeom prst="rect">
            <a:avLst/>
          </a:prstGeom>
        </p:spPr>
      </p:pic>
    </p:spTree>
    <p:extLst>
      <p:ext uri="{BB962C8B-B14F-4D97-AF65-F5344CB8AC3E}">
        <p14:creationId xmlns:p14="http://schemas.microsoft.com/office/powerpoint/2010/main" val="2794568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78B-6B87-32AA-5472-0C5C4E82042C}"/>
              </a:ext>
            </a:extLst>
          </p:cNvPr>
          <p:cNvSpPr>
            <a:spLocks noGrp="1"/>
          </p:cNvSpPr>
          <p:nvPr>
            <p:ph type="title"/>
          </p:nvPr>
        </p:nvSpPr>
        <p:spPr>
          <a:xfrm>
            <a:off x="1207168" y="500062"/>
            <a:ext cx="10515600" cy="1325563"/>
          </a:xfrm>
        </p:spPr>
        <p:txBody>
          <a:bodyPr/>
          <a:lstStyle/>
          <a:p>
            <a:r>
              <a:rPr lang="en-US" b="1" dirty="0"/>
              <a:t>Addons..</a:t>
            </a:r>
            <a:br>
              <a:rPr lang="en-US" b="1" dirty="0"/>
            </a:br>
            <a:endParaRPr lang="en-US" dirty="0"/>
          </a:p>
        </p:txBody>
      </p:sp>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29</a:t>
            </a:fld>
            <a:endParaRPr lang="en-US"/>
          </a:p>
        </p:txBody>
      </p:sp>
      <p:sp>
        <p:nvSpPr>
          <p:cNvPr id="7" name="TextBox 6">
            <a:extLst>
              <a:ext uri="{FF2B5EF4-FFF2-40B4-BE49-F238E27FC236}">
                <a16:creationId xmlns:a16="http://schemas.microsoft.com/office/drawing/2014/main" id="{35FAA680-A6F7-DF00-8325-796E12C438D5}"/>
              </a:ext>
            </a:extLst>
          </p:cNvPr>
          <p:cNvSpPr txBox="1"/>
          <p:nvPr/>
        </p:nvSpPr>
        <p:spPr>
          <a:xfrm>
            <a:off x="469233" y="1367164"/>
            <a:ext cx="5273842" cy="2677656"/>
          </a:xfrm>
          <a:prstGeom prst="rect">
            <a:avLst/>
          </a:prstGeom>
          <a:noFill/>
        </p:spPr>
        <p:txBody>
          <a:bodyPr wrap="square">
            <a:spAutoFit/>
          </a:bodyPr>
          <a:lstStyle/>
          <a:p>
            <a:r>
              <a:rPr lang="en-US" sz="2800" b="1" dirty="0"/>
              <a:t>Container Resource Monitoring</a:t>
            </a:r>
          </a:p>
          <a:p>
            <a:r>
              <a:rPr lang="en-US" sz="2800" dirty="0"/>
              <a:t>Container Resource Monitoring records generic time-series metrics about containers in a central database, and provides a UI for browsing that data.</a:t>
            </a:r>
          </a:p>
        </p:txBody>
      </p:sp>
      <p:sp>
        <p:nvSpPr>
          <p:cNvPr id="10" name="TextBox 9">
            <a:extLst>
              <a:ext uri="{FF2B5EF4-FFF2-40B4-BE49-F238E27FC236}">
                <a16:creationId xmlns:a16="http://schemas.microsoft.com/office/drawing/2014/main" id="{413E7C75-4549-99FC-43D1-339A7FFAFA6D}"/>
              </a:ext>
            </a:extLst>
          </p:cNvPr>
          <p:cNvSpPr txBox="1"/>
          <p:nvPr/>
        </p:nvSpPr>
        <p:spPr>
          <a:xfrm>
            <a:off x="419100" y="4542590"/>
            <a:ext cx="11353800" cy="369332"/>
          </a:xfrm>
          <a:prstGeom prst="rect">
            <a:avLst/>
          </a:prstGeom>
          <a:noFill/>
        </p:spPr>
        <p:txBody>
          <a:bodyPr wrap="square">
            <a:spAutoFit/>
          </a:bodyPr>
          <a:lstStyle/>
          <a:p>
            <a:r>
              <a:rPr lang="en-US" dirty="0" err="1"/>
              <a:t>kubectl</a:t>
            </a:r>
            <a:r>
              <a:rPr lang="en-US" dirty="0"/>
              <a:t> apply -f https://raw.githubusercontent.com/techiescamp/kubeadm-scripts/main/manifests/metrics-server.yaml</a:t>
            </a:r>
          </a:p>
        </p:txBody>
      </p:sp>
      <p:sp>
        <p:nvSpPr>
          <p:cNvPr id="12" name="TextBox 11">
            <a:extLst>
              <a:ext uri="{FF2B5EF4-FFF2-40B4-BE49-F238E27FC236}">
                <a16:creationId xmlns:a16="http://schemas.microsoft.com/office/drawing/2014/main" id="{E8CA7396-DBFF-6956-4813-53B94B772AD6}"/>
              </a:ext>
            </a:extLst>
          </p:cNvPr>
          <p:cNvSpPr txBox="1"/>
          <p:nvPr/>
        </p:nvSpPr>
        <p:spPr>
          <a:xfrm>
            <a:off x="419100" y="5010659"/>
            <a:ext cx="6096000" cy="369332"/>
          </a:xfrm>
          <a:prstGeom prst="rect">
            <a:avLst/>
          </a:prstGeom>
          <a:noFill/>
        </p:spPr>
        <p:txBody>
          <a:bodyPr wrap="square">
            <a:spAutoFit/>
          </a:bodyPr>
          <a:lstStyle/>
          <a:p>
            <a:r>
              <a:rPr lang="en-US" dirty="0" err="1"/>
              <a:t>kubectl</a:t>
            </a:r>
            <a:r>
              <a:rPr lang="en-US" dirty="0"/>
              <a:t> top nodes</a:t>
            </a:r>
          </a:p>
        </p:txBody>
      </p:sp>
    </p:spTree>
    <p:extLst>
      <p:ext uri="{BB962C8B-B14F-4D97-AF65-F5344CB8AC3E}">
        <p14:creationId xmlns:p14="http://schemas.microsoft.com/office/powerpoint/2010/main" val="183998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9" name="Content Placeholder 8">
            <a:extLst>
              <a:ext uri="{FF2B5EF4-FFF2-40B4-BE49-F238E27FC236}">
                <a16:creationId xmlns:a16="http://schemas.microsoft.com/office/drawing/2014/main" id="{F37AA88F-3D84-AA64-A77A-66C85D91FD6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960633" y="1226017"/>
            <a:ext cx="10112472" cy="4725077"/>
          </a:xfrm>
        </p:spPr>
      </p:pic>
    </p:spTree>
    <p:extLst>
      <p:ext uri="{BB962C8B-B14F-4D97-AF65-F5344CB8AC3E}">
        <p14:creationId xmlns:p14="http://schemas.microsoft.com/office/powerpoint/2010/main" val="23878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78B-6B87-32AA-5472-0C5C4E82042C}"/>
              </a:ext>
            </a:extLst>
          </p:cNvPr>
          <p:cNvSpPr>
            <a:spLocks noGrp="1"/>
          </p:cNvSpPr>
          <p:nvPr>
            <p:ph type="title"/>
          </p:nvPr>
        </p:nvSpPr>
        <p:spPr>
          <a:xfrm>
            <a:off x="1207168" y="500062"/>
            <a:ext cx="10515600" cy="1325563"/>
          </a:xfrm>
        </p:spPr>
        <p:txBody>
          <a:bodyPr/>
          <a:lstStyle/>
          <a:p>
            <a:r>
              <a:rPr lang="en-US" b="1" dirty="0"/>
              <a:t>Addons..</a:t>
            </a:r>
            <a:br>
              <a:rPr lang="en-US" b="1" dirty="0"/>
            </a:br>
            <a:endParaRPr lang="en-US" dirty="0"/>
          </a:p>
        </p:txBody>
      </p:sp>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30</a:t>
            </a:fld>
            <a:endParaRPr lang="en-US"/>
          </a:p>
        </p:txBody>
      </p:sp>
      <p:sp>
        <p:nvSpPr>
          <p:cNvPr id="7" name="TextBox 6">
            <a:extLst>
              <a:ext uri="{FF2B5EF4-FFF2-40B4-BE49-F238E27FC236}">
                <a16:creationId xmlns:a16="http://schemas.microsoft.com/office/drawing/2014/main" id="{35FAA680-A6F7-DF00-8325-796E12C438D5}"/>
              </a:ext>
            </a:extLst>
          </p:cNvPr>
          <p:cNvSpPr txBox="1"/>
          <p:nvPr/>
        </p:nvSpPr>
        <p:spPr>
          <a:xfrm>
            <a:off x="469232" y="1367164"/>
            <a:ext cx="11113168" cy="1384995"/>
          </a:xfrm>
          <a:prstGeom prst="rect">
            <a:avLst/>
          </a:prstGeom>
          <a:noFill/>
        </p:spPr>
        <p:txBody>
          <a:bodyPr wrap="square">
            <a:spAutoFit/>
          </a:bodyPr>
          <a:lstStyle/>
          <a:p>
            <a:r>
              <a:rPr lang="en-US" sz="2800" b="1" dirty="0"/>
              <a:t>Cluster-level Logging</a:t>
            </a:r>
          </a:p>
          <a:p>
            <a:r>
              <a:rPr lang="en-US" sz="2800" dirty="0"/>
              <a:t>A cluster-level logging mechanism is responsible for saving container logs to a central log store with search/browsing interface.</a:t>
            </a:r>
          </a:p>
        </p:txBody>
      </p:sp>
    </p:spTree>
    <p:extLst>
      <p:ext uri="{BB962C8B-B14F-4D97-AF65-F5344CB8AC3E}">
        <p14:creationId xmlns:p14="http://schemas.microsoft.com/office/powerpoint/2010/main" val="857917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78B-6B87-32AA-5472-0C5C4E82042C}"/>
              </a:ext>
            </a:extLst>
          </p:cNvPr>
          <p:cNvSpPr>
            <a:spLocks noGrp="1"/>
          </p:cNvSpPr>
          <p:nvPr>
            <p:ph type="title"/>
          </p:nvPr>
        </p:nvSpPr>
        <p:spPr>
          <a:xfrm>
            <a:off x="1207168" y="500062"/>
            <a:ext cx="10515600" cy="1325563"/>
          </a:xfrm>
        </p:spPr>
        <p:txBody>
          <a:bodyPr/>
          <a:lstStyle/>
          <a:p>
            <a:r>
              <a:rPr lang="en-US" b="1" dirty="0"/>
              <a:t>Addons..</a:t>
            </a:r>
            <a:br>
              <a:rPr lang="en-US" b="1" dirty="0"/>
            </a:br>
            <a:endParaRPr lang="en-US" dirty="0"/>
          </a:p>
        </p:txBody>
      </p:sp>
      <p:sp>
        <p:nvSpPr>
          <p:cNvPr id="4" name="Date Placeholder 3">
            <a:extLst>
              <a:ext uri="{FF2B5EF4-FFF2-40B4-BE49-F238E27FC236}">
                <a16:creationId xmlns:a16="http://schemas.microsoft.com/office/drawing/2014/main" id="{46CC1E4C-AA48-2187-4925-2E74CADA0BC8}"/>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F0164622-97FD-CA3D-9650-1378B63AC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10B7-5781-2C01-33FB-B6F36F4D13FD}"/>
              </a:ext>
            </a:extLst>
          </p:cNvPr>
          <p:cNvSpPr>
            <a:spLocks noGrp="1"/>
          </p:cNvSpPr>
          <p:nvPr>
            <p:ph type="sldNum" sz="quarter" idx="12"/>
          </p:nvPr>
        </p:nvSpPr>
        <p:spPr/>
        <p:txBody>
          <a:bodyPr/>
          <a:lstStyle/>
          <a:p>
            <a:fld id="{5EE24C92-1265-4741-8F9F-404A15D9386E}" type="slidenum">
              <a:rPr lang="en-US" smtClean="0"/>
              <a:t>31</a:t>
            </a:fld>
            <a:endParaRPr lang="en-US"/>
          </a:p>
        </p:txBody>
      </p:sp>
      <p:sp>
        <p:nvSpPr>
          <p:cNvPr id="7" name="TextBox 6">
            <a:extLst>
              <a:ext uri="{FF2B5EF4-FFF2-40B4-BE49-F238E27FC236}">
                <a16:creationId xmlns:a16="http://schemas.microsoft.com/office/drawing/2014/main" id="{35FAA680-A6F7-DF00-8325-796E12C438D5}"/>
              </a:ext>
            </a:extLst>
          </p:cNvPr>
          <p:cNvSpPr txBox="1"/>
          <p:nvPr/>
        </p:nvSpPr>
        <p:spPr>
          <a:xfrm>
            <a:off x="469232" y="1367164"/>
            <a:ext cx="11113168" cy="2246769"/>
          </a:xfrm>
          <a:prstGeom prst="rect">
            <a:avLst/>
          </a:prstGeom>
          <a:noFill/>
        </p:spPr>
        <p:txBody>
          <a:bodyPr wrap="square">
            <a:spAutoFit/>
          </a:bodyPr>
          <a:lstStyle/>
          <a:p>
            <a:r>
              <a:rPr lang="en-US" sz="2800" b="1" dirty="0"/>
              <a:t>Network Plugins</a:t>
            </a:r>
          </a:p>
          <a:p>
            <a:r>
              <a:rPr lang="en-US" sz="2800" dirty="0"/>
              <a:t>Network plugins are software components that implement the container network interface (CNI) specification. They are responsible for allocating IP addresses to pods and enabling them to communicate with each other within the cluster..</a:t>
            </a:r>
          </a:p>
        </p:txBody>
      </p:sp>
      <p:sp>
        <p:nvSpPr>
          <p:cNvPr id="3" name="Rectangle 1">
            <a:extLst>
              <a:ext uri="{FF2B5EF4-FFF2-40B4-BE49-F238E27FC236}">
                <a16:creationId xmlns:a16="http://schemas.microsoft.com/office/drawing/2014/main" id="{962BA3FF-9A17-209B-B3E6-B9BC73F3C620}"/>
              </a:ext>
            </a:extLst>
          </p:cNvPr>
          <p:cNvSpPr>
            <a:spLocks noChangeArrowheads="1"/>
          </p:cNvSpPr>
          <p:nvPr/>
        </p:nvSpPr>
        <p:spPr bwMode="auto">
          <a:xfrm>
            <a:off x="469232" y="3619947"/>
            <a:ext cx="7050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Unicode MS"/>
              </a:rPr>
              <a:t>kubectl</a:t>
            </a:r>
            <a:r>
              <a:rPr kumimoji="0" lang="en-US" altLang="en-US" b="0" i="0" u="none" strike="noStrike" cap="none" normalizeH="0" baseline="0" dirty="0">
                <a:ln>
                  <a:noFill/>
                </a:ln>
                <a:solidFill>
                  <a:schemeClr val="tx1"/>
                </a:solidFill>
                <a:effectLst/>
                <a:latin typeface="Arial Unicode MS"/>
              </a:rPr>
              <a:t> apply -f https://docs.projectcalico.org/manifests/calico.yaml</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5C30585C-75AC-07DE-872B-2D9EB2B48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85" y="4282953"/>
            <a:ext cx="4273062" cy="1404376"/>
          </a:xfrm>
          <a:prstGeom prst="rect">
            <a:avLst/>
          </a:prstGeom>
        </p:spPr>
      </p:pic>
      <p:pic>
        <p:nvPicPr>
          <p:cNvPr id="11" name="Picture 10" descr="A logo with colorful lines&#10;&#10;Description automatically generated">
            <a:extLst>
              <a:ext uri="{FF2B5EF4-FFF2-40B4-BE49-F238E27FC236}">
                <a16:creationId xmlns:a16="http://schemas.microsoft.com/office/drawing/2014/main" id="{B69E4533-EBBB-03A0-AC1D-4FE7B634F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934" y="4421303"/>
            <a:ext cx="1474119" cy="1474119"/>
          </a:xfrm>
          <a:prstGeom prst="rect">
            <a:avLst/>
          </a:prstGeom>
        </p:spPr>
      </p:pic>
      <p:pic>
        <p:nvPicPr>
          <p:cNvPr id="15" name="Picture 14">
            <a:extLst>
              <a:ext uri="{FF2B5EF4-FFF2-40B4-BE49-F238E27FC236}">
                <a16:creationId xmlns:a16="http://schemas.microsoft.com/office/drawing/2014/main" id="{D0AD313A-BE4B-B941-4F25-8B3DAA308DEE}"/>
              </a:ext>
            </a:extLst>
          </p:cNvPr>
          <p:cNvPicPr>
            <a:picLocks noChangeAspect="1"/>
          </p:cNvPicPr>
          <p:nvPr/>
        </p:nvPicPr>
        <p:blipFill>
          <a:blip r:embed="rId4"/>
          <a:stretch>
            <a:fillRect/>
          </a:stretch>
        </p:blipFill>
        <p:spPr>
          <a:xfrm>
            <a:off x="6497053" y="4711587"/>
            <a:ext cx="2928204" cy="990111"/>
          </a:xfrm>
          <a:prstGeom prst="rect">
            <a:avLst/>
          </a:prstGeom>
        </p:spPr>
      </p:pic>
      <p:pic>
        <p:nvPicPr>
          <p:cNvPr id="17" name="Picture 16" descr="A black and white logo&#10;&#10;Description automatically generated">
            <a:extLst>
              <a:ext uri="{FF2B5EF4-FFF2-40B4-BE49-F238E27FC236}">
                <a16:creationId xmlns:a16="http://schemas.microsoft.com/office/drawing/2014/main" id="{770AA453-220D-8FCC-049F-7FA08DDC77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0945" y="4853939"/>
            <a:ext cx="2568491" cy="783390"/>
          </a:xfrm>
          <a:prstGeom prst="rect">
            <a:avLst/>
          </a:prstGeom>
        </p:spPr>
      </p:pic>
    </p:spTree>
    <p:extLst>
      <p:ext uri="{BB962C8B-B14F-4D97-AF65-F5344CB8AC3E}">
        <p14:creationId xmlns:p14="http://schemas.microsoft.com/office/powerpoint/2010/main" val="3060776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p:txBody>
          <a:bodyPr>
            <a:normAutofit fontScale="90000"/>
          </a:bodyPr>
          <a:lstStyle/>
          <a:p>
            <a:r>
              <a:rPr lang="en-US" sz="4000" b="1" i="0" dirty="0">
                <a:solidFill>
                  <a:srgbClr val="000000"/>
                </a:solidFill>
                <a:effectLst/>
                <a:latin typeface="OpenSans-Bold"/>
              </a:rPr>
              <a:t>The declarative model and desired state</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AF715A27-86AE-D0D3-AC63-9640A5E6DDCB}"/>
              </a:ext>
            </a:extLst>
          </p:cNvPr>
          <p:cNvSpPr>
            <a:spLocks noGrp="1"/>
          </p:cNvSpPr>
          <p:nvPr>
            <p:ph idx="1"/>
          </p:nvPr>
        </p:nvSpPr>
        <p:spPr/>
        <p:txBody>
          <a:bodyPr>
            <a:normAutofit lnSpcReduction="10000"/>
          </a:bodyPr>
          <a:lstStyle/>
          <a:p>
            <a:pPr marL="0" indent="0">
              <a:buNone/>
            </a:pPr>
            <a:r>
              <a:rPr lang="en-US" sz="1800" b="0" i="0" dirty="0">
                <a:solidFill>
                  <a:srgbClr val="000000"/>
                </a:solidFill>
                <a:effectLst/>
                <a:latin typeface="CrimsonText-Roman"/>
              </a:rPr>
              <a:t>The </a:t>
            </a:r>
            <a:r>
              <a:rPr lang="en-US" sz="1800" b="0" i="1" dirty="0">
                <a:solidFill>
                  <a:srgbClr val="000000"/>
                </a:solidFill>
                <a:effectLst/>
                <a:latin typeface="CrimsonText-Italic"/>
              </a:rPr>
              <a:t>declarative model </a:t>
            </a:r>
            <a:r>
              <a:rPr lang="en-US" sz="1800" b="0" i="0" dirty="0">
                <a:solidFill>
                  <a:srgbClr val="000000"/>
                </a:solidFill>
                <a:effectLst/>
                <a:latin typeface="CrimsonText-Roman"/>
              </a:rPr>
              <a:t>and the concept of </a:t>
            </a:r>
            <a:r>
              <a:rPr lang="en-US" sz="1800" b="0" i="1" dirty="0">
                <a:solidFill>
                  <a:srgbClr val="000000"/>
                </a:solidFill>
                <a:effectLst/>
                <a:latin typeface="CrimsonText-Italic"/>
              </a:rPr>
              <a:t>desired state </a:t>
            </a:r>
            <a:r>
              <a:rPr lang="en-US" sz="1800" b="0" i="0" dirty="0">
                <a:solidFill>
                  <a:srgbClr val="000000"/>
                </a:solidFill>
                <a:effectLst/>
                <a:latin typeface="CrimsonText-Roman"/>
              </a:rPr>
              <a:t>are at the very heart of Kubernetes. So, it’s vital you understand them.</a:t>
            </a:r>
          </a:p>
          <a:p>
            <a:pPr marL="0" indent="0">
              <a:buNone/>
            </a:pPr>
            <a:r>
              <a:rPr lang="en-US" sz="1800" b="0" i="0" dirty="0">
                <a:solidFill>
                  <a:srgbClr val="000000"/>
                </a:solidFill>
                <a:effectLst/>
                <a:latin typeface="CrimsonText-Roman"/>
              </a:rPr>
              <a:t>In Kubernetes, the declarative model works like this:</a:t>
            </a:r>
          </a:p>
          <a:p>
            <a:pPr marL="0" indent="0">
              <a:buNone/>
            </a:pPr>
            <a:r>
              <a:rPr lang="en-US" sz="1800" b="0" i="0" dirty="0">
                <a:solidFill>
                  <a:srgbClr val="000000"/>
                </a:solidFill>
                <a:effectLst/>
                <a:latin typeface="CrimsonText-Roman"/>
              </a:rPr>
              <a:t>1. Declare the desired state of an application microservice in a manifest file</a:t>
            </a:r>
          </a:p>
          <a:p>
            <a:pPr marL="0" indent="0">
              <a:buNone/>
            </a:pPr>
            <a:r>
              <a:rPr lang="en-US" sz="1800" b="0" i="0" dirty="0">
                <a:solidFill>
                  <a:srgbClr val="000000"/>
                </a:solidFill>
                <a:effectLst/>
                <a:latin typeface="CrimsonText-Roman"/>
              </a:rPr>
              <a:t>2. Post it to the API server</a:t>
            </a:r>
          </a:p>
          <a:p>
            <a:pPr marL="0" indent="0">
              <a:buNone/>
            </a:pPr>
            <a:r>
              <a:rPr lang="en-US" sz="1800" b="0" i="0" dirty="0">
                <a:solidFill>
                  <a:srgbClr val="000000"/>
                </a:solidFill>
                <a:effectLst/>
                <a:latin typeface="CrimsonText-Roman"/>
              </a:rPr>
              <a:t>3. Kubernetes stores it in the cluster store as the application’s </a:t>
            </a:r>
            <a:r>
              <a:rPr lang="en-US" sz="1800" b="0" i="1" dirty="0">
                <a:solidFill>
                  <a:srgbClr val="000000"/>
                </a:solidFill>
                <a:effectLst/>
                <a:latin typeface="CrimsonText-Italic"/>
              </a:rPr>
              <a:t>desired state</a:t>
            </a:r>
          </a:p>
          <a:p>
            <a:pPr marL="0" indent="0">
              <a:buNone/>
            </a:pPr>
            <a:r>
              <a:rPr lang="en-US" sz="1800" b="0" i="0" dirty="0">
                <a:solidFill>
                  <a:srgbClr val="000000"/>
                </a:solidFill>
                <a:effectLst/>
                <a:latin typeface="CrimsonText-Roman"/>
              </a:rPr>
              <a:t>4. Kubernetes implements the desired state on the cluster</a:t>
            </a:r>
          </a:p>
          <a:p>
            <a:pPr marL="0" indent="0">
              <a:buNone/>
            </a:pPr>
            <a:r>
              <a:rPr lang="en-US" sz="1800" b="0" i="0" dirty="0">
                <a:solidFill>
                  <a:srgbClr val="000000"/>
                </a:solidFill>
                <a:effectLst/>
                <a:latin typeface="CrimsonText-Roman"/>
              </a:rPr>
              <a:t>5. A controller makes sure the </a:t>
            </a:r>
            <a:r>
              <a:rPr lang="en-US" sz="1800" b="0" i="1" dirty="0">
                <a:solidFill>
                  <a:srgbClr val="000000"/>
                </a:solidFill>
                <a:effectLst/>
                <a:latin typeface="CrimsonText-Italic"/>
              </a:rPr>
              <a:t>observed state </a:t>
            </a:r>
            <a:r>
              <a:rPr lang="en-US" sz="1800" b="0" i="0" dirty="0">
                <a:solidFill>
                  <a:srgbClr val="000000"/>
                </a:solidFill>
                <a:effectLst/>
                <a:latin typeface="CrimsonText-Roman"/>
              </a:rPr>
              <a:t>of the application doesn’t vary from the</a:t>
            </a:r>
          </a:p>
          <a:p>
            <a:pPr marL="0" indent="0">
              <a:buNone/>
            </a:pPr>
            <a:r>
              <a:rPr lang="en-US" sz="1800" b="0" i="1" dirty="0">
                <a:solidFill>
                  <a:srgbClr val="000000"/>
                </a:solidFill>
                <a:effectLst/>
                <a:latin typeface="CrimsonText-Italic"/>
              </a:rPr>
              <a:t>desired state</a:t>
            </a:r>
            <a:r>
              <a:rPr lang="en-US" dirty="0"/>
              <a:t> </a:t>
            </a:r>
            <a:br>
              <a:rPr lang="en-US" dirty="0"/>
            </a:br>
            <a:endParaRPr lang="en-US" dirty="0"/>
          </a:p>
          <a:p>
            <a:pPr marL="0" indent="0">
              <a:buNone/>
            </a:pPr>
            <a:r>
              <a:rPr lang="en-US" sz="1800" b="1" i="0" dirty="0">
                <a:solidFill>
                  <a:srgbClr val="000000"/>
                </a:solidFill>
                <a:effectLst/>
                <a:latin typeface="CrimsonText-Bold"/>
              </a:rPr>
              <a:t>Terminology: </a:t>
            </a:r>
            <a:r>
              <a:rPr lang="en-US" sz="1800" b="0" i="1" dirty="0">
                <a:solidFill>
                  <a:srgbClr val="000000"/>
                </a:solidFill>
                <a:effectLst/>
                <a:latin typeface="CrimsonText-Italic"/>
              </a:rPr>
              <a:t>observed state, actual state </a:t>
            </a:r>
            <a:r>
              <a:rPr lang="en-US" sz="1800" b="0" i="0" dirty="0">
                <a:solidFill>
                  <a:srgbClr val="000000"/>
                </a:solidFill>
                <a:effectLst/>
                <a:latin typeface="CrimsonText-Roman"/>
              </a:rPr>
              <a:t>and </a:t>
            </a:r>
            <a:r>
              <a:rPr lang="en-US" sz="1800" b="0" i="1" dirty="0">
                <a:solidFill>
                  <a:srgbClr val="000000"/>
                </a:solidFill>
                <a:effectLst/>
                <a:latin typeface="CrimsonText-Italic"/>
              </a:rPr>
              <a:t>current state </a:t>
            </a:r>
            <a:r>
              <a:rPr lang="en-US" sz="1800" b="0" i="0" dirty="0">
                <a:solidFill>
                  <a:srgbClr val="000000"/>
                </a:solidFill>
                <a:effectLst/>
                <a:latin typeface="CrimsonText-Roman"/>
              </a:rPr>
              <a:t>all mean the same thing.</a:t>
            </a:r>
            <a:r>
              <a:rPr lang="en-US" dirty="0"/>
              <a:t> </a:t>
            </a:r>
            <a:br>
              <a:rPr lang="en-US" dirty="0"/>
            </a:br>
            <a:endParaRPr lang="en-US"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32</a:t>
            </a:fld>
            <a:endParaRPr lang="en-US"/>
          </a:p>
        </p:txBody>
      </p:sp>
    </p:spTree>
    <p:extLst>
      <p:ext uri="{BB962C8B-B14F-4D97-AF65-F5344CB8AC3E}">
        <p14:creationId xmlns:p14="http://schemas.microsoft.com/office/powerpoint/2010/main" val="151820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500062"/>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3" name="Content Placeholder 2">
            <a:extLst>
              <a:ext uri="{FF2B5EF4-FFF2-40B4-BE49-F238E27FC236}">
                <a16:creationId xmlns:a16="http://schemas.microsoft.com/office/drawing/2014/main" id="{AF715A27-86AE-D0D3-AC63-9640A5E6DDCB}"/>
              </a:ext>
            </a:extLst>
          </p:cNvPr>
          <p:cNvSpPr>
            <a:spLocks noGrp="1"/>
          </p:cNvSpPr>
          <p:nvPr>
            <p:ph idx="1"/>
          </p:nvPr>
        </p:nvSpPr>
        <p:spPr/>
        <p:txBody>
          <a:bodyPr>
            <a:normAutofit/>
          </a:bodyPr>
          <a:lstStyle/>
          <a:p>
            <a:pPr marL="0" indent="0">
              <a:buNone/>
            </a:pPr>
            <a:r>
              <a:rPr lang="en-US" sz="1800" b="0" i="0" dirty="0">
                <a:solidFill>
                  <a:srgbClr val="000000"/>
                </a:solidFill>
                <a:effectLst/>
                <a:latin typeface="CrimsonText-Roman"/>
              </a:rPr>
              <a:t>In the VMware world, the atomic unit of scheduling is the virtual machine (VM). In the Docker world, it’s the container. Well… in the Kubernetes world, it’s the </a:t>
            </a:r>
            <a:r>
              <a:rPr lang="en-US" sz="1800" b="0" i="1" dirty="0">
                <a:solidFill>
                  <a:srgbClr val="000000"/>
                </a:solidFill>
                <a:effectLst/>
                <a:latin typeface="CrimsonText-Italic"/>
              </a:rPr>
              <a:t>Pod</a:t>
            </a:r>
            <a:r>
              <a:rPr lang="en-US" sz="1800" b="0" i="0" dirty="0">
                <a:solidFill>
                  <a:srgbClr val="000000"/>
                </a:solidFill>
                <a:effectLst/>
                <a:latin typeface="CrimsonText-Roman"/>
              </a:rPr>
              <a:t>.</a:t>
            </a:r>
            <a:r>
              <a:rPr lang="en-US" dirty="0"/>
              <a:t> </a:t>
            </a:r>
            <a:br>
              <a:rPr lang="en-US" dirty="0"/>
            </a:br>
            <a:endParaRPr lang="en-US"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33</a:t>
            </a:fld>
            <a:endParaRPr lang="en-US"/>
          </a:p>
        </p:txBody>
      </p:sp>
      <p:pic>
        <p:nvPicPr>
          <p:cNvPr id="8" name="Picture 7">
            <a:extLst>
              <a:ext uri="{FF2B5EF4-FFF2-40B4-BE49-F238E27FC236}">
                <a16:creationId xmlns:a16="http://schemas.microsoft.com/office/drawing/2014/main" id="{0AC23296-E93D-A5B2-76ED-84DF7F95F9CD}"/>
              </a:ext>
            </a:extLst>
          </p:cNvPr>
          <p:cNvPicPr>
            <a:picLocks noChangeAspect="1"/>
          </p:cNvPicPr>
          <p:nvPr/>
        </p:nvPicPr>
        <p:blipFill>
          <a:blip r:embed="rId2"/>
          <a:stretch>
            <a:fillRect/>
          </a:stretch>
        </p:blipFill>
        <p:spPr>
          <a:xfrm>
            <a:off x="2185737" y="2874308"/>
            <a:ext cx="7455568" cy="2768826"/>
          </a:xfrm>
          <a:prstGeom prst="rect">
            <a:avLst/>
          </a:prstGeom>
        </p:spPr>
      </p:pic>
    </p:spTree>
    <p:extLst>
      <p:ext uri="{BB962C8B-B14F-4D97-AF65-F5344CB8AC3E}">
        <p14:creationId xmlns:p14="http://schemas.microsoft.com/office/powerpoint/2010/main" val="4057712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500062"/>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3" name="Content Placeholder 2">
            <a:extLst>
              <a:ext uri="{FF2B5EF4-FFF2-40B4-BE49-F238E27FC236}">
                <a16:creationId xmlns:a16="http://schemas.microsoft.com/office/drawing/2014/main" id="{AF715A27-86AE-D0D3-AC63-9640A5E6DDCB}"/>
              </a:ext>
            </a:extLst>
          </p:cNvPr>
          <p:cNvSpPr>
            <a:spLocks noGrp="1"/>
          </p:cNvSpPr>
          <p:nvPr>
            <p:ph idx="1"/>
          </p:nvPr>
        </p:nvSpPr>
        <p:spPr/>
        <p:txBody>
          <a:bodyPr>
            <a:normAutofit/>
          </a:bodyPr>
          <a:lstStyle/>
          <a:p>
            <a:pPr marL="0" indent="0">
              <a:buNone/>
            </a:pPr>
            <a:r>
              <a:rPr lang="en-US" sz="1800" b="0" i="0" dirty="0">
                <a:solidFill>
                  <a:srgbClr val="000000"/>
                </a:solidFill>
                <a:effectLst/>
                <a:latin typeface="CrimsonText-Roman"/>
              </a:rPr>
              <a:t>In the VMware world, the atomic unit of scheduling is the virtual machine (VM). In the Docker world, it’s the container. Well… in the Kubernetes world, it’s the </a:t>
            </a:r>
            <a:r>
              <a:rPr lang="en-US" sz="1800" b="0" i="1" dirty="0">
                <a:solidFill>
                  <a:srgbClr val="000000"/>
                </a:solidFill>
                <a:effectLst/>
                <a:latin typeface="CrimsonText-Italic"/>
              </a:rPr>
              <a:t>Pod</a:t>
            </a:r>
            <a:r>
              <a:rPr lang="en-US" sz="1800" b="0" i="0" dirty="0">
                <a:solidFill>
                  <a:srgbClr val="000000"/>
                </a:solidFill>
                <a:effectLst/>
                <a:latin typeface="CrimsonText-Roman"/>
              </a:rPr>
              <a:t>.</a:t>
            </a:r>
            <a:r>
              <a:rPr lang="en-US" dirty="0"/>
              <a:t> </a:t>
            </a:r>
            <a:br>
              <a:rPr lang="en-US" dirty="0"/>
            </a:br>
            <a:endParaRPr lang="en-US"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34</a:t>
            </a:fld>
            <a:endParaRPr lang="en-US"/>
          </a:p>
        </p:txBody>
      </p:sp>
      <p:pic>
        <p:nvPicPr>
          <p:cNvPr id="8" name="Picture 7">
            <a:extLst>
              <a:ext uri="{FF2B5EF4-FFF2-40B4-BE49-F238E27FC236}">
                <a16:creationId xmlns:a16="http://schemas.microsoft.com/office/drawing/2014/main" id="{0AC23296-E93D-A5B2-76ED-84DF7F95F9CD}"/>
              </a:ext>
            </a:extLst>
          </p:cNvPr>
          <p:cNvPicPr>
            <a:picLocks noChangeAspect="1"/>
          </p:cNvPicPr>
          <p:nvPr/>
        </p:nvPicPr>
        <p:blipFill>
          <a:blip r:embed="rId2"/>
          <a:stretch>
            <a:fillRect/>
          </a:stretch>
        </p:blipFill>
        <p:spPr>
          <a:xfrm>
            <a:off x="2185737" y="2874308"/>
            <a:ext cx="7455568" cy="2768826"/>
          </a:xfrm>
          <a:prstGeom prst="rect">
            <a:avLst/>
          </a:prstGeom>
        </p:spPr>
      </p:pic>
    </p:spTree>
    <p:extLst>
      <p:ext uri="{BB962C8B-B14F-4D97-AF65-F5344CB8AC3E}">
        <p14:creationId xmlns:p14="http://schemas.microsoft.com/office/powerpoint/2010/main" val="1395644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500062"/>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35</a:t>
            </a:fld>
            <a:endParaRPr lang="en-US"/>
          </a:p>
        </p:txBody>
      </p:sp>
      <p:sp>
        <p:nvSpPr>
          <p:cNvPr id="11" name="TextBox 10">
            <a:extLst>
              <a:ext uri="{FF2B5EF4-FFF2-40B4-BE49-F238E27FC236}">
                <a16:creationId xmlns:a16="http://schemas.microsoft.com/office/drawing/2014/main" id="{C8732A7F-1E9A-D535-ADA7-3479A2DCF337}"/>
              </a:ext>
            </a:extLst>
          </p:cNvPr>
          <p:cNvSpPr txBox="1"/>
          <p:nvPr/>
        </p:nvSpPr>
        <p:spPr>
          <a:xfrm>
            <a:off x="533400" y="1536627"/>
            <a:ext cx="10820400" cy="2031325"/>
          </a:xfrm>
          <a:prstGeom prst="rect">
            <a:avLst/>
          </a:prstGeom>
          <a:noFill/>
        </p:spPr>
        <p:txBody>
          <a:bodyPr wrap="square">
            <a:spAutoFit/>
          </a:bodyPr>
          <a:lstStyle/>
          <a:p>
            <a:r>
              <a:rPr lang="en-US" sz="1800" b="0" i="0" dirty="0">
                <a:solidFill>
                  <a:srgbClr val="000000"/>
                </a:solidFill>
                <a:effectLst/>
                <a:latin typeface="CrimsonText-Roman"/>
              </a:rPr>
              <a:t>The simplest model is to run a single container in every Pod. This is why we often use the terms “Pod” and “container” interchangeably. However, there are advanced use-cases that run multiple containers in a single Pod. Powerful examples of multi-container Pods include:</a:t>
            </a:r>
          </a:p>
          <a:p>
            <a:r>
              <a:rPr lang="en-US" sz="1800" b="0" i="0" dirty="0">
                <a:solidFill>
                  <a:srgbClr val="000000"/>
                </a:solidFill>
                <a:effectLst/>
                <a:latin typeface="CrimsonText-Roman"/>
              </a:rPr>
              <a:t>• Service meshes</a:t>
            </a:r>
          </a:p>
          <a:p>
            <a:r>
              <a:rPr lang="en-US" sz="1800" b="0" i="0" dirty="0">
                <a:solidFill>
                  <a:srgbClr val="000000"/>
                </a:solidFill>
                <a:effectLst/>
                <a:latin typeface="CrimsonText-Roman"/>
              </a:rPr>
              <a:t>• Web containers supported by a </a:t>
            </a:r>
            <a:r>
              <a:rPr lang="en-US" sz="1800" b="0" i="1" dirty="0">
                <a:solidFill>
                  <a:srgbClr val="000000"/>
                </a:solidFill>
                <a:effectLst/>
                <a:latin typeface="CrimsonText-Italic"/>
              </a:rPr>
              <a:t>helper </a:t>
            </a:r>
            <a:r>
              <a:rPr lang="en-US" sz="1800" b="0" i="0" dirty="0">
                <a:solidFill>
                  <a:srgbClr val="000000"/>
                </a:solidFill>
                <a:effectLst/>
                <a:latin typeface="CrimsonText-Roman"/>
              </a:rPr>
              <a:t>container pulling updated content</a:t>
            </a:r>
          </a:p>
          <a:p>
            <a:r>
              <a:rPr lang="en-US" sz="1800" b="0" i="0" dirty="0">
                <a:solidFill>
                  <a:srgbClr val="000000"/>
                </a:solidFill>
                <a:effectLst/>
                <a:latin typeface="CrimsonText-Roman"/>
              </a:rPr>
              <a:t>• Containers with a tightly coupled log scraper</a:t>
            </a:r>
            <a:r>
              <a:rPr lang="en-US" dirty="0"/>
              <a:t> </a:t>
            </a:r>
            <a:br>
              <a:rPr lang="en-US" dirty="0"/>
            </a:br>
            <a:endParaRPr lang="en-US" dirty="0"/>
          </a:p>
        </p:txBody>
      </p:sp>
      <p:pic>
        <p:nvPicPr>
          <p:cNvPr id="13" name="Picture 12">
            <a:extLst>
              <a:ext uri="{FF2B5EF4-FFF2-40B4-BE49-F238E27FC236}">
                <a16:creationId xmlns:a16="http://schemas.microsoft.com/office/drawing/2014/main" id="{2C35A285-D9C7-4038-234A-65FF77B4E385}"/>
              </a:ext>
            </a:extLst>
          </p:cNvPr>
          <p:cNvPicPr>
            <a:picLocks noChangeAspect="1"/>
          </p:cNvPicPr>
          <p:nvPr/>
        </p:nvPicPr>
        <p:blipFill>
          <a:blip r:embed="rId2"/>
          <a:stretch>
            <a:fillRect/>
          </a:stretch>
        </p:blipFill>
        <p:spPr>
          <a:xfrm>
            <a:off x="6096000" y="3024960"/>
            <a:ext cx="5979695" cy="3178126"/>
          </a:xfrm>
          <a:prstGeom prst="rect">
            <a:avLst/>
          </a:prstGeom>
        </p:spPr>
      </p:pic>
    </p:spTree>
    <p:extLst>
      <p:ext uri="{BB962C8B-B14F-4D97-AF65-F5344CB8AC3E}">
        <p14:creationId xmlns:p14="http://schemas.microsoft.com/office/powerpoint/2010/main" val="390612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36</a:t>
            </a:fld>
            <a:endParaRPr lang="en-US"/>
          </a:p>
        </p:txBody>
      </p:sp>
      <p:sp>
        <p:nvSpPr>
          <p:cNvPr id="7" name="TextBox 6">
            <a:extLst>
              <a:ext uri="{FF2B5EF4-FFF2-40B4-BE49-F238E27FC236}">
                <a16:creationId xmlns:a16="http://schemas.microsoft.com/office/drawing/2014/main" id="{8CF0D61F-474E-C0D8-94D8-C04F444F98C9}"/>
              </a:ext>
            </a:extLst>
          </p:cNvPr>
          <p:cNvSpPr txBox="1"/>
          <p:nvPr/>
        </p:nvSpPr>
        <p:spPr>
          <a:xfrm>
            <a:off x="224590" y="1825625"/>
            <a:ext cx="11742820" cy="2677656"/>
          </a:xfrm>
          <a:prstGeom prst="rect">
            <a:avLst/>
          </a:prstGeom>
          <a:noFill/>
        </p:spPr>
        <p:txBody>
          <a:bodyPr wrap="square">
            <a:spAutoFit/>
          </a:bodyPr>
          <a:lstStyle/>
          <a:p>
            <a:r>
              <a:rPr lang="en-US" sz="2400" b="0" i="0" dirty="0">
                <a:solidFill>
                  <a:srgbClr val="000000"/>
                </a:solidFill>
                <a:effectLst/>
                <a:latin typeface="CrimsonText-Roman"/>
              </a:rPr>
              <a:t>Pods themselves don’t actually run applications – applications always run in containers. The Pod is just an execution environment to run one or more containers. Keeping it high level, Pods ring-fence an area of the host OS and run one or more containers.</a:t>
            </a:r>
          </a:p>
          <a:p>
            <a:r>
              <a:rPr lang="en-US" sz="2400" b="0" i="0" dirty="0">
                <a:solidFill>
                  <a:srgbClr val="000000"/>
                </a:solidFill>
                <a:effectLst/>
                <a:latin typeface="CrimsonText-Roman"/>
              </a:rPr>
              <a:t>If you’re running multiple containers in a Pod, they all share the same Pod environment. This includes the network stack, volumes, IPC namespace, shared memory, and more. As an example, all containers in the same Pod will share the same IP address (the Pod’s IP). </a:t>
            </a:r>
            <a:br>
              <a:rPr lang="en-US" sz="2400" dirty="0"/>
            </a:br>
            <a:endParaRPr lang="en-US" sz="2400" dirty="0"/>
          </a:p>
        </p:txBody>
      </p:sp>
    </p:spTree>
    <p:extLst>
      <p:ext uri="{BB962C8B-B14F-4D97-AF65-F5344CB8AC3E}">
        <p14:creationId xmlns:p14="http://schemas.microsoft.com/office/powerpoint/2010/main" val="2602519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37</a:t>
            </a:fld>
            <a:endParaRPr lang="en-US"/>
          </a:p>
        </p:txBody>
      </p:sp>
      <p:sp>
        <p:nvSpPr>
          <p:cNvPr id="7" name="TextBox 6">
            <a:extLst>
              <a:ext uri="{FF2B5EF4-FFF2-40B4-BE49-F238E27FC236}">
                <a16:creationId xmlns:a16="http://schemas.microsoft.com/office/drawing/2014/main" id="{8CF0D61F-474E-C0D8-94D8-C04F444F98C9}"/>
              </a:ext>
            </a:extLst>
          </p:cNvPr>
          <p:cNvSpPr txBox="1"/>
          <p:nvPr/>
        </p:nvSpPr>
        <p:spPr>
          <a:xfrm>
            <a:off x="224590" y="1825625"/>
            <a:ext cx="11742820" cy="1261884"/>
          </a:xfrm>
          <a:prstGeom prst="rect">
            <a:avLst/>
          </a:prstGeom>
          <a:noFill/>
        </p:spPr>
        <p:txBody>
          <a:bodyPr wrap="square">
            <a:spAutoFit/>
          </a:bodyPr>
          <a:lstStyle/>
          <a:p>
            <a:r>
              <a:rPr lang="en-US" sz="2000" b="0" i="0" dirty="0">
                <a:solidFill>
                  <a:srgbClr val="000000"/>
                </a:solidFill>
                <a:effectLst/>
                <a:latin typeface="CrimsonText-Roman"/>
              </a:rPr>
              <a:t>If two containers in the same Pod need to talk to each other (container-to-container within the Pod) they can use the Pod’s </a:t>
            </a:r>
            <a:r>
              <a:rPr lang="en-US" sz="2000" b="0" i="0" dirty="0">
                <a:solidFill>
                  <a:srgbClr val="000000"/>
                </a:solidFill>
                <a:effectLst/>
                <a:latin typeface="SourceCodePro-Regular"/>
              </a:rPr>
              <a:t>localhost </a:t>
            </a:r>
            <a:r>
              <a:rPr lang="en-US" sz="2000" b="0" i="0" dirty="0">
                <a:solidFill>
                  <a:srgbClr val="000000"/>
                </a:solidFill>
                <a:effectLst/>
                <a:latin typeface="CrimsonText-Roman"/>
              </a:rPr>
              <a:t>interface</a:t>
            </a:r>
            <a:r>
              <a:rPr lang="en-US" sz="2800" dirty="0"/>
              <a:t> </a:t>
            </a:r>
            <a:br>
              <a:rPr lang="en-US" sz="2800" dirty="0"/>
            </a:br>
            <a:endParaRPr lang="en-US" sz="2800" dirty="0"/>
          </a:p>
        </p:txBody>
      </p:sp>
      <p:pic>
        <p:nvPicPr>
          <p:cNvPr id="8" name="Picture 7">
            <a:extLst>
              <a:ext uri="{FF2B5EF4-FFF2-40B4-BE49-F238E27FC236}">
                <a16:creationId xmlns:a16="http://schemas.microsoft.com/office/drawing/2014/main" id="{D9DEF80A-A8DF-DCCB-90FD-0961EB62C65F}"/>
              </a:ext>
            </a:extLst>
          </p:cNvPr>
          <p:cNvPicPr>
            <a:picLocks noChangeAspect="1"/>
          </p:cNvPicPr>
          <p:nvPr/>
        </p:nvPicPr>
        <p:blipFill>
          <a:blip r:embed="rId2"/>
          <a:stretch>
            <a:fillRect/>
          </a:stretch>
        </p:blipFill>
        <p:spPr>
          <a:xfrm>
            <a:off x="4435108" y="2254834"/>
            <a:ext cx="6666030" cy="4027718"/>
          </a:xfrm>
          <a:prstGeom prst="rect">
            <a:avLst/>
          </a:prstGeom>
        </p:spPr>
      </p:pic>
    </p:spTree>
    <p:extLst>
      <p:ext uri="{BB962C8B-B14F-4D97-AF65-F5344CB8AC3E}">
        <p14:creationId xmlns:p14="http://schemas.microsoft.com/office/powerpoint/2010/main" val="4005038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38</a:t>
            </a:fld>
            <a:endParaRPr lang="en-US"/>
          </a:p>
        </p:txBody>
      </p:sp>
      <p:sp>
        <p:nvSpPr>
          <p:cNvPr id="9" name="TextBox 8">
            <a:extLst>
              <a:ext uri="{FF2B5EF4-FFF2-40B4-BE49-F238E27FC236}">
                <a16:creationId xmlns:a16="http://schemas.microsoft.com/office/drawing/2014/main" id="{6FBB6F06-F403-C235-BF4A-CAC818BA8884}"/>
              </a:ext>
            </a:extLst>
          </p:cNvPr>
          <p:cNvSpPr txBox="1"/>
          <p:nvPr/>
        </p:nvSpPr>
        <p:spPr>
          <a:xfrm>
            <a:off x="449179" y="1801323"/>
            <a:ext cx="10904621" cy="3046988"/>
          </a:xfrm>
          <a:prstGeom prst="rect">
            <a:avLst/>
          </a:prstGeom>
          <a:noFill/>
        </p:spPr>
        <p:txBody>
          <a:bodyPr wrap="square">
            <a:spAutoFit/>
          </a:bodyPr>
          <a:lstStyle/>
          <a:p>
            <a:r>
              <a:rPr lang="en-US" sz="2400" b="0" i="0" dirty="0">
                <a:solidFill>
                  <a:srgbClr val="000000"/>
                </a:solidFill>
                <a:effectLst/>
                <a:latin typeface="CrimsonText-Roman"/>
              </a:rPr>
              <a:t>Multi-container Pods are ideal when you have requirements for tightly coupled containers that may need to share memory and storage. However, if you don’t </a:t>
            </a:r>
            <a:r>
              <a:rPr lang="en-US" sz="2400" b="0" i="1" dirty="0">
                <a:solidFill>
                  <a:srgbClr val="000000"/>
                </a:solidFill>
                <a:effectLst/>
                <a:latin typeface="CrimsonText-Italic"/>
              </a:rPr>
              <a:t>need </a:t>
            </a:r>
            <a:r>
              <a:rPr lang="en-US" sz="2400" b="0" i="0" dirty="0">
                <a:solidFill>
                  <a:srgbClr val="000000"/>
                </a:solidFill>
                <a:effectLst/>
                <a:latin typeface="CrimsonText-Roman"/>
              </a:rPr>
              <a:t>to tightly couple containers, you should put them in their own Pods and loosely couple them over the network. This keeps things clean by having every Pod dedicated to a single task. However, it creates a lot of potentially un-encrypted east-west network traffic. You should seriously consider using a service mesh to secure traffic between Pods and provide better network observability.</a:t>
            </a:r>
            <a:r>
              <a:rPr lang="en-US" sz="2400" dirty="0"/>
              <a:t> </a:t>
            </a:r>
            <a:br>
              <a:rPr lang="en-US" sz="2400" dirty="0"/>
            </a:br>
            <a:endParaRPr lang="en-US" sz="2400" dirty="0"/>
          </a:p>
        </p:txBody>
      </p:sp>
    </p:spTree>
    <p:extLst>
      <p:ext uri="{BB962C8B-B14F-4D97-AF65-F5344CB8AC3E}">
        <p14:creationId xmlns:p14="http://schemas.microsoft.com/office/powerpoint/2010/main" val="653006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39</a:t>
            </a:fld>
            <a:endParaRPr lang="en-US"/>
          </a:p>
        </p:txBody>
      </p:sp>
      <p:sp>
        <p:nvSpPr>
          <p:cNvPr id="9" name="TextBox 8">
            <a:extLst>
              <a:ext uri="{FF2B5EF4-FFF2-40B4-BE49-F238E27FC236}">
                <a16:creationId xmlns:a16="http://schemas.microsoft.com/office/drawing/2014/main" id="{6FBB6F06-F403-C235-BF4A-CAC818BA8884}"/>
              </a:ext>
            </a:extLst>
          </p:cNvPr>
          <p:cNvSpPr txBox="1"/>
          <p:nvPr/>
        </p:nvSpPr>
        <p:spPr>
          <a:xfrm>
            <a:off x="449179" y="1801323"/>
            <a:ext cx="10904621" cy="3046988"/>
          </a:xfrm>
          <a:prstGeom prst="rect">
            <a:avLst/>
          </a:prstGeom>
          <a:noFill/>
        </p:spPr>
        <p:txBody>
          <a:bodyPr wrap="square">
            <a:spAutoFit/>
          </a:bodyPr>
          <a:lstStyle/>
          <a:p>
            <a:r>
              <a:rPr lang="en-US" sz="2400" b="0" i="0" dirty="0">
                <a:solidFill>
                  <a:srgbClr val="000000"/>
                </a:solidFill>
                <a:effectLst/>
                <a:latin typeface="CrimsonText-Roman"/>
              </a:rPr>
              <a:t>Multi-container Pods are ideal when you have requirements for tightly coupled containers that may need to share memory and storage. However, if you don’t </a:t>
            </a:r>
            <a:r>
              <a:rPr lang="en-US" sz="2400" b="0" i="1" dirty="0">
                <a:solidFill>
                  <a:srgbClr val="000000"/>
                </a:solidFill>
                <a:effectLst/>
                <a:latin typeface="CrimsonText-Italic"/>
              </a:rPr>
              <a:t>need </a:t>
            </a:r>
            <a:r>
              <a:rPr lang="en-US" sz="2400" b="0" i="0" dirty="0">
                <a:solidFill>
                  <a:srgbClr val="000000"/>
                </a:solidFill>
                <a:effectLst/>
                <a:latin typeface="CrimsonText-Roman"/>
              </a:rPr>
              <a:t>to tightly couple containers, you should put them in their own Pods and loosely couple them over the network. This keeps things clean by having every Pod dedicated to a single task. However, it creates a lot of potentially un-encrypted east-west network traffic. You should seriously consider using a service mesh to secure traffic between Pods and provide better network observability.</a:t>
            </a:r>
            <a:r>
              <a:rPr lang="en-US" sz="2400" dirty="0"/>
              <a:t> </a:t>
            </a:r>
            <a:br>
              <a:rPr lang="en-US" sz="2400" dirty="0"/>
            </a:br>
            <a:endParaRPr lang="en-US" sz="2400" dirty="0"/>
          </a:p>
        </p:txBody>
      </p:sp>
      <p:sp>
        <p:nvSpPr>
          <p:cNvPr id="7" name="TextBox 6">
            <a:extLst>
              <a:ext uri="{FF2B5EF4-FFF2-40B4-BE49-F238E27FC236}">
                <a16:creationId xmlns:a16="http://schemas.microsoft.com/office/drawing/2014/main" id="{144FA932-7529-D7B6-6378-640BE03D0892}"/>
              </a:ext>
            </a:extLst>
          </p:cNvPr>
          <p:cNvSpPr txBox="1"/>
          <p:nvPr/>
        </p:nvSpPr>
        <p:spPr>
          <a:xfrm>
            <a:off x="449179" y="4786690"/>
            <a:ext cx="10904621" cy="1569660"/>
          </a:xfrm>
          <a:prstGeom prst="rect">
            <a:avLst/>
          </a:prstGeom>
          <a:noFill/>
        </p:spPr>
        <p:txBody>
          <a:bodyPr wrap="square">
            <a:spAutoFit/>
          </a:bodyPr>
          <a:lstStyle/>
          <a:p>
            <a:r>
              <a:rPr lang="en-US" sz="2400" b="0" i="0" dirty="0">
                <a:solidFill>
                  <a:srgbClr val="000000"/>
                </a:solidFill>
                <a:effectLst/>
                <a:latin typeface="CrimsonText-Roman"/>
              </a:rPr>
              <a:t>A single Pod can only be scheduled to a single node - Kubernetes cannot schedule a single Pod across multiple nodes. This is also true of multi-container Pods – all containers in the same Pod run on the same node.</a:t>
            </a:r>
            <a:r>
              <a:rPr lang="en-US" sz="2400" dirty="0"/>
              <a:t> </a:t>
            </a:r>
            <a:br>
              <a:rPr lang="en-US" sz="2400" dirty="0"/>
            </a:br>
            <a:endParaRPr lang="en-US" sz="2400" dirty="0"/>
          </a:p>
        </p:txBody>
      </p:sp>
    </p:spTree>
    <p:extLst>
      <p:ext uri="{BB962C8B-B14F-4D97-AF65-F5344CB8AC3E}">
        <p14:creationId xmlns:p14="http://schemas.microsoft.com/office/powerpoint/2010/main" val="225776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3" name="Content Placeholder 2">
            <a:extLst>
              <a:ext uri="{FF2B5EF4-FFF2-40B4-BE49-F238E27FC236}">
                <a16:creationId xmlns:a16="http://schemas.microsoft.com/office/drawing/2014/main" id="{BB87690E-B1F6-C4CF-A6A5-9C36F05538B8}"/>
              </a:ext>
            </a:extLst>
          </p:cNvPr>
          <p:cNvSpPr>
            <a:spLocks noGrp="1"/>
          </p:cNvSpPr>
          <p:nvPr>
            <p:ph idx="1"/>
          </p:nvPr>
        </p:nvSpPr>
        <p:spPr/>
        <p:txBody>
          <a:bodyPr/>
          <a:lstStyle/>
          <a:p>
            <a:pPr marL="0" indent="0">
              <a:buNone/>
            </a:pPr>
            <a:r>
              <a:rPr lang="en-US" dirty="0"/>
              <a:t>The control plane's components make global decisions about the cluster (for example, scheduling), as well as detecting and responding to cluster events (for example, starting up a new pod when a Deployment's replicas field is unsatisfied).</a:t>
            </a:r>
          </a:p>
          <a:p>
            <a:pPr marL="0" indent="0">
              <a:buNone/>
            </a:pPr>
            <a:endParaRPr lang="en-US" dirty="0"/>
          </a:p>
          <a:p>
            <a:pPr marL="0" indent="0">
              <a:buNone/>
            </a:pPr>
            <a:r>
              <a:rPr lang="en-US" dirty="0"/>
              <a:t>Control plane components can be run on any machine in the cluster. However, for simplicity, setup scripts typically start all control plane components on the same machine, and do not run user containers on this machine. </a:t>
            </a:r>
          </a:p>
        </p:txBody>
      </p:sp>
      <p:sp>
        <p:nvSpPr>
          <p:cNvPr id="9" name="TextBox 8">
            <a:extLst>
              <a:ext uri="{FF2B5EF4-FFF2-40B4-BE49-F238E27FC236}">
                <a16:creationId xmlns:a16="http://schemas.microsoft.com/office/drawing/2014/main" id="{A3DE23CA-DDEB-51B7-0049-EC8634A0E036}"/>
              </a:ext>
            </a:extLst>
          </p:cNvPr>
          <p:cNvSpPr txBox="1"/>
          <p:nvPr/>
        </p:nvSpPr>
        <p:spPr>
          <a:xfrm>
            <a:off x="273571" y="1016197"/>
            <a:ext cx="6093500" cy="707886"/>
          </a:xfrm>
          <a:prstGeom prst="rect">
            <a:avLst/>
          </a:prstGeom>
          <a:noFill/>
        </p:spPr>
        <p:txBody>
          <a:bodyPr wrap="square">
            <a:spAutoFit/>
          </a:bodyPr>
          <a:lstStyle/>
          <a:p>
            <a:r>
              <a:rPr lang="en-US" sz="4000" b="1" dirty="0"/>
              <a:t>Control Plane Components</a:t>
            </a:r>
          </a:p>
        </p:txBody>
      </p:sp>
    </p:spTree>
    <p:extLst>
      <p:ext uri="{BB962C8B-B14F-4D97-AF65-F5344CB8AC3E}">
        <p14:creationId xmlns:p14="http://schemas.microsoft.com/office/powerpoint/2010/main" val="405003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40</a:t>
            </a:fld>
            <a:endParaRPr lang="en-US"/>
          </a:p>
        </p:txBody>
      </p:sp>
      <p:sp>
        <p:nvSpPr>
          <p:cNvPr id="8" name="TextBox 7">
            <a:extLst>
              <a:ext uri="{FF2B5EF4-FFF2-40B4-BE49-F238E27FC236}">
                <a16:creationId xmlns:a16="http://schemas.microsoft.com/office/drawing/2014/main" id="{6D04DA5F-7AA6-1877-9F38-85C0726F00ED}"/>
              </a:ext>
            </a:extLst>
          </p:cNvPr>
          <p:cNvSpPr txBox="1"/>
          <p:nvPr/>
        </p:nvSpPr>
        <p:spPr>
          <a:xfrm>
            <a:off x="1363578" y="1643896"/>
            <a:ext cx="9368589" cy="4339650"/>
          </a:xfrm>
          <a:prstGeom prst="rect">
            <a:avLst/>
          </a:prstGeom>
          <a:noFill/>
        </p:spPr>
        <p:txBody>
          <a:bodyPr wrap="square">
            <a:spAutoFit/>
          </a:bodyPr>
          <a:lstStyle/>
          <a:p>
            <a:r>
              <a:rPr lang="en-US" sz="3600" b="1" i="0" dirty="0">
                <a:solidFill>
                  <a:srgbClr val="000000"/>
                </a:solidFill>
                <a:effectLst/>
                <a:latin typeface="OpenSans-Bold"/>
              </a:rPr>
              <a:t>Pod lifecycle</a:t>
            </a:r>
          </a:p>
          <a:p>
            <a:r>
              <a:rPr lang="en-US" sz="2400" b="0" i="0" dirty="0">
                <a:solidFill>
                  <a:srgbClr val="000000"/>
                </a:solidFill>
                <a:effectLst/>
                <a:latin typeface="CrimsonText-Roman"/>
              </a:rPr>
              <a:t>Pods are mortal – they’re created, they live, and they die. If they die unexpectedly, you don’t bring them back to life. Instead, Kubernetes starts a new one in its place. This new one looks, smells, and feels like the old one. However, it’s a shiny new Pod with a shiny new ID and IP address.</a:t>
            </a:r>
          </a:p>
          <a:p>
            <a:r>
              <a:rPr lang="en-US" sz="2400" b="0" i="0" dirty="0">
                <a:solidFill>
                  <a:srgbClr val="000000"/>
                </a:solidFill>
                <a:effectLst/>
                <a:latin typeface="CrimsonText-Roman"/>
              </a:rPr>
              <a:t>This has implications on how you design your applications. Don’t design them to be tightly coupled to a particular instance of a Pod. Instead, design them so that when Pods fail, a totally new one (with a new ID and IP address) can pop up somewhere else in the cluster and seamlessly take its place.</a:t>
            </a:r>
            <a:r>
              <a:rPr lang="en-US" sz="2400" dirty="0"/>
              <a:t> </a:t>
            </a:r>
            <a:br>
              <a:rPr lang="en-US" sz="2400" dirty="0"/>
            </a:br>
            <a:endParaRPr lang="en-US" sz="2400" dirty="0"/>
          </a:p>
        </p:txBody>
      </p:sp>
    </p:spTree>
    <p:extLst>
      <p:ext uri="{BB962C8B-B14F-4D97-AF65-F5344CB8AC3E}">
        <p14:creationId xmlns:p14="http://schemas.microsoft.com/office/powerpoint/2010/main" val="1273956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41</a:t>
            </a:fld>
            <a:endParaRPr lang="en-US"/>
          </a:p>
        </p:txBody>
      </p:sp>
      <p:sp>
        <p:nvSpPr>
          <p:cNvPr id="8" name="TextBox 7">
            <a:extLst>
              <a:ext uri="{FF2B5EF4-FFF2-40B4-BE49-F238E27FC236}">
                <a16:creationId xmlns:a16="http://schemas.microsoft.com/office/drawing/2014/main" id="{6D04DA5F-7AA6-1877-9F38-85C0726F00ED}"/>
              </a:ext>
            </a:extLst>
          </p:cNvPr>
          <p:cNvSpPr txBox="1"/>
          <p:nvPr/>
        </p:nvSpPr>
        <p:spPr>
          <a:xfrm>
            <a:off x="657726" y="2109117"/>
            <a:ext cx="10696074" cy="4401205"/>
          </a:xfrm>
          <a:prstGeom prst="rect">
            <a:avLst/>
          </a:prstGeom>
          <a:noFill/>
        </p:spPr>
        <p:txBody>
          <a:bodyPr wrap="square">
            <a:spAutoFit/>
          </a:bodyPr>
          <a:lstStyle/>
          <a:p>
            <a:r>
              <a:rPr lang="en-US" sz="2800" b="1" i="0" dirty="0">
                <a:solidFill>
                  <a:srgbClr val="000000"/>
                </a:solidFill>
                <a:effectLst/>
                <a:latin typeface="OpenSans-Bold"/>
              </a:rPr>
              <a:t>Pod immutability</a:t>
            </a:r>
          </a:p>
          <a:p>
            <a:r>
              <a:rPr lang="en-US" sz="2800" b="0" i="0" dirty="0">
                <a:solidFill>
                  <a:srgbClr val="000000"/>
                </a:solidFill>
                <a:effectLst/>
                <a:latin typeface="CrimsonText-Roman"/>
              </a:rPr>
              <a:t>Pods are immutable. This means you don’t change them once they’re running.</a:t>
            </a:r>
          </a:p>
          <a:p>
            <a:r>
              <a:rPr lang="en-US" sz="2800" b="0" i="0" dirty="0">
                <a:solidFill>
                  <a:srgbClr val="000000"/>
                </a:solidFill>
                <a:effectLst/>
                <a:latin typeface="CrimsonText-Roman"/>
              </a:rPr>
              <a:t>For example, once a Pod is running, you never log on to it and change or update its configuration. If you need to change or update it, you replace it with a new one running the new configuration. Whenever we talk about </a:t>
            </a:r>
            <a:r>
              <a:rPr lang="en-US" sz="2800" b="0" i="1" dirty="0">
                <a:solidFill>
                  <a:srgbClr val="000000"/>
                </a:solidFill>
                <a:effectLst/>
                <a:latin typeface="CrimsonText-Italic"/>
              </a:rPr>
              <a:t>updating Pods</a:t>
            </a:r>
            <a:r>
              <a:rPr lang="en-US" sz="2800" b="0" i="0" dirty="0">
                <a:solidFill>
                  <a:srgbClr val="000000"/>
                </a:solidFill>
                <a:effectLst/>
                <a:latin typeface="CrimsonText-Roman"/>
              </a:rPr>
              <a:t>, we really mean delete the old one and replace it with a new one.</a:t>
            </a:r>
            <a:r>
              <a:rPr lang="en-US" sz="4800" dirty="0"/>
              <a:t> </a:t>
            </a:r>
            <a:br>
              <a:rPr lang="en-US" sz="4800" dirty="0"/>
            </a:br>
            <a:endParaRPr lang="en-US" sz="3600" dirty="0"/>
          </a:p>
        </p:txBody>
      </p:sp>
    </p:spTree>
    <p:extLst>
      <p:ext uri="{BB962C8B-B14F-4D97-AF65-F5344CB8AC3E}">
        <p14:creationId xmlns:p14="http://schemas.microsoft.com/office/powerpoint/2010/main" val="39754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42</a:t>
            </a:fld>
            <a:endParaRPr lang="en-US"/>
          </a:p>
        </p:txBody>
      </p:sp>
      <p:sp>
        <p:nvSpPr>
          <p:cNvPr id="8" name="TextBox 7">
            <a:extLst>
              <a:ext uri="{FF2B5EF4-FFF2-40B4-BE49-F238E27FC236}">
                <a16:creationId xmlns:a16="http://schemas.microsoft.com/office/drawing/2014/main" id="{6D04DA5F-7AA6-1877-9F38-85C0726F00ED}"/>
              </a:ext>
            </a:extLst>
          </p:cNvPr>
          <p:cNvSpPr txBox="1"/>
          <p:nvPr/>
        </p:nvSpPr>
        <p:spPr>
          <a:xfrm>
            <a:off x="657726" y="2109117"/>
            <a:ext cx="10515600" cy="4278094"/>
          </a:xfrm>
          <a:prstGeom prst="rect">
            <a:avLst/>
          </a:prstGeom>
          <a:noFill/>
        </p:spPr>
        <p:txBody>
          <a:bodyPr wrap="square">
            <a:spAutoFit/>
          </a:bodyPr>
          <a:lstStyle/>
          <a:p>
            <a:r>
              <a:rPr lang="en-US" sz="2000" b="1" i="0" dirty="0">
                <a:solidFill>
                  <a:srgbClr val="000000"/>
                </a:solidFill>
                <a:effectLst/>
                <a:latin typeface="OpenSans-Bold"/>
              </a:rPr>
              <a:t>Pods augment containers</a:t>
            </a:r>
          </a:p>
          <a:p>
            <a:r>
              <a:rPr lang="en-US" sz="2000" b="0" i="0" dirty="0">
                <a:solidFill>
                  <a:srgbClr val="000000"/>
                </a:solidFill>
                <a:effectLst/>
                <a:latin typeface="CrimsonText-Roman"/>
              </a:rPr>
              <a:t>Pods augment containers in all the following ways:</a:t>
            </a:r>
          </a:p>
          <a:p>
            <a:r>
              <a:rPr lang="en-US" sz="2000" b="0" i="0" dirty="0">
                <a:solidFill>
                  <a:srgbClr val="000000"/>
                </a:solidFill>
                <a:effectLst/>
                <a:latin typeface="CrimsonText-Roman"/>
              </a:rPr>
              <a:t>• Labels and annotations</a:t>
            </a:r>
          </a:p>
          <a:p>
            <a:r>
              <a:rPr lang="en-US" sz="2000" b="0" i="0" dirty="0">
                <a:solidFill>
                  <a:srgbClr val="000000"/>
                </a:solidFill>
                <a:effectLst/>
                <a:latin typeface="CrimsonText-Roman"/>
              </a:rPr>
              <a:t>• Restart policies</a:t>
            </a:r>
          </a:p>
          <a:p>
            <a:r>
              <a:rPr lang="en-US" sz="2000" b="0" i="0" dirty="0">
                <a:solidFill>
                  <a:srgbClr val="000000"/>
                </a:solidFill>
                <a:effectLst/>
                <a:latin typeface="CrimsonText-Roman"/>
              </a:rPr>
              <a:t>• Probes (startup probes, readiness probes, liveness probes, and potentially more)</a:t>
            </a:r>
          </a:p>
          <a:p>
            <a:r>
              <a:rPr lang="en-US" sz="2000" b="0" i="0" dirty="0">
                <a:solidFill>
                  <a:srgbClr val="000000"/>
                </a:solidFill>
                <a:effectLst/>
                <a:latin typeface="CrimsonText-Roman"/>
              </a:rPr>
              <a:t>• Affinity and anti-affinity rules</a:t>
            </a:r>
          </a:p>
          <a:p>
            <a:r>
              <a:rPr lang="en-US" sz="2000" b="0" i="0" dirty="0">
                <a:solidFill>
                  <a:srgbClr val="000000"/>
                </a:solidFill>
                <a:effectLst/>
                <a:latin typeface="CrimsonText-Roman"/>
              </a:rPr>
              <a:t>• Termination control</a:t>
            </a:r>
          </a:p>
          <a:p>
            <a:r>
              <a:rPr lang="en-US" sz="2000" b="0" i="0" dirty="0">
                <a:solidFill>
                  <a:srgbClr val="000000"/>
                </a:solidFill>
                <a:effectLst/>
                <a:latin typeface="CrimsonText-Roman"/>
              </a:rPr>
              <a:t>• Security policies</a:t>
            </a:r>
          </a:p>
          <a:p>
            <a:r>
              <a:rPr lang="en-US" sz="2000" b="0" i="0" dirty="0">
                <a:solidFill>
                  <a:srgbClr val="000000"/>
                </a:solidFill>
                <a:effectLst/>
                <a:latin typeface="CrimsonText-Roman"/>
              </a:rPr>
              <a:t>• Resource requests and limits</a:t>
            </a:r>
            <a:r>
              <a:rPr lang="en-US" sz="4000" dirty="0"/>
              <a:t> </a:t>
            </a:r>
            <a:br>
              <a:rPr lang="en-US" sz="3600" dirty="0"/>
            </a:br>
            <a:r>
              <a:rPr lang="en-US" sz="1800" b="0" i="0" dirty="0" err="1">
                <a:solidFill>
                  <a:srgbClr val="000000"/>
                </a:solidFill>
                <a:effectLst/>
                <a:latin typeface="SourceCodePro-Regular"/>
              </a:rPr>
              <a:t>kubectl</a:t>
            </a:r>
            <a:r>
              <a:rPr lang="en-US" sz="1800" b="0" i="0" dirty="0">
                <a:solidFill>
                  <a:srgbClr val="000000"/>
                </a:solidFill>
                <a:effectLst/>
                <a:latin typeface="SourceCodePro-Regular"/>
              </a:rPr>
              <a:t> explain pods</a:t>
            </a:r>
            <a:r>
              <a:rPr lang="en-US" sz="3600" dirty="0"/>
              <a:t> </a:t>
            </a:r>
            <a:br>
              <a:rPr lang="en-US" sz="3600" dirty="0"/>
            </a:br>
            <a:endParaRPr lang="en-US" sz="3600" dirty="0"/>
          </a:p>
        </p:txBody>
      </p:sp>
    </p:spTree>
    <p:extLst>
      <p:ext uri="{BB962C8B-B14F-4D97-AF65-F5344CB8AC3E}">
        <p14:creationId xmlns:p14="http://schemas.microsoft.com/office/powerpoint/2010/main" val="2432605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43</a:t>
            </a:fld>
            <a:endParaRPr lang="en-US"/>
          </a:p>
        </p:txBody>
      </p:sp>
      <p:sp>
        <p:nvSpPr>
          <p:cNvPr id="8" name="TextBox 7">
            <a:extLst>
              <a:ext uri="{FF2B5EF4-FFF2-40B4-BE49-F238E27FC236}">
                <a16:creationId xmlns:a16="http://schemas.microsoft.com/office/drawing/2014/main" id="{6D04DA5F-7AA6-1877-9F38-85C0726F00ED}"/>
              </a:ext>
            </a:extLst>
          </p:cNvPr>
          <p:cNvSpPr txBox="1"/>
          <p:nvPr/>
        </p:nvSpPr>
        <p:spPr>
          <a:xfrm>
            <a:off x="641684" y="2024130"/>
            <a:ext cx="10515600" cy="5078313"/>
          </a:xfrm>
          <a:prstGeom prst="rect">
            <a:avLst/>
          </a:prstGeom>
          <a:noFill/>
        </p:spPr>
        <p:txBody>
          <a:bodyPr wrap="square">
            <a:spAutoFit/>
          </a:bodyPr>
          <a:lstStyle/>
          <a:p>
            <a:r>
              <a:rPr lang="en-US" sz="2400" b="0" i="1" dirty="0">
                <a:solidFill>
                  <a:srgbClr val="000000"/>
                </a:solidFill>
                <a:effectLst/>
                <a:latin typeface="CrimsonText-Italic"/>
              </a:rPr>
              <a:t>Labels </a:t>
            </a:r>
            <a:r>
              <a:rPr lang="en-US" sz="2400" b="0" i="0" dirty="0">
                <a:solidFill>
                  <a:srgbClr val="000000"/>
                </a:solidFill>
                <a:effectLst/>
                <a:latin typeface="CrimsonText-Roman"/>
              </a:rPr>
              <a:t>let you group Pods and associate them with other objects in powerful ways. </a:t>
            </a:r>
            <a:r>
              <a:rPr lang="en-US" sz="2400" b="0" i="1" dirty="0">
                <a:solidFill>
                  <a:srgbClr val="000000"/>
                </a:solidFill>
                <a:effectLst/>
                <a:latin typeface="CrimsonText-Italic"/>
              </a:rPr>
              <a:t>Annotations </a:t>
            </a:r>
            <a:r>
              <a:rPr lang="en-US" sz="2400" b="0" i="0" dirty="0">
                <a:solidFill>
                  <a:srgbClr val="000000"/>
                </a:solidFill>
                <a:effectLst/>
                <a:latin typeface="CrimsonText-Roman"/>
              </a:rPr>
              <a:t>let you add experimental features and integrations with 3rd-party tools and services. </a:t>
            </a:r>
            <a:r>
              <a:rPr lang="en-US" sz="2400" b="0" i="1" dirty="0">
                <a:solidFill>
                  <a:srgbClr val="000000"/>
                </a:solidFill>
                <a:effectLst/>
                <a:latin typeface="CrimsonText-Italic"/>
              </a:rPr>
              <a:t>Probes </a:t>
            </a:r>
            <a:r>
              <a:rPr lang="en-US" sz="2400" b="0" i="0" dirty="0">
                <a:solidFill>
                  <a:srgbClr val="000000"/>
                </a:solidFill>
                <a:effectLst/>
                <a:latin typeface="CrimsonText-Roman"/>
              </a:rPr>
              <a:t>let you test the health and status of Pods and the apps they run. This enables advanced scheduling, updates, and more. </a:t>
            </a:r>
            <a:r>
              <a:rPr lang="en-US" sz="2400" b="0" i="1" dirty="0">
                <a:solidFill>
                  <a:srgbClr val="000000"/>
                </a:solidFill>
                <a:effectLst/>
                <a:latin typeface="CrimsonText-Italic"/>
              </a:rPr>
              <a:t>Affinity </a:t>
            </a:r>
            <a:r>
              <a:rPr lang="en-US" sz="2400" b="0" i="0" dirty="0">
                <a:solidFill>
                  <a:srgbClr val="000000"/>
                </a:solidFill>
                <a:effectLst/>
                <a:latin typeface="CrimsonText-Roman"/>
              </a:rPr>
              <a:t>and </a:t>
            </a:r>
            <a:r>
              <a:rPr lang="en-US" sz="2400" b="0" i="1" dirty="0">
                <a:solidFill>
                  <a:srgbClr val="000000"/>
                </a:solidFill>
                <a:effectLst/>
                <a:latin typeface="CrimsonText-Italic"/>
              </a:rPr>
              <a:t>anti-affinity </a:t>
            </a:r>
            <a:r>
              <a:rPr lang="en-US" sz="2400" b="0" i="0" dirty="0">
                <a:solidFill>
                  <a:srgbClr val="000000"/>
                </a:solidFill>
                <a:effectLst/>
                <a:latin typeface="CrimsonText-Roman"/>
              </a:rPr>
              <a:t>rules give you control over where in a cluster Pods are allowed to run. </a:t>
            </a:r>
            <a:r>
              <a:rPr lang="en-US" sz="2400" b="0" i="1" dirty="0">
                <a:solidFill>
                  <a:srgbClr val="000000"/>
                </a:solidFill>
                <a:effectLst/>
                <a:latin typeface="CrimsonText-Italic"/>
              </a:rPr>
              <a:t>Termination control </a:t>
            </a:r>
            <a:r>
              <a:rPr lang="en-US" sz="2400" b="0" i="0" dirty="0">
                <a:solidFill>
                  <a:srgbClr val="000000"/>
                </a:solidFill>
                <a:effectLst/>
                <a:latin typeface="CrimsonText-Roman"/>
              </a:rPr>
              <a:t>lets you gracefully terminate Pods and the applications they run. </a:t>
            </a:r>
            <a:r>
              <a:rPr lang="en-US" sz="2400" b="0" i="1" dirty="0">
                <a:solidFill>
                  <a:srgbClr val="000000"/>
                </a:solidFill>
                <a:effectLst/>
                <a:latin typeface="CrimsonText-Italic"/>
              </a:rPr>
              <a:t>Security policies </a:t>
            </a:r>
            <a:r>
              <a:rPr lang="en-US" sz="2400" b="0" i="0" dirty="0">
                <a:solidFill>
                  <a:srgbClr val="000000"/>
                </a:solidFill>
                <a:effectLst/>
                <a:latin typeface="CrimsonText-Roman"/>
              </a:rPr>
              <a:t>let you enforce security features. </a:t>
            </a:r>
            <a:r>
              <a:rPr lang="en-US" sz="2400" b="0" i="1" dirty="0">
                <a:solidFill>
                  <a:srgbClr val="000000"/>
                </a:solidFill>
                <a:effectLst/>
                <a:latin typeface="CrimsonText-Italic"/>
              </a:rPr>
              <a:t>Resource requests and limits </a:t>
            </a:r>
            <a:r>
              <a:rPr lang="en-US" sz="2400" b="0" i="0" dirty="0">
                <a:solidFill>
                  <a:srgbClr val="000000"/>
                </a:solidFill>
                <a:effectLst/>
                <a:latin typeface="CrimsonText-Roman"/>
              </a:rPr>
              <a:t>let you specify minimum and maximum values for things like CPU, memory, and disk IO.</a:t>
            </a:r>
            <a:r>
              <a:rPr lang="en-US" sz="4400" dirty="0"/>
              <a:t> </a:t>
            </a:r>
            <a:br>
              <a:rPr lang="en-US" sz="4400" dirty="0"/>
            </a:br>
            <a:r>
              <a:rPr lang="en-US" sz="4400" dirty="0"/>
              <a:t> </a:t>
            </a:r>
            <a:br>
              <a:rPr lang="en-US" sz="4400" dirty="0"/>
            </a:br>
            <a:endParaRPr lang="en-US" sz="4400" dirty="0"/>
          </a:p>
        </p:txBody>
      </p:sp>
    </p:spTree>
    <p:extLst>
      <p:ext uri="{BB962C8B-B14F-4D97-AF65-F5344CB8AC3E}">
        <p14:creationId xmlns:p14="http://schemas.microsoft.com/office/powerpoint/2010/main" val="2510656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44</a:t>
            </a:fld>
            <a:endParaRPr lang="en-US"/>
          </a:p>
        </p:txBody>
      </p:sp>
      <p:pic>
        <p:nvPicPr>
          <p:cNvPr id="7" name="Picture 6">
            <a:extLst>
              <a:ext uri="{FF2B5EF4-FFF2-40B4-BE49-F238E27FC236}">
                <a16:creationId xmlns:a16="http://schemas.microsoft.com/office/drawing/2014/main" id="{65A1F56A-13A1-ED8A-F565-5A86A94D3239}"/>
              </a:ext>
            </a:extLst>
          </p:cNvPr>
          <p:cNvPicPr>
            <a:picLocks noChangeAspect="1"/>
          </p:cNvPicPr>
          <p:nvPr/>
        </p:nvPicPr>
        <p:blipFill>
          <a:blip r:embed="rId2"/>
          <a:stretch>
            <a:fillRect/>
          </a:stretch>
        </p:blipFill>
        <p:spPr>
          <a:xfrm>
            <a:off x="681789" y="1970004"/>
            <a:ext cx="11545160" cy="3513744"/>
          </a:xfrm>
          <a:prstGeom prst="rect">
            <a:avLst/>
          </a:prstGeom>
        </p:spPr>
      </p:pic>
    </p:spTree>
    <p:extLst>
      <p:ext uri="{BB962C8B-B14F-4D97-AF65-F5344CB8AC3E}">
        <p14:creationId xmlns:p14="http://schemas.microsoft.com/office/powerpoint/2010/main" val="186122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45</a:t>
            </a:fld>
            <a:endParaRPr lang="en-US"/>
          </a:p>
        </p:txBody>
      </p:sp>
      <p:sp>
        <p:nvSpPr>
          <p:cNvPr id="9" name="TextBox 8">
            <a:extLst>
              <a:ext uri="{FF2B5EF4-FFF2-40B4-BE49-F238E27FC236}">
                <a16:creationId xmlns:a16="http://schemas.microsoft.com/office/drawing/2014/main" id="{69AA9B89-5FD5-42F2-B024-C5F157C503D9}"/>
              </a:ext>
            </a:extLst>
          </p:cNvPr>
          <p:cNvSpPr txBox="1"/>
          <p:nvPr/>
        </p:nvSpPr>
        <p:spPr>
          <a:xfrm>
            <a:off x="2209800" y="2387098"/>
            <a:ext cx="8101263" cy="461665"/>
          </a:xfrm>
          <a:prstGeom prst="rect">
            <a:avLst/>
          </a:prstGeom>
          <a:noFill/>
        </p:spPr>
        <p:txBody>
          <a:bodyPr wrap="square">
            <a:spAutoFit/>
          </a:bodyPr>
          <a:lstStyle/>
          <a:p>
            <a:r>
              <a:rPr lang="en-US" sz="2400" dirty="0" err="1"/>
              <a:t>kubectl</a:t>
            </a:r>
            <a:r>
              <a:rPr lang="en-US" sz="2400" dirty="0"/>
              <a:t> label nodes &lt;your-node-name&gt; </a:t>
            </a:r>
            <a:r>
              <a:rPr lang="en-US" sz="2400" dirty="0" err="1"/>
              <a:t>disktype</a:t>
            </a:r>
            <a:r>
              <a:rPr lang="en-US" sz="2400" dirty="0"/>
              <a:t>=</a:t>
            </a:r>
            <a:r>
              <a:rPr lang="en-US" sz="2400" dirty="0" err="1"/>
              <a:t>ssd</a:t>
            </a:r>
            <a:endParaRPr lang="en-US" sz="2400" dirty="0"/>
          </a:p>
        </p:txBody>
      </p:sp>
      <p:sp>
        <p:nvSpPr>
          <p:cNvPr id="11" name="TextBox 10">
            <a:extLst>
              <a:ext uri="{FF2B5EF4-FFF2-40B4-BE49-F238E27FC236}">
                <a16:creationId xmlns:a16="http://schemas.microsoft.com/office/drawing/2014/main" id="{B1866029-15EA-84BF-BB1F-C43474B2A434}"/>
              </a:ext>
            </a:extLst>
          </p:cNvPr>
          <p:cNvSpPr txBox="1"/>
          <p:nvPr/>
        </p:nvSpPr>
        <p:spPr>
          <a:xfrm>
            <a:off x="2209800" y="2985133"/>
            <a:ext cx="6096000" cy="3416320"/>
          </a:xfrm>
          <a:prstGeom prst="rect">
            <a:avLst/>
          </a:prstGeom>
          <a:noFill/>
        </p:spPr>
        <p:txBody>
          <a:bodyPr wrap="square">
            <a:spAutoFit/>
          </a:bodyPr>
          <a:lstStyle/>
          <a:p>
            <a:r>
              <a:rPr lang="en-US" dirty="0"/>
              <a:t>pec:</a:t>
            </a:r>
          </a:p>
          <a:p>
            <a:r>
              <a:rPr lang="en-US" dirty="0"/>
              <a:t>  affinity:</a:t>
            </a:r>
          </a:p>
          <a:p>
            <a:r>
              <a:rPr lang="en-US" dirty="0"/>
              <a:t>    </a:t>
            </a:r>
            <a:r>
              <a:rPr lang="en-US" dirty="0" err="1"/>
              <a:t>nodeAffinity</a:t>
            </a:r>
            <a:r>
              <a:rPr lang="en-US" dirty="0"/>
              <a:t>:</a:t>
            </a:r>
          </a:p>
          <a:p>
            <a:r>
              <a:rPr lang="en-US" dirty="0"/>
              <a:t>      </a:t>
            </a:r>
            <a:r>
              <a:rPr lang="en-US" dirty="0" err="1"/>
              <a:t>requiredDuringSchedulingIgnoredDuringExecution</a:t>
            </a:r>
            <a:r>
              <a:rPr lang="en-US" dirty="0"/>
              <a:t>:</a:t>
            </a:r>
          </a:p>
          <a:p>
            <a:r>
              <a:rPr lang="en-US" dirty="0"/>
              <a:t>        </a:t>
            </a:r>
            <a:r>
              <a:rPr lang="en-US" dirty="0" err="1"/>
              <a:t>nodeSelectorTerms</a:t>
            </a:r>
            <a:r>
              <a:rPr lang="en-US" dirty="0"/>
              <a:t>:</a:t>
            </a:r>
          </a:p>
          <a:p>
            <a:endParaRPr lang="en-US" dirty="0"/>
          </a:p>
          <a:p>
            <a:r>
              <a:rPr lang="en-US" b="0" dirty="0">
                <a:solidFill>
                  <a:srgbClr val="569CD6"/>
                </a:solidFill>
                <a:effectLst/>
                <a:highlight>
                  <a:srgbClr val="1F1F1F"/>
                </a:highlight>
                <a:latin typeface="Consolas" panose="020B0609020204030204" pitchFamily="49" charset="0"/>
              </a:rPr>
              <a:t>spec</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a:solidFill>
                  <a:srgbClr val="569CD6"/>
                </a:solidFill>
                <a:effectLst/>
                <a:highlight>
                  <a:srgbClr val="1F1F1F"/>
                </a:highlight>
                <a:latin typeface="Consolas" panose="020B0609020204030204" pitchFamily="49" charset="0"/>
              </a:rPr>
              <a:t>affinity</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569CD6"/>
                </a:solidFill>
                <a:effectLst/>
                <a:highlight>
                  <a:srgbClr val="1F1F1F"/>
                </a:highlight>
                <a:latin typeface="Consolas" panose="020B0609020204030204" pitchFamily="49" charset="0"/>
              </a:rPr>
              <a:t>nodeAffinity</a:t>
            </a:r>
            <a:r>
              <a:rPr lang="en-US" b="0" dirty="0">
                <a:solidFill>
                  <a:srgbClr val="CCCCCC"/>
                </a:solidFill>
                <a:effectLst/>
                <a:highlight>
                  <a:srgbClr val="1F1F1F"/>
                </a:highlight>
                <a:latin typeface="Consolas" panose="020B0609020204030204" pitchFamily="49" charset="0"/>
              </a:rPr>
              <a:t>:</a:t>
            </a:r>
          </a:p>
          <a:p>
            <a:r>
              <a:rPr lang="en-US" b="0" dirty="0">
                <a:solidFill>
                  <a:srgbClr val="CCCCCC"/>
                </a:solidFill>
                <a:effectLst/>
                <a:highlight>
                  <a:srgbClr val="1F1F1F"/>
                </a:highlight>
                <a:latin typeface="Consolas" panose="020B0609020204030204" pitchFamily="49" charset="0"/>
              </a:rPr>
              <a:t>      </a:t>
            </a:r>
            <a:r>
              <a:rPr lang="en-US" b="0" dirty="0" err="1">
                <a:solidFill>
                  <a:srgbClr val="569CD6"/>
                </a:solidFill>
                <a:effectLst/>
                <a:highlight>
                  <a:srgbClr val="1F1F1F"/>
                </a:highlight>
                <a:latin typeface="Consolas" panose="020B0609020204030204" pitchFamily="49" charset="0"/>
              </a:rPr>
              <a:t>preferredDuringSchedulingIgnoredDuringExecution</a:t>
            </a:r>
            <a:r>
              <a:rPr lang="en-US" b="0" dirty="0">
                <a:solidFill>
                  <a:srgbClr val="CCCCCC"/>
                </a:solidFill>
                <a:effectLst/>
                <a:highlight>
                  <a:srgbClr val="1F1F1F"/>
                </a:highlight>
                <a:latin typeface="Consolas" panose="020B0609020204030204" pitchFamily="49" charset="0"/>
              </a:rPr>
              <a:t>:</a:t>
            </a:r>
          </a:p>
          <a:p>
            <a:endParaRPr lang="en-US" dirty="0"/>
          </a:p>
        </p:txBody>
      </p:sp>
    </p:spTree>
    <p:extLst>
      <p:ext uri="{BB962C8B-B14F-4D97-AF65-F5344CB8AC3E}">
        <p14:creationId xmlns:p14="http://schemas.microsoft.com/office/powerpoint/2010/main" val="4177881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1B60-53D6-8650-F4BA-48E2A18A2918}"/>
              </a:ext>
            </a:extLst>
          </p:cNvPr>
          <p:cNvSpPr>
            <a:spLocks noGrp="1"/>
          </p:cNvSpPr>
          <p:nvPr>
            <p:ph type="title"/>
          </p:nvPr>
        </p:nvSpPr>
        <p:spPr>
          <a:xfrm>
            <a:off x="838200" y="644441"/>
            <a:ext cx="10515600" cy="1325563"/>
          </a:xfrm>
        </p:spPr>
        <p:txBody>
          <a:bodyPr>
            <a:normAutofit fontScale="90000"/>
          </a:bodyPr>
          <a:lstStyle/>
          <a:p>
            <a:r>
              <a:rPr lang="en-US" sz="1800" b="1" i="0" dirty="0">
                <a:solidFill>
                  <a:srgbClr val="000000"/>
                </a:solidFill>
                <a:effectLst/>
                <a:latin typeface="OpenSans-Bold"/>
              </a:rPr>
              <a:t>          </a:t>
            </a:r>
            <a:r>
              <a:rPr lang="en-US" sz="12800" b="1" i="0" dirty="0">
                <a:solidFill>
                  <a:srgbClr val="000000"/>
                </a:solidFill>
                <a:effectLst/>
                <a:latin typeface="OpenSans-Bold"/>
              </a:rPr>
              <a:t>Pods</a:t>
            </a:r>
            <a:r>
              <a:rPr lang="en-US" sz="1600" dirty="0"/>
              <a:t> </a:t>
            </a:r>
            <a:br>
              <a:rPr lang="en-US" sz="1600" dirty="0"/>
            </a:br>
            <a:endParaRPr lang="en-US" sz="4800" dirty="0"/>
          </a:p>
        </p:txBody>
      </p:sp>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46</a:t>
            </a:fld>
            <a:endParaRPr lang="en-US"/>
          </a:p>
        </p:txBody>
      </p:sp>
      <p:sp>
        <p:nvSpPr>
          <p:cNvPr id="8" name="TextBox 7">
            <a:extLst>
              <a:ext uri="{FF2B5EF4-FFF2-40B4-BE49-F238E27FC236}">
                <a16:creationId xmlns:a16="http://schemas.microsoft.com/office/drawing/2014/main" id="{DEA4B975-3831-5101-4802-C231F44F5141}"/>
              </a:ext>
            </a:extLst>
          </p:cNvPr>
          <p:cNvSpPr txBox="1"/>
          <p:nvPr/>
        </p:nvSpPr>
        <p:spPr>
          <a:xfrm>
            <a:off x="1090862" y="1970003"/>
            <a:ext cx="9641305" cy="2585323"/>
          </a:xfrm>
          <a:prstGeom prst="rect">
            <a:avLst/>
          </a:prstGeom>
          <a:noFill/>
        </p:spPr>
        <p:txBody>
          <a:bodyPr wrap="square">
            <a:spAutoFit/>
          </a:bodyPr>
          <a:lstStyle/>
          <a:p>
            <a:r>
              <a:rPr lang="en-US" dirty="0"/>
              <a:t>Node affinity weight</a:t>
            </a:r>
          </a:p>
          <a:p>
            <a:endParaRPr lang="en-US" dirty="0"/>
          </a:p>
          <a:p>
            <a:r>
              <a:rPr lang="en-US" dirty="0"/>
              <a:t>You can specify a weight between 1 and 100 for each instance of the </a:t>
            </a:r>
            <a:r>
              <a:rPr lang="en-US" dirty="0" err="1"/>
              <a:t>preferredDuringSchedulingIgnoredDuringExecution</a:t>
            </a:r>
            <a:r>
              <a:rPr lang="en-US" dirty="0"/>
              <a:t> affinity type. When the scheduler finds nodes that meet all the other scheduling requirements of the Pod, the scheduler iterates through every preferred rule that the node satisfies and adds the value of the weight for that expression to a sum.</a:t>
            </a:r>
          </a:p>
          <a:p>
            <a:endParaRPr lang="en-US" dirty="0"/>
          </a:p>
          <a:p>
            <a:r>
              <a:rPr lang="en-US" dirty="0"/>
              <a:t>The final sum is added to the score of other priority functions for the node. Nodes with the highest total score are prioritized when the scheduler makes a scheduling decision for the Pod.</a:t>
            </a:r>
          </a:p>
        </p:txBody>
      </p:sp>
    </p:spTree>
    <p:extLst>
      <p:ext uri="{BB962C8B-B14F-4D97-AF65-F5344CB8AC3E}">
        <p14:creationId xmlns:p14="http://schemas.microsoft.com/office/powerpoint/2010/main" val="195026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47</a:t>
            </a:fld>
            <a:endParaRPr lang="en-US"/>
          </a:p>
        </p:txBody>
      </p:sp>
      <p:sp>
        <p:nvSpPr>
          <p:cNvPr id="10" name="TextBox 9">
            <a:extLst>
              <a:ext uri="{FF2B5EF4-FFF2-40B4-BE49-F238E27FC236}">
                <a16:creationId xmlns:a16="http://schemas.microsoft.com/office/drawing/2014/main" id="{45073998-E389-7B85-6B4D-1427FE62486E}"/>
              </a:ext>
            </a:extLst>
          </p:cNvPr>
          <p:cNvSpPr txBox="1"/>
          <p:nvPr/>
        </p:nvSpPr>
        <p:spPr>
          <a:xfrm>
            <a:off x="838199" y="1239304"/>
            <a:ext cx="9926053" cy="4462760"/>
          </a:xfrm>
          <a:prstGeom prst="rect">
            <a:avLst/>
          </a:prstGeom>
          <a:noFill/>
        </p:spPr>
        <p:txBody>
          <a:bodyPr wrap="square">
            <a:spAutoFit/>
          </a:bodyPr>
          <a:lstStyle/>
          <a:p>
            <a:r>
              <a:rPr lang="en-US" sz="4400" b="1" i="0" dirty="0">
                <a:solidFill>
                  <a:srgbClr val="000000"/>
                </a:solidFill>
                <a:effectLst/>
                <a:latin typeface="OpenSans-Bold"/>
              </a:rPr>
              <a:t>Deployments</a:t>
            </a:r>
          </a:p>
          <a:p>
            <a:r>
              <a:rPr lang="en-US" sz="2400" b="0" i="0" dirty="0">
                <a:solidFill>
                  <a:srgbClr val="000000"/>
                </a:solidFill>
                <a:effectLst/>
                <a:latin typeface="CrimsonText-Roman"/>
              </a:rPr>
              <a:t>Most of the time you’ll deploy Pods indirectly via higher-level controllers. Examples of higher-level controllers include </a:t>
            </a:r>
            <a:r>
              <a:rPr lang="en-US" sz="2400" b="0" i="1" dirty="0">
                <a:solidFill>
                  <a:srgbClr val="000000"/>
                </a:solidFill>
                <a:effectLst/>
                <a:latin typeface="CrimsonText-Italic"/>
              </a:rPr>
              <a:t>Deployments</a:t>
            </a:r>
            <a:r>
              <a:rPr lang="en-US" sz="2400" b="0" i="0" dirty="0">
                <a:solidFill>
                  <a:srgbClr val="000000"/>
                </a:solidFill>
                <a:effectLst/>
                <a:latin typeface="CrimsonText-Roman"/>
              </a:rPr>
              <a:t>, </a:t>
            </a:r>
            <a:r>
              <a:rPr lang="en-US" sz="2400" b="0" i="1" dirty="0" err="1">
                <a:solidFill>
                  <a:srgbClr val="000000"/>
                </a:solidFill>
                <a:effectLst/>
                <a:latin typeface="CrimsonText-Italic"/>
              </a:rPr>
              <a:t>DaemonSets</a:t>
            </a:r>
            <a:r>
              <a:rPr lang="en-US" sz="2400" b="0" i="0" dirty="0">
                <a:solidFill>
                  <a:srgbClr val="000000"/>
                </a:solidFill>
                <a:effectLst/>
                <a:latin typeface="CrimsonText-Roman"/>
              </a:rPr>
              <a:t>, and </a:t>
            </a:r>
            <a:r>
              <a:rPr lang="en-US" sz="2400" b="0" i="1" dirty="0" err="1">
                <a:solidFill>
                  <a:srgbClr val="000000"/>
                </a:solidFill>
                <a:effectLst/>
                <a:latin typeface="CrimsonText-Italic"/>
              </a:rPr>
              <a:t>StatefulSets</a:t>
            </a:r>
            <a:r>
              <a:rPr lang="en-US" sz="2400" b="0" i="0" dirty="0">
                <a:solidFill>
                  <a:srgbClr val="000000"/>
                </a:solidFill>
                <a:effectLst/>
                <a:latin typeface="CrimsonText-Roman"/>
              </a:rPr>
              <a:t>.</a:t>
            </a:r>
          </a:p>
          <a:p>
            <a:r>
              <a:rPr lang="en-US" sz="2400" b="0" i="0" dirty="0">
                <a:solidFill>
                  <a:srgbClr val="000000"/>
                </a:solidFill>
                <a:effectLst/>
                <a:latin typeface="CrimsonText-Roman"/>
              </a:rPr>
              <a:t>As an example, a Deployment is a higher-level Kubernetes object that wraps around a Pod and adds features such as self-healing, scaling, zero-downtime rollouts, and versioned rollbacks.</a:t>
            </a:r>
          </a:p>
          <a:p>
            <a:r>
              <a:rPr lang="en-US" sz="2400" b="0" i="0" dirty="0">
                <a:solidFill>
                  <a:srgbClr val="000000"/>
                </a:solidFill>
                <a:effectLst/>
                <a:latin typeface="CrimsonText-Roman"/>
              </a:rPr>
              <a:t>Behind the scenes, Deployments, </a:t>
            </a:r>
            <a:r>
              <a:rPr lang="en-US" sz="2400" b="0" i="0" dirty="0" err="1">
                <a:solidFill>
                  <a:srgbClr val="000000"/>
                </a:solidFill>
                <a:effectLst/>
                <a:latin typeface="CrimsonText-Roman"/>
              </a:rPr>
              <a:t>DaemonSets</a:t>
            </a:r>
            <a:r>
              <a:rPr lang="en-US" sz="2400" b="0" i="0" dirty="0">
                <a:solidFill>
                  <a:srgbClr val="000000"/>
                </a:solidFill>
                <a:effectLst/>
                <a:latin typeface="CrimsonText-Roman"/>
              </a:rPr>
              <a:t> and </a:t>
            </a:r>
            <a:r>
              <a:rPr lang="en-US" sz="2400" b="0" i="0" dirty="0" err="1">
                <a:solidFill>
                  <a:srgbClr val="000000"/>
                </a:solidFill>
                <a:effectLst/>
                <a:latin typeface="CrimsonText-Roman"/>
              </a:rPr>
              <a:t>StatefulSets</a:t>
            </a:r>
            <a:r>
              <a:rPr lang="en-US" sz="2400" b="0" i="0" dirty="0">
                <a:solidFill>
                  <a:srgbClr val="000000"/>
                </a:solidFill>
                <a:effectLst/>
                <a:latin typeface="CrimsonText-Roman"/>
              </a:rPr>
              <a:t> are implemented as controllers that run as watch loops constantly observing the cluster making sure observed state matches desired state.</a:t>
            </a:r>
            <a:r>
              <a:rPr lang="en-US" sz="2400" dirty="0"/>
              <a:t> </a:t>
            </a:r>
            <a:br>
              <a:rPr lang="en-US" sz="2400" dirty="0"/>
            </a:br>
            <a:endParaRPr lang="en-US" sz="2400" dirty="0"/>
          </a:p>
        </p:txBody>
      </p:sp>
    </p:spTree>
    <p:extLst>
      <p:ext uri="{BB962C8B-B14F-4D97-AF65-F5344CB8AC3E}">
        <p14:creationId xmlns:p14="http://schemas.microsoft.com/office/powerpoint/2010/main" val="1933279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48</a:t>
            </a:fld>
            <a:endParaRPr lang="en-US"/>
          </a:p>
        </p:txBody>
      </p:sp>
      <p:sp>
        <p:nvSpPr>
          <p:cNvPr id="3" name="TextBox 2">
            <a:extLst>
              <a:ext uri="{FF2B5EF4-FFF2-40B4-BE49-F238E27FC236}">
                <a16:creationId xmlns:a16="http://schemas.microsoft.com/office/drawing/2014/main" id="{59C3710B-EDF0-BF2F-D258-38DAD1AA3071}"/>
              </a:ext>
            </a:extLst>
          </p:cNvPr>
          <p:cNvSpPr txBox="1"/>
          <p:nvPr/>
        </p:nvSpPr>
        <p:spPr>
          <a:xfrm>
            <a:off x="994611" y="1859339"/>
            <a:ext cx="10860505" cy="3139321"/>
          </a:xfrm>
          <a:prstGeom prst="rect">
            <a:avLst/>
          </a:prstGeom>
          <a:noFill/>
        </p:spPr>
        <p:txBody>
          <a:bodyPr wrap="square">
            <a:spAutoFit/>
          </a:bodyPr>
          <a:lstStyle/>
          <a:p>
            <a:r>
              <a:rPr lang="en-US" sz="3600" b="1" i="0" dirty="0">
                <a:solidFill>
                  <a:srgbClr val="000000"/>
                </a:solidFill>
                <a:effectLst/>
                <a:latin typeface="OpenSans-Bold"/>
              </a:rPr>
              <a:t>Service objects and stable networking</a:t>
            </a:r>
          </a:p>
          <a:p>
            <a:r>
              <a:rPr lang="en-US" sz="1800" b="0" i="0" dirty="0">
                <a:solidFill>
                  <a:srgbClr val="000000"/>
                </a:solidFill>
                <a:effectLst/>
                <a:latin typeface="CrimsonText-Roman"/>
              </a:rPr>
              <a:t>Pods are mortal and can die. However, if they’re managed via higher level controllers, when they fail they get replaced with new ones with totally different IP addresses. This also happens with rollouts and scaling operations. Rollouts replace old Pods with new ones with new IPs. Scaling up adds new Pods with new IP addresses, whereas scaling down deletes existing Pods. Events like these cause a lot of </a:t>
            </a:r>
            <a:r>
              <a:rPr lang="en-US" sz="1800" b="0" i="1" dirty="0">
                <a:solidFill>
                  <a:srgbClr val="000000"/>
                </a:solidFill>
                <a:effectLst/>
                <a:latin typeface="CrimsonText-Italic"/>
              </a:rPr>
              <a:t>IP churn</a:t>
            </a:r>
            <a:r>
              <a:rPr lang="en-US" sz="1800" b="0" i="0" dirty="0">
                <a:solidFill>
                  <a:srgbClr val="000000"/>
                </a:solidFill>
                <a:effectLst/>
                <a:latin typeface="CrimsonText-Roman"/>
              </a:rPr>
              <a:t>.</a:t>
            </a:r>
          </a:p>
          <a:p>
            <a:r>
              <a:rPr lang="en-US" sz="1800" b="0" i="0" dirty="0">
                <a:solidFill>
                  <a:srgbClr val="000000"/>
                </a:solidFill>
                <a:effectLst/>
                <a:latin typeface="CrimsonText-Roman"/>
              </a:rPr>
              <a:t>The point is, </a:t>
            </a:r>
            <a:r>
              <a:rPr lang="en-US" sz="1800" b="1" i="0" dirty="0">
                <a:solidFill>
                  <a:srgbClr val="000000"/>
                </a:solidFill>
                <a:effectLst/>
                <a:latin typeface="CrimsonText-Bold"/>
              </a:rPr>
              <a:t>Pods are unreliable</a:t>
            </a:r>
            <a:r>
              <a:rPr lang="en-US" sz="1800" b="0" i="0" dirty="0">
                <a:solidFill>
                  <a:srgbClr val="000000"/>
                </a:solidFill>
                <a:effectLst/>
                <a:latin typeface="CrimsonText-Roman"/>
              </a:rPr>
              <a:t>, and this poses challenges.</a:t>
            </a:r>
          </a:p>
          <a:p>
            <a:r>
              <a:rPr lang="en-US" sz="1800" b="0" i="0" dirty="0">
                <a:solidFill>
                  <a:srgbClr val="000000"/>
                </a:solidFill>
                <a:effectLst/>
                <a:latin typeface="CrimsonText-Roman"/>
              </a:rPr>
              <a:t>Assume you’ve got a microservices app with a bunch of Pods performing video rendering. How can this work if clients of the rendering service can’t rely on rendering Pods being there when needed?</a:t>
            </a:r>
          </a:p>
          <a:p>
            <a:r>
              <a:rPr lang="en-US" sz="1800" b="0" i="0" dirty="0">
                <a:solidFill>
                  <a:srgbClr val="000000"/>
                </a:solidFill>
                <a:effectLst/>
                <a:latin typeface="CrimsonText-Roman"/>
              </a:rPr>
              <a:t>This is where </a:t>
            </a:r>
            <a:r>
              <a:rPr lang="en-US" sz="1800" b="0" i="1" dirty="0">
                <a:solidFill>
                  <a:srgbClr val="000000"/>
                </a:solidFill>
                <a:effectLst/>
                <a:latin typeface="CrimsonText-Italic"/>
              </a:rPr>
              <a:t>Services </a:t>
            </a:r>
            <a:r>
              <a:rPr lang="en-US" sz="1800" b="0" i="0" dirty="0">
                <a:solidFill>
                  <a:srgbClr val="000000"/>
                </a:solidFill>
                <a:effectLst/>
                <a:latin typeface="CrimsonText-Roman"/>
              </a:rPr>
              <a:t>come in to play. They provide reliable networking for a set of Pods.</a:t>
            </a:r>
            <a:r>
              <a:rPr lang="en-US" dirty="0"/>
              <a:t> </a:t>
            </a:r>
            <a:br>
              <a:rPr lang="en-US" dirty="0"/>
            </a:br>
            <a:endParaRPr lang="en-US" dirty="0"/>
          </a:p>
        </p:txBody>
      </p:sp>
    </p:spTree>
    <p:extLst>
      <p:ext uri="{BB962C8B-B14F-4D97-AF65-F5344CB8AC3E}">
        <p14:creationId xmlns:p14="http://schemas.microsoft.com/office/powerpoint/2010/main" val="3734833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49</a:t>
            </a:fld>
            <a:endParaRPr lang="en-US"/>
          </a:p>
        </p:txBody>
      </p:sp>
      <p:sp>
        <p:nvSpPr>
          <p:cNvPr id="3" name="TextBox 2">
            <a:extLst>
              <a:ext uri="{FF2B5EF4-FFF2-40B4-BE49-F238E27FC236}">
                <a16:creationId xmlns:a16="http://schemas.microsoft.com/office/drawing/2014/main" id="{59C3710B-EDF0-BF2F-D258-38DAD1AA3071}"/>
              </a:ext>
            </a:extLst>
          </p:cNvPr>
          <p:cNvSpPr txBox="1"/>
          <p:nvPr/>
        </p:nvSpPr>
        <p:spPr>
          <a:xfrm>
            <a:off x="2550696" y="816850"/>
            <a:ext cx="10860505" cy="1200329"/>
          </a:xfrm>
          <a:prstGeom prst="rect">
            <a:avLst/>
          </a:prstGeom>
          <a:noFill/>
        </p:spPr>
        <p:txBody>
          <a:bodyPr wrap="square">
            <a:spAutoFit/>
          </a:bodyPr>
          <a:lstStyle/>
          <a:p>
            <a:r>
              <a:rPr lang="en-US" sz="3600" b="1" i="0" dirty="0">
                <a:solidFill>
                  <a:srgbClr val="000000"/>
                </a:solidFill>
                <a:effectLst/>
                <a:latin typeface="OpenSans-Bold"/>
              </a:rPr>
              <a:t>Service objects and stable networking</a:t>
            </a:r>
          </a:p>
          <a:p>
            <a:br>
              <a:rPr lang="en-US" dirty="0"/>
            </a:br>
            <a:endParaRPr lang="en-US" dirty="0"/>
          </a:p>
        </p:txBody>
      </p:sp>
      <p:pic>
        <p:nvPicPr>
          <p:cNvPr id="7" name="Picture 6">
            <a:extLst>
              <a:ext uri="{FF2B5EF4-FFF2-40B4-BE49-F238E27FC236}">
                <a16:creationId xmlns:a16="http://schemas.microsoft.com/office/drawing/2014/main" id="{4193BE20-F7C9-E64E-EFE3-70982A2D58C2}"/>
              </a:ext>
            </a:extLst>
          </p:cNvPr>
          <p:cNvPicPr>
            <a:picLocks noChangeAspect="1"/>
          </p:cNvPicPr>
          <p:nvPr/>
        </p:nvPicPr>
        <p:blipFill>
          <a:blip r:embed="rId2"/>
          <a:stretch>
            <a:fillRect/>
          </a:stretch>
        </p:blipFill>
        <p:spPr>
          <a:xfrm>
            <a:off x="3581400" y="1811460"/>
            <a:ext cx="5506218" cy="4229690"/>
          </a:xfrm>
          <a:prstGeom prst="rect">
            <a:avLst/>
          </a:prstGeom>
        </p:spPr>
      </p:pic>
    </p:spTree>
    <p:extLst>
      <p:ext uri="{BB962C8B-B14F-4D97-AF65-F5344CB8AC3E}">
        <p14:creationId xmlns:p14="http://schemas.microsoft.com/office/powerpoint/2010/main" val="16386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5</a:t>
            </a:fld>
            <a:endParaRPr lang="en-US"/>
          </a:p>
        </p:txBody>
      </p:sp>
      <p:sp>
        <p:nvSpPr>
          <p:cNvPr id="3" name="Content Placeholder 2">
            <a:extLst>
              <a:ext uri="{FF2B5EF4-FFF2-40B4-BE49-F238E27FC236}">
                <a16:creationId xmlns:a16="http://schemas.microsoft.com/office/drawing/2014/main" id="{E75C8312-85A6-7E1B-FF7F-4C2B1F79A417}"/>
              </a:ext>
            </a:extLst>
          </p:cNvPr>
          <p:cNvSpPr>
            <a:spLocks noGrp="1"/>
          </p:cNvSpPr>
          <p:nvPr>
            <p:ph idx="1"/>
          </p:nvPr>
        </p:nvSpPr>
        <p:spPr>
          <a:xfrm>
            <a:off x="493426" y="1405900"/>
            <a:ext cx="10515600" cy="4351338"/>
          </a:xfrm>
        </p:spPr>
        <p:txBody>
          <a:bodyPr/>
          <a:lstStyle/>
          <a:p>
            <a:pPr marL="0" indent="0">
              <a:buNone/>
            </a:pPr>
            <a:endParaRPr lang="en-US" dirty="0"/>
          </a:p>
          <a:p>
            <a:pPr marL="0" indent="0">
              <a:buNone/>
            </a:pPr>
            <a:endParaRPr lang="en-US" dirty="0"/>
          </a:p>
          <a:p>
            <a:pPr marL="0" indent="0">
              <a:buNone/>
            </a:pPr>
            <a:r>
              <a:rPr lang="en-US" dirty="0"/>
              <a:t>https://kubernetes.io/docs/setup/production-environment/tools/kubeadm/high-availability/</a:t>
            </a:r>
          </a:p>
        </p:txBody>
      </p:sp>
    </p:spTree>
    <p:extLst>
      <p:ext uri="{BB962C8B-B14F-4D97-AF65-F5344CB8AC3E}">
        <p14:creationId xmlns:p14="http://schemas.microsoft.com/office/powerpoint/2010/main" val="3645301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50</a:t>
            </a:fld>
            <a:endParaRPr lang="en-US"/>
          </a:p>
        </p:txBody>
      </p:sp>
      <p:sp>
        <p:nvSpPr>
          <p:cNvPr id="3" name="TextBox 2">
            <a:extLst>
              <a:ext uri="{FF2B5EF4-FFF2-40B4-BE49-F238E27FC236}">
                <a16:creationId xmlns:a16="http://schemas.microsoft.com/office/drawing/2014/main" id="{59C3710B-EDF0-BF2F-D258-38DAD1AA3071}"/>
              </a:ext>
            </a:extLst>
          </p:cNvPr>
          <p:cNvSpPr txBox="1"/>
          <p:nvPr/>
        </p:nvSpPr>
        <p:spPr>
          <a:xfrm>
            <a:off x="2550696" y="816850"/>
            <a:ext cx="10860505" cy="1200329"/>
          </a:xfrm>
          <a:prstGeom prst="rect">
            <a:avLst/>
          </a:prstGeom>
          <a:noFill/>
        </p:spPr>
        <p:txBody>
          <a:bodyPr wrap="square">
            <a:spAutoFit/>
          </a:bodyPr>
          <a:lstStyle/>
          <a:p>
            <a:r>
              <a:rPr lang="en-US" sz="3600" b="1" i="0" dirty="0">
                <a:solidFill>
                  <a:srgbClr val="000000"/>
                </a:solidFill>
                <a:effectLst/>
                <a:latin typeface="OpenSans-Bold"/>
              </a:rPr>
              <a:t>Service objects and stable networking</a:t>
            </a:r>
          </a:p>
          <a:p>
            <a:br>
              <a:rPr lang="en-US" dirty="0"/>
            </a:br>
            <a:endParaRPr lang="en-US" dirty="0"/>
          </a:p>
        </p:txBody>
      </p:sp>
      <p:pic>
        <p:nvPicPr>
          <p:cNvPr id="7" name="Picture 6">
            <a:extLst>
              <a:ext uri="{FF2B5EF4-FFF2-40B4-BE49-F238E27FC236}">
                <a16:creationId xmlns:a16="http://schemas.microsoft.com/office/drawing/2014/main" id="{4193BE20-F7C9-E64E-EFE3-70982A2D58C2}"/>
              </a:ext>
            </a:extLst>
          </p:cNvPr>
          <p:cNvPicPr>
            <a:picLocks noChangeAspect="1"/>
          </p:cNvPicPr>
          <p:nvPr/>
        </p:nvPicPr>
        <p:blipFill>
          <a:blip r:embed="rId2"/>
          <a:stretch>
            <a:fillRect/>
          </a:stretch>
        </p:blipFill>
        <p:spPr>
          <a:xfrm>
            <a:off x="3581400" y="1811460"/>
            <a:ext cx="5506218" cy="4229690"/>
          </a:xfrm>
          <a:prstGeom prst="rect">
            <a:avLst/>
          </a:prstGeom>
        </p:spPr>
      </p:pic>
    </p:spTree>
    <p:extLst>
      <p:ext uri="{BB962C8B-B14F-4D97-AF65-F5344CB8AC3E}">
        <p14:creationId xmlns:p14="http://schemas.microsoft.com/office/powerpoint/2010/main" val="3742614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214D7F-1B88-3C09-0F9D-6723B658C763}"/>
              </a:ext>
            </a:extLst>
          </p:cNvPr>
          <p:cNvSpPr>
            <a:spLocks noGrp="1"/>
          </p:cNvSpPr>
          <p:nvPr>
            <p:ph type="dt" sz="half" idx="10"/>
          </p:nvPr>
        </p:nvSpPr>
        <p:spPr/>
        <p:txBody>
          <a:bodyPr/>
          <a:lstStyle/>
          <a:p>
            <a:fld id="{D40A7B7E-3938-4D0E-8E14-E58AA83CCFB6}" type="datetime1">
              <a:rPr lang="en-US" smtClean="0"/>
              <a:t>7/27/2024</a:t>
            </a:fld>
            <a:endParaRPr lang="en-US" dirty="0"/>
          </a:p>
        </p:txBody>
      </p:sp>
      <p:sp>
        <p:nvSpPr>
          <p:cNvPr id="5" name="Footer Placeholder 4">
            <a:extLst>
              <a:ext uri="{FF2B5EF4-FFF2-40B4-BE49-F238E27FC236}">
                <a16:creationId xmlns:a16="http://schemas.microsoft.com/office/drawing/2014/main" id="{112EAE91-3C6A-CD98-D553-C7119EEF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0BE8-9FCC-859D-33A1-D044E7026E8D}"/>
              </a:ext>
            </a:extLst>
          </p:cNvPr>
          <p:cNvSpPr>
            <a:spLocks noGrp="1"/>
          </p:cNvSpPr>
          <p:nvPr>
            <p:ph type="sldNum" sz="quarter" idx="12"/>
          </p:nvPr>
        </p:nvSpPr>
        <p:spPr/>
        <p:txBody>
          <a:bodyPr/>
          <a:lstStyle/>
          <a:p>
            <a:fld id="{5EE24C92-1265-4741-8F9F-404A15D9386E}" type="slidenum">
              <a:rPr lang="en-US" smtClean="0"/>
              <a:t>51</a:t>
            </a:fld>
            <a:endParaRPr lang="en-US"/>
          </a:p>
        </p:txBody>
      </p:sp>
      <p:sp>
        <p:nvSpPr>
          <p:cNvPr id="3" name="TextBox 2">
            <a:extLst>
              <a:ext uri="{FF2B5EF4-FFF2-40B4-BE49-F238E27FC236}">
                <a16:creationId xmlns:a16="http://schemas.microsoft.com/office/drawing/2014/main" id="{59C3710B-EDF0-BF2F-D258-38DAD1AA3071}"/>
              </a:ext>
            </a:extLst>
          </p:cNvPr>
          <p:cNvSpPr txBox="1"/>
          <p:nvPr/>
        </p:nvSpPr>
        <p:spPr>
          <a:xfrm>
            <a:off x="1925054" y="451788"/>
            <a:ext cx="7924799" cy="1200329"/>
          </a:xfrm>
          <a:prstGeom prst="rect">
            <a:avLst/>
          </a:prstGeom>
          <a:noFill/>
        </p:spPr>
        <p:txBody>
          <a:bodyPr wrap="square">
            <a:spAutoFit/>
          </a:bodyPr>
          <a:lstStyle/>
          <a:p>
            <a:r>
              <a:rPr lang="en-US" sz="3600" b="1" i="0" dirty="0">
                <a:solidFill>
                  <a:srgbClr val="000000"/>
                </a:solidFill>
                <a:effectLst/>
                <a:latin typeface="OpenSans-Bold"/>
              </a:rPr>
              <a:t>Service objects and stable networking...</a:t>
            </a:r>
          </a:p>
          <a:p>
            <a:br>
              <a:rPr lang="en-US" dirty="0"/>
            </a:br>
            <a:endParaRPr lang="en-US" dirty="0"/>
          </a:p>
        </p:txBody>
      </p:sp>
      <p:sp>
        <p:nvSpPr>
          <p:cNvPr id="8" name="TextBox 7">
            <a:extLst>
              <a:ext uri="{FF2B5EF4-FFF2-40B4-BE49-F238E27FC236}">
                <a16:creationId xmlns:a16="http://schemas.microsoft.com/office/drawing/2014/main" id="{32084E0D-1884-A6FB-27B7-00652C22DFB0}"/>
              </a:ext>
            </a:extLst>
          </p:cNvPr>
          <p:cNvSpPr txBox="1"/>
          <p:nvPr/>
        </p:nvSpPr>
        <p:spPr>
          <a:xfrm>
            <a:off x="297858" y="1446440"/>
            <a:ext cx="11438021" cy="3477875"/>
          </a:xfrm>
          <a:prstGeom prst="rect">
            <a:avLst/>
          </a:prstGeom>
          <a:noFill/>
        </p:spPr>
        <p:txBody>
          <a:bodyPr wrap="square">
            <a:spAutoFit/>
          </a:bodyPr>
          <a:lstStyle/>
          <a:p>
            <a:r>
              <a:rPr lang="en-US" sz="2000" b="0" i="1" dirty="0">
                <a:solidFill>
                  <a:srgbClr val="000000"/>
                </a:solidFill>
                <a:effectLst/>
                <a:latin typeface="CrimsonText-Roman"/>
              </a:rPr>
              <a:t>Services have a front-end consisting of a stable DNS name, IP address, and port. On the back-end, they load-balance traffic across a dynamic set of Pods. As Pods come and go, the Service observes this, automatically updates itself, and continues to provide that stable networking endpoint.</a:t>
            </a:r>
          </a:p>
          <a:p>
            <a:r>
              <a:rPr lang="en-US" sz="2000" b="0" i="1" dirty="0">
                <a:solidFill>
                  <a:srgbClr val="000000"/>
                </a:solidFill>
                <a:effectLst/>
                <a:latin typeface="CrimsonText-Roman"/>
              </a:rPr>
              <a:t>The same applies if you scale the number of Pods up or down. New Pods are seamlessly added to the Service and will receive traffic. Terminated Pods are seamlessly removed and will not receive traffic.</a:t>
            </a:r>
          </a:p>
          <a:p>
            <a:r>
              <a:rPr lang="en-US" sz="2000" b="0" i="1" dirty="0">
                <a:solidFill>
                  <a:srgbClr val="000000"/>
                </a:solidFill>
                <a:effectLst/>
                <a:latin typeface="CrimsonText-Roman"/>
              </a:rPr>
              <a:t>That’s the job of a Service – it’s a stable network abstraction point that provides TCP and UDP load-balancing across a dynamic set of Pods.</a:t>
            </a:r>
          </a:p>
          <a:p>
            <a:r>
              <a:rPr lang="en-US" sz="2000" b="0" i="1" dirty="0">
                <a:solidFill>
                  <a:srgbClr val="000000"/>
                </a:solidFill>
                <a:effectLst/>
                <a:latin typeface="CrimsonText-Roman"/>
              </a:rPr>
              <a:t>However, Services don’t possess </a:t>
            </a:r>
            <a:r>
              <a:rPr lang="en-US" sz="2000" b="0" i="1" dirty="0">
                <a:solidFill>
                  <a:srgbClr val="000000"/>
                </a:solidFill>
                <a:effectLst/>
                <a:latin typeface="CrimsonText-Italic"/>
              </a:rPr>
              <a:t>application intelligence</a:t>
            </a:r>
            <a:r>
              <a:rPr lang="en-US" sz="2000" b="0" i="1" dirty="0">
                <a:solidFill>
                  <a:srgbClr val="000000"/>
                </a:solidFill>
                <a:effectLst/>
                <a:latin typeface="CrimsonText-Roman"/>
              </a:rPr>
              <a:t>. This means they cannot provide application-layer host and path routing. For that, you need an </a:t>
            </a:r>
            <a:r>
              <a:rPr lang="en-US" sz="2000" b="0" i="1" dirty="0">
                <a:solidFill>
                  <a:srgbClr val="000000"/>
                </a:solidFill>
                <a:effectLst/>
                <a:latin typeface="CrimsonText-Italic"/>
              </a:rPr>
              <a:t>Ingress</a:t>
            </a:r>
            <a:r>
              <a:rPr lang="en-US" sz="2000" b="0" i="1" dirty="0">
                <a:solidFill>
                  <a:srgbClr val="000000"/>
                </a:solidFill>
                <a:effectLst/>
                <a:latin typeface="CrimsonText-Roman"/>
              </a:rPr>
              <a:t>, which understands HTTP and provides host and path-based routing. A later chapter is dedicated to Ingress.</a:t>
            </a:r>
            <a:r>
              <a:rPr lang="en-US" sz="2000" i="1" dirty="0"/>
              <a:t> </a:t>
            </a:r>
            <a:br>
              <a:rPr lang="en-US" sz="2000" i="1" dirty="0"/>
            </a:br>
            <a:endParaRPr lang="en-US" sz="2000" i="1" dirty="0"/>
          </a:p>
        </p:txBody>
      </p:sp>
      <p:sp>
        <p:nvSpPr>
          <p:cNvPr id="10" name="TextBox 9">
            <a:extLst>
              <a:ext uri="{FF2B5EF4-FFF2-40B4-BE49-F238E27FC236}">
                <a16:creationId xmlns:a16="http://schemas.microsoft.com/office/drawing/2014/main" id="{FCEF366E-F209-AC98-7488-90473B7BDB07}"/>
              </a:ext>
            </a:extLst>
          </p:cNvPr>
          <p:cNvSpPr txBox="1"/>
          <p:nvPr/>
        </p:nvSpPr>
        <p:spPr>
          <a:xfrm>
            <a:off x="533400" y="5040168"/>
            <a:ext cx="10820400" cy="1200329"/>
          </a:xfrm>
          <a:prstGeom prst="rect">
            <a:avLst/>
          </a:prstGeom>
          <a:noFill/>
        </p:spPr>
        <p:txBody>
          <a:bodyPr wrap="square">
            <a:spAutoFit/>
          </a:bodyPr>
          <a:lstStyle/>
          <a:p>
            <a:r>
              <a:rPr lang="en-US" sz="2400" b="0" i="1" dirty="0">
                <a:solidFill>
                  <a:srgbClr val="000000"/>
                </a:solidFill>
                <a:effectLst/>
                <a:latin typeface="CrimsonText-Roman"/>
              </a:rPr>
              <a:t>In summary, Services bring stable IP addresses and DNS names to the unstable world of Pods.</a:t>
            </a:r>
            <a:r>
              <a:rPr lang="en-US" sz="2400" i="1" dirty="0"/>
              <a:t> </a:t>
            </a:r>
            <a:br>
              <a:rPr lang="en-US" sz="2400" i="1" dirty="0"/>
            </a:br>
            <a:endParaRPr lang="en-US" sz="2400" i="1" dirty="0"/>
          </a:p>
        </p:txBody>
      </p:sp>
    </p:spTree>
    <p:extLst>
      <p:ext uri="{BB962C8B-B14F-4D97-AF65-F5344CB8AC3E}">
        <p14:creationId xmlns:p14="http://schemas.microsoft.com/office/powerpoint/2010/main" val="59367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3" name="Content Placeholder 2">
            <a:extLst>
              <a:ext uri="{FF2B5EF4-FFF2-40B4-BE49-F238E27FC236}">
                <a16:creationId xmlns:a16="http://schemas.microsoft.com/office/drawing/2014/main" id="{64EBA303-6EB7-31E2-626F-4A5AF77DA5E3}"/>
              </a:ext>
            </a:extLst>
          </p:cNvPr>
          <p:cNvSpPr>
            <a:spLocks noGrp="1"/>
          </p:cNvSpPr>
          <p:nvPr>
            <p:ph idx="1"/>
          </p:nvPr>
        </p:nvSpPr>
        <p:spPr/>
        <p:txBody>
          <a:bodyPr/>
          <a:lstStyle/>
          <a:p>
            <a:pPr marL="0" indent="0">
              <a:buNone/>
            </a:pPr>
            <a:r>
              <a:rPr lang="en-US" dirty="0"/>
              <a:t>The API server is a component of the Kubernetes control plane that exposes the Kubernetes API. The API server is the front end for the Kubernetes control plane.</a:t>
            </a:r>
          </a:p>
          <a:p>
            <a:pPr marL="0" indent="0">
              <a:buNone/>
            </a:pPr>
            <a:r>
              <a:rPr lang="en-US" dirty="0" err="1"/>
              <a:t>kube-apiserver</a:t>
            </a:r>
            <a:r>
              <a:rPr lang="en-US" dirty="0"/>
              <a:t> is designed to scale horizontally—that is, it scales by deploying more instances. You can run several instances of </a:t>
            </a:r>
            <a:r>
              <a:rPr lang="en-US" dirty="0" err="1"/>
              <a:t>kube-apiserver</a:t>
            </a:r>
            <a:r>
              <a:rPr lang="en-US" dirty="0"/>
              <a:t> and balance traffic between those instances.</a:t>
            </a:r>
          </a:p>
          <a:p>
            <a:pPr marL="0" indent="0">
              <a:buNone/>
            </a:pPr>
            <a:endParaRPr lang="en-US" b="1" dirty="0"/>
          </a:p>
          <a:p>
            <a:pPr marL="0" indent="0">
              <a:buNone/>
            </a:pPr>
            <a:endParaRPr lang="en-US" b="1" dirty="0"/>
          </a:p>
          <a:p>
            <a:endParaRPr lang="en-US" dirty="0"/>
          </a:p>
        </p:txBody>
      </p:sp>
      <p:sp>
        <p:nvSpPr>
          <p:cNvPr id="9" name="TextBox 8">
            <a:extLst>
              <a:ext uri="{FF2B5EF4-FFF2-40B4-BE49-F238E27FC236}">
                <a16:creationId xmlns:a16="http://schemas.microsoft.com/office/drawing/2014/main" id="{DF3E44E1-614F-AC84-25EB-BAE456166281}"/>
              </a:ext>
            </a:extLst>
          </p:cNvPr>
          <p:cNvSpPr txBox="1"/>
          <p:nvPr/>
        </p:nvSpPr>
        <p:spPr>
          <a:xfrm>
            <a:off x="833588" y="1061463"/>
            <a:ext cx="6093500" cy="584775"/>
          </a:xfrm>
          <a:prstGeom prst="rect">
            <a:avLst/>
          </a:prstGeom>
          <a:noFill/>
        </p:spPr>
        <p:txBody>
          <a:bodyPr wrap="square">
            <a:spAutoFit/>
          </a:bodyPr>
          <a:lstStyle/>
          <a:p>
            <a:r>
              <a:rPr lang="en-US" sz="3200" b="1" dirty="0" err="1"/>
              <a:t>kube-apiserver</a:t>
            </a:r>
            <a:endParaRPr lang="en-US" sz="3200" b="1" dirty="0"/>
          </a:p>
        </p:txBody>
      </p:sp>
    </p:spTree>
    <p:extLst>
      <p:ext uri="{BB962C8B-B14F-4D97-AF65-F5344CB8AC3E}">
        <p14:creationId xmlns:p14="http://schemas.microsoft.com/office/powerpoint/2010/main" val="352898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7519C1-5012-44F5-DFAD-56254EDE4CF2}"/>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A9ED3875-BCEE-A922-C622-6C6E65CDD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A7FD8-80C5-CBC7-2709-B5D60DF5969E}"/>
              </a:ext>
            </a:extLst>
          </p:cNvPr>
          <p:cNvSpPr>
            <a:spLocks noGrp="1"/>
          </p:cNvSpPr>
          <p:nvPr>
            <p:ph type="sldNum" sz="quarter" idx="12"/>
          </p:nvPr>
        </p:nvSpPr>
        <p:spPr/>
        <p:txBody>
          <a:bodyPr/>
          <a:lstStyle/>
          <a:p>
            <a:fld id="{5EE24C92-1265-4741-8F9F-404A15D9386E}" type="slidenum">
              <a:rPr lang="en-US" smtClean="0"/>
              <a:t>7</a:t>
            </a:fld>
            <a:endParaRPr lang="en-US"/>
          </a:p>
        </p:txBody>
      </p:sp>
      <p:sp>
        <p:nvSpPr>
          <p:cNvPr id="12" name="TextBox 11">
            <a:extLst>
              <a:ext uri="{FF2B5EF4-FFF2-40B4-BE49-F238E27FC236}">
                <a16:creationId xmlns:a16="http://schemas.microsoft.com/office/drawing/2014/main" id="{B1B13E2B-001B-15FD-1012-C0338419E040}"/>
              </a:ext>
            </a:extLst>
          </p:cNvPr>
          <p:cNvSpPr txBox="1"/>
          <p:nvPr/>
        </p:nvSpPr>
        <p:spPr>
          <a:xfrm>
            <a:off x="3683640" y="170041"/>
            <a:ext cx="4926960" cy="6186309"/>
          </a:xfrm>
          <a:prstGeom prst="rect">
            <a:avLst/>
          </a:prstGeom>
          <a:noFill/>
        </p:spPr>
        <p:txBody>
          <a:bodyPr wrap="square">
            <a:spAutoFit/>
          </a:bodyPr>
          <a:lstStyle/>
          <a:p>
            <a:r>
              <a:rPr lang="en-US" dirty="0"/>
              <a:t>cat &gt; nginx-</a:t>
            </a:r>
            <a:r>
              <a:rPr lang="en-US" dirty="0" err="1"/>
              <a:t>pod.json</a:t>
            </a:r>
            <a:r>
              <a:rPr lang="en-US" dirty="0"/>
              <a:t> &lt;&lt;EOF</a:t>
            </a:r>
          </a:p>
          <a:p>
            <a:r>
              <a:rPr lang="en-US" dirty="0"/>
              <a:t>{</a:t>
            </a:r>
          </a:p>
          <a:p>
            <a:r>
              <a:rPr lang="en-US" dirty="0"/>
              <a:t>    "</a:t>
            </a:r>
            <a:r>
              <a:rPr lang="en-US" dirty="0" err="1"/>
              <a:t>apiVersion</a:t>
            </a:r>
            <a:r>
              <a:rPr lang="en-US" dirty="0"/>
              <a:t>": "v1",</a:t>
            </a:r>
          </a:p>
          <a:p>
            <a:r>
              <a:rPr lang="en-US" dirty="0"/>
              <a:t>    "kind": "Pod",</a:t>
            </a:r>
          </a:p>
          <a:p>
            <a:r>
              <a:rPr lang="en-US" dirty="0"/>
              <a:t>    "metadata": {</a:t>
            </a:r>
          </a:p>
          <a:p>
            <a:r>
              <a:rPr lang="en-US" dirty="0"/>
              <a:t>        "name": "nginx-pod"</a:t>
            </a:r>
          </a:p>
          <a:p>
            <a:r>
              <a:rPr lang="en-US" dirty="0"/>
              <a:t>    },</a:t>
            </a:r>
          </a:p>
          <a:p>
            <a:r>
              <a:rPr lang="en-US" dirty="0"/>
              <a:t>    "spec": {</a:t>
            </a:r>
          </a:p>
          <a:p>
            <a:r>
              <a:rPr lang="en-US" dirty="0"/>
              <a:t>        "containers": [</a:t>
            </a:r>
          </a:p>
          <a:p>
            <a:r>
              <a:rPr lang="en-US" dirty="0"/>
              <a:t>            {</a:t>
            </a:r>
          </a:p>
          <a:p>
            <a:r>
              <a:rPr lang="en-US" dirty="0"/>
              <a:t>                "name": "nginx",</a:t>
            </a:r>
          </a:p>
          <a:p>
            <a:r>
              <a:rPr lang="en-US" dirty="0"/>
              <a:t>                "image": "nginx:1.7.9",</a:t>
            </a:r>
          </a:p>
          <a:p>
            <a:r>
              <a:rPr lang="en-US" dirty="0"/>
              <a:t>                "ports": [</a:t>
            </a:r>
          </a:p>
          <a:p>
            <a:r>
              <a:rPr lang="en-US" dirty="0"/>
              <a:t>                    {</a:t>
            </a:r>
          </a:p>
          <a:p>
            <a:r>
              <a:rPr lang="en-US" dirty="0"/>
              <a:t>                        "</a:t>
            </a:r>
            <a:r>
              <a:rPr lang="en-US" dirty="0" err="1"/>
              <a:t>containerPort</a:t>
            </a:r>
            <a:r>
              <a:rPr lang="en-US" dirty="0"/>
              <a:t>": 80</a:t>
            </a:r>
          </a:p>
          <a:p>
            <a:r>
              <a:rPr lang="en-US" dirty="0"/>
              <a:t>                    }</a:t>
            </a:r>
          </a:p>
          <a:p>
            <a:r>
              <a:rPr lang="en-US" dirty="0"/>
              <a:t>                ]</a:t>
            </a:r>
          </a:p>
          <a:p>
            <a:r>
              <a:rPr lang="en-US" dirty="0"/>
              <a:t>            }</a:t>
            </a:r>
          </a:p>
          <a:p>
            <a:r>
              <a:rPr lang="en-US" dirty="0"/>
              <a:t>        ]</a:t>
            </a:r>
          </a:p>
          <a:p>
            <a:r>
              <a:rPr lang="en-US" dirty="0"/>
              <a:t>    }</a:t>
            </a:r>
          </a:p>
          <a:p>
            <a:r>
              <a:rPr lang="en-US" dirty="0"/>
              <a:t>}</a:t>
            </a:r>
          </a:p>
          <a:p>
            <a:r>
              <a:rPr lang="en-US" dirty="0"/>
              <a:t>EOF</a:t>
            </a:r>
          </a:p>
        </p:txBody>
      </p:sp>
    </p:spTree>
    <p:extLst>
      <p:ext uri="{BB962C8B-B14F-4D97-AF65-F5344CB8AC3E}">
        <p14:creationId xmlns:p14="http://schemas.microsoft.com/office/powerpoint/2010/main" val="199798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DEDC9B-76C9-8F90-8FF1-BE72BA20A545}"/>
              </a:ext>
            </a:extLst>
          </p:cNvPr>
          <p:cNvSpPr>
            <a:spLocks noGrp="1"/>
          </p:cNvSpPr>
          <p:nvPr>
            <p:ph type="dt" sz="half" idx="10"/>
          </p:nvPr>
        </p:nvSpPr>
        <p:spPr/>
        <p:txBody>
          <a:bodyPr/>
          <a:lstStyle/>
          <a:p>
            <a:fld id="{D40A7B7E-3938-4D0E-8E14-E58AA83CCFB6}" type="datetime1">
              <a:rPr lang="en-US" sz="1800" smtClean="0"/>
              <a:t>7/26/2024</a:t>
            </a:fld>
            <a:endParaRPr lang="en-US" sz="1800" dirty="0"/>
          </a:p>
        </p:txBody>
      </p:sp>
      <p:sp>
        <p:nvSpPr>
          <p:cNvPr id="5" name="Footer Placeholder 4">
            <a:extLst>
              <a:ext uri="{FF2B5EF4-FFF2-40B4-BE49-F238E27FC236}">
                <a16:creationId xmlns:a16="http://schemas.microsoft.com/office/drawing/2014/main" id="{26D37CDF-3391-7FCC-B0BF-D6B7D03AA692}"/>
              </a:ext>
            </a:extLst>
          </p:cNvPr>
          <p:cNvSpPr>
            <a:spLocks noGrp="1"/>
          </p:cNvSpPr>
          <p:nvPr>
            <p:ph type="ftr" sz="quarter" idx="11"/>
          </p:nvPr>
        </p:nvSpPr>
        <p:spPr/>
        <p:txBody>
          <a:bodyPr/>
          <a:lstStyle/>
          <a:p>
            <a:endParaRPr lang="en-US" sz="1400"/>
          </a:p>
        </p:txBody>
      </p:sp>
      <p:sp>
        <p:nvSpPr>
          <p:cNvPr id="6" name="Slide Number Placeholder 5">
            <a:extLst>
              <a:ext uri="{FF2B5EF4-FFF2-40B4-BE49-F238E27FC236}">
                <a16:creationId xmlns:a16="http://schemas.microsoft.com/office/drawing/2014/main" id="{A9660425-9760-B5A5-D5B7-1467FECE0BD6}"/>
              </a:ext>
            </a:extLst>
          </p:cNvPr>
          <p:cNvSpPr>
            <a:spLocks noGrp="1"/>
          </p:cNvSpPr>
          <p:nvPr>
            <p:ph type="sldNum" sz="quarter" idx="12"/>
          </p:nvPr>
        </p:nvSpPr>
        <p:spPr/>
        <p:txBody>
          <a:bodyPr/>
          <a:lstStyle/>
          <a:p>
            <a:fld id="{5EE24C92-1265-4741-8F9F-404A15D9386E}" type="slidenum">
              <a:rPr lang="en-US" sz="1400" smtClean="0"/>
              <a:t>8</a:t>
            </a:fld>
            <a:endParaRPr lang="en-US" sz="1400"/>
          </a:p>
        </p:txBody>
      </p:sp>
      <p:sp>
        <p:nvSpPr>
          <p:cNvPr id="10" name="Rectangle 1">
            <a:extLst>
              <a:ext uri="{FF2B5EF4-FFF2-40B4-BE49-F238E27FC236}">
                <a16:creationId xmlns:a16="http://schemas.microsoft.com/office/drawing/2014/main" id="{B3BD3BF7-D71C-1E92-B84D-680B6954622E}"/>
              </a:ext>
            </a:extLst>
          </p:cNvPr>
          <p:cNvSpPr>
            <a:spLocks noChangeArrowheads="1"/>
          </p:cNvSpPr>
          <p:nvPr/>
        </p:nvSpPr>
        <p:spPr bwMode="auto">
          <a:xfrm>
            <a:off x="553386" y="2567225"/>
            <a:ext cx="114987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curl -k -v -X POST -H "Authorization: foo &lt;FOO_TOKEN&gt;“ -H "Content-Type: application/</a:t>
            </a:r>
            <a:r>
              <a:rPr kumimoji="0" lang="en-US" altLang="en-US" sz="2000" b="0" i="0" u="none" strike="noStrike" cap="none" normalizeH="0" baseline="0" dirty="0" err="1">
                <a:ln>
                  <a:noFill/>
                </a:ln>
                <a:solidFill>
                  <a:schemeClr val="tx1"/>
                </a:solidFill>
                <a:effectLst/>
                <a:latin typeface="Arial Unicode MS"/>
              </a:rPr>
              <a:t>json</a:t>
            </a:r>
            <a:r>
              <a:rPr kumimoji="0" lang="en-US" altLang="en-US" sz="2000" b="0" i="0" u="none" strike="noStrike" cap="none" normalizeH="0" baseline="0" dirty="0">
                <a:ln>
                  <a:noFill/>
                </a:ln>
                <a:solidFill>
                  <a:schemeClr val="tx1"/>
                </a:solidFill>
                <a:effectLst/>
                <a:latin typeface="Arial Unicode MS"/>
              </a:rPr>
              <a:t>" https://127.0.0.1:6443/api/v1/namespaces/default/pods -</a:t>
            </a:r>
            <a:r>
              <a:rPr kumimoji="0" lang="en-US" altLang="en-US" sz="2000" b="0" i="0" u="none" strike="noStrike" cap="none" normalizeH="0" baseline="0" dirty="0" err="1">
                <a:ln>
                  <a:noFill/>
                </a:ln>
                <a:solidFill>
                  <a:schemeClr val="tx1"/>
                </a:solidFill>
                <a:effectLst/>
                <a:latin typeface="Arial Unicode MS"/>
              </a:rPr>
              <a:t>d@nginx-pod.json</a:t>
            </a:r>
            <a:r>
              <a:rPr kumimoji="0" lang="en-US" altLang="en-US" sz="2000" b="0" i="0" u="none" strike="noStrike" cap="none" normalizeH="0" baseline="0" dirty="0">
                <a:ln>
                  <a:noFill/>
                </a:ln>
                <a:solidFill>
                  <a:schemeClr val="tx1"/>
                </a:solidFill>
                <a:effectLst/>
                <a:latin typeface="Arial Unicode MS"/>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0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32C088-19E1-FA67-58B5-15EBB7A69E6F}"/>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BEED0DE-1B0B-7B46-8C04-5B016D4E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6220A-2FF3-1971-D3B0-F50AF815BD63}"/>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10" name="TextBox 9">
            <a:extLst>
              <a:ext uri="{FF2B5EF4-FFF2-40B4-BE49-F238E27FC236}">
                <a16:creationId xmlns:a16="http://schemas.microsoft.com/office/drawing/2014/main" id="{E631EC2F-EED5-13DB-7DDB-6BEF979330A2}"/>
              </a:ext>
            </a:extLst>
          </p:cNvPr>
          <p:cNvSpPr txBox="1"/>
          <p:nvPr/>
        </p:nvSpPr>
        <p:spPr>
          <a:xfrm>
            <a:off x="1247931" y="1506531"/>
            <a:ext cx="9470035" cy="461665"/>
          </a:xfrm>
          <a:prstGeom prst="rect">
            <a:avLst/>
          </a:prstGeom>
          <a:noFill/>
        </p:spPr>
        <p:txBody>
          <a:bodyPr wrap="square">
            <a:spAutoFit/>
          </a:bodyPr>
          <a:lstStyle/>
          <a:p>
            <a:r>
              <a:rPr lang="en-US" sz="2400" dirty="0"/>
              <a:t>https://kubernetes.io/docs/reference/generated/kubernetes-api/v1.30/</a:t>
            </a:r>
          </a:p>
        </p:txBody>
      </p:sp>
    </p:spTree>
    <p:extLst>
      <p:ext uri="{BB962C8B-B14F-4D97-AF65-F5344CB8AC3E}">
        <p14:creationId xmlns:p14="http://schemas.microsoft.com/office/powerpoint/2010/main" val="2618209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13322</TotalTime>
  <Words>4117</Words>
  <Application>Microsoft Office PowerPoint</Application>
  <PresentationFormat>Widescreen</PresentationFormat>
  <Paragraphs>361</Paragraphs>
  <Slides>51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Aptos</vt:lpstr>
      <vt:lpstr>Arial</vt:lpstr>
      <vt:lpstr>Arial Unicode MS</vt:lpstr>
      <vt:lpstr>Calibri</vt:lpstr>
      <vt:lpstr>Calibri Light</vt:lpstr>
      <vt:lpstr>Consolas</vt:lpstr>
      <vt:lpstr>CrimsonText-Bold</vt:lpstr>
      <vt:lpstr>CrimsonText-Italic</vt:lpstr>
      <vt:lpstr>CrimsonText-Roman</vt:lpstr>
      <vt:lpstr>OpenSans-Bold</vt:lpstr>
      <vt:lpstr>SourceCodePro-Regular</vt:lpstr>
      <vt:lpstr>Office Theme</vt:lpstr>
      <vt:lpstr>Session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kube-proxy </vt:lpstr>
      <vt:lpstr>PowerPoint Presentation</vt:lpstr>
      <vt:lpstr>PowerPoint Presentation</vt:lpstr>
      <vt:lpstr>Addons </vt:lpstr>
      <vt:lpstr>Addons.. </vt:lpstr>
      <vt:lpstr>Addons.. </vt:lpstr>
      <vt:lpstr>Addons.. </vt:lpstr>
      <vt:lpstr>Addons.. </vt:lpstr>
      <vt:lpstr>Addons.. </vt:lpstr>
      <vt:lpstr>The declarative model and desired state  </vt:lpstr>
      <vt:lpstr>          Pods  </vt:lpstr>
      <vt:lpstr>          Pods  </vt:lpstr>
      <vt:lpstr>          Pods  </vt:lpstr>
      <vt:lpstr>          Pods  </vt:lpstr>
      <vt:lpstr>          Pods  </vt:lpstr>
      <vt:lpstr>          Pods  </vt:lpstr>
      <vt:lpstr>          Pods  </vt:lpstr>
      <vt:lpstr>          Pods  </vt:lpstr>
      <vt:lpstr>          Pods  </vt:lpstr>
      <vt:lpstr>          Pods  </vt:lpstr>
      <vt:lpstr>          Pods  </vt:lpstr>
      <vt:lpstr>          Pods  </vt:lpstr>
      <vt:lpstr>          Pods  </vt:lpstr>
      <vt:lpstr>          Pods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171</cp:revision>
  <dcterms:created xsi:type="dcterms:W3CDTF">2024-03-14T10:03:54Z</dcterms:created>
  <dcterms:modified xsi:type="dcterms:W3CDTF">2024-07-27T10:05:39Z</dcterms:modified>
</cp:coreProperties>
</file>