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57" r:id="rId3"/>
    <p:sldId id="378" r:id="rId4"/>
    <p:sldId id="393" r:id="rId5"/>
    <p:sldId id="379" r:id="rId6"/>
    <p:sldId id="380" r:id="rId7"/>
    <p:sldId id="381" r:id="rId8"/>
    <p:sldId id="382" r:id="rId9"/>
    <p:sldId id="424" r:id="rId10"/>
    <p:sldId id="384" r:id="rId11"/>
    <p:sldId id="385" r:id="rId12"/>
    <p:sldId id="389" r:id="rId13"/>
    <p:sldId id="390" r:id="rId14"/>
    <p:sldId id="425" r:id="rId15"/>
    <p:sldId id="392" r:id="rId16"/>
    <p:sldId id="427" r:id="rId17"/>
    <p:sldId id="325" r:id="rId18"/>
    <p:sldId id="376" r:id="rId19"/>
    <p:sldId id="394" r:id="rId20"/>
    <p:sldId id="426" r:id="rId21"/>
    <p:sldId id="377" r:id="rId22"/>
    <p:sldId id="359" r:id="rId23"/>
    <p:sldId id="395" r:id="rId24"/>
    <p:sldId id="428" r:id="rId25"/>
    <p:sldId id="396" r:id="rId26"/>
    <p:sldId id="397" r:id="rId27"/>
    <p:sldId id="398" r:id="rId28"/>
    <p:sldId id="399" r:id="rId29"/>
    <p:sldId id="4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7/30/2024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7/30/2024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7/30/2024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7/30/2024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7/30/2024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7/30/2024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7/30/2024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7/30/2024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7/30/2024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7/30/2024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7/30/2024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7/30/2024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a:xfrm>
            <a:off x="759069" y="5132890"/>
            <a:ext cx="10515600" cy="1325563"/>
          </a:xfrm>
        </p:spPr>
        <p:txBody>
          <a:bodyPr/>
          <a:lstStyle/>
          <a:p>
            <a:pPr algn="ctr"/>
            <a:r>
              <a:rPr lang="en-US" b="1" dirty="0"/>
              <a:t>Session 3</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dirty="0"/>
          </a:p>
        </p:txBody>
      </p:sp>
      <p:pic>
        <p:nvPicPr>
          <p:cNvPr id="10" name="Content Placeholder 9" descr="A blue hexagon with a white wheel on it&#10;&#10;Description automatically generated">
            <a:extLst>
              <a:ext uri="{FF2B5EF4-FFF2-40B4-BE49-F238E27FC236}">
                <a16:creationId xmlns:a16="http://schemas.microsoft.com/office/drawing/2014/main" id="{7535AC35-FAB3-3513-58EF-6C2EF4D8B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2328"/>
            <a:ext cx="7619047" cy="3809524"/>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32C088-19E1-FA67-58B5-15EBB7A69E6F}"/>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BEED0DE-1B0B-7B46-8C04-5B016D4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6220A-2FF3-1971-D3B0-F50AF815BD63}"/>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3" name="TextBox 2">
            <a:extLst>
              <a:ext uri="{FF2B5EF4-FFF2-40B4-BE49-F238E27FC236}">
                <a16:creationId xmlns:a16="http://schemas.microsoft.com/office/drawing/2014/main" id="{037D1C60-402C-7F12-C85F-085A7557E115}"/>
              </a:ext>
            </a:extLst>
          </p:cNvPr>
          <p:cNvSpPr txBox="1"/>
          <p:nvPr/>
        </p:nvSpPr>
        <p:spPr>
          <a:xfrm>
            <a:off x="2657007" y="689788"/>
            <a:ext cx="6093500" cy="5478423"/>
          </a:xfrm>
          <a:prstGeom prst="rect">
            <a:avLst/>
          </a:prstGeom>
          <a:noFill/>
        </p:spPr>
        <p:txBody>
          <a:bodyPr wrap="square">
            <a:spAutoFit/>
          </a:bodyPr>
          <a:lstStyle/>
          <a:p>
            <a:r>
              <a:rPr lang="en-US" sz="1400" dirty="0" err="1"/>
              <a:t>apiVersion</a:t>
            </a:r>
            <a:r>
              <a:rPr lang="en-US" sz="1400" dirty="0"/>
              <a:t>: argoproj.io/v1alpha1</a:t>
            </a:r>
          </a:p>
          <a:p>
            <a:r>
              <a:rPr lang="en-US" sz="1400" dirty="0"/>
              <a:t>kind: Application</a:t>
            </a:r>
          </a:p>
          <a:p>
            <a:r>
              <a:rPr lang="en-US" sz="1400" dirty="0"/>
              <a:t>metadata:</a:t>
            </a:r>
          </a:p>
          <a:p>
            <a:r>
              <a:rPr lang="en-US" sz="1400" dirty="0"/>
              <a:t>  name: aws-ec2-instance-checker</a:t>
            </a:r>
          </a:p>
          <a:p>
            <a:r>
              <a:rPr lang="en-US" sz="1400" dirty="0"/>
              <a:t>  namespace: </a:t>
            </a:r>
            <a:r>
              <a:rPr lang="en-US" sz="1400" dirty="0" err="1"/>
              <a:t>argocd</a:t>
            </a:r>
            <a:endParaRPr lang="en-US" sz="1400" dirty="0"/>
          </a:p>
          <a:p>
            <a:r>
              <a:rPr lang="en-US" sz="1400" dirty="0"/>
              <a:t>  annotations:</a:t>
            </a:r>
          </a:p>
          <a:p>
            <a:r>
              <a:rPr lang="en-US" sz="1400" dirty="0"/>
              <a:t>    argocd-image-updater.argoproj.io/image-list: </a:t>
            </a:r>
            <a:r>
              <a:rPr lang="en-US" sz="1400" dirty="0" err="1"/>
              <a:t>fdervisi</a:t>
            </a:r>
            <a:r>
              <a:rPr lang="en-US" sz="1400" dirty="0"/>
              <a:t>/aws-ec2-instance-checker:*</a:t>
            </a:r>
          </a:p>
          <a:p>
            <a:r>
              <a:rPr lang="en-US" sz="1400" dirty="0"/>
              <a:t>    argocd-image-updater.argoproj.io/write-back-method: </a:t>
            </a:r>
            <a:r>
              <a:rPr lang="en-US" sz="1400" dirty="0" err="1"/>
              <a:t>git:secret:argocd</a:t>
            </a:r>
            <a:r>
              <a:rPr lang="en-US" sz="1400" dirty="0"/>
              <a:t>/git-creds</a:t>
            </a:r>
          </a:p>
          <a:p>
            <a:r>
              <a:rPr lang="en-US" sz="1400" dirty="0"/>
              <a:t>    argocd-image-updater.argoproj.io/git-branch: master</a:t>
            </a:r>
          </a:p>
          <a:p>
            <a:r>
              <a:rPr lang="en-US" sz="1400" dirty="0"/>
              <a:t>spec:</a:t>
            </a:r>
          </a:p>
          <a:p>
            <a:r>
              <a:rPr lang="en-US" sz="1400" dirty="0"/>
              <a:t>  project: default</a:t>
            </a:r>
          </a:p>
          <a:p>
            <a:r>
              <a:rPr lang="en-US" sz="1400" dirty="0"/>
              <a:t>  source:</a:t>
            </a:r>
          </a:p>
          <a:p>
            <a:r>
              <a:rPr lang="en-US" sz="1400" dirty="0"/>
              <a:t>    </a:t>
            </a:r>
            <a:r>
              <a:rPr lang="en-US" sz="1400" dirty="0" err="1"/>
              <a:t>repoURL</a:t>
            </a:r>
            <a:r>
              <a:rPr lang="en-US" sz="1400" dirty="0"/>
              <a:t>: https://github.com/fdervisi/k8s_cicd_overview</a:t>
            </a:r>
          </a:p>
          <a:p>
            <a:r>
              <a:rPr lang="en-US" sz="1400" dirty="0"/>
              <a:t>    </a:t>
            </a:r>
            <a:r>
              <a:rPr lang="en-US" sz="1400" dirty="0" err="1"/>
              <a:t>targetRevision</a:t>
            </a:r>
            <a:r>
              <a:rPr lang="en-US" sz="1400" dirty="0"/>
              <a:t>: HEAD</a:t>
            </a:r>
          </a:p>
          <a:p>
            <a:r>
              <a:rPr lang="en-US" sz="1400" dirty="0"/>
              <a:t>    path: helm/aws-ec2-instance-checker</a:t>
            </a:r>
          </a:p>
          <a:p>
            <a:r>
              <a:rPr lang="en-US" sz="1400" dirty="0"/>
              <a:t>  destination:</a:t>
            </a:r>
          </a:p>
          <a:p>
            <a:r>
              <a:rPr lang="en-US" sz="1400" dirty="0"/>
              <a:t>    server: https://kubernetes.default.svc</a:t>
            </a:r>
          </a:p>
          <a:p>
            <a:r>
              <a:rPr lang="en-US" sz="1400" dirty="0"/>
              <a:t>    namespace: aws-ec2-instance-checker</a:t>
            </a:r>
          </a:p>
          <a:p>
            <a:r>
              <a:rPr lang="en-US" sz="1400" dirty="0"/>
              <a:t>  </a:t>
            </a:r>
            <a:r>
              <a:rPr lang="en-US" sz="1400" dirty="0" err="1"/>
              <a:t>syncPolicy</a:t>
            </a:r>
            <a:r>
              <a:rPr lang="en-US" sz="1400" dirty="0"/>
              <a:t>:</a:t>
            </a:r>
          </a:p>
          <a:p>
            <a:r>
              <a:rPr lang="en-US" sz="1400" dirty="0"/>
              <a:t>    automated:</a:t>
            </a:r>
          </a:p>
          <a:p>
            <a:r>
              <a:rPr lang="en-US" sz="1400" dirty="0"/>
              <a:t>      prune: true</a:t>
            </a:r>
          </a:p>
          <a:p>
            <a:r>
              <a:rPr lang="en-US" sz="1400" dirty="0"/>
              <a:t>      </a:t>
            </a:r>
            <a:r>
              <a:rPr lang="en-US" sz="1400" dirty="0" err="1"/>
              <a:t>selfHeal</a:t>
            </a:r>
            <a:r>
              <a:rPr lang="en-US" sz="1400" dirty="0"/>
              <a:t>: true</a:t>
            </a:r>
          </a:p>
          <a:p>
            <a:r>
              <a:rPr lang="en-US" sz="1400" dirty="0"/>
              <a:t>      </a:t>
            </a:r>
            <a:r>
              <a:rPr lang="en-US" sz="1400" dirty="0" err="1"/>
              <a:t>allowEmpty</a:t>
            </a:r>
            <a:r>
              <a:rPr lang="en-US" sz="1400" dirty="0"/>
              <a:t>: true</a:t>
            </a:r>
          </a:p>
        </p:txBody>
      </p:sp>
    </p:spTree>
    <p:extLst>
      <p:ext uri="{BB962C8B-B14F-4D97-AF65-F5344CB8AC3E}">
        <p14:creationId xmlns:p14="http://schemas.microsoft.com/office/powerpoint/2010/main" val="261820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9" name="TextBox 8">
            <a:extLst>
              <a:ext uri="{FF2B5EF4-FFF2-40B4-BE49-F238E27FC236}">
                <a16:creationId xmlns:a16="http://schemas.microsoft.com/office/drawing/2014/main" id="{AF65F8E7-A9AB-7206-B5A5-0CE4222177D6}"/>
              </a:ext>
            </a:extLst>
          </p:cNvPr>
          <p:cNvSpPr txBox="1"/>
          <p:nvPr/>
        </p:nvSpPr>
        <p:spPr>
          <a:xfrm>
            <a:off x="534650" y="1318257"/>
            <a:ext cx="6093500" cy="830997"/>
          </a:xfrm>
          <a:prstGeom prst="rect">
            <a:avLst/>
          </a:prstGeom>
          <a:noFill/>
        </p:spPr>
        <p:txBody>
          <a:bodyPr wrap="square">
            <a:spAutoFit/>
          </a:bodyPr>
          <a:lstStyle/>
          <a:p>
            <a:r>
              <a:rPr lang="en-US" sz="2400" b="1" i="0" dirty="0">
                <a:solidFill>
                  <a:srgbClr val="000000"/>
                </a:solidFill>
                <a:effectLst/>
                <a:latin typeface="OpenSans-Bold"/>
              </a:rPr>
              <a:t>Pods enable resource sharing</a:t>
            </a:r>
            <a:r>
              <a:rPr lang="en-US" sz="2400" dirty="0"/>
              <a:t> </a:t>
            </a:r>
            <a:br>
              <a:rPr lang="en-US" sz="2400" dirty="0"/>
            </a:br>
            <a:endParaRPr lang="en-US" sz="2400" dirty="0"/>
          </a:p>
        </p:txBody>
      </p:sp>
      <p:sp>
        <p:nvSpPr>
          <p:cNvPr id="11" name="TextBox 10">
            <a:extLst>
              <a:ext uri="{FF2B5EF4-FFF2-40B4-BE49-F238E27FC236}">
                <a16:creationId xmlns:a16="http://schemas.microsoft.com/office/drawing/2014/main" id="{CEF076D8-17B8-1098-741B-A2CFD5FEDBDA}"/>
              </a:ext>
            </a:extLst>
          </p:cNvPr>
          <p:cNvSpPr txBox="1"/>
          <p:nvPr/>
        </p:nvSpPr>
        <p:spPr>
          <a:xfrm>
            <a:off x="534649" y="2149253"/>
            <a:ext cx="10198307" cy="2031325"/>
          </a:xfrm>
          <a:prstGeom prst="rect">
            <a:avLst/>
          </a:prstGeom>
          <a:noFill/>
        </p:spPr>
        <p:txBody>
          <a:bodyPr wrap="square">
            <a:spAutoFit/>
          </a:bodyPr>
          <a:lstStyle/>
          <a:p>
            <a:r>
              <a:rPr lang="en-US" sz="1800" b="0" i="0" dirty="0">
                <a:solidFill>
                  <a:srgbClr val="000000"/>
                </a:solidFill>
                <a:effectLst/>
                <a:latin typeface="CrimsonText-Roman"/>
              </a:rPr>
              <a:t>On the sharing of resources front, Pods provide a </a:t>
            </a:r>
            <a:r>
              <a:rPr lang="en-US" sz="1800" b="0" i="1" dirty="0">
                <a:solidFill>
                  <a:srgbClr val="000000"/>
                </a:solidFill>
                <a:effectLst/>
                <a:latin typeface="CrimsonText-Italic"/>
              </a:rPr>
              <a:t>shared execution environment </a:t>
            </a:r>
            <a:r>
              <a:rPr lang="en-US" sz="1800" b="0" i="0" dirty="0">
                <a:solidFill>
                  <a:srgbClr val="000000"/>
                </a:solidFill>
                <a:effectLst/>
                <a:latin typeface="CrimsonText-Roman"/>
              </a:rPr>
              <a:t>for one or more containers. This shared execution environment includes things such as:</a:t>
            </a:r>
          </a:p>
          <a:p>
            <a:r>
              <a:rPr lang="en-US" sz="1800" b="0" i="0" dirty="0">
                <a:solidFill>
                  <a:srgbClr val="000000"/>
                </a:solidFill>
                <a:effectLst/>
                <a:latin typeface="CrimsonText-Roman"/>
              </a:rPr>
              <a:t>• Shared filesystem</a:t>
            </a:r>
          </a:p>
          <a:p>
            <a:r>
              <a:rPr lang="en-US" sz="1800" b="0" i="0" dirty="0">
                <a:solidFill>
                  <a:srgbClr val="000000"/>
                </a:solidFill>
                <a:effectLst/>
                <a:latin typeface="CrimsonText-Roman"/>
              </a:rPr>
              <a:t>• Shared network stack (IP address, routing table, ports…)</a:t>
            </a:r>
          </a:p>
          <a:p>
            <a:r>
              <a:rPr lang="en-US" sz="1800" b="0" i="0" dirty="0">
                <a:solidFill>
                  <a:srgbClr val="000000"/>
                </a:solidFill>
                <a:effectLst/>
                <a:latin typeface="CrimsonText-Roman"/>
              </a:rPr>
              <a:t>• Shared memory</a:t>
            </a:r>
          </a:p>
          <a:p>
            <a:r>
              <a:rPr lang="en-US" sz="1800" b="0" i="0" dirty="0">
                <a:solidFill>
                  <a:srgbClr val="000000"/>
                </a:solidFill>
                <a:effectLst/>
                <a:latin typeface="CrimsonText-Roman"/>
              </a:rPr>
              <a:t>• Shared volumes</a:t>
            </a:r>
            <a:r>
              <a:rPr lang="en-US" dirty="0"/>
              <a:t> </a:t>
            </a:r>
            <a:br>
              <a:rPr lang="en-US" dirty="0"/>
            </a:br>
            <a:endParaRPr lang="en-US" dirty="0"/>
          </a:p>
        </p:txBody>
      </p:sp>
    </p:spTree>
    <p:extLst>
      <p:ext uri="{BB962C8B-B14F-4D97-AF65-F5344CB8AC3E}">
        <p14:creationId xmlns:p14="http://schemas.microsoft.com/office/powerpoint/2010/main" val="34579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973CA-EA16-AF41-89FA-16E48AE5DBE2}"/>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2A0D6218-FC2B-65D6-55B9-9AAC3E59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17475-189C-D8CC-0B2A-5A6D0B882411}"/>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3" name="TextBox 2">
            <a:extLst>
              <a:ext uri="{FF2B5EF4-FFF2-40B4-BE49-F238E27FC236}">
                <a16:creationId xmlns:a16="http://schemas.microsoft.com/office/drawing/2014/main" id="{12F25C46-3881-98AA-6204-9FD8094EB85D}"/>
              </a:ext>
            </a:extLst>
          </p:cNvPr>
          <p:cNvSpPr txBox="1"/>
          <p:nvPr/>
        </p:nvSpPr>
        <p:spPr>
          <a:xfrm>
            <a:off x="1232942" y="1243306"/>
            <a:ext cx="6093500" cy="954107"/>
          </a:xfrm>
          <a:prstGeom prst="rect">
            <a:avLst/>
          </a:prstGeom>
          <a:noFill/>
        </p:spPr>
        <p:txBody>
          <a:bodyPr wrap="square">
            <a:spAutoFit/>
          </a:bodyPr>
          <a:lstStyle/>
          <a:p>
            <a:r>
              <a:rPr lang="en-US" sz="2800" b="1" i="0" dirty="0">
                <a:solidFill>
                  <a:srgbClr val="000000"/>
                </a:solidFill>
                <a:effectLst/>
                <a:latin typeface="OpenSans-Bold"/>
              </a:rPr>
              <a:t>Static Pods vs controllers</a:t>
            </a:r>
            <a:r>
              <a:rPr lang="en-US" sz="2800" dirty="0"/>
              <a:t> </a:t>
            </a:r>
            <a:br>
              <a:rPr lang="en-US" sz="2800" dirty="0"/>
            </a:br>
            <a:endParaRPr lang="en-US" sz="2800" dirty="0"/>
          </a:p>
        </p:txBody>
      </p:sp>
      <p:sp>
        <p:nvSpPr>
          <p:cNvPr id="8" name="TextBox 7">
            <a:extLst>
              <a:ext uri="{FF2B5EF4-FFF2-40B4-BE49-F238E27FC236}">
                <a16:creationId xmlns:a16="http://schemas.microsoft.com/office/drawing/2014/main" id="{7B95D2FD-9A13-521D-8329-C9FCD56B8EC7}"/>
              </a:ext>
            </a:extLst>
          </p:cNvPr>
          <p:cNvSpPr txBox="1"/>
          <p:nvPr/>
        </p:nvSpPr>
        <p:spPr>
          <a:xfrm>
            <a:off x="1232942" y="2436620"/>
            <a:ext cx="9799819" cy="2862322"/>
          </a:xfrm>
          <a:prstGeom prst="rect">
            <a:avLst/>
          </a:prstGeom>
          <a:noFill/>
        </p:spPr>
        <p:txBody>
          <a:bodyPr wrap="square">
            <a:spAutoFit/>
          </a:bodyPr>
          <a:lstStyle/>
          <a:p>
            <a:r>
              <a:rPr lang="en-US" sz="2000" b="0" i="0" dirty="0">
                <a:solidFill>
                  <a:srgbClr val="000000"/>
                </a:solidFill>
                <a:effectLst/>
                <a:latin typeface="CrimsonText-Roman"/>
              </a:rPr>
              <a:t>There are two ways to deploy Pods:</a:t>
            </a:r>
          </a:p>
          <a:p>
            <a:r>
              <a:rPr lang="en-US" sz="2000" b="0" i="1" dirty="0">
                <a:solidFill>
                  <a:srgbClr val="000000"/>
                </a:solidFill>
                <a:effectLst/>
                <a:latin typeface="CrimsonText-Roman"/>
              </a:rPr>
              <a:t>1. Directly via a Pod manifest</a:t>
            </a:r>
          </a:p>
          <a:p>
            <a:r>
              <a:rPr lang="en-US" sz="2000" b="0" i="1" dirty="0">
                <a:solidFill>
                  <a:srgbClr val="000000"/>
                </a:solidFill>
                <a:effectLst/>
                <a:latin typeface="CrimsonText-Roman"/>
              </a:rPr>
              <a:t>2. Indirectly via a controller</a:t>
            </a:r>
          </a:p>
          <a:p>
            <a:r>
              <a:rPr lang="en-US" sz="2000" b="0" i="0" dirty="0">
                <a:solidFill>
                  <a:srgbClr val="000000"/>
                </a:solidFill>
                <a:effectLst/>
                <a:latin typeface="CrimsonText-Roman"/>
              </a:rPr>
              <a:t>Pods deployed directly from a Pod manifest are called </a:t>
            </a:r>
            <a:r>
              <a:rPr lang="en-US" sz="2000" b="0" i="1" dirty="0">
                <a:solidFill>
                  <a:srgbClr val="000000"/>
                </a:solidFill>
                <a:effectLst/>
                <a:latin typeface="CrimsonText-Italic"/>
              </a:rPr>
              <a:t>static Pods </a:t>
            </a:r>
            <a:r>
              <a:rPr lang="en-US" sz="2000" b="0" i="0" dirty="0">
                <a:solidFill>
                  <a:srgbClr val="000000"/>
                </a:solidFill>
                <a:effectLst/>
                <a:latin typeface="CrimsonText-Roman"/>
              </a:rPr>
              <a:t>and have no superpowers such as self-healing, scaling, or rolling updates. This is because they’re only monitored and managed by the worker node’s </a:t>
            </a:r>
            <a:r>
              <a:rPr lang="en-US" sz="2000" b="0" i="1" dirty="0" err="1">
                <a:solidFill>
                  <a:srgbClr val="000000"/>
                </a:solidFill>
                <a:effectLst/>
                <a:latin typeface="CrimsonText-Italic"/>
              </a:rPr>
              <a:t>kubelet</a:t>
            </a:r>
            <a:r>
              <a:rPr lang="en-US" sz="2000" b="0" i="1" dirty="0">
                <a:solidFill>
                  <a:srgbClr val="000000"/>
                </a:solidFill>
                <a:effectLst/>
                <a:latin typeface="CrimsonText-Italic"/>
              </a:rPr>
              <a:t> </a:t>
            </a:r>
            <a:r>
              <a:rPr lang="en-US" sz="2000" b="0" i="0" dirty="0">
                <a:solidFill>
                  <a:srgbClr val="000000"/>
                </a:solidFill>
                <a:effectLst/>
                <a:latin typeface="CrimsonText-Roman"/>
              </a:rPr>
              <a:t>process which is limited to attempting restarts on the local worker node. If the worker node they’re running on fails, there’s no control-plane process watching and capable of starting a new one on a different node.</a:t>
            </a:r>
            <a:r>
              <a:rPr lang="en-US" sz="2000" dirty="0"/>
              <a:t> </a:t>
            </a:r>
            <a:br>
              <a:rPr lang="en-US" sz="2000" dirty="0"/>
            </a:br>
            <a:endParaRPr lang="en-US" sz="2000" dirty="0"/>
          </a:p>
        </p:txBody>
      </p:sp>
    </p:spTree>
    <p:extLst>
      <p:ext uri="{BB962C8B-B14F-4D97-AF65-F5344CB8AC3E}">
        <p14:creationId xmlns:p14="http://schemas.microsoft.com/office/powerpoint/2010/main" val="21205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14596B-9C43-9853-0C0E-4599B2F1CE2C}"/>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D315BE9-4C05-4FA9-5532-4055FBC45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5795-950D-D5BB-8B80-B6E3D6D29BAE}"/>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7" name="TextBox 6">
            <a:extLst>
              <a:ext uri="{FF2B5EF4-FFF2-40B4-BE49-F238E27FC236}">
                <a16:creationId xmlns:a16="http://schemas.microsoft.com/office/drawing/2014/main" id="{6A1C496F-1552-F8BA-0744-AD0BE634C5D8}"/>
              </a:ext>
            </a:extLst>
          </p:cNvPr>
          <p:cNvSpPr txBox="1"/>
          <p:nvPr/>
        </p:nvSpPr>
        <p:spPr>
          <a:xfrm>
            <a:off x="1068049" y="1435229"/>
            <a:ext cx="9679898" cy="2308324"/>
          </a:xfrm>
          <a:prstGeom prst="rect">
            <a:avLst/>
          </a:prstGeom>
          <a:noFill/>
        </p:spPr>
        <p:txBody>
          <a:bodyPr wrap="square">
            <a:spAutoFit/>
          </a:bodyPr>
          <a:lstStyle/>
          <a:p>
            <a:r>
              <a:rPr lang="en-US" sz="2400" b="0" i="0" dirty="0">
                <a:solidFill>
                  <a:srgbClr val="000000"/>
                </a:solidFill>
                <a:effectLst/>
                <a:latin typeface="CrimsonText-Roman"/>
              </a:rPr>
              <a:t>Pods deployed via controllers have all the benefits of being monitored and managed by a highly-available controller running on the control-plane. The local </a:t>
            </a:r>
            <a:r>
              <a:rPr lang="en-US" sz="2400" b="0" i="0" dirty="0" err="1">
                <a:solidFill>
                  <a:srgbClr val="000000"/>
                </a:solidFill>
                <a:effectLst/>
                <a:latin typeface="CrimsonText-Roman"/>
              </a:rPr>
              <a:t>kubelet</a:t>
            </a:r>
            <a:r>
              <a:rPr lang="en-US" sz="2400" b="0" i="0" dirty="0">
                <a:solidFill>
                  <a:srgbClr val="000000"/>
                </a:solidFill>
                <a:effectLst/>
                <a:latin typeface="CrimsonText-Roman"/>
              </a:rPr>
              <a:t> can still attempt local restarts, but if restart attempts fail, or the node itself fails, the observing controller can start a replacement Pod on a different worker node.</a:t>
            </a:r>
            <a:r>
              <a:rPr lang="en-US" sz="2400" dirty="0"/>
              <a:t> </a:t>
            </a:r>
            <a:br>
              <a:rPr lang="en-US" sz="2400" dirty="0"/>
            </a:br>
            <a:endParaRPr lang="en-US" sz="2400" dirty="0"/>
          </a:p>
        </p:txBody>
      </p:sp>
    </p:spTree>
    <p:extLst>
      <p:ext uri="{BB962C8B-B14F-4D97-AF65-F5344CB8AC3E}">
        <p14:creationId xmlns:p14="http://schemas.microsoft.com/office/powerpoint/2010/main" val="266824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77672F-B3AB-88B6-D7C6-B3F0EC7746C7}"/>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C8F085BE-41D5-4D32-8095-36BF2466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16C9-8808-4F68-230C-102F366AE5DE}"/>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8" name="TextBox 7">
            <a:extLst>
              <a:ext uri="{FF2B5EF4-FFF2-40B4-BE49-F238E27FC236}">
                <a16:creationId xmlns:a16="http://schemas.microsoft.com/office/drawing/2014/main" id="{D967701F-810A-46CE-DAFE-04B94588029A}"/>
              </a:ext>
            </a:extLst>
          </p:cNvPr>
          <p:cNvSpPr txBox="1"/>
          <p:nvPr/>
        </p:nvSpPr>
        <p:spPr>
          <a:xfrm>
            <a:off x="662065" y="1273925"/>
            <a:ext cx="10867869" cy="1938992"/>
          </a:xfrm>
          <a:prstGeom prst="rect">
            <a:avLst/>
          </a:prstGeom>
          <a:noFill/>
        </p:spPr>
        <p:txBody>
          <a:bodyPr wrap="square">
            <a:spAutoFit/>
          </a:bodyPr>
          <a:lstStyle/>
          <a:p>
            <a:r>
              <a:rPr lang="en-US" sz="2400" b="0" i="0" dirty="0">
                <a:solidFill>
                  <a:srgbClr val="000000"/>
                </a:solidFill>
                <a:effectLst/>
                <a:latin typeface="CrimsonText-Roman"/>
              </a:rPr>
              <a:t>Just to be clear, it’s vital to understand that Pods are </a:t>
            </a:r>
            <a:r>
              <a:rPr lang="en-US" sz="2400" b="0" i="1" dirty="0">
                <a:solidFill>
                  <a:srgbClr val="000000"/>
                </a:solidFill>
                <a:effectLst/>
                <a:latin typeface="CrimsonText-Italic"/>
              </a:rPr>
              <a:t>mortal</a:t>
            </a:r>
            <a:r>
              <a:rPr lang="en-US" sz="2400" b="0" i="0" dirty="0">
                <a:solidFill>
                  <a:srgbClr val="000000"/>
                </a:solidFill>
                <a:effectLst/>
                <a:latin typeface="CrimsonText-Roman"/>
              </a:rPr>
              <a:t>. When they die, they’re gone. There’s no fixing them and bringing them back from the dead. This firmly places them in the </a:t>
            </a:r>
            <a:r>
              <a:rPr lang="en-US" sz="2400" b="0" i="1" dirty="0">
                <a:solidFill>
                  <a:srgbClr val="000000"/>
                </a:solidFill>
                <a:effectLst/>
                <a:latin typeface="CrimsonText-Italic"/>
              </a:rPr>
              <a:t>cattle </a:t>
            </a:r>
            <a:r>
              <a:rPr lang="en-US" sz="2400" b="0" i="0" dirty="0">
                <a:solidFill>
                  <a:srgbClr val="000000"/>
                </a:solidFill>
                <a:effectLst/>
                <a:latin typeface="CrimsonText-Roman"/>
              </a:rPr>
              <a:t>category of the </a:t>
            </a:r>
            <a:r>
              <a:rPr lang="en-US" sz="2400" b="0" i="1" dirty="0">
                <a:solidFill>
                  <a:srgbClr val="000000"/>
                </a:solidFill>
                <a:effectLst/>
                <a:latin typeface="CrimsonText-Italic"/>
              </a:rPr>
              <a:t>pets vs cattle </a:t>
            </a:r>
            <a:r>
              <a:rPr lang="en-US" sz="2400" b="0" i="0" dirty="0">
                <a:solidFill>
                  <a:srgbClr val="000000"/>
                </a:solidFill>
                <a:effectLst/>
                <a:latin typeface="CrimsonText-Roman"/>
              </a:rPr>
              <a:t>paradigm. Pods are </a:t>
            </a:r>
            <a:r>
              <a:rPr lang="en-US" sz="2400" b="0" i="1" dirty="0">
                <a:solidFill>
                  <a:srgbClr val="000000"/>
                </a:solidFill>
                <a:effectLst/>
                <a:latin typeface="CrimsonText-Italic"/>
              </a:rPr>
              <a:t>cattle</a:t>
            </a:r>
            <a:r>
              <a:rPr lang="en-US" sz="2400" b="0" i="0" dirty="0">
                <a:solidFill>
                  <a:srgbClr val="000000"/>
                </a:solidFill>
                <a:effectLst/>
                <a:latin typeface="CrimsonText-Roman"/>
              </a:rPr>
              <a:t>, and when they die, they get replaced by another. </a:t>
            </a:r>
            <a:br>
              <a:rPr lang="en-US" sz="2400" dirty="0"/>
            </a:br>
            <a:endParaRPr lang="en-US" sz="2400" dirty="0"/>
          </a:p>
        </p:txBody>
      </p:sp>
      <p:pic>
        <p:nvPicPr>
          <p:cNvPr id="10" name="Picture 9" descr="A cat and cow with text overlay&#10;&#10;Description automatically generated">
            <a:extLst>
              <a:ext uri="{FF2B5EF4-FFF2-40B4-BE49-F238E27FC236}">
                <a16:creationId xmlns:a16="http://schemas.microsoft.com/office/drawing/2014/main" id="{75969363-C778-E054-4483-E54BDB5CB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858" y="2939627"/>
            <a:ext cx="5746542" cy="3236320"/>
          </a:xfrm>
          <a:prstGeom prst="rect">
            <a:avLst/>
          </a:prstGeom>
        </p:spPr>
      </p:pic>
    </p:spTree>
    <p:extLst>
      <p:ext uri="{BB962C8B-B14F-4D97-AF65-F5344CB8AC3E}">
        <p14:creationId xmlns:p14="http://schemas.microsoft.com/office/powerpoint/2010/main" val="350457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CDA5BC-4532-61B9-1F29-22BD32EC4FD3}"/>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EF61968E-F3E7-7061-F4D5-FFB7C5CCB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8B59-1B5A-EB2D-E358-0887BE98AD82}"/>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3" name="TextBox 2">
            <a:extLst>
              <a:ext uri="{FF2B5EF4-FFF2-40B4-BE49-F238E27FC236}">
                <a16:creationId xmlns:a16="http://schemas.microsoft.com/office/drawing/2014/main" id="{28D769D5-D5EC-FABF-90CD-481A917BC589}"/>
              </a:ext>
            </a:extLst>
          </p:cNvPr>
          <p:cNvSpPr txBox="1"/>
          <p:nvPr/>
        </p:nvSpPr>
        <p:spPr>
          <a:xfrm>
            <a:off x="963118" y="1333886"/>
            <a:ext cx="10390682" cy="1938992"/>
          </a:xfrm>
          <a:prstGeom prst="rect">
            <a:avLst/>
          </a:prstGeom>
          <a:noFill/>
        </p:spPr>
        <p:txBody>
          <a:bodyPr wrap="square">
            <a:spAutoFit/>
          </a:bodyPr>
          <a:lstStyle/>
          <a:p>
            <a:r>
              <a:rPr lang="en-US" sz="2400" b="0" i="0" dirty="0">
                <a:solidFill>
                  <a:srgbClr val="000000"/>
                </a:solidFill>
                <a:effectLst/>
                <a:latin typeface="CrimsonText-Roman"/>
              </a:rPr>
              <a:t>This is why applications should always store </a:t>
            </a:r>
            <a:r>
              <a:rPr lang="en-US" sz="2400" b="0" i="1" dirty="0">
                <a:solidFill>
                  <a:srgbClr val="000000"/>
                </a:solidFill>
                <a:effectLst/>
                <a:latin typeface="CrimsonText-Italic"/>
              </a:rPr>
              <a:t>state </a:t>
            </a:r>
            <a:r>
              <a:rPr lang="en-US" sz="2400" b="0" i="0" dirty="0">
                <a:solidFill>
                  <a:srgbClr val="000000"/>
                </a:solidFill>
                <a:effectLst/>
                <a:latin typeface="CrimsonText-Roman"/>
              </a:rPr>
              <a:t>and </a:t>
            </a:r>
            <a:r>
              <a:rPr lang="en-US" sz="2400" b="0" i="1" dirty="0">
                <a:solidFill>
                  <a:srgbClr val="000000"/>
                </a:solidFill>
                <a:effectLst/>
                <a:latin typeface="CrimsonText-Italic"/>
              </a:rPr>
              <a:t>data </a:t>
            </a:r>
            <a:r>
              <a:rPr lang="en-US" sz="2400" b="0" i="0" dirty="0">
                <a:solidFill>
                  <a:srgbClr val="000000"/>
                </a:solidFill>
                <a:effectLst/>
                <a:latin typeface="CrimsonText-Roman"/>
              </a:rPr>
              <a:t>outside the Pod. It’s also why you shouldn’t rely on individual Pods – they’re ephemeral, here today, gone tomorrow…</a:t>
            </a:r>
          </a:p>
          <a:p>
            <a:r>
              <a:rPr lang="en-US" sz="2400" b="0" i="0" dirty="0">
                <a:solidFill>
                  <a:srgbClr val="000000"/>
                </a:solidFill>
                <a:effectLst/>
                <a:latin typeface="CrimsonText-Roman"/>
              </a:rPr>
              <a:t>In the real world, you’ll almost always deploy and manage Pods via controllers.</a:t>
            </a:r>
            <a:r>
              <a:rPr lang="en-US" sz="2400" dirty="0"/>
              <a:t> </a:t>
            </a:r>
            <a:br>
              <a:rPr lang="en-US" sz="2400" dirty="0"/>
            </a:br>
            <a:endParaRPr lang="en-US" sz="2400" dirty="0"/>
          </a:p>
        </p:txBody>
      </p:sp>
      <p:sp>
        <p:nvSpPr>
          <p:cNvPr id="8" name="TextBox 7">
            <a:extLst>
              <a:ext uri="{FF2B5EF4-FFF2-40B4-BE49-F238E27FC236}">
                <a16:creationId xmlns:a16="http://schemas.microsoft.com/office/drawing/2014/main" id="{CB631E61-8C76-8C24-ACD4-B618DC687EC4}"/>
              </a:ext>
            </a:extLst>
          </p:cNvPr>
          <p:cNvSpPr txBox="1"/>
          <p:nvPr/>
        </p:nvSpPr>
        <p:spPr>
          <a:xfrm>
            <a:off x="987234" y="3272878"/>
            <a:ext cx="10455257" cy="1631216"/>
          </a:xfrm>
          <a:prstGeom prst="rect">
            <a:avLst/>
          </a:prstGeom>
          <a:noFill/>
        </p:spPr>
        <p:txBody>
          <a:bodyPr wrap="square">
            <a:spAutoFit/>
          </a:bodyPr>
          <a:lstStyle/>
          <a:p>
            <a:r>
              <a:rPr lang="en-US" sz="2800" b="1" i="0" dirty="0">
                <a:solidFill>
                  <a:srgbClr val="000000"/>
                </a:solidFill>
                <a:effectLst/>
                <a:latin typeface="OpenSans-Bold"/>
              </a:rPr>
              <a:t>Single-container and multi-container Pods</a:t>
            </a:r>
          </a:p>
          <a:p>
            <a:r>
              <a:rPr lang="en-US" sz="1800" b="0" i="0" dirty="0">
                <a:solidFill>
                  <a:srgbClr val="000000"/>
                </a:solidFill>
                <a:effectLst/>
                <a:latin typeface="CrimsonText-Roman"/>
              </a:rPr>
              <a:t>Pods can run one or more containers. The single-container model is the simplest, but multi-container Pods are important in real-world production environments and vital for service meshes. You’ll learn more about multi-container Pods later in the chapter</a:t>
            </a:r>
            <a:r>
              <a:rPr lang="en-US" dirty="0"/>
              <a:t> </a:t>
            </a:r>
            <a:br>
              <a:rPr lang="en-US" dirty="0"/>
            </a:br>
            <a:endParaRPr lang="en-US" dirty="0"/>
          </a:p>
        </p:txBody>
      </p:sp>
    </p:spTree>
    <p:extLst>
      <p:ext uri="{BB962C8B-B14F-4D97-AF65-F5344CB8AC3E}">
        <p14:creationId xmlns:p14="http://schemas.microsoft.com/office/powerpoint/2010/main" val="85721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664A5A-2CB9-A65E-81E6-8B6AB4F56484}"/>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1E2C74E7-CDDC-DAFB-AA38-9F2F2BDFC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88405-137B-1F4B-E6B2-2FA8932657D9}"/>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8" name="TextBox 7">
            <a:extLst>
              <a:ext uri="{FF2B5EF4-FFF2-40B4-BE49-F238E27FC236}">
                <a16:creationId xmlns:a16="http://schemas.microsoft.com/office/drawing/2014/main" id="{C4218604-B638-6FE5-E3B0-C51A65099499}"/>
              </a:ext>
            </a:extLst>
          </p:cNvPr>
          <p:cNvSpPr txBox="1"/>
          <p:nvPr/>
        </p:nvSpPr>
        <p:spPr>
          <a:xfrm>
            <a:off x="463013" y="1297527"/>
            <a:ext cx="11107712" cy="4708981"/>
          </a:xfrm>
          <a:prstGeom prst="rect">
            <a:avLst/>
          </a:prstGeom>
          <a:noFill/>
        </p:spPr>
        <p:txBody>
          <a:bodyPr wrap="square">
            <a:spAutoFit/>
          </a:bodyPr>
          <a:lstStyle/>
          <a:p>
            <a:r>
              <a:rPr lang="en-US" sz="2000" dirty="0">
                <a:effectLst/>
              </a:rPr>
              <a:t>On Linux, the container runtime typically configures kernel </a:t>
            </a:r>
            <a:r>
              <a:rPr lang="en-US" sz="2000" dirty="0" err="1">
                <a:effectLst/>
              </a:rPr>
              <a:t>cgroups</a:t>
            </a:r>
            <a:r>
              <a:rPr lang="en-US" sz="2000" dirty="0">
                <a:effectLst/>
              </a:rPr>
              <a:t> that apply and enforce the limits you defined. The CPU limit defines a hard ceiling on how much CPU time that the container can use. During each scheduling interval (time slice), the Linux kernel checks to see if this limit is exceeded; if so, the kernel waits before allowing that </a:t>
            </a:r>
            <a:r>
              <a:rPr lang="en-US" sz="2000" dirty="0" err="1">
                <a:effectLst/>
              </a:rPr>
              <a:t>cgroup</a:t>
            </a:r>
            <a:r>
              <a:rPr lang="en-US" sz="2000" dirty="0">
                <a:effectLst/>
              </a:rPr>
              <a:t> to resume execution. The CPU request typically defines a weighting. If several different containers (</a:t>
            </a:r>
            <a:r>
              <a:rPr lang="en-US" sz="2000" dirty="0" err="1">
                <a:effectLst/>
              </a:rPr>
              <a:t>cgroups</a:t>
            </a:r>
            <a:r>
              <a:rPr lang="en-US" sz="2000" dirty="0">
                <a:effectLst/>
              </a:rPr>
              <a:t>) want to run on a contended system, workloads with larger CPU requests are allocated more CPU time than workloads with small requests. The memory request is mainly used during (Kubernetes) Pod scheduling. On a node that uses </a:t>
            </a:r>
            <a:r>
              <a:rPr lang="en-US" sz="2000" dirty="0" err="1">
                <a:effectLst/>
              </a:rPr>
              <a:t>cgroups</a:t>
            </a:r>
            <a:r>
              <a:rPr lang="en-US" sz="2000" dirty="0">
                <a:effectLst/>
              </a:rPr>
              <a:t> v2, the container runtime might use the memory request as a hint to set </a:t>
            </a:r>
            <a:r>
              <a:rPr lang="en-US" sz="2000" dirty="0" err="1">
                <a:effectLst/>
              </a:rPr>
              <a:t>memory.min</a:t>
            </a:r>
            <a:r>
              <a:rPr lang="en-US" sz="2000" dirty="0">
                <a:effectLst/>
              </a:rPr>
              <a:t> and </a:t>
            </a:r>
            <a:r>
              <a:rPr lang="en-US" sz="2000" dirty="0" err="1">
                <a:effectLst/>
              </a:rPr>
              <a:t>memory.low</a:t>
            </a:r>
            <a:r>
              <a:rPr lang="en-US" sz="2000" dirty="0">
                <a:effectLst/>
              </a:rPr>
              <a:t>. The memory limit defines a memory limit for that </a:t>
            </a:r>
            <a:r>
              <a:rPr lang="en-US" sz="2000" dirty="0" err="1">
                <a:effectLst/>
              </a:rPr>
              <a:t>cgroup</a:t>
            </a:r>
            <a:r>
              <a:rPr lang="en-US" sz="2000" dirty="0">
                <a:effectLst/>
              </a:rPr>
              <a:t>. If the container tries to allocate more memory than this limit, the Linux kernel out-of-memory subsystem activates and, typically, intervenes by stopping one of the processes in the container that tried to allocate memory. If that process is the container's PID 1, and the container is marked as </a:t>
            </a:r>
            <a:r>
              <a:rPr lang="en-US" sz="2000" dirty="0" err="1">
                <a:effectLst/>
              </a:rPr>
              <a:t>restartable</a:t>
            </a:r>
            <a:r>
              <a:rPr lang="en-US" sz="2000" dirty="0">
                <a:effectLst/>
              </a:rPr>
              <a:t>, Kubernetes restarts the container. The memory limit for the Pod or container can also apply to pages in memory backed volumes, such as an </a:t>
            </a:r>
            <a:r>
              <a:rPr lang="en-US" sz="2000" dirty="0" err="1">
                <a:effectLst/>
              </a:rPr>
              <a:t>emptyDir</a:t>
            </a:r>
            <a:r>
              <a:rPr lang="en-US" sz="2000" dirty="0">
                <a:effectLst/>
              </a:rPr>
              <a:t>. The </a:t>
            </a:r>
            <a:r>
              <a:rPr lang="en-US" sz="2000" dirty="0" err="1">
                <a:effectLst/>
              </a:rPr>
              <a:t>kubelet</a:t>
            </a:r>
            <a:r>
              <a:rPr lang="en-US" sz="2000" dirty="0">
                <a:effectLst/>
              </a:rPr>
              <a:t> tracks </a:t>
            </a:r>
            <a:r>
              <a:rPr lang="en-US" sz="2000" dirty="0" err="1">
                <a:effectLst/>
              </a:rPr>
              <a:t>tmpfs</a:t>
            </a:r>
            <a:r>
              <a:rPr lang="en-US" sz="2000" dirty="0">
                <a:effectLst/>
              </a:rPr>
              <a:t> </a:t>
            </a:r>
            <a:r>
              <a:rPr lang="en-US" sz="2000" dirty="0" err="1">
                <a:effectLst/>
              </a:rPr>
              <a:t>emptyDir</a:t>
            </a:r>
            <a:r>
              <a:rPr lang="en-US" sz="2000" dirty="0">
                <a:effectLst/>
              </a:rPr>
              <a:t> volumes as container memory use, rather than as local ephemeral storage.　When using memory backed </a:t>
            </a:r>
            <a:r>
              <a:rPr lang="en-US" sz="2000" dirty="0" err="1">
                <a:effectLst/>
              </a:rPr>
              <a:t>emptyDir</a:t>
            </a:r>
            <a:endParaRPr lang="en-US" sz="2000" dirty="0"/>
          </a:p>
        </p:txBody>
      </p:sp>
    </p:spTree>
    <p:extLst>
      <p:ext uri="{BB962C8B-B14F-4D97-AF65-F5344CB8AC3E}">
        <p14:creationId xmlns:p14="http://schemas.microsoft.com/office/powerpoint/2010/main" val="68056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3" name="TextBox 2">
            <a:extLst>
              <a:ext uri="{FF2B5EF4-FFF2-40B4-BE49-F238E27FC236}">
                <a16:creationId xmlns:a16="http://schemas.microsoft.com/office/drawing/2014/main" id="{201F7FF7-3ED9-BC3A-29C6-CF4B6B4F1C02}"/>
              </a:ext>
            </a:extLst>
          </p:cNvPr>
          <p:cNvSpPr txBox="1"/>
          <p:nvPr/>
        </p:nvSpPr>
        <p:spPr>
          <a:xfrm>
            <a:off x="1128010" y="1350469"/>
            <a:ext cx="9320134" cy="3662541"/>
          </a:xfrm>
          <a:prstGeom prst="rect">
            <a:avLst/>
          </a:prstGeom>
          <a:noFill/>
        </p:spPr>
        <p:txBody>
          <a:bodyPr wrap="square">
            <a:spAutoFit/>
          </a:bodyPr>
          <a:lstStyle/>
          <a:p>
            <a:r>
              <a:rPr lang="en-US" sz="3200" b="1" i="0" dirty="0">
                <a:solidFill>
                  <a:srgbClr val="000000"/>
                </a:solidFill>
                <a:effectLst/>
                <a:latin typeface="OpenSans-Bold"/>
              </a:rPr>
              <a:t>Deploying Pods</a:t>
            </a:r>
          </a:p>
          <a:p>
            <a:r>
              <a:rPr lang="en-US" sz="2000" b="0" i="0" dirty="0">
                <a:solidFill>
                  <a:srgbClr val="000000"/>
                </a:solidFill>
                <a:effectLst/>
                <a:latin typeface="CrimsonText-Roman"/>
              </a:rPr>
              <a:t>The process of deploying a Pod to Kubernetes is as follows:</a:t>
            </a:r>
          </a:p>
          <a:p>
            <a:r>
              <a:rPr lang="en-US" sz="2000" b="0" i="0" dirty="0">
                <a:solidFill>
                  <a:srgbClr val="000000"/>
                </a:solidFill>
                <a:effectLst/>
                <a:latin typeface="CrimsonText-Roman"/>
              </a:rPr>
              <a:t>1. Define it in a YAML </a:t>
            </a:r>
            <a:r>
              <a:rPr lang="en-US" sz="2000" b="0" i="1" dirty="0">
                <a:solidFill>
                  <a:srgbClr val="000000"/>
                </a:solidFill>
                <a:effectLst/>
                <a:latin typeface="CrimsonText-Italic"/>
              </a:rPr>
              <a:t>manifest file</a:t>
            </a:r>
          </a:p>
          <a:p>
            <a:r>
              <a:rPr lang="en-US" sz="2000" b="0" i="0" dirty="0">
                <a:solidFill>
                  <a:srgbClr val="000000"/>
                </a:solidFill>
                <a:effectLst/>
                <a:latin typeface="CrimsonText-Roman"/>
              </a:rPr>
              <a:t>2. Post the YAML to the API server</a:t>
            </a:r>
            <a:r>
              <a:rPr lang="en-US" sz="2000" dirty="0"/>
              <a:t> </a:t>
            </a:r>
            <a:br>
              <a:rPr lang="en-US" sz="2000" dirty="0"/>
            </a:br>
            <a:r>
              <a:rPr lang="en-US" sz="2000" b="0" i="0" dirty="0">
                <a:solidFill>
                  <a:srgbClr val="000000"/>
                </a:solidFill>
                <a:effectLst/>
                <a:latin typeface="CrimsonText-Roman"/>
              </a:rPr>
              <a:t>3. The API server authenticates and authorizes the request</a:t>
            </a:r>
          </a:p>
          <a:p>
            <a:r>
              <a:rPr lang="en-US" sz="2000" b="0" i="0" dirty="0">
                <a:solidFill>
                  <a:srgbClr val="000000"/>
                </a:solidFill>
                <a:effectLst/>
                <a:latin typeface="CrimsonText-Roman"/>
              </a:rPr>
              <a:t>4. The configuration (YAML) is validated</a:t>
            </a:r>
          </a:p>
          <a:p>
            <a:r>
              <a:rPr lang="en-US" sz="2000" b="0" i="0" dirty="0">
                <a:solidFill>
                  <a:srgbClr val="000000"/>
                </a:solidFill>
                <a:effectLst/>
                <a:latin typeface="CrimsonText-Roman"/>
              </a:rPr>
              <a:t>5. The scheduler deploys the Pod to a healthy worker node with enough available</a:t>
            </a:r>
          </a:p>
          <a:p>
            <a:r>
              <a:rPr lang="en-US" sz="2000" b="0" i="0" dirty="0">
                <a:solidFill>
                  <a:srgbClr val="000000"/>
                </a:solidFill>
                <a:effectLst/>
                <a:latin typeface="CrimsonText-Roman"/>
              </a:rPr>
              <a:t>resources</a:t>
            </a:r>
          </a:p>
          <a:p>
            <a:r>
              <a:rPr lang="en-US" sz="2000" b="0" i="0" dirty="0">
                <a:solidFill>
                  <a:srgbClr val="000000"/>
                </a:solidFill>
                <a:effectLst/>
                <a:latin typeface="CrimsonText-Roman"/>
              </a:rPr>
              <a:t>6. The local </a:t>
            </a:r>
            <a:r>
              <a:rPr lang="en-US" sz="2000" b="0" i="0" dirty="0" err="1">
                <a:solidFill>
                  <a:srgbClr val="000000"/>
                </a:solidFill>
                <a:effectLst/>
                <a:latin typeface="CrimsonText-Roman"/>
              </a:rPr>
              <a:t>kubelet</a:t>
            </a:r>
            <a:r>
              <a:rPr lang="en-US" sz="2000" b="0" i="0" dirty="0">
                <a:solidFill>
                  <a:srgbClr val="000000"/>
                </a:solidFill>
                <a:effectLst/>
                <a:latin typeface="CrimsonText-Roman"/>
              </a:rPr>
              <a:t> monitors it</a:t>
            </a:r>
            <a:r>
              <a:rPr lang="en-US" sz="2000" dirty="0"/>
              <a:t> </a:t>
            </a:r>
            <a:br>
              <a:rPr lang="en-US" sz="2000" dirty="0"/>
            </a:br>
            <a:br>
              <a:rPr lang="en-US" sz="2000" dirty="0"/>
            </a:br>
            <a:endParaRPr lang="en-US" sz="2000" dirty="0"/>
          </a:p>
        </p:txBody>
      </p:sp>
      <p:sp>
        <p:nvSpPr>
          <p:cNvPr id="8" name="TextBox 7">
            <a:extLst>
              <a:ext uri="{FF2B5EF4-FFF2-40B4-BE49-F238E27FC236}">
                <a16:creationId xmlns:a16="http://schemas.microsoft.com/office/drawing/2014/main" id="{9DD99150-CE30-A63F-CB2D-A804A25117A8}"/>
              </a:ext>
            </a:extLst>
          </p:cNvPr>
          <p:cNvSpPr txBox="1"/>
          <p:nvPr/>
        </p:nvSpPr>
        <p:spPr>
          <a:xfrm>
            <a:off x="1008088" y="4593927"/>
            <a:ext cx="10345711" cy="646331"/>
          </a:xfrm>
          <a:prstGeom prst="rect">
            <a:avLst/>
          </a:prstGeom>
          <a:noFill/>
        </p:spPr>
        <p:txBody>
          <a:bodyPr wrap="square">
            <a:spAutoFit/>
          </a:bodyPr>
          <a:lstStyle/>
          <a:p>
            <a:r>
              <a:rPr lang="en-US" i="1" dirty="0"/>
              <a:t>If the Pod is deployed via a controller, the configuration will be added to the cluster</a:t>
            </a:r>
          </a:p>
          <a:p>
            <a:r>
              <a:rPr lang="en-US" i="1" dirty="0"/>
              <a:t>store as part of overall desired state and a controller will monitor it.</a:t>
            </a:r>
          </a:p>
        </p:txBody>
      </p:sp>
    </p:spTree>
    <p:extLst>
      <p:ext uri="{BB962C8B-B14F-4D97-AF65-F5344CB8AC3E}">
        <p14:creationId xmlns:p14="http://schemas.microsoft.com/office/powerpoint/2010/main" val="8001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3" name="TextBox 2">
            <a:extLst>
              <a:ext uri="{FF2B5EF4-FFF2-40B4-BE49-F238E27FC236}">
                <a16:creationId xmlns:a16="http://schemas.microsoft.com/office/drawing/2014/main" id="{CED64EE9-27E8-D13E-8586-3A4B1A7B9D87}"/>
              </a:ext>
            </a:extLst>
          </p:cNvPr>
          <p:cNvSpPr txBox="1"/>
          <p:nvPr/>
        </p:nvSpPr>
        <p:spPr>
          <a:xfrm>
            <a:off x="838199" y="1351110"/>
            <a:ext cx="9834797" cy="4124206"/>
          </a:xfrm>
          <a:prstGeom prst="rect">
            <a:avLst/>
          </a:prstGeom>
          <a:noFill/>
        </p:spPr>
        <p:txBody>
          <a:bodyPr wrap="square">
            <a:spAutoFit/>
          </a:bodyPr>
          <a:lstStyle/>
          <a:p>
            <a:r>
              <a:rPr lang="en-US" sz="4000" b="1" i="0" dirty="0">
                <a:solidFill>
                  <a:srgbClr val="000000"/>
                </a:solidFill>
                <a:effectLst/>
                <a:latin typeface="OpenSans-Bold"/>
              </a:rPr>
              <a:t>The anatomy of a Pod</a:t>
            </a:r>
          </a:p>
          <a:p>
            <a:endParaRPr lang="en-US" sz="1800" b="0" i="0" dirty="0">
              <a:solidFill>
                <a:srgbClr val="000000"/>
              </a:solidFill>
              <a:effectLst/>
              <a:latin typeface="CrimsonText-Roman"/>
            </a:endParaRPr>
          </a:p>
          <a:p>
            <a:endParaRPr lang="en-US" dirty="0">
              <a:solidFill>
                <a:srgbClr val="000000"/>
              </a:solidFill>
              <a:latin typeface="CrimsonText-Roman"/>
            </a:endParaRPr>
          </a:p>
          <a:p>
            <a:r>
              <a:rPr lang="en-US" sz="2400" b="0" i="0" dirty="0">
                <a:solidFill>
                  <a:srgbClr val="000000"/>
                </a:solidFill>
                <a:effectLst/>
                <a:latin typeface="CrimsonText-Roman"/>
              </a:rPr>
              <a:t>At the highest level, a Pod is an execution environment shared by one or more containers:</a:t>
            </a:r>
          </a:p>
          <a:p>
            <a:r>
              <a:rPr lang="en-US" sz="2400" b="0" i="0" dirty="0">
                <a:solidFill>
                  <a:srgbClr val="000000"/>
                </a:solidFill>
                <a:effectLst/>
                <a:latin typeface="CrimsonText-Roman"/>
              </a:rPr>
              <a:t>• </a:t>
            </a:r>
            <a:r>
              <a:rPr lang="en-US" sz="2400" b="1" i="0" dirty="0">
                <a:solidFill>
                  <a:srgbClr val="000000"/>
                </a:solidFill>
                <a:effectLst/>
                <a:latin typeface="CrimsonText-Bold"/>
              </a:rPr>
              <a:t>net namespace: </a:t>
            </a:r>
            <a:r>
              <a:rPr lang="en-US" sz="2400" b="0" i="0" dirty="0">
                <a:solidFill>
                  <a:srgbClr val="000000"/>
                </a:solidFill>
                <a:effectLst/>
                <a:latin typeface="CrimsonText-Roman"/>
              </a:rPr>
              <a:t>IP address, port range, routing table…</a:t>
            </a:r>
          </a:p>
          <a:p>
            <a:r>
              <a:rPr lang="en-US" sz="2400" b="0" i="0" dirty="0">
                <a:solidFill>
                  <a:srgbClr val="000000"/>
                </a:solidFill>
                <a:effectLst/>
                <a:latin typeface="CrimsonText-Roman"/>
              </a:rPr>
              <a:t>• </a:t>
            </a:r>
            <a:r>
              <a:rPr lang="en-US" sz="2400" b="1" i="0" dirty="0" err="1">
                <a:solidFill>
                  <a:srgbClr val="000000"/>
                </a:solidFill>
                <a:effectLst/>
                <a:latin typeface="CrimsonText-Bold"/>
              </a:rPr>
              <a:t>pid</a:t>
            </a:r>
            <a:r>
              <a:rPr lang="en-US" sz="2400" b="1" i="0" dirty="0">
                <a:solidFill>
                  <a:srgbClr val="000000"/>
                </a:solidFill>
                <a:effectLst/>
                <a:latin typeface="CrimsonText-Bold"/>
              </a:rPr>
              <a:t> namespace: </a:t>
            </a:r>
            <a:r>
              <a:rPr lang="en-US" sz="2400" b="0" i="0" dirty="0">
                <a:solidFill>
                  <a:srgbClr val="000000"/>
                </a:solidFill>
                <a:effectLst/>
                <a:latin typeface="CrimsonText-Roman"/>
              </a:rPr>
              <a:t>isolated process tree</a:t>
            </a:r>
          </a:p>
          <a:p>
            <a:r>
              <a:rPr lang="en-US" sz="2400" b="0" i="0" dirty="0">
                <a:solidFill>
                  <a:srgbClr val="000000"/>
                </a:solidFill>
                <a:effectLst/>
                <a:latin typeface="CrimsonText-Roman"/>
              </a:rPr>
              <a:t>• </a:t>
            </a:r>
            <a:r>
              <a:rPr lang="en-US" sz="2400" b="1" i="0" dirty="0" err="1">
                <a:solidFill>
                  <a:srgbClr val="000000"/>
                </a:solidFill>
                <a:effectLst/>
                <a:latin typeface="CrimsonText-Bold"/>
              </a:rPr>
              <a:t>mnt</a:t>
            </a:r>
            <a:r>
              <a:rPr lang="en-US" sz="2400" b="1" i="0" dirty="0">
                <a:solidFill>
                  <a:srgbClr val="000000"/>
                </a:solidFill>
                <a:effectLst/>
                <a:latin typeface="CrimsonText-Bold"/>
              </a:rPr>
              <a:t> namespace: </a:t>
            </a:r>
            <a:r>
              <a:rPr lang="en-US" sz="2400" b="0" i="0" dirty="0">
                <a:solidFill>
                  <a:srgbClr val="000000"/>
                </a:solidFill>
                <a:effectLst/>
                <a:latin typeface="CrimsonText-Roman"/>
              </a:rPr>
              <a:t>filesystems and volumes…</a:t>
            </a:r>
          </a:p>
          <a:p>
            <a:r>
              <a:rPr lang="en-US" sz="2400" b="0" i="0" dirty="0">
                <a:solidFill>
                  <a:srgbClr val="000000"/>
                </a:solidFill>
                <a:effectLst/>
                <a:latin typeface="CrimsonText-Roman"/>
              </a:rPr>
              <a:t>• </a:t>
            </a:r>
            <a:r>
              <a:rPr lang="en-US" sz="2400" b="1" i="0" dirty="0">
                <a:solidFill>
                  <a:srgbClr val="000000"/>
                </a:solidFill>
                <a:effectLst/>
                <a:latin typeface="CrimsonText-Bold"/>
              </a:rPr>
              <a:t>UTS namespace: </a:t>
            </a:r>
            <a:r>
              <a:rPr lang="en-US" sz="2400" b="0" i="0" dirty="0">
                <a:solidFill>
                  <a:srgbClr val="000000"/>
                </a:solidFill>
                <a:effectLst/>
                <a:latin typeface="CrimsonText-Roman"/>
              </a:rPr>
              <a:t>Hostname</a:t>
            </a:r>
          </a:p>
          <a:p>
            <a:r>
              <a:rPr lang="en-US" sz="2400" b="0" i="0" dirty="0">
                <a:solidFill>
                  <a:srgbClr val="000000"/>
                </a:solidFill>
                <a:effectLst/>
                <a:latin typeface="CrimsonText-Roman"/>
              </a:rPr>
              <a:t>• </a:t>
            </a:r>
            <a:r>
              <a:rPr lang="en-US" sz="2400" b="1" i="0" dirty="0">
                <a:solidFill>
                  <a:srgbClr val="000000"/>
                </a:solidFill>
                <a:effectLst/>
                <a:latin typeface="CrimsonText-Bold"/>
              </a:rPr>
              <a:t>IPC namespace: </a:t>
            </a:r>
            <a:r>
              <a:rPr lang="en-US" sz="2400" b="0" i="0" dirty="0">
                <a:solidFill>
                  <a:srgbClr val="000000"/>
                </a:solidFill>
                <a:effectLst/>
                <a:latin typeface="CrimsonText-Roman"/>
              </a:rPr>
              <a:t>Unix domain sockets and shared memory</a:t>
            </a:r>
            <a:r>
              <a:rPr lang="en-US" sz="2400" dirty="0"/>
              <a:t> </a:t>
            </a:r>
            <a:br>
              <a:rPr lang="en-US" dirty="0"/>
            </a:br>
            <a:endParaRPr lang="en-US" dirty="0"/>
          </a:p>
        </p:txBody>
      </p:sp>
    </p:spTree>
    <p:extLst>
      <p:ext uri="{BB962C8B-B14F-4D97-AF65-F5344CB8AC3E}">
        <p14:creationId xmlns:p14="http://schemas.microsoft.com/office/powerpoint/2010/main" val="143721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3" name="TextBox 2">
            <a:extLst>
              <a:ext uri="{FF2B5EF4-FFF2-40B4-BE49-F238E27FC236}">
                <a16:creationId xmlns:a16="http://schemas.microsoft.com/office/drawing/2014/main" id="{BB830805-088B-7BC6-8B30-D0D000982407}"/>
              </a:ext>
            </a:extLst>
          </p:cNvPr>
          <p:cNvSpPr txBox="1"/>
          <p:nvPr/>
        </p:nvSpPr>
        <p:spPr>
          <a:xfrm>
            <a:off x="534649" y="1493195"/>
            <a:ext cx="11067737" cy="2492990"/>
          </a:xfrm>
          <a:prstGeom prst="rect">
            <a:avLst/>
          </a:prstGeom>
          <a:noFill/>
        </p:spPr>
        <p:txBody>
          <a:bodyPr wrap="square">
            <a:spAutoFit/>
          </a:bodyPr>
          <a:lstStyle/>
          <a:p>
            <a:r>
              <a:rPr lang="en-US" sz="3600" b="1" i="0" dirty="0">
                <a:solidFill>
                  <a:srgbClr val="000000"/>
                </a:solidFill>
                <a:effectLst/>
                <a:latin typeface="OpenSans-Bold"/>
              </a:rPr>
              <a:t>Atomic deployment of Pods</a:t>
            </a:r>
          </a:p>
          <a:p>
            <a:r>
              <a:rPr lang="en-US" sz="2400" b="0" i="0" dirty="0">
                <a:solidFill>
                  <a:srgbClr val="000000"/>
                </a:solidFill>
                <a:effectLst/>
                <a:latin typeface="CrimsonText-Roman"/>
              </a:rPr>
              <a:t>Pod deployment is an </a:t>
            </a:r>
            <a:r>
              <a:rPr lang="en-US" sz="2400" b="0" i="1" dirty="0">
                <a:solidFill>
                  <a:srgbClr val="000000"/>
                </a:solidFill>
                <a:effectLst/>
                <a:latin typeface="CrimsonText-Italic"/>
              </a:rPr>
              <a:t>atomic operation</a:t>
            </a:r>
            <a:r>
              <a:rPr lang="en-US" sz="2400" b="0" i="0" dirty="0">
                <a:solidFill>
                  <a:srgbClr val="000000"/>
                </a:solidFill>
                <a:effectLst/>
                <a:latin typeface="CrimsonText-Roman"/>
              </a:rPr>
              <a:t>. This means it’s all-or-nothing – deployment either succeeds or it fails. You’ll never have a scenario where a partially deployed Pod is servicing requests. Only after all a Pod’s containers and resources are running and ready will it start servicing requests.</a:t>
            </a:r>
            <a:r>
              <a:rPr lang="en-US" sz="2400" dirty="0"/>
              <a:t> </a:t>
            </a:r>
            <a:br>
              <a:rPr lang="en-US" sz="2400" dirty="0"/>
            </a:br>
            <a:endParaRPr lang="en-US" sz="2400" dirty="0"/>
          </a:p>
        </p:txBody>
      </p:sp>
    </p:spTree>
    <p:extLst>
      <p:ext uri="{BB962C8B-B14F-4D97-AF65-F5344CB8AC3E}">
        <p14:creationId xmlns:p14="http://schemas.microsoft.com/office/powerpoint/2010/main" val="156342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dirty="0"/>
          </a:p>
        </p:txBody>
      </p:sp>
      <p:sp>
        <p:nvSpPr>
          <p:cNvPr id="9" name="TextBox 8">
            <a:extLst>
              <a:ext uri="{FF2B5EF4-FFF2-40B4-BE49-F238E27FC236}">
                <a16:creationId xmlns:a16="http://schemas.microsoft.com/office/drawing/2014/main" id="{A3DE23CA-DDEB-51B7-0049-EC8634A0E036}"/>
              </a:ext>
            </a:extLst>
          </p:cNvPr>
          <p:cNvSpPr txBox="1"/>
          <p:nvPr/>
        </p:nvSpPr>
        <p:spPr>
          <a:xfrm>
            <a:off x="273571" y="1016197"/>
            <a:ext cx="6093500" cy="1631216"/>
          </a:xfrm>
          <a:prstGeom prst="rect">
            <a:avLst/>
          </a:prstGeom>
          <a:noFill/>
        </p:spPr>
        <p:txBody>
          <a:bodyPr wrap="square">
            <a:spAutoFit/>
          </a:bodyPr>
          <a:lstStyle/>
          <a:p>
            <a:r>
              <a:rPr lang="en-US" sz="3200" b="1" i="0" dirty="0">
                <a:solidFill>
                  <a:srgbClr val="000000"/>
                </a:solidFill>
                <a:effectLst/>
                <a:latin typeface="OpenSans-Bold"/>
              </a:rPr>
              <a:t>Working with Pods</a:t>
            </a:r>
            <a:r>
              <a:rPr lang="en-US" sz="6000" dirty="0"/>
              <a:t> </a:t>
            </a:r>
            <a:br>
              <a:rPr lang="en-US" sz="4000" dirty="0"/>
            </a:br>
            <a:endParaRPr lang="en-US" sz="4000" b="1" dirty="0"/>
          </a:p>
        </p:txBody>
      </p:sp>
      <p:pic>
        <p:nvPicPr>
          <p:cNvPr id="10" name="Content Placeholder 9">
            <a:extLst>
              <a:ext uri="{FF2B5EF4-FFF2-40B4-BE49-F238E27FC236}">
                <a16:creationId xmlns:a16="http://schemas.microsoft.com/office/drawing/2014/main" id="{0F53D9D3-B244-36A8-A801-1C882DCBE9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74942" y="1884399"/>
            <a:ext cx="9543487" cy="3957404"/>
          </a:xfrm>
        </p:spPr>
      </p:pic>
    </p:spTree>
    <p:extLst>
      <p:ext uri="{BB962C8B-B14F-4D97-AF65-F5344CB8AC3E}">
        <p14:creationId xmlns:p14="http://schemas.microsoft.com/office/powerpoint/2010/main" val="68204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3" name="TextBox 2">
            <a:extLst>
              <a:ext uri="{FF2B5EF4-FFF2-40B4-BE49-F238E27FC236}">
                <a16:creationId xmlns:a16="http://schemas.microsoft.com/office/drawing/2014/main" id="{BB830805-088B-7BC6-8B30-D0D000982407}"/>
              </a:ext>
            </a:extLst>
          </p:cNvPr>
          <p:cNvSpPr txBox="1"/>
          <p:nvPr/>
        </p:nvSpPr>
        <p:spPr>
          <a:xfrm>
            <a:off x="534649" y="1493195"/>
            <a:ext cx="11067737" cy="1508105"/>
          </a:xfrm>
          <a:prstGeom prst="rect">
            <a:avLst/>
          </a:prstGeom>
          <a:noFill/>
        </p:spPr>
        <p:txBody>
          <a:bodyPr wrap="square">
            <a:spAutoFit/>
          </a:bodyPr>
          <a:lstStyle/>
          <a:p>
            <a:r>
              <a:rPr lang="en-US" sz="2800" b="1" i="0" dirty="0">
                <a:solidFill>
                  <a:srgbClr val="000000"/>
                </a:solidFill>
                <a:effectLst/>
                <a:latin typeface="OpenSans-Bold"/>
              </a:rPr>
              <a:t>Inter-pod communication</a:t>
            </a:r>
            <a:br>
              <a:rPr lang="en-US" sz="2800" b="1" i="0" dirty="0">
                <a:solidFill>
                  <a:srgbClr val="000000"/>
                </a:solidFill>
                <a:effectLst/>
                <a:latin typeface="OpenSans-Bold"/>
              </a:rPr>
            </a:br>
            <a:endParaRPr lang="en-US" sz="2800" b="1" i="0" dirty="0">
              <a:solidFill>
                <a:srgbClr val="000000"/>
              </a:solidFill>
              <a:effectLst/>
              <a:latin typeface="OpenSans-Bold"/>
            </a:endParaRPr>
          </a:p>
          <a:p>
            <a:br>
              <a:rPr lang="en-US" dirty="0"/>
            </a:br>
            <a:endParaRPr lang="en-US" dirty="0"/>
          </a:p>
        </p:txBody>
      </p:sp>
      <p:pic>
        <p:nvPicPr>
          <p:cNvPr id="7" name="Picture 6">
            <a:extLst>
              <a:ext uri="{FF2B5EF4-FFF2-40B4-BE49-F238E27FC236}">
                <a16:creationId xmlns:a16="http://schemas.microsoft.com/office/drawing/2014/main" id="{978DB70E-0BC7-4C3D-DA2B-4F440815E2FF}"/>
              </a:ext>
            </a:extLst>
          </p:cNvPr>
          <p:cNvPicPr>
            <a:picLocks noChangeAspect="1"/>
          </p:cNvPicPr>
          <p:nvPr/>
        </p:nvPicPr>
        <p:blipFill>
          <a:blip r:embed="rId2"/>
          <a:stretch>
            <a:fillRect/>
          </a:stretch>
        </p:blipFill>
        <p:spPr>
          <a:xfrm>
            <a:off x="2209800" y="2247247"/>
            <a:ext cx="7478169" cy="3667637"/>
          </a:xfrm>
          <a:prstGeom prst="rect">
            <a:avLst/>
          </a:prstGeom>
        </p:spPr>
      </p:pic>
    </p:spTree>
    <p:extLst>
      <p:ext uri="{BB962C8B-B14F-4D97-AF65-F5344CB8AC3E}">
        <p14:creationId xmlns:p14="http://schemas.microsoft.com/office/powerpoint/2010/main" val="193007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21</a:t>
            </a:fld>
            <a:endParaRPr lang="en-US"/>
          </a:p>
        </p:txBody>
      </p:sp>
      <p:sp>
        <p:nvSpPr>
          <p:cNvPr id="3" name="TextBox 2">
            <a:extLst>
              <a:ext uri="{FF2B5EF4-FFF2-40B4-BE49-F238E27FC236}">
                <a16:creationId xmlns:a16="http://schemas.microsoft.com/office/drawing/2014/main" id="{3086B420-415C-63E2-C82C-698DB1860195}"/>
              </a:ext>
            </a:extLst>
          </p:cNvPr>
          <p:cNvSpPr txBox="1"/>
          <p:nvPr/>
        </p:nvSpPr>
        <p:spPr>
          <a:xfrm>
            <a:off x="838200" y="1445275"/>
            <a:ext cx="10515600" cy="4524315"/>
          </a:xfrm>
          <a:prstGeom prst="rect">
            <a:avLst/>
          </a:prstGeom>
          <a:noFill/>
        </p:spPr>
        <p:txBody>
          <a:bodyPr wrap="square">
            <a:spAutoFit/>
          </a:bodyPr>
          <a:lstStyle/>
          <a:p>
            <a:r>
              <a:rPr lang="en-US" sz="3600" b="1" i="0" dirty="0">
                <a:solidFill>
                  <a:srgbClr val="000000"/>
                </a:solidFill>
                <a:effectLst/>
                <a:latin typeface="OpenSans-Bold"/>
              </a:rPr>
              <a:t>Pod lifecycle</a:t>
            </a:r>
            <a:br>
              <a:rPr lang="en-US" sz="3600" b="1" i="0" dirty="0">
                <a:solidFill>
                  <a:srgbClr val="000000"/>
                </a:solidFill>
                <a:effectLst/>
                <a:latin typeface="OpenSans-Bold"/>
              </a:rPr>
            </a:br>
            <a:endParaRPr lang="en-US" sz="3600" b="1" i="0" dirty="0">
              <a:solidFill>
                <a:srgbClr val="000000"/>
              </a:solidFill>
              <a:effectLst/>
              <a:latin typeface="OpenSans-Bold"/>
            </a:endParaRPr>
          </a:p>
          <a:p>
            <a:r>
              <a:rPr lang="en-US" sz="2400" b="0" i="0" dirty="0">
                <a:solidFill>
                  <a:srgbClr val="000000"/>
                </a:solidFill>
                <a:effectLst/>
                <a:latin typeface="CrimsonText-Roman"/>
              </a:rPr>
              <a:t>The lifecycle of a typical Pod is something like this…</a:t>
            </a:r>
          </a:p>
          <a:p>
            <a:r>
              <a:rPr lang="en-US" sz="2400" b="0" i="0" dirty="0">
                <a:solidFill>
                  <a:srgbClr val="000000"/>
                </a:solidFill>
                <a:effectLst/>
                <a:latin typeface="CrimsonText-Roman"/>
              </a:rPr>
              <a:t>You define it in a declarative YAML object. This gets posted to the API server and the Pod enters the </a:t>
            </a:r>
            <a:r>
              <a:rPr lang="en-US" sz="2000" b="0" i="0" dirty="0">
                <a:solidFill>
                  <a:srgbClr val="000000"/>
                </a:solidFill>
                <a:effectLst/>
                <a:latin typeface="SourceCodePro-Regular"/>
              </a:rPr>
              <a:t>pending </a:t>
            </a:r>
            <a:r>
              <a:rPr lang="en-US" sz="2400" b="0" i="0" dirty="0">
                <a:solidFill>
                  <a:srgbClr val="000000"/>
                </a:solidFill>
                <a:effectLst/>
                <a:latin typeface="CrimsonText-Roman"/>
              </a:rPr>
              <a:t>phase. It’s then scheduled to a healthy worker node with enough resources and the local </a:t>
            </a:r>
            <a:r>
              <a:rPr lang="en-US" sz="2400" b="0" i="0" dirty="0" err="1">
                <a:solidFill>
                  <a:srgbClr val="000000"/>
                </a:solidFill>
                <a:effectLst/>
                <a:latin typeface="CrimsonText-Roman"/>
              </a:rPr>
              <a:t>kubelet</a:t>
            </a:r>
            <a:r>
              <a:rPr lang="en-US" sz="2400" b="0" i="0" dirty="0">
                <a:solidFill>
                  <a:srgbClr val="000000"/>
                </a:solidFill>
                <a:effectLst/>
                <a:latin typeface="CrimsonText-Roman"/>
              </a:rPr>
              <a:t> instructs the container runtime to pull all required images and start all containers. Once all containers are pulled and running, the Pod enters the </a:t>
            </a:r>
            <a:r>
              <a:rPr lang="en-US" sz="2400" b="0" i="1" dirty="0">
                <a:solidFill>
                  <a:srgbClr val="000000"/>
                </a:solidFill>
                <a:effectLst/>
                <a:latin typeface="CrimsonText-Italic"/>
              </a:rPr>
              <a:t>running </a:t>
            </a:r>
            <a:r>
              <a:rPr lang="en-US" sz="2400" b="0" i="0" dirty="0">
                <a:solidFill>
                  <a:srgbClr val="000000"/>
                </a:solidFill>
                <a:effectLst/>
                <a:latin typeface="CrimsonText-Roman"/>
              </a:rPr>
              <a:t>phase. If it’s a short-lived Pod, as soon as all containers terminate successfully the Pod enters the </a:t>
            </a:r>
            <a:r>
              <a:rPr lang="en-US" sz="2400" b="0" i="1" dirty="0">
                <a:solidFill>
                  <a:srgbClr val="000000"/>
                </a:solidFill>
                <a:effectLst/>
                <a:latin typeface="CrimsonText-Italic"/>
              </a:rPr>
              <a:t>succeeded </a:t>
            </a:r>
            <a:r>
              <a:rPr lang="en-US" sz="2400" b="0" i="0" dirty="0">
                <a:solidFill>
                  <a:srgbClr val="000000"/>
                </a:solidFill>
                <a:effectLst/>
                <a:latin typeface="CrimsonText-Roman"/>
              </a:rPr>
              <a:t>state. If it’s a long-lived Pod, it remains indefinitely in the </a:t>
            </a:r>
            <a:r>
              <a:rPr lang="en-US" sz="2000" b="0" i="0" dirty="0">
                <a:solidFill>
                  <a:srgbClr val="000000"/>
                </a:solidFill>
                <a:effectLst/>
                <a:latin typeface="SourceCodePro-Regular"/>
              </a:rPr>
              <a:t>running </a:t>
            </a:r>
            <a:r>
              <a:rPr lang="en-US" sz="2400" b="0" i="0" dirty="0">
                <a:solidFill>
                  <a:srgbClr val="000000"/>
                </a:solidFill>
                <a:effectLst/>
                <a:latin typeface="CrimsonText-Roman"/>
              </a:rPr>
              <a:t>phase.</a:t>
            </a:r>
            <a:r>
              <a:rPr lang="en-US" sz="2400" dirty="0"/>
              <a:t> </a:t>
            </a:r>
            <a:br>
              <a:rPr lang="en-US" sz="2400" dirty="0"/>
            </a:br>
            <a:endParaRPr lang="en-US" sz="2400" dirty="0"/>
          </a:p>
        </p:txBody>
      </p:sp>
    </p:spTree>
    <p:extLst>
      <p:ext uri="{BB962C8B-B14F-4D97-AF65-F5344CB8AC3E}">
        <p14:creationId xmlns:p14="http://schemas.microsoft.com/office/powerpoint/2010/main" val="419951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22</a:t>
            </a:fld>
            <a:endParaRPr lang="en-US"/>
          </a:p>
        </p:txBody>
      </p:sp>
      <p:sp>
        <p:nvSpPr>
          <p:cNvPr id="3" name="TextBox 2">
            <a:extLst>
              <a:ext uri="{FF2B5EF4-FFF2-40B4-BE49-F238E27FC236}">
                <a16:creationId xmlns:a16="http://schemas.microsoft.com/office/drawing/2014/main" id="{9E70B97E-7FF1-B8EA-96AD-28DEEC8146CE}"/>
              </a:ext>
            </a:extLst>
          </p:cNvPr>
          <p:cNvSpPr txBox="1"/>
          <p:nvPr/>
        </p:nvSpPr>
        <p:spPr>
          <a:xfrm>
            <a:off x="833587" y="1277511"/>
            <a:ext cx="10079251" cy="1200329"/>
          </a:xfrm>
          <a:prstGeom prst="rect">
            <a:avLst/>
          </a:prstGeom>
          <a:noFill/>
        </p:spPr>
        <p:txBody>
          <a:bodyPr wrap="square">
            <a:spAutoFit/>
          </a:bodyPr>
          <a:lstStyle/>
          <a:p>
            <a:r>
              <a:rPr lang="en-US" sz="1800" b="1" i="0" dirty="0">
                <a:solidFill>
                  <a:srgbClr val="000000"/>
                </a:solidFill>
                <a:effectLst/>
                <a:latin typeface="OpenSans-Bold"/>
              </a:rPr>
              <a:t>Shorted-lived and long-lived Pods</a:t>
            </a:r>
          </a:p>
          <a:p>
            <a:r>
              <a:rPr lang="en-US" sz="1800" b="0" i="0" dirty="0">
                <a:solidFill>
                  <a:srgbClr val="000000"/>
                </a:solidFill>
                <a:effectLst/>
                <a:latin typeface="CrimsonText-Roman"/>
              </a:rPr>
              <a:t>Pods can run all different types of applications. Some, such as web servers, are intended to be long-lived and should remain in the running phase indefinitely. If any containers</a:t>
            </a:r>
            <a:r>
              <a:rPr lang="en-US" dirty="0"/>
              <a:t> </a:t>
            </a:r>
            <a:br>
              <a:rPr lang="en-US" dirty="0"/>
            </a:br>
            <a:endParaRPr lang="en-US" dirty="0"/>
          </a:p>
        </p:txBody>
      </p:sp>
      <p:sp>
        <p:nvSpPr>
          <p:cNvPr id="8" name="TextBox 7">
            <a:extLst>
              <a:ext uri="{FF2B5EF4-FFF2-40B4-BE49-F238E27FC236}">
                <a16:creationId xmlns:a16="http://schemas.microsoft.com/office/drawing/2014/main" id="{66979E91-017C-D385-8CDA-E734F5E2CCEC}"/>
              </a:ext>
            </a:extLst>
          </p:cNvPr>
          <p:cNvSpPr txBox="1"/>
          <p:nvPr/>
        </p:nvSpPr>
        <p:spPr>
          <a:xfrm>
            <a:off x="792797" y="2441168"/>
            <a:ext cx="10448143" cy="3139321"/>
          </a:xfrm>
          <a:prstGeom prst="rect">
            <a:avLst/>
          </a:prstGeom>
          <a:noFill/>
        </p:spPr>
        <p:txBody>
          <a:bodyPr wrap="square">
            <a:spAutoFit/>
          </a:bodyPr>
          <a:lstStyle/>
          <a:p>
            <a:r>
              <a:rPr lang="en-US" sz="1800" b="0" i="0" dirty="0">
                <a:solidFill>
                  <a:srgbClr val="000000"/>
                </a:solidFill>
                <a:effectLst/>
                <a:latin typeface="CrimsonText-Roman"/>
              </a:rPr>
              <a:t>in a long-lived Pod fail, the local </a:t>
            </a:r>
            <a:r>
              <a:rPr lang="en-US" sz="1800" b="0" i="0" dirty="0" err="1">
                <a:solidFill>
                  <a:srgbClr val="000000"/>
                </a:solidFill>
                <a:effectLst/>
                <a:latin typeface="CrimsonText-Roman"/>
              </a:rPr>
              <a:t>kubelet</a:t>
            </a:r>
            <a:r>
              <a:rPr lang="en-US" sz="1800" b="0" i="0" dirty="0">
                <a:solidFill>
                  <a:srgbClr val="000000"/>
                </a:solidFill>
                <a:effectLst/>
                <a:latin typeface="CrimsonText-Roman"/>
              </a:rPr>
              <a:t> may attempt to restart them.</a:t>
            </a:r>
          </a:p>
          <a:p>
            <a:r>
              <a:rPr lang="en-US" sz="1800" b="0" i="0" dirty="0">
                <a:solidFill>
                  <a:srgbClr val="000000"/>
                </a:solidFill>
                <a:effectLst/>
                <a:latin typeface="CrimsonText-Roman"/>
              </a:rPr>
              <a:t>We say the </a:t>
            </a:r>
            <a:r>
              <a:rPr lang="en-US" sz="1800" b="0" i="0" dirty="0" err="1">
                <a:solidFill>
                  <a:srgbClr val="000000"/>
                </a:solidFill>
                <a:effectLst/>
                <a:latin typeface="CrimsonText-Roman"/>
              </a:rPr>
              <a:t>kubelet</a:t>
            </a:r>
            <a:r>
              <a:rPr lang="en-US" sz="1800" b="0" i="0" dirty="0">
                <a:solidFill>
                  <a:srgbClr val="000000"/>
                </a:solidFill>
                <a:effectLst/>
                <a:latin typeface="CrimsonText-Roman"/>
              </a:rPr>
              <a:t> </a:t>
            </a:r>
            <a:r>
              <a:rPr lang="en-US" sz="1800" b="0" i="1" dirty="0">
                <a:solidFill>
                  <a:srgbClr val="000000"/>
                </a:solidFill>
                <a:effectLst/>
                <a:latin typeface="CrimsonText-Italic"/>
              </a:rPr>
              <a:t>“may” </a:t>
            </a:r>
            <a:r>
              <a:rPr lang="en-US" sz="1800" b="0" i="0" dirty="0">
                <a:solidFill>
                  <a:srgbClr val="000000"/>
                </a:solidFill>
                <a:effectLst/>
                <a:latin typeface="CrimsonText-Roman"/>
              </a:rPr>
              <a:t>attempt to restart them. This is based on the container’s restart policy which is defined in the Pod config. Options include </a:t>
            </a:r>
            <a:r>
              <a:rPr lang="en-US" sz="1800" b="0" i="1" dirty="0">
                <a:solidFill>
                  <a:srgbClr val="000000"/>
                </a:solidFill>
                <a:effectLst/>
                <a:latin typeface="CrimsonText-Italic"/>
              </a:rPr>
              <a:t>Always</a:t>
            </a:r>
            <a:r>
              <a:rPr lang="en-US" sz="1800" b="0" i="0" dirty="0">
                <a:solidFill>
                  <a:srgbClr val="000000"/>
                </a:solidFill>
                <a:effectLst/>
                <a:latin typeface="CrimsonText-Roman"/>
              </a:rPr>
              <a:t>, </a:t>
            </a:r>
            <a:r>
              <a:rPr lang="en-US" sz="1800" b="0" i="1" dirty="0" err="1">
                <a:solidFill>
                  <a:srgbClr val="000000"/>
                </a:solidFill>
                <a:effectLst/>
                <a:latin typeface="CrimsonText-Italic"/>
              </a:rPr>
              <a:t>OnFailure</a:t>
            </a:r>
            <a:r>
              <a:rPr lang="en-US" sz="1800" b="0" i="0" dirty="0">
                <a:solidFill>
                  <a:srgbClr val="000000"/>
                </a:solidFill>
                <a:effectLst/>
                <a:latin typeface="CrimsonText-Roman"/>
              </a:rPr>
              <a:t>, and </a:t>
            </a:r>
            <a:r>
              <a:rPr lang="en-US" sz="1800" b="0" i="1" dirty="0">
                <a:solidFill>
                  <a:srgbClr val="000000"/>
                </a:solidFill>
                <a:effectLst/>
                <a:latin typeface="CrimsonText-Italic"/>
              </a:rPr>
              <a:t>Never</a:t>
            </a:r>
            <a:r>
              <a:rPr lang="en-US" sz="1800" b="0" i="0" dirty="0">
                <a:solidFill>
                  <a:srgbClr val="000000"/>
                </a:solidFill>
                <a:effectLst/>
                <a:latin typeface="CrimsonText-Roman"/>
              </a:rPr>
              <a:t>. </a:t>
            </a:r>
            <a:r>
              <a:rPr lang="en-US" sz="1800" b="0" i="1" dirty="0">
                <a:solidFill>
                  <a:srgbClr val="000000"/>
                </a:solidFill>
                <a:effectLst/>
                <a:latin typeface="CrimsonText-Italic"/>
              </a:rPr>
              <a:t>Always </a:t>
            </a:r>
            <a:r>
              <a:rPr lang="en-US" sz="1800" b="0" i="0" dirty="0">
                <a:solidFill>
                  <a:srgbClr val="000000"/>
                </a:solidFill>
                <a:effectLst/>
                <a:latin typeface="CrimsonText-Roman"/>
              </a:rPr>
              <a:t>is the default restart policy and appropriate for most long-lived Pods.</a:t>
            </a:r>
          </a:p>
          <a:p>
            <a:r>
              <a:rPr lang="en-US" sz="1800" b="0" i="0" dirty="0">
                <a:solidFill>
                  <a:srgbClr val="000000"/>
                </a:solidFill>
                <a:effectLst/>
                <a:latin typeface="CrimsonText-Roman"/>
              </a:rPr>
              <a:t>Other workload types, such as batch jobs, are designed to be short-lived and only run until a task completes. Once all containers in a short-lived Pod successfully terminate, the Pod terminates and its status is set to </a:t>
            </a:r>
            <a:r>
              <a:rPr lang="en-US" sz="1600" b="0" i="0" dirty="0">
                <a:solidFill>
                  <a:srgbClr val="000000"/>
                </a:solidFill>
                <a:effectLst/>
                <a:latin typeface="SourceCodePro-Regular"/>
              </a:rPr>
              <a:t>successful</a:t>
            </a:r>
            <a:r>
              <a:rPr lang="en-US" sz="1800" b="0" i="0" dirty="0">
                <a:solidFill>
                  <a:srgbClr val="000000"/>
                </a:solidFill>
                <a:effectLst/>
                <a:latin typeface="CrimsonText-Roman"/>
              </a:rPr>
              <a:t>. Appropriate container restart policies for short-lived Pods will usually be </a:t>
            </a:r>
            <a:r>
              <a:rPr lang="en-US" sz="1800" b="0" i="1" dirty="0">
                <a:solidFill>
                  <a:srgbClr val="000000"/>
                </a:solidFill>
                <a:effectLst/>
                <a:latin typeface="CrimsonText-Italic"/>
              </a:rPr>
              <a:t>Never </a:t>
            </a:r>
            <a:r>
              <a:rPr lang="en-US" sz="1800" b="0" i="0" dirty="0">
                <a:solidFill>
                  <a:srgbClr val="000000"/>
                </a:solidFill>
                <a:effectLst/>
                <a:latin typeface="CrimsonText-Roman"/>
              </a:rPr>
              <a:t>or </a:t>
            </a:r>
            <a:r>
              <a:rPr lang="en-US" sz="1800" b="0" i="1" dirty="0" err="1">
                <a:solidFill>
                  <a:srgbClr val="000000"/>
                </a:solidFill>
                <a:effectLst/>
                <a:latin typeface="CrimsonText-Italic"/>
              </a:rPr>
              <a:t>OnFailure</a:t>
            </a:r>
            <a:r>
              <a:rPr lang="en-US" sz="1800" b="0" i="0" dirty="0">
                <a:solidFill>
                  <a:srgbClr val="000000"/>
                </a:solidFill>
                <a:effectLst/>
                <a:latin typeface="CrimsonText-Roman"/>
              </a:rPr>
              <a:t>.</a:t>
            </a:r>
          </a:p>
          <a:p>
            <a:r>
              <a:rPr lang="en-US" sz="1800" b="0" i="0" dirty="0">
                <a:solidFill>
                  <a:srgbClr val="000000"/>
                </a:solidFill>
                <a:effectLst/>
                <a:latin typeface="CrimsonText-Roman"/>
              </a:rPr>
              <a:t>Kubernetes has several controllers for different types of long-lived and short-lived workloads. </a:t>
            </a:r>
            <a:r>
              <a:rPr lang="en-US" sz="1800" b="0" i="1" dirty="0">
                <a:solidFill>
                  <a:srgbClr val="000000"/>
                </a:solidFill>
                <a:effectLst/>
                <a:latin typeface="CrimsonText-Italic"/>
              </a:rPr>
              <a:t>Deployments, </a:t>
            </a:r>
            <a:r>
              <a:rPr lang="en-US" sz="1800" b="0" i="1" dirty="0" err="1">
                <a:solidFill>
                  <a:srgbClr val="000000"/>
                </a:solidFill>
                <a:effectLst/>
                <a:latin typeface="CrimsonText-Italic"/>
              </a:rPr>
              <a:t>StatefulSets</a:t>
            </a:r>
            <a:r>
              <a:rPr lang="en-US" sz="1800" b="0" i="1" dirty="0">
                <a:solidFill>
                  <a:srgbClr val="000000"/>
                </a:solidFill>
                <a:effectLst/>
                <a:latin typeface="CrimsonText-Italic"/>
              </a:rPr>
              <a:t>, </a:t>
            </a:r>
            <a:r>
              <a:rPr lang="en-US" sz="1800" b="0" i="0" dirty="0">
                <a:solidFill>
                  <a:srgbClr val="000000"/>
                </a:solidFill>
                <a:effectLst/>
                <a:latin typeface="CrimsonText-Roman"/>
              </a:rPr>
              <a:t>and </a:t>
            </a:r>
            <a:r>
              <a:rPr lang="en-US" sz="1800" b="0" i="1" dirty="0" err="1">
                <a:solidFill>
                  <a:srgbClr val="000000"/>
                </a:solidFill>
                <a:effectLst/>
                <a:latin typeface="CrimsonText-Italic"/>
              </a:rPr>
              <a:t>DaemonSets</a:t>
            </a:r>
            <a:r>
              <a:rPr lang="en-US" sz="1800" b="0" i="1" dirty="0">
                <a:solidFill>
                  <a:srgbClr val="000000"/>
                </a:solidFill>
                <a:effectLst/>
                <a:latin typeface="CrimsonText-Italic"/>
              </a:rPr>
              <a:t> </a:t>
            </a:r>
            <a:r>
              <a:rPr lang="en-US" sz="1800" b="0" i="0" dirty="0">
                <a:solidFill>
                  <a:srgbClr val="000000"/>
                </a:solidFill>
                <a:effectLst/>
                <a:latin typeface="CrimsonText-Roman"/>
              </a:rPr>
              <a:t>are examples of controllers designed for long-lived Pods. </a:t>
            </a:r>
            <a:r>
              <a:rPr lang="en-US" sz="1800" b="0" i="1" dirty="0">
                <a:solidFill>
                  <a:srgbClr val="000000"/>
                </a:solidFill>
                <a:effectLst/>
                <a:latin typeface="CrimsonText-Italic"/>
              </a:rPr>
              <a:t>Jobs </a:t>
            </a:r>
            <a:r>
              <a:rPr lang="en-US" sz="1800" b="0" i="0" dirty="0">
                <a:solidFill>
                  <a:srgbClr val="000000"/>
                </a:solidFill>
                <a:effectLst/>
                <a:latin typeface="CrimsonText-Roman"/>
              </a:rPr>
              <a:t>and </a:t>
            </a:r>
            <a:r>
              <a:rPr lang="en-US" sz="1800" b="0" i="1" dirty="0" err="1">
                <a:solidFill>
                  <a:srgbClr val="000000"/>
                </a:solidFill>
                <a:effectLst/>
                <a:latin typeface="CrimsonText-Italic"/>
              </a:rPr>
              <a:t>CronJobs</a:t>
            </a:r>
            <a:r>
              <a:rPr lang="en-US" sz="1800" b="0" i="1" dirty="0">
                <a:solidFill>
                  <a:srgbClr val="000000"/>
                </a:solidFill>
                <a:effectLst/>
                <a:latin typeface="CrimsonText-Italic"/>
              </a:rPr>
              <a:t> </a:t>
            </a:r>
            <a:r>
              <a:rPr lang="en-US" sz="1800" b="0" i="0" dirty="0">
                <a:solidFill>
                  <a:srgbClr val="000000"/>
                </a:solidFill>
                <a:effectLst/>
                <a:latin typeface="CrimsonText-Roman"/>
              </a:rPr>
              <a:t>are examples designed for short-lived Pods.</a:t>
            </a:r>
            <a:r>
              <a:rPr lang="en-US" dirty="0"/>
              <a:t> </a:t>
            </a:r>
            <a:br>
              <a:rPr lang="en-US" dirty="0"/>
            </a:br>
            <a:endParaRPr lang="en-US" dirty="0"/>
          </a:p>
        </p:txBody>
      </p:sp>
    </p:spTree>
    <p:extLst>
      <p:ext uri="{BB962C8B-B14F-4D97-AF65-F5344CB8AC3E}">
        <p14:creationId xmlns:p14="http://schemas.microsoft.com/office/powerpoint/2010/main" val="3235925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9AA4AB-8DF6-69F3-31AA-6EE839D1F08E}"/>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B8A0D0FA-02AE-FB6E-E5B0-D7D69321F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77552-596D-8DAE-17B3-F9814F4AE41A}"/>
              </a:ext>
            </a:extLst>
          </p:cNvPr>
          <p:cNvSpPr>
            <a:spLocks noGrp="1"/>
          </p:cNvSpPr>
          <p:nvPr>
            <p:ph type="sldNum" sz="quarter" idx="12"/>
          </p:nvPr>
        </p:nvSpPr>
        <p:spPr/>
        <p:txBody>
          <a:bodyPr/>
          <a:lstStyle/>
          <a:p>
            <a:fld id="{5EE24C92-1265-4741-8F9F-404A15D9386E}" type="slidenum">
              <a:rPr lang="en-US" smtClean="0"/>
              <a:t>23</a:t>
            </a:fld>
            <a:endParaRPr lang="en-US"/>
          </a:p>
        </p:txBody>
      </p:sp>
      <p:sp>
        <p:nvSpPr>
          <p:cNvPr id="12" name="TextBox 11">
            <a:extLst>
              <a:ext uri="{FF2B5EF4-FFF2-40B4-BE49-F238E27FC236}">
                <a16:creationId xmlns:a16="http://schemas.microsoft.com/office/drawing/2014/main" id="{3679FDBB-4FD4-0918-5C05-01BAB0DB5497}"/>
              </a:ext>
            </a:extLst>
          </p:cNvPr>
          <p:cNvSpPr txBox="1"/>
          <p:nvPr/>
        </p:nvSpPr>
        <p:spPr>
          <a:xfrm>
            <a:off x="678304" y="1397675"/>
            <a:ext cx="10504357" cy="3231654"/>
          </a:xfrm>
          <a:prstGeom prst="rect">
            <a:avLst/>
          </a:prstGeom>
          <a:noFill/>
        </p:spPr>
        <p:txBody>
          <a:bodyPr wrap="square">
            <a:spAutoFit/>
          </a:bodyPr>
          <a:lstStyle/>
          <a:p>
            <a:r>
              <a:rPr lang="en-US" sz="3200" b="1" i="0" dirty="0">
                <a:solidFill>
                  <a:srgbClr val="000000"/>
                </a:solidFill>
                <a:effectLst/>
                <a:latin typeface="CrimsonText-Roman"/>
              </a:rPr>
              <a:t>Kubernetes offers several well-defined multi-container Pod patterns:</a:t>
            </a:r>
            <a:endParaRPr lang="en-US" sz="2800" b="1" i="0" dirty="0">
              <a:solidFill>
                <a:srgbClr val="000000"/>
              </a:solidFill>
              <a:effectLst/>
              <a:latin typeface="CrimsonText-Roman"/>
            </a:endParaRPr>
          </a:p>
          <a:p>
            <a:r>
              <a:rPr lang="en-US" sz="2800" b="0" i="0" dirty="0">
                <a:solidFill>
                  <a:srgbClr val="000000"/>
                </a:solidFill>
                <a:effectLst/>
                <a:latin typeface="CrimsonText-Roman"/>
              </a:rPr>
              <a:t>• Sidecar pattern</a:t>
            </a:r>
          </a:p>
          <a:p>
            <a:r>
              <a:rPr lang="en-US" sz="2800" b="0" i="0" dirty="0">
                <a:solidFill>
                  <a:srgbClr val="000000"/>
                </a:solidFill>
                <a:effectLst/>
                <a:latin typeface="CrimsonText-Roman"/>
              </a:rPr>
              <a:t>• Adapter pattern</a:t>
            </a:r>
          </a:p>
          <a:p>
            <a:r>
              <a:rPr lang="en-US" sz="2800" b="0" i="0" dirty="0">
                <a:solidFill>
                  <a:srgbClr val="000000"/>
                </a:solidFill>
                <a:effectLst/>
                <a:latin typeface="CrimsonText-Roman"/>
              </a:rPr>
              <a:t>• Ambassador pattern</a:t>
            </a:r>
          </a:p>
          <a:p>
            <a:r>
              <a:rPr lang="en-US" sz="2800" b="0" i="0" dirty="0">
                <a:solidFill>
                  <a:srgbClr val="000000"/>
                </a:solidFill>
                <a:effectLst/>
                <a:latin typeface="CrimsonText-Roman"/>
              </a:rPr>
              <a:t>• Init pattern</a:t>
            </a:r>
            <a:r>
              <a:rPr lang="en-US" sz="2800" dirty="0"/>
              <a:t> </a:t>
            </a:r>
            <a:br>
              <a:rPr lang="en-US" sz="2800" dirty="0"/>
            </a:br>
            <a:endParaRPr lang="en-US" sz="2800" dirty="0"/>
          </a:p>
        </p:txBody>
      </p:sp>
    </p:spTree>
    <p:extLst>
      <p:ext uri="{BB962C8B-B14F-4D97-AF65-F5344CB8AC3E}">
        <p14:creationId xmlns:p14="http://schemas.microsoft.com/office/powerpoint/2010/main" val="88752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oup of people with different colored icons&#10;&#10;Description automatically generated with medium confidence">
            <a:extLst>
              <a:ext uri="{FF2B5EF4-FFF2-40B4-BE49-F238E27FC236}">
                <a16:creationId xmlns:a16="http://schemas.microsoft.com/office/drawing/2014/main" id="{98B0CB1F-F34F-7250-97EF-792583DC7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55" y="737758"/>
            <a:ext cx="9668328" cy="5382484"/>
          </a:xfrm>
        </p:spPr>
      </p:pic>
      <p:sp>
        <p:nvSpPr>
          <p:cNvPr id="4" name="Date Placeholder 3">
            <a:extLst>
              <a:ext uri="{FF2B5EF4-FFF2-40B4-BE49-F238E27FC236}">
                <a16:creationId xmlns:a16="http://schemas.microsoft.com/office/drawing/2014/main" id="{B431CE83-29AF-F5D9-6563-3A5EF595DD7D}"/>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08CE4D44-8CA8-7143-C8F4-99BD4C3B0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629B0-F44C-C680-A8BA-AEA5251A59FF}"/>
              </a:ext>
            </a:extLst>
          </p:cNvPr>
          <p:cNvSpPr>
            <a:spLocks noGrp="1"/>
          </p:cNvSpPr>
          <p:nvPr>
            <p:ph type="sldNum" sz="quarter" idx="12"/>
          </p:nvPr>
        </p:nvSpPr>
        <p:spPr/>
        <p:txBody>
          <a:bodyPr/>
          <a:lstStyle/>
          <a:p>
            <a:fld id="{5EE24C92-1265-4741-8F9F-404A15D9386E}" type="slidenum">
              <a:rPr lang="en-US" smtClean="0"/>
              <a:t>24</a:t>
            </a:fld>
            <a:endParaRPr lang="en-US"/>
          </a:p>
        </p:txBody>
      </p:sp>
    </p:spTree>
    <p:extLst>
      <p:ext uri="{BB962C8B-B14F-4D97-AF65-F5344CB8AC3E}">
        <p14:creationId xmlns:p14="http://schemas.microsoft.com/office/powerpoint/2010/main" val="2518531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219523-D35B-1E4A-4483-93CE0DCCC5F1}"/>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2E6987BC-DED6-4BEF-8BC2-86682B290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6E99F-3972-2857-FF13-58AA9A37BC35}"/>
              </a:ext>
            </a:extLst>
          </p:cNvPr>
          <p:cNvSpPr>
            <a:spLocks noGrp="1"/>
          </p:cNvSpPr>
          <p:nvPr>
            <p:ph type="sldNum" sz="quarter" idx="12"/>
          </p:nvPr>
        </p:nvSpPr>
        <p:spPr/>
        <p:txBody>
          <a:bodyPr/>
          <a:lstStyle/>
          <a:p>
            <a:fld id="{5EE24C92-1265-4741-8F9F-404A15D9386E}" type="slidenum">
              <a:rPr lang="en-US" smtClean="0"/>
              <a:t>25</a:t>
            </a:fld>
            <a:endParaRPr lang="en-US"/>
          </a:p>
        </p:txBody>
      </p:sp>
      <p:sp>
        <p:nvSpPr>
          <p:cNvPr id="3" name="TextBox 2">
            <a:extLst>
              <a:ext uri="{FF2B5EF4-FFF2-40B4-BE49-F238E27FC236}">
                <a16:creationId xmlns:a16="http://schemas.microsoft.com/office/drawing/2014/main" id="{046BF18A-1AB4-18C0-E328-8501F033FDE6}"/>
              </a:ext>
            </a:extLst>
          </p:cNvPr>
          <p:cNvSpPr txBox="1"/>
          <p:nvPr/>
        </p:nvSpPr>
        <p:spPr>
          <a:xfrm>
            <a:off x="833588" y="1478204"/>
            <a:ext cx="10520212" cy="1631216"/>
          </a:xfrm>
          <a:prstGeom prst="rect">
            <a:avLst/>
          </a:prstGeom>
          <a:noFill/>
        </p:spPr>
        <p:txBody>
          <a:bodyPr wrap="square">
            <a:spAutoFit/>
          </a:bodyPr>
          <a:lstStyle/>
          <a:p>
            <a:r>
              <a:rPr lang="en-US" sz="2800" b="1" i="0" dirty="0">
                <a:solidFill>
                  <a:srgbClr val="000000"/>
                </a:solidFill>
                <a:effectLst/>
                <a:latin typeface="OpenSans-Bold"/>
              </a:rPr>
              <a:t>Sidecar multi-container Pods</a:t>
            </a:r>
          </a:p>
          <a:p>
            <a:r>
              <a:rPr lang="en-US" sz="1800" b="0" i="0" dirty="0">
                <a:solidFill>
                  <a:srgbClr val="000000"/>
                </a:solidFill>
                <a:effectLst/>
                <a:latin typeface="CrimsonText-Roman"/>
              </a:rPr>
              <a:t>The sidecar pattern is probably the most popular and most generic multi-container pattern. It has a main application container and a </a:t>
            </a:r>
            <a:r>
              <a:rPr lang="en-US" sz="1800" b="0" i="1" dirty="0">
                <a:solidFill>
                  <a:srgbClr val="000000"/>
                </a:solidFill>
                <a:effectLst/>
                <a:latin typeface="CrimsonText-Italic"/>
              </a:rPr>
              <a:t>sidecar </a:t>
            </a:r>
            <a:r>
              <a:rPr lang="en-US" sz="1800" b="0" i="0" dirty="0">
                <a:solidFill>
                  <a:srgbClr val="000000"/>
                </a:solidFill>
                <a:effectLst/>
                <a:latin typeface="CrimsonText-Roman"/>
              </a:rPr>
              <a:t>container. It’s the job of the sidecar to perform a secondary task for the main application container. The previous</a:t>
            </a:r>
            <a:r>
              <a:rPr lang="en-US" dirty="0"/>
              <a:t> </a:t>
            </a:r>
            <a:br>
              <a:rPr lang="en-US" dirty="0"/>
            </a:br>
            <a:endParaRPr lang="en-US" dirty="0"/>
          </a:p>
        </p:txBody>
      </p:sp>
      <p:pic>
        <p:nvPicPr>
          <p:cNvPr id="9" name="Picture 8" descr="A diagram of a application&#10;&#10;Description automatically generated">
            <a:extLst>
              <a:ext uri="{FF2B5EF4-FFF2-40B4-BE49-F238E27FC236}">
                <a16:creationId xmlns:a16="http://schemas.microsoft.com/office/drawing/2014/main" id="{7578B123-962D-CB34-88D1-ADCAF15BF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179" y="2903031"/>
            <a:ext cx="6691768" cy="3063575"/>
          </a:xfrm>
          <a:prstGeom prst="rect">
            <a:avLst/>
          </a:prstGeom>
        </p:spPr>
      </p:pic>
    </p:spTree>
    <p:extLst>
      <p:ext uri="{BB962C8B-B14F-4D97-AF65-F5344CB8AC3E}">
        <p14:creationId xmlns:p14="http://schemas.microsoft.com/office/powerpoint/2010/main" val="84496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81D3E-32AC-18CE-B200-EDEBA3989C8E}"/>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6F011393-C146-319B-246D-309DC44E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8864-4E93-FB97-DFDF-929168960FFA}"/>
              </a:ext>
            </a:extLst>
          </p:cNvPr>
          <p:cNvSpPr>
            <a:spLocks noGrp="1"/>
          </p:cNvSpPr>
          <p:nvPr>
            <p:ph type="sldNum" sz="quarter" idx="12"/>
          </p:nvPr>
        </p:nvSpPr>
        <p:spPr/>
        <p:txBody>
          <a:bodyPr/>
          <a:lstStyle/>
          <a:p>
            <a:fld id="{5EE24C92-1265-4741-8F9F-404A15D9386E}" type="slidenum">
              <a:rPr lang="en-US" smtClean="0"/>
              <a:t>26</a:t>
            </a:fld>
            <a:endParaRPr lang="en-US"/>
          </a:p>
        </p:txBody>
      </p:sp>
      <p:sp>
        <p:nvSpPr>
          <p:cNvPr id="3" name="TextBox 2">
            <a:extLst>
              <a:ext uri="{FF2B5EF4-FFF2-40B4-BE49-F238E27FC236}">
                <a16:creationId xmlns:a16="http://schemas.microsoft.com/office/drawing/2014/main" id="{007446B1-4ED0-1EF6-7138-9A8A7FE5D7A8}"/>
              </a:ext>
            </a:extLst>
          </p:cNvPr>
          <p:cNvSpPr txBox="1"/>
          <p:nvPr/>
        </p:nvSpPr>
        <p:spPr>
          <a:xfrm>
            <a:off x="413862" y="1517995"/>
            <a:ext cx="11248485" cy="1477328"/>
          </a:xfrm>
          <a:prstGeom prst="rect">
            <a:avLst/>
          </a:prstGeom>
          <a:noFill/>
        </p:spPr>
        <p:txBody>
          <a:bodyPr wrap="square">
            <a:spAutoFit/>
          </a:bodyPr>
          <a:lstStyle/>
          <a:p>
            <a:r>
              <a:rPr lang="en-US" sz="1800" b="0" i="1" dirty="0">
                <a:solidFill>
                  <a:srgbClr val="000000"/>
                </a:solidFill>
                <a:effectLst/>
                <a:latin typeface="CrimsonText-Roman"/>
              </a:rPr>
              <a:t>example of a main application web container, plus a helper pulling up-to-date content is a classic example of the sidecar pattern – the “sync” container pulling the content from the external repo is the </a:t>
            </a:r>
            <a:r>
              <a:rPr lang="en-US" sz="1800" b="0" i="1" dirty="0">
                <a:solidFill>
                  <a:srgbClr val="000000"/>
                </a:solidFill>
                <a:effectLst/>
                <a:latin typeface="CrimsonText-Italic"/>
              </a:rPr>
              <a:t>sidecar</a:t>
            </a:r>
            <a:r>
              <a:rPr lang="en-US" sz="1800" b="0" i="1" dirty="0">
                <a:solidFill>
                  <a:srgbClr val="000000"/>
                </a:solidFill>
                <a:effectLst/>
                <a:latin typeface="CrimsonText-Roman"/>
              </a:rPr>
              <a:t>.</a:t>
            </a:r>
          </a:p>
          <a:p>
            <a:r>
              <a:rPr lang="en-US" sz="1800" b="0" i="1" dirty="0">
                <a:solidFill>
                  <a:srgbClr val="000000"/>
                </a:solidFill>
                <a:effectLst/>
                <a:latin typeface="CrimsonText-Roman"/>
              </a:rPr>
              <a:t>An increasingly important user of the sidecar model is the service mesh. At a high level, service meshes inject sidecar containers into application Pods. The sidecars then do things like encrypt traffic and expose telemetry and metrics.</a:t>
            </a:r>
            <a:r>
              <a:rPr lang="en-US" i="1" dirty="0"/>
              <a:t> </a:t>
            </a:r>
            <a:br>
              <a:rPr lang="en-US" i="1" dirty="0"/>
            </a:br>
            <a:endParaRPr lang="en-US" i="1" dirty="0"/>
          </a:p>
        </p:txBody>
      </p:sp>
    </p:spTree>
    <p:extLst>
      <p:ext uri="{BB962C8B-B14F-4D97-AF65-F5344CB8AC3E}">
        <p14:creationId xmlns:p14="http://schemas.microsoft.com/office/powerpoint/2010/main" val="326740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27</a:t>
            </a:fld>
            <a:endParaRPr lang="en-US"/>
          </a:p>
        </p:txBody>
      </p:sp>
      <p:sp>
        <p:nvSpPr>
          <p:cNvPr id="10" name="TextBox 9">
            <a:extLst>
              <a:ext uri="{FF2B5EF4-FFF2-40B4-BE49-F238E27FC236}">
                <a16:creationId xmlns:a16="http://schemas.microsoft.com/office/drawing/2014/main" id="{5578E7CD-7DE4-AE43-C63F-D02D43E513F0}"/>
              </a:ext>
            </a:extLst>
          </p:cNvPr>
          <p:cNvSpPr txBox="1"/>
          <p:nvPr/>
        </p:nvSpPr>
        <p:spPr>
          <a:xfrm>
            <a:off x="399738" y="1348717"/>
            <a:ext cx="11392524" cy="2739211"/>
          </a:xfrm>
          <a:prstGeom prst="rect">
            <a:avLst/>
          </a:prstGeom>
          <a:noFill/>
        </p:spPr>
        <p:txBody>
          <a:bodyPr wrap="square">
            <a:spAutoFit/>
          </a:bodyPr>
          <a:lstStyle/>
          <a:p>
            <a:r>
              <a:rPr lang="en-US" sz="3200" b="1" i="0" dirty="0">
                <a:solidFill>
                  <a:srgbClr val="000000"/>
                </a:solidFill>
                <a:effectLst/>
                <a:latin typeface="OpenSans-Bold"/>
              </a:rPr>
              <a:t>Adapter multi-container Pods</a:t>
            </a:r>
          </a:p>
          <a:p>
            <a:endParaRPr lang="ar-EG" sz="2000" b="0" i="0" dirty="0">
              <a:solidFill>
                <a:srgbClr val="000000"/>
              </a:solidFill>
              <a:effectLst/>
              <a:latin typeface="CrimsonText-Roman"/>
            </a:endParaRPr>
          </a:p>
          <a:p>
            <a:r>
              <a:rPr lang="en-US" sz="2000" b="0" i="0" dirty="0">
                <a:solidFill>
                  <a:srgbClr val="000000"/>
                </a:solidFill>
                <a:effectLst/>
                <a:latin typeface="CrimsonText-Roman"/>
              </a:rPr>
              <a:t>The </a:t>
            </a:r>
            <a:r>
              <a:rPr lang="en-US" sz="2000" b="0" i="1" dirty="0">
                <a:solidFill>
                  <a:srgbClr val="000000"/>
                </a:solidFill>
                <a:effectLst/>
                <a:latin typeface="CrimsonText-Italic"/>
              </a:rPr>
              <a:t>adapter pattern </a:t>
            </a:r>
            <a:r>
              <a:rPr lang="en-US" sz="2000" b="0" i="0" dirty="0">
                <a:solidFill>
                  <a:srgbClr val="000000"/>
                </a:solidFill>
                <a:effectLst/>
                <a:latin typeface="CrimsonText-Roman"/>
              </a:rPr>
              <a:t>is a specific variation of the sidecar pattern where the helper container takes non-standardized output from the main container and rejigs it into a format required by an external system.</a:t>
            </a:r>
          </a:p>
          <a:p>
            <a:r>
              <a:rPr lang="en-US" sz="2000" b="0" i="0" dirty="0">
                <a:solidFill>
                  <a:srgbClr val="000000"/>
                </a:solidFill>
                <a:effectLst/>
                <a:latin typeface="CrimsonText-Roman"/>
              </a:rPr>
              <a:t>A simple example is NGINX logs being sent to Prometheus. Out-of-the-box, Prometheus doesn’t understand NGINX logs, so a common approach is to put an adapter container into the NGINX Pod that converts NGINX logs into a format accepted by Prometheus.</a:t>
            </a:r>
            <a:r>
              <a:rPr lang="en-US" sz="2000" dirty="0"/>
              <a:t> </a:t>
            </a:r>
            <a:br>
              <a:rPr lang="en-US" sz="2000" dirty="0"/>
            </a:br>
            <a:endParaRPr lang="en-US" sz="2000" dirty="0"/>
          </a:p>
        </p:txBody>
      </p:sp>
    </p:spTree>
    <p:extLst>
      <p:ext uri="{BB962C8B-B14F-4D97-AF65-F5344CB8AC3E}">
        <p14:creationId xmlns:p14="http://schemas.microsoft.com/office/powerpoint/2010/main" val="1400690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28</a:t>
            </a:fld>
            <a:endParaRPr lang="en-US"/>
          </a:p>
        </p:txBody>
      </p:sp>
      <p:sp>
        <p:nvSpPr>
          <p:cNvPr id="8" name="TextBox 7">
            <a:extLst>
              <a:ext uri="{FF2B5EF4-FFF2-40B4-BE49-F238E27FC236}">
                <a16:creationId xmlns:a16="http://schemas.microsoft.com/office/drawing/2014/main" id="{17318177-1934-057C-6CF7-D30DDD3C5AFC}"/>
              </a:ext>
            </a:extLst>
          </p:cNvPr>
          <p:cNvSpPr txBox="1"/>
          <p:nvPr/>
        </p:nvSpPr>
        <p:spPr>
          <a:xfrm>
            <a:off x="1291653" y="1186856"/>
            <a:ext cx="10015927" cy="2462213"/>
          </a:xfrm>
          <a:prstGeom prst="rect">
            <a:avLst/>
          </a:prstGeom>
          <a:noFill/>
        </p:spPr>
        <p:txBody>
          <a:bodyPr wrap="square">
            <a:spAutoFit/>
          </a:bodyPr>
          <a:lstStyle/>
          <a:p>
            <a:r>
              <a:rPr lang="en-US" sz="2800" b="1" i="0" dirty="0">
                <a:solidFill>
                  <a:srgbClr val="000000"/>
                </a:solidFill>
                <a:effectLst/>
                <a:latin typeface="OpenSans-Bold"/>
              </a:rPr>
              <a:t>Ambassador multi-container Pods</a:t>
            </a:r>
          </a:p>
          <a:p>
            <a:r>
              <a:rPr lang="en-US" sz="1800" b="0" i="0" dirty="0">
                <a:solidFill>
                  <a:srgbClr val="000000"/>
                </a:solidFill>
                <a:effectLst/>
                <a:latin typeface="CrimsonText-Roman"/>
              </a:rPr>
              <a:t>The </a:t>
            </a:r>
            <a:r>
              <a:rPr lang="en-US" sz="1800" b="0" i="1" dirty="0">
                <a:solidFill>
                  <a:srgbClr val="000000"/>
                </a:solidFill>
                <a:effectLst/>
                <a:latin typeface="CrimsonText-Italic"/>
              </a:rPr>
              <a:t>ambassador pattern </a:t>
            </a:r>
            <a:r>
              <a:rPr lang="en-US" sz="1800" b="0" i="0" dirty="0">
                <a:solidFill>
                  <a:srgbClr val="000000"/>
                </a:solidFill>
                <a:effectLst/>
                <a:latin typeface="CrimsonText-Roman"/>
              </a:rPr>
              <a:t>is another variation of the sidecar pattern. This time, the helper container brokers connectivity to an external system. For example, the main application container can just dump its output to a port the ambassador container is listening on and sit back while the </a:t>
            </a:r>
            <a:r>
              <a:rPr lang="en-US" sz="1800" b="0" i="1" dirty="0">
                <a:solidFill>
                  <a:srgbClr val="000000"/>
                </a:solidFill>
                <a:effectLst/>
                <a:latin typeface="CrimsonText-Italic"/>
              </a:rPr>
              <a:t>ambassador container </a:t>
            </a:r>
            <a:r>
              <a:rPr lang="en-US" sz="1800" b="0" i="0" dirty="0">
                <a:solidFill>
                  <a:srgbClr val="000000"/>
                </a:solidFill>
                <a:effectLst/>
                <a:latin typeface="CrimsonText-Roman"/>
              </a:rPr>
              <a:t>does the hard work of getting it to the external system.</a:t>
            </a:r>
          </a:p>
          <a:p>
            <a:r>
              <a:rPr lang="en-US" sz="1800" b="0" i="0" dirty="0">
                <a:solidFill>
                  <a:srgbClr val="000000"/>
                </a:solidFill>
                <a:effectLst/>
                <a:latin typeface="CrimsonText-Roman"/>
              </a:rPr>
              <a:t>It acts a lot like political ambassadors that interface with foreign nations on behalf of a government. In Kubernetes, ambassador containers interface with external systems on behalf of the main app container.</a:t>
            </a:r>
            <a:r>
              <a:rPr lang="en-US" dirty="0"/>
              <a:t> </a:t>
            </a:r>
            <a:br>
              <a:rPr lang="en-US" dirty="0"/>
            </a:br>
            <a:endParaRPr lang="en-US" dirty="0"/>
          </a:p>
        </p:txBody>
      </p:sp>
    </p:spTree>
    <p:extLst>
      <p:ext uri="{BB962C8B-B14F-4D97-AF65-F5344CB8AC3E}">
        <p14:creationId xmlns:p14="http://schemas.microsoft.com/office/powerpoint/2010/main" val="3121408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29</a:t>
            </a:fld>
            <a:endParaRPr lang="en-US" dirty="0"/>
          </a:p>
        </p:txBody>
      </p:sp>
      <p:sp>
        <p:nvSpPr>
          <p:cNvPr id="11" name="TextBox 10">
            <a:extLst>
              <a:ext uri="{FF2B5EF4-FFF2-40B4-BE49-F238E27FC236}">
                <a16:creationId xmlns:a16="http://schemas.microsoft.com/office/drawing/2014/main" id="{E8C4D4E4-48A0-10B2-773F-FF863169664B}"/>
              </a:ext>
            </a:extLst>
          </p:cNvPr>
          <p:cNvSpPr txBox="1"/>
          <p:nvPr/>
        </p:nvSpPr>
        <p:spPr>
          <a:xfrm>
            <a:off x="209862" y="1321767"/>
            <a:ext cx="11752289" cy="2462213"/>
          </a:xfrm>
          <a:prstGeom prst="rect">
            <a:avLst/>
          </a:prstGeom>
          <a:noFill/>
        </p:spPr>
        <p:txBody>
          <a:bodyPr wrap="square">
            <a:spAutoFit/>
          </a:bodyPr>
          <a:lstStyle/>
          <a:p>
            <a:r>
              <a:rPr lang="en-US" sz="2800" b="1" i="0" dirty="0">
                <a:solidFill>
                  <a:srgbClr val="000000"/>
                </a:solidFill>
                <a:effectLst/>
                <a:latin typeface="OpenSans-Bold"/>
              </a:rPr>
              <a:t>Init multi-container Pods</a:t>
            </a:r>
          </a:p>
          <a:p>
            <a:r>
              <a:rPr lang="en-US" sz="1800" b="0" i="0" dirty="0">
                <a:solidFill>
                  <a:srgbClr val="000000"/>
                </a:solidFill>
                <a:effectLst/>
                <a:latin typeface="CrimsonText-Roman"/>
              </a:rPr>
              <a:t>The </a:t>
            </a:r>
            <a:r>
              <a:rPr lang="en-US" sz="1800" b="0" i="0" dirty="0" err="1">
                <a:solidFill>
                  <a:srgbClr val="000000"/>
                </a:solidFill>
                <a:effectLst/>
                <a:latin typeface="CrimsonText-Roman"/>
              </a:rPr>
              <a:t>init</a:t>
            </a:r>
            <a:r>
              <a:rPr lang="en-US" sz="1800" b="0" i="0" dirty="0">
                <a:solidFill>
                  <a:srgbClr val="000000"/>
                </a:solidFill>
                <a:effectLst/>
                <a:latin typeface="CrimsonText-Roman"/>
              </a:rPr>
              <a:t> pattern is not a form of sidecar. It runs a special </a:t>
            </a:r>
            <a:r>
              <a:rPr lang="en-US" sz="1800" b="0" i="1" dirty="0" err="1">
                <a:solidFill>
                  <a:srgbClr val="000000"/>
                </a:solidFill>
                <a:effectLst/>
                <a:latin typeface="CrimsonText-Italic"/>
              </a:rPr>
              <a:t>init</a:t>
            </a:r>
            <a:r>
              <a:rPr lang="en-US" sz="1800" b="0" i="1" dirty="0">
                <a:solidFill>
                  <a:srgbClr val="000000"/>
                </a:solidFill>
                <a:effectLst/>
                <a:latin typeface="CrimsonText-Italic"/>
              </a:rPr>
              <a:t> container </a:t>
            </a:r>
            <a:r>
              <a:rPr lang="en-US" sz="1800" b="0" i="0" dirty="0">
                <a:solidFill>
                  <a:srgbClr val="000000"/>
                </a:solidFill>
                <a:effectLst/>
                <a:latin typeface="CrimsonText-Roman"/>
              </a:rPr>
              <a:t>that’s guaranteed to start and complete before the main app container. It’s also guaranteed to only run once.</a:t>
            </a:r>
          </a:p>
          <a:p>
            <a:r>
              <a:rPr lang="en-US" sz="1800" b="0" i="0" dirty="0">
                <a:solidFill>
                  <a:srgbClr val="000000"/>
                </a:solidFill>
                <a:effectLst/>
                <a:latin typeface="CrimsonText-Roman"/>
              </a:rPr>
              <a:t>As the name suggests, its job is to run tasks that </a:t>
            </a:r>
            <a:r>
              <a:rPr lang="en-US" sz="1800" b="0" i="1" dirty="0" err="1">
                <a:solidFill>
                  <a:srgbClr val="000000"/>
                </a:solidFill>
                <a:effectLst/>
                <a:latin typeface="CrimsonText-Italic"/>
              </a:rPr>
              <a:t>initialise</a:t>
            </a:r>
            <a:r>
              <a:rPr lang="en-US" sz="1800" b="0" i="1" dirty="0">
                <a:solidFill>
                  <a:srgbClr val="000000"/>
                </a:solidFill>
                <a:effectLst/>
                <a:latin typeface="CrimsonText-Italic"/>
              </a:rPr>
              <a:t> </a:t>
            </a:r>
            <a:r>
              <a:rPr lang="en-US" sz="1800" b="0" i="0" dirty="0">
                <a:solidFill>
                  <a:srgbClr val="000000"/>
                </a:solidFill>
                <a:effectLst/>
                <a:latin typeface="CrimsonText-Roman"/>
              </a:rPr>
              <a:t>the environment for the main application container. For example, a main app container may need permissions setting, an external API to be up and accepting connections, or a remote repository cloning to a local volume. In these cases, an </a:t>
            </a:r>
            <a:r>
              <a:rPr lang="en-US" sz="1800" b="0" i="0" dirty="0" err="1">
                <a:solidFill>
                  <a:srgbClr val="000000"/>
                </a:solidFill>
                <a:effectLst/>
                <a:latin typeface="CrimsonText-Roman"/>
              </a:rPr>
              <a:t>init</a:t>
            </a:r>
            <a:r>
              <a:rPr lang="en-US" sz="1800" b="0" i="0" dirty="0">
                <a:solidFill>
                  <a:srgbClr val="000000"/>
                </a:solidFill>
                <a:effectLst/>
                <a:latin typeface="CrimsonText-Roman"/>
              </a:rPr>
              <a:t> container can do that prep work and will only exit when the environment is ready for the main app container. The main app container will not start until the </a:t>
            </a:r>
            <a:r>
              <a:rPr lang="en-US" sz="1800" b="0" i="0" dirty="0" err="1">
                <a:solidFill>
                  <a:srgbClr val="000000"/>
                </a:solidFill>
                <a:effectLst/>
                <a:latin typeface="CrimsonText-Roman"/>
              </a:rPr>
              <a:t>init</a:t>
            </a:r>
            <a:r>
              <a:rPr lang="en-US" sz="1800" b="0" i="0" dirty="0">
                <a:solidFill>
                  <a:srgbClr val="000000"/>
                </a:solidFill>
                <a:effectLst/>
                <a:latin typeface="CrimsonText-Roman"/>
              </a:rPr>
              <a:t> container completes.</a:t>
            </a:r>
            <a:r>
              <a:rPr lang="en-US" dirty="0"/>
              <a:t> </a:t>
            </a:r>
            <a:br>
              <a:rPr lang="en-US" dirty="0"/>
            </a:br>
            <a:endParaRPr lang="en-US" dirty="0"/>
          </a:p>
        </p:txBody>
      </p:sp>
      <p:pic>
        <p:nvPicPr>
          <p:cNvPr id="13" name="Picture 12" descr="A screenshot of a computer screen&#10;&#10;Description automatically generated">
            <a:extLst>
              <a:ext uri="{FF2B5EF4-FFF2-40B4-BE49-F238E27FC236}">
                <a16:creationId xmlns:a16="http://schemas.microsoft.com/office/drawing/2014/main" id="{8106D07E-06A4-9BB3-5C8F-FA26A2B5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473" y="3783980"/>
            <a:ext cx="5638999" cy="2526161"/>
          </a:xfrm>
          <a:prstGeom prst="rect">
            <a:avLst/>
          </a:prstGeom>
        </p:spPr>
      </p:pic>
    </p:spTree>
    <p:extLst>
      <p:ext uri="{BB962C8B-B14F-4D97-AF65-F5344CB8AC3E}">
        <p14:creationId xmlns:p14="http://schemas.microsoft.com/office/powerpoint/2010/main" val="279456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dirty="0"/>
          </a:p>
        </p:txBody>
      </p:sp>
      <p:sp>
        <p:nvSpPr>
          <p:cNvPr id="8" name="TextBox 7">
            <a:extLst>
              <a:ext uri="{FF2B5EF4-FFF2-40B4-BE49-F238E27FC236}">
                <a16:creationId xmlns:a16="http://schemas.microsoft.com/office/drawing/2014/main" id="{DF23DD9C-496C-C855-89D8-CC466F31473C}"/>
              </a:ext>
            </a:extLst>
          </p:cNvPr>
          <p:cNvSpPr txBox="1"/>
          <p:nvPr/>
        </p:nvSpPr>
        <p:spPr>
          <a:xfrm>
            <a:off x="833588" y="1453169"/>
            <a:ext cx="8865048" cy="1200329"/>
          </a:xfrm>
          <a:prstGeom prst="rect">
            <a:avLst/>
          </a:prstGeom>
          <a:noFill/>
        </p:spPr>
        <p:txBody>
          <a:bodyPr wrap="square">
            <a:spAutoFit/>
          </a:bodyPr>
          <a:lstStyle/>
          <a:p>
            <a:r>
              <a:rPr lang="en-US" sz="3600" b="0" i="0" dirty="0">
                <a:solidFill>
                  <a:srgbClr val="000000"/>
                </a:solidFill>
                <a:effectLst/>
                <a:latin typeface="CrimsonText-Roman"/>
              </a:rPr>
              <a:t>If you scale an app, you add or remove Pods.</a:t>
            </a:r>
            <a:r>
              <a:rPr lang="en-US" sz="3600" dirty="0"/>
              <a:t> </a:t>
            </a:r>
            <a:br>
              <a:rPr lang="en-US" sz="3600" dirty="0"/>
            </a:br>
            <a:endParaRPr lang="en-US" sz="3600" dirty="0"/>
          </a:p>
        </p:txBody>
      </p:sp>
      <p:sp>
        <p:nvSpPr>
          <p:cNvPr id="11" name="TextBox 10">
            <a:extLst>
              <a:ext uri="{FF2B5EF4-FFF2-40B4-BE49-F238E27FC236}">
                <a16:creationId xmlns:a16="http://schemas.microsoft.com/office/drawing/2014/main" id="{A45559F8-6BD5-7A30-DD07-C0118229E9C2}"/>
              </a:ext>
            </a:extLst>
          </p:cNvPr>
          <p:cNvSpPr txBox="1"/>
          <p:nvPr/>
        </p:nvSpPr>
        <p:spPr>
          <a:xfrm>
            <a:off x="833588" y="2288932"/>
            <a:ext cx="10828760" cy="923330"/>
          </a:xfrm>
          <a:prstGeom prst="rect">
            <a:avLst/>
          </a:prstGeom>
          <a:noFill/>
        </p:spPr>
        <p:txBody>
          <a:bodyPr wrap="square">
            <a:spAutoFit/>
          </a:bodyPr>
          <a:lstStyle/>
          <a:p>
            <a:r>
              <a:rPr lang="en-US" i="1" dirty="0"/>
              <a:t>Horizontal scaling means that the response to increased load is to deploy more Pods. This is different from vertical scaling, which for Kubernetes would mean assigning more resources (for example: memory or CPU) to the Pods that are already running for the workload.</a:t>
            </a:r>
          </a:p>
        </p:txBody>
      </p:sp>
      <p:pic>
        <p:nvPicPr>
          <p:cNvPr id="13" name="Picture 12">
            <a:extLst>
              <a:ext uri="{FF2B5EF4-FFF2-40B4-BE49-F238E27FC236}">
                <a16:creationId xmlns:a16="http://schemas.microsoft.com/office/drawing/2014/main" id="{1B30477C-BBE4-D0C8-00E5-5B0087A35EC8}"/>
              </a:ext>
            </a:extLst>
          </p:cNvPr>
          <p:cNvPicPr>
            <a:picLocks noChangeAspect="1"/>
          </p:cNvPicPr>
          <p:nvPr/>
        </p:nvPicPr>
        <p:blipFill>
          <a:blip r:embed="rId2"/>
          <a:stretch>
            <a:fillRect/>
          </a:stretch>
        </p:blipFill>
        <p:spPr>
          <a:xfrm>
            <a:off x="2533338" y="3429000"/>
            <a:ext cx="6445770" cy="2550453"/>
          </a:xfrm>
          <a:prstGeom prst="rect">
            <a:avLst/>
          </a:prstGeom>
        </p:spPr>
      </p:pic>
    </p:spTree>
    <p:extLst>
      <p:ext uri="{BB962C8B-B14F-4D97-AF65-F5344CB8AC3E}">
        <p14:creationId xmlns:p14="http://schemas.microsoft.com/office/powerpoint/2010/main" val="23878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4</a:t>
            </a:fld>
            <a:endParaRPr lang="en-US" dirty="0"/>
          </a:p>
        </p:txBody>
      </p:sp>
      <p:sp>
        <p:nvSpPr>
          <p:cNvPr id="7" name="Content Placeholder 6">
            <a:extLst>
              <a:ext uri="{FF2B5EF4-FFF2-40B4-BE49-F238E27FC236}">
                <a16:creationId xmlns:a16="http://schemas.microsoft.com/office/drawing/2014/main" id="{D7B23C3E-9106-83F8-62F6-5619121284BA}"/>
              </a:ext>
            </a:extLst>
          </p:cNvPr>
          <p:cNvSpPr>
            <a:spLocks noGrp="1"/>
          </p:cNvSpPr>
          <p:nvPr>
            <p:ph idx="1"/>
          </p:nvPr>
        </p:nvSpPr>
        <p:spPr>
          <a:xfrm>
            <a:off x="958121" y="1555802"/>
            <a:ext cx="10515600" cy="4351338"/>
          </a:xfrm>
        </p:spPr>
        <p:txBody>
          <a:bodyPr>
            <a:normAutofit lnSpcReduction="10000"/>
          </a:bodyPr>
          <a:lstStyle/>
          <a:p>
            <a:pPr marL="0" indent="0">
              <a:buNone/>
            </a:pPr>
            <a:r>
              <a:rPr lang="en-US" sz="4800" b="1" i="1" dirty="0">
                <a:solidFill>
                  <a:srgbClr val="000000"/>
                </a:solidFill>
                <a:effectLst/>
                <a:latin typeface="CrimsonText-Roman"/>
              </a:rPr>
              <a:t>There are three main reasons for Pods:</a:t>
            </a:r>
          </a:p>
          <a:p>
            <a:pPr marL="0" indent="0">
              <a:buNone/>
            </a:pPr>
            <a:endParaRPr lang="en-US" sz="4800" b="1" i="1" dirty="0">
              <a:solidFill>
                <a:srgbClr val="000000"/>
              </a:solidFill>
              <a:effectLst/>
              <a:latin typeface="CrimsonText-Roman"/>
            </a:endParaRPr>
          </a:p>
          <a:p>
            <a:pPr marL="0" indent="0">
              <a:buNone/>
            </a:pPr>
            <a:r>
              <a:rPr lang="en-US" sz="4800" b="0" i="0" dirty="0">
                <a:solidFill>
                  <a:srgbClr val="000000"/>
                </a:solidFill>
                <a:effectLst/>
                <a:latin typeface="CrimsonText-Roman"/>
              </a:rPr>
              <a:t> 1. Pods augment containers </a:t>
            </a:r>
          </a:p>
          <a:p>
            <a:pPr marL="0" indent="0">
              <a:buNone/>
            </a:pPr>
            <a:r>
              <a:rPr lang="en-US" sz="4800" b="0" i="0" dirty="0">
                <a:solidFill>
                  <a:srgbClr val="000000"/>
                </a:solidFill>
                <a:effectLst/>
                <a:latin typeface="CrimsonText-Roman"/>
              </a:rPr>
              <a:t> 2. Pods assist in scheduling</a:t>
            </a:r>
          </a:p>
          <a:p>
            <a:pPr marL="0" indent="0">
              <a:buNone/>
            </a:pPr>
            <a:r>
              <a:rPr lang="en-US" sz="4800" b="0" i="0" dirty="0">
                <a:solidFill>
                  <a:srgbClr val="000000"/>
                </a:solidFill>
                <a:effectLst/>
                <a:latin typeface="CrimsonText-Roman"/>
              </a:rPr>
              <a:t> 3. Pods enable resource sharing</a:t>
            </a:r>
            <a:r>
              <a:rPr lang="en-US" sz="6600" dirty="0"/>
              <a:t> </a:t>
            </a:r>
            <a:br>
              <a:rPr lang="en-US" dirty="0"/>
            </a:br>
            <a:endParaRPr lang="en-US" dirty="0"/>
          </a:p>
        </p:txBody>
      </p:sp>
    </p:spTree>
    <p:extLst>
      <p:ext uri="{BB962C8B-B14F-4D97-AF65-F5344CB8AC3E}">
        <p14:creationId xmlns:p14="http://schemas.microsoft.com/office/powerpoint/2010/main" val="4050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5</a:t>
            </a:fld>
            <a:endParaRPr lang="en-US" dirty="0"/>
          </a:p>
        </p:txBody>
      </p:sp>
      <p:sp>
        <p:nvSpPr>
          <p:cNvPr id="7" name="Content Placeholder 6">
            <a:extLst>
              <a:ext uri="{FF2B5EF4-FFF2-40B4-BE49-F238E27FC236}">
                <a16:creationId xmlns:a16="http://schemas.microsoft.com/office/drawing/2014/main" id="{490D0631-9F00-8F8D-AB2D-5142D8D2BC46}"/>
              </a:ext>
            </a:extLst>
          </p:cNvPr>
          <p:cNvSpPr>
            <a:spLocks noGrp="1"/>
          </p:cNvSpPr>
          <p:nvPr>
            <p:ph idx="1"/>
          </p:nvPr>
        </p:nvSpPr>
        <p:spPr>
          <a:xfrm>
            <a:off x="493427" y="1390910"/>
            <a:ext cx="10515600" cy="4351338"/>
          </a:xfrm>
        </p:spPr>
        <p:txBody>
          <a:bodyPr>
            <a:normAutofit lnSpcReduction="10000"/>
          </a:bodyPr>
          <a:lstStyle/>
          <a:p>
            <a:pPr marL="0" indent="0">
              <a:buNone/>
            </a:pPr>
            <a:r>
              <a:rPr lang="en-US" sz="4800" b="1" i="0" dirty="0">
                <a:solidFill>
                  <a:srgbClr val="000000"/>
                </a:solidFill>
                <a:effectLst/>
                <a:latin typeface="OpenSans-Bold"/>
              </a:rPr>
              <a:t>Pods augment containers</a:t>
            </a:r>
            <a:br>
              <a:rPr lang="en-US" sz="4800" b="1" i="0" dirty="0">
                <a:solidFill>
                  <a:srgbClr val="000000"/>
                </a:solidFill>
                <a:effectLst/>
                <a:latin typeface="OpenSans-Bold"/>
              </a:rPr>
            </a:br>
            <a:endParaRPr lang="en-US" sz="4800" b="1" i="0" dirty="0">
              <a:solidFill>
                <a:srgbClr val="000000"/>
              </a:solidFill>
              <a:effectLst/>
              <a:latin typeface="OpenSans-Bold"/>
            </a:endParaRPr>
          </a:p>
          <a:p>
            <a:pPr marL="0" indent="0">
              <a:buNone/>
            </a:pPr>
            <a:r>
              <a:rPr lang="en-US" sz="1800" b="0" i="0" dirty="0">
                <a:solidFill>
                  <a:srgbClr val="000000"/>
                </a:solidFill>
                <a:effectLst/>
                <a:latin typeface="CrimsonText-Roman"/>
              </a:rPr>
              <a:t>• Labels and annotations</a:t>
            </a:r>
          </a:p>
          <a:p>
            <a:pPr marL="0" indent="0">
              <a:buNone/>
            </a:pPr>
            <a:r>
              <a:rPr lang="en-US" sz="1800" b="0" i="0" dirty="0">
                <a:solidFill>
                  <a:srgbClr val="000000"/>
                </a:solidFill>
                <a:effectLst/>
                <a:latin typeface="CrimsonText-Roman"/>
              </a:rPr>
              <a:t>• Restart policies</a:t>
            </a:r>
          </a:p>
          <a:p>
            <a:pPr marL="0" indent="0">
              <a:buNone/>
            </a:pPr>
            <a:r>
              <a:rPr lang="en-US" sz="1800" b="0" i="0" dirty="0">
                <a:solidFill>
                  <a:srgbClr val="000000"/>
                </a:solidFill>
                <a:effectLst/>
                <a:latin typeface="CrimsonText-Roman"/>
              </a:rPr>
              <a:t>• Probes (startup probes, readiness probes, liveness probes, and potentially more)</a:t>
            </a:r>
          </a:p>
          <a:p>
            <a:pPr marL="0" indent="0">
              <a:buNone/>
            </a:pPr>
            <a:r>
              <a:rPr lang="en-US" sz="1800" b="0" i="0" dirty="0">
                <a:solidFill>
                  <a:srgbClr val="000000"/>
                </a:solidFill>
                <a:effectLst/>
                <a:latin typeface="CrimsonText-Roman"/>
              </a:rPr>
              <a:t>• Affinity and anti-affinity rules</a:t>
            </a:r>
          </a:p>
          <a:p>
            <a:pPr marL="0" indent="0">
              <a:buNone/>
            </a:pPr>
            <a:r>
              <a:rPr lang="en-US" sz="1800" b="0" i="0" dirty="0">
                <a:solidFill>
                  <a:srgbClr val="000000"/>
                </a:solidFill>
                <a:effectLst/>
                <a:latin typeface="CrimsonText-Roman"/>
              </a:rPr>
              <a:t>• Termination control</a:t>
            </a:r>
          </a:p>
          <a:p>
            <a:pPr marL="0" indent="0">
              <a:buNone/>
            </a:pPr>
            <a:r>
              <a:rPr lang="en-US" sz="1800" b="0" i="0" dirty="0">
                <a:solidFill>
                  <a:srgbClr val="000000"/>
                </a:solidFill>
                <a:effectLst/>
                <a:latin typeface="CrimsonText-Roman"/>
              </a:rPr>
              <a:t>• Security policies</a:t>
            </a:r>
          </a:p>
          <a:p>
            <a:pPr marL="0" indent="0">
              <a:buNone/>
            </a:pPr>
            <a:r>
              <a:rPr lang="en-US" sz="1800" b="0" i="0" dirty="0">
                <a:solidFill>
                  <a:srgbClr val="000000"/>
                </a:solidFill>
                <a:effectLst/>
                <a:latin typeface="CrimsonText-Roman"/>
              </a:rPr>
              <a:t>• Resource requests and limits</a:t>
            </a:r>
            <a:r>
              <a:rPr lang="en-US" dirty="0"/>
              <a:t> </a:t>
            </a:r>
            <a:br>
              <a:rPr lang="en-US" dirty="0"/>
            </a:br>
            <a:endParaRPr lang="en-US" dirty="0"/>
          </a:p>
        </p:txBody>
      </p:sp>
    </p:spTree>
    <p:extLst>
      <p:ext uri="{BB962C8B-B14F-4D97-AF65-F5344CB8AC3E}">
        <p14:creationId xmlns:p14="http://schemas.microsoft.com/office/powerpoint/2010/main" val="364530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6</a:t>
            </a:fld>
            <a:endParaRPr lang="en-US" dirty="0"/>
          </a:p>
        </p:txBody>
      </p:sp>
      <p:sp>
        <p:nvSpPr>
          <p:cNvPr id="7" name="Content Placeholder 6">
            <a:extLst>
              <a:ext uri="{FF2B5EF4-FFF2-40B4-BE49-F238E27FC236}">
                <a16:creationId xmlns:a16="http://schemas.microsoft.com/office/drawing/2014/main" id="{53713D3E-4F5E-17D7-E0DB-5F8C88CAFFB7}"/>
              </a:ext>
            </a:extLst>
          </p:cNvPr>
          <p:cNvSpPr>
            <a:spLocks noGrp="1"/>
          </p:cNvSpPr>
          <p:nvPr>
            <p:ph idx="1"/>
          </p:nvPr>
        </p:nvSpPr>
        <p:spPr>
          <a:xfrm>
            <a:off x="3767528" y="1266525"/>
            <a:ext cx="8089692" cy="1277834"/>
          </a:xfrm>
        </p:spPr>
        <p:txBody>
          <a:bodyPr>
            <a:normAutofit/>
          </a:bodyPr>
          <a:lstStyle/>
          <a:p>
            <a:pPr marL="0" indent="0">
              <a:buNone/>
            </a:pPr>
            <a:r>
              <a:rPr lang="en-US" sz="4000" b="0" i="0" dirty="0" err="1">
                <a:solidFill>
                  <a:srgbClr val="000000"/>
                </a:solidFill>
                <a:effectLst/>
                <a:latin typeface="SourceCodePro-Regular"/>
              </a:rPr>
              <a:t>kubectl</a:t>
            </a:r>
            <a:r>
              <a:rPr lang="en-US" sz="4000" b="0" i="0" dirty="0">
                <a:solidFill>
                  <a:srgbClr val="000000"/>
                </a:solidFill>
                <a:effectLst/>
                <a:latin typeface="SourceCodePro-Regular"/>
              </a:rPr>
              <a:t> explain pods</a:t>
            </a:r>
            <a:r>
              <a:rPr lang="en-US" sz="5400" dirty="0"/>
              <a:t> </a:t>
            </a:r>
            <a:br>
              <a:rPr lang="en-US" sz="2000" dirty="0"/>
            </a:br>
            <a:endParaRPr lang="en-US" sz="2000" dirty="0"/>
          </a:p>
        </p:txBody>
      </p:sp>
    </p:spTree>
    <p:extLst>
      <p:ext uri="{BB962C8B-B14F-4D97-AF65-F5344CB8AC3E}">
        <p14:creationId xmlns:p14="http://schemas.microsoft.com/office/powerpoint/2010/main" val="352898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519C1-5012-44F5-DFAD-56254EDE4CF2}"/>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A9ED3875-BCEE-A922-C622-6C6E65CD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7FD8-80C5-CBC7-2709-B5D60DF5969E}"/>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3" name="TextBox 2">
            <a:extLst>
              <a:ext uri="{FF2B5EF4-FFF2-40B4-BE49-F238E27FC236}">
                <a16:creationId xmlns:a16="http://schemas.microsoft.com/office/drawing/2014/main" id="{E1EF9182-CC55-CC24-43FA-7F8BD0650377}"/>
              </a:ext>
            </a:extLst>
          </p:cNvPr>
          <p:cNvSpPr txBox="1"/>
          <p:nvPr/>
        </p:nvSpPr>
        <p:spPr>
          <a:xfrm>
            <a:off x="3880338" y="508908"/>
            <a:ext cx="6093500" cy="523220"/>
          </a:xfrm>
          <a:prstGeom prst="rect">
            <a:avLst/>
          </a:prstGeom>
          <a:noFill/>
        </p:spPr>
        <p:txBody>
          <a:bodyPr wrap="square">
            <a:spAutoFit/>
          </a:bodyPr>
          <a:lstStyle/>
          <a:p>
            <a:r>
              <a:rPr lang="en-US" sz="2800" b="1" dirty="0"/>
              <a:t>Pod Labels and Annotations</a:t>
            </a:r>
          </a:p>
        </p:txBody>
      </p:sp>
      <p:sp>
        <p:nvSpPr>
          <p:cNvPr id="8" name="TextBox 7">
            <a:extLst>
              <a:ext uri="{FF2B5EF4-FFF2-40B4-BE49-F238E27FC236}">
                <a16:creationId xmlns:a16="http://schemas.microsoft.com/office/drawing/2014/main" id="{A6D78ED9-4DE0-31D2-4425-540F45CB2E51}"/>
              </a:ext>
            </a:extLst>
          </p:cNvPr>
          <p:cNvSpPr txBox="1"/>
          <p:nvPr/>
        </p:nvSpPr>
        <p:spPr>
          <a:xfrm>
            <a:off x="1943725" y="1260449"/>
            <a:ext cx="9410075" cy="1938992"/>
          </a:xfrm>
          <a:prstGeom prst="rect">
            <a:avLst/>
          </a:prstGeom>
          <a:noFill/>
        </p:spPr>
        <p:txBody>
          <a:bodyPr wrap="square">
            <a:spAutoFit/>
          </a:bodyPr>
          <a:lstStyle/>
          <a:p>
            <a:r>
              <a:rPr lang="en-US" sz="2000" dirty="0"/>
              <a:t>You can use either labels or annotations to attach metadata to Kubernetes objects. Labels can be used to select objects and to find collections of objects that satisfy certain conditions. In contrast, annotations are not used to identify and select objects. The metadata in an annotation can be small or large, structured or unstructured, and can include characters not permitted by labels. It is possible to use labels as well as annotations in the metadata of the same object.</a:t>
            </a:r>
          </a:p>
        </p:txBody>
      </p:sp>
      <p:sp>
        <p:nvSpPr>
          <p:cNvPr id="11" name="TextBox 10">
            <a:extLst>
              <a:ext uri="{FF2B5EF4-FFF2-40B4-BE49-F238E27FC236}">
                <a16:creationId xmlns:a16="http://schemas.microsoft.com/office/drawing/2014/main" id="{7683E844-7F90-2E8D-CB32-521ED7F24792}"/>
              </a:ext>
            </a:extLst>
          </p:cNvPr>
          <p:cNvSpPr txBox="1"/>
          <p:nvPr/>
        </p:nvSpPr>
        <p:spPr>
          <a:xfrm>
            <a:off x="4038600" y="3254343"/>
            <a:ext cx="6093500" cy="3108543"/>
          </a:xfrm>
          <a:prstGeom prst="rect">
            <a:avLst/>
          </a:prstGeom>
          <a:noFill/>
        </p:spPr>
        <p:txBody>
          <a:bodyPr wrap="square">
            <a:spAutoFit/>
          </a:bodyPr>
          <a:lstStyle/>
          <a:p>
            <a:r>
              <a:rPr lang="en-US" sz="1600" dirty="0" err="1"/>
              <a:t>apiVersion</a:t>
            </a:r>
            <a:r>
              <a:rPr lang="en-US" sz="1600" dirty="0"/>
              <a:t>: v1</a:t>
            </a:r>
          </a:p>
          <a:p>
            <a:r>
              <a:rPr lang="en-US" sz="1600" dirty="0"/>
              <a:t>kind: Pod</a:t>
            </a:r>
          </a:p>
          <a:p>
            <a:r>
              <a:rPr lang="en-US" sz="1600" dirty="0"/>
              <a:t>metadata:</a:t>
            </a:r>
          </a:p>
          <a:p>
            <a:r>
              <a:rPr lang="en-US" sz="1600" dirty="0"/>
              <a:t>  name: annotations-demo</a:t>
            </a:r>
          </a:p>
          <a:p>
            <a:r>
              <a:rPr lang="en-US" sz="1600" dirty="0"/>
              <a:t>  annotations:</a:t>
            </a:r>
          </a:p>
          <a:p>
            <a:r>
              <a:rPr lang="en-US" sz="1600" dirty="0"/>
              <a:t>    </a:t>
            </a:r>
            <a:r>
              <a:rPr lang="en-US" sz="1600" dirty="0" err="1"/>
              <a:t>imageregistry</a:t>
            </a:r>
            <a:r>
              <a:rPr lang="en-US" sz="1600" dirty="0"/>
              <a:t>: "https://hub.docker.com/"</a:t>
            </a:r>
          </a:p>
          <a:p>
            <a:r>
              <a:rPr lang="en-US" sz="1600" dirty="0"/>
              <a:t>spec:</a:t>
            </a:r>
          </a:p>
          <a:p>
            <a:r>
              <a:rPr lang="en-US" sz="1600" dirty="0"/>
              <a:t>  containers:</a:t>
            </a:r>
          </a:p>
          <a:p>
            <a:r>
              <a:rPr lang="en-US" sz="1600" dirty="0"/>
              <a:t>  - name: nginx</a:t>
            </a:r>
          </a:p>
          <a:p>
            <a:r>
              <a:rPr lang="en-US" sz="1600" dirty="0"/>
              <a:t>    image: nginx:1.14.2</a:t>
            </a:r>
          </a:p>
          <a:p>
            <a:r>
              <a:rPr lang="en-US" sz="1600" dirty="0"/>
              <a:t>    ports:</a:t>
            </a:r>
          </a:p>
          <a:p>
            <a:r>
              <a:rPr lang="en-US" sz="1600" dirty="0"/>
              <a:t>    - </a:t>
            </a:r>
            <a:r>
              <a:rPr lang="en-US" sz="1600" dirty="0" err="1"/>
              <a:t>containerPort</a:t>
            </a:r>
            <a:r>
              <a:rPr lang="en-US" sz="1600" dirty="0"/>
              <a:t>: 80</a:t>
            </a:r>
          </a:p>
        </p:txBody>
      </p:sp>
    </p:spTree>
    <p:extLst>
      <p:ext uri="{BB962C8B-B14F-4D97-AF65-F5344CB8AC3E}">
        <p14:creationId xmlns:p14="http://schemas.microsoft.com/office/powerpoint/2010/main" val="19979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DEDC9B-76C9-8F90-8FF1-BE72BA20A545}"/>
              </a:ext>
            </a:extLst>
          </p:cNvPr>
          <p:cNvSpPr>
            <a:spLocks noGrp="1"/>
          </p:cNvSpPr>
          <p:nvPr>
            <p:ph type="dt" sz="half" idx="10"/>
          </p:nvPr>
        </p:nvSpPr>
        <p:spPr/>
        <p:txBody>
          <a:bodyPr/>
          <a:lstStyle/>
          <a:p>
            <a:fld id="{D40A7B7E-3938-4D0E-8E14-E58AA83CCFB6}" type="datetime1">
              <a:rPr lang="en-US" sz="1800" smtClean="0"/>
              <a:t>7/30/2024</a:t>
            </a:fld>
            <a:endParaRPr lang="en-US" sz="1800" dirty="0"/>
          </a:p>
        </p:txBody>
      </p:sp>
      <p:sp>
        <p:nvSpPr>
          <p:cNvPr id="5" name="Footer Placeholder 4">
            <a:extLst>
              <a:ext uri="{FF2B5EF4-FFF2-40B4-BE49-F238E27FC236}">
                <a16:creationId xmlns:a16="http://schemas.microsoft.com/office/drawing/2014/main" id="{26D37CDF-3391-7FCC-B0BF-D6B7D03AA692}"/>
              </a:ext>
            </a:extLst>
          </p:cNvPr>
          <p:cNvSpPr>
            <a:spLocks noGrp="1"/>
          </p:cNvSpPr>
          <p:nvPr>
            <p:ph type="ftr" sz="quarter" idx="11"/>
          </p:nvPr>
        </p:nvSpPr>
        <p:spPr/>
        <p:txBody>
          <a:bodyPr/>
          <a:lstStyle/>
          <a:p>
            <a:endParaRPr lang="en-US" sz="1400"/>
          </a:p>
        </p:txBody>
      </p:sp>
      <p:sp>
        <p:nvSpPr>
          <p:cNvPr id="6" name="Slide Number Placeholder 5">
            <a:extLst>
              <a:ext uri="{FF2B5EF4-FFF2-40B4-BE49-F238E27FC236}">
                <a16:creationId xmlns:a16="http://schemas.microsoft.com/office/drawing/2014/main" id="{A9660425-9760-B5A5-D5B7-1467FECE0BD6}"/>
              </a:ext>
            </a:extLst>
          </p:cNvPr>
          <p:cNvSpPr>
            <a:spLocks noGrp="1"/>
          </p:cNvSpPr>
          <p:nvPr>
            <p:ph type="sldNum" sz="quarter" idx="12"/>
          </p:nvPr>
        </p:nvSpPr>
        <p:spPr/>
        <p:txBody>
          <a:bodyPr/>
          <a:lstStyle/>
          <a:p>
            <a:fld id="{5EE24C92-1265-4741-8F9F-404A15D9386E}" type="slidenum">
              <a:rPr lang="en-US" sz="1400" smtClean="0"/>
              <a:t>8</a:t>
            </a:fld>
            <a:endParaRPr lang="en-US" sz="1400"/>
          </a:p>
        </p:txBody>
      </p:sp>
      <p:sp>
        <p:nvSpPr>
          <p:cNvPr id="3" name="TextBox 2">
            <a:extLst>
              <a:ext uri="{FF2B5EF4-FFF2-40B4-BE49-F238E27FC236}">
                <a16:creationId xmlns:a16="http://schemas.microsoft.com/office/drawing/2014/main" id="{8039AA30-1ECC-1581-C57C-9FE3E39B7DD6}"/>
              </a:ext>
            </a:extLst>
          </p:cNvPr>
          <p:cNvSpPr txBox="1"/>
          <p:nvPr/>
        </p:nvSpPr>
        <p:spPr>
          <a:xfrm>
            <a:off x="665814" y="1398073"/>
            <a:ext cx="10687986" cy="2677656"/>
          </a:xfrm>
          <a:prstGeom prst="rect">
            <a:avLst/>
          </a:prstGeom>
          <a:noFill/>
        </p:spPr>
        <p:txBody>
          <a:bodyPr wrap="square">
            <a:spAutoFit/>
          </a:bodyPr>
          <a:lstStyle/>
          <a:p>
            <a:r>
              <a:rPr lang="en-US" sz="2400" b="1" dirty="0"/>
              <a:t>Real life scenario:</a:t>
            </a:r>
          </a:p>
          <a:p>
            <a:r>
              <a:rPr lang="en-US" sz="2400" dirty="0"/>
              <a:t>A developer has done some work to make a functional change to a particular pod, and when that work is done, they want to automatically run tests and deployments through a CI/CD pipeline.</a:t>
            </a:r>
          </a:p>
          <a:p>
            <a:r>
              <a:rPr lang="en-US" sz="2400" dirty="0"/>
              <a:t>At this time, the developer can deliver the changes to the external CI/CD system by updating the annotation of the corresponding Pod. CI/CD systems can check the annotations and start automated testing and deployment processes accordingly.</a:t>
            </a:r>
          </a:p>
        </p:txBody>
      </p:sp>
    </p:spTree>
    <p:extLst>
      <p:ext uri="{BB962C8B-B14F-4D97-AF65-F5344CB8AC3E}">
        <p14:creationId xmlns:p14="http://schemas.microsoft.com/office/powerpoint/2010/main" val="42830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00E4B3-993F-0400-B5F8-58F5B6CC7C66}"/>
              </a:ext>
            </a:extLst>
          </p:cNvPr>
          <p:cNvSpPr>
            <a:spLocks noGrp="1"/>
          </p:cNvSpPr>
          <p:nvPr>
            <p:ph type="dt" sz="half" idx="10"/>
          </p:nvPr>
        </p:nvSpPr>
        <p:spPr/>
        <p:txBody>
          <a:bodyPr/>
          <a:lstStyle/>
          <a:p>
            <a:fld id="{D40A7B7E-3938-4D0E-8E14-E58AA83CCFB6}" type="datetime1">
              <a:rPr lang="en-US" smtClean="0"/>
              <a:t>7/30/2024</a:t>
            </a:fld>
            <a:endParaRPr lang="en-US" dirty="0"/>
          </a:p>
        </p:txBody>
      </p:sp>
      <p:sp>
        <p:nvSpPr>
          <p:cNvPr id="5" name="Footer Placeholder 4">
            <a:extLst>
              <a:ext uri="{FF2B5EF4-FFF2-40B4-BE49-F238E27FC236}">
                <a16:creationId xmlns:a16="http://schemas.microsoft.com/office/drawing/2014/main" id="{C8759F21-D8DA-4E17-6B32-007E38EB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74DB0-A92F-72C3-FF5D-B5E2887D2654}"/>
              </a:ext>
            </a:extLst>
          </p:cNvPr>
          <p:cNvSpPr>
            <a:spLocks noGrp="1"/>
          </p:cNvSpPr>
          <p:nvPr>
            <p:ph type="sldNum" sz="quarter" idx="12"/>
          </p:nvPr>
        </p:nvSpPr>
        <p:spPr/>
        <p:txBody>
          <a:bodyPr/>
          <a:lstStyle/>
          <a:p>
            <a:fld id="{5EE24C92-1265-4741-8F9F-404A15D9386E}" type="slidenum">
              <a:rPr lang="en-US" smtClean="0"/>
              <a:t>9</a:t>
            </a:fld>
            <a:endParaRPr lang="en-US"/>
          </a:p>
        </p:txBody>
      </p:sp>
      <p:pic>
        <p:nvPicPr>
          <p:cNvPr id="8" name="Picture 7" descr="A diagram of a diagram&#10;&#10;Description automatically generated">
            <a:extLst>
              <a:ext uri="{FF2B5EF4-FFF2-40B4-BE49-F238E27FC236}">
                <a16:creationId xmlns:a16="http://schemas.microsoft.com/office/drawing/2014/main" id="{E157F4A3-4628-F57A-541E-F068D8640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82" y="1109271"/>
            <a:ext cx="10159774" cy="5072557"/>
          </a:xfrm>
          <a:prstGeom prst="rect">
            <a:avLst/>
          </a:prstGeom>
        </p:spPr>
      </p:pic>
    </p:spTree>
    <p:extLst>
      <p:ext uri="{BB962C8B-B14F-4D97-AF65-F5344CB8AC3E}">
        <p14:creationId xmlns:p14="http://schemas.microsoft.com/office/powerpoint/2010/main" val="2454448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13753</TotalTime>
  <Words>2226</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CrimsonText-Bold</vt:lpstr>
      <vt:lpstr>CrimsonText-Italic</vt:lpstr>
      <vt:lpstr>CrimsonText-Roman</vt:lpstr>
      <vt:lpstr>OpenSans-Bold</vt:lpstr>
      <vt:lpstr>SourceCodePro-Regular</vt:lpstr>
      <vt:lpstr>Office Theme</vt:lpstr>
      <vt:lpstr>Session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216</cp:revision>
  <dcterms:created xsi:type="dcterms:W3CDTF">2024-03-14T10:03:54Z</dcterms:created>
  <dcterms:modified xsi:type="dcterms:W3CDTF">2024-07-30T16:07:18Z</dcterms:modified>
</cp:coreProperties>
</file>