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22" r:id="rId2"/>
    <p:sldId id="379" r:id="rId3"/>
    <p:sldId id="380" r:id="rId4"/>
    <p:sldId id="381" r:id="rId5"/>
    <p:sldId id="382" r:id="rId6"/>
    <p:sldId id="424" r:id="rId7"/>
    <p:sldId id="384" r:id="rId8"/>
    <p:sldId id="385" r:id="rId9"/>
    <p:sldId id="389" r:id="rId10"/>
    <p:sldId id="390" r:id="rId11"/>
    <p:sldId id="425" r:id="rId12"/>
    <p:sldId id="392" r:id="rId13"/>
    <p:sldId id="427" r:id="rId14"/>
    <p:sldId id="325" r:id="rId15"/>
    <p:sldId id="376" r:id="rId16"/>
    <p:sldId id="394" r:id="rId17"/>
    <p:sldId id="426" r:id="rId18"/>
    <p:sldId id="377" r:id="rId19"/>
    <p:sldId id="359" r:id="rId20"/>
    <p:sldId id="395" r:id="rId21"/>
    <p:sldId id="428" r:id="rId22"/>
    <p:sldId id="396" r:id="rId23"/>
    <p:sldId id="397" r:id="rId24"/>
    <p:sldId id="398" r:id="rId25"/>
    <p:sldId id="399" r:id="rId26"/>
    <p:sldId id="400" r:id="rId27"/>
    <p:sldId id="429" r:id="rId28"/>
    <p:sldId id="436" r:id="rId29"/>
    <p:sldId id="430" r:id="rId30"/>
    <p:sldId id="431" r:id="rId31"/>
    <p:sldId id="432" r:id="rId32"/>
    <p:sldId id="433" r:id="rId33"/>
    <p:sldId id="434" r:id="rId34"/>
    <p:sldId id="435" r:id="rId35"/>
    <p:sldId id="437" r:id="rId36"/>
    <p:sldId id="438"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8/1/2024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8/1/2024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8/1/2024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8/1/2024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8/1/2024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8/1/2024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8/1/2024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8/1/2024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8/1/2024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8/1/2024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8/1/2024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8/1/2024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a:xfrm>
            <a:off x="759069" y="5132890"/>
            <a:ext cx="10515600" cy="1325563"/>
          </a:xfrm>
        </p:spPr>
        <p:txBody>
          <a:bodyPr/>
          <a:lstStyle/>
          <a:p>
            <a:pPr algn="ctr"/>
            <a:r>
              <a:rPr lang="en-US" b="1" dirty="0"/>
              <a:t>Session 4</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dirty="0"/>
          </a:p>
        </p:txBody>
      </p:sp>
      <p:pic>
        <p:nvPicPr>
          <p:cNvPr id="10" name="Content Placeholder 9" descr="A blue hexagon with a white wheel on it&#10;&#10;Description automatically generated">
            <a:extLst>
              <a:ext uri="{FF2B5EF4-FFF2-40B4-BE49-F238E27FC236}">
                <a16:creationId xmlns:a16="http://schemas.microsoft.com/office/drawing/2014/main" id="{7535AC35-FAB3-3513-58EF-6C2EF4D8B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62328"/>
            <a:ext cx="7619047" cy="3809524"/>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14596B-9C43-9853-0C0E-4599B2F1CE2C}"/>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D315BE9-4C05-4FA9-5532-4055FBC45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65795-950D-D5BB-8B80-B6E3D6D29BAE}"/>
              </a:ext>
            </a:extLst>
          </p:cNvPr>
          <p:cNvSpPr>
            <a:spLocks noGrp="1"/>
          </p:cNvSpPr>
          <p:nvPr>
            <p:ph type="sldNum" sz="quarter" idx="12"/>
          </p:nvPr>
        </p:nvSpPr>
        <p:spPr/>
        <p:txBody>
          <a:bodyPr/>
          <a:lstStyle/>
          <a:p>
            <a:fld id="{5EE24C92-1265-4741-8F9F-404A15D9386E}" type="slidenum">
              <a:rPr lang="en-US" smtClean="0"/>
              <a:t>10</a:t>
            </a:fld>
            <a:endParaRPr lang="en-US"/>
          </a:p>
        </p:txBody>
      </p:sp>
      <p:pic>
        <p:nvPicPr>
          <p:cNvPr id="3" name="Picture 2">
            <a:extLst>
              <a:ext uri="{FF2B5EF4-FFF2-40B4-BE49-F238E27FC236}">
                <a16:creationId xmlns:a16="http://schemas.microsoft.com/office/drawing/2014/main" id="{C8C4362F-D838-089F-2207-C24385A0758C}"/>
              </a:ext>
            </a:extLst>
          </p:cNvPr>
          <p:cNvPicPr>
            <a:picLocks noChangeAspect="1"/>
          </p:cNvPicPr>
          <p:nvPr/>
        </p:nvPicPr>
        <p:blipFill>
          <a:blip r:embed="rId2"/>
          <a:stretch>
            <a:fillRect/>
          </a:stretch>
        </p:blipFill>
        <p:spPr>
          <a:xfrm>
            <a:off x="2175915" y="1180786"/>
            <a:ext cx="7840169" cy="4496427"/>
          </a:xfrm>
          <a:prstGeom prst="rect">
            <a:avLst/>
          </a:prstGeom>
        </p:spPr>
      </p:pic>
    </p:spTree>
    <p:extLst>
      <p:ext uri="{BB962C8B-B14F-4D97-AF65-F5344CB8AC3E}">
        <p14:creationId xmlns:p14="http://schemas.microsoft.com/office/powerpoint/2010/main" val="266824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77672F-B3AB-88B6-D7C6-B3F0EC7746C7}"/>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C8F085BE-41D5-4D32-8095-36BF24665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B16C9-8808-4F68-230C-102F366AE5DE}"/>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3" name="TextBox 2">
            <a:extLst>
              <a:ext uri="{FF2B5EF4-FFF2-40B4-BE49-F238E27FC236}">
                <a16:creationId xmlns:a16="http://schemas.microsoft.com/office/drawing/2014/main" id="{D1EBDF00-7A29-F963-4067-9DFAD2D4372B}"/>
              </a:ext>
            </a:extLst>
          </p:cNvPr>
          <p:cNvSpPr txBox="1"/>
          <p:nvPr/>
        </p:nvSpPr>
        <p:spPr>
          <a:xfrm>
            <a:off x="299804" y="1731443"/>
            <a:ext cx="11617376" cy="2308324"/>
          </a:xfrm>
          <a:prstGeom prst="rect">
            <a:avLst/>
          </a:prstGeom>
          <a:noFill/>
        </p:spPr>
        <p:txBody>
          <a:bodyPr wrap="square">
            <a:spAutoFit/>
          </a:bodyPr>
          <a:lstStyle/>
          <a:p>
            <a:r>
              <a:rPr lang="en-US" sz="2400" b="0" i="0" dirty="0">
                <a:solidFill>
                  <a:srgbClr val="000000"/>
                </a:solidFill>
                <a:effectLst/>
                <a:latin typeface="CrimsonText-Roman"/>
              </a:rPr>
              <a:t>If Pods managed by a Deployment fail, they will be replaced – </a:t>
            </a:r>
            <a:r>
              <a:rPr lang="en-US" sz="2400" b="0" i="1" dirty="0">
                <a:solidFill>
                  <a:srgbClr val="000000"/>
                </a:solidFill>
                <a:effectLst/>
                <a:latin typeface="CrimsonText-Italic"/>
              </a:rPr>
              <a:t>self-healing</a:t>
            </a:r>
          </a:p>
          <a:p>
            <a:r>
              <a:rPr lang="en-US" sz="2400" b="0" i="0" dirty="0">
                <a:solidFill>
                  <a:srgbClr val="000000"/>
                </a:solidFill>
                <a:effectLst/>
                <a:latin typeface="CrimsonText-Roman"/>
              </a:rPr>
              <a:t>If Pods managed by a Deployment see increased or decreased load, they can be</a:t>
            </a:r>
          </a:p>
          <a:p>
            <a:r>
              <a:rPr lang="en-US" sz="2400" b="0" i="1" dirty="0">
                <a:solidFill>
                  <a:srgbClr val="000000"/>
                </a:solidFill>
                <a:effectLst/>
                <a:latin typeface="CrimsonText-Italic"/>
              </a:rPr>
              <a:t>scaled</a:t>
            </a:r>
          </a:p>
          <a:p>
            <a:r>
              <a:rPr lang="en-US" sz="2400" b="0" i="0" dirty="0">
                <a:solidFill>
                  <a:srgbClr val="000000"/>
                </a:solidFill>
                <a:effectLst/>
                <a:latin typeface="CrimsonText-Roman"/>
              </a:rPr>
              <a:t>Remember though, hidden away behind-the-scenes, it’s actually the </a:t>
            </a:r>
            <a:r>
              <a:rPr lang="en-US" sz="2400" b="0" i="0" dirty="0" err="1">
                <a:solidFill>
                  <a:srgbClr val="000000"/>
                </a:solidFill>
                <a:effectLst/>
                <a:latin typeface="CrimsonText-Roman"/>
              </a:rPr>
              <a:t>ReplicaSets</a:t>
            </a:r>
            <a:r>
              <a:rPr lang="en-US" sz="2400" b="0" i="0" dirty="0">
                <a:solidFill>
                  <a:srgbClr val="000000"/>
                </a:solidFill>
                <a:effectLst/>
                <a:latin typeface="CrimsonText-Roman"/>
              </a:rPr>
              <a:t> doing the self-healing and scalability.</a:t>
            </a:r>
            <a:r>
              <a:rPr lang="en-US" sz="2400" dirty="0"/>
              <a:t> </a:t>
            </a:r>
            <a:br>
              <a:rPr lang="en-US" sz="2400" dirty="0"/>
            </a:br>
            <a:endParaRPr lang="en-US" sz="2400" dirty="0"/>
          </a:p>
        </p:txBody>
      </p:sp>
    </p:spTree>
    <p:extLst>
      <p:ext uri="{BB962C8B-B14F-4D97-AF65-F5344CB8AC3E}">
        <p14:creationId xmlns:p14="http://schemas.microsoft.com/office/powerpoint/2010/main" val="350457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CDA5BC-4532-61B9-1F29-22BD32EC4FD3}"/>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EF61968E-F3E7-7061-F4D5-FFB7C5CCB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E8B59-1B5A-EB2D-E358-0887BE98AD82}"/>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7" name="TextBox 6">
            <a:extLst>
              <a:ext uri="{FF2B5EF4-FFF2-40B4-BE49-F238E27FC236}">
                <a16:creationId xmlns:a16="http://schemas.microsoft.com/office/drawing/2014/main" id="{553B98D7-7598-2A18-E670-669AB4FB6C56}"/>
              </a:ext>
            </a:extLst>
          </p:cNvPr>
          <p:cNvSpPr txBox="1"/>
          <p:nvPr/>
        </p:nvSpPr>
        <p:spPr>
          <a:xfrm>
            <a:off x="1941226" y="932739"/>
            <a:ext cx="8309547" cy="1569660"/>
          </a:xfrm>
          <a:prstGeom prst="rect">
            <a:avLst/>
          </a:prstGeom>
          <a:noFill/>
        </p:spPr>
        <p:txBody>
          <a:bodyPr wrap="square">
            <a:spAutoFit/>
          </a:bodyPr>
          <a:lstStyle/>
          <a:p>
            <a:r>
              <a:rPr lang="en-US" sz="2400" b="0" i="0" dirty="0">
                <a:solidFill>
                  <a:srgbClr val="000000"/>
                </a:solidFill>
                <a:effectLst/>
                <a:latin typeface="CrimsonText-Roman"/>
              </a:rPr>
              <a:t>• Desired state</a:t>
            </a:r>
          </a:p>
          <a:p>
            <a:r>
              <a:rPr lang="en-US" sz="2400" b="0" i="0" dirty="0">
                <a:solidFill>
                  <a:srgbClr val="000000"/>
                </a:solidFill>
                <a:effectLst/>
                <a:latin typeface="CrimsonText-Roman"/>
              </a:rPr>
              <a:t>• Observed state (sometimes called </a:t>
            </a:r>
            <a:r>
              <a:rPr lang="en-US" sz="2400" b="0" i="1" dirty="0">
                <a:solidFill>
                  <a:srgbClr val="000000"/>
                </a:solidFill>
                <a:effectLst/>
                <a:latin typeface="CrimsonText-Italic"/>
              </a:rPr>
              <a:t>actual state </a:t>
            </a:r>
            <a:r>
              <a:rPr lang="en-US" sz="2400" b="0" i="0" dirty="0">
                <a:solidFill>
                  <a:srgbClr val="000000"/>
                </a:solidFill>
                <a:effectLst/>
                <a:latin typeface="CrimsonText-Roman"/>
              </a:rPr>
              <a:t>or </a:t>
            </a:r>
            <a:r>
              <a:rPr lang="en-US" sz="2400" b="0" i="1" dirty="0">
                <a:solidFill>
                  <a:srgbClr val="000000"/>
                </a:solidFill>
                <a:effectLst/>
                <a:latin typeface="CrimsonText-Italic"/>
              </a:rPr>
              <a:t>current state</a:t>
            </a:r>
            <a:r>
              <a:rPr lang="en-US" sz="2400" b="0" i="0" dirty="0">
                <a:solidFill>
                  <a:srgbClr val="000000"/>
                </a:solidFill>
                <a:effectLst/>
                <a:latin typeface="CrimsonText-Roman"/>
              </a:rPr>
              <a:t>)</a:t>
            </a:r>
          </a:p>
          <a:p>
            <a:r>
              <a:rPr lang="en-US" sz="2400" b="0" i="0" dirty="0">
                <a:solidFill>
                  <a:srgbClr val="000000"/>
                </a:solidFill>
                <a:effectLst/>
                <a:latin typeface="CrimsonText-Roman"/>
              </a:rPr>
              <a:t>• Reconciliation</a:t>
            </a:r>
            <a:r>
              <a:rPr lang="en-US" sz="2400" dirty="0"/>
              <a:t> </a:t>
            </a:r>
            <a:br>
              <a:rPr lang="en-US" sz="2400" dirty="0"/>
            </a:br>
            <a:endParaRPr lang="en-US" sz="2400" dirty="0"/>
          </a:p>
        </p:txBody>
      </p:sp>
      <p:pic>
        <p:nvPicPr>
          <p:cNvPr id="10" name="Picture 9" descr="A diagram of a software application&#10;&#10;Description automatically generated">
            <a:extLst>
              <a:ext uri="{FF2B5EF4-FFF2-40B4-BE49-F238E27FC236}">
                <a16:creationId xmlns:a16="http://schemas.microsoft.com/office/drawing/2014/main" id="{D2F4672F-AEAA-650E-35B0-9DCA75C49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226" y="1964037"/>
            <a:ext cx="6583180" cy="4159210"/>
          </a:xfrm>
          <a:prstGeom prst="rect">
            <a:avLst/>
          </a:prstGeom>
        </p:spPr>
      </p:pic>
    </p:spTree>
    <p:extLst>
      <p:ext uri="{BB962C8B-B14F-4D97-AF65-F5344CB8AC3E}">
        <p14:creationId xmlns:p14="http://schemas.microsoft.com/office/powerpoint/2010/main" val="85721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664A5A-2CB9-A65E-81E6-8B6AB4F56484}"/>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1E2C74E7-CDDC-DAFB-AA38-9F2F2BDFC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88405-137B-1F4B-E6B2-2FA8932657D9}"/>
              </a:ext>
            </a:extLst>
          </p:cNvPr>
          <p:cNvSpPr>
            <a:spLocks noGrp="1"/>
          </p:cNvSpPr>
          <p:nvPr>
            <p:ph type="sldNum" sz="quarter" idx="12"/>
          </p:nvPr>
        </p:nvSpPr>
        <p:spPr/>
        <p:txBody>
          <a:bodyPr/>
          <a:lstStyle/>
          <a:p>
            <a:fld id="{5EE24C92-1265-4741-8F9F-404A15D9386E}" type="slidenum">
              <a:rPr lang="en-US" smtClean="0"/>
              <a:t>13</a:t>
            </a:fld>
            <a:endParaRPr lang="en-US"/>
          </a:p>
        </p:txBody>
      </p:sp>
      <p:sp>
        <p:nvSpPr>
          <p:cNvPr id="3" name="TextBox 2">
            <a:extLst>
              <a:ext uri="{FF2B5EF4-FFF2-40B4-BE49-F238E27FC236}">
                <a16:creationId xmlns:a16="http://schemas.microsoft.com/office/drawing/2014/main" id="{9C26BF0B-EC66-2F68-2DC5-05E3C622116D}"/>
              </a:ext>
            </a:extLst>
          </p:cNvPr>
          <p:cNvSpPr txBox="1"/>
          <p:nvPr/>
        </p:nvSpPr>
        <p:spPr>
          <a:xfrm>
            <a:off x="678304" y="1305341"/>
            <a:ext cx="10675495" cy="4524315"/>
          </a:xfrm>
          <a:prstGeom prst="rect">
            <a:avLst/>
          </a:prstGeom>
          <a:noFill/>
        </p:spPr>
        <p:txBody>
          <a:bodyPr wrap="square">
            <a:spAutoFit/>
          </a:bodyPr>
          <a:lstStyle/>
          <a:p>
            <a:r>
              <a:rPr lang="en-US" sz="2400" b="1" i="0" dirty="0">
                <a:solidFill>
                  <a:srgbClr val="000000"/>
                </a:solidFill>
                <a:effectLst/>
                <a:latin typeface="OpenSans-Bold"/>
              </a:rPr>
              <a:t>Controllers and reconciliation</a:t>
            </a:r>
          </a:p>
          <a:p>
            <a:r>
              <a:rPr lang="en-US" sz="2400" b="0" i="0" dirty="0">
                <a:solidFill>
                  <a:srgbClr val="000000"/>
                </a:solidFill>
                <a:effectLst/>
                <a:latin typeface="CrimsonText-Roman"/>
              </a:rPr>
              <a:t>Fundamental to </a:t>
            </a:r>
            <a:r>
              <a:rPr lang="en-US" sz="2400" b="0" i="1" dirty="0">
                <a:solidFill>
                  <a:srgbClr val="000000"/>
                </a:solidFill>
                <a:effectLst/>
                <a:latin typeface="CrimsonText-Italic"/>
              </a:rPr>
              <a:t>desired state </a:t>
            </a:r>
            <a:r>
              <a:rPr lang="en-US" sz="2400" b="0" i="0" dirty="0">
                <a:solidFill>
                  <a:srgbClr val="000000"/>
                </a:solidFill>
                <a:effectLst/>
                <a:latin typeface="CrimsonText-Roman"/>
              </a:rPr>
              <a:t>is the process of </a:t>
            </a:r>
            <a:r>
              <a:rPr lang="en-US" sz="2400" b="0" i="1" dirty="0">
                <a:solidFill>
                  <a:srgbClr val="000000"/>
                </a:solidFill>
                <a:effectLst/>
                <a:latin typeface="CrimsonText-Italic"/>
              </a:rPr>
              <a:t>reconciliation</a:t>
            </a:r>
            <a:r>
              <a:rPr lang="en-US" sz="2400" b="0" i="0" dirty="0">
                <a:solidFill>
                  <a:srgbClr val="000000"/>
                </a:solidFill>
                <a:effectLst/>
                <a:latin typeface="CrimsonText-Roman"/>
              </a:rPr>
              <a:t>.</a:t>
            </a:r>
          </a:p>
          <a:p>
            <a:r>
              <a:rPr lang="en-US" sz="2400" b="0" i="0" dirty="0">
                <a:solidFill>
                  <a:srgbClr val="000000"/>
                </a:solidFill>
                <a:effectLst/>
                <a:latin typeface="CrimsonText-Roman"/>
              </a:rPr>
              <a:t>For example, </a:t>
            </a:r>
            <a:r>
              <a:rPr lang="en-US" sz="2400" b="0" i="0" dirty="0" err="1">
                <a:solidFill>
                  <a:srgbClr val="000000"/>
                </a:solidFill>
                <a:effectLst/>
                <a:latin typeface="CrimsonText-Roman"/>
              </a:rPr>
              <a:t>ReplicaSets</a:t>
            </a:r>
            <a:r>
              <a:rPr lang="en-US" sz="2400" b="0" i="0" dirty="0">
                <a:solidFill>
                  <a:srgbClr val="000000"/>
                </a:solidFill>
                <a:effectLst/>
                <a:latin typeface="CrimsonText-Roman"/>
              </a:rPr>
              <a:t> are implemented as a controller running as a background reconciliation loop checking the right number of Pod replicas are present on the cluster. If there aren’t enough, it adds more. If there are too many, it terminates some.</a:t>
            </a:r>
          </a:p>
          <a:p>
            <a:r>
              <a:rPr lang="en-US" sz="2400" b="0" i="0" dirty="0">
                <a:solidFill>
                  <a:srgbClr val="000000"/>
                </a:solidFill>
                <a:effectLst/>
                <a:latin typeface="CrimsonText-Roman"/>
              </a:rPr>
              <a:t>Assume a scenario where desired state is 10 replicas, but only 8 are present. It makes no difference if this is due to a failure, or if it’s because an </a:t>
            </a:r>
            <a:r>
              <a:rPr lang="en-US" sz="2400" b="0" i="0" dirty="0" err="1">
                <a:solidFill>
                  <a:srgbClr val="000000"/>
                </a:solidFill>
                <a:effectLst/>
                <a:latin typeface="CrimsonText-Roman"/>
              </a:rPr>
              <a:t>autoscaler</a:t>
            </a:r>
            <a:r>
              <a:rPr lang="en-US" sz="2400" b="0" i="0" dirty="0">
                <a:solidFill>
                  <a:srgbClr val="000000"/>
                </a:solidFill>
                <a:effectLst/>
                <a:latin typeface="CrimsonText-Roman"/>
              </a:rPr>
              <a:t> has requested an increase in desired state from 8 to 10. Either way, this is a red-alert condition for Kubernetes and the </a:t>
            </a:r>
            <a:r>
              <a:rPr lang="en-US" sz="2400" b="0" i="0" dirty="0" err="1">
                <a:solidFill>
                  <a:srgbClr val="000000"/>
                </a:solidFill>
                <a:effectLst/>
                <a:latin typeface="CrimsonText-Roman"/>
              </a:rPr>
              <a:t>ReplicaSet</a:t>
            </a:r>
            <a:r>
              <a:rPr lang="en-US" sz="2400" b="0" i="0" dirty="0">
                <a:solidFill>
                  <a:srgbClr val="000000"/>
                </a:solidFill>
                <a:effectLst/>
                <a:latin typeface="CrimsonText-Roman"/>
              </a:rPr>
              <a:t> controller brings up two more replicas. And the best part… it does all this without calling you at 4:20 am!</a:t>
            </a:r>
            <a:r>
              <a:rPr lang="en-US" sz="2400" dirty="0"/>
              <a:t> </a:t>
            </a:r>
            <a:br>
              <a:rPr lang="en-US" sz="2400" dirty="0"/>
            </a:br>
            <a:endParaRPr lang="en-US" sz="2400" dirty="0"/>
          </a:p>
        </p:txBody>
      </p:sp>
    </p:spTree>
    <p:extLst>
      <p:ext uri="{BB962C8B-B14F-4D97-AF65-F5344CB8AC3E}">
        <p14:creationId xmlns:p14="http://schemas.microsoft.com/office/powerpoint/2010/main" val="68056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14</a:t>
            </a:fld>
            <a:endParaRPr lang="en-US"/>
          </a:p>
        </p:txBody>
      </p:sp>
      <p:sp>
        <p:nvSpPr>
          <p:cNvPr id="7" name="TextBox 6">
            <a:extLst>
              <a:ext uri="{FF2B5EF4-FFF2-40B4-BE49-F238E27FC236}">
                <a16:creationId xmlns:a16="http://schemas.microsoft.com/office/drawing/2014/main" id="{792E9EEA-B2C9-CEA0-9AF0-145A54681C0D}"/>
              </a:ext>
            </a:extLst>
          </p:cNvPr>
          <p:cNvSpPr txBox="1"/>
          <p:nvPr/>
        </p:nvSpPr>
        <p:spPr>
          <a:xfrm>
            <a:off x="833587" y="1264756"/>
            <a:ext cx="10738819" cy="3416320"/>
          </a:xfrm>
          <a:prstGeom prst="rect">
            <a:avLst/>
          </a:prstGeom>
          <a:noFill/>
        </p:spPr>
        <p:txBody>
          <a:bodyPr wrap="square">
            <a:spAutoFit/>
          </a:bodyPr>
          <a:lstStyle/>
          <a:p>
            <a:r>
              <a:rPr lang="en-US" sz="3600" b="1" i="0" dirty="0">
                <a:solidFill>
                  <a:srgbClr val="000000"/>
                </a:solidFill>
                <a:effectLst/>
                <a:latin typeface="OpenSans-Bold"/>
              </a:rPr>
              <a:t>Rolling updates with Deployments</a:t>
            </a:r>
            <a:br>
              <a:rPr lang="en-US" sz="3600" b="1" i="0" dirty="0">
                <a:solidFill>
                  <a:srgbClr val="000000"/>
                </a:solidFill>
                <a:effectLst/>
                <a:latin typeface="OpenSans-Bold"/>
              </a:rPr>
            </a:br>
            <a:endParaRPr lang="en-US" sz="3600" b="1" i="0" dirty="0">
              <a:solidFill>
                <a:srgbClr val="000000"/>
              </a:solidFill>
              <a:effectLst/>
              <a:latin typeface="OpenSans-Bold"/>
            </a:endParaRPr>
          </a:p>
          <a:p>
            <a:r>
              <a:rPr lang="en-US" sz="2400" b="0" i="0" dirty="0">
                <a:solidFill>
                  <a:srgbClr val="000000"/>
                </a:solidFill>
                <a:effectLst/>
                <a:latin typeface="CrimsonText-Roman"/>
              </a:rPr>
              <a:t>Zero-downtime rolling-updates (rollouts) of stateless apps are what Deployments are all about. However, they require a couple of things from your microservices applications in order to work properly:</a:t>
            </a:r>
          </a:p>
          <a:p>
            <a:r>
              <a:rPr lang="en-US" sz="2400" b="0" i="0" dirty="0">
                <a:solidFill>
                  <a:srgbClr val="000000"/>
                </a:solidFill>
                <a:effectLst/>
                <a:latin typeface="CrimsonText-Roman"/>
              </a:rPr>
              <a:t>1. Loose coupling via APIs</a:t>
            </a:r>
          </a:p>
          <a:p>
            <a:r>
              <a:rPr lang="en-US" sz="2400" b="0" i="0" dirty="0">
                <a:solidFill>
                  <a:srgbClr val="000000"/>
                </a:solidFill>
                <a:effectLst/>
                <a:latin typeface="CrimsonText-Roman"/>
              </a:rPr>
              <a:t>2. Backwards and forwards compatibility</a:t>
            </a:r>
            <a:r>
              <a:rPr lang="en-US" sz="2400" dirty="0"/>
              <a:t> </a:t>
            </a:r>
            <a:br>
              <a:rPr lang="en-US" sz="2400" dirty="0"/>
            </a:br>
            <a:endParaRPr lang="en-US" sz="2400" dirty="0"/>
          </a:p>
        </p:txBody>
      </p:sp>
    </p:spTree>
    <p:extLst>
      <p:ext uri="{BB962C8B-B14F-4D97-AF65-F5344CB8AC3E}">
        <p14:creationId xmlns:p14="http://schemas.microsoft.com/office/powerpoint/2010/main" val="8001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15</a:t>
            </a:fld>
            <a:endParaRPr lang="en-US"/>
          </a:p>
        </p:txBody>
      </p:sp>
      <p:sp>
        <p:nvSpPr>
          <p:cNvPr id="7" name="TextBox 6">
            <a:extLst>
              <a:ext uri="{FF2B5EF4-FFF2-40B4-BE49-F238E27FC236}">
                <a16:creationId xmlns:a16="http://schemas.microsoft.com/office/drawing/2014/main" id="{3A1139B7-B081-6D88-B17E-06C9A9F04C6A}"/>
              </a:ext>
            </a:extLst>
          </p:cNvPr>
          <p:cNvSpPr txBox="1"/>
          <p:nvPr/>
        </p:nvSpPr>
        <p:spPr>
          <a:xfrm>
            <a:off x="547333" y="1215452"/>
            <a:ext cx="10939072" cy="2554545"/>
          </a:xfrm>
          <a:prstGeom prst="rect">
            <a:avLst/>
          </a:prstGeom>
          <a:noFill/>
        </p:spPr>
        <p:txBody>
          <a:bodyPr wrap="square">
            <a:spAutoFit/>
          </a:bodyPr>
          <a:lstStyle/>
          <a:p>
            <a:r>
              <a:rPr lang="en-US" sz="2000" b="0" i="0" dirty="0">
                <a:solidFill>
                  <a:srgbClr val="000000"/>
                </a:solidFill>
                <a:effectLst/>
                <a:latin typeface="CrimsonText-Roman"/>
              </a:rPr>
              <a:t>Assume you’re running 5 replicas of a stateless web front-end. As long as all clients communicate via APIs and are backwards and forwards compatible, it doesn’t matter which of the 5 replicas a client connects to. To perform a rollout, Kubernetes creates a new replica running the new version and terminates an existing one running the old version. At this point, you’ve got 4 replicas on the old version and 1 on the new. This process repeats until all 5 replicas are on the new version. As the app is stateless, and there are always multiple replicas up and running, clients experience no downtime or interruption of service.</a:t>
            </a:r>
            <a:r>
              <a:rPr lang="en-US" sz="2000" dirty="0"/>
              <a:t> </a:t>
            </a:r>
            <a:br>
              <a:rPr lang="en-US" sz="2000" dirty="0"/>
            </a:br>
            <a:endParaRPr lang="en-US" sz="2000" dirty="0"/>
          </a:p>
        </p:txBody>
      </p:sp>
      <p:pic>
        <p:nvPicPr>
          <p:cNvPr id="9" name="Picture 8" descr="A blue hexagon with a wheel and red arrows&#10;&#10;Description automatically generated">
            <a:extLst>
              <a:ext uri="{FF2B5EF4-FFF2-40B4-BE49-F238E27FC236}">
                <a16:creationId xmlns:a16="http://schemas.microsoft.com/office/drawing/2014/main" id="{B910DCB0-A207-62C8-82F8-55BC8F3C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812" y="3123210"/>
            <a:ext cx="3311812" cy="3033359"/>
          </a:xfrm>
          <a:prstGeom prst="rect">
            <a:avLst/>
          </a:prstGeom>
        </p:spPr>
      </p:pic>
    </p:spTree>
    <p:extLst>
      <p:ext uri="{BB962C8B-B14F-4D97-AF65-F5344CB8AC3E}">
        <p14:creationId xmlns:p14="http://schemas.microsoft.com/office/powerpoint/2010/main" val="143721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16</a:t>
            </a:fld>
            <a:endParaRPr lang="en-US"/>
          </a:p>
        </p:txBody>
      </p:sp>
      <p:pic>
        <p:nvPicPr>
          <p:cNvPr id="7" name="Picture 6" descr="A diagram of a document&#10;&#10;Description automatically generated with medium confidence">
            <a:extLst>
              <a:ext uri="{FF2B5EF4-FFF2-40B4-BE49-F238E27FC236}">
                <a16:creationId xmlns:a16="http://schemas.microsoft.com/office/drawing/2014/main" id="{C3224DFC-B7CC-8A16-3336-4E8BF7551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99" y="1189584"/>
            <a:ext cx="8968497" cy="4676931"/>
          </a:xfrm>
          <a:prstGeom prst="rect">
            <a:avLst/>
          </a:prstGeom>
        </p:spPr>
      </p:pic>
    </p:spTree>
    <p:extLst>
      <p:ext uri="{BB962C8B-B14F-4D97-AF65-F5344CB8AC3E}">
        <p14:creationId xmlns:p14="http://schemas.microsoft.com/office/powerpoint/2010/main" val="1563421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8" name="TextBox 7">
            <a:extLst>
              <a:ext uri="{FF2B5EF4-FFF2-40B4-BE49-F238E27FC236}">
                <a16:creationId xmlns:a16="http://schemas.microsoft.com/office/drawing/2014/main" id="{6528479D-E0D5-5FBB-6E17-3254605A96A1}"/>
              </a:ext>
            </a:extLst>
          </p:cNvPr>
          <p:cNvSpPr txBox="1"/>
          <p:nvPr/>
        </p:nvSpPr>
        <p:spPr>
          <a:xfrm>
            <a:off x="534650" y="1398073"/>
            <a:ext cx="11022766" cy="3108543"/>
          </a:xfrm>
          <a:prstGeom prst="rect">
            <a:avLst/>
          </a:prstGeom>
          <a:noFill/>
        </p:spPr>
        <p:txBody>
          <a:bodyPr wrap="square">
            <a:spAutoFit/>
          </a:bodyPr>
          <a:lstStyle/>
          <a:p>
            <a:r>
              <a:rPr lang="en-US" sz="2800" b="0" i="0" dirty="0">
                <a:solidFill>
                  <a:srgbClr val="000000"/>
                </a:solidFill>
                <a:effectLst/>
                <a:latin typeface="CrimsonText-Roman"/>
              </a:rPr>
              <a:t>At a high-level, containers are a great way to package applications and dependencies. Pods allow containers to run on Kubernetes and enable co-scheduling and a bunch of other good stuff. </a:t>
            </a:r>
            <a:r>
              <a:rPr lang="en-US" sz="2800" b="0" i="0" dirty="0" err="1">
                <a:solidFill>
                  <a:srgbClr val="000000"/>
                </a:solidFill>
                <a:effectLst/>
                <a:latin typeface="CrimsonText-Roman"/>
              </a:rPr>
              <a:t>ReplicaSets</a:t>
            </a:r>
            <a:r>
              <a:rPr lang="en-US" sz="2800" b="0" i="0" dirty="0">
                <a:solidFill>
                  <a:srgbClr val="000000"/>
                </a:solidFill>
                <a:effectLst/>
                <a:latin typeface="CrimsonText-Roman"/>
              </a:rPr>
              <a:t> manage Pods and bring self-healing and scaling. Deployments manage </a:t>
            </a:r>
            <a:r>
              <a:rPr lang="en-US" sz="2800" b="0" i="0" dirty="0" err="1">
                <a:solidFill>
                  <a:srgbClr val="000000"/>
                </a:solidFill>
                <a:effectLst/>
                <a:latin typeface="CrimsonText-Roman"/>
              </a:rPr>
              <a:t>ReplicaSets</a:t>
            </a:r>
            <a:r>
              <a:rPr lang="en-US" sz="2800" b="0" i="0" dirty="0">
                <a:solidFill>
                  <a:srgbClr val="000000"/>
                </a:solidFill>
                <a:effectLst/>
                <a:latin typeface="CrimsonText-Roman"/>
              </a:rPr>
              <a:t> and add rollouts and rollbacks. As a result, working with Deployments brings the benefits of everything else – the container, the Pod, the </a:t>
            </a:r>
            <a:r>
              <a:rPr lang="en-US" sz="2800" b="0" i="0" dirty="0" err="1">
                <a:solidFill>
                  <a:srgbClr val="000000"/>
                </a:solidFill>
                <a:effectLst/>
                <a:latin typeface="CrimsonText-Roman"/>
              </a:rPr>
              <a:t>ReplicaSet</a:t>
            </a:r>
            <a:r>
              <a:rPr lang="en-US" sz="2800" b="0" i="0" dirty="0">
                <a:solidFill>
                  <a:srgbClr val="000000"/>
                </a:solidFill>
                <a:effectLst/>
                <a:latin typeface="CrimsonText-Roman"/>
              </a:rPr>
              <a:t>.</a:t>
            </a:r>
            <a:r>
              <a:rPr lang="en-US" sz="2800" dirty="0"/>
              <a:t> </a:t>
            </a:r>
            <a:br>
              <a:rPr lang="en-US" sz="2800" dirty="0"/>
            </a:br>
            <a:endParaRPr lang="en-US" sz="2800" dirty="0"/>
          </a:p>
        </p:txBody>
      </p:sp>
    </p:spTree>
    <p:extLst>
      <p:ext uri="{BB962C8B-B14F-4D97-AF65-F5344CB8AC3E}">
        <p14:creationId xmlns:p14="http://schemas.microsoft.com/office/powerpoint/2010/main" val="193007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18</a:t>
            </a:fld>
            <a:endParaRPr lang="en-US"/>
          </a:p>
        </p:txBody>
      </p:sp>
      <p:pic>
        <p:nvPicPr>
          <p:cNvPr id="7" name="Picture 6">
            <a:extLst>
              <a:ext uri="{FF2B5EF4-FFF2-40B4-BE49-F238E27FC236}">
                <a16:creationId xmlns:a16="http://schemas.microsoft.com/office/drawing/2014/main" id="{E96B1BC5-C178-C018-0CCC-FFDA9C840EB0}"/>
              </a:ext>
            </a:extLst>
          </p:cNvPr>
          <p:cNvPicPr>
            <a:picLocks noChangeAspect="1"/>
          </p:cNvPicPr>
          <p:nvPr/>
        </p:nvPicPr>
        <p:blipFill>
          <a:blip r:embed="rId2"/>
          <a:stretch>
            <a:fillRect/>
          </a:stretch>
        </p:blipFill>
        <p:spPr>
          <a:xfrm>
            <a:off x="1668215" y="1204574"/>
            <a:ext cx="9259615" cy="5058493"/>
          </a:xfrm>
          <a:prstGeom prst="rect">
            <a:avLst/>
          </a:prstGeom>
        </p:spPr>
      </p:pic>
    </p:spTree>
    <p:extLst>
      <p:ext uri="{BB962C8B-B14F-4D97-AF65-F5344CB8AC3E}">
        <p14:creationId xmlns:p14="http://schemas.microsoft.com/office/powerpoint/2010/main" val="419951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10" name="TextBox 9">
            <a:extLst>
              <a:ext uri="{FF2B5EF4-FFF2-40B4-BE49-F238E27FC236}">
                <a16:creationId xmlns:a16="http://schemas.microsoft.com/office/drawing/2014/main" id="{8F63D381-908F-6C10-36BA-F0B7EA2E5D51}"/>
              </a:ext>
            </a:extLst>
          </p:cNvPr>
          <p:cNvSpPr txBox="1"/>
          <p:nvPr/>
        </p:nvSpPr>
        <p:spPr>
          <a:xfrm>
            <a:off x="613346" y="1333328"/>
            <a:ext cx="10374443" cy="4616648"/>
          </a:xfrm>
          <a:prstGeom prst="rect">
            <a:avLst/>
          </a:prstGeom>
          <a:noFill/>
        </p:spPr>
        <p:txBody>
          <a:bodyPr wrap="square">
            <a:spAutoFit/>
          </a:bodyPr>
          <a:lstStyle/>
          <a:p>
            <a:r>
              <a:rPr lang="en-US" sz="3200" b="1" i="0" dirty="0">
                <a:solidFill>
                  <a:srgbClr val="000000"/>
                </a:solidFill>
                <a:effectLst/>
                <a:latin typeface="OpenSans-Bold"/>
              </a:rPr>
              <a:t>Self-healing and scalability</a:t>
            </a:r>
          </a:p>
          <a:p>
            <a:endParaRPr lang="en-US" sz="3200" b="1" dirty="0">
              <a:solidFill>
                <a:srgbClr val="000000"/>
              </a:solidFill>
              <a:latin typeface="OpenSans-Bold"/>
            </a:endParaRPr>
          </a:p>
          <a:p>
            <a:endParaRPr lang="en-US" sz="3200" b="1" i="0" dirty="0">
              <a:solidFill>
                <a:srgbClr val="000000"/>
              </a:solidFill>
              <a:effectLst/>
              <a:latin typeface="OpenSans-Bold"/>
            </a:endParaRPr>
          </a:p>
          <a:p>
            <a:r>
              <a:rPr lang="en-US" sz="2000" b="0" i="0" dirty="0">
                <a:solidFill>
                  <a:srgbClr val="000000"/>
                </a:solidFill>
                <a:effectLst/>
                <a:latin typeface="CrimsonText-Roman"/>
              </a:rPr>
              <a:t>Pods are great. They let you co-locate containers, share volumes, share memory, simplify networking, and a lot more. But they offer nothing in the way of self-healing and scalability – if the node a Pod is running on fails, the Pod is lost.</a:t>
            </a:r>
          </a:p>
          <a:p>
            <a:r>
              <a:rPr lang="en-US" sz="2000" b="0" i="0" dirty="0">
                <a:solidFill>
                  <a:srgbClr val="000000"/>
                </a:solidFill>
                <a:effectLst/>
                <a:latin typeface="CrimsonText-Roman"/>
              </a:rPr>
              <a:t>Enter Deployments…</a:t>
            </a:r>
          </a:p>
          <a:p>
            <a:r>
              <a:rPr lang="en-US" sz="2000" b="0" i="0" dirty="0">
                <a:solidFill>
                  <a:srgbClr val="000000"/>
                </a:solidFill>
                <a:effectLst/>
                <a:latin typeface="CrimsonText-Roman"/>
              </a:rPr>
              <a:t>• If Pods managed by a Deployment fail, they will be replaced – </a:t>
            </a:r>
            <a:r>
              <a:rPr lang="en-US" sz="2000" b="0" i="1" dirty="0">
                <a:solidFill>
                  <a:srgbClr val="000000"/>
                </a:solidFill>
                <a:effectLst/>
                <a:latin typeface="CrimsonText-Italic"/>
              </a:rPr>
              <a:t>self-healing</a:t>
            </a:r>
          </a:p>
          <a:p>
            <a:r>
              <a:rPr lang="en-US" sz="2000" b="0" i="0" dirty="0">
                <a:solidFill>
                  <a:srgbClr val="000000"/>
                </a:solidFill>
                <a:effectLst/>
                <a:latin typeface="CrimsonText-Roman"/>
              </a:rPr>
              <a:t>• If Pods managed by a Deployment see increased or decreased load, they can be</a:t>
            </a:r>
          </a:p>
          <a:p>
            <a:r>
              <a:rPr lang="en-US" sz="2000" b="0" i="1" dirty="0">
                <a:solidFill>
                  <a:srgbClr val="000000"/>
                </a:solidFill>
                <a:effectLst/>
                <a:latin typeface="CrimsonText-Italic"/>
              </a:rPr>
              <a:t>scaled</a:t>
            </a:r>
          </a:p>
          <a:p>
            <a:r>
              <a:rPr lang="en-US" sz="2000" b="0" i="0" dirty="0">
                <a:solidFill>
                  <a:srgbClr val="000000"/>
                </a:solidFill>
                <a:effectLst/>
                <a:latin typeface="CrimsonText-Roman"/>
              </a:rPr>
              <a:t>Remember though, hidden away behind-the-scenes, it’s actually the </a:t>
            </a:r>
            <a:r>
              <a:rPr lang="en-US" sz="2000" b="0" i="0" dirty="0" err="1">
                <a:solidFill>
                  <a:srgbClr val="000000"/>
                </a:solidFill>
                <a:effectLst/>
                <a:latin typeface="CrimsonText-Roman"/>
              </a:rPr>
              <a:t>ReplicaSets</a:t>
            </a:r>
            <a:r>
              <a:rPr lang="en-US" sz="2000" b="0" i="0" dirty="0">
                <a:solidFill>
                  <a:srgbClr val="000000"/>
                </a:solidFill>
                <a:effectLst/>
                <a:latin typeface="CrimsonText-Roman"/>
              </a:rPr>
              <a:t> doing the self-healing and scalability. You’ll see them in action soon.</a:t>
            </a:r>
            <a:r>
              <a:rPr lang="en-US" sz="2000" dirty="0"/>
              <a:t> </a:t>
            </a:r>
            <a:br>
              <a:rPr lang="en-US" sz="2000" dirty="0"/>
            </a:br>
            <a:endParaRPr lang="en-US" sz="2000" dirty="0"/>
          </a:p>
        </p:txBody>
      </p:sp>
    </p:spTree>
    <p:extLst>
      <p:ext uri="{BB962C8B-B14F-4D97-AF65-F5344CB8AC3E}">
        <p14:creationId xmlns:p14="http://schemas.microsoft.com/office/powerpoint/2010/main" val="323592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dirty="0"/>
          </a:p>
        </p:txBody>
      </p:sp>
      <p:sp>
        <p:nvSpPr>
          <p:cNvPr id="7" name="Content Placeholder 6">
            <a:extLst>
              <a:ext uri="{FF2B5EF4-FFF2-40B4-BE49-F238E27FC236}">
                <a16:creationId xmlns:a16="http://schemas.microsoft.com/office/drawing/2014/main" id="{490D0631-9F00-8F8D-AB2D-5142D8D2BC46}"/>
              </a:ext>
            </a:extLst>
          </p:cNvPr>
          <p:cNvSpPr>
            <a:spLocks noGrp="1"/>
          </p:cNvSpPr>
          <p:nvPr>
            <p:ph idx="1"/>
          </p:nvPr>
        </p:nvSpPr>
        <p:spPr>
          <a:xfrm>
            <a:off x="1628306" y="900009"/>
            <a:ext cx="9205210" cy="1022506"/>
          </a:xfrm>
        </p:spPr>
        <p:txBody>
          <a:bodyPr>
            <a:normAutofit/>
          </a:bodyPr>
          <a:lstStyle/>
          <a:p>
            <a:pPr marL="0" indent="0">
              <a:buNone/>
            </a:pPr>
            <a:r>
              <a:rPr lang="en-US" sz="6600" b="1" i="0" dirty="0">
                <a:solidFill>
                  <a:srgbClr val="000000"/>
                </a:solidFill>
                <a:effectLst/>
                <a:latin typeface="OpenSans-Bold"/>
              </a:rPr>
              <a:t>Kubernetes Deployments</a:t>
            </a:r>
            <a:r>
              <a:rPr lang="en-US" sz="6600" dirty="0"/>
              <a:t> </a:t>
            </a:r>
            <a:endParaRPr lang="en-US" sz="6600" b="1" i="0" dirty="0">
              <a:solidFill>
                <a:srgbClr val="000000"/>
              </a:solidFill>
              <a:effectLst/>
              <a:latin typeface="OpenSans-Bold"/>
            </a:endParaRPr>
          </a:p>
        </p:txBody>
      </p:sp>
      <p:pic>
        <p:nvPicPr>
          <p:cNvPr id="3" name="Picture 2" descr="A blue text on a white background&#10;&#10;Description automatically generated">
            <a:extLst>
              <a:ext uri="{FF2B5EF4-FFF2-40B4-BE49-F238E27FC236}">
                <a16:creationId xmlns:a16="http://schemas.microsoft.com/office/drawing/2014/main" id="{56ED0ED9-3C6F-246D-51DB-D8F15F2CA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645301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9AA4AB-8DF6-69F3-31AA-6EE839D1F08E}"/>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B8A0D0FA-02AE-FB6E-E5B0-D7D69321F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77552-596D-8DAE-17B3-F9814F4AE41A}"/>
              </a:ext>
            </a:extLst>
          </p:cNvPr>
          <p:cNvSpPr>
            <a:spLocks noGrp="1"/>
          </p:cNvSpPr>
          <p:nvPr>
            <p:ph type="sldNum" sz="quarter" idx="12"/>
          </p:nvPr>
        </p:nvSpPr>
        <p:spPr/>
        <p:txBody>
          <a:bodyPr/>
          <a:lstStyle/>
          <a:p>
            <a:fld id="{5EE24C92-1265-4741-8F9F-404A15D9386E}" type="slidenum">
              <a:rPr lang="en-US" smtClean="0"/>
              <a:t>20</a:t>
            </a:fld>
            <a:endParaRPr lang="en-US"/>
          </a:p>
        </p:txBody>
      </p:sp>
      <p:pic>
        <p:nvPicPr>
          <p:cNvPr id="3" name="Picture 2">
            <a:extLst>
              <a:ext uri="{FF2B5EF4-FFF2-40B4-BE49-F238E27FC236}">
                <a16:creationId xmlns:a16="http://schemas.microsoft.com/office/drawing/2014/main" id="{DC0B1162-537B-C862-692C-7B664C9E0136}"/>
              </a:ext>
            </a:extLst>
          </p:cNvPr>
          <p:cNvPicPr>
            <a:picLocks noChangeAspect="1"/>
          </p:cNvPicPr>
          <p:nvPr/>
        </p:nvPicPr>
        <p:blipFill>
          <a:blip r:embed="rId2"/>
          <a:stretch>
            <a:fillRect/>
          </a:stretch>
        </p:blipFill>
        <p:spPr>
          <a:xfrm>
            <a:off x="390826" y="1633929"/>
            <a:ext cx="10735914" cy="2763954"/>
          </a:xfrm>
          <a:prstGeom prst="rect">
            <a:avLst/>
          </a:prstGeom>
        </p:spPr>
      </p:pic>
    </p:spTree>
    <p:extLst>
      <p:ext uri="{BB962C8B-B14F-4D97-AF65-F5344CB8AC3E}">
        <p14:creationId xmlns:p14="http://schemas.microsoft.com/office/powerpoint/2010/main" val="887520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31CE83-29AF-F5D9-6563-3A5EF595DD7D}"/>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08CE4D44-8CA8-7143-C8F4-99BD4C3B0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629B0-F44C-C680-A8BA-AEA5251A59FF}"/>
              </a:ext>
            </a:extLst>
          </p:cNvPr>
          <p:cNvSpPr>
            <a:spLocks noGrp="1"/>
          </p:cNvSpPr>
          <p:nvPr>
            <p:ph type="sldNum" sz="quarter" idx="12"/>
          </p:nvPr>
        </p:nvSpPr>
        <p:spPr/>
        <p:txBody>
          <a:bodyPr/>
          <a:lstStyle/>
          <a:p>
            <a:fld id="{5EE24C92-1265-4741-8F9F-404A15D9386E}" type="slidenum">
              <a:rPr lang="en-US" smtClean="0"/>
              <a:t>21</a:t>
            </a:fld>
            <a:endParaRPr lang="en-US"/>
          </a:p>
        </p:txBody>
      </p:sp>
      <p:sp>
        <p:nvSpPr>
          <p:cNvPr id="9" name="TextBox 8">
            <a:extLst>
              <a:ext uri="{FF2B5EF4-FFF2-40B4-BE49-F238E27FC236}">
                <a16:creationId xmlns:a16="http://schemas.microsoft.com/office/drawing/2014/main" id="{47BF3F97-40D6-4341-486D-551491D19DF8}"/>
              </a:ext>
            </a:extLst>
          </p:cNvPr>
          <p:cNvSpPr txBox="1"/>
          <p:nvPr/>
        </p:nvSpPr>
        <p:spPr>
          <a:xfrm>
            <a:off x="534650" y="1397676"/>
            <a:ext cx="10962806" cy="1600438"/>
          </a:xfrm>
          <a:prstGeom prst="rect">
            <a:avLst/>
          </a:prstGeom>
          <a:noFill/>
        </p:spPr>
        <p:txBody>
          <a:bodyPr wrap="square">
            <a:spAutoFit/>
          </a:bodyPr>
          <a:lstStyle/>
          <a:p>
            <a:r>
              <a:rPr lang="en-US" sz="2000" b="0" i="0" dirty="0">
                <a:solidFill>
                  <a:srgbClr val="000000"/>
                </a:solidFill>
                <a:effectLst/>
                <a:latin typeface="CrimsonText-Roman"/>
              </a:rPr>
              <a:t>older </a:t>
            </a:r>
            <a:r>
              <a:rPr lang="en-US" sz="2000" b="0" i="0" dirty="0" err="1">
                <a:solidFill>
                  <a:srgbClr val="000000"/>
                </a:solidFill>
                <a:effectLst/>
                <a:latin typeface="CrimsonText-Roman"/>
              </a:rPr>
              <a:t>ReplicaSets</a:t>
            </a:r>
            <a:r>
              <a:rPr lang="en-US" sz="2000" b="0" i="0" dirty="0">
                <a:solidFill>
                  <a:srgbClr val="000000"/>
                </a:solidFill>
                <a:effectLst/>
                <a:latin typeface="CrimsonText-Roman"/>
              </a:rPr>
              <a:t> are wound down and no longer manage any Pods. However, their configurations still exist on the cluster, making them a great option for reverting to previous versions.</a:t>
            </a:r>
          </a:p>
          <a:p>
            <a:r>
              <a:rPr lang="en-US" sz="2000" b="0" i="0" dirty="0">
                <a:solidFill>
                  <a:srgbClr val="000000"/>
                </a:solidFill>
                <a:effectLst/>
                <a:latin typeface="CrimsonText-Roman"/>
              </a:rPr>
              <a:t>The process of a rollback is the opposite of a rollout – you wind one of the old </a:t>
            </a:r>
            <a:r>
              <a:rPr lang="en-US" sz="2000" b="0" i="0" dirty="0" err="1">
                <a:solidFill>
                  <a:srgbClr val="000000"/>
                </a:solidFill>
                <a:effectLst/>
                <a:latin typeface="CrimsonText-Roman"/>
              </a:rPr>
              <a:t>ReplicaSets</a:t>
            </a:r>
            <a:r>
              <a:rPr lang="en-US" sz="2000" b="0" i="0" dirty="0">
                <a:solidFill>
                  <a:srgbClr val="000000"/>
                </a:solidFill>
                <a:effectLst/>
                <a:latin typeface="CrimsonText-Roman"/>
              </a:rPr>
              <a:t> up while you wind the current one down. Simple.</a:t>
            </a:r>
            <a:r>
              <a:rPr lang="en-US" sz="2000" dirty="0"/>
              <a:t> </a:t>
            </a:r>
            <a:br>
              <a:rPr lang="en-US" dirty="0"/>
            </a:br>
            <a:endParaRPr lang="en-US" dirty="0"/>
          </a:p>
        </p:txBody>
      </p:sp>
      <p:pic>
        <p:nvPicPr>
          <p:cNvPr id="11" name="Picture 10">
            <a:extLst>
              <a:ext uri="{FF2B5EF4-FFF2-40B4-BE49-F238E27FC236}">
                <a16:creationId xmlns:a16="http://schemas.microsoft.com/office/drawing/2014/main" id="{58996111-E52B-69E8-1B54-F9B17E6FA640}"/>
              </a:ext>
            </a:extLst>
          </p:cNvPr>
          <p:cNvPicPr>
            <a:picLocks noChangeAspect="1"/>
          </p:cNvPicPr>
          <p:nvPr/>
        </p:nvPicPr>
        <p:blipFill>
          <a:blip r:embed="rId2"/>
          <a:stretch>
            <a:fillRect/>
          </a:stretch>
        </p:blipFill>
        <p:spPr>
          <a:xfrm>
            <a:off x="1112731" y="2859435"/>
            <a:ext cx="9395373" cy="2896408"/>
          </a:xfrm>
          <a:prstGeom prst="rect">
            <a:avLst/>
          </a:prstGeom>
        </p:spPr>
      </p:pic>
    </p:spTree>
    <p:extLst>
      <p:ext uri="{BB962C8B-B14F-4D97-AF65-F5344CB8AC3E}">
        <p14:creationId xmlns:p14="http://schemas.microsoft.com/office/powerpoint/2010/main" val="251853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219523-D35B-1E4A-4483-93CE0DCCC5F1}"/>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2E6987BC-DED6-4BEF-8BC2-86682B290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6E99F-3972-2857-FF13-58AA9A37BC35}"/>
              </a:ext>
            </a:extLst>
          </p:cNvPr>
          <p:cNvSpPr>
            <a:spLocks noGrp="1"/>
          </p:cNvSpPr>
          <p:nvPr>
            <p:ph type="sldNum" sz="quarter" idx="12"/>
          </p:nvPr>
        </p:nvSpPr>
        <p:spPr/>
        <p:txBody>
          <a:bodyPr/>
          <a:lstStyle/>
          <a:p>
            <a:fld id="{5EE24C92-1265-4741-8F9F-404A15D9386E}" type="slidenum">
              <a:rPr lang="en-US" smtClean="0"/>
              <a:t>22</a:t>
            </a:fld>
            <a:endParaRPr lang="en-US"/>
          </a:p>
        </p:txBody>
      </p:sp>
      <p:sp>
        <p:nvSpPr>
          <p:cNvPr id="7" name="TextBox 6">
            <a:extLst>
              <a:ext uri="{FF2B5EF4-FFF2-40B4-BE49-F238E27FC236}">
                <a16:creationId xmlns:a16="http://schemas.microsoft.com/office/drawing/2014/main" id="{76AFDE5C-8A51-C8B3-CD3E-90A9C31BE42A}"/>
              </a:ext>
            </a:extLst>
          </p:cNvPr>
          <p:cNvSpPr txBox="1"/>
          <p:nvPr/>
        </p:nvSpPr>
        <p:spPr>
          <a:xfrm>
            <a:off x="698916" y="1490008"/>
            <a:ext cx="10794167" cy="1938992"/>
          </a:xfrm>
          <a:prstGeom prst="rect">
            <a:avLst/>
          </a:prstGeom>
          <a:noFill/>
        </p:spPr>
        <p:txBody>
          <a:bodyPr wrap="square">
            <a:spAutoFit/>
          </a:bodyPr>
          <a:lstStyle/>
          <a:p>
            <a:r>
              <a:rPr lang="en-US" sz="2400" b="0" i="0" dirty="0">
                <a:solidFill>
                  <a:srgbClr val="000000"/>
                </a:solidFill>
                <a:effectLst/>
                <a:latin typeface="CrimsonText-Roman"/>
              </a:rPr>
              <a:t>That’s not the end though. Kubernetes gives you fine-grained control over how rollouts and rollbacks proceed. For example, you can insert delays, control the pace and cadence</a:t>
            </a:r>
          </a:p>
          <a:p>
            <a:r>
              <a:rPr lang="en-US" sz="2400" b="0" i="0" dirty="0">
                <a:solidFill>
                  <a:srgbClr val="000000"/>
                </a:solidFill>
                <a:effectLst/>
                <a:latin typeface="CrimsonText-Roman"/>
              </a:rPr>
              <a:t>of releases, and you can even probe the health and status of updated replicas.</a:t>
            </a:r>
            <a:r>
              <a:rPr lang="en-US" sz="2400" dirty="0"/>
              <a:t> </a:t>
            </a:r>
            <a:br>
              <a:rPr lang="en-US" sz="2400" dirty="0"/>
            </a:br>
            <a:endParaRPr lang="en-US" sz="2400" dirty="0"/>
          </a:p>
        </p:txBody>
      </p:sp>
    </p:spTree>
    <p:extLst>
      <p:ext uri="{BB962C8B-B14F-4D97-AF65-F5344CB8AC3E}">
        <p14:creationId xmlns:p14="http://schemas.microsoft.com/office/powerpoint/2010/main" val="84496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C81D3E-32AC-18CE-B200-EDEBA3989C8E}"/>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6F011393-C146-319B-246D-309DC44E4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88864-4E93-FB97-DFDF-929168960FFA}"/>
              </a:ext>
            </a:extLst>
          </p:cNvPr>
          <p:cNvSpPr>
            <a:spLocks noGrp="1"/>
          </p:cNvSpPr>
          <p:nvPr>
            <p:ph type="sldNum" sz="quarter" idx="12"/>
          </p:nvPr>
        </p:nvSpPr>
        <p:spPr/>
        <p:txBody>
          <a:bodyPr/>
          <a:lstStyle/>
          <a:p>
            <a:fld id="{5EE24C92-1265-4741-8F9F-404A15D9386E}" type="slidenum">
              <a:rPr lang="en-US" smtClean="0"/>
              <a:t>23</a:t>
            </a:fld>
            <a:endParaRPr lang="en-US"/>
          </a:p>
        </p:txBody>
      </p:sp>
      <p:pic>
        <p:nvPicPr>
          <p:cNvPr id="7" name="Picture 6">
            <a:extLst>
              <a:ext uri="{FF2B5EF4-FFF2-40B4-BE49-F238E27FC236}">
                <a16:creationId xmlns:a16="http://schemas.microsoft.com/office/drawing/2014/main" id="{64D716EF-9971-FAE3-E231-A38F0CFADCEF}"/>
              </a:ext>
            </a:extLst>
          </p:cNvPr>
          <p:cNvPicPr>
            <a:picLocks noChangeAspect="1"/>
          </p:cNvPicPr>
          <p:nvPr/>
        </p:nvPicPr>
        <p:blipFill>
          <a:blip r:embed="rId2"/>
          <a:stretch>
            <a:fillRect/>
          </a:stretch>
        </p:blipFill>
        <p:spPr>
          <a:xfrm>
            <a:off x="2720759" y="471492"/>
            <a:ext cx="6592220" cy="5525271"/>
          </a:xfrm>
          <a:prstGeom prst="rect">
            <a:avLst/>
          </a:prstGeom>
        </p:spPr>
      </p:pic>
    </p:spTree>
    <p:extLst>
      <p:ext uri="{BB962C8B-B14F-4D97-AF65-F5344CB8AC3E}">
        <p14:creationId xmlns:p14="http://schemas.microsoft.com/office/powerpoint/2010/main" val="3267407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24</a:t>
            </a:fld>
            <a:endParaRPr lang="en-US"/>
          </a:p>
        </p:txBody>
      </p:sp>
      <p:sp>
        <p:nvSpPr>
          <p:cNvPr id="3" name="TextBox 2">
            <a:extLst>
              <a:ext uri="{FF2B5EF4-FFF2-40B4-BE49-F238E27FC236}">
                <a16:creationId xmlns:a16="http://schemas.microsoft.com/office/drawing/2014/main" id="{D38B6A81-EE40-CB0E-C0BB-2D19C91D39AE}"/>
              </a:ext>
            </a:extLst>
          </p:cNvPr>
          <p:cNvSpPr txBox="1"/>
          <p:nvPr/>
        </p:nvSpPr>
        <p:spPr>
          <a:xfrm>
            <a:off x="944380" y="1484026"/>
            <a:ext cx="10073390" cy="1200329"/>
          </a:xfrm>
          <a:prstGeom prst="rect">
            <a:avLst/>
          </a:prstGeom>
          <a:noFill/>
        </p:spPr>
        <p:txBody>
          <a:bodyPr wrap="square">
            <a:spAutoFit/>
          </a:bodyPr>
          <a:lstStyle/>
          <a:p>
            <a:r>
              <a:rPr lang="en-US" sz="1800" b="0" i="0" dirty="0">
                <a:solidFill>
                  <a:srgbClr val="000000"/>
                </a:solidFill>
                <a:effectLst/>
                <a:latin typeface="CrimsonText-Roman"/>
              </a:rPr>
              <a:t>you can see the name of the </a:t>
            </a:r>
            <a:r>
              <a:rPr lang="en-US" sz="1800" b="0" i="0" dirty="0" err="1">
                <a:solidFill>
                  <a:srgbClr val="000000"/>
                </a:solidFill>
                <a:effectLst/>
                <a:latin typeface="CrimsonText-Roman"/>
              </a:rPr>
              <a:t>ReplicaSet</a:t>
            </a:r>
            <a:r>
              <a:rPr lang="en-US" sz="1800" b="0" i="0" dirty="0">
                <a:solidFill>
                  <a:srgbClr val="000000"/>
                </a:solidFill>
                <a:effectLst/>
                <a:latin typeface="CrimsonText-Roman"/>
              </a:rPr>
              <a:t> matches the name of the Deployment with a hash added to the end. This is a crypto-hash of the Pod template section of the Deployment manifest (everything below </a:t>
            </a:r>
            <a:r>
              <a:rPr lang="en-US" sz="1600" b="0" i="0" dirty="0">
                <a:solidFill>
                  <a:srgbClr val="000000"/>
                </a:solidFill>
                <a:effectLst/>
                <a:latin typeface="SourceCodePro-Regular"/>
              </a:rPr>
              <a:t>.</a:t>
            </a:r>
            <a:r>
              <a:rPr lang="en-US" sz="1600" b="0" i="0" dirty="0" err="1">
                <a:solidFill>
                  <a:srgbClr val="000000"/>
                </a:solidFill>
                <a:effectLst/>
                <a:latin typeface="SourceCodePro-Regular"/>
              </a:rPr>
              <a:t>spec.template</a:t>
            </a:r>
            <a:r>
              <a:rPr lang="en-US" sz="1800" b="0" i="0" dirty="0">
                <a:solidFill>
                  <a:srgbClr val="000000"/>
                </a:solidFill>
                <a:effectLst/>
                <a:latin typeface="CrimsonText-Roman"/>
              </a:rPr>
              <a:t>)</a:t>
            </a:r>
            <a:r>
              <a:rPr lang="en-US" dirty="0"/>
              <a:t> </a:t>
            </a:r>
            <a:br>
              <a:rPr lang="en-US" dirty="0"/>
            </a:br>
            <a:endParaRPr lang="en-US" dirty="0"/>
          </a:p>
        </p:txBody>
      </p:sp>
      <p:sp>
        <p:nvSpPr>
          <p:cNvPr id="8" name="TextBox 7">
            <a:extLst>
              <a:ext uri="{FF2B5EF4-FFF2-40B4-BE49-F238E27FC236}">
                <a16:creationId xmlns:a16="http://schemas.microsoft.com/office/drawing/2014/main" id="{41CB1184-3703-EA25-AC54-479FE2D7A30E}"/>
              </a:ext>
            </a:extLst>
          </p:cNvPr>
          <p:cNvSpPr txBox="1"/>
          <p:nvPr/>
        </p:nvSpPr>
        <p:spPr>
          <a:xfrm>
            <a:off x="1903942" y="3540389"/>
            <a:ext cx="8225853" cy="523220"/>
          </a:xfrm>
          <a:prstGeom prst="rect">
            <a:avLst/>
          </a:prstGeom>
          <a:noFill/>
        </p:spPr>
        <p:txBody>
          <a:bodyPr wrap="square">
            <a:spAutoFit/>
          </a:bodyPr>
          <a:lstStyle/>
          <a:p>
            <a:r>
              <a:rPr lang="en-US" sz="2800" dirty="0" err="1">
                <a:effectLst/>
                <a:latin typeface="Aptos" panose="020B0004020202020204" pitchFamily="34" charset="0"/>
                <a:ea typeface="Aptos" panose="020B0004020202020204" pitchFamily="34" charset="0"/>
                <a:cs typeface="Arial" panose="020B0604020202020204" pitchFamily="34" charset="0"/>
              </a:rPr>
              <a:t>kubectl</a:t>
            </a:r>
            <a:r>
              <a:rPr lang="en-US" sz="2800" dirty="0">
                <a:effectLst/>
                <a:latin typeface="Aptos" panose="020B0004020202020204" pitchFamily="34" charset="0"/>
                <a:ea typeface="Aptos" panose="020B0004020202020204" pitchFamily="34" charset="0"/>
                <a:cs typeface="Arial" panose="020B0604020202020204" pitchFamily="34" charset="0"/>
              </a:rPr>
              <a:t> scale deploy </a:t>
            </a:r>
            <a:r>
              <a:rPr lang="en-US" sz="2800" dirty="0" err="1">
                <a:effectLst/>
                <a:latin typeface="Aptos" panose="020B0004020202020204" pitchFamily="34" charset="0"/>
                <a:ea typeface="Aptos" panose="020B0004020202020204" pitchFamily="34" charset="0"/>
                <a:cs typeface="Arial" panose="020B0604020202020204" pitchFamily="34" charset="0"/>
              </a:rPr>
              <a:t>nh</a:t>
            </a:r>
            <a:r>
              <a:rPr lang="en-US" sz="2800" dirty="0">
                <a:effectLst/>
                <a:latin typeface="Aptos" panose="020B0004020202020204" pitchFamily="34" charset="0"/>
                <a:ea typeface="Aptos" panose="020B0004020202020204" pitchFamily="34" charset="0"/>
                <a:cs typeface="Arial" panose="020B0604020202020204" pitchFamily="34" charset="0"/>
              </a:rPr>
              <a:t>-deploy --replicas 5</a:t>
            </a:r>
            <a:endParaRPr lang="en-US" sz="2800" dirty="0"/>
          </a:p>
        </p:txBody>
      </p:sp>
    </p:spTree>
    <p:extLst>
      <p:ext uri="{BB962C8B-B14F-4D97-AF65-F5344CB8AC3E}">
        <p14:creationId xmlns:p14="http://schemas.microsoft.com/office/powerpoint/2010/main" val="140069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25</a:t>
            </a:fld>
            <a:endParaRPr lang="en-US"/>
          </a:p>
        </p:txBody>
      </p:sp>
      <p:pic>
        <p:nvPicPr>
          <p:cNvPr id="3" name="Picture 2">
            <a:extLst>
              <a:ext uri="{FF2B5EF4-FFF2-40B4-BE49-F238E27FC236}">
                <a16:creationId xmlns:a16="http://schemas.microsoft.com/office/drawing/2014/main" id="{69F67D79-0A3F-A066-4C45-0AB7BF48DB80}"/>
              </a:ext>
            </a:extLst>
          </p:cNvPr>
          <p:cNvPicPr>
            <a:picLocks noChangeAspect="1"/>
          </p:cNvPicPr>
          <p:nvPr/>
        </p:nvPicPr>
        <p:blipFill>
          <a:blip r:embed="rId2"/>
          <a:stretch>
            <a:fillRect/>
          </a:stretch>
        </p:blipFill>
        <p:spPr>
          <a:xfrm>
            <a:off x="1451485" y="1701610"/>
            <a:ext cx="9289029" cy="3674498"/>
          </a:xfrm>
          <a:prstGeom prst="rect">
            <a:avLst/>
          </a:prstGeom>
        </p:spPr>
      </p:pic>
      <p:sp>
        <p:nvSpPr>
          <p:cNvPr id="9" name="TextBox 8">
            <a:extLst>
              <a:ext uri="{FF2B5EF4-FFF2-40B4-BE49-F238E27FC236}">
                <a16:creationId xmlns:a16="http://schemas.microsoft.com/office/drawing/2014/main" id="{7775F57A-5265-530D-54FB-88F93438D1EF}"/>
              </a:ext>
            </a:extLst>
          </p:cNvPr>
          <p:cNvSpPr txBox="1"/>
          <p:nvPr/>
        </p:nvSpPr>
        <p:spPr>
          <a:xfrm>
            <a:off x="1451484" y="721368"/>
            <a:ext cx="7917367" cy="1323439"/>
          </a:xfrm>
          <a:prstGeom prst="rect">
            <a:avLst/>
          </a:prstGeom>
          <a:noFill/>
        </p:spPr>
        <p:txBody>
          <a:bodyPr wrap="square">
            <a:spAutoFit/>
          </a:bodyPr>
          <a:lstStyle/>
          <a:p>
            <a:r>
              <a:rPr lang="en-US" sz="4000" b="1" i="0" dirty="0">
                <a:solidFill>
                  <a:srgbClr val="000000"/>
                </a:solidFill>
                <a:effectLst/>
                <a:latin typeface="CrimsonText-Roman"/>
              </a:rPr>
              <a:t>Deployment’s label selector</a:t>
            </a:r>
            <a:r>
              <a:rPr lang="en-US" sz="4000" b="1" dirty="0"/>
              <a:t> </a:t>
            </a:r>
            <a:br>
              <a:rPr lang="en-US" sz="4000" b="1" dirty="0"/>
            </a:br>
            <a:endParaRPr lang="en-US" sz="4000" b="1" dirty="0"/>
          </a:p>
        </p:txBody>
      </p:sp>
    </p:spTree>
    <p:extLst>
      <p:ext uri="{BB962C8B-B14F-4D97-AF65-F5344CB8AC3E}">
        <p14:creationId xmlns:p14="http://schemas.microsoft.com/office/powerpoint/2010/main" val="3121408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26</a:t>
            </a:fld>
            <a:endParaRPr lang="en-US" dirty="0"/>
          </a:p>
        </p:txBody>
      </p:sp>
      <p:sp>
        <p:nvSpPr>
          <p:cNvPr id="3" name="TextBox 2">
            <a:extLst>
              <a:ext uri="{FF2B5EF4-FFF2-40B4-BE49-F238E27FC236}">
                <a16:creationId xmlns:a16="http://schemas.microsoft.com/office/drawing/2014/main" id="{23FA6155-1607-0414-628B-2BBCCB942384}"/>
              </a:ext>
            </a:extLst>
          </p:cNvPr>
          <p:cNvSpPr txBox="1"/>
          <p:nvPr/>
        </p:nvSpPr>
        <p:spPr>
          <a:xfrm>
            <a:off x="838200" y="1491602"/>
            <a:ext cx="10374443" cy="2677656"/>
          </a:xfrm>
          <a:prstGeom prst="rect">
            <a:avLst/>
          </a:prstGeom>
          <a:noFill/>
        </p:spPr>
        <p:txBody>
          <a:bodyPr wrap="square">
            <a:spAutoFit/>
          </a:bodyPr>
          <a:lstStyle/>
          <a:p>
            <a:r>
              <a:rPr lang="en-US" sz="2800" b="0" i="1" dirty="0">
                <a:solidFill>
                  <a:srgbClr val="000000"/>
                </a:solidFill>
                <a:effectLst/>
                <a:latin typeface="CrimsonText-Roman"/>
              </a:rPr>
              <a:t>In earlier versions of Kubernetes, it was possible for Deployments to take over management of existing static Pods if they had the same labels. However, recent versions use the</a:t>
            </a:r>
            <a:endParaRPr lang="en-US" sz="2800" i="1" dirty="0"/>
          </a:p>
          <a:p>
            <a:r>
              <a:rPr lang="en-US" sz="2800" b="0" i="1" dirty="0">
                <a:solidFill>
                  <a:srgbClr val="000000"/>
                </a:solidFill>
                <a:effectLst/>
                <a:latin typeface="CrimsonText-Roman"/>
              </a:rPr>
              <a:t>system-generated </a:t>
            </a:r>
            <a:r>
              <a:rPr lang="en-US" sz="2400" b="0" i="1" dirty="0">
                <a:solidFill>
                  <a:srgbClr val="000000"/>
                </a:solidFill>
                <a:effectLst/>
                <a:latin typeface="SourceCodePro-Regular"/>
              </a:rPr>
              <a:t>pod-template-hash </a:t>
            </a:r>
            <a:r>
              <a:rPr lang="en-US" sz="2800" b="0" i="1" dirty="0">
                <a:solidFill>
                  <a:srgbClr val="000000"/>
                </a:solidFill>
                <a:effectLst/>
                <a:latin typeface="CrimsonText-Roman"/>
              </a:rPr>
              <a:t>label so only Pods that were originally created by the Deployment/</a:t>
            </a:r>
            <a:r>
              <a:rPr lang="en-US" sz="2800" b="0" i="1" dirty="0" err="1">
                <a:solidFill>
                  <a:srgbClr val="000000"/>
                </a:solidFill>
                <a:effectLst/>
                <a:latin typeface="CrimsonText-Roman"/>
              </a:rPr>
              <a:t>ReplicaSet</a:t>
            </a:r>
            <a:r>
              <a:rPr lang="en-US" sz="2800" b="0" i="1" dirty="0">
                <a:solidFill>
                  <a:srgbClr val="000000"/>
                </a:solidFill>
                <a:effectLst/>
                <a:latin typeface="CrimsonText-Roman"/>
              </a:rPr>
              <a:t> will be managed.</a:t>
            </a:r>
            <a:r>
              <a:rPr lang="en-US" sz="2800" i="1" dirty="0"/>
              <a:t> </a:t>
            </a:r>
            <a:br>
              <a:rPr lang="en-US" sz="2800" i="1" dirty="0"/>
            </a:br>
            <a:endParaRPr lang="en-US" sz="2800" i="1" dirty="0"/>
          </a:p>
        </p:txBody>
      </p:sp>
    </p:spTree>
    <p:extLst>
      <p:ext uri="{BB962C8B-B14F-4D97-AF65-F5344CB8AC3E}">
        <p14:creationId xmlns:p14="http://schemas.microsoft.com/office/powerpoint/2010/main" val="2794568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27</a:t>
            </a:fld>
            <a:endParaRPr lang="en-US" dirty="0"/>
          </a:p>
        </p:txBody>
      </p:sp>
      <p:sp>
        <p:nvSpPr>
          <p:cNvPr id="3" name="TextBox 2">
            <a:extLst>
              <a:ext uri="{FF2B5EF4-FFF2-40B4-BE49-F238E27FC236}">
                <a16:creationId xmlns:a16="http://schemas.microsoft.com/office/drawing/2014/main" id="{23FA6155-1607-0414-628B-2BBCCB942384}"/>
              </a:ext>
            </a:extLst>
          </p:cNvPr>
          <p:cNvSpPr txBox="1"/>
          <p:nvPr/>
        </p:nvSpPr>
        <p:spPr>
          <a:xfrm>
            <a:off x="3581400" y="277399"/>
            <a:ext cx="10374443" cy="1938992"/>
          </a:xfrm>
          <a:prstGeom prst="rect">
            <a:avLst/>
          </a:prstGeom>
          <a:noFill/>
        </p:spPr>
        <p:txBody>
          <a:bodyPr wrap="square">
            <a:spAutoFit/>
          </a:bodyPr>
          <a:lstStyle/>
          <a:p>
            <a:r>
              <a:rPr lang="en-US" sz="4400" b="1" i="0" dirty="0">
                <a:solidFill>
                  <a:srgbClr val="000000"/>
                </a:solidFill>
                <a:effectLst/>
                <a:latin typeface="OpenSans-Bold"/>
              </a:rPr>
              <a:t>Kubernetes Services</a:t>
            </a:r>
            <a:r>
              <a:rPr lang="en-US" sz="6000" dirty="0"/>
              <a:t> </a:t>
            </a:r>
            <a:br>
              <a:rPr lang="en-US" sz="6000" dirty="0"/>
            </a:br>
            <a:endParaRPr lang="en-US" sz="6000" i="1" dirty="0"/>
          </a:p>
        </p:txBody>
      </p:sp>
      <p:pic>
        <p:nvPicPr>
          <p:cNvPr id="7" name="Picture 6" descr="A diagram of a service&#10;&#10;Description automatically generated">
            <a:extLst>
              <a:ext uri="{FF2B5EF4-FFF2-40B4-BE49-F238E27FC236}">
                <a16:creationId xmlns:a16="http://schemas.microsoft.com/office/drawing/2014/main" id="{BE640341-0421-25F0-FDA1-C47FDABED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322" y="1867202"/>
            <a:ext cx="9438468" cy="3797509"/>
          </a:xfrm>
          <a:prstGeom prst="rect">
            <a:avLst/>
          </a:prstGeom>
        </p:spPr>
      </p:pic>
    </p:spTree>
    <p:extLst>
      <p:ext uri="{BB962C8B-B14F-4D97-AF65-F5344CB8AC3E}">
        <p14:creationId xmlns:p14="http://schemas.microsoft.com/office/powerpoint/2010/main" val="173803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B64555-9C99-377F-A1D0-49AB1C402F08}"/>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326A439D-E2C2-9F24-F726-4F3F6E03A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FE7DE-F3C0-C41E-D2DE-B50FA7DB4E78}"/>
              </a:ext>
            </a:extLst>
          </p:cNvPr>
          <p:cNvSpPr>
            <a:spLocks noGrp="1"/>
          </p:cNvSpPr>
          <p:nvPr>
            <p:ph type="sldNum" sz="quarter" idx="12"/>
          </p:nvPr>
        </p:nvSpPr>
        <p:spPr/>
        <p:txBody>
          <a:bodyPr/>
          <a:lstStyle/>
          <a:p>
            <a:fld id="{5EE24C92-1265-4741-8F9F-404A15D9386E}" type="slidenum">
              <a:rPr lang="en-US" smtClean="0"/>
              <a:t>28</a:t>
            </a:fld>
            <a:endParaRPr lang="en-US"/>
          </a:p>
        </p:txBody>
      </p:sp>
      <p:sp>
        <p:nvSpPr>
          <p:cNvPr id="8" name="TextBox 7">
            <a:extLst>
              <a:ext uri="{FF2B5EF4-FFF2-40B4-BE49-F238E27FC236}">
                <a16:creationId xmlns:a16="http://schemas.microsoft.com/office/drawing/2014/main" id="{C53DDA2A-DF9E-7FD0-E6A0-65E17A9D1C11}"/>
              </a:ext>
            </a:extLst>
          </p:cNvPr>
          <p:cNvSpPr txBox="1"/>
          <p:nvPr/>
        </p:nvSpPr>
        <p:spPr>
          <a:xfrm>
            <a:off x="3196653" y="2024390"/>
            <a:ext cx="6093500" cy="1015663"/>
          </a:xfrm>
          <a:prstGeom prst="rect">
            <a:avLst/>
          </a:prstGeom>
          <a:noFill/>
        </p:spPr>
        <p:txBody>
          <a:bodyPr wrap="square">
            <a:spAutoFit/>
          </a:bodyPr>
          <a:lstStyle/>
          <a:p>
            <a:r>
              <a:rPr lang="en-US" sz="4400" b="0" i="0" dirty="0" err="1">
                <a:solidFill>
                  <a:srgbClr val="000000"/>
                </a:solidFill>
                <a:effectLst/>
                <a:latin typeface="SourceCodePro-Regular"/>
              </a:rPr>
              <a:t>kubectl</a:t>
            </a:r>
            <a:r>
              <a:rPr lang="en-US" sz="4400" b="0" i="0" dirty="0">
                <a:solidFill>
                  <a:srgbClr val="000000"/>
                </a:solidFill>
                <a:effectLst/>
                <a:latin typeface="SourceCodePro-Regular"/>
              </a:rPr>
              <a:t> explain service</a:t>
            </a:r>
            <a:r>
              <a:rPr lang="en-US" sz="6000" dirty="0"/>
              <a:t> </a:t>
            </a:r>
            <a:endParaRPr lang="en-US" sz="4400" dirty="0"/>
          </a:p>
        </p:txBody>
      </p:sp>
    </p:spTree>
    <p:extLst>
      <p:ext uri="{BB962C8B-B14F-4D97-AF65-F5344CB8AC3E}">
        <p14:creationId xmlns:p14="http://schemas.microsoft.com/office/powerpoint/2010/main" val="214193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29</a:t>
            </a:fld>
            <a:endParaRPr lang="en-US"/>
          </a:p>
        </p:txBody>
      </p:sp>
      <p:sp>
        <p:nvSpPr>
          <p:cNvPr id="8" name="TextBox 7">
            <a:extLst>
              <a:ext uri="{FF2B5EF4-FFF2-40B4-BE49-F238E27FC236}">
                <a16:creationId xmlns:a16="http://schemas.microsoft.com/office/drawing/2014/main" id="{C08791FE-2FBA-1F91-45E5-3F9270225D7E}"/>
              </a:ext>
            </a:extLst>
          </p:cNvPr>
          <p:cNvSpPr txBox="1"/>
          <p:nvPr/>
        </p:nvSpPr>
        <p:spPr>
          <a:xfrm>
            <a:off x="1202960" y="1538346"/>
            <a:ext cx="9544987" cy="3970318"/>
          </a:xfrm>
          <a:prstGeom prst="rect">
            <a:avLst/>
          </a:prstGeom>
          <a:noFill/>
        </p:spPr>
        <p:txBody>
          <a:bodyPr wrap="square">
            <a:spAutoFit/>
          </a:bodyPr>
          <a:lstStyle/>
          <a:p>
            <a:r>
              <a:rPr lang="en-US" sz="2800" b="0" i="0" dirty="0">
                <a:solidFill>
                  <a:srgbClr val="000000"/>
                </a:solidFill>
                <a:effectLst/>
                <a:latin typeface="CrimsonText-Roman"/>
              </a:rPr>
              <a:t>When Pods fail, they get replaced by new ones with new IPs. Scaling-up introduces new Pods with new IP addresses. Scaling down removes Pods. Rolling updates delete existing Pods and replace them with new ones with new IPs. All of this creates massive </a:t>
            </a:r>
            <a:r>
              <a:rPr lang="en-US" sz="2800" b="0" i="1" dirty="0">
                <a:solidFill>
                  <a:srgbClr val="000000"/>
                </a:solidFill>
                <a:effectLst/>
                <a:latin typeface="CrimsonText-Italic"/>
              </a:rPr>
              <a:t>IP churn </a:t>
            </a:r>
            <a:r>
              <a:rPr lang="en-US" sz="2800" b="0" i="0" dirty="0">
                <a:solidFill>
                  <a:srgbClr val="000000"/>
                </a:solidFill>
                <a:effectLst/>
                <a:latin typeface="CrimsonText-Roman"/>
              </a:rPr>
              <a:t>and demonstrates why you should never connect directly to any Pod. This is where </a:t>
            </a:r>
            <a:r>
              <a:rPr lang="en-US" sz="2800" b="0" i="1" dirty="0">
                <a:solidFill>
                  <a:srgbClr val="000000"/>
                </a:solidFill>
                <a:effectLst/>
                <a:latin typeface="CrimsonText-Italic"/>
              </a:rPr>
              <a:t>Services </a:t>
            </a:r>
            <a:r>
              <a:rPr lang="en-US" sz="2800" b="0" i="0" dirty="0">
                <a:solidFill>
                  <a:srgbClr val="000000"/>
                </a:solidFill>
                <a:effectLst/>
                <a:latin typeface="CrimsonText-Roman"/>
              </a:rPr>
              <a:t>come to the rescue by providing a stable and reliable network endpoint for groups of unreliable Pods.</a:t>
            </a:r>
            <a:r>
              <a:rPr lang="en-US" sz="2800" dirty="0"/>
              <a:t> </a:t>
            </a:r>
            <a:br>
              <a:rPr lang="en-US" sz="2800" dirty="0"/>
            </a:br>
            <a:endParaRPr lang="en-US" sz="2800" dirty="0"/>
          </a:p>
        </p:txBody>
      </p:sp>
    </p:spTree>
    <p:extLst>
      <p:ext uri="{BB962C8B-B14F-4D97-AF65-F5344CB8AC3E}">
        <p14:creationId xmlns:p14="http://schemas.microsoft.com/office/powerpoint/2010/main" val="60600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dirty="0"/>
          </a:p>
        </p:txBody>
      </p:sp>
      <p:sp>
        <p:nvSpPr>
          <p:cNvPr id="7" name="Content Placeholder 6">
            <a:extLst>
              <a:ext uri="{FF2B5EF4-FFF2-40B4-BE49-F238E27FC236}">
                <a16:creationId xmlns:a16="http://schemas.microsoft.com/office/drawing/2014/main" id="{53713D3E-4F5E-17D7-E0DB-5F8C88CAFFB7}"/>
              </a:ext>
            </a:extLst>
          </p:cNvPr>
          <p:cNvSpPr>
            <a:spLocks noGrp="1"/>
          </p:cNvSpPr>
          <p:nvPr>
            <p:ph idx="1"/>
          </p:nvPr>
        </p:nvSpPr>
        <p:spPr>
          <a:xfrm>
            <a:off x="2688237" y="1596308"/>
            <a:ext cx="8089692" cy="1277834"/>
          </a:xfrm>
        </p:spPr>
        <p:txBody>
          <a:bodyPr>
            <a:normAutofit/>
          </a:bodyPr>
          <a:lstStyle/>
          <a:p>
            <a:pPr marL="0" indent="0">
              <a:buNone/>
            </a:pPr>
            <a:r>
              <a:rPr lang="en-US" sz="4000" b="0" i="0" dirty="0" err="1">
                <a:solidFill>
                  <a:srgbClr val="000000"/>
                </a:solidFill>
                <a:effectLst/>
                <a:latin typeface="SourceCodePro-Regular"/>
              </a:rPr>
              <a:t>kubectl</a:t>
            </a:r>
            <a:r>
              <a:rPr lang="en-US" sz="4000" b="0" i="0" dirty="0">
                <a:solidFill>
                  <a:srgbClr val="000000"/>
                </a:solidFill>
                <a:effectLst/>
                <a:latin typeface="SourceCodePro-Regular"/>
              </a:rPr>
              <a:t> explain deployments</a:t>
            </a:r>
            <a:r>
              <a:rPr lang="en-US" sz="5400" dirty="0"/>
              <a:t> </a:t>
            </a:r>
            <a:br>
              <a:rPr lang="en-US" sz="2000" dirty="0"/>
            </a:br>
            <a:endParaRPr lang="en-US" sz="2000" dirty="0"/>
          </a:p>
        </p:txBody>
      </p:sp>
    </p:spTree>
    <p:extLst>
      <p:ext uri="{BB962C8B-B14F-4D97-AF65-F5344CB8AC3E}">
        <p14:creationId xmlns:p14="http://schemas.microsoft.com/office/powerpoint/2010/main" val="3528987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30</a:t>
            </a:fld>
            <a:endParaRPr lang="en-US"/>
          </a:p>
        </p:txBody>
      </p:sp>
      <p:sp>
        <p:nvSpPr>
          <p:cNvPr id="8" name="TextBox 7">
            <a:extLst>
              <a:ext uri="{FF2B5EF4-FFF2-40B4-BE49-F238E27FC236}">
                <a16:creationId xmlns:a16="http://schemas.microsoft.com/office/drawing/2014/main" id="{C08791FE-2FBA-1F91-45E5-3F9270225D7E}"/>
              </a:ext>
            </a:extLst>
          </p:cNvPr>
          <p:cNvSpPr txBox="1"/>
          <p:nvPr/>
        </p:nvSpPr>
        <p:spPr>
          <a:xfrm>
            <a:off x="1202960" y="1538346"/>
            <a:ext cx="9544987" cy="3970318"/>
          </a:xfrm>
          <a:prstGeom prst="rect">
            <a:avLst/>
          </a:prstGeom>
          <a:noFill/>
        </p:spPr>
        <p:txBody>
          <a:bodyPr wrap="square">
            <a:spAutoFit/>
          </a:bodyPr>
          <a:lstStyle/>
          <a:p>
            <a:r>
              <a:rPr lang="en-US" sz="2800" b="0" i="0" dirty="0">
                <a:solidFill>
                  <a:srgbClr val="000000"/>
                </a:solidFill>
                <a:effectLst/>
                <a:latin typeface="CrimsonText-Roman"/>
              </a:rPr>
              <a:t>When Pods fail, they get replaced by new ones with new IPs. Scaling-up introduces new Pods with new IP addresses. Scaling down removes Pods. Rolling updates delete existing Pods and replace them with new ones with new IPs. All of this creates massive </a:t>
            </a:r>
            <a:r>
              <a:rPr lang="en-US" sz="2800" b="0" i="1" dirty="0">
                <a:solidFill>
                  <a:srgbClr val="000000"/>
                </a:solidFill>
                <a:effectLst/>
                <a:latin typeface="CrimsonText-Italic"/>
              </a:rPr>
              <a:t>IP churn </a:t>
            </a:r>
            <a:r>
              <a:rPr lang="en-US" sz="2800" b="0" i="0" dirty="0">
                <a:solidFill>
                  <a:srgbClr val="000000"/>
                </a:solidFill>
                <a:effectLst/>
                <a:latin typeface="CrimsonText-Roman"/>
              </a:rPr>
              <a:t>and demonstrates why you should never connect directly to any Pod. This is where </a:t>
            </a:r>
            <a:r>
              <a:rPr lang="en-US" sz="2800" b="0" i="1" dirty="0">
                <a:solidFill>
                  <a:srgbClr val="000000"/>
                </a:solidFill>
                <a:effectLst/>
                <a:latin typeface="CrimsonText-Italic"/>
              </a:rPr>
              <a:t>Services </a:t>
            </a:r>
            <a:r>
              <a:rPr lang="en-US" sz="2800" b="0" i="0" dirty="0">
                <a:solidFill>
                  <a:srgbClr val="000000"/>
                </a:solidFill>
                <a:effectLst/>
                <a:latin typeface="CrimsonText-Roman"/>
              </a:rPr>
              <a:t>come to the rescue by providing a stable and reliable network endpoint for groups of unreliable Pods.</a:t>
            </a:r>
            <a:r>
              <a:rPr lang="en-US" sz="2800" dirty="0"/>
              <a:t> </a:t>
            </a:r>
            <a:br>
              <a:rPr lang="en-US" sz="2800" dirty="0"/>
            </a:br>
            <a:endParaRPr lang="en-US" sz="2800" dirty="0"/>
          </a:p>
        </p:txBody>
      </p:sp>
    </p:spTree>
    <p:extLst>
      <p:ext uri="{BB962C8B-B14F-4D97-AF65-F5344CB8AC3E}">
        <p14:creationId xmlns:p14="http://schemas.microsoft.com/office/powerpoint/2010/main" val="90914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31</a:t>
            </a:fld>
            <a:endParaRPr lang="en-US"/>
          </a:p>
        </p:txBody>
      </p:sp>
      <p:pic>
        <p:nvPicPr>
          <p:cNvPr id="3" name="Picture 2">
            <a:extLst>
              <a:ext uri="{FF2B5EF4-FFF2-40B4-BE49-F238E27FC236}">
                <a16:creationId xmlns:a16="http://schemas.microsoft.com/office/drawing/2014/main" id="{983B3A09-DB37-5E8C-A14C-30FBEC7004B8}"/>
              </a:ext>
            </a:extLst>
          </p:cNvPr>
          <p:cNvPicPr>
            <a:picLocks noChangeAspect="1"/>
          </p:cNvPicPr>
          <p:nvPr/>
        </p:nvPicPr>
        <p:blipFill>
          <a:blip r:embed="rId2"/>
          <a:stretch>
            <a:fillRect/>
          </a:stretch>
        </p:blipFill>
        <p:spPr>
          <a:xfrm>
            <a:off x="1766283" y="1233181"/>
            <a:ext cx="8659433" cy="4391638"/>
          </a:xfrm>
          <a:prstGeom prst="rect">
            <a:avLst/>
          </a:prstGeom>
        </p:spPr>
      </p:pic>
    </p:spTree>
    <p:extLst>
      <p:ext uri="{BB962C8B-B14F-4D97-AF65-F5344CB8AC3E}">
        <p14:creationId xmlns:p14="http://schemas.microsoft.com/office/powerpoint/2010/main" val="1279526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32</a:t>
            </a:fld>
            <a:endParaRPr lang="en-US"/>
          </a:p>
        </p:txBody>
      </p:sp>
      <p:sp>
        <p:nvSpPr>
          <p:cNvPr id="7" name="TextBox 6">
            <a:extLst>
              <a:ext uri="{FF2B5EF4-FFF2-40B4-BE49-F238E27FC236}">
                <a16:creationId xmlns:a16="http://schemas.microsoft.com/office/drawing/2014/main" id="{B1CF656D-0A93-55E1-31B8-68F2BA7AB37A}"/>
              </a:ext>
            </a:extLst>
          </p:cNvPr>
          <p:cNvSpPr txBox="1"/>
          <p:nvPr/>
        </p:nvSpPr>
        <p:spPr>
          <a:xfrm>
            <a:off x="1038068" y="1285327"/>
            <a:ext cx="10315731" cy="2308324"/>
          </a:xfrm>
          <a:prstGeom prst="rect">
            <a:avLst/>
          </a:prstGeom>
          <a:noFill/>
        </p:spPr>
        <p:txBody>
          <a:bodyPr wrap="square">
            <a:spAutoFit/>
          </a:bodyPr>
          <a:lstStyle/>
          <a:p>
            <a:r>
              <a:rPr lang="en-US" sz="2400" b="0" i="0" dirty="0">
                <a:solidFill>
                  <a:srgbClr val="000000"/>
                </a:solidFill>
                <a:effectLst/>
                <a:latin typeface="CrimsonText-Roman"/>
              </a:rPr>
              <a:t>With a Service in place, the Pods can scale up and down, they can fail, and they can be updated and rolled back. Despite all of this, client access is still possible via the Service. This is because the Service observes changes and maintains an up-to-date list of healthy Pods and sends traffic to them. </a:t>
            </a:r>
            <a:r>
              <a:rPr lang="en-US" sz="2400" b="1" i="1" dirty="0">
                <a:solidFill>
                  <a:srgbClr val="000000"/>
                </a:solidFill>
                <a:effectLst/>
                <a:latin typeface="CrimsonText-BoldItalic"/>
              </a:rPr>
              <a:t>But it never changes its stable IP, DNS, and port.</a:t>
            </a:r>
            <a:r>
              <a:rPr lang="en-US" sz="2400" dirty="0"/>
              <a:t> </a:t>
            </a:r>
            <a:br>
              <a:rPr lang="en-US" sz="2400" dirty="0"/>
            </a:br>
            <a:endParaRPr lang="en-US" sz="2400" dirty="0"/>
          </a:p>
        </p:txBody>
      </p:sp>
      <p:sp>
        <p:nvSpPr>
          <p:cNvPr id="9" name="TextBox 8">
            <a:extLst>
              <a:ext uri="{FF2B5EF4-FFF2-40B4-BE49-F238E27FC236}">
                <a16:creationId xmlns:a16="http://schemas.microsoft.com/office/drawing/2014/main" id="{8FA4030C-18BD-6B80-9A93-BD4488568A80}"/>
              </a:ext>
            </a:extLst>
          </p:cNvPr>
          <p:cNvSpPr txBox="1"/>
          <p:nvPr/>
        </p:nvSpPr>
        <p:spPr>
          <a:xfrm>
            <a:off x="1038068" y="3707534"/>
            <a:ext cx="9799819" cy="1569660"/>
          </a:xfrm>
          <a:prstGeom prst="rect">
            <a:avLst/>
          </a:prstGeom>
          <a:noFill/>
        </p:spPr>
        <p:txBody>
          <a:bodyPr wrap="square">
            <a:spAutoFit/>
          </a:bodyPr>
          <a:lstStyle/>
          <a:p>
            <a:r>
              <a:rPr lang="en-US" sz="2400" b="0" i="0" dirty="0">
                <a:solidFill>
                  <a:srgbClr val="000000"/>
                </a:solidFill>
                <a:effectLst/>
                <a:latin typeface="CrimsonText-Roman"/>
              </a:rPr>
              <a:t>Think of Services as having a static front-end and a dynamic back-end. The front-end consists of the IP, DNS name, and port that never changes. The back-end comprises the list of healthy Pods and can be constantly changing.</a:t>
            </a:r>
            <a:r>
              <a:rPr lang="en-US" sz="2400" dirty="0"/>
              <a:t> </a:t>
            </a:r>
            <a:br>
              <a:rPr lang="en-US" sz="2400" dirty="0"/>
            </a:br>
            <a:endParaRPr lang="en-US" sz="2400" dirty="0"/>
          </a:p>
        </p:txBody>
      </p:sp>
    </p:spTree>
    <p:extLst>
      <p:ext uri="{BB962C8B-B14F-4D97-AF65-F5344CB8AC3E}">
        <p14:creationId xmlns:p14="http://schemas.microsoft.com/office/powerpoint/2010/main" val="289531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33</a:t>
            </a:fld>
            <a:endParaRPr lang="en-US"/>
          </a:p>
        </p:txBody>
      </p:sp>
      <p:sp>
        <p:nvSpPr>
          <p:cNvPr id="3" name="TextBox 2">
            <a:extLst>
              <a:ext uri="{FF2B5EF4-FFF2-40B4-BE49-F238E27FC236}">
                <a16:creationId xmlns:a16="http://schemas.microsoft.com/office/drawing/2014/main" id="{C866F395-120F-6407-0904-C96D96753704}"/>
              </a:ext>
            </a:extLst>
          </p:cNvPr>
          <p:cNvSpPr txBox="1"/>
          <p:nvPr/>
        </p:nvSpPr>
        <p:spPr>
          <a:xfrm>
            <a:off x="534650" y="1118442"/>
            <a:ext cx="11187658" cy="1631216"/>
          </a:xfrm>
          <a:prstGeom prst="rect">
            <a:avLst/>
          </a:prstGeom>
          <a:noFill/>
        </p:spPr>
        <p:txBody>
          <a:bodyPr wrap="square">
            <a:spAutoFit/>
          </a:bodyPr>
          <a:lstStyle/>
          <a:p>
            <a:r>
              <a:rPr lang="en-US" sz="2800" b="1" i="0" dirty="0">
                <a:solidFill>
                  <a:srgbClr val="000000"/>
                </a:solidFill>
                <a:effectLst/>
                <a:latin typeface="OpenSans-Bold"/>
              </a:rPr>
              <a:t>Labels and loose coupling</a:t>
            </a:r>
          </a:p>
          <a:p>
            <a:r>
              <a:rPr lang="en-US" sz="1800" b="0" i="0" dirty="0">
                <a:solidFill>
                  <a:srgbClr val="000000"/>
                </a:solidFill>
                <a:effectLst/>
                <a:latin typeface="CrimsonText-Roman"/>
              </a:rPr>
              <a:t>Services are loosely coupled with Pods via </a:t>
            </a:r>
            <a:r>
              <a:rPr lang="en-US" sz="1800" b="0" i="1" dirty="0">
                <a:solidFill>
                  <a:srgbClr val="000000"/>
                </a:solidFill>
                <a:effectLst/>
                <a:latin typeface="CrimsonText-Italic"/>
              </a:rPr>
              <a:t>labels </a:t>
            </a:r>
            <a:r>
              <a:rPr lang="en-US" sz="1800" b="0" i="0" dirty="0">
                <a:solidFill>
                  <a:srgbClr val="000000"/>
                </a:solidFill>
                <a:effectLst/>
                <a:latin typeface="CrimsonText-Roman"/>
              </a:rPr>
              <a:t>and </a:t>
            </a:r>
            <a:r>
              <a:rPr lang="en-US" sz="1800" b="0" i="1" dirty="0">
                <a:solidFill>
                  <a:srgbClr val="000000"/>
                </a:solidFill>
                <a:effectLst/>
                <a:latin typeface="CrimsonText-Italic"/>
              </a:rPr>
              <a:t>selectors</a:t>
            </a:r>
            <a:r>
              <a:rPr lang="en-US" sz="1800" b="0" i="0" dirty="0">
                <a:solidFill>
                  <a:srgbClr val="000000"/>
                </a:solidFill>
                <a:effectLst/>
                <a:latin typeface="CrimsonText-Roman"/>
              </a:rPr>
              <a:t>. This is the same technology that loosely couples Deployments to Pods and is key to the flexibility of Kubernetes. </a:t>
            </a:r>
            <a:br>
              <a:rPr lang="en-US" sz="1800" b="0" i="0" dirty="0">
                <a:solidFill>
                  <a:srgbClr val="000000"/>
                </a:solidFill>
                <a:effectLst/>
                <a:latin typeface="CrimsonText-Roman"/>
              </a:rPr>
            </a:br>
            <a:r>
              <a:rPr lang="en-US" sz="1800" b="0" i="0" dirty="0">
                <a:solidFill>
                  <a:srgbClr val="000000"/>
                </a:solidFill>
                <a:effectLst/>
                <a:latin typeface="CrimsonText-Roman"/>
              </a:rPr>
              <a:t>3 Pods are labelled as </a:t>
            </a:r>
            <a:r>
              <a:rPr lang="en-US" sz="1600" b="0" i="0" dirty="0">
                <a:solidFill>
                  <a:srgbClr val="000000"/>
                </a:solidFill>
                <a:effectLst/>
                <a:latin typeface="SourceCodePro-Regular"/>
              </a:rPr>
              <a:t>zone=prod </a:t>
            </a:r>
            <a:r>
              <a:rPr lang="en-US" sz="1800" b="0" i="0" dirty="0">
                <a:solidFill>
                  <a:srgbClr val="000000"/>
                </a:solidFill>
                <a:effectLst/>
                <a:latin typeface="CrimsonText-Roman"/>
              </a:rPr>
              <a:t>and </a:t>
            </a:r>
            <a:r>
              <a:rPr lang="en-US" sz="1600" b="0" i="0" dirty="0" err="1">
                <a:solidFill>
                  <a:srgbClr val="000000"/>
                </a:solidFill>
                <a:effectLst/>
                <a:latin typeface="SourceCodePro-Regular"/>
              </a:rPr>
              <a:t>ver</a:t>
            </a:r>
            <a:r>
              <a:rPr lang="en-US" sz="1600" b="0" i="0" dirty="0">
                <a:solidFill>
                  <a:srgbClr val="000000"/>
                </a:solidFill>
                <a:effectLst/>
                <a:latin typeface="SourceCodePro-Regular"/>
              </a:rPr>
              <a:t>=v1</a:t>
            </a:r>
            <a:r>
              <a:rPr lang="en-US" sz="1800" b="0" i="0" dirty="0">
                <a:solidFill>
                  <a:srgbClr val="000000"/>
                </a:solidFill>
                <a:effectLst/>
                <a:latin typeface="CrimsonText-Roman"/>
              </a:rPr>
              <a:t>, and the Service has a </a:t>
            </a:r>
            <a:r>
              <a:rPr lang="en-US" sz="1800" b="0" i="1" dirty="0">
                <a:solidFill>
                  <a:srgbClr val="000000"/>
                </a:solidFill>
                <a:effectLst/>
                <a:latin typeface="CrimsonText-Italic"/>
              </a:rPr>
              <a:t>selector </a:t>
            </a:r>
            <a:r>
              <a:rPr lang="en-US" sz="1800" b="0" i="0" dirty="0">
                <a:solidFill>
                  <a:srgbClr val="000000"/>
                </a:solidFill>
                <a:effectLst/>
                <a:latin typeface="CrimsonText-Roman"/>
              </a:rPr>
              <a:t>that matches.</a:t>
            </a:r>
            <a:r>
              <a:rPr lang="en-US" dirty="0"/>
              <a:t> </a:t>
            </a:r>
            <a:br>
              <a:rPr lang="en-US" dirty="0"/>
            </a:br>
            <a:endParaRPr lang="en-US" dirty="0"/>
          </a:p>
        </p:txBody>
      </p:sp>
      <p:pic>
        <p:nvPicPr>
          <p:cNvPr id="10" name="Picture 9">
            <a:extLst>
              <a:ext uri="{FF2B5EF4-FFF2-40B4-BE49-F238E27FC236}">
                <a16:creationId xmlns:a16="http://schemas.microsoft.com/office/drawing/2014/main" id="{78934859-4FE7-4381-7F33-E1CFD9EE843B}"/>
              </a:ext>
            </a:extLst>
          </p:cNvPr>
          <p:cNvPicPr>
            <a:picLocks noChangeAspect="1"/>
          </p:cNvPicPr>
          <p:nvPr/>
        </p:nvPicPr>
        <p:blipFill>
          <a:blip r:embed="rId2"/>
          <a:stretch>
            <a:fillRect/>
          </a:stretch>
        </p:blipFill>
        <p:spPr>
          <a:xfrm>
            <a:off x="1797799" y="2843554"/>
            <a:ext cx="7906853" cy="2896004"/>
          </a:xfrm>
          <a:prstGeom prst="rect">
            <a:avLst/>
          </a:prstGeom>
        </p:spPr>
      </p:pic>
    </p:spTree>
    <p:extLst>
      <p:ext uri="{BB962C8B-B14F-4D97-AF65-F5344CB8AC3E}">
        <p14:creationId xmlns:p14="http://schemas.microsoft.com/office/powerpoint/2010/main" val="1566274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56F56-3B2F-260D-6D0F-9BBAA20BF94D}"/>
              </a:ext>
            </a:extLst>
          </p:cNvPr>
          <p:cNvSpPr>
            <a:spLocks noGrp="1"/>
          </p:cNvSpPr>
          <p:nvPr>
            <p:ph idx="1"/>
          </p:nvPr>
        </p:nvSpPr>
        <p:spPr>
          <a:xfrm>
            <a:off x="538397" y="2784996"/>
            <a:ext cx="10515600" cy="4351338"/>
          </a:xfrm>
        </p:spPr>
        <p:txBody>
          <a:bodyPr/>
          <a:lstStyle/>
          <a:p>
            <a:pPr marL="0" indent="0">
              <a:buNone/>
            </a:pPr>
            <a:r>
              <a:rPr lang="en-US" sz="2000" b="0" i="1" dirty="0">
                <a:solidFill>
                  <a:srgbClr val="000000"/>
                </a:solidFill>
                <a:effectLst/>
                <a:latin typeface="CrimsonText-Roman"/>
              </a:rPr>
              <a:t>the Service is providing stable networking to all three Pods – you send requests to the Service and it forwards them to the Pods. In doing this, it also provides basic load-balancing across the three Pods.</a:t>
            </a:r>
            <a:r>
              <a:rPr lang="en-US" sz="3200" i="1" dirty="0"/>
              <a:t> </a:t>
            </a:r>
            <a:br>
              <a:rPr lang="en-US" dirty="0"/>
            </a:br>
            <a:endParaRPr lang="en-US" dirty="0"/>
          </a:p>
        </p:txBody>
      </p:sp>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34</a:t>
            </a:fld>
            <a:endParaRPr lang="en-US"/>
          </a:p>
        </p:txBody>
      </p:sp>
    </p:spTree>
    <p:extLst>
      <p:ext uri="{BB962C8B-B14F-4D97-AF65-F5344CB8AC3E}">
        <p14:creationId xmlns:p14="http://schemas.microsoft.com/office/powerpoint/2010/main" val="413787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56F56-3B2F-260D-6D0F-9BBAA20BF94D}"/>
              </a:ext>
            </a:extLst>
          </p:cNvPr>
          <p:cNvSpPr>
            <a:spLocks noGrp="1"/>
          </p:cNvSpPr>
          <p:nvPr>
            <p:ph idx="1"/>
          </p:nvPr>
        </p:nvSpPr>
        <p:spPr>
          <a:xfrm>
            <a:off x="759069" y="1360931"/>
            <a:ext cx="10515600" cy="4351338"/>
          </a:xfrm>
        </p:spPr>
        <p:txBody>
          <a:bodyPr/>
          <a:lstStyle/>
          <a:p>
            <a:pPr marL="0" indent="0">
              <a:buNone/>
            </a:pPr>
            <a:r>
              <a:rPr lang="en-US" sz="2000" b="0" i="1" dirty="0">
                <a:solidFill>
                  <a:srgbClr val="000000"/>
                </a:solidFill>
                <a:effectLst/>
                <a:latin typeface="CrimsonText-Roman"/>
              </a:rPr>
              <a:t>the Service is providing stable networking to all three Pods – you send requests to the Service and it forwards them to the Pods. In doing this, it also provides basic load-balancing across the three Pods.</a:t>
            </a:r>
            <a:r>
              <a:rPr lang="en-US" sz="3200" i="1" dirty="0"/>
              <a:t> </a:t>
            </a:r>
            <a:br>
              <a:rPr lang="en-US" dirty="0"/>
            </a:br>
            <a:endParaRPr lang="en-US" dirty="0"/>
          </a:p>
        </p:txBody>
      </p:sp>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35</a:t>
            </a:fld>
            <a:endParaRPr lang="en-US"/>
          </a:p>
        </p:txBody>
      </p:sp>
      <p:sp>
        <p:nvSpPr>
          <p:cNvPr id="7" name="TextBox 6">
            <a:extLst>
              <a:ext uri="{FF2B5EF4-FFF2-40B4-BE49-F238E27FC236}">
                <a16:creationId xmlns:a16="http://schemas.microsoft.com/office/drawing/2014/main" id="{FABEA9D4-F9B8-91FB-903A-3D55C9873197}"/>
              </a:ext>
            </a:extLst>
          </p:cNvPr>
          <p:cNvSpPr txBox="1"/>
          <p:nvPr/>
        </p:nvSpPr>
        <p:spPr>
          <a:xfrm>
            <a:off x="759068" y="2510294"/>
            <a:ext cx="10594731" cy="1200329"/>
          </a:xfrm>
          <a:prstGeom prst="rect">
            <a:avLst/>
          </a:prstGeom>
          <a:noFill/>
        </p:spPr>
        <p:txBody>
          <a:bodyPr wrap="square">
            <a:spAutoFit/>
          </a:bodyPr>
          <a:lstStyle/>
          <a:p>
            <a:r>
              <a:rPr lang="en-US" sz="2400" b="0" i="0" dirty="0">
                <a:solidFill>
                  <a:srgbClr val="000000"/>
                </a:solidFill>
                <a:effectLst/>
                <a:latin typeface="CrimsonText-Roman"/>
              </a:rPr>
              <a:t>For a Service to send traffic to a Pod, the Pod needs every label the Service is selecting on. It can also have additional labels the Service isn’t looking for. </a:t>
            </a:r>
            <a:br>
              <a:rPr lang="en-US" sz="2400" dirty="0"/>
            </a:br>
            <a:endParaRPr lang="en-US" sz="2400" dirty="0"/>
          </a:p>
        </p:txBody>
      </p:sp>
    </p:spTree>
    <p:extLst>
      <p:ext uri="{BB962C8B-B14F-4D97-AF65-F5344CB8AC3E}">
        <p14:creationId xmlns:p14="http://schemas.microsoft.com/office/powerpoint/2010/main" val="1186740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36</a:t>
            </a:fld>
            <a:endParaRPr lang="en-US"/>
          </a:p>
        </p:txBody>
      </p:sp>
      <p:pic>
        <p:nvPicPr>
          <p:cNvPr id="10" name="Picture 9">
            <a:extLst>
              <a:ext uri="{FF2B5EF4-FFF2-40B4-BE49-F238E27FC236}">
                <a16:creationId xmlns:a16="http://schemas.microsoft.com/office/drawing/2014/main" id="{EED4845D-A2C9-12A8-6BE6-B043F0287788}"/>
              </a:ext>
            </a:extLst>
          </p:cNvPr>
          <p:cNvPicPr>
            <a:picLocks noChangeAspect="1"/>
          </p:cNvPicPr>
          <p:nvPr/>
        </p:nvPicPr>
        <p:blipFill>
          <a:blip r:embed="rId2"/>
          <a:stretch>
            <a:fillRect/>
          </a:stretch>
        </p:blipFill>
        <p:spPr>
          <a:xfrm>
            <a:off x="1323371" y="1244184"/>
            <a:ext cx="9220356" cy="3942424"/>
          </a:xfrm>
          <a:prstGeom prst="rect">
            <a:avLst/>
          </a:prstGeom>
        </p:spPr>
      </p:pic>
    </p:spTree>
    <p:extLst>
      <p:ext uri="{BB962C8B-B14F-4D97-AF65-F5344CB8AC3E}">
        <p14:creationId xmlns:p14="http://schemas.microsoft.com/office/powerpoint/2010/main" val="1070667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37</a:t>
            </a:fld>
            <a:endParaRPr lang="en-US"/>
          </a:p>
        </p:txBody>
      </p:sp>
      <p:pic>
        <p:nvPicPr>
          <p:cNvPr id="3" name="Picture 2">
            <a:extLst>
              <a:ext uri="{FF2B5EF4-FFF2-40B4-BE49-F238E27FC236}">
                <a16:creationId xmlns:a16="http://schemas.microsoft.com/office/drawing/2014/main" id="{8982A91F-D7B7-63F6-6A81-21B495DD4F59}"/>
              </a:ext>
            </a:extLst>
          </p:cNvPr>
          <p:cNvPicPr>
            <a:picLocks noChangeAspect="1"/>
          </p:cNvPicPr>
          <p:nvPr/>
        </p:nvPicPr>
        <p:blipFill>
          <a:blip r:embed="rId2"/>
          <a:stretch>
            <a:fillRect/>
          </a:stretch>
        </p:blipFill>
        <p:spPr>
          <a:xfrm>
            <a:off x="2151557" y="1824797"/>
            <a:ext cx="7830643" cy="3658111"/>
          </a:xfrm>
          <a:prstGeom prst="rect">
            <a:avLst/>
          </a:prstGeom>
        </p:spPr>
      </p:pic>
    </p:spTree>
    <p:extLst>
      <p:ext uri="{BB962C8B-B14F-4D97-AF65-F5344CB8AC3E}">
        <p14:creationId xmlns:p14="http://schemas.microsoft.com/office/powerpoint/2010/main" val="592225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38</a:t>
            </a:fld>
            <a:endParaRPr lang="en-US"/>
          </a:p>
        </p:txBody>
      </p:sp>
      <p:pic>
        <p:nvPicPr>
          <p:cNvPr id="7" name="Picture 6">
            <a:extLst>
              <a:ext uri="{FF2B5EF4-FFF2-40B4-BE49-F238E27FC236}">
                <a16:creationId xmlns:a16="http://schemas.microsoft.com/office/drawing/2014/main" id="{8D266AE9-9C28-B260-4AEE-B8EE517398D1}"/>
              </a:ext>
            </a:extLst>
          </p:cNvPr>
          <p:cNvPicPr>
            <a:picLocks noChangeAspect="1"/>
          </p:cNvPicPr>
          <p:nvPr/>
        </p:nvPicPr>
        <p:blipFill>
          <a:blip r:embed="rId2"/>
          <a:stretch>
            <a:fillRect/>
          </a:stretch>
        </p:blipFill>
        <p:spPr>
          <a:xfrm>
            <a:off x="3152363" y="799732"/>
            <a:ext cx="6220995" cy="5556617"/>
          </a:xfrm>
          <a:prstGeom prst="rect">
            <a:avLst/>
          </a:prstGeom>
        </p:spPr>
      </p:pic>
    </p:spTree>
    <p:extLst>
      <p:ext uri="{BB962C8B-B14F-4D97-AF65-F5344CB8AC3E}">
        <p14:creationId xmlns:p14="http://schemas.microsoft.com/office/powerpoint/2010/main" val="4199190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39</a:t>
            </a:fld>
            <a:endParaRPr lang="en-US"/>
          </a:p>
        </p:txBody>
      </p:sp>
      <p:sp>
        <p:nvSpPr>
          <p:cNvPr id="8" name="TextBox 7">
            <a:extLst>
              <a:ext uri="{FF2B5EF4-FFF2-40B4-BE49-F238E27FC236}">
                <a16:creationId xmlns:a16="http://schemas.microsoft.com/office/drawing/2014/main" id="{96A91752-A30F-330A-24D5-4AE458D487CD}"/>
              </a:ext>
            </a:extLst>
          </p:cNvPr>
          <p:cNvSpPr txBox="1"/>
          <p:nvPr/>
        </p:nvSpPr>
        <p:spPr>
          <a:xfrm>
            <a:off x="676431" y="1306140"/>
            <a:ext cx="10839138" cy="1908215"/>
          </a:xfrm>
          <a:prstGeom prst="rect">
            <a:avLst/>
          </a:prstGeom>
          <a:noFill/>
        </p:spPr>
        <p:txBody>
          <a:bodyPr wrap="square">
            <a:spAutoFit/>
          </a:bodyPr>
          <a:lstStyle/>
          <a:p>
            <a:r>
              <a:rPr lang="en-US" sz="2800" b="1" i="0" dirty="0">
                <a:solidFill>
                  <a:srgbClr val="000000"/>
                </a:solidFill>
                <a:effectLst/>
                <a:latin typeface="OpenSans-Bold"/>
              </a:rPr>
              <a:t>Services and </a:t>
            </a:r>
            <a:r>
              <a:rPr lang="en-US" sz="2800" b="1" i="0" dirty="0" err="1">
                <a:solidFill>
                  <a:srgbClr val="000000"/>
                </a:solidFill>
                <a:effectLst/>
                <a:latin typeface="OpenSans-Bold"/>
              </a:rPr>
              <a:t>EndpointSlices</a:t>
            </a:r>
            <a:endParaRPr lang="en-US" sz="2800" b="1" i="0" dirty="0">
              <a:solidFill>
                <a:srgbClr val="000000"/>
              </a:solidFill>
              <a:effectLst/>
              <a:latin typeface="OpenSans-Bold"/>
            </a:endParaRPr>
          </a:p>
          <a:p>
            <a:r>
              <a:rPr lang="en-US" sz="1800" b="0" i="0" dirty="0">
                <a:solidFill>
                  <a:srgbClr val="000000"/>
                </a:solidFill>
                <a:effectLst/>
                <a:latin typeface="CrimsonText-Roman"/>
              </a:rPr>
              <a:t>As Pods come-and-go, Services maintain an up-to-date list in one or more </a:t>
            </a:r>
            <a:r>
              <a:rPr lang="en-US" sz="1800" b="0" i="1" dirty="0" err="1">
                <a:solidFill>
                  <a:srgbClr val="000000"/>
                </a:solidFill>
                <a:effectLst/>
                <a:latin typeface="CrimsonText-Italic"/>
              </a:rPr>
              <a:t>EndpointSlice</a:t>
            </a:r>
            <a:r>
              <a:rPr lang="en-US" sz="1800" b="0" i="1" dirty="0">
                <a:solidFill>
                  <a:srgbClr val="000000"/>
                </a:solidFill>
                <a:effectLst/>
                <a:latin typeface="CrimsonText-Italic"/>
              </a:rPr>
              <a:t> </a:t>
            </a:r>
            <a:r>
              <a:rPr lang="en-US" sz="1800" b="0" i="0" dirty="0">
                <a:solidFill>
                  <a:srgbClr val="000000"/>
                </a:solidFill>
                <a:effectLst/>
                <a:latin typeface="CrimsonText-Roman"/>
              </a:rPr>
              <a:t>objects that are created automatically for every Service with a label selector.</a:t>
            </a:r>
          </a:p>
          <a:p>
            <a:r>
              <a:rPr lang="en-US" sz="1800" b="0" i="0" dirty="0">
                <a:solidFill>
                  <a:srgbClr val="000000"/>
                </a:solidFill>
                <a:effectLst/>
                <a:latin typeface="CrimsonText-Roman"/>
              </a:rPr>
              <a:t>Every time you create a Service, Kubernetes automatically creates an associated </a:t>
            </a:r>
            <a:r>
              <a:rPr lang="en-US" sz="1800" b="0" i="1" dirty="0">
                <a:solidFill>
                  <a:srgbClr val="000000"/>
                </a:solidFill>
                <a:effectLst/>
                <a:latin typeface="CrimsonText-Italic"/>
              </a:rPr>
              <a:t>Endpoints </a:t>
            </a:r>
            <a:r>
              <a:rPr lang="en-US" sz="1800" b="0" i="0" dirty="0">
                <a:solidFill>
                  <a:srgbClr val="000000"/>
                </a:solidFill>
                <a:effectLst/>
                <a:latin typeface="CrimsonText-Roman"/>
              </a:rPr>
              <a:t>object. This Endpoints object is used to store a dynamic list of healthy Pods matching the Service’s label selector.</a:t>
            </a:r>
            <a:r>
              <a:rPr lang="en-US" dirty="0"/>
              <a:t> </a:t>
            </a:r>
            <a:br>
              <a:rPr lang="en-US" dirty="0"/>
            </a:br>
            <a:endParaRPr lang="en-US" dirty="0"/>
          </a:p>
        </p:txBody>
      </p:sp>
      <p:sp>
        <p:nvSpPr>
          <p:cNvPr id="10" name="TextBox 9">
            <a:extLst>
              <a:ext uri="{FF2B5EF4-FFF2-40B4-BE49-F238E27FC236}">
                <a16:creationId xmlns:a16="http://schemas.microsoft.com/office/drawing/2014/main" id="{66F72DC0-D169-AB69-7E45-6EDE580BA66C}"/>
              </a:ext>
            </a:extLst>
          </p:cNvPr>
          <p:cNvSpPr txBox="1"/>
          <p:nvPr/>
        </p:nvSpPr>
        <p:spPr>
          <a:xfrm>
            <a:off x="676431" y="3429000"/>
            <a:ext cx="10515600" cy="1200329"/>
          </a:xfrm>
          <a:prstGeom prst="rect">
            <a:avLst/>
          </a:prstGeom>
          <a:noFill/>
        </p:spPr>
        <p:txBody>
          <a:bodyPr wrap="square">
            <a:spAutoFit/>
          </a:bodyPr>
          <a:lstStyle/>
          <a:p>
            <a:r>
              <a:rPr lang="en-US" sz="1800" b="0" i="0" dirty="0">
                <a:solidFill>
                  <a:srgbClr val="000000"/>
                </a:solidFill>
                <a:effectLst/>
                <a:latin typeface="CrimsonText-Roman"/>
              </a:rPr>
              <a:t>Kubernetes is constantly evaluating the Service’s label selector against all healthy Pods on the cluster. Any new Pods that match the selector get added to one of the Service’s </a:t>
            </a:r>
            <a:r>
              <a:rPr lang="en-US" sz="1800" b="0" i="0" dirty="0" err="1">
                <a:solidFill>
                  <a:srgbClr val="000000"/>
                </a:solidFill>
                <a:effectLst/>
                <a:latin typeface="CrimsonText-Roman"/>
              </a:rPr>
              <a:t>EndpointSlice</a:t>
            </a:r>
            <a:r>
              <a:rPr lang="en-US" sz="1800" b="0" i="0" dirty="0">
                <a:solidFill>
                  <a:srgbClr val="000000"/>
                </a:solidFill>
                <a:effectLst/>
                <a:latin typeface="CrimsonText-Roman"/>
              </a:rPr>
              <a:t> objects, whereas any Pods that disappear get removed. This means the Services </a:t>
            </a:r>
            <a:r>
              <a:rPr lang="en-US" sz="1800" b="0" i="0" dirty="0" err="1">
                <a:solidFill>
                  <a:srgbClr val="000000"/>
                </a:solidFill>
                <a:effectLst/>
                <a:latin typeface="CrimsonText-Roman"/>
              </a:rPr>
              <a:t>EndpointSlice</a:t>
            </a:r>
            <a:r>
              <a:rPr lang="en-US" sz="1800" b="0" i="0" dirty="0">
                <a:solidFill>
                  <a:srgbClr val="000000"/>
                </a:solidFill>
                <a:effectLst/>
                <a:latin typeface="CrimsonText-Roman"/>
              </a:rPr>
              <a:t> objects are always up to date.</a:t>
            </a:r>
            <a:r>
              <a:rPr lang="en-US" dirty="0"/>
              <a:t> </a:t>
            </a:r>
            <a:br>
              <a:rPr lang="en-US" dirty="0"/>
            </a:br>
            <a:endParaRPr lang="en-US" dirty="0"/>
          </a:p>
        </p:txBody>
      </p:sp>
    </p:spTree>
    <p:extLst>
      <p:ext uri="{BB962C8B-B14F-4D97-AF65-F5344CB8AC3E}">
        <p14:creationId xmlns:p14="http://schemas.microsoft.com/office/powerpoint/2010/main" val="7086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7519C1-5012-44F5-DFAD-56254EDE4CF2}"/>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A9ED3875-BCEE-A922-C622-6C6E65CDD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A7FD8-80C5-CBC7-2709-B5D60DF5969E}"/>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8" name="TextBox 7">
            <a:extLst>
              <a:ext uri="{FF2B5EF4-FFF2-40B4-BE49-F238E27FC236}">
                <a16:creationId xmlns:a16="http://schemas.microsoft.com/office/drawing/2014/main" id="{A6D78ED9-4DE0-31D2-4425-540F45CB2E51}"/>
              </a:ext>
            </a:extLst>
          </p:cNvPr>
          <p:cNvSpPr txBox="1"/>
          <p:nvPr/>
        </p:nvSpPr>
        <p:spPr>
          <a:xfrm>
            <a:off x="838200" y="1843950"/>
            <a:ext cx="10544332" cy="3170099"/>
          </a:xfrm>
          <a:prstGeom prst="rect">
            <a:avLst/>
          </a:prstGeom>
          <a:noFill/>
        </p:spPr>
        <p:txBody>
          <a:bodyPr wrap="square">
            <a:spAutoFit/>
          </a:bodyPr>
          <a:lstStyle/>
          <a:p>
            <a:r>
              <a:rPr lang="en-US" sz="2400" b="0" i="0" dirty="0">
                <a:solidFill>
                  <a:srgbClr val="000000"/>
                </a:solidFill>
                <a:effectLst/>
                <a:latin typeface="CrimsonText-Roman"/>
              </a:rPr>
              <a:t>The </a:t>
            </a:r>
            <a:r>
              <a:rPr lang="en-US" sz="2400" b="0" i="1" dirty="0">
                <a:solidFill>
                  <a:srgbClr val="000000"/>
                </a:solidFill>
                <a:effectLst/>
                <a:latin typeface="CrimsonText-Italic"/>
              </a:rPr>
              <a:t>Deployment spec </a:t>
            </a:r>
            <a:r>
              <a:rPr lang="en-US" sz="2400" b="0" i="0" dirty="0">
                <a:solidFill>
                  <a:srgbClr val="000000"/>
                </a:solidFill>
                <a:effectLst/>
                <a:latin typeface="CrimsonText-Roman"/>
              </a:rPr>
              <a:t>is a declarative YAML object where you describe the desired state of a stateless app. You give it to Kubernetes where the </a:t>
            </a:r>
            <a:r>
              <a:rPr lang="en-US" sz="2400" b="0" i="1" dirty="0">
                <a:solidFill>
                  <a:srgbClr val="000000"/>
                </a:solidFill>
                <a:effectLst/>
                <a:latin typeface="CrimsonText-Italic"/>
              </a:rPr>
              <a:t>Deployment controller </a:t>
            </a:r>
            <a:r>
              <a:rPr lang="en-US" sz="2400" b="0" i="0" dirty="0">
                <a:solidFill>
                  <a:srgbClr val="000000"/>
                </a:solidFill>
                <a:effectLst/>
                <a:latin typeface="CrimsonText-Roman"/>
              </a:rPr>
              <a:t>implements and manages it. The controller element is highly-available and operates as a background loop on the control plane reconciling observed state with desired state.</a:t>
            </a:r>
          </a:p>
          <a:p>
            <a:r>
              <a:rPr lang="en-US" sz="2400" b="0" i="0" dirty="0">
                <a:solidFill>
                  <a:srgbClr val="000000"/>
                </a:solidFill>
                <a:effectLst/>
                <a:latin typeface="CrimsonText-Roman"/>
              </a:rPr>
              <a:t>The latest version of the Deployment object, including all features and attributes, is defined in the </a:t>
            </a:r>
            <a:r>
              <a:rPr lang="en-US" sz="2400" b="0" i="0" dirty="0">
                <a:solidFill>
                  <a:srgbClr val="000000"/>
                </a:solidFill>
                <a:effectLst/>
                <a:latin typeface="SourceCodePro-Regular"/>
              </a:rPr>
              <a:t>apps/v1 </a:t>
            </a:r>
            <a:r>
              <a:rPr lang="en-US" sz="2400" b="0" i="0" dirty="0">
                <a:solidFill>
                  <a:srgbClr val="000000"/>
                </a:solidFill>
                <a:effectLst/>
                <a:latin typeface="CrimsonText-Roman"/>
              </a:rPr>
              <a:t>workloads API sub-group.</a:t>
            </a:r>
            <a:r>
              <a:rPr lang="en-US" sz="2800" dirty="0"/>
              <a:t> </a:t>
            </a:r>
            <a:br>
              <a:rPr lang="en-US" sz="2800" dirty="0"/>
            </a:br>
            <a:endParaRPr lang="en-US" sz="2800" dirty="0"/>
          </a:p>
        </p:txBody>
      </p:sp>
    </p:spTree>
    <p:extLst>
      <p:ext uri="{BB962C8B-B14F-4D97-AF65-F5344CB8AC3E}">
        <p14:creationId xmlns:p14="http://schemas.microsoft.com/office/powerpoint/2010/main" val="1997985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40</a:t>
            </a:fld>
            <a:endParaRPr lang="en-US"/>
          </a:p>
        </p:txBody>
      </p:sp>
      <p:sp>
        <p:nvSpPr>
          <p:cNvPr id="3" name="TextBox 2">
            <a:extLst>
              <a:ext uri="{FF2B5EF4-FFF2-40B4-BE49-F238E27FC236}">
                <a16:creationId xmlns:a16="http://schemas.microsoft.com/office/drawing/2014/main" id="{3BD769D6-5597-4E80-FEC3-E3C027FC1F51}"/>
              </a:ext>
            </a:extLst>
          </p:cNvPr>
          <p:cNvSpPr txBox="1"/>
          <p:nvPr/>
        </p:nvSpPr>
        <p:spPr>
          <a:xfrm>
            <a:off x="838200" y="1353103"/>
            <a:ext cx="9984698" cy="2677656"/>
          </a:xfrm>
          <a:prstGeom prst="rect">
            <a:avLst/>
          </a:prstGeom>
          <a:noFill/>
        </p:spPr>
        <p:txBody>
          <a:bodyPr wrap="square">
            <a:spAutoFit/>
          </a:bodyPr>
          <a:lstStyle/>
          <a:p>
            <a:r>
              <a:rPr lang="en-US" sz="2400" b="0" i="0" dirty="0">
                <a:solidFill>
                  <a:srgbClr val="000000"/>
                </a:solidFill>
                <a:effectLst/>
                <a:latin typeface="CrimsonText-Roman"/>
              </a:rPr>
              <a:t>When sending traffic to Pods via a Service, the cluster’s internal DNS resolves the Service name to an IP address. It then sends the traffic to this stable IP address and the traffic gets routed to one of the Pods. However, a </a:t>
            </a:r>
            <a:r>
              <a:rPr lang="en-US" sz="2400" b="0" i="1" dirty="0">
                <a:solidFill>
                  <a:srgbClr val="000000"/>
                </a:solidFill>
                <a:effectLst/>
                <a:latin typeface="CrimsonText-Italic"/>
              </a:rPr>
              <a:t>Kubernetes-native </a:t>
            </a:r>
            <a:r>
              <a:rPr lang="en-US" sz="2400" b="0" i="0" dirty="0">
                <a:solidFill>
                  <a:srgbClr val="000000"/>
                </a:solidFill>
                <a:effectLst/>
                <a:latin typeface="CrimsonText-Roman"/>
              </a:rPr>
              <a:t>application (that’s a fancy way of saying an application that understands Kubernetes and can query the Kubernetes API) can query </a:t>
            </a:r>
            <a:r>
              <a:rPr lang="en-US" sz="2400" b="0" i="0" dirty="0" err="1">
                <a:solidFill>
                  <a:srgbClr val="000000"/>
                </a:solidFill>
                <a:effectLst/>
                <a:latin typeface="CrimsonText-Roman"/>
              </a:rPr>
              <a:t>EndpointSlices</a:t>
            </a:r>
            <a:r>
              <a:rPr lang="en-US" sz="2400" b="0" i="0" dirty="0">
                <a:solidFill>
                  <a:srgbClr val="000000"/>
                </a:solidFill>
                <a:effectLst/>
                <a:latin typeface="CrimsonText-Roman"/>
              </a:rPr>
              <a:t> directly, bypassing the DNS lookup and use of the Service’s IP.</a:t>
            </a:r>
            <a:r>
              <a:rPr lang="en-US" sz="2400" dirty="0"/>
              <a:t> </a:t>
            </a:r>
            <a:br>
              <a:rPr lang="en-US" sz="2400" dirty="0"/>
            </a:br>
            <a:endParaRPr lang="en-US" sz="2400" dirty="0"/>
          </a:p>
        </p:txBody>
      </p:sp>
      <p:sp>
        <p:nvSpPr>
          <p:cNvPr id="9" name="TextBox 8">
            <a:extLst>
              <a:ext uri="{FF2B5EF4-FFF2-40B4-BE49-F238E27FC236}">
                <a16:creationId xmlns:a16="http://schemas.microsoft.com/office/drawing/2014/main" id="{68690061-A1C4-948A-1AFE-8FE68BC4CCB4}"/>
              </a:ext>
            </a:extLst>
          </p:cNvPr>
          <p:cNvSpPr txBox="1"/>
          <p:nvPr/>
        </p:nvSpPr>
        <p:spPr>
          <a:xfrm>
            <a:off x="912526" y="4304568"/>
            <a:ext cx="9984697" cy="1200329"/>
          </a:xfrm>
          <a:prstGeom prst="rect">
            <a:avLst/>
          </a:prstGeom>
          <a:noFill/>
        </p:spPr>
        <p:txBody>
          <a:bodyPr wrap="square">
            <a:spAutoFit/>
          </a:bodyPr>
          <a:lstStyle/>
          <a:p>
            <a:r>
              <a:rPr lang="en-US" sz="1800" b="1" i="0" dirty="0">
                <a:solidFill>
                  <a:srgbClr val="000000"/>
                </a:solidFill>
                <a:effectLst/>
                <a:latin typeface="CrimsonText-Bold"/>
              </a:rPr>
              <a:t>Note: </a:t>
            </a:r>
            <a:r>
              <a:rPr lang="en-US" sz="1800" b="0" i="0" dirty="0">
                <a:solidFill>
                  <a:srgbClr val="000000"/>
                </a:solidFill>
                <a:effectLst/>
                <a:latin typeface="CrimsonText-Roman"/>
              </a:rPr>
              <a:t>Recent versions of Kubernetes are replacing older monolithic </a:t>
            </a:r>
            <a:r>
              <a:rPr lang="en-US" sz="1800" b="0" i="1" dirty="0">
                <a:solidFill>
                  <a:srgbClr val="000000"/>
                </a:solidFill>
                <a:effectLst/>
                <a:latin typeface="CrimsonText-Italic"/>
              </a:rPr>
              <a:t>Endpoints </a:t>
            </a:r>
            <a:r>
              <a:rPr lang="en-US" sz="1800" b="0" i="0" dirty="0">
                <a:solidFill>
                  <a:srgbClr val="000000"/>
                </a:solidFill>
                <a:effectLst/>
                <a:latin typeface="CrimsonText-Roman"/>
              </a:rPr>
              <a:t>objects with more efficient </a:t>
            </a:r>
            <a:r>
              <a:rPr lang="en-US" sz="1800" b="0" i="1" dirty="0" err="1">
                <a:solidFill>
                  <a:srgbClr val="000000"/>
                </a:solidFill>
                <a:effectLst/>
                <a:latin typeface="CrimsonText-Italic"/>
              </a:rPr>
              <a:t>EndpointSlices</a:t>
            </a:r>
            <a:r>
              <a:rPr lang="en-US" sz="1800" b="0" i="0" dirty="0">
                <a:solidFill>
                  <a:srgbClr val="000000"/>
                </a:solidFill>
                <a:effectLst/>
                <a:latin typeface="CrimsonText-Roman"/>
              </a:rPr>
              <a:t>. The functionality is identical, but </a:t>
            </a:r>
            <a:r>
              <a:rPr lang="en-US" sz="1800" b="0" i="1" dirty="0" err="1">
                <a:solidFill>
                  <a:srgbClr val="000000"/>
                </a:solidFill>
                <a:effectLst/>
                <a:latin typeface="CrimsonText-Italic"/>
              </a:rPr>
              <a:t>EndpointSlices</a:t>
            </a:r>
            <a:r>
              <a:rPr lang="en-US" sz="1800" b="0" i="1" dirty="0">
                <a:solidFill>
                  <a:srgbClr val="000000"/>
                </a:solidFill>
                <a:effectLst/>
                <a:latin typeface="CrimsonText-Italic"/>
              </a:rPr>
              <a:t> </a:t>
            </a:r>
            <a:r>
              <a:rPr lang="en-US" sz="1800" b="0" i="0" dirty="0">
                <a:solidFill>
                  <a:srgbClr val="000000"/>
                </a:solidFill>
                <a:effectLst/>
                <a:latin typeface="CrimsonText-Roman"/>
              </a:rPr>
              <a:t>achieve better performance and are more efficient on large busy clusters.</a:t>
            </a:r>
            <a:r>
              <a:rPr lang="en-US" dirty="0"/>
              <a:t> </a:t>
            </a:r>
            <a:br>
              <a:rPr lang="en-US" dirty="0"/>
            </a:br>
            <a:endParaRPr lang="en-US" dirty="0"/>
          </a:p>
        </p:txBody>
      </p:sp>
    </p:spTree>
    <p:extLst>
      <p:ext uri="{BB962C8B-B14F-4D97-AF65-F5344CB8AC3E}">
        <p14:creationId xmlns:p14="http://schemas.microsoft.com/office/powerpoint/2010/main" val="4216240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41</a:t>
            </a:fld>
            <a:endParaRPr lang="en-US"/>
          </a:p>
        </p:txBody>
      </p:sp>
      <p:sp>
        <p:nvSpPr>
          <p:cNvPr id="7" name="TextBox 6">
            <a:extLst>
              <a:ext uri="{FF2B5EF4-FFF2-40B4-BE49-F238E27FC236}">
                <a16:creationId xmlns:a16="http://schemas.microsoft.com/office/drawing/2014/main" id="{BC8376B7-E8F0-7B08-7B04-9A985964DBBD}"/>
              </a:ext>
            </a:extLst>
          </p:cNvPr>
          <p:cNvSpPr txBox="1"/>
          <p:nvPr/>
        </p:nvSpPr>
        <p:spPr>
          <a:xfrm>
            <a:off x="678305" y="1664088"/>
            <a:ext cx="10675495" cy="3231654"/>
          </a:xfrm>
          <a:prstGeom prst="rect">
            <a:avLst/>
          </a:prstGeom>
          <a:noFill/>
        </p:spPr>
        <p:txBody>
          <a:bodyPr wrap="square">
            <a:spAutoFit/>
          </a:bodyPr>
          <a:lstStyle/>
          <a:p>
            <a:r>
              <a:rPr lang="en-US" sz="3600" b="1" i="0" dirty="0">
                <a:solidFill>
                  <a:srgbClr val="000000"/>
                </a:solidFill>
                <a:effectLst/>
                <a:latin typeface="OpenSans-Bold"/>
              </a:rPr>
              <a:t>Dual stack networking (IPv4 and IPv6)</a:t>
            </a:r>
          </a:p>
          <a:p>
            <a:r>
              <a:rPr lang="en-US" sz="2400" b="0" i="0" dirty="0">
                <a:solidFill>
                  <a:srgbClr val="000000"/>
                </a:solidFill>
                <a:effectLst/>
                <a:latin typeface="CrimsonText-Roman"/>
              </a:rPr>
              <a:t>Kubernetes 1.23 promoted IPv4/IPv6 dual-stack networking to stable. This means Pods and Services can have IPv4 and IPv6 addresses. It’s a major step forward in general Kubernetes networking and may be a game-changer for Kubernetes on IoT where there are potentially thousands of devices needing their own IP addresses.</a:t>
            </a:r>
          </a:p>
          <a:p>
            <a:r>
              <a:rPr lang="en-US" sz="2400" b="0" i="0" dirty="0">
                <a:solidFill>
                  <a:srgbClr val="000000"/>
                </a:solidFill>
                <a:effectLst/>
                <a:latin typeface="CrimsonText-Roman"/>
              </a:rPr>
              <a:t>For this to work, you need all cluster nodes to have routable IPv4 and IPv6 addresses and your CNI plugin needs to support dual stack networking.</a:t>
            </a:r>
            <a:r>
              <a:rPr lang="en-US" sz="2400" dirty="0"/>
              <a:t> </a:t>
            </a:r>
            <a:br>
              <a:rPr lang="en-US" sz="2400" dirty="0"/>
            </a:br>
            <a:endParaRPr lang="en-US" sz="2400" dirty="0"/>
          </a:p>
        </p:txBody>
      </p:sp>
    </p:spTree>
    <p:extLst>
      <p:ext uri="{BB962C8B-B14F-4D97-AF65-F5344CB8AC3E}">
        <p14:creationId xmlns:p14="http://schemas.microsoft.com/office/powerpoint/2010/main" val="795901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42</a:t>
            </a:fld>
            <a:endParaRPr lang="en-US"/>
          </a:p>
        </p:txBody>
      </p:sp>
      <p:sp>
        <p:nvSpPr>
          <p:cNvPr id="3" name="TextBox 2">
            <a:extLst>
              <a:ext uri="{FF2B5EF4-FFF2-40B4-BE49-F238E27FC236}">
                <a16:creationId xmlns:a16="http://schemas.microsoft.com/office/drawing/2014/main" id="{7938F665-FFB0-6C6E-64DE-632B4457F7E0}"/>
              </a:ext>
            </a:extLst>
          </p:cNvPr>
          <p:cNvSpPr txBox="1"/>
          <p:nvPr/>
        </p:nvSpPr>
        <p:spPr>
          <a:xfrm>
            <a:off x="1166110" y="1533862"/>
            <a:ext cx="9859780" cy="3447098"/>
          </a:xfrm>
          <a:prstGeom prst="rect">
            <a:avLst/>
          </a:prstGeom>
          <a:noFill/>
        </p:spPr>
        <p:txBody>
          <a:bodyPr wrap="square">
            <a:spAutoFit/>
          </a:bodyPr>
          <a:lstStyle/>
          <a:p>
            <a:r>
              <a:rPr lang="en-US" sz="2800" b="1" i="0" dirty="0">
                <a:solidFill>
                  <a:srgbClr val="000000"/>
                </a:solidFill>
                <a:effectLst/>
                <a:latin typeface="OpenSans-Bold"/>
              </a:rPr>
              <a:t>Accessing Services from inside the cluster</a:t>
            </a:r>
            <a:br>
              <a:rPr lang="en-US" sz="2800" b="1" i="0" dirty="0">
                <a:solidFill>
                  <a:srgbClr val="000000"/>
                </a:solidFill>
                <a:effectLst/>
                <a:latin typeface="OpenSans-Bold"/>
              </a:rPr>
            </a:br>
            <a:endParaRPr lang="en-US" sz="2800" b="1" i="0" dirty="0">
              <a:solidFill>
                <a:srgbClr val="000000"/>
              </a:solidFill>
              <a:effectLst/>
              <a:latin typeface="OpenSans-Bold"/>
            </a:endParaRPr>
          </a:p>
          <a:p>
            <a:r>
              <a:rPr lang="en-US" sz="1800" b="0" i="0" dirty="0">
                <a:solidFill>
                  <a:srgbClr val="000000"/>
                </a:solidFill>
                <a:effectLst/>
                <a:latin typeface="CrimsonText-Roman"/>
              </a:rPr>
              <a:t>Kubernetes supports several </a:t>
            </a:r>
            <a:r>
              <a:rPr lang="en-US" sz="1800" b="0" i="1" dirty="0">
                <a:solidFill>
                  <a:srgbClr val="000000"/>
                </a:solidFill>
                <a:effectLst/>
                <a:latin typeface="CrimsonText-Italic"/>
              </a:rPr>
              <a:t>types </a:t>
            </a:r>
            <a:r>
              <a:rPr lang="en-US" sz="1800" b="0" i="0" dirty="0">
                <a:solidFill>
                  <a:srgbClr val="000000"/>
                </a:solidFill>
                <a:effectLst/>
                <a:latin typeface="CrimsonText-Roman"/>
              </a:rPr>
              <a:t>of Service. The default type is </a:t>
            </a:r>
            <a:r>
              <a:rPr lang="en-US" sz="1800" b="0" i="1" dirty="0" err="1">
                <a:solidFill>
                  <a:srgbClr val="000000"/>
                </a:solidFill>
                <a:effectLst/>
                <a:latin typeface="CrimsonText-Italic"/>
              </a:rPr>
              <a:t>ClusterIP</a:t>
            </a:r>
            <a:r>
              <a:rPr lang="en-US" sz="1800" b="0" i="0" dirty="0">
                <a:solidFill>
                  <a:srgbClr val="000000"/>
                </a:solidFill>
                <a:effectLst/>
                <a:latin typeface="CrimsonText-Roman"/>
              </a:rPr>
              <a:t>.</a:t>
            </a:r>
          </a:p>
          <a:p>
            <a:r>
              <a:rPr lang="en-US" sz="1800" b="0" i="0" dirty="0">
                <a:solidFill>
                  <a:srgbClr val="000000"/>
                </a:solidFill>
                <a:effectLst/>
                <a:latin typeface="CrimsonText-Roman"/>
              </a:rPr>
              <a:t>A </a:t>
            </a:r>
            <a:r>
              <a:rPr lang="en-US" sz="1800" b="0" i="1" dirty="0" err="1">
                <a:solidFill>
                  <a:srgbClr val="000000"/>
                </a:solidFill>
                <a:effectLst/>
                <a:latin typeface="CrimsonText-Italic"/>
              </a:rPr>
              <a:t>ClusterIP</a:t>
            </a:r>
            <a:r>
              <a:rPr lang="en-US" sz="1800" b="0" i="1" dirty="0">
                <a:solidFill>
                  <a:srgbClr val="000000"/>
                </a:solidFill>
                <a:effectLst/>
                <a:latin typeface="CrimsonText-Italic"/>
              </a:rPr>
              <a:t> </a:t>
            </a:r>
            <a:r>
              <a:rPr lang="en-US" sz="1800" b="0" i="0" dirty="0">
                <a:solidFill>
                  <a:srgbClr val="000000"/>
                </a:solidFill>
                <a:effectLst/>
                <a:latin typeface="CrimsonText-Roman"/>
              </a:rPr>
              <a:t>Service has a stable virtual IP address that is </a:t>
            </a:r>
            <a:r>
              <a:rPr lang="en-US" sz="1800" b="1" i="0" dirty="0">
                <a:solidFill>
                  <a:srgbClr val="000000"/>
                </a:solidFill>
                <a:effectLst/>
                <a:latin typeface="CrimsonText-Bold"/>
              </a:rPr>
              <a:t>only accessible from inside the cluster</a:t>
            </a:r>
            <a:r>
              <a:rPr lang="en-US" sz="1800" b="0" i="0" dirty="0">
                <a:solidFill>
                  <a:srgbClr val="000000"/>
                </a:solidFill>
                <a:effectLst/>
                <a:latin typeface="CrimsonText-Roman"/>
              </a:rPr>
              <a:t>. It’s programmed into the internal network fabric and guaranteed to be stable for the life of the Service. </a:t>
            </a:r>
            <a:r>
              <a:rPr lang="en-US" sz="1800" b="0" i="1" dirty="0">
                <a:solidFill>
                  <a:srgbClr val="000000"/>
                </a:solidFill>
                <a:effectLst/>
                <a:latin typeface="CrimsonText-Italic"/>
              </a:rPr>
              <a:t>Programmed into the network fabric </a:t>
            </a:r>
            <a:r>
              <a:rPr lang="en-US" sz="1800" b="0" i="0" dirty="0">
                <a:solidFill>
                  <a:srgbClr val="000000"/>
                </a:solidFill>
                <a:effectLst/>
                <a:latin typeface="CrimsonText-Roman"/>
              </a:rPr>
              <a:t>is a fancy way of saying the network </a:t>
            </a:r>
            <a:r>
              <a:rPr lang="en-US" sz="1800" b="0" i="1" dirty="0">
                <a:solidFill>
                  <a:srgbClr val="000000"/>
                </a:solidFill>
                <a:effectLst/>
                <a:latin typeface="CrimsonText-Italic"/>
              </a:rPr>
              <a:t>just knows about it </a:t>
            </a:r>
            <a:r>
              <a:rPr lang="en-US" sz="1800" b="0" i="0" dirty="0">
                <a:solidFill>
                  <a:srgbClr val="000000"/>
                </a:solidFill>
                <a:effectLst/>
                <a:latin typeface="CrimsonText-Roman"/>
              </a:rPr>
              <a:t>and you don’t need to bother with the details.</a:t>
            </a:r>
          </a:p>
          <a:p>
            <a:r>
              <a:rPr lang="en-US" sz="1800" b="0" i="0" dirty="0">
                <a:solidFill>
                  <a:srgbClr val="000000"/>
                </a:solidFill>
                <a:effectLst/>
                <a:latin typeface="CrimsonText-Roman"/>
              </a:rPr>
              <a:t>Anyway, every Service you create gets a </a:t>
            </a:r>
            <a:r>
              <a:rPr lang="en-US" sz="1800" b="0" i="0" dirty="0" err="1">
                <a:solidFill>
                  <a:srgbClr val="000000"/>
                </a:solidFill>
                <a:effectLst/>
                <a:latin typeface="CrimsonText-Roman"/>
              </a:rPr>
              <a:t>ClusterIP</a:t>
            </a:r>
            <a:r>
              <a:rPr lang="en-US" sz="1800" b="0" i="0" dirty="0">
                <a:solidFill>
                  <a:srgbClr val="000000"/>
                </a:solidFill>
                <a:effectLst/>
                <a:latin typeface="CrimsonText-Roman"/>
              </a:rPr>
              <a:t> that’s registered, along with the name of the Service, in the cluster’s internal DNS service. All Pods in the cluster are preprogrammed to use the cluster’s DNS service, meaning all Pods can convert Service names to </a:t>
            </a:r>
            <a:r>
              <a:rPr lang="en-US" sz="1800" b="0" i="0" dirty="0" err="1">
                <a:solidFill>
                  <a:srgbClr val="000000"/>
                </a:solidFill>
                <a:effectLst/>
                <a:latin typeface="CrimsonText-Roman"/>
              </a:rPr>
              <a:t>ClusterIPs</a:t>
            </a:r>
            <a:r>
              <a:rPr lang="en-US" sz="1800" b="0" i="0" dirty="0">
                <a:solidFill>
                  <a:srgbClr val="000000"/>
                </a:solidFill>
                <a:effectLst/>
                <a:latin typeface="CrimsonText-Roman"/>
              </a:rPr>
              <a:t>.</a:t>
            </a:r>
            <a:r>
              <a:rPr lang="en-US" dirty="0"/>
              <a:t> </a:t>
            </a:r>
            <a:br>
              <a:rPr lang="en-US" dirty="0"/>
            </a:br>
            <a:endParaRPr lang="en-US" dirty="0"/>
          </a:p>
        </p:txBody>
      </p:sp>
    </p:spTree>
    <p:extLst>
      <p:ext uri="{BB962C8B-B14F-4D97-AF65-F5344CB8AC3E}">
        <p14:creationId xmlns:p14="http://schemas.microsoft.com/office/powerpoint/2010/main" val="1433058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43</a:t>
            </a:fld>
            <a:endParaRPr lang="en-US"/>
          </a:p>
        </p:txBody>
      </p:sp>
      <p:sp>
        <p:nvSpPr>
          <p:cNvPr id="7" name="TextBox 6">
            <a:extLst>
              <a:ext uri="{FF2B5EF4-FFF2-40B4-BE49-F238E27FC236}">
                <a16:creationId xmlns:a16="http://schemas.microsoft.com/office/drawing/2014/main" id="{1FA41352-8C3D-856C-BD27-EA5DAC55F3E4}"/>
              </a:ext>
            </a:extLst>
          </p:cNvPr>
          <p:cNvSpPr txBox="1"/>
          <p:nvPr/>
        </p:nvSpPr>
        <p:spPr>
          <a:xfrm>
            <a:off x="677056" y="1623803"/>
            <a:ext cx="10837887" cy="3016210"/>
          </a:xfrm>
          <a:prstGeom prst="rect">
            <a:avLst/>
          </a:prstGeom>
          <a:noFill/>
        </p:spPr>
        <p:txBody>
          <a:bodyPr wrap="square">
            <a:spAutoFit/>
          </a:bodyPr>
          <a:lstStyle/>
          <a:p>
            <a:r>
              <a:rPr lang="en-US" sz="2800" b="1" i="0" dirty="0">
                <a:solidFill>
                  <a:srgbClr val="000000"/>
                </a:solidFill>
                <a:effectLst/>
                <a:latin typeface="OpenSans-Bold"/>
              </a:rPr>
              <a:t>Accessing Services from outside the cluster</a:t>
            </a:r>
          </a:p>
          <a:p>
            <a:r>
              <a:rPr lang="en-US" sz="1800" b="0" i="0" dirty="0">
                <a:solidFill>
                  <a:srgbClr val="000000"/>
                </a:solidFill>
                <a:effectLst/>
                <a:latin typeface="CrimsonText-Roman"/>
              </a:rPr>
              <a:t>Kubernetes has two types of Service for requests originating from outside the cluster:</a:t>
            </a:r>
          </a:p>
          <a:p>
            <a:r>
              <a:rPr lang="en-US" sz="1800" b="0" i="0" dirty="0">
                <a:solidFill>
                  <a:srgbClr val="000000"/>
                </a:solidFill>
                <a:effectLst/>
                <a:latin typeface="CrimsonText-Roman"/>
              </a:rPr>
              <a:t>• </a:t>
            </a:r>
            <a:r>
              <a:rPr lang="en-US" sz="1800" b="0" i="0" dirty="0" err="1">
                <a:solidFill>
                  <a:srgbClr val="000000"/>
                </a:solidFill>
                <a:effectLst/>
                <a:latin typeface="CrimsonText-Roman"/>
              </a:rPr>
              <a:t>NodePort</a:t>
            </a:r>
            <a:endParaRPr lang="en-US" sz="1800" b="0" i="0" dirty="0">
              <a:solidFill>
                <a:srgbClr val="000000"/>
              </a:solidFill>
              <a:effectLst/>
              <a:latin typeface="CrimsonText-Roman"/>
            </a:endParaRPr>
          </a:p>
          <a:p>
            <a:r>
              <a:rPr lang="en-US" sz="1800" b="0" i="0" dirty="0">
                <a:solidFill>
                  <a:srgbClr val="000000"/>
                </a:solidFill>
                <a:effectLst/>
                <a:latin typeface="CrimsonText-Roman"/>
              </a:rPr>
              <a:t>• </a:t>
            </a:r>
            <a:r>
              <a:rPr lang="en-US" sz="1800" b="0" i="0" dirty="0" err="1">
                <a:solidFill>
                  <a:srgbClr val="000000"/>
                </a:solidFill>
                <a:effectLst/>
                <a:latin typeface="CrimsonText-Roman"/>
              </a:rPr>
              <a:t>LoadBalancer</a:t>
            </a:r>
            <a:endParaRPr lang="en-US" sz="1800" b="0" i="0" dirty="0">
              <a:solidFill>
                <a:srgbClr val="000000"/>
              </a:solidFill>
              <a:effectLst/>
              <a:latin typeface="CrimsonText-Roman"/>
            </a:endParaRPr>
          </a:p>
          <a:p>
            <a:r>
              <a:rPr lang="en-US" sz="1800" b="1" i="0" dirty="0" err="1">
                <a:solidFill>
                  <a:srgbClr val="000000"/>
                </a:solidFill>
                <a:effectLst/>
                <a:latin typeface="CrimsonText-Bold"/>
              </a:rPr>
              <a:t>NodePort</a:t>
            </a:r>
            <a:r>
              <a:rPr lang="en-US" sz="1800" b="1" i="0" dirty="0">
                <a:solidFill>
                  <a:srgbClr val="000000"/>
                </a:solidFill>
                <a:effectLst/>
                <a:latin typeface="CrimsonText-Bold"/>
              </a:rPr>
              <a:t> Services </a:t>
            </a:r>
            <a:r>
              <a:rPr lang="en-US" sz="1800" b="0" i="0" dirty="0">
                <a:solidFill>
                  <a:srgbClr val="000000"/>
                </a:solidFill>
                <a:effectLst/>
                <a:latin typeface="CrimsonText-Roman"/>
              </a:rPr>
              <a:t>build on top of the </a:t>
            </a:r>
            <a:r>
              <a:rPr lang="en-US" sz="1800" b="0" i="0" dirty="0" err="1">
                <a:solidFill>
                  <a:srgbClr val="000000"/>
                </a:solidFill>
                <a:effectLst/>
                <a:latin typeface="CrimsonText-Roman"/>
              </a:rPr>
              <a:t>ClusterIP</a:t>
            </a:r>
            <a:r>
              <a:rPr lang="en-US" sz="1800" b="0" i="0" dirty="0">
                <a:solidFill>
                  <a:srgbClr val="000000"/>
                </a:solidFill>
                <a:effectLst/>
                <a:latin typeface="CrimsonText-Roman"/>
              </a:rPr>
              <a:t> type and allow external clients to hit a dedicated port on every cluster node and reach the Service. We call this dedicated port the “</a:t>
            </a:r>
            <a:r>
              <a:rPr lang="en-US" sz="1800" b="0" i="0" dirty="0" err="1">
                <a:solidFill>
                  <a:srgbClr val="000000"/>
                </a:solidFill>
                <a:effectLst/>
                <a:latin typeface="CrimsonText-Roman"/>
              </a:rPr>
              <a:t>NodePort</a:t>
            </a:r>
            <a:r>
              <a:rPr lang="en-US" sz="1800" b="0" i="0" dirty="0">
                <a:solidFill>
                  <a:srgbClr val="000000"/>
                </a:solidFill>
                <a:effectLst/>
                <a:latin typeface="CrimsonText-Roman"/>
              </a:rPr>
              <a:t>”.</a:t>
            </a:r>
          </a:p>
          <a:p>
            <a:r>
              <a:rPr lang="en-US" sz="1800" b="0" i="0" dirty="0">
                <a:solidFill>
                  <a:srgbClr val="000000"/>
                </a:solidFill>
                <a:effectLst/>
                <a:latin typeface="CrimsonText-Roman"/>
              </a:rPr>
              <a:t>You already know the default Service type is </a:t>
            </a:r>
            <a:r>
              <a:rPr lang="en-US" sz="1800" b="0" i="0" dirty="0" err="1">
                <a:solidFill>
                  <a:srgbClr val="000000"/>
                </a:solidFill>
                <a:effectLst/>
                <a:latin typeface="CrimsonText-Roman"/>
              </a:rPr>
              <a:t>ClusterIP</a:t>
            </a:r>
            <a:r>
              <a:rPr lang="en-US" sz="1800" b="0" i="0" dirty="0">
                <a:solidFill>
                  <a:srgbClr val="000000"/>
                </a:solidFill>
                <a:effectLst/>
                <a:latin typeface="CrimsonText-Roman"/>
              </a:rPr>
              <a:t> and it registers a DNS name, virtual IP, and port with the cluster’s DNS. </a:t>
            </a:r>
            <a:r>
              <a:rPr lang="en-US" sz="1800" b="0" i="0" dirty="0" err="1">
                <a:solidFill>
                  <a:srgbClr val="000000"/>
                </a:solidFill>
                <a:effectLst/>
                <a:latin typeface="CrimsonText-Roman"/>
              </a:rPr>
              <a:t>NodePort</a:t>
            </a:r>
            <a:r>
              <a:rPr lang="en-US" sz="1800" b="0" i="0" dirty="0">
                <a:solidFill>
                  <a:srgbClr val="000000"/>
                </a:solidFill>
                <a:effectLst/>
                <a:latin typeface="CrimsonText-Roman"/>
              </a:rPr>
              <a:t> Services build on this by adding</a:t>
            </a:r>
          </a:p>
          <a:p>
            <a:r>
              <a:rPr lang="en-US" sz="1800" b="0" i="0" dirty="0">
                <a:solidFill>
                  <a:srgbClr val="000000"/>
                </a:solidFill>
                <a:effectLst/>
                <a:latin typeface="CrimsonText-Roman"/>
              </a:rPr>
              <a:t>an additional </a:t>
            </a:r>
            <a:r>
              <a:rPr lang="en-US" sz="1800" b="0" i="1" dirty="0" err="1">
                <a:solidFill>
                  <a:srgbClr val="000000"/>
                </a:solidFill>
                <a:effectLst/>
                <a:latin typeface="CrimsonText-Italic"/>
              </a:rPr>
              <a:t>NodePort</a:t>
            </a:r>
            <a:r>
              <a:rPr lang="en-US" sz="1800" b="0" i="1" dirty="0">
                <a:solidFill>
                  <a:srgbClr val="000000"/>
                </a:solidFill>
                <a:effectLst/>
                <a:latin typeface="CrimsonText-Italic"/>
              </a:rPr>
              <a:t> </a:t>
            </a:r>
            <a:r>
              <a:rPr lang="en-US" sz="1800" b="0" i="0" dirty="0">
                <a:solidFill>
                  <a:srgbClr val="000000"/>
                </a:solidFill>
                <a:effectLst/>
                <a:latin typeface="CrimsonText-Roman"/>
              </a:rPr>
              <a:t>that can be used to reach the Service from outside the cluster.</a:t>
            </a:r>
            <a:r>
              <a:rPr lang="en-US" dirty="0"/>
              <a:t> </a:t>
            </a:r>
            <a:br>
              <a:rPr lang="en-US" dirty="0"/>
            </a:br>
            <a:endParaRPr lang="en-US" dirty="0"/>
          </a:p>
        </p:txBody>
      </p:sp>
    </p:spTree>
    <p:extLst>
      <p:ext uri="{BB962C8B-B14F-4D97-AF65-F5344CB8AC3E}">
        <p14:creationId xmlns:p14="http://schemas.microsoft.com/office/powerpoint/2010/main" val="409862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44</a:t>
            </a:fld>
            <a:endParaRPr lang="en-US"/>
          </a:p>
        </p:txBody>
      </p:sp>
      <p:sp>
        <p:nvSpPr>
          <p:cNvPr id="7" name="TextBox 6">
            <a:extLst>
              <a:ext uri="{FF2B5EF4-FFF2-40B4-BE49-F238E27FC236}">
                <a16:creationId xmlns:a16="http://schemas.microsoft.com/office/drawing/2014/main" id="{1FA41352-8C3D-856C-BD27-EA5DAC55F3E4}"/>
              </a:ext>
            </a:extLst>
          </p:cNvPr>
          <p:cNvSpPr txBox="1"/>
          <p:nvPr/>
        </p:nvSpPr>
        <p:spPr>
          <a:xfrm>
            <a:off x="677056" y="1623803"/>
            <a:ext cx="10940321" cy="3139321"/>
          </a:xfrm>
          <a:prstGeom prst="rect">
            <a:avLst/>
          </a:prstGeom>
          <a:noFill/>
        </p:spPr>
        <p:txBody>
          <a:bodyPr wrap="square">
            <a:spAutoFit/>
          </a:bodyPr>
          <a:lstStyle/>
          <a:p>
            <a:r>
              <a:rPr lang="en-US" dirty="0" err="1"/>
              <a:t>apiVersion</a:t>
            </a:r>
            <a:r>
              <a:rPr lang="en-US" dirty="0"/>
              <a:t>: v1</a:t>
            </a:r>
          </a:p>
          <a:p>
            <a:r>
              <a:rPr lang="en-US" dirty="0"/>
              <a:t>kind: Service</a:t>
            </a:r>
          </a:p>
          <a:p>
            <a:r>
              <a:rPr lang="en-US" dirty="0"/>
              <a:t>metadata:</a:t>
            </a:r>
          </a:p>
          <a:p>
            <a:r>
              <a:rPr lang="en-US" dirty="0"/>
              <a:t>  name: skippy</a:t>
            </a:r>
          </a:p>
          <a:p>
            <a:r>
              <a:rPr lang="en-US" dirty="0"/>
              <a:t>spec:</a:t>
            </a:r>
          </a:p>
          <a:p>
            <a:r>
              <a:rPr lang="en-US" dirty="0"/>
              <a:t>  type: </a:t>
            </a:r>
            <a:r>
              <a:rPr lang="en-US" dirty="0" err="1"/>
              <a:t>NodePort</a:t>
            </a:r>
            <a:endParaRPr lang="en-US" dirty="0"/>
          </a:p>
          <a:p>
            <a:r>
              <a:rPr lang="en-US" dirty="0"/>
              <a:t>  ports:</a:t>
            </a:r>
          </a:p>
          <a:p>
            <a:r>
              <a:rPr lang="en-US" dirty="0"/>
              <a:t>- port: 8080</a:t>
            </a:r>
          </a:p>
          <a:p>
            <a:r>
              <a:rPr lang="en-US" dirty="0"/>
              <a:t>  </a:t>
            </a:r>
            <a:r>
              <a:rPr lang="en-US" dirty="0" err="1"/>
              <a:t>nodePort</a:t>
            </a:r>
            <a:r>
              <a:rPr lang="en-US" dirty="0"/>
              <a:t>: 30050</a:t>
            </a:r>
          </a:p>
          <a:p>
            <a:r>
              <a:rPr lang="en-US" dirty="0"/>
              <a:t>selector:</a:t>
            </a:r>
          </a:p>
          <a:p>
            <a:r>
              <a:rPr lang="en-US" dirty="0"/>
              <a:t>  app: hello-world</a:t>
            </a:r>
          </a:p>
        </p:txBody>
      </p:sp>
      <p:sp>
        <p:nvSpPr>
          <p:cNvPr id="3" name="TextBox 2">
            <a:extLst>
              <a:ext uri="{FF2B5EF4-FFF2-40B4-BE49-F238E27FC236}">
                <a16:creationId xmlns:a16="http://schemas.microsoft.com/office/drawing/2014/main" id="{3B37E8F9-DEE9-F1A0-807A-6C8B718C3B4B}"/>
              </a:ext>
            </a:extLst>
          </p:cNvPr>
          <p:cNvSpPr txBox="1"/>
          <p:nvPr/>
        </p:nvSpPr>
        <p:spPr>
          <a:xfrm>
            <a:off x="534650" y="4959572"/>
            <a:ext cx="10633022" cy="923330"/>
          </a:xfrm>
          <a:prstGeom prst="rect">
            <a:avLst/>
          </a:prstGeom>
          <a:noFill/>
        </p:spPr>
        <p:txBody>
          <a:bodyPr wrap="square">
            <a:spAutoFit/>
          </a:bodyPr>
          <a:lstStyle/>
          <a:p>
            <a:r>
              <a:rPr lang="en-US" sz="1800" b="0" i="0" dirty="0">
                <a:solidFill>
                  <a:srgbClr val="000000"/>
                </a:solidFill>
                <a:effectLst/>
                <a:latin typeface="CrimsonText-Roman"/>
              </a:rPr>
              <a:t>Pods </a:t>
            </a:r>
            <a:r>
              <a:rPr lang="en-US" sz="1800" b="1" i="0" dirty="0">
                <a:solidFill>
                  <a:srgbClr val="000000"/>
                </a:solidFill>
                <a:effectLst/>
                <a:latin typeface="CrimsonText-Bold"/>
              </a:rPr>
              <a:t>inside </a:t>
            </a:r>
            <a:r>
              <a:rPr lang="en-US" sz="1800" b="0" i="0" dirty="0">
                <a:solidFill>
                  <a:srgbClr val="000000"/>
                </a:solidFill>
                <a:effectLst/>
                <a:latin typeface="CrimsonText-Roman"/>
              </a:rPr>
              <a:t>the cluster can access this Service by its name (skippy) on port </a:t>
            </a:r>
            <a:r>
              <a:rPr lang="en-US" sz="1600" b="0" i="0" dirty="0">
                <a:solidFill>
                  <a:srgbClr val="000000"/>
                </a:solidFill>
                <a:effectLst/>
                <a:latin typeface="SourceCodePro-Regular"/>
              </a:rPr>
              <a:t>8080</a:t>
            </a:r>
            <a:r>
              <a:rPr lang="en-US" sz="1800" b="0" i="0" dirty="0">
                <a:solidFill>
                  <a:srgbClr val="000000"/>
                </a:solidFill>
                <a:effectLst/>
                <a:latin typeface="CrimsonText-Roman"/>
              </a:rPr>
              <a:t>. Clients connecting from </a:t>
            </a:r>
            <a:r>
              <a:rPr lang="en-US" sz="1800" b="1" i="0" dirty="0">
                <a:solidFill>
                  <a:srgbClr val="000000"/>
                </a:solidFill>
                <a:effectLst/>
                <a:latin typeface="CrimsonText-Bold"/>
              </a:rPr>
              <a:t>outside </a:t>
            </a:r>
            <a:r>
              <a:rPr lang="en-US" sz="1800" b="0" i="0" dirty="0">
                <a:solidFill>
                  <a:srgbClr val="000000"/>
                </a:solidFill>
                <a:effectLst/>
                <a:latin typeface="CrimsonText-Roman"/>
              </a:rPr>
              <a:t>the cluster can send traffic to any cluster node on port </a:t>
            </a:r>
            <a:r>
              <a:rPr lang="en-US" sz="1600" b="0" i="0" dirty="0">
                <a:solidFill>
                  <a:srgbClr val="000000"/>
                </a:solidFill>
                <a:effectLst/>
                <a:latin typeface="SourceCodePro-Regular"/>
              </a:rPr>
              <a:t>30050</a:t>
            </a:r>
            <a:r>
              <a:rPr lang="en-US" sz="1800" b="0" i="0" dirty="0">
                <a:solidFill>
                  <a:srgbClr val="000000"/>
                </a:solidFill>
                <a:effectLst/>
                <a:latin typeface="CrimsonText-Roman"/>
              </a:rPr>
              <a:t>.</a:t>
            </a:r>
            <a:r>
              <a:rPr lang="en-US" dirty="0"/>
              <a:t> </a:t>
            </a:r>
            <a:br>
              <a:rPr lang="en-US" dirty="0"/>
            </a:br>
            <a:endParaRPr lang="en-US" dirty="0"/>
          </a:p>
        </p:txBody>
      </p:sp>
    </p:spTree>
    <p:extLst>
      <p:ext uri="{BB962C8B-B14F-4D97-AF65-F5344CB8AC3E}">
        <p14:creationId xmlns:p14="http://schemas.microsoft.com/office/powerpoint/2010/main" val="4233637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45</a:t>
            </a:fld>
            <a:endParaRPr lang="en-US"/>
          </a:p>
        </p:txBody>
      </p:sp>
      <p:pic>
        <p:nvPicPr>
          <p:cNvPr id="9" name="Picture 8">
            <a:extLst>
              <a:ext uri="{FF2B5EF4-FFF2-40B4-BE49-F238E27FC236}">
                <a16:creationId xmlns:a16="http://schemas.microsoft.com/office/drawing/2014/main" id="{A74D21B6-F32A-1E2E-A6CC-6AE6B5707BAA}"/>
              </a:ext>
            </a:extLst>
          </p:cNvPr>
          <p:cNvPicPr>
            <a:picLocks noChangeAspect="1"/>
          </p:cNvPicPr>
          <p:nvPr/>
        </p:nvPicPr>
        <p:blipFill>
          <a:blip r:embed="rId2"/>
          <a:stretch>
            <a:fillRect/>
          </a:stretch>
        </p:blipFill>
        <p:spPr>
          <a:xfrm>
            <a:off x="1463141" y="1478479"/>
            <a:ext cx="9265718" cy="4427645"/>
          </a:xfrm>
          <a:prstGeom prst="rect">
            <a:avLst/>
          </a:prstGeom>
        </p:spPr>
      </p:pic>
    </p:spTree>
    <p:extLst>
      <p:ext uri="{BB962C8B-B14F-4D97-AF65-F5344CB8AC3E}">
        <p14:creationId xmlns:p14="http://schemas.microsoft.com/office/powerpoint/2010/main" val="3538058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46</a:t>
            </a:fld>
            <a:endParaRPr lang="en-US"/>
          </a:p>
        </p:txBody>
      </p:sp>
      <p:pic>
        <p:nvPicPr>
          <p:cNvPr id="3" name="Picture 2">
            <a:extLst>
              <a:ext uri="{FF2B5EF4-FFF2-40B4-BE49-F238E27FC236}">
                <a16:creationId xmlns:a16="http://schemas.microsoft.com/office/drawing/2014/main" id="{CE354129-A4C9-C364-EF56-08971573343C}"/>
              </a:ext>
            </a:extLst>
          </p:cNvPr>
          <p:cNvPicPr>
            <a:picLocks noChangeAspect="1"/>
          </p:cNvPicPr>
          <p:nvPr/>
        </p:nvPicPr>
        <p:blipFill>
          <a:blip r:embed="rId2"/>
          <a:stretch>
            <a:fillRect/>
          </a:stretch>
        </p:blipFill>
        <p:spPr>
          <a:xfrm>
            <a:off x="646784" y="1434872"/>
            <a:ext cx="10225074" cy="3851295"/>
          </a:xfrm>
          <a:prstGeom prst="rect">
            <a:avLst/>
          </a:prstGeom>
        </p:spPr>
      </p:pic>
    </p:spTree>
    <p:extLst>
      <p:ext uri="{BB962C8B-B14F-4D97-AF65-F5344CB8AC3E}">
        <p14:creationId xmlns:p14="http://schemas.microsoft.com/office/powerpoint/2010/main" val="3457795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47</a:t>
            </a:fld>
            <a:endParaRPr lang="en-US"/>
          </a:p>
        </p:txBody>
      </p:sp>
      <p:sp>
        <p:nvSpPr>
          <p:cNvPr id="7" name="TextBox 6">
            <a:extLst>
              <a:ext uri="{FF2B5EF4-FFF2-40B4-BE49-F238E27FC236}">
                <a16:creationId xmlns:a16="http://schemas.microsoft.com/office/drawing/2014/main" id="{4CEE5C33-7E93-F14D-F26C-681D3DEF0EC2}"/>
              </a:ext>
            </a:extLst>
          </p:cNvPr>
          <p:cNvSpPr txBox="1"/>
          <p:nvPr/>
        </p:nvSpPr>
        <p:spPr>
          <a:xfrm>
            <a:off x="1503580" y="2090172"/>
            <a:ext cx="8307049" cy="2677656"/>
          </a:xfrm>
          <a:prstGeom prst="rect">
            <a:avLst/>
          </a:prstGeom>
          <a:noFill/>
        </p:spPr>
        <p:txBody>
          <a:bodyPr wrap="square">
            <a:spAutoFit/>
          </a:bodyPr>
          <a:lstStyle/>
          <a:p>
            <a:r>
              <a:rPr lang="en-US" sz="2800" b="0" i="0" dirty="0">
                <a:solidFill>
                  <a:srgbClr val="000000"/>
                </a:solidFill>
                <a:effectLst/>
                <a:latin typeface="CrimsonText-Roman"/>
              </a:rPr>
              <a:t>The field of interest is </a:t>
            </a:r>
            <a:r>
              <a:rPr lang="en-US" sz="2400" b="0" i="0" dirty="0">
                <a:solidFill>
                  <a:srgbClr val="000000"/>
                </a:solidFill>
                <a:effectLst/>
                <a:latin typeface="SourceCodePro-Regular"/>
              </a:rPr>
              <a:t>.</a:t>
            </a:r>
            <a:r>
              <a:rPr lang="en-US" sz="2400" b="0" i="0" dirty="0" err="1">
                <a:solidFill>
                  <a:srgbClr val="000000"/>
                </a:solidFill>
                <a:effectLst/>
                <a:latin typeface="SourceCodePro-Regular"/>
              </a:rPr>
              <a:t>spec.ipFamilyPolicy</a:t>
            </a:r>
            <a:r>
              <a:rPr lang="en-US" sz="2400" b="0" i="0" dirty="0">
                <a:solidFill>
                  <a:srgbClr val="000000"/>
                </a:solidFill>
                <a:effectLst/>
                <a:latin typeface="SourceCodePro-Regular"/>
              </a:rPr>
              <a:t> </a:t>
            </a:r>
            <a:r>
              <a:rPr lang="en-US" sz="2800" b="0" i="0" dirty="0">
                <a:solidFill>
                  <a:srgbClr val="000000"/>
                </a:solidFill>
                <a:effectLst/>
                <a:latin typeface="CrimsonText-Roman"/>
              </a:rPr>
              <a:t>which can be set to any of the following three values:</a:t>
            </a:r>
          </a:p>
          <a:p>
            <a:r>
              <a:rPr lang="en-US" sz="2800" b="0" i="0" dirty="0">
                <a:solidFill>
                  <a:srgbClr val="000000"/>
                </a:solidFill>
                <a:effectLst/>
                <a:latin typeface="CrimsonText-Roman"/>
              </a:rPr>
              <a:t>• </a:t>
            </a:r>
            <a:r>
              <a:rPr lang="en-US" sz="2800" b="0" i="0" dirty="0" err="1">
                <a:solidFill>
                  <a:srgbClr val="000000"/>
                </a:solidFill>
                <a:effectLst/>
                <a:latin typeface="CrimsonText-Roman"/>
              </a:rPr>
              <a:t>SingleStack</a:t>
            </a:r>
            <a:endParaRPr lang="en-US" sz="2800" b="0" i="0" dirty="0">
              <a:solidFill>
                <a:srgbClr val="000000"/>
              </a:solidFill>
              <a:effectLst/>
              <a:latin typeface="CrimsonText-Roman"/>
            </a:endParaRPr>
          </a:p>
          <a:p>
            <a:r>
              <a:rPr lang="en-US" sz="2800" b="0" i="0" dirty="0">
                <a:solidFill>
                  <a:srgbClr val="000000"/>
                </a:solidFill>
                <a:effectLst/>
                <a:latin typeface="CrimsonText-Roman"/>
              </a:rPr>
              <a:t>• </a:t>
            </a:r>
            <a:r>
              <a:rPr lang="en-US" sz="2800" b="0" i="0" dirty="0" err="1">
                <a:solidFill>
                  <a:srgbClr val="000000"/>
                </a:solidFill>
                <a:effectLst/>
                <a:latin typeface="CrimsonText-Roman"/>
              </a:rPr>
              <a:t>PreferDualStack</a:t>
            </a:r>
            <a:endParaRPr lang="en-US" sz="2800" b="0" i="0" dirty="0">
              <a:solidFill>
                <a:srgbClr val="000000"/>
              </a:solidFill>
              <a:effectLst/>
              <a:latin typeface="CrimsonText-Roman"/>
            </a:endParaRPr>
          </a:p>
          <a:p>
            <a:r>
              <a:rPr lang="en-US" sz="2800" b="0" i="0" dirty="0">
                <a:solidFill>
                  <a:srgbClr val="000000"/>
                </a:solidFill>
                <a:effectLst/>
                <a:latin typeface="CrimsonText-Roman"/>
              </a:rPr>
              <a:t>• </a:t>
            </a:r>
            <a:r>
              <a:rPr lang="en-US" sz="2800" b="0" i="0" dirty="0" err="1">
                <a:solidFill>
                  <a:srgbClr val="000000"/>
                </a:solidFill>
                <a:effectLst/>
                <a:latin typeface="CrimsonText-Roman"/>
              </a:rPr>
              <a:t>RequireDualStack</a:t>
            </a:r>
            <a:r>
              <a:rPr lang="en-US" sz="2800" dirty="0"/>
              <a:t> </a:t>
            </a:r>
            <a:br>
              <a:rPr lang="en-US" sz="2800" dirty="0"/>
            </a:br>
            <a:endParaRPr lang="en-US" sz="2800" dirty="0"/>
          </a:p>
        </p:txBody>
      </p:sp>
    </p:spTree>
    <p:extLst>
      <p:ext uri="{BB962C8B-B14F-4D97-AF65-F5344CB8AC3E}">
        <p14:creationId xmlns:p14="http://schemas.microsoft.com/office/powerpoint/2010/main" val="776111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48</a:t>
            </a:fld>
            <a:endParaRPr lang="en-US"/>
          </a:p>
        </p:txBody>
      </p:sp>
      <p:sp>
        <p:nvSpPr>
          <p:cNvPr id="3" name="TextBox 2">
            <a:extLst>
              <a:ext uri="{FF2B5EF4-FFF2-40B4-BE49-F238E27FC236}">
                <a16:creationId xmlns:a16="http://schemas.microsoft.com/office/drawing/2014/main" id="{F8D38D57-90B0-186E-C157-DE52751498C0}"/>
              </a:ext>
            </a:extLst>
          </p:cNvPr>
          <p:cNvSpPr txBox="1"/>
          <p:nvPr/>
        </p:nvSpPr>
        <p:spPr>
          <a:xfrm>
            <a:off x="1880017" y="1490008"/>
            <a:ext cx="8658068" cy="3662541"/>
          </a:xfrm>
          <a:prstGeom prst="rect">
            <a:avLst/>
          </a:prstGeom>
          <a:noFill/>
        </p:spPr>
        <p:txBody>
          <a:bodyPr wrap="square">
            <a:spAutoFit/>
          </a:bodyPr>
          <a:lstStyle/>
          <a:p>
            <a:r>
              <a:rPr lang="en-US" sz="2800" b="0" i="0" dirty="0" err="1">
                <a:solidFill>
                  <a:srgbClr val="000000"/>
                </a:solidFill>
                <a:effectLst/>
                <a:latin typeface="SourceCodePro-Regular"/>
              </a:rPr>
              <a:t>kubectl</a:t>
            </a:r>
            <a:r>
              <a:rPr lang="en-US" sz="2800" b="0" i="0" dirty="0">
                <a:solidFill>
                  <a:srgbClr val="000000"/>
                </a:solidFill>
                <a:effectLst/>
                <a:latin typeface="SourceCodePro-Regular"/>
              </a:rPr>
              <a:t> expose deployment svc-test --type=</a:t>
            </a:r>
            <a:r>
              <a:rPr lang="en-US" sz="2800" b="0" i="0" dirty="0" err="1">
                <a:solidFill>
                  <a:srgbClr val="000000"/>
                </a:solidFill>
                <a:effectLst/>
                <a:latin typeface="SourceCodePro-Regular"/>
              </a:rPr>
              <a:t>NodePort</a:t>
            </a:r>
            <a:br>
              <a:rPr lang="en-US" sz="2400" b="0" i="0" dirty="0">
                <a:solidFill>
                  <a:srgbClr val="000000"/>
                </a:solidFill>
                <a:effectLst/>
                <a:latin typeface="SourceCodePro-Regular"/>
              </a:rPr>
            </a:br>
            <a:r>
              <a:rPr lang="en-US" sz="2800" b="0" i="0" dirty="0" err="1">
                <a:solidFill>
                  <a:srgbClr val="000000"/>
                </a:solidFill>
                <a:effectLst/>
                <a:latin typeface="SourceCodePro-Regular"/>
              </a:rPr>
              <a:t>kubectl</a:t>
            </a:r>
            <a:r>
              <a:rPr lang="en-US" sz="2800" b="0" i="0" dirty="0">
                <a:solidFill>
                  <a:srgbClr val="000000"/>
                </a:solidFill>
                <a:effectLst/>
                <a:latin typeface="SourceCodePro-Regular"/>
              </a:rPr>
              <a:t> describe svc svc-test</a:t>
            </a:r>
            <a:r>
              <a:rPr lang="en-US" sz="8000" dirty="0"/>
              <a:t> </a:t>
            </a:r>
            <a:br>
              <a:rPr lang="en-US" sz="6000" dirty="0"/>
            </a:br>
            <a:r>
              <a:rPr lang="en-US" sz="6000" dirty="0"/>
              <a:t> </a:t>
            </a:r>
            <a:br>
              <a:rPr lang="en-US" sz="6000" dirty="0"/>
            </a:br>
            <a:endParaRPr lang="en-US" sz="6000" dirty="0"/>
          </a:p>
        </p:txBody>
      </p:sp>
    </p:spTree>
    <p:extLst>
      <p:ext uri="{BB962C8B-B14F-4D97-AF65-F5344CB8AC3E}">
        <p14:creationId xmlns:p14="http://schemas.microsoft.com/office/powerpoint/2010/main" val="1621256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8/3/2024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49</a:t>
            </a:fld>
            <a:endParaRPr lang="en-US"/>
          </a:p>
        </p:txBody>
      </p:sp>
      <p:pic>
        <p:nvPicPr>
          <p:cNvPr id="7" name="Picture 6">
            <a:extLst>
              <a:ext uri="{FF2B5EF4-FFF2-40B4-BE49-F238E27FC236}">
                <a16:creationId xmlns:a16="http://schemas.microsoft.com/office/drawing/2014/main" id="{97B38C5E-57B9-B35A-5A4E-EF5EF8BA40C5}"/>
              </a:ext>
            </a:extLst>
          </p:cNvPr>
          <p:cNvPicPr>
            <a:picLocks noChangeAspect="1"/>
          </p:cNvPicPr>
          <p:nvPr/>
        </p:nvPicPr>
        <p:blipFill>
          <a:blip r:embed="rId2"/>
          <a:stretch>
            <a:fillRect/>
          </a:stretch>
        </p:blipFill>
        <p:spPr>
          <a:xfrm>
            <a:off x="3860745" y="553428"/>
            <a:ext cx="4470509" cy="5338747"/>
          </a:xfrm>
          <a:prstGeom prst="rect">
            <a:avLst/>
          </a:prstGeom>
        </p:spPr>
      </p:pic>
    </p:spTree>
    <p:extLst>
      <p:ext uri="{BB962C8B-B14F-4D97-AF65-F5344CB8AC3E}">
        <p14:creationId xmlns:p14="http://schemas.microsoft.com/office/powerpoint/2010/main" val="45247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DEDC9B-76C9-8F90-8FF1-BE72BA20A545}"/>
              </a:ext>
            </a:extLst>
          </p:cNvPr>
          <p:cNvSpPr>
            <a:spLocks noGrp="1"/>
          </p:cNvSpPr>
          <p:nvPr>
            <p:ph type="dt" sz="half" idx="10"/>
          </p:nvPr>
        </p:nvSpPr>
        <p:spPr/>
        <p:txBody>
          <a:bodyPr/>
          <a:lstStyle/>
          <a:p>
            <a:fld id="{D40A7B7E-3938-4D0E-8E14-E58AA83CCFB6}" type="datetime1">
              <a:rPr lang="en-US" sz="1800" smtClean="0"/>
              <a:t>8/1/2024</a:t>
            </a:fld>
            <a:endParaRPr lang="en-US" sz="1800" dirty="0"/>
          </a:p>
        </p:txBody>
      </p:sp>
      <p:sp>
        <p:nvSpPr>
          <p:cNvPr id="5" name="Footer Placeholder 4">
            <a:extLst>
              <a:ext uri="{FF2B5EF4-FFF2-40B4-BE49-F238E27FC236}">
                <a16:creationId xmlns:a16="http://schemas.microsoft.com/office/drawing/2014/main" id="{26D37CDF-3391-7FCC-B0BF-D6B7D03AA692}"/>
              </a:ext>
            </a:extLst>
          </p:cNvPr>
          <p:cNvSpPr>
            <a:spLocks noGrp="1"/>
          </p:cNvSpPr>
          <p:nvPr>
            <p:ph type="ftr" sz="quarter" idx="11"/>
          </p:nvPr>
        </p:nvSpPr>
        <p:spPr/>
        <p:txBody>
          <a:bodyPr/>
          <a:lstStyle/>
          <a:p>
            <a:endParaRPr lang="en-US" sz="1400"/>
          </a:p>
        </p:txBody>
      </p:sp>
      <p:sp>
        <p:nvSpPr>
          <p:cNvPr id="6" name="Slide Number Placeholder 5">
            <a:extLst>
              <a:ext uri="{FF2B5EF4-FFF2-40B4-BE49-F238E27FC236}">
                <a16:creationId xmlns:a16="http://schemas.microsoft.com/office/drawing/2014/main" id="{A9660425-9760-B5A5-D5B7-1467FECE0BD6}"/>
              </a:ext>
            </a:extLst>
          </p:cNvPr>
          <p:cNvSpPr>
            <a:spLocks noGrp="1"/>
          </p:cNvSpPr>
          <p:nvPr>
            <p:ph type="sldNum" sz="quarter" idx="12"/>
          </p:nvPr>
        </p:nvSpPr>
        <p:spPr/>
        <p:txBody>
          <a:bodyPr/>
          <a:lstStyle/>
          <a:p>
            <a:fld id="{5EE24C92-1265-4741-8F9F-404A15D9386E}" type="slidenum">
              <a:rPr lang="en-US" sz="1400" smtClean="0"/>
              <a:t>5</a:t>
            </a:fld>
            <a:endParaRPr lang="en-US" sz="1400"/>
          </a:p>
        </p:txBody>
      </p:sp>
      <p:sp>
        <p:nvSpPr>
          <p:cNvPr id="3" name="TextBox 2">
            <a:extLst>
              <a:ext uri="{FF2B5EF4-FFF2-40B4-BE49-F238E27FC236}">
                <a16:creationId xmlns:a16="http://schemas.microsoft.com/office/drawing/2014/main" id="{8039AA30-1ECC-1581-C57C-9FE3E39B7DD6}"/>
              </a:ext>
            </a:extLst>
          </p:cNvPr>
          <p:cNvSpPr txBox="1"/>
          <p:nvPr/>
        </p:nvSpPr>
        <p:spPr>
          <a:xfrm>
            <a:off x="665814" y="1967061"/>
            <a:ext cx="10687986" cy="2431435"/>
          </a:xfrm>
          <a:prstGeom prst="rect">
            <a:avLst/>
          </a:prstGeom>
          <a:noFill/>
        </p:spPr>
        <p:txBody>
          <a:bodyPr wrap="square">
            <a:spAutoFit/>
          </a:bodyPr>
          <a:lstStyle/>
          <a:p>
            <a:r>
              <a:rPr lang="en-US" sz="2400" b="1" i="1" dirty="0">
                <a:solidFill>
                  <a:srgbClr val="000000"/>
                </a:solidFill>
                <a:effectLst/>
                <a:latin typeface="CrimsonText-Bold"/>
              </a:rPr>
              <a:t>Note: </a:t>
            </a:r>
            <a:r>
              <a:rPr lang="en-US" sz="2400" b="0" i="1" dirty="0">
                <a:solidFill>
                  <a:srgbClr val="000000"/>
                </a:solidFill>
                <a:effectLst/>
                <a:latin typeface="CrimsonText-Roman"/>
              </a:rPr>
              <a:t>The Kubernetes API is architecturally divided into smaller sub-groups to make it easier to manage and navigate. The </a:t>
            </a:r>
            <a:r>
              <a:rPr lang="en-US" sz="2400" b="0" i="1" dirty="0">
                <a:solidFill>
                  <a:srgbClr val="000000"/>
                </a:solidFill>
                <a:effectLst/>
                <a:latin typeface="SourceCodePro-Regular"/>
              </a:rPr>
              <a:t>apps </a:t>
            </a:r>
            <a:r>
              <a:rPr lang="en-US" sz="2400" b="0" i="1" dirty="0">
                <a:solidFill>
                  <a:srgbClr val="000000"/>
                </a:solidFill>
                <a:effectLst/>
                <a:latin typeface="CrimsonText-Roman"/>
              </a:rPr>
              <a:t>sub-group is where Deployments, </a:t>
            </a:r>
            <a:r>
              <a:rPr lang="en-US" sz="2400" b="0" i="1" dirty="0" err="1">
                <a:solidFill>
                  <a:srgbClr val="000000"/>
                </a:solidFill>
                <a:effectLst/>
                <a:latin typeface="CrimsonText-Roman"/>
              </a:rPr>
              <a:t>DaemonSets</a:t>
            </a:r>
            <a:r>
              <a:rPr lang="en-US" sz="2400" b="0" i="1" dirty="0">
                <a:solidFill>
                  <a:srgbClr val="000000"/>
                </a:solidFill>
                <a:effectLst/>
                <a:latin typeface="CrimsonText-Roman"/>
              </a:rPr>
              <a:t>, </a:t>
            </a:r>
            <a:r>
              <a:rPr lang="en-US" sz="2400" b="0" i="1" dirty="0" err="1">
                <a:solidFill>
                  <a:srgbClr val="000000"/>
                </a:solidFill>
                <a:effectLst/>
                <a:latin typeface="CrimsonText-Roman"/>
              </a:rPr>
              <a:t>StatefulSets</a:t>
            </a:r>
            <a:r>
              <a:rPr lang="en-US" sz="2400" b="0" i="1" dirty="0">
                <a:solidFill>
                  <a:srgbClr val="000000"/>
                </a:solidFill>
                <a:effectLst/>
                <a:latin typeface="CrimsonText-Roman"/>
              </a:rPr>
              <a:t>, and other </a:t>
            </a:r>
            <a:r>
              <a:rPr lang="en-US" sz="2400" b="0" i="1" dirty="0">
                <a:solidFill>
                  <a:srgbClr val="000000"/>
                </a:solidFill>
                <a:effectLst/>
                <a:latin typeface="CrimsonText-Italic"/>
              </a:rPr>
              <a:t>workload</a:t>
            </a:r>
            <a:r>
              <a:rPr lang="en-US" sz="2400" b="0" i="1" dirty="0">
                <a:solidFill>
                  <a:srgbClr val="000000"/>
                </a:solidFill>
                <a:effectLst/>
                <a:latin typeface="CrimsonText-Roman"/>
              </a:rPr>
              <a:t>-related objects are defined. We sometimes call it the workloads API. If you’re new to APIs, it’s normal for the Kubernetes API to be confusing. </a:t>
            </a:r>
            <a:br>
              <a:rPr lang="en-US" sz="3200" i="1" dirty="0"/>
            </a:br>
            <a:endParaRPr lang="en-US" sz="3200" i="1" dirty="0"/>
          </a:p>
        </p:txBody>
      </p:sp>
    </p:spTree>
    <p:extLst>
      <p:ext uri="{BB962C8B-B14F-4D97-AF65-F5344CB8AC3E}">
        <p14:creationId xmlns:p14="http://schemas.microsoft.com/office/powerpoint/2010/main" val="428302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00E4B3-993F-0400-B5F8-58F5B6CC7C66}"/>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C8759F21-D8DA-4E17-6B32-007E38EB4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74DB0-A92F-72C3-FF5D-B5E2887D2654}"/>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3" name="TextBox 2">
            <a:extLst>
              <a:ext uri="{FF2B5EF4-FFF2-40B4-BE49-F238E27FC236}">
                <a16:creationId xmlns:a16="http://schemas.microsoft.com/office/drawing/2014/main" id="{0FC5DA81-E806-033D-7A71-01CB6062C882}"/>
              </a:ext>
            </a:extLst>
          </p:cNvPr>
          <p:cNvSpPr txBox="1"/>
          <p:nvPr/>
        </p:nvSpPr>
        <p:spPr>
          <a:xfrm>
            <a:off x="588364" y="1090019"/>
            <a:ext cx="11253865" cy="1200329"/>
          </a:xfrm>
          <a:prstGeom prst="rect">
            <a:avLst/>
          </a:prstGeom>
          <a:noFill/>
        </p:spPr>
        <p:txBody>
          <a:bodyPr wrap="square">
            <a:spAutoFit/>
          </a:bodyPr>
          <a:lstStyle/>
          <a:p>
            <a:r>
              <a:rPr lang="en-US" b="0" i="1" dirty="0">
                <a:solidFill>
                  <a:srgbClr val="000000"/>
                </a:solidFill>
                <a:effectLst/>
                <a:latin typeface="CrimsonText-Roman"/>
              </a:rPr>
              <a:t>You start with a stateless application, package it as a container, then define it in a Pod template. At this point you </a:t>
            </a:r>
            <a:r>
              <a:rPr lang="en-US" b="0" i="1" dirty="0">
                <a:solidFill>
                  <a:srgbClr val="000000"/>
                </a:solidFill>
                <a:effectLst/>
                <a:latin typeface="CrimsonText-Italic"/>
              </a:rPr>
              <a:t>could </a:t>
            </a:r>
            <a:r>
              <a:rPr lang="en-US" b="0" i="1" dirty="0">
                <a:solidFill>
                  <a:srgbClr val="000000"/>
                </a:solidFill>
                <a:effectLst/>
                <a:latin typeface="CrimsonText-Roman"/>
              </a:rPr>
              <a:t>run it on Kubernetes. However, static Pods like this don’t self-heal, they don’t scale, and they don’t allow for easy updates and rollbacks. For these reasons, you’ll almost always wrap them in a Deployment object.</a:t>
            </a:r>
            <a:r>
              <a:rPr lang="en-US" i="1" dirty="0"/>
              <a:t> </a:t>
            </a:r>
            <a:br>
              <a:rPr lang="en-US" i="1" dirty="0"/>
            </a:br>
            <a:endParaRPr lang="en-US" i="1" dirty="0"/>
          </a:p>
        </p:txBody>
      </p:sp>
      <p:pic>
        <p:nvPicPr>
          <p:cNvPr id="9" name="Picture 8" descr="A diagram of a software system&#10;&#10;Description automatically generated">
            <a:extLst>
              <a:ext uri="{FF2B5EF4-FFF2-40B4-BE49-F238E27FC236}">
                <a16:creationId xmlns:a16="http://schemas.microsoft.com/office/drawing/2014/main" id="{1532E8E5-1E77-A97D-4380-67C1466A7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511" y="2022617"/>
            <a:ext cx="5564715" cy="4333733"/>
          </a:xfrm>
          <a:prstGeom prst="rect">
            <a:avLst/>
          </a:prstGeom>
        </p:spPr>
      </p:pic>
    </p:spTree>
    <p:extLst>
      <p:ext uri="{BB962C8B-B14F-4D97-AF65-F5344CB8AC3E}">
        <p14:creationId xmlns:p14="http://schemas.microsoft.com/office/powerpoint/2010/main" val="245444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32C088-19E1-FA67-58B5-15EBB7A69E6F}"/>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FBEED0DE-1B0B-7B46-8C04-5B016D4E1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6220A-2FF3-1971-D3B0-F50AF815BD63}"/>
              </a:ext>
            </a:extLst>
          </p:cNvPr>
          <p:cNvSpPr>
            <a:spLocks noGrp="1"/>
          </p:cNvSpPr>
          <p:nvPr>
            <p:ph type="sldNum" sz="quarter" idx="12"/>
          </p:nvPr>
        </p:nvSpPr>
        <p:spPr/>
        <p:txBody>
          <a:bodyPr/>
          <a:lstStyle/>
          <a:p>
            <a:fld id="{5EE24C92-1265-4741-8F9F-404A15D9386E}" type="slidenum">
              <a:rPr lang="en-US" smtClean="0"/>
              <a:t>7</a:t>
            </a:fld>
            <a:endParaRPr lang="en-US"/>
          </a:p>
        </p:txBody>
      </p:sp>
      <p:pic>
        <p:nvPicPr>
          <p:cNvPr id="7" name="Picture 6">
            <a:extLst>
              <a:ext uri="{FF2B5EF4-FFF2-40B4-BE49-F238E27FC236}">
                <a16:creationId xmlns:a16="http://schemas.microsoft.com/office/drawing/2014/main" id="{9311037C-FAB1-AA54-08F6-197991D1C84D}"/>
              </a:ext>
            </a:extLst>
          </p:cNvPr>
          <p:cNvPicPr>
            <a:picLocks noChangeAspect="1"/>
          </p:cNvPicPr>
          <p:nvPr/>
        </p:nvPicPr>
        <p:blipFill>
          <a:blip r:embed="rId2"/>
          <a:stretch>
            <a:fillRect/>
          </a:stretch>
        </p:blipFill>
        <p:spPr>
          <a:xfrm>
            <a:off x="2185442" y="1156970"/>
            <a:ext cx="7821116" cy="4544059"/>
          </a:xfrm>
          <a:prstGeom prst="rect">
            <a:avLst/>
          </a:prstGeom>
        </p:spPr>
      </p:pic>
    </p:spTree>
    <p:extLst>
      <p:ext uri="{BB962C8B-B14F-4D97-AF65-F5344CB8AC3E}">
        <p14:creationId xmlns:p14="http://schemas.microsoft.com/office/powerpoint/2010/main" val="261820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11" name="TextBox 10">
            <a:extLst>
              <a:ext uri="{FF2B5EF4-FFF2-40B4-BE49-F238E27FC236}">
                <a16:creationId xmlns:a16="http://schemas.microsoft.com/office/drawing/2014/main" id="{CEF076D8-17B8-1098-741B-A2CFD5FEDBDA}"/>
              </a:ext>
            </a:extLst>
          </p:cNvPr>
          <p:cNvSpPr txBox="1"/>
          <p:nvPr/>
        </p:nvSpPr>
        <p:spPr>
          <a:xfrm>
            <a:off x="579620" y="2090172"/>
            <a:ext cx="11247620" cy="2677656"/>
          </a:xfrm>
          <a:prstGeom prst="rect">
            <a:avLst/>
          </a:prstGeom>
          <a:noFill/>
        </p:spPr>
        <p:txBody>
          <a:bodyPr wrap="square">
            <a:spAutoFit/>
          </a:bodyPr>
          <a:lstStyle/>
          <a:p>
            <a:r>
              <a:rPr lang="en-US" sz="2400" b="0" i="0" dirty="0">
                <a:solidFill>
                  <a:srgbClr val="000000"/>
                </a:solidFill>
                <a:effectLst/>
                <a:latin typeface="CrimsonText-Roman"/>
              </a:rPr>
              <a:t>A Deployment object only manages a single Pod template. For example, an application with a front-end web service and a shopping basket service will have a different Pod template for each. As a result, it’ll need two Deployment objects – one managing frontend web Pods, the other managing any shopping basket Pods. However, a Deployment can manage multiple replicas of the same Pod. For example, the front-end web Deployment might be managing 5 identical replicas of the front-end web Pod.</a:t>
            </a:r>
            <a:r>
              <a:rPr lang="en-US" sz="2400" dirty="0"/>
              <a:t> </a:t>
            </a:r>
            <a:br>
              <a:rPr lang="en-US" sz="2400" dirty="0"/>
            </a:br>
            <a:endParaRPr lang="en-US" sz="2400" dirty="0"/>
          </a:p>
        </p:txBody>
      </p:sp>
    </p:spTree>
    <p:extLst>
      <p:ext uri="{BB962C8B-B14F-4D97-AF65-F5344CB8AC3E}">
        <p14:creationId xmlns:p14="http://schemas.microsoft.com/office/powerpoint/2010/main" val="345794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973CA-EA16-AF41-89FA-16E48AE5DBE2}"/>
              </a:ext>
            </a:extLst>
          </p:cNvPr>
          <p:cNvSpPr>
            <a:spLocks noGrp="1"/>
          </p:cNvSpPr>
          <p:nvPr>
            <p:ph type="dt" sz="half" idx="10"/>
          </p:nvPr>
        </p:nvSpPr>
        <p:spPr/>
        <p:txBody>
          <a:bodyPr/>
          <a:lstStyle/>
          <a:p>
            <a:fld id="{D40A7B7E-3938-4D0E-8E14-E58AA83CCFB6}" type="datetime1">
              <a:rPr lang="en-US" smtClean="0"/>
              <a:t>8/1/2024</a:t>
            </a:fld>
            <a:endParaRPr lang="en-US" dirty="0"/>
          </a:p>
        </p:txBody>
      </p:sp>
      <p:sp>
        <p:nvSpPr>
          <p:cNvPr id="5" name="Footer Placeholder 4">
            <a:extLst>
              <a:ext uri="{FF2B5EF4-FFF2-40B4-BE49-F238E27FC236}">
                <a16:creationId xmlns:a16="http://schemas.microsoft.com/office/drawing/2014/main" id="{2A0D6218-FC2B-65D6-55B9-9AAC3E59A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17475-189C-D8CC-0B2A-5A6D0B882411}"/>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7" name="TextBox 6">
            <a:extLst>
              <a:ext uri="{FF2B5EF4-FFF2-40B4-BE49-F238E27FC236}">
                <a16:creationId xmlns:a16="http://schemas.microsoft.com/office/drawing/2014/main" id="{51D36ECB-ECCB-3C7D-1ED7-AB5D1E3533C4}"/>
              </a:ext>
            </a:extLst>
          </p:cNvPr>
          <p:cNvSpPr txBox="1"/>
          <p:nvPr/>
        </p:nvSpPr>
        <p:spPr>
          <a:xfrm>
            <a:off x="1520254" y="928513"/>
            <a:ext cx="6093500" cy="830997"/>
          </a:xfrm>
          <a:prstGeom prst="rect">
            <a:avLst/>
          </a:prstGeom>
          <a:noFill/>
        </p:spPr>
        <p:txBody>
          <a:bodyPr wrap="square">
            <a:spAutoFit/>
          </a:bodyPr>
          <a:lstStyle/>
          <a:p>
            <a:r>
              <a:rPr lang="en-US" sz="2400" b="1" i="0" dirty="0">
                <a:solidFill>
                  <a:srgbClr val="000000"/>
                </a:solidFill>
                <a:effectLst/>
                <a:latin typeface="OpenSans-Bold"/>
              </a:rPr>
              <a:t>Deployments and </a:t>
            </a:r>
            <a:r>
              <a:rPr lang="en-US" sz="2400" b="1" i="0" dirty="0" err="1">
                <a:solidFill>
                  <a:srgbClr val="000000"/>
                </a:solidFill>
                <a:effectLst/>
                <a:latin typeface="OpenSans-Bold"/>
              </a:rPr>
              <a:t>ReplicaSets</a:t>
            </a:r>
            <a:r>
              <a:rPr lang="en-US" sz="2400" dirty="0"/>
              <a:t> </a:t>
            </a:r>
            <a:br>
              <a:rPr lang="en-US" sz="2400" dirty="0"/>
            </a:br>
            <a:endParaRPr lang="en-US" sz="2400" dirty="0"/>
          </a:p>
        </p:txBody>
      </p:sp>
      <p:sp>
        <p:nvSpPr>
          <p:cNvPr id="10" name="TextBox 9">
            <a:extLst>
              <a:ext uri="{FF2B5EF4-FFF2-40B4-BE49-F238E27FC236}">
                <a16:creationId xmlns:a16="http://schemas.microsoft.com/office/drawing/2014/main" id="{7257D40F-2E2B-C54A-9EF6-A23C5FC23549}"/>
              </a:ext>
            </a:extLst>
          </p:cNvPr>
          <p:cNvSpPr txBox="1"/>
          <p:nvPr/>
        </p:nvSpPr>
        <p:spPr>
          <a:xfrm>
            <a:off x="629588" y="1578593"/>
            <a:ext cx="11077730" cy="3785652"/>
          </a:xfrm>
          <a:prstGeom prst="rect">
            <a:avLst/>
          </a:prstGeom>
          <a:noFill/>
        </p:spPr>
        <p:txBody>
          <a:bodyPr wrap="square">
            <a:spAutoFit/>
          </a:bodyPr>
          <a:lstStyle/>
          <a:p>
            <a:r>
              <a:rPr lang="en-US" sz="2400" b="0" i="0" dirty="0">
                <a:solidFill>
                  <a:srgbClr val="000000"/>
                </a:solidFill>
                <a:effectLst/>
                <a:latin typeface="CrimsonText-Roman"/>
              </a:rPr>
              <a:t>Behind-the-scenes, Deployments rely heavily on another object called a </a:t>
            </a:r>
            <a:r>
              <a:rPr lang="en-US" sz="2400" b="1" i="0" dirty="0" err="1">
                <a:solidFill>
                  <a:srgbClr val="000000"/>
                </a:solidFill>
                <a:effectLst/>
                <a:latin typeface="CrimsonText-Roman"/>
              </a:rPr>
              <a:t>ReplicaSet</a:t>
            </a:r>
            <a:r>
              <a:rPr lang="en-US" sz="2400" b="0" i="0" dirty="0">
                <a:solidFill>
                  <a:srgbClr val="000000"/>
                </a:solidFill>
                <a:effectLst/>
                <a:latin typeface="CrimsonText-Roman"/>
              </a:rPr>
              <a:t>. While it’s recommended not to manage </a:t>
            </a:r>
            <a:r>
              <a:rPr lang="en-US" sz="2400" b="1" i="0" dirty="0" err="1">
                <a:solidFill>
                  <a:srgbClr val="000000"/>
                </a:solidFill>
                <a:effectLst/>
                <a:latin typeface="CrimsonText-Roman"/>
              </a:rPr>
              <a:t>ReplicaSets</a:t>
            </a:r>
            <a:r>
              <a:rPr lang="en-US" sz="2400" b="0" i="0" dirty="0">
                <a:solidFill>
                  <a:srgbClr val="000000"/>
                </a:solidFill>
                <a:effectLst/>
                <a:latin typeface="CrimsonText-Roman"/>
              </a:rPr>
              <a:t> directly (let the Deployment controller manage them), it’s important to understand the role they play.</a:t>
            </a:r>
          </a:p>
          <a:p>
            <a:r>
              <a:rPr lang="en-US" sz="2400" b="0" i="0" dirty="0">
                <a:solidFill>
                  <a:srgbClr val="000000"/>
                </a:solidFill>
                <a:effectLst/>
                <a:latin typeface="CrimsonText-Roman"/>
              </a:rPr>
              <a:t>At a high-level, containers are a great way to package applications and dependencies. Pods allow containers to run on Kubernetes and enable co-scheduling and a bunch of other good stuff. </a:t>
            </a:r>
            <a:r>
              <a:rPr lang="en-US" sz="2400" b="1" i="0" dirty="0" err="1">
                <a:solidFill>
                  <a:srgbClr val="000000"/>
                </a:solidFill>
                <a:effectLst/>
                <a:latin typeface="CrimsonText-Roman"/>
              </a:rPr>
              <a:t>ReplicaSets</a:t>
            </a:r>
            <a:r>
              <a:rPr lang="en-US" sz="2400" b="0" i="0" dirty="0">
                <a:solidFill>
                  <a:srgbClr val="000000"/>
                </a:solidFill>
                <a:effectLst/>
                <a:latin typeface="CrimsonText-Roman"/>
              </a:rPr>
              <a:t> manage Pods and bring self-healing and scaling. Deployments manage </a:t>
            </a:r>
            <a:r>
              <a:rPr lang="en-US" sz="2400" b="1" i="0" dirty="0" err="1">
                <a:solidFill>
                  <a:srgbClr val="000000"/>
                </a:solidFill>
                <a:effectLst/>
                <a:latin typeface="CrimsonText-Roman"/>
              </a:rPr>
              <a:t>ReplicaSets</a:t>
            </a:r>
            <a:r>
              <a:rPr lang="en-US" sz="2400" b="0" i="0" dirty="0">
                <a:solidFill>
                  <a:srgbClr val="000000"/>
                </a:solidFill>
                <a:effectLst/>
                <a:latin typeface="CrimsonText-Roman"/>
              </a:rPr>
              <a:t> and add rollouts and rollbacks. As a result, working with Deployments brings the benefits of everything else – the container, the Pod, the </a:t>
            </a:r>
            <a:r>
              <a:rPr lang="en-US" sz="2400" b="1" i="0" dirty="0" err="1">
                <a:solidFill>
                  <a:srgbClr val="000000"/>
                </a:solidFill>
                <a:effectLst/>
                <a:latin typeface="CrimsonText-Roman"/>
              </a:rPr>
              <a:t>ReplicaSet</a:t>
            </a:r>
            <a:r>
              <a:rPr lang="en-US" sz="2400" b="0" i="0" dirty="0">
                <a:solidFill>
                  <a:srgbClr val="000000"/>
                </a:solidFill>
                <a:effectLst/>
                <a:latin typeface="CrimsonText-Roman"/>
              </a:rPr>
              <a:t>.</a:t>
            </a:r>
            <a:r>
              <a:rPr lang="en-US" sz="2400" dirty="0"/>
              <a:t> </a:t>
            </a:r>
            <a:br>
              <a:rPr lang="en-US" sz="2400" dirty="0"/>
            </a:br>
            <a:endParaRPr lang="en-US" sz="2400" dirty="0"/>
          </a:p>
        </p:txBody>
      </p:sp>
    </p:spTree>
    <p:extLst>
      <p:ext uri="{BB962C8B-B14F-4D97-AF65-F5344CB8AC3E}">
        <p14:creationId xmlns:p14="http://schemas.microsoft.com/office/powerpoint/2010/main" val="21205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16550</TotalTime>
  <Words>2475</Words>
  <Application>Microsoft Office PowerPoint</Application>
  <PresentationFormat>Widescreen</PresentationFormat>
  <Paragraphs>192</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Aptos</vt:lpstr>
      <vt:lpstr>Arial</vt:lpstr>
      <vt:lpstr>Calibri</vt:lpstr>
      <vt:lpstr>Calibri Light</vt:lpstr>
      <vt:lpstr>CrimsonText-Bold</vt:lpstr>
      <vt:lpstr>CrimsonText-BoldItalic</vt:lpstr>
      <vt:lpstr>CrimsonText-Italic</vt:lpstr>
      <vt:lpstr>CrimsonText-Roman</vt:lpstr>
      <vt:lpstr>OpenSans-Bold</vt:lpstr>
      <vt:lpstr>SourceCodePro-Regular</vt:lpstr>
      <vt:lpstr>Office Theme</vt:lpstr>
      <vt:lpstr>Session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281</cp:revision>
  <dcterms:created xsi:type="dcterms:W3CDTF">2024-03-14T10:03:54Z</dcterms:created>
  <dcterms:modified xsi:type="dcterms:W3CDTF">2024-08-03T10:37:22Z</dcterms:modified>
</cp:coreProperties>
</file>