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322" r:id="rId2"/>
    <p:sldId id="380" r:id="rId3"/>
    <p:sldId id="381" r:id="rId4"/>
    <p:sldId id="382" r:id="rId5"/>
    <p:sldId id="424" r:id="rId6"/>
    <p:sldId id="384" r:id="rId7"/>
    <p:sldId id="385" r:id="rId8"/>
    <p:sldId id="389" r:id="rId9"/>
    <p:sldId id="390" r:id="rId10"/>
    <p:sldId id="425" r:id="rId11"/>
    <p:sldId id="392" r:id="rId12"/>
    <p:sldId id="427" r:id="rId13"/>
    <p:sldId id="325" r:id="rId14"/>
    <p:sldId id="376" r:id="rId15"/>
    <p:sldId id="394" r:id="rId16"/>
    <p:sldId id="426" r:id="rId17"/>
    <p:sldId id="377" r:id="rId18"/>
    <p:sldId id="359" r:id="rId19"/>
    <p:sldId id="395" r:id="rId20"/>
    <p:sldId id="428" r:id="rId21"/>
    <p:sldId id="396" r:id="rId22"/>
    <p:sldId id="452" r:id="rId23"/>
    <p:sldId id="397" r:id="rId24"/>
    <p:sldId id="398" r:id="rId25"/>
    <p:sldId id="399" r:id="rId26"/>
    <p:sldId id="400" r:id="rId27"/>
    <p:sldId id="429" r:id="rId28"/>
    <p:sldId id="436" r:id="rId29"/>
    <p:sldId id="430" r:id="rId30"/>
    <p:sldId id="431" r:id="rId31"/>
    <p:sldId id="432" r:id="rId32"/>
    <p:sldId id="433" r:id="rId33"/>
    <p:sldId id="434" r:id="rId34"/>
    <p:sldId id="435" r:id="rId35"/>
    <p:sldId id="437" r:id="rId36"/>
    <p:sldId id="438" r:id="rId37"/>
    <p:sldId id="439" r:id="rId38"/>
    <p:sldId id="440" r:id="rId39"/>
    <p:sldId id="441" r:id="rId40"/>
    <p:sldId id="442" r:id="rId41"/>
    <p:sldId id="443" r:id="rId42"/>
    <p:sldId id="444" r:id="rId43"/>
    <p:sldId id="445" r:id="rId44"/>
    <p:sldId id="446" r:id="rId45"/>
    <p:sldId id="447" r:id="rId46"/>
    <p:sldId id="448" r:id="rId47"/>
    <p:sldId id="449" r:id="rId48"/>
    <p:sldId id="450" r:id="rId49"/>
    <p:sldId id="451" r:id="rId50"/>
    <p:sldId id="453" r:id="rId51"/>
    <p:sldId id="454" r:id="rId52"/>
    <p:sldId id="455" r:id="rId53"/>
    <p:sldId id="456" r:id="rId54"/>
    <p:sldId id="457" r:id="rId55"/>
    <p:sldId id="458" r:id="rId56"/>
    <p:sldId id="459" r:id="rId57"/>
    <p:sldId id="460" r:id="rId58"/>
    <p:sldId id="461" r:id="rId59"/>
    <p:sldId id="462" r:id="rId60"/>
    <p:sldId id="463" r:id="rId61"/>
    <p:sldId id="464" r:id="rId62"/>
    <p:sldId id="465" r:id="rId63"/>
    <p:sldId id="466"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AB7D"/>
    <a:srgbClr val="336EA8"/>
    <a:srgbClr val="94B9D6"/>
    <a:srgbClr val="1869A6"/>
    <a:srgbClr val="FFF9E7"/>
    <a:srgbClr val="2AAF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601773-843B-402D-B943-E7367BE302C1}" type="datetimeFigureOut">
              <a:rPr lang="en-US" smtClean="0"/>
              <a:t>8/5/2024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3223A7-FDE5-4555-AB7B-2BBB96A8A41E}" type="slidenum">
              <a:rPr lang="en-US" smtClean="0"/>
              <a:t>‹#›</a:t>
            </a:fld>
            <a:endParaRPr lang="en-US"/>
          </a:p>
        </p:txBody>
      </p:sp>
    </p:spTree>
    <p:extLst>
      <p:ext uri="{BB962C8B-B14F-4D97-AF65-F5344CB8AC3E}">
        <p14:creationId xmlns:p14="http://schemas.microsoft.com/office/powerpoint/2010/main" val="1545290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9320F9A-DFA0-4189-B502-951ABE0D962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50" y="0"/>
            <a:ext cx="12192000" cy="6858000"/>
          </a:xfrm>
          <a:prstGeom prst="rect">
            <a:avLst/>
          </a:prstGeom>
        </p:spPr>
      </p:pic>
      <p:pic>
        <p:nvPicPr>
          <p:cNvPr id="8" name="Picture 7">
            <a:extLst>
              <a:ext uri="{FF2B5EF4-FFF2-40B4-BE49-F238E27FC236}">
                <a16:creationId xmlns:a16="http://schemas.microsoft.com/office/drawing/2014/main" id="{ECB26E85-A47D-4EB8-AACC-5D71388BF9C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711512" y="330213"/>
            <a:ext cx="1284576" cy="637759"/>
          </a:xfrm>
          <a:prstGeom prst="rect">
            <a:avLst/>
          </a:prstGeom>
        </p:spPr>
      </p:pic>
      <p:sp>
        <p:nvSpPr>
          <p:cNvPr id="2" name="Title 1">
            <a:extLst>
              <a:ext uri="{FF2B5EF4-FFF2-40B4-BE49-F238E27FC236}">
                <a16:creationId xmlns:a16="http://schemas.microsoft.com/office/drawing/2014/main" id="{E5E96502-5A71-49D7-91EF-E9D795A00F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702CB4-0340-43A8-A558-65E5F6C995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144AB7B-7005-4435-A7A3-37533F456A78}"/>
              </a:ext>
            </a:extLst>
          </p:cNvPr>
          <p:cNvSpPr>
            <a:spLocks noGrp="1"/>
          </p:cNvSpPr>
          <p:nvPr>
            <p:ph type="dt" sz="half" idx="10"/>
          </p:nvPr>
        </p:nvSpPr>
        <p:spPr/>
        <p:txBody>
          <a:bodyPr/>
          <a:lstStyle/>
          <a:p>
            <a:fld id="{1B4777F9-2A00-47FF-A8CF-CA2FA3234A29}" type="datetime1">
              <a:rPr lang="en-US" smtClean="0"/>
              <a:t>8/5/2024</a:t>
            </a:fld>
            <a:endParaRPr lang="en-US"/>
          </a:p>
        </p:txBody>
      </p:sp>
      <p:sp>
        <p:nvSpPr>
          <p:cNvPr id="10" name="Freeform 6">
            <a:extLst>
              <a:ext uri="{FF2B5EF4-FFF2-40B4-BE49-F238E27FC236}">
                <a16:creationId xmlns:a16="http://schemas.microsoft.com/office/drawing/2014/main" id="{BD404EBF-6236-4A3D-BEB9-F17357463B06}"/>
              </a:ext>
            </a:extLst>
          </p:cNvPr>
          <p:cNvSpPr/>
          <p:nvPr userDrawn="1"/>
        </p:nvSpPr>
        <p:spPr>
          <a:xfrm>
            <a:off x="838200" y="6338919"/>
            <a:ext cx="2743200" cy="382556"/>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txBody>
          <a:bodyPr/>
          <a:lstStyle/>
          <a:p>
            <a:endParaRPr lang="en-US" dirty="0"/>
          </a:p>
        </p:txBody>
      </p:sp>
      <p:sp>
        <p:nvSpPr>
          <p:cNvPr id="5" name="Footer Placeholder 4">
            <a:extLst>
              <a:ext uri="{FF2B5EF4-FFF2-40B4-BE49-F238E27FC236}">
                <a16:creationId xmlns:a16="http://schemas.microsoft.com/office/drawing/2014/main" id="{FB7E7D51-1B41-4AAB-838C-EF900F85CE4B}"/>
              </a:ext>
            </a:extLst>
          </p:cNvPr>
          <p:cNvSpPr>
            <a:spLocks noGrp="1"/>
          </p:cNvSpPr>
          <p:nvPr>
            <p:ph type="ftr" sz="quarter" idx="11"/>
          </p:nvPr>
        </p:nvSpPr>
        <p:spPr/>
        <p:txBody>
          <a:bodyPr/>
          <a:lstStyle/>
          <a:p>
            <a:endParaRPr lang="en-US"/>
          </a:p>
        </p:txBody>
      </p:sp>
      <p:pic>
        <p:nvPicPr>
          <p:cNvPr id="9" name="Picture 8">
            <a:extLst>
              <a:ext uri="{FF2B5EF4-FFF2-40B4-BE49-F238E27FC236}">
                <a16:creationId xmlns:a16="http://schemas.microsoft.com/office/drawing/2014/main" id="{F9E0C4BE-FE7F-4C02-9A3E-71BC3A48C6D2}"/>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3317" y="0"/>
            <a:ext cx="1489765" cy="1386637"/>
          </a:xfrm>
          <a:prstGeom prst="rect">
            <a:avLst/>
          </a:prstGeom>
        </p:spPr>
      </p:pic>
      <p:sp>
        <p:nvSpPr>
          <p:cNvPr id="15" name="Freeform 6">
            <a:extLst>
              <a:ext uri="{FF2B5EF4-FFF2-40B4-BE49-F238E27FC236}">
                <a16:creationId xmlns:a16="http://schemas.microsoft.com/office/drawing/2014/main" id="{5140D0A2-F8A9-7918-6D42-0B21462A7985}"/>
              </a:ext>
            </a:extLst>
          </p:cNvPr>
          <p:cNvSpPr/>
          <p:nvPr userDrawn="1"/>
        </p:nvSpPr>
        <p:spPr>
          <a:xfrm>
            <a:off x="10933155" y="6344015"/>
            <a:ext cx="466090" cy="431923"/>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sp>
      <p:sp>
        <p:nvSpPr>
          <p:cNvPr id="6" name="Slide Number Placeholder 5">
            <a:extLst>
              <a:ext uri="{FF2B5EF4-FFF2-40B4-BE49-F238E27FC236}">
                <a16:creationId xmlns:a16="http://schemas.microsoft.com/office/drawing/2014/main" id="{40DE9A13-D855-42EA-8471-DDA8E13B3DAB}"/>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1023151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27062-6971-4C1F-A975-AC85DCD0FE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3D55ECB-B9CD-4FA5-AACA-CDD01AACF60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EF606B-F0E0-4BB1-94D6-738E49DF7229}"/>
              </a:ext>
            </a:extLst>
          </p:cNvPr>
          <p:cNvSpPr>
            <a:spLocks noGrp="1"/>
          </p:cNvSpPr>
          <p:nvPr>
            <p:ph type="dt" sz="half" idx="10"/>
          </p:nvPr>
        </p:nvSpPr>
        <p:spPr/>
        <p:txBody>
          <a:bodyPr/>
          <a:lstStyle/>
          <a:p>
            <a:fld id="{6EB1263D-828A-4F7C-B53F-CF7F3AF23101}" type="datetime1">
              <a:rPr lang="en-US" smtClean="0"/>
              <a:t>8/5/2024</a:t>
            </a:fld>
            <a:endParaRPr lang="en-US"/>
          </a:p>
        </p:txBody>
      </p:sp>
      <p:sp>
        <p:nvSpPr>
          <p:cNvPr id="5" name="Footer Placeholder 4">
            <a:extLst>
              <a:ext uri="{FF2B5EF4-FFF2-40B4-BE49-F238E27FC236}">
                <a16:creationId xmlns:a16="http://schemas.microsoft.com/office/drawing/2014/main" id="{3EC65738-7A1D-4D54-ADFC-91C34D4F53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A7C986-B0A0-4B82-9134-1B7676F56557}"/>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278558784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45B8BC-3AC4-4059-BB3C-B12B6148AC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8C1D0E-02A9-4DFB-8CA3-A94A10E7289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D3F7A1-D368-4F71-BA41-54CA742F4987}"/>
              </a:ext>
            </a:extLst>
          </p:cNvPr>
          <p:cNvSpPr>
            <a:spLocks noGrp="1"/>
          </p:cNvSpPr>
          <p:nvPr>
            <p:ph type="dt" sz="half" idx="10"/>
          </p:nvPr>
        </p:nvSpPr>
        <p:spPr/>
        <p:txBody>
          <a:bodyPr/>
          <a:lstStyle/>
          <a:p>
            <a:fld id="{DFAA11DA-715D-4CCB-8B4E-F539348944E6}" type="datetime1">
              <a:rPr lang="en-US" smtClean="0"/>
              <a:t>8/5/2024</a:t>
            </a:fld>
            <a:endParaRPr lang="en-US"/>
          </a:p>
        </p:txBody>
      </p:sp>
      <p:sp>
        <p:nvSpPr>
          <p:cNvPr id="5" name="Footer Placeholder 4">
            <a:extLst>
              <a:ext uri="{FF2B5EF4-FFF2-40B4-BE49-F238E27FC236}">
                <a16:creationId xmlns:a16="http://schemas.microsoft.com/office/drawing/2014/main" id="{B2CD9678-2347-4C47-858A-5508F8383C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E10E8F-0367-4945-87E5-F2D254ADF62E}"/>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244664745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68A88-1EE1-3422-84E1-7CB361B1DA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A1FC91-FAA2-D65F-E901-C6884F9C6163}"/>
              </a:ext>
            </a:extLst>
          </p:cNvPr>
          <p:cNvSpPr>
            <a:spLocks noGrp="1"/>
          </p:cNvSpPr>
          <p:nvPr>
            <p:ph type="dt" sz="half" idx="10"/>
          </p:nvPr>
        </p:nvSpPr>
        <p:spPr/>
        <p:txBody>
          <a:bodyPr/>
          <a:lstStyle/>
          <a:p>
            <a:fld id="{02979B47-FAC9-4AEE-B74B-3F584ED26D59}" type="datetime1">
              <a:rPr lang="en-US" smtClean="0"/>
              <a:pPr/>
              <a:t>8/5/2024</a:t>
            </a:fld>
            <a:endParaRPr lang="en-US" dirty="0"/>
          </a:p>
        </p:txBody>
      </p:sp>
      <p:sp>
        <p:nvSpPr>
          <p:cNvPr id="4" name="Footer Placeholder 3">
            <a:extLst>
              <a:ext uri="{FF2B5EF4-FFF2-40B4-BE49-F238E27FC236}">
                <a16:creationId xmlns:a16="http://schemas.microsoft.com/office/drawing/2014/main" id="{92948D4D-60AF-93C1-9BF4-DCE9AEF7804F}"/>
              </a:ext>
            </a:extLst>
          </p:cNvPr>
          <p:cNvSpPr>
            <a:spLocks noGrp="1"/>
          </p:cNvSpPr>
          <p:nvPr>
            <p:ph type="ftr" sz="quarter" idx="11"/>
          </p:nvPr>
        </p:nvSpPr>
        <p:spPr/>
        <p:txBody>
          <a:bodyPr/>
          <a:lstStyle/>
          <a:p>
            <a:r>
              <a:rPr lang="en-US"/>
              <a:t>@MCIT-2024</a:t>
            </a:r>
            <a:endParaRPr lang="en-US" dirty="0"/>
          </a:p>
        </p:txBody>
      </p:sp>
      <p:sp>
        <p:nvSpPr>
          <p:cNvPr id="5" name="Slide Number Placeholder 4">
            <a:extLst>
              <a:ext uri="{FF2B5EF4-FFF2-40B4-BE49-F238E27FC236}">
                <a16:creationId xmlns:a16="http://schemas.microsoft.com/office/drawing/2014/main" id="{46FDD901-3047-7838-FFFA-C6F934BAA0F0}"/>
              </a:ext>
            </a:extLst>
          </p:cNvPr>
          <p:cNvSpPr>
            <a:spLocks noGrp="1"/>
          </p:cNvSpPr>
          <p:nvPr>
            <p:ph type="sldNum" sz="quarter" idx="12"/>
          </p:nvPr>
        </p:nvSpPr>
        <p:spPr/>
        <p:txBody>
          <a:bodyPr/>
          <a:lstStyle/>
          <a:p>
            <a:fld id="{5EE24C92-1265-4741-8F9F-404A15D9386E}" type="slidenum">
              <a:rPr lang="en-US" smtClean="0"/>
              <a:pPr/>
              <a:t>‹#›</a:t>
            </a:fld>
            <a:endParaRPr lang="en-US" dirty="0"/>
          </a:p>
        </p:txBody>
      </p:sp>
    </p:spTree>
    <p:extLst>
      <p:ext uri="{BB962C8B-B14F-4D97-AF65-F5344CB8AC3E}">
        <p14:creationId xmlns:p14="http://schemas.microsoft.com/office/powerpoint/2010/main" val="957837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60B6D-1D51-4444-8393-E35BA63F13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761446-D5C8-48D6-8362-2691AC20F3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1494AA4-5DCE-4AE8-9BC9-F29480FF880F}"/>
              </a:ext>
            </a:extLst>
          </p:cNvPr>
          <p:cNvSpPr>
            <a:spLocks noGrp="1"/>
          </p:cNvSpPr>
          <p:nvPr>
            <p:ph type="dt" sz="half" idx="10"/>
          </p:nvPr>
        </p:nvSpPr>
        <p:spPr/>
        <p:txBody>
          <a:bodyPr/>
          <a:lstStyle/>
          <a:p>
            <a:fld id="{BBD87E75-7A42-4529-81A0-F6CFD6AF1551}" type="datetime1">
              <a:rPr lang="en-US" smtClean="0"/>
              <a:t>8/5/2024</a:t>
            </a:fld>
            <a:endParaRPr lang="en-US"/>
          </a:p>
        </p:txBody>
      </p:sp>
      <p:sp>
        <p:nvSpPr>
          <p:cNvPr id="5" name="Footer Placeholder 4">
            <a:extLst>
              <a:ext uri="{FF2B5EF4-FFF2-40B4-BE49-F238E27FC236}">
                <a16:creationId xmlns:a16="http://schemas.microsoft.com/office/drawing/2014/main" id="{C5F07058-AB46-40A5-B5AE-E9862D3C84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FC426E-5AEB-4C83-A17B-2416381682D7}"/>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75322802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4BE44-49C7-449D-9550-1E7B659704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6AA4F7-FE01-4FEF-BC23-4EBFFF370D2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2387F4-F1D2-4A96-86BB-A48310776FBB}"/>
              </a:ext>
            </a:extLst>
          </p:cNvPr>
          <p:cNvSpPr>
            <a:spLocks noGrp="1"/>
          </p:cNvSpPr>
          <p:nvPr>
            <p:ph type="dt" sz="half" idx="10"/>
          </p:nvPr>
        </p:nvSpPr>
        <p:spPr/>
        <p:txBody>
          <a:bodyPr/>
          <a:lstStyle/>
          <a:p>
            <a:fld id="{D40A7B7E-3938-4D0E-8E14-E58AA83CCFB6}" type="datetime1">
              <a:rPr lang="en-US" smtClean="0"/>
              <a:t>8/5/2024</a:t>
            </a:fld>
            <a:endParaRPr lang="en-US" dirty="0"/>
          </a:p>
        </p:txBody>
      </p:sp>
      <p:sp>
        <p:nvSpPr>
          <p:cNvPr id="5" name="Footer Placeholder 4">
            <a:extLst>
              <a:ext uri="{FF2B5EF4-FFF2-40B4-BE49-F238E27FC236}">
                <a16:creationId xmlns:a16="http://schemas.microsoft.com/office/drawing/2014/main" id="{B0EB9BA3-57A0-4B4B-A089-2C5CE8708D35}"/>
              </a:ext>
            </a:extLst>
          </p:cNvPr>
          <p:cNvSpPr>
            <a:spLocks noGrp="1"/>
          </p:cNvSpPr>
          <p:nvPr>
            <p:ph type="ftr" sz="quarter" idx="11"/>
          </p:nvPr>
        </p:nvSpPr>
        <p:spPr/>
        <p:txBody>
          <a:bodyPr/>
          <a:lstStyle/>
          <a:p>
            <a:endParaRPr lang="en-US"/>
          </a:p>
        </p:txBody>
      </p:sp>
      <p:pic>
        <p:nvPicPr>
          <p:cNvPr id="10" name="Picture 9">
            <a:extLst>
              <a:ext uri="{FF2B5EF4-FFF2-40B4-BE49-F238E27FC236}">
                <a16:creationId xmlns:a16="http://schemas.microsoft.com/office/drawing/2014/main" id="{1A2FDF6D-CD2D-433E-84D7-E83F8FCE523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11512" y="330213"/>
            <a:ext cx="1284576" cy="637759"/>
          </a:xfrm>
          <a:prstGeom prst="rect">
            <a:avLst/>
          </a:prstGeom>
        </p:spPr>
      </p:pic>
      <p:pic>
        <p:nvPicPr>
          <p:cNvPr id="12" name="Picture 11">
            <a:extLst>
              <a:ext uri="{FF2B5EF4-FFF2-40B4-BE49-F238E27FC236}">
                <a16:creationId xmlns:a16="http://schemas.microsoft.com/office/drawing/2014/main" id="{2B2BDD0D-C88D-431E-BC92-4367CEB0061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3317" y="0"/>
            <a:ext cx="1489765" cy="1386637"/>
          </a:xfrm>
          <a:prstGeom prst="rect">
            <a:avLst/>
          </a:prstGeom>
        </p:spPr>
      </p:pic>
      <p:sp>
        <p:nvSpPr>
          <p:cNvPr id="6" name="Slide Number Placeholder 5">
            <a:extLst>
              <a:ext uri="{FF2B5EF4-FFF2-40B4-BE49-F238E27FC236}">
                <a16:creationId xmlns:a16="http://schemas.microsoft.com/office/drawing/2014/main" id="{B84FBEB5-E386-9685-E6D3-A062E9E46742}"/>
              </a:ext>
            </a:extLst>
          </p:cNvPr>
          <p:cNvSpPr>
            <a:spLocks noGrp="1"/>
          </p:cNvSpPr>
          <p:nvPr>
            <p:ph type="sldNum" sz="quarter" idx="12"/>
          </p:nvPr>
        </p:nvSpPr>
        <p:spPr>
          <a:xfrm>
            <a:off x="8610600" y="6356350"/>
            <a:ext cx="2743200" cy="365125"/>
          </a:xfrm>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176343737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325BB-1073-4118-9189-772DE57318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5BC724-756A-4777-8D83-3CD9AFD194E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6FC4DE-2AB7-4E43-BFBA-6FF436D9BAD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ABCCFF-F409-4BF2-9883-91BA170BFEE8}"/>
              </a:ext>
            </a:extLst>
          </p:cNvPr>
          <p:cNvSpPr>
            <a:spLocks noGrp="1"/>
          </p:cNvSpPr>
          <p:nvPr>
            <p:ph type="dt" sz="half" idx="10"/>
          </p:nvPr>
        </p:nvSpPr>
        <p:spPr/>
        <p:txBody>
          <a:bodyPr/>
          <a:lstStyle/>
          <a:p>
            <a:fld id="{4A9E546C-EE17-4181-9D6E-D78043A81B8F}" type="datetime1">
              <a:rPr lang="en-US" smtClean="0"/>
              <a:t>8/5/2024</a:t>
            </a:fld>
            <a:endParaRPr lang="en-US"/>
          </a:p>
        </p:txBody>
      </p:sp>
      <p:sp>
        <p:nvSpPr>
          <p:cNvPr id="6" name="Footer Placeholder 5">
            <a:extLst>
              <a:ext uri="{FF2B5EF4-FFF2-40B4-BE49-F238E27FC236}">
                <a16:creationId xmlns:a16="http://schemas.microsoft.com/office/drawing/2014/main" id="{51082A71-7516-408D-862B-A5F340412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D613D0-7994-4BCE-AE17-12E991FEC0D1}"/>
              </a:ext>
            </a:extLst>
          </p:cNvPr>
          <p:cNvSpPr>
            <a:spLocks noGrp="1"/>
          </p:cNvSpPr>
          <p:nvPr>
            <p:ph type="sldNum" sz="quarter" idx="12"/>
          </p:nvPr>
        </p:nvSpPr>
        <p:spPr/>
        <p:txBody>
          <a:bodyPr/>
          <a:lstStyle/>
          <a:p>
            <a:fld id="{5EE24C92-1265-4741-8F9F-404A15D9386E}" type="slidenum">
              <a:rPr lang="en-US" smtClean="0"/>
              <a:t>‹#›</a:t>
            </a:fld>
            <a:endParaRPr lang="en-US" dirty="0"/>
          </a:p>
        </p:txBody>
      </p:sp>
    </p:spTree>
    <p:extLst>
      <p:ext uri="{BB962C8B-B14F-4D97-AF65-F5344CB8AC3E}">
        <p14:creationId xmlns:p14="http://schemas.microsoft.com/office/powerpoint/2010/main" val="283721495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DCC53-ADBE-4538-BDCF-8A6C0C0746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A37BC3-80C1-40A0-B8BD-B9E9F56423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A9B7EDB-C158-4B0F-AC48-1D7DE7DC80D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7E96D1-3002-4810-98AF-A275B63346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ADDBB9A-2C9B-4E96-9E5C-6C3BE644980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AB99CCF-14FE-46E4-AEF3-3520D661AC00}"/>
              </a:ext>
            </a:extLst>
          </p:cNvPr>
          <p:cNvSpPr>
            <a:spLocks noGrp="1"/>
          </p:cNvSpPr>
          <p:nvPr>
            <p:ph type="dt" sz="half" idx="10"/>
          </p:nvPr>
        </p:nvSpPr>
        <p:spPr/>
        <p:txBody>
          <a:bodyPr/>
          <a:lstStyle/>
          <a:p>
            <a:fld id="{F538DEA4-61AE-4340-8E71-F8E1C0C7F674}" type="datetime1">
              <a:rPr lang="en-US" smtClean="0"/>
              <a:t>8/5/2024</a:t>
            </a:fld>
            <a:endParaRPr lang="en-US"/>
          </a:p>
        </p:txBody>
      </p:sp>
      <p:sp>
        <p:nvSpPr>
          <p:cNvPr id="8" name="Footer Placeholder 7">
            <a:extLst>
              <a:ext uri="{FF2B5EF4-FFF2-40B4-BE49-F238E27FC236}">
                <a16:creationId xmlns:a16="http://schemas.microsoft.com/office/drawing/2014/main" id="{F58493FD-6F8C-4BED-896C-CBA26D0E96F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AF6D6A-EFFC-4E81-9BDD-C595B6C90E29}"/>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155607571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16566-0B23-4F08-ACF0-2DDFF54A4B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396B25-2A2B-41A7-AF6D-57D5055F1B03}"/>
              </a:ext>
            </a:extLst>
          </p:cNvPr>
          <p:cNvSpPr>
            <a:spLocks noGrp="1"/>
          </p:cNvSpPr>
          <p:nvPr>
            <p:ph type="dt" sz="half" idx="10"/>
          </p:nvPr>
        </p:nvSpPr>
        <p:spPr/>
        <p:txBody>
          <a:bodyPr/>
          <a:lstStyle/>
          <a:p>
            <a:fld id="{336EBB09-FDC3-47DE-93B5-ED6916170555}" type="datetime1">
              <a:rPr lang="en-US" smtClean="0"/>
              <a:t>8/5/2024</a:t>
            </a:fld>
            <a:endParaRPr lang="en-US"/>
          </a:p>
        </p:txBody>
      </p:sp>
      <p:sp>
        <p:nvSpPr>
          <p:cNvPr id="4" name="Footer Placeholder 3">
            <a:extLst>
              <a:ext uri="{FF2B5EF4-FFF2-40B4-BE49-F238E27FC236}">
                <a16:creationId xmlns:a16="http://schemas.microsoft.com/office/drawing/2014/main" id="{6CF5C9F0-C082-4566-AEB4-F08316DEFB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4F48D6-A9E0-485D-BA28-15D5DACAE6D4}"/>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78002193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2526D-307A-4059-80C4-1413758A2DF6}"/>
              </a:ext>
            </a:extLst>
          </p:cNvPr>
          <p:cNvSpPr>
            <a:spLocks noGrp="1"/>
          </p:cNvSpPr>
          <p:nvPr>
            <p:ph type="dt" sz="half" idx="10"/>
          </p:nvPr>
        </p:nvSpPr>
        <p:spPr/>
        <p:txBody>
          <a:bodyPr/>
          <a:lstStyle/>
          <a:p>
            <a:fld id="{C7A1BBAB-51C5-4FCF-9DF9-CE3252633D91}" type="datetime1">
              <a:rPr lang="en-US" smtClean="0"/>
              <a:t>8/5/2024</a:t>
            </a:fld>
            <a:endParaRPr lang="en-US"/>
          </a:p>
        </p:txBody>
      </p:sp>
      <p:sp>
        <p:nvSpPr>
          <p:cNvPr id="3" name="Footer Placeholder 2">
            <a:extLst>
              <a:ext uri="{FF2B5EF4-FFF2-40B4-BE49-F238E27FC236}">
                <a16:creationId xmlns:a16="http://schemas.microsoft.com/office/drawing/2014/main" id="{90E1822F-3DE8-45A0-9F67-6061DB1F88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21B196-D439-43FF-B35C-F9A301B0338A}"/>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15214485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D350E-3F73-4F95-89B8-BF9D660E0D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FCE4F2-B1FE-4665-B99F-04C8EBAAC3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51F0C4-D797-433C-B73A-9C3B4D1BAC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7C3DABF-2DE9-4FD5-B4A8-5E200B9876FD}"/>
              </a:ext>
            </a:extLst>
          </p:cNvPr>
          <p:cNvSpPr>
            <a:spLocks noGrp="1"/>
          </p:cNvSpPr>
          <p:nvPr>
            <p:ph type="dt" sz="half" idx="10"/>
          </p:nvPr>
        </p:nvSpPr>
        <p:spPr/>
        <p:txBody>
          <a:bodyPr/>
          <a:lstStyle/>
          <a:p>
            <a:fld id="{4FBD9E29-3541-490B-A77A-28C8A779906A}" type="datetime1">
              <a:rPr lang="en-US" smtClean="0"/>
              <a:t>8/5/2024</a:t>
            </a:fld>
            <a:endParaRPr lang="en-US"/>
          </a:p>
        </p:txBody>
      </p:sp>
      <p:sp>
        <p:nvSpPr>
          <p:cNvPr id="6" name="Footer Placeholder 5">
            <a:extLst>
              <a:ext uri="{FF2B5EF4-FFF2-40B4-BE49-F238E27FC236}">
                <a16:creationId xmlns:a16="http://schemas.microsoft.com/office/drawing/2014/main" id="{81732E28-C4D1-4761-BD12-20FBE946DA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0CF5A0-DC82-4F6C-8E49-2C9987C4F0BF}"/>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39377815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47410-9CC3-4CD7-A18A-2A1FBD8F76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617FFE-99AB-4F61-A4A2-7D7A5832CF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7EFC75-BA25-436F-A339-F8970D50B9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34AE525-9C27-44A4-ADC4-FEBFF450393E}"/>
              </a:ext>
            </a:extLst>
          </p:cNvPr>
          <p:cNvSpPr>
            <a:spLocks noGrp="1"/>
          </p:cNvSpPr>
          <p:nvPr>
            <p:ph type="dt" sz="half" idx="10"/>
          </p:nvPr>
        </p:nvSpPr>
        <p:spPr/>
        <p:txBody>
          <a:bodyPr/>
          <a:lstStyle/>
          <a:p>
            <a:fld id="{4BBB6057-4896-492E-A421-79CA1BC6A688}" type="datetime1">
              <a:rPr lang="en-US" smtClean="0"/>
              <a:t>8/5/2024</a:t>
            </a:fld>
            <a:endParaRPr lang="en-US"/>
          </a:p>
        </p:txBody>
      </p:sp>
      <p:sp>
        <p:nvSpPr>
          <p:cNvPr id="6" name="Footer Placeholder 5">
            <a:extLst>
              <a:ext uri="{FF2B5EF4-FFF2-40B4-BE49-F238E27FC236}">
                <a16:creationId xmlns:a16="http://schemas.microsoft.com/office/drawing/2014/main" id="{0CA2E2F3-7DBB-4D25-9537-D2D24B0DBB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77A639-0697-4DE3-8BE3-94C24D6FDF6E}"/>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313623743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F972D6-1319-4F4E-A35B-D719D3F5F86B}"/>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a:extLst>
              <a:ext uri="{FF2B5EF4-FFF2-40B4-BE49-F238E27FC236}">
                <a16:creationId xmlns:a16="http://schemas.microsoft.com/office/drawing/2014/main" id="{4385C812-25A0-4E40-A6AB-B4A290A63150}"/>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0711512" y="330213"/>
            <a:ext cx="1284576" cy="637759"/>
          </a:xfrm>
          <a:prstGeom prst="rect">
            <a:avLst/>
          </a:prstGeom>
        </p:spPr>
      </p:pic>
      <p:sp>
        <p:nvSpPr>
          <p:cNvPr id="9" name="Freeform 6">
            <a:extLst>
              <a:ext uri="{FF2B5EF4-FFF2-40B4-BE49-F238E27FC236}">
                <a16:creationId xmlns:a16="http://schemas.microsoft.com/office/drawing/2014/main" id="{B25836A6-A2F7-4171-AA21-6CC267FCC70F}"/>
              </a:ext>
            </a:extLst>
          </p:cNvPr>
          <p:cNvSpPr/>
          <p:nvPr userDrawn="1"/>
        </p:nvSpPr>
        <p:spPr>
          <a:xfrm>
            <a:off x="838200" y="6338919"/>
            <a:ext cx="2743200" cy="382556"/>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sp>
      <p:pic>
        <p:nvPicPr>
          <p:cNvPr id="10" name="Picture 9">
            <a:extLst>
              <a:ext uri="{FF2B5EF4-FFF2-40B4-BE49-F238E27FC236}">
                <a16:creationId xmlns:a16="http://schemas.microsoft.com/office/drawing/2014/main" id="{6591E89A-F8E2-4201-95AC-F9DBA9C318FE}"/>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93317" y="0"/>
            <a:ext cx="1489765" cy="1386637"/>
          </a:xfrm>
          <a:prstGeom prst="rect">
            <a:avLst/>
          </a:prstGeom>
        </p:spPr>
      </p:pic>
      <p:sp>
        <p:nvSpPr>
          <p:cNvPr id="11" name="Freeform 6">
            <a:extLst>
              <a:ext uri="{FF2B5EF4-FFF2-40B4-BE49-F238E27FC236}">
                <a16:creationId xmlns:a16="http://schemas.microsoft.com/office/drawing/2014/main" id="{BE728FAA-6989-49E4-827F-768285FCB943}"/>
              </a:ext>
            </a:extLst>
          </p:cNvPr>
          <p:cNvSpPr/>
          <p:nvPr userDrawn="1"/>
        </p:nvSpPr>
        <p:spPr>
          <a:xfrm>
            <a:off x="10974189" y="6344015"/>
            <a:ext cx="466090" cy="431923"/>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sp>
      <p:sp>
        <p:nvSpPr>
          <p:cNvPr id="2" name="Title Placeholder 1">
            <a:extLst>
              <a:ext uri="{FF2B5EF4-FFF2-40B4-BE49-F238E27FC236}">
                <a16:creationId xmlns:a16="http://schemas.microsoft.com/office/drawing/2014/main" id="{E1BAA08C-8FDB-46C4-8ADC-9425CB5F29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E9C7012-56A5-4A5F-AE60-B293BCF52C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ADF9DDF-39F3-4F98-9232-F9B55E8C47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ctr">
              <a:defRPr sz="1600">
                <a:solidFill>
                  <a:schemeClr val="bg1"/>
                </a:solidFill>
              </a:defRPr>
            </a:lvl1pPr>
          </a:lstStyle>
          <a:p>
            <a:fld id="{02979B47-FAC9-4AEE-B74B-3F584ED26D59}" type="datetime1">
              <a:rPr lang="en-US" smtClean="0"/>
              <a:pPr/>
              <a:t>8/5/2024</a:t>
            </a:fld>
            <a:endParaRPr lang="en-US" dirty="0"/>
          </a:p>
        </p:txBody>
      </p:sp>
      <p:sp>
        <p:nvSpPr>
          <p:cNvPr id="5" name="Footer Placeholder 4">
            <a:extLst>
              <a:ext uri="{FF2B5EF4-FFF2-40B4-BE49-F238E27FC236}">
                <a16:creationId xmlns:a16="http://schemas.microsoft.com/office/drawing/2014/main" id="{A8782B0E-0FEF-49F7-B246-1C5E6D54C82D}"/>
              </a:ext>
            </a:extLst>
          </p:cNvPr>
          <p:cNvSpPr>
            <a:spLocks noGrp="1"/>
          </p:cNvSpPr>
          <p:nvPr>
            <p:ph type="ftr" sz="quarter" idx="3"/>
          </p:nvPr>
        </p:nvSpPr>
        <p:spPr>
          <a:xfrm>
            <a:off x="3880338" y="6356350"/>
            <a:ext cx="427306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@MCIT-2024</a:t>
            </a:r>
          </a:p>
        </p:txBody>
      </p:sp>
      <p:sp>
        <p:nvSpPr>
          <p:cNvPr id="6" name="Slide Number Placeholder 5">
            <a:extLst>
              <a:ext uri="{FF2B5EF4-FFF2-40B4-BE49-F238E27FC236}">
                <a16:creationId xmlns:a16="http://schemas.microsoft.com/office/drawing/2014/main" id="{EE9E8069-45EF-4F1D-8025-75594D26DC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5EE24C92-1265-4741-8F9F-404A15D9386E}" type="slidenum">
              <a:rPr lang="en-US" smtClean="0"/>
              <a:pPr/>
              <a:t>‹#›</a:t>
            </a:fld>
            <a:endParaRPr lang="en-US" dirty="0"/>
          </a:p>
        </p:txBody>
      </p:sp>
    </p:spTree>
    <p:extLst>
      <p:ext uri="{BB962C8B-B14F-4D97-AF65-F5344CB8AC3E}">
        <p14:creationId xmlns:p14="http://schemas.microsoft.com/office/powerpoint/2010/main" val="489635555"/>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C96A8-4682-FA03-D75B-7A59F7AC35A3}"/>
              </a:ext>
            </a:extLst>
          </p:cNvPr>
          <p:cNvSpPr>
            <a:spLocks noGrp="1"/>
          </p:cNvSpPr>
          <p:nvPr>
            <p:ph type="title"/>
          </p:nvPr>
        </p:nvSpPr>
        <p:spPr>
          <a:xfrm>
            <a:off x="759069" y="5132890"/>
            <a:ext cx="10515600" cy="1325563"/>
          </a:xfrm>
        </p:spPr>
        <p:txBody>
          <a:bodyPr/>
          <a:lstStyle/>
          <a:p>
            <a:pPr algn="ctr"/>
            <a:r>
              <a:rPr lang="en-US" b="1" dirty="0"/>
              <a:t>Session 5</a:t>
            </a:r>
          </a:p>
        </p:txBody>
      </p:sp>
      <p:sp>
        <p:nvSpPr>
          <p:cNvPr id="4" name="Date Placeholder 3">
            <a:extLst>
              <a:ext uri="{FF2B5EF4-FFF2-40B4-BE49-F238E27FC236}">
                <a16:creationId xmlns:a16="http://schemas.microsoft.com/office/drawing/2014/main" id="{13B9D85E-E884-8CDC-A2F6-4A39307828B5}"/>
              </a:ext>
            </a:extLst>
          </p:cNvPr>
          <p:cNvSpPr>
            <a:spLocks noGrp="1"/>
          </p:cNvSpPr>
          <p:nvPr>
            <p:ph type="dt" sz="half" idx="10"/>
          </p:nvPr>
        </p:nvSpPr>
        <p:spPr/>
        <p:txBody>
          <a:bodyPr/>
          <a:lstStyle/>
          <a:p>
            <a:fld id="{D40A7B7E-3938-4D0E-8E14-E58AA83CCFB6}" type="datetime1">
              <a:rPr lang="en-US" smtClean="0"/>
              <a:t>8/5/2024</a:t>
            </a:fld>
            <a:endParaRPr lang="en-US" dirty="0"/>
          </a:p>
        </p:txBody>
      </p:sp>
      <p:sp>
        <p:nvSpPr>
          <p:cNvPr id="5" name="Footer Placeholder 4">
            <a:extLst>
              <a:ext uri="{FF2B5EF4-FFF2-40B4-BE49-F238E27FC236}">
                <a16:creationId xmlns:a16="http://schemas.microsoft.com/office/drawing/2014/main" id="{F2D15D40-6D9E-04B3-D1A5-69D97AF1B02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784BBBF-73E6-9A56-BB07-6B99716C819C}"/>
              </a:ext>
            </a:extLst>
          </p:cNvPr>
          <p:cNvSpPr>
            <a:spLocks noGrp="1"/>
          </p:cNvSpPr>
          <p:nvPr>
            <p:ph type="sldNum" sz="quarter" idx="12"/>
          </p:nvPr>
        </p:nvSpPr>
        <p:spPr/>
        <p:txBody>
          <a:bodyPr/>
          <a:lstStyle/>
          <a:p>
            <a:fld id="{5EE24C92-1265-4741-8F9F-404A15D9386E}" type="slidenum">
              <a:rPr lang="en-US" smtClean="0"/>
              <a:t>1</a:t>
            </a:fld>
            <a:endParaRPr lang="en-US" dirty="0"/>
          </a:p>
        </p:txBody>
      </p:sp>
      <p:pic>
        <p:nvPicPr>
          <p:cNvPr id="10" name="Content Placeholder 9" descr="A blue hexagon with a white wheel on it&#10;&#10;Description automatically generated">
            <a:extLst>
              <a:ext uri="{FF2B5EF4-FFF2-40B4-BE49-F238E27FC236}">
                <a16:creationId xmlns:a16="http://schemas.microsoft.com/office/drawing/2014/main" id="{7535AC35-FAB3-3513-58EF-6C2EF4D8B6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9800" y="1062328"/>
            <a:ext cx="7619047" cy="3809524"/>
          </a:xfrm>
        </p:spPr>
      </p:pic>
    </p:spTree>
    <p:extLst>
      <p:ext uri="{BB962C8B-B14F-4D97-AF65-F5344CB8AC3E}">
        <p14:creationId xmlns:p14="http://schemas.microsoft.com/office/powerpoint/2010/main" val="1172904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777672F-B3AB-88B6-D7C6-B3F0EC7746C7}"/>
              </a:ext>
            </a:extLst>
          </p:cNvPr>
          <p:cNvSpPr>
            <a:spLocks noGrp="1"/>
          </p:cNvSpPr>
          <p:nvPr>
            <p:ph type="dt" sz="half" idx="10"/>
          </p:nvPr>
        </p:nvSpPr>
        <p:spPr/>
        <p:txBody>
          <a:bodyPr/>
          <a:lstStyle/>
          <a:p>
            <a:fld id="{D40A7B7E-3938-4D0E-8E14-E58AA83CCFB6}" type="datetime1">
              <a:rPr lang="en-US" smtClean="0"/>
              <a:t>8/5/2024</a:t>
            </a:fld>
            <a:endParaRPr lang="en-US" dirty="0"/>
          </a:p>
        </p:txBody>
      </p:sp>
      <p:sp>
        <p:nvSpPr>
          <p:cNvPr id="5" name="Footer Placeholder 4">
            <a:extLst>
              <a:ext uri="{FF2B5EF4-FFF2-40B4-BE49-F238E27FC236}">
                <a16:creationId xmlns:a16="http://schemas.microsoft.com/office/drawing/2014/main" id="{C8F085BE-41D5-4D32-8095-36BF24665A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4B16C9-8808-4F68-230C-102F366AE5DE}"/>
              </a:ext>
            </a:extLst>
          </p:cNvPr>
          <p:cNvSpPr>
            <a:spLocks noGrp="1"/>
          </p:cNvSpPr>
          <p:nvPr>
            <p:ph type="sldNum" sz="quarter" idx="12"/>
          </p:nvPr>
        </p:nvSpPr>
        <p:spPr/>
        <p:txBody>
          <a:bodyPr/>
          <a:lstStyle/>
          <a:p>
            <a:fld id="{5EE24C92-1265-4741-8F9F-404A15D9386E}" type="slidenum">
              <a:rPr lang="en-US" smtClean="0"/>
              <a:t>10</a:t>
            </a:fld>
            <a:endParaRPr lang="en-US"/>
          </a:p>
        </p:txBody>
      </p:sp>
      <p:sp>
        <p:nvSpPr>
          <p:cNvPr id="7" name="TextBox 6">
            <a:extLst>
              <a:ext uri="{FF2B5EF4-FFF2-40B4-BE49-F238E27FC236}">
                <a16:creationId xmlns:a16="http://schemas.microsoft.com/office/drawing/2014/main" id="{4959DE67-2DD3-06D0-9624-BB2AF01B7EEA}"/>
              </a:ext>
            </a:extLst>
          </p:cNvPr>
          <p:cNvSpPr txBox="1"/>
          <p:nvPr/>
        </p:nvSpPr>
        <p:spPr>
          <a:xfrm>
            <a:off x="833588" y="1582341"/>
            <a:ext cx="10124222" cy="3785652"/>
          </a:xfrm>
          <a:prstGeom prst="rect">
            <a:avLst/>
          </a:prstGeom>
          <a:noFill/>
        </p:spPr>
        <p:txBody>
          <a:bodyPr wrap="square">
            <a:spAutoFit/>
          </a:bodyPr>
          <a:lstStyle/>
          <a:p>
            <a:r>
              <a:rPr lang="en-US" sz="2400" b="0" i="0" dirty="0">
                <a:solidFill>
                  <a:srgbClr val="000000"/>
                </a:solidFill>
                <a:effectLst/>
                <a:latin typeface="CrimsonText-Roman"/>
              </a:rPr>
              <a:t>you saw how Service objects provide stable networking for Pods. You also saw how to expose applications to external consumers via </a:t>
            </a:r>
            <a:r>
              <a:rPr lang="en-US" sz="2400" b="0" i="0" dirty="0" err="1">
                <a:solidFill>
                  <a:srgbClr val="000000"/>
                </a:solidFill>
                <a:effectLst/>
                <a:latin typeface="CrimsonText-Roman"/>
              </a:rPr>
              <a:t>NodePort</a:t>
            </a:r>
            <a:r>
              <a:rPr lang="en-US" sz="2400" b="0" i="0" dirty="0">
                <a:solidFill>
                  <a:srgbClr val="000000"/>
                </a:solidFill>
                <a:effectLst/>
                <a:latin typeface="CrimsonText-Roman"/>
              </a:rPr>
              <a:t> Services and </a:t>
            </a:r>
            <a:r>
              <a:rPr lang="en-US" sz="2400" b="0" i="0" dirty="0" err="1">
                <a:solidFill>
                  <a:srgbClr val="000000"/>
                </a:solidFill>
                <a:effectLst/>
                <a:latin typeface="CrimsonText-Roman"/>
              </a:rPr>
              <a:t>LoadBalancer</a:t>
            </a:r>
            <a:r>
              <a:rPr lang="en-US" sz="2400" b="0" i="0" dirty="0">
                <a:solidFill>
                  <a:srgbClr val="000000"/>
                </a:solidFill>
                <a:effectLst/>
                <a:latin typeface="CrimsonText-Roman"/>
              </a:rPr>
              <a:t> Services. However, both of these have limitations.</a:t>
            </a:r>
          </a:p>
          <a:p>
            <a:r>
              <a:rPr lang="en-US" sz="2400" b="0" i="0" dirty="0" err="1">
                <a:solidFill>
                  <a:srgbClr val="000000"/>
                </a:solidFill>
                <a:effectLst/>
                <a:latin typeface="CrimsonText-Roman"/>
              </a:rPr>
              <a:t>NodePorts</a:t>
            </a:r>
            <a:r>
              <a:rPr lang="en-US" sz="2400" b="0" i="0" dirty="0">
                <a:solidFill>
                  <a:srgbClr val="000000"/>
                </a:solidFill>
                <a:effectLst/>
                <a:latin typeface="CrimsonText-Roman"/>
              </a:rPr>
              <a:t> only work on high port numbers (30000-32767) and require knowledge of node names or IPs. </a:t>
            </a:r>
            <a:r>
              <a:rPr lang="en-US" sz="2400" b="0" i="0" dirty="0" err="1">
                <a:solidFill>
                  <a:srgbClr val="000000"/>
                </a:solidFill>
                <a:effectLst/>
                <a:latin typeface="CrimsonText-Roman"/>
              </a:rPr>
              <a:t>LoadBalancer</a:t>
            </a:r>
            <a:r>
              <a:rPr lang="en-US" sz="2400" b="0" i="0" dirty="0">
                <a:solidFill>
                  <a:srgbClr val="000000"/>
                </a:solidFill>
                <a:effectLst/>
                <a:latin typeface="CrimsonText-Roman"/>
              </a:rPr>
              <a:t> Services fix this but require a 1-to-1 mapping between an internal Service and a cloud load-balancer. This means a cluster with 25 </a:t>
            </a:r>
            <a:r>
              <a:rPr lang="en-US" sz="2400" b="0" i="0" dirty="0" err="1">
                <a:solidFill>
                  <a:srgbClr val="000000"/>
                </a:solidFill>
                <a:effectLst/>
                <a:latin typeface="CrimsonText-Roman"/>
              </a:rPr>
              <a:t>internetfacing</a:t>
            </a:r>
            <a:r>
              <a:rPr lang="en-US" sz="2400" b="0" i="0" dirty="0">
                <a:solidFill>
                  <a:srgbClr val="000000"/>
                </a:solidFill>
                <a:effectLst/>
                <a:latin typeface="CrimsonText-Roman"/>
              </a:rPr>
              <a:t> apps will need 25 cloud load-balancers, and cloud load-balancers aren’t cheap. Your cloud may also place a limit on how many load-balancers you can provision in a region.</a:t>
            </a:r>
            <a:r>
              <a:rPr lang="en-US" sz="2400" dirty="0"/>
              <a:t> </a:t>
            </a:r>
            <a:br>
              <a:rPr lang="en-US" sz="2400" dirty="0"/>
            </a:br>
            <a:endParaRPr lang="en-US" sz="2400" dirty="0"/>
          </a:p>
        </p:txBody>
      </p:sp>
    </p:spTree>
    <p:extLst>
      <p:ext uri="{BB962C8B-B14F-4D97-AF65-F5344CB8AC3E}">
        <p14:creationId xmlns:p14="http://schemas.microsoft.com/office/powerpoint/2010/main" val="3504579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9CDA5BC-4532-61B9-1F29-22BD32EC4FD3}"/>
              </a:ext>
            </a:extLst>
          </p:cNvPr>
          <p:cNvSpPr>
            <a:spLocks noGrp="1"/>
          </p:cNvSpPr>
          <p:nvPr>
            <p:ph type="dt" sz="half" idx="10"/>
          </p:nvPr>
        </p:nvSpPr>
        <p:spPr/>
        <p:txBody>
          <a:bodyPr/>
          <a:lstStyle/>
          <a:p>
            <a:fld id="{D40A7B7E-3938-4D0E-8E14-E58AA83CCFB6}" type="datetime1">
              <a:rPr lang="en-US" smtClean="0"/>
              <a:t>8/5/2024</a:t>
            </a:fld>
            <a:endParaRPr lang="en-US" dirty="0"/>
          </a:p>
        </p:txBody>
      </p:sp>
      <p:sp>
        <p:nvSpPr>
          <p:cNvPr id="5" name="Footer Placeholder 4">
            <a:extLst>
              <a:ext uri="{FF2B5EF4-FFF2-40B4-BE49-F238E27FC236}">
                <a16:creationId xmlns:a16="http://schemas.microsoft.com/office/drawing/2014/main" id="{EF61968E-F3E7-7061-F4D5-FFB7C5CCB0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FE8B59-1B5A-EB2D-E358-0887BE98AD82}"/>
              </a:ext>
            </a:extLst>
          </p:cNvPr>
          <p:cNvSpPr>
            <a:spLocks noGrp="1"/>
          </p:cNvSpPr>
          <p:nvPr>
            <p:ph type="sldNum" sz="quarter" idx="12"/>
          </p:nvPr>
        </p:nvSpPr>
        <p:spPr/>
        <p:txBody>
          <a:bodyPr/>
          <a:lstStyle/>
          <a:p>
            <a:fld id="{5EE24C92-1265-4741-8F9F-404A15D9386E}" type="slidenum">
              <a:rPr lang="en-US" smtClean="0"/>
              <a:t>11</a:t>
            </a:fld>
            <a:endParaRPr lang="en-US"/>
          </a:p>
        </p:txBody>
      </p:sp>
      <p:sp>
        <p:nvSpPr>
          <p:cNvPr id="3" name="TextBox 2">
            <a:extLst>
              <a:ext uri="{FF2B5EF4-FFF2-40B4-BE49-F238E27FC236}">
                <a16:creationId xmlns:a16="http://schemas.microsoft.com/office/drawing/2014/main" id="{087DE8B2-72F0-E787-E0F8-61296F2F4D61}"/>
              </a:ext>
            </a:extLst>
          </p:cNvPr>
          <p:cNvSpPr txBox="1"/>
          <p:nvPr/>
        </p:nvSpPr>
        <p:spPr>
          <a:xfrm>
            <a:off x="1277911" y="1086229"/>
            <a:ext cx="9814810" cy="1815882"/>
          </a:xfrm>
          <a:prstGeom prst="rect">
            <a:avLst/>
          </a:prstGeom>
          <a:noFill/>
        </p:spPr>
        <p:txBody>
          <a:bodyPr wrap="square">
            <a:spAutoFit/>
          </a:bodyPr>
          <a:lstStyle/>
          <a:p>
            <a:r>
              <a:rPr lang="en-US" sz="2800" b="0" i="0" dirty="0">
                <a:solidFill>
                  <a:srgbClr val="000000"/>
                </a:solidFill>
                <a:effectLst/>
                <a:latin typeface="CrimsonText-Roman"/>
              </a:rPr>
              <a:t>To do this, Ingress creates a single </a:t>
            </a:r>
            <a:r>
              <a:rPr lang="en-US" sz="2800" b="0" i="0" dirty="0" err="1">
                <a:solidFill>
                  <a:srgbClr val="000000"/>
                </a:solidFill>
                <a:effectLst/>
                <a:latin typeface="CrimsonText-Roman"/>
              </a:rPr>
              <a:t>LoadBalancer</a:t>
            </a:r>
            <a:r>
              <a:rPr lang="en-US" sz="2800" b="0" i="0" dirty="0">
                <a:solidFill>
                  <a:srgbClr val="000000"/>
                </a:solidFill>
                <a:effectLst/>
                <a:latin typeface="CrimsonText-Roman"/>
              </a:rPr>
              <a:t> Service, on port 80 or 443, and uses </a:t>
            </a:r>
            <a:r>
              <a:rPr lang="en-US" sz="2800" b="0" i="1" dirty="0">
                <a:solidFill>
                  <a:srgbClr val="000000"/>
                </a:solidFill>
                <a:effectLst/>
                <a:latin typeface="CrimsonText-Italic"/>
              </a:rPr>
              <a:t>host-based </a:t>
            </a:r>
            <a:r>
              <a:rPr lang="en-US" sz="2800" b="0" i="0" dirty="0">
                <a:solidFill>
                  <a:srgbClr val="000000"/>
                </a:solidFill>
                <a:effectLst/>
                <a:latin typeface="CrimsonText-Roman"/>
              </a:rPr>
              <a:t>and </a:t>
            </a:r>
            <a:r>
              <a:rPr lang="en-US" sz="2800" b="0" i="1" dirty="0">
                <a:solidFill>
                  <a:srgbClr val="000000"/>
                </a:solidFill>
                <a:effectLst/>
                <a:latin typeface="CrimsonText-Italic"/>
              </a:rPr>
              <a:t>path-based </a:t>
            </a:r>
            <a:r>
              <a:rPr lang="en-US" sz="2800" b="0" i="0" dirty="0">
                <a:solidFill>
                  <a:srgbClr val="000000"/>
                </a:solidFill>
                <a:effectLst/>
                <a:latin typeface="CrimsonText-Roman"/>
              </a:rPr>
              <a:t>routing to send traffic to the correct </a:t>
            </a:r>
            <a:r>
              <a:rPr lang="en-US" sz="2800" b="0" i="1" dirty="0">
                <a:solidFill>
                  <a:srgbClr val="000000"/>
                </a:solidFill>
                <a:effectLst/>
                <a:latin typeface="CrimsonText-Italic"/>
              </a:rPr>
              <a:t>backend </a:t>
            </a:r>
            <a:r>
              <a:rPr lang="en-US" sz="2800" b="0" i="0" dirty="0">
                <a:solidFill>
                  <a:srgbClr val="000000"/>
                </a:solidFill>
                <a:effectLst/>
                <a:latin typeface="CrimsonText-Roman"/>
              </a:rPr>
              <a:t>Service.</a:t>
            </a:r>
            <a:br>
              <a:rPr lang="en-US" sz="2800" dirty="0"/>
            </a:br>
            <a:endParaRPr lang="en-US" sz="2800" dirty="0"/>
          </a:p>
        </p:txBody>
      </p:sp>
      <p:pic>
        <p:nvPicPr>
          <p:cNvPr id="9" name="Picture 8">
            <a:extLst>
              <a:ext uri="{FF2B5EF4-FFF2-40B4-BE49-F238E27FC236}">
                <a16:creationId xmlns:a16="http://schemas.microsoft.com/office/drawing/2014/main" id="{EE3A1205-F3B7-ED0E-ACF1-08C7D7562228}"/>
              </a:ext>
            </a:extLst>
          </p:cNvPr>
          <p:cNvPicPr>
            <a:picLocks noChangeAspect="1"/>
          </p:cNvPicPr>
          <p:nvPr/>
        </p:nvPicPr>
        <p:blipFill>
          <a:blip r:embed="rId2"/>
          <a:stretch>
            <a:fillRect/>
          </a:stretch>
        </p:blipFill>
        <p:spPr>
          <a:xfrm>
            <a:off x="2042264" y="2902111"/>
            <a:ext cx="7687748" cy="2581635"/>
          </a:xfrm>
          <a:prstGeom prst="rect">
            <a:avLst/>
          </a:prstGeom>
        </p:spPr>
      </p:pic>
    </p:spTree>
    <p:extLst>
      <p:ext uri="{BB962C8B-B14F-4D97-AF65-F5344CB8AC3E}">
        <p14:creationId xmlns:p14="http://schemas.microsoft.com/office/powerpoint/2010/main" val="857216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1664A5A-2CB9-A65E-81E6-8B6AB4F56484}"/>
              </a:ext>
            </a:extLst>
          </p:cNvPr>
          <p:cNvSpPr>
            <a:spLocks noGrp="1"/>
          </p:cNvSpPr>
          <p:nvPr>
            <p:ph type="dt" sz="half" idx="10"/>
          </p:nvPr>
        </p:nvSpPr>
        <p:spPr/>
        <p:txBody>
          <a:bodyPr/>
          <a:lstStyle/>
          <a:p>
            <a:fld id="{D40A7B7E-3938-4D0E-8E14-E58AA83CCFB6}" type="datetime1">
              <a:rPr lang="en-US" smtClean="0"/>
              <a:t>8/5/2024</a:t>
            </a:fld>
            <a:endParaRPr lang="en-US" dirty="0"/>
          </a:p>
        </p:txBody>
      </p:sp>
      <p:sp>
        <p:nvSpPr>
          <p:cNvPr id="5" name="Footer Placeholder 4">
            <a:extLst>
              <a:ext uri="{FF2B5EF4-FFF2-40B4-BE49-F238E27FC236}">
                <a16:creationId xmlns:a16="http://schemas.microsoft.com/office/drawing/2014/main" id="{1E2C74E7-CDDC-DAFB-AA38-9F2F2BDFC1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B88405-137B-1F4B-E6B2-2FA8932657D9}"/>
              </a:ext>
            </a:extLst>
          </p:cNvPr>
          <p:cNvSpPr>
            <a:spLocks noGrp="1"/>
          </p:cNvSpPr>
          <p:nvPr>
            <p:ph type="sldNum" sz="quarter" idx="12"/>
          </p:nvPr>
        </p:nvSpPr>
        <p:spPr/>
        <p:txBody>
          <a:bodyPr/>
          <a:lstStyle/>
          <a:p>
            <a:fld id="{5EE24C92-1265-4741-8F9F-404A15D9386E}" type="slidenum">
              <a:rPr lang="en-US" smtClean="0"/>
              <a:t>12</a:t>
            </a:fld>
            <a:endParaRPr lang="en-US"/>
          </a:p>
        </p:txBody>
      </p:sp>
      <p:sp>
        <p:nvSpPr>
          <p:cNvPr id="7" name="TextBox 6">
            <a:extLst>
              <a:ext uri="{FF2B5EF4-FFF2-40B4-BE49-F238E27FC236}">
                <a16:creationId xmlns:a16="http://schemas.microsoft.com/office/drawing/2014/main" id="{A6016F0E-3AC3-7DD8-2EF3-108CD64BAAE9}"/>
              </a:ext>
            </a:extLst>
          </p:cNvPr>
          <p:cNvSpPr txBox="1"/>
          <p:nvPr/>
        </p:nvSpPr>
        <p:spPr>
          <a:xfrm>
            <a:off x="614598" y="1683523"/>
            <a:ext cx="10463133" cy="2585323"/>
          </a:xfrm>
          <a:prstGeom prst="rect">
            <a:avLst/>
          </a:prstGeom>
          <a:noFill/>
        </p:spPr>
        <p:txBody>
          <a:bodyPr wrap="square">
            <a:spAutoFit/>
          </a:bodyPr>
          <a:lstStyle/>
          <a:p>
            <a:r>
              <a:rPr lang="en-US" sz="3600" b="1" i="0" dirty="0">
                <a:solidFill>
                  <a:srgbClr val="000000"/>
                </a:solidFill>
                <a:effectLst/>
                <a:latin typeface="OpenSans-Bold"/>
              </a:rPr>
              <a:t>Ingress architecture</a:t>
            </a:r>
          </a:p>
          <a:p>
            <a:r>
              <a:rPr lang="en-US" sz="1800" b="0" i="0" dirty="0">
                <a:solidFill>
                  <a:srgbClr val="000000"/>
                </a:solidFill>
                <a:effectLst/>
                <a:latin typeface="CrimsonText-Roman"/>
              </a:rPr>
              <a:t>Ingress is a stable resource in the Kubernetes API. It went GA in Kubernetes 1.19 after being in beta for over 15 releases. During the 3+ years it was in alpha and beta, service meshes increased in popularity and there’s some overlap in functionality. As a result, if you plan to run a service mesh, you may not need Ingress.</a:t>
            </a:r>
          </a:p>
          <a:p>
            <a:r>
              <a:rPr lang="en-US" sz="1800" b="0" i="0" dirty="0">
                <a:solidFill>
                  <a:srgbClr val="000000"/>
                </a:solidFill>
                <a:effectLst/>
                <a:latin typeface="CrimsonText-Roman"/>
              </a:rPr>
              <a:t>Ingress is defined in the </a:t>
            </a:r>
            <a:r>
              <a:rPr lang="en-US" sz="1600" b="0" i="0" dirty="0">
                <a:solidFill>
                  <a:srgbClr val="000000"/>
                </a:solidFill>
                <a:effectLst/>
                <a:latin typeface="SourceCodePro-Regular"/>
              </a:rPr>
              <a:t>networking.k8s.io </a:t>
            </a:r>
            <a:r>
              <a:rPr lang="en-US" sz="1800" b="0" i="0" dirty="0">
                <a:solidFill>
                  <a:srgbClr val="000000"/>
                </a:solidFill>
                <a:effectLst/>
                <a:latin typeface="CrimsonText-Roman"/>
              </a:rPr>
              <a:t>API sub-group as a </a:t>
            </a:r>
            <a:r>
              <a:rPr lang="en-US" sz="1600" b="0" i="0" dirty="0">
                <a:solidFill>
                  <a:srgbClr val="000000"/>
                </a:solidFill>
                <a:effectLst/>
                <a:latin typeface="SourceCodePro-Regular"/>
              </a:rPr>
              <a:t>v1 </a:t>
            </a:r>
            <a:r>
              <a:rPr lang="en-US" sz="1800" b="0" i="0" dirty="0">
                <a:solidFill>
                  <a:srgbClr val="000000"/>
                </a:solidFill>
                <a:effectLst/>
                <a:latin typeface="CrimsonText-Roman"/>
              </a:rPr>
              <a:t>object and is based on the usual two constructs:</a:t>
            </a:r>
          </a:p>
          <a:p>
            <a:r>
              <a:rPr lang="en-US" sz="1800" b="0" i="0" dirty="0">
                <a:solidFill>
                  <a:srgbClr val="000000"/>
                </a:solidFill>
                <a:effectLst/>
                <a:latin typeface="CrimsonText-Roman"/>
              </a:rPr>
              <a:t>1. A controller</a:t>
            </a:r>
          </a:p>
          <a:p>
            <a:r>
              <a:rPr lang="en-US" sz="1800" b="0" i="0" dirty="0">
                <a:solidFill>
                  <a:srgbClr val="000000"/>
                </a:solidFill>
                <a:effectLst/>
                <a:latin typeface="CrimsonText-Roman"/>
              </a:rPr>
              <a:t>2. An object spec</a:t>
            </a:r>
            <a:r>
              <a:rPr lang="en-US" dirty="0"/>
              <a:t> </a:t>
            </a:r>
            <a:br>
              <a:rPr lang="en-US" dirty="0"/>
            </a:br>
            <a:endParaRPr lang="en-US" dirty="0"/>
          </a:p>
        </p:txBody>
      </p:sp>
    </p:spTree>
    <p:extLst>
      <p:ext uri="{BB962C8B-B14F-4D97-AF65-F5344CB8AC3E}">
        <p14:creationId xmlns:p14="http://schemas.microsoft.com/office/powerpoint/2010/main" val="680566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E20B5B4-40A1-2786-0122-6E0E0FFA9356}"/>
              </a:ext>
            </a:extLst>
          </p:cNvPr>
          <p:cNvSpPr>
            <a:spLocks noGrp="1"/>
          </p:cNvSpPr>
          <p:nvPr>
            <p:ph type="dt" sz="half" idx="10"/>
          </p:nvPr>
        </p:nvSpPr>
        <p:spPr/>
        <p:txBody>
          <a:bodyPr/>
          <a:lstStyle/>
          <a:p>
            <a:fld id="{D40A7B7E-3938-4D0E-8E14-E58AA83CCFB6}" type="datetime1">
              <a:rPr lang="en-US" smtClean="0"/>
              <a:t>8/5/2024</a:t>
            </a:fld>
            <a:endParaRPr lang="en-US" dirty="0"/>
          </a:p>
        </p:txBody>
      </p:sp>
      <p:sp>
        <p:nvSpPr>
          <p:cNvPr id="5" name="Footer Placeholder 4">
            <a:extLst>
              <a:ext uri="{FF2B5EF4-FFF2-40B4-BE49-F238E27FC236}">
                <a16:creationId xmlns:a16="http://schemas.microsoft.com/office/drawing/2014/main" id="{F9E56C37-3720-63B4-DBC1-A61D78B54B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758FD8-60E1-16C4-1895-A6ABCFAFB822}"/>
              </a:ext>
            </a:extLst>
          </p:cNvPr>
          <p:cNvSpPr>
            <a:spLocks noGrp="1"/>
          </p:cNvSpPr>
          <p:nvPr>
            <p:ph type="sldNum" sz="quarter" idx="12"/>
          </p:nvPr>
        </p:nvSpPr>
        <p:spPr/>
        <p:txBody>
          <a:bodyPr/>
          <a:lstStyle/>
          <a:p>
            <a:fld id="{5EE24C92-1265-4741-8F9F-404A15D9386E}" type="slidenum">
              <a:rPr lang="en-US" smtClean="0"/>
              <a:t>13</a:t>
            </a:fld>
            <a:endParaRPr lang="en-US"/>
          </a:p>
        </p:txBody>
      </p:sp>
      <p:sp>
        <p:nvSpPr>
          <p:cNvPr id="3" name="TextBox 2">
            <a:extLst>
              <a:ext uri="{FF2B5EF4-FFF2-40B4-BE49-F238E27FC236}">
                <a16:creationId xmlns:a16="http://schemas.microsoft.com/office/drawing/2014/main" id="{D47D4FFB-4C09-793D-786C-BCB710B21FC5}"/>
              </a:ext>
            </a:extLst>
          </p:cNvPr>
          <p:cNvSpPr txBox="1"/>
          <p:nvPr/>
        </p:nvSpPr>
        <p:spPr>
          <a:xfrm>
            <a:off x="747009" y="1465849"/>
            <a:ext cx="9791075" cy="2308324"/>
          </a:xfrm>
          <a:prstGeom prst="rect">
            <a:avLst/>
          </a:prstGeom>
          <a:noFill/>
        </p:spPr>
        <p:txBody>
          <a:bodyPr wrap="square">
            <a:spAutoFit/>
          </a:bodyPr>
          <a:lstStyle/>
          <a:p>
            <a:r>
              <a:rPr lang="en-US" sz="1800" b="0" i="0" dirty="0">
                <a:solidFill>
                  <a:srgbClr val="000000"/>
                </a:solidFill>
                <a:effectLst/>
                <a:latin typeface="CrimsonText-Roman"/>
              </a:rPr>
              <a:t>The object spec defines rules to govern traffic routing, whereas the controller implements the rules.</a:t>
            </a:r>
          </a:p>
          <a:p>
            <a:r>
              <a:rPr lang="en-US" sz="1800" b="0" i="0" dirty="0">
                <a:solidFill>
                  <a:srgbClr val="000000"/>
                </a:solidFill>
                <a:effectLst/>
                <a:latin typeface="CrimsonText-Roman"/>
              </a:rPr>
              <a:t>However, a lot of Kubernetes clusters don’t ship with a built-in Ingress controller – you have to install your own. This is the opposite of other API resources, such as Deployments and </a:t>
            </a:r>
            <a:r>
              <a:rPr lang="en-US" sz="1800" b="0" i="0" dirty="0" err="1">
                <a:solidFill>
                  <a:srgbClr val="000000"/>
                </a:solidFill>
                <a:effectLst/>
                <a:latin typeface="CrimsonText-Roman"/>
              </a:rPr>
              <a:t>ReplicaSets</a:t>
            </a:r>
            <a:r>
              <a:rPr lang="en-US" sz="1800" b="0" i="0" dirty="0">
                <a:solidFill>
                  <a:srgbClr val="000000"/>
                </a:solidFill>
                <a:effectLst/>
                <a:latin typeface="CrimsonText-Roman"/>
              </a:rPr>
              <a:t>, which have a built-in pre-configured controller. However, some hosted Kubernetes clusters give you the option to pre-install one.</a:t>
            </a:r>
          </a:p>
          <a:p>
            <a:r>
              <a:rPr lang="en-US" sz="1800" b="0" i="0" dirty="0">
                <a:solidFill>
                  <a:srgbClr val="000000"/>
                </a:solidFill>
                <a:effectLst/>
                <a:latin typeface="CrimsonText-Roman"/>
              </a:rPr>
              <a:t>Once you have an </a:t>
            </a:r>
            <a:r>
              <a:rPr lang="en-US" sz="1800" b="0" i="1" dirty="0">
                <a:solidFill>
                  <a:srgbClr val="000000"/>
                </a:solidFill>
                <a:effectLst/>
                <a:latin typeface="CrimsonText-Italic"/>
              </a:rPr>
              <a:t>Ingress controller</a:t>
            </a:r>
            <a:r>
              <a:rPr lang="en-US" sz="1800" b="0" i="0" dirty="0">
                <a:solidFill>
                  <a:srgbClr val="000000"/>
                </a:solidFill>
                <a:effectLst/>
                <a:latin typeface="CrimsonText-Roman"/>
              </a:rPr>
              <a:t>, you deploy </a:t>
            </a:r>
            <a:r>
              <a:rPr lang="en-US" sz="1800" b="0" i="1" dirty="0">
                <a:solidFill>
                  <a:srgbClr val="000000"/>
                </a:solidFill>
                <a:effectLst/>
                <a:latin typeface="CrimsonText-Italic"/>
              </a:rPr>
              <a:t>Ingress objects </a:t>
            </a:r>
            <a:r>
              <a:rPr lang="en-US" sz="1800" b="0" i="0" dirty="0">
                <a:solidFill>
                  <a:srgbClr val="000000"/>
                </a:solidFill>
                <a:effectLst/>
                <a:latin typeface="CrimsonText-Roman"/>
              </a:rPr>
              <a:t>with rules that tell the controller how to route requests.</a:t>
            </a:r>
            <a:r>
              <a:rPr lang="en-US" dirty="0"/>
              <a:t> </a:t>
            </a:r>
            <a:br>
              <a:rPr lang="en-US" dirty="0"/>
            </a:br>
            <a:endParaRPr lang="en-US" dirty="0"/>
          </a:p>
        </p:txBody>
      </p:sp>
    </p:spTree>
    <p:extLst>
      <p:ext uri="{BB962C8B-B14F-4D97-AF65-F5344CB8AC3E}">
        <p14:creationId xmlns:p14="http://schemas.microsoft.com/office/powerpoint/2010/main" val="80015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E20B5B4-40A1-2786-0122-6E0E0FFA9356}"/>
              </a:ext>
            </a:extLst>
          </p:cNvPr>
          <p:cNvSpPr>
            <a:spLocks noGrp="1"/>
          </p:cNvSpPr>
          <p:nvPr>
            <p:ph type="dt" sz="half" idx="10"/>
          </p:nvPr>
        </p:nvSpPr>
        <p:spPr/>
        <p:txBody>
          <a:bodyPr/>
          <a:lstStyle/>
          <a:p>
            <a:fld id="{D40A7B7E-3938-4D0E-8E14-E58AA83CCFB6}" type="datetime1">
              <a:rPr lang="en-US" smtClean="0"/>
              <a:t>8/5/2024</a:t>
            </a:fld>
            <a:endParaRPr lang="en-US" dirty="0"/>
          </a:p>
        </p:txBody>
      </p:sp>
      <p:sp>
        <p:nvSpPr>
          <p:cNvPr id="5" name="Footer Placeholder 4">
            <a:extLst>
              <a:ext uri="{FF2B5EF4-FFF2-40B4-BE49-F238E27FC236}">
                <a16:creationId xmlns:a16="http://schemas.microsoft.com/office/drawing/2014/main" id="{F9E56C37-3720-63B4-DBC1-A61D78B54B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758FD8-60E1-16C4-1895-A6ABCFAFB822}"/>
              </a:ext>
            </a:extLst>
          </p:cNvPr>
          <p:cNvSpPr>
            <a:spLocks noGrp="1"/>
          </p:cNvSpPr>
          <p:nvPr>
            <p:ph type="sldNum" sz="quarter" idx="12"/>
          </p:nvPr>
        </p:nvSpPr>
        <p:spPr/>
        <p:txBody>
          <a:bodyPr/>
          <a:lstStyle/>
          <a:p>
            <a:fld id="{5EE24C92-1265-4741-8F9F-404A15D9386E}" type="slidenum">
              <a:rPr lang="en-US" smtClean="0"/>
              <a:t>14</a:t>
            </a:fld>
            <a:endParaRPr lang="en-US"/>
          </a:p>
        </p:txBody>
      </p:sp>
      <p:sp>
        <p:nvSpPr>
          <p:cNvPr id="3" name="TextBox 2">
            <a:extLst>
              <a:ext uri="{FF2B5EF4-FFF2-40B4-BE49-F238E27FC236}">
                <a16:creationId xmlns:a16="http://schemas.microsoft.com/office/drawing/2014/main" id="{F7EA8916-68CA-6491-F39B-EF8186D45853}"/>
              </a:ext>
            </a:extLst>
          </p:cNvPr>
          <p:cNvSpPr txBox="1"/>
          <p:nvPr/>
        </p:nvSpPr>
        <p:spPr>
          <a:xfrm>
            <a:off x="838200" y="1394086"/>
            <a:ext cx="10515600" cy="3416320"/>
          </a:xfrm>
          <a:prstGeom prst="rect">
            <a:avLst/>
          </a:prstGeom>
          <a:noFill/>
        </p:spPr>
        <p:txBody>
          <a:bodyPr wrap="square">
            <a:spAutoFit/>
          </a:bodyPr>
          <a:lstStyle/>
          <a:p>
            <a:r>
              <a:rPr lang="en-US" sz="2400" b="0" i="0" dirty="0">
                <a:solidFill>
                  <a:srgbClr val="000000"/>
                </a:solidFill>
                <a:effectLst/>
                <a:latin typeface="CrimsonText-Roman"/>
              </a:rPr>
              <a:t>The object spec defines rules to govern traffic routing, whereas the controller implements the rules.</a:t>
            </a:r>
          </a:p>
          <a:p>
            <a:r>
              <a:rPr lang="en-US" sz="2400" b="0" i="0" dirty="0">
                <a:solidFill>
                  <a:srgbClr val="000000"/>
                </a:solidFill>
                <a:effectLst/>
                <a:latin typeface="CrimsonText-Roman"/>
              </a:rPr>
              <a:t>However, a lot of Kubernetes clusters don’t ship with a built-in Ingress controller – you have to install your own. This is the opposite of other API resources, such as Deployments and </a:t>
            </a:r>
            <a:r>
              <a:rPr lang="en-US" sz="2400" b="0" i="0" dirty="0" err="1">
                <a:solidFill>
                  <a:srgbClr val="000000"/>
                </a:solidFill>
                <a:effectLst/>
                <a:latin typeface="CrimsonText-Roman"/>
              </a:rPr>
              <a:t>ReplicaSets</a:t>
            </a:r>
            <a:r>
              <a:rPr lang="en-US" sz="2400" b="0" i="0" dirty="0">
                <a:solidFill>
                  <a:srgbClr val="000000"/>
                </a:solidFill>
                <a:effectLst/>
                <a:latin typeface="CrimsonText-Roman"/>
              </a:rPr>
              <a:t>, which have a built-in pre-configured controller. However, some hosted Kubernetes clusters give you the option to pre-install one.</a:t>
            </a:r>
          </a:p>
          <a:p>
            <a:r>
              <a:rPr lang="en-US" sz="2400" b="0" i="0" dirty="0">
                <a:solidFill>
                  <a:srgbClr val="000000"/>
                </a:solidFill>
                <a:effectLst/>
                <a:latin typeface="CrimsonText-Roman"/>
              </a:rPr>
              <a:t>Once you have an </a:t>
            </a:r>
            <a:r>
              <a:rPr lang="en-US" sz="2400" b="0" i="1" dirty="0">
                <a:solidFill>
                  <a:srgbClr val="000000"/>
                </a:solidFill>
                <a:effectLst/>
                <a:latin typeface="CrimsonText-Italic"/>
              </a:rPr>
              <a:t>Ingress controller</a:t>
            </a:r>
            <a:r>
              <a:rPr lang="en-US" sz="2400" b="0" i="0" dirty="0">
                <a:solidFill>
                  <a:srgbClr val="000000"/>
                </a:solidFill>
                <a:effectLst/>
                <a:latin typeface="CrimsonText-Roman"/>
              </a:rPr>
              <a:t>, you deploy </a:t>
            </a:r>
            <a:r>
              <a:rPr lang="en-US" sz="2400" b="0" i="1" dirty="0">
                <a:solidFill>
                  <a:srgbClr val="000000"/>
                </a:solidFill>
                <a:effectLst/>
                <a:latin typeface="CrimsonText-Italic"/>
              </a:rPr>
              <a:t>Ingress objects </a:t>
            </a:r>
            <a:r>
              <a:rPr lang="en-US" sz="2400" b="0" i="0" dirty="0">
                <a:solidFill>
                  <a:srgbClr val="000000"/>
                </a:solidFill>
                <a:effectLst/>
                <a:latin typeface="CrimsonText-Roman"/>
              </a:rPr>
              <a:t>with rules that tell the controller how to route requests.</a:t>
            </a:r>
            <a:r>
              <a:rPr lang="en-US" sz="2400" dirty="0"/>
              <a:t> </a:t>
            </a:r>
            <a:br>
              <a:rPr lang="en-US" sz="2400" dirty="0"/>
            </a:br>
            <a:endParaRPr lang="en-US" sz="2400" dirty="0"/>
          </a:p>
        </p:txBody>
      </p:sp>
    </p:spTree>
    <p:extLst>
      <p:ext uri="{BB962C8B-B14F-4D97-AF65-F5344CB8AC3E}">
        <p14:creationId xmlns:p14="http://schemas.microsoft.com/office/powerpoint/2010/main" val="1437217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E20B5B4-40A1-2786-0122-6E0E0FFA9356}"/>
              </a:ext>
            </a:extLst>
          </p:cNvPr>
          <p:cNvSpPr>
            <a:spLocks noGrp="1"/>
          </p:cNvSpPr>
          <p:nvPr>
            <p:ph type="dt" sz="half" idx="10"/>
          </p:nvPr>
        </p:nvSpPr>
        <p:spPr/>
        <p:txBody>
          <a:bodyPr/>
          <a:lstStyle/>
          <a:p>
            <a:fld id="{D40A7B7E-3938-4D0E-8E14-E58AA83CCFB6}" type="datetime1">
              <a:rPr lang="en-US" smtClean="0"/>
              <a:t>8/5/2024</a:t>
            </a:fld>
            <a:endParaRPr lang="en-US" dirty="0"/>
          </a:p>
        </p:txBody>
      </p:sp>
      <p:sp>
        <p:nvSpPr>
          <p:cNvPr id="5" name="Footer Placeholder 4">
            <a:extLst>
              <a:ext uri="{FF2B5EF4-FFF2-40B4-BE49-F238E27FC236}">
                <a16:creationId xmlns:a16="http://schemas.microsoft.com/office/drawing/2014/main" id="{F9E56C37-3720-63B4-DBC1-A61D78B54B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758FD8-60E1-16C4-1895-A6ABCFAFB822}"/>
              </a:ext>
            </a:extLst>
          </p:cNvPr>
          <p:cNvSpPr>
            <a:spLocks noGrp="1"/>
          </p:cNvSpPr>
          <p:nvPr>
            <p:ph type="sldNum" sz="quarter" idx="12"/>
          </p:nvPr>
        </p:nvSpPr>
        <p:spPr/>
        <p:txBody>
          <a:bodyPr/>
          <a:lstStyle/>
          <a:p>
            <a:fld id="{5EE24C92-1265-4741-8F9F-404A15D9386E}" type="slidenum">
              <a:rPr lang="en-US" smtClean="0"/>
              <a:t>15</a:t>
            </a:fld>
            <a:endParaRPr lang="en-US"/>
          </a:p>
        </p:txBody>
      </p:sp>
      <p:sp>
        <p:nvSpPr>
          <p:cNvPr id="3" name="TextBox 2">
            <a:extLst>
              <a:ext uri="{FF2B5EF4-FFF2-40B4-BE49-F238E27FC236}">
                <a16:creationId xmlns:a16="http://schemas.microsoft.com/office/drawing/2014/main" id="{82D980C2-C213-2FA9-DCBB-79D7D5AE8324}"/>
              </a:ext>
            </a:extLst>
          </p:cNvPr>
          <p:cNvSpPr txBox="1"/>
          <p:nvPr/>
        </p:nvSpPr>
        <p:spPr>
          <a:xfrm>
            <a:off x="419726" y="1440093"/>
            <a:ext cx="11302582" cy="2554545"/>
          </a:xfrm>
          <a:prstGeom prst="rect">
            <a:avLst/>
          </a:prstGeom>
          <a:noFill/>
        </p:spPr>
        <p:txBody>
          <a:bodyPr wrap="square">
            <a:spAutoFit/>
          </a:bodyPr>
          <a:lstStyle/>
          <a:p>
            <a:r>
              <a:rPr lang="en-US" sz="2000" b="0" i="0" dirty="0">
                <a:solidFill>
                  <a:srgbClr val="000000"/>
                </a:solidFill>
                <a:effectLst/>
                <a:latin typeface="CrimsonText-Roman"/>
              </a:rPr>
              <a:t>On the topic of routing, Ingress operates at layer 7 of the OSI model, also known as the “application layer”. This means it can inspect HTTP headers and forward traffic based on hostnames and paths.</a:t>
            </a:r>
          </a:p>
          <a:p>
            <a:r>
              <a:rPr lang="en-US" sz="2000" b="1" i="0" dirty="0">
                <a:solidFill>
                  <a:srgbClr val="000000"/>
                </a:solidFill>
                <a:effectLst/>
                <a:latin typeface="CrimsonText-Bold"/>
              </a:rPr>
              <a:t>Note: </a:t>
            </a:r>
            <a:r>
              <a:rPr lang="en-US" sz="2000" b="0" i="0" dirty="0">
                <a:solidFill>
                  <a:srgbClr val="000000"/>
                </a:solidFill>
                <a:effectLst/>
                <a:latin typeface="CrimsonText-Roman"/>
              </a:rPr>
              <a:t>A quick side-step. The “OSI model” is </a:t>
            </a:r>
            <a:r>
              <a:rPr lang="en-US" sz="2000" b="0" i="1" dirty="0">
                <a:solidFill>
                  <a:srgbClr val="000000"/>
                </a:solidFill>
                <a:effectLst/>
                <a:latin typeface="CrimsonText-Italic"/>
              </a:rPr>
              <a:t>the </a:t>
            </a:r>
            <a:r>
              <a:rPr lang="en-US" sz="2000" b="0" i="0" dirty="0">
                <a:solidFill>
                  <a:srgbClr val="000000"/>
                </a:solidFill>
                <a:effectLst/>
                <a:latin typeface="CrimsonText-Roman"/>
              </a:rPr>
              <a:t>reference model for TCP/IP networking. It comprises seven layers numbered 1-7, with the lowest</a:t>
            </a:r>
          </a:p>
          <a:p>
            <a:r>
              <a:rPr lang="en-US" sz="2000" b="0" i="0" dirty="0">
                <a:solidFill>
                  <a:srgbClr val="000000"/>
                </a:solidFill>
                <a:effectLst/>
                <a:latin typeface="CrimsonText-Roman"/>
              </a:rPr>
              <a:t>layers concerned with things like </a:t>
            </a:r>
            <a:r>
              <a:rPr lang="en-US" sz="2000" b="0" i="0" dirty="0" err="1">
                <a:solidFill>
                  <a:srgbClr val="000000"/>
                </a:solidFill>
                <a:effectLst/>
                <a:latin typeface="CrimsonText-Roman"/>
              </a:rPr>
              <a:t>signalling</a:t>
            </a:r>
            <a:r>
              <a:rPr lang="en-US" sz="2000" b="0" i="0" dirty="0">
                <a:solidFill>
                  <a:srgbClr val="000000"/>
                </a:solidFill>
                <a:effectLst/>
                <a:latin typeface="CrimsonText-Roman"/>
              </a:rPr>
              <a:t> and electronics, the middle layers dealing with reliability through things like acks and retries, and the higher layers adding awareness of user apps such as HTTP services. Ingress operates at layer 7, also known as the </a:t>
            </a:r>
            <a:r>
              <a:rPr lang="en-US" sz="2000" b="0" i="1" dirty="0">
                <a:solidFill>
                  <a:srgbClr val="000000"/>
                </a:solidFill>
                <a:effectLst/>
                <a:latin typeface="CrimsonText-Italic"/>
              </a:rPr>
              <a:t>application layer</a:t>
            </a:r>
            <a:r>
              <a:rPr lang="en-US" sz="2000" b="0" i="0" dirty="0">
                <a:solidFill>
                  <a:srgbClr val="000000"/>
                </a:solidFill>
                <a:effectLst/>
                <a:latin typeface="CrimsonText-Roman"/>
              </a:rPr>
              <a:t>, and implements HTTP intelligence.</a:t>
            </a:r>
            <a:r>
              <a:rPr lang="en-US" sz="2000" dirty="0"/>
              <a:t> </a:t>
            </a:r>
            <a:br>
              <a:rPr lang="en-US" sz="2000" dirty="0"/>
            </a:br>
            <a:endParaRPr lang="en-US" sz="2000" dirty="0"/>
          </a:p>
        </p:txBody>
      </p:sp>
    </p:spTree>
    <p:extLst>
      <p:ext uri="{BB962C8B-B14F-4D97-AF65-F5344CB8AC3E}">
        <p14:creationId xmlns:p14="http://schemas.microsoft.com/office/powerpoint/2010/main" val="1563421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E20B5B4-40A1-2786-0122-6E0E0FFA9356}"/>
              </a:ext>
            </a:extLst>
          </p:cNvPr>
          <p:cNvSpPr>
            <a:spLocks noGrp="1"/>
          </p:cNvSpPr>
          <p:nvPr>
            <p:ph type="dt" sz="half" idx="10"/>
          </p:nvPr>
        </p:nvSpPr>
        <p:spPr/>
        <p:txBody>
          <a:bodyPr/>
          <a:lstStyle/>
          <a:p>
            <a:fld id="{D40A7B7E-3938-4D0E-8E14-E58AA83CCFB6}" type="datetime1">
              <a:rPr lang="en-US" smtClean="0"/>
              <a:t>8/5/2024</a:t>
            </a:fld>
            <a:endParaRPr lang="en-US" dirty="0"/>
          </a:p>
        </p:txBody>
      </p:sp>
      <p:sp>
        <p:nvSpPr>
          <p:cNvPr id="5" name="Footer Placeholder 4">
            <a:extLst>
              <a:ext uri="{FF2B5EF4-FFF2-40B4-BE49-F238E27FC236}">
                <a16:creationId xmlns:a16="http://schemas.microsoft.com/office/drawing/2014/main" id="{F9E56C37-3720-63B4-DBC1-A61D78B54B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758FD8-60E1-16C4-1895-A6ABCFAFB822}"/>
              </a:ext>
            </a:extLst>
          </p:cNvPr>
          <p:cNvSpPr>
            <a:spLocks noGrp="1"/>
          </p:cNvSpPr>
          <p:nvPr>
            <p:ph type="sldNum" sz="quarter" idx="12"/>
          </p:nvPr>
        </p:nvSpPr>
        <p:spPr/>
        <p:txBody>
          <a:bodyPr/>
          <a:lstStyle/>
          <a:p>
            <a:fld id="{5EE24C92-1265-4741-8F9F-404A15D9386E}" type="slidenum">
              <a:rPr lang="en-US" smtClean="0"/>
              <a:t>16</a:t>
            </a:fld>
            <a:endParaRPr lang="en-US"/>
          </a:p>
        </p:txBody>
      </p:sp>
      <p:pic>
        <p:nvPicPr>
          <p:cNvPr id="3" name="Picture 2">
            <a:extLst>
              <a:ext uri="{FF2B5EF4-FFF2-40B4-BE49-F238E27FC236}">
                <a16:creationId xmlns:a16="http://schemas.microsoft.com/office/drawing/2014/main" id="{08680B5D-990F-EFE5-F354-5F9ED9C6FA0D}"/>
              </a:ext>
            </a:extLst>
          </p:cNvPr>
          <p:cNvPicPr>
            <a:picLocks noChangeAspect="1"/>
          </p:cNvPicPr>
          <p:nvPr/>
        </p:nvPicPr>
        <p:blipFill>
          <a:blip r:embed="rId2"/>
          <a:stretch>
            <a:fillRect/>
          </a:stretch>
        </p:blipFill>
        <p:spPr>
          <a:xfrm>
            <a:off x="831337" y="1875500"/>
            <a:ext cx="10522463" cy="2816421"/>
          </a:xfrm>
          <a:prstGeom prst="rect">
            <a:avLst/>
          </a:prstGeom>
        </p:spPr>
      </p:pic>
    </p:spTree>
    <p:extLst>
      <p:ext uri="{BB962C8B-B14F-4D97-AF65-F5344CB8AC3E}">
        <p14:creationId xmlns:p14="http://schemas.microsoft.com/office/powerpoint/2010/main" val="1930074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E20B5B4-40A1-2786-0122-6E0E0FFA9356}"/>
              </a:ext>
            </a:extLst>
          </p:cNvPr>
          <p:cNvSpPr>
            <a:spLocks noGrp="1"/>
          </p:cNvSpPr>
          <p:nvPr>
            <p:ph type="dt" sz="half" idx="10"/>
          </p:nvPr>
        </p:nvSpPr>
        <p:spPr/>
        <p:txBody>
          <a:bodyPr/>
          <a:lstStyle/>
          <a:p>
            <a:fld id="{D40A7B7E-3938-4D0E-8E14-E58AA83CCFB6}" type="datetime1">
              <a:rPr lang="en-US" smtClean="0"/>
              <a:t>8/5/2024</a:t>
            </a:fld>
            <a:endParaRPr lang="en-US" dirty="0"/>
          </a:p>
        </p:txBody>
      </p:sp>
      <p:sp>
        <p:nvSpPr>
          <p:cNvPr id="5" name="Footer Placeholder 4">
            <a:extLst>
              <a:ext uri="{FF2B5EF4-FFF2-40B4-BE49-F238E27FC236}">
                <a16:creationId xmlns:a16="http://schemas.microsoft.com/office/drawing/2014/main" id="{F9E56C37-3720-63B4-DBC1-A61D78B54B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758FD8-60E1-16C4-1895-A6ABCFAFB822}"/>
              </a:ext>
            </a:extLst>
          </p:cNvPr>
          <p:cNvSpPr>
            <a:spLocks noGrp="1"/>
          </p:cNvSpPr>
          <p:nvPr>
            <p:ph type="sldNum" sz="quarter" idx="12"/>
          </p:nvPr>
        </p:nvSpPr>
        <p:spPr/>
        <p:txBody>
          <a:bodyPr/>
          <a:lstStyle/>
          <a:p>
            <a:fld id="{5EE24C92-1265-4741-8F9F-404A15D9386E}" type="slidenum">
              <a:rPr lang="en-US" smtClean="0"/>
              <a:t>17</a:t>
            </a:fld>
            <a:endParaRPr lang="en-US"/>
          </a:p>
        </p:txBody>
      </p:sp>
      <p:sp>
        <p:nvSpPr>
          <p:cNvPr id="3" name="TextBox 2">
            <a:extLst>
              <a:ext uri="{FF2B5EF4-FFF2-40B4-BE49-F238E27FC236}">
                <a16:creationId xmlns:a16="http://schemas.microsoft.com/office/drawing/2014/main" id="{2C6C04E0-6C8E-4B26-6EC8-3BDA266CF7F9}"/>
              </a:ext>
            </a:extLst>
          </p:cNvPr>
          <p:cNvSpPr txBox="1"/>
          <p:nvPr/>
        </p:nvSpPr>
        <p:spPr>
          <a:xfrm>
            <a:off x="693295" y="1252395"/>
            <a:ext cx="10369446" cy="2308324"/>
          </a:xfrm>
          <a:prstGeom prst="rect">
            <a:avLst/>
          </a:prstGeom>
          <a:noFill/>
        </p:spPr>
        <p:txBody>
          <a:bodyPr wrap="square">
            <a:spAutoFit/>
          </a:bodyPr>
          <a:lstStyle/>
          <a:p>
            <a:r>
              <a:rPr lang="en-US" sz="1800" b="0" i="0" dirty="0">
                <a:solidFill>
                  <a:srgbClr val="000000"/>
                </a:solidFill>
                <a:effectLst/>
                <a:latin typeface="CrimsonText-Roman"/>
              </a:rPr>
              <a:t>For this to work, name resolution needs to point the appropriate DNS names to the public endpoint of the Ingress load-balancer.  you’ll need </a:t>
            </a:r>
            <a:r>
              <a:rPr lang="en-US" sz="1600" b="0" i="0" dirty="0">
                <a:solidFill>
                  <a:srgbClr val="000000"/>
                </a:solidFill>
                <a:effectLst/>
                <a:latin typeface="SourceCodePro-Regular"/>
              </a:rPr>
              <a:t>shield.mcu.com </a:t>
            </a:r>
            <a:r>
              <a:rPr lang="en-US" sz="1800" b="0" i="0" dirty="0">
                <a:solidFill>
                  <a:srgbClr val="000000"/>
                </a:solidFill>
                <a:effectLst/>
                <a:latin typeface="CrimsonText-Roman"/>
              </a:rPr>
              <a:t>and </a:t>
            </a:r>
            <a:r>
              <a:rPr lang="en-US" sz="1600" b="0" i="0" dirty="0">
                <a:solidFill>
                  <a:srgbClr val="000000"/>
                </a:solidFill>
                <a:effectLst/>
                <a:latin typeface="SourceCodePro-Regular"/>
              </a:rPr>
              <a:t>hydra.mcu.com </a:t>
            </a:r>
            <a:r>
              <a:rPr lang="en-US" sz="1800" b="0" i="0" dirty="0">
                <a:solidFill>
                  <a:srgbClr val="000000"/>
                </a:solidFill>
                <a:effectLst/>
                <a:latin typeface="CrimsonText-Roman"/>
              </a:rPr>
              <a:t>to resolve to the public IP of the Ingress </a:t>
            </a:r>
            <a:r>
              <a:rPr lang="en-US" sz="1800" b="0" i="0" dirty="0" err="1">
                <a:solidFill>
                  <a:srgbClr val="000000"/>
                </a:solidFill>
                <a:effectLst/>
                <a:latin typeface="CrimsonText-Roman"/>
              </a:rPr>
              <a:t>loadbalancer</a:t>
            </a:r>
            <a:r>
              <a:rPr lang="en-US" sz="1800" b="0" i="0" dirty="0">
                <a:solidFill>
                  <a:srgbClr val="000000"/>
                </a:solidFill>
                <a:effectLst/>
                <a:latin typeface="CrimsonText-Roman"/>
              </a:rPr>
              <a:t>.</a:t>
            </a:r>
          </a:p>
          <a:p>
            <a:r>
              <a:rPr lang="en-US" sz="1800" b="0" i="0" dirty="0">
                <a:solidFill>
                  <a:srgbClr val="000000"/>
                </a:solidFill>
                <a:effectLst/>
                <a:latin typeface="CrimsonText-Roman"/>
              </a:rPr>
              <a:t>In summary, Ingress exposes multiple </a:t>
            </a:r>
            <a:r>
              <a:rPr lang="en-US" sz="1800" b="0" i="0" dirty="0" err="1">
                <a:solidFill>
                  <a:srgbClr val="000000"/>
                </a:solidFill>
                <a:effectLst/>
                <a:latin typeface="CrimsonText-Roman"/>
              </a:rPr>
              <a:t>ClusterIP</a:t>
            </a:r>
            <a:r>
              <a:rPr lang="en-US" sz="1800" b="0" i="0" dirty="0">
                <a:solidFill>
                  <a:srgbClr val="000000"/>
                </a:solidFill>
                <a:effectLst/>
                <a:latin typeface="CrimsonText-Roman"/>
              </a:rPr>
              <a:t> Services through a single cloud </a:t>
            </a:r>
            <a:r>
              <a:rPr lang="en-US" sz="1800" b="0" i="0" dirty="0" err="1">
                <a:solidFill>
                  <a:srgbClr val="000000"/>
                </a:solidFill>
                <a:effectLst/>
                <a:latin typeface="CrimsonText-Roman"/>
              </a:rPr>
              <a:t>loadbalancer</a:t>
            </a:r>
            <a:r>
              <a:rPr lang="en-US" sz="1800" b="0" i="0" dirty="0">
                <a:solidFill>
                  <a:srgbClr val="000000"/>
                </a:solidFill>
                <a:effectLst/>
                <a:latin typeface="CrimsonText-Roman"/>
              </a:rPr>
              <a:t>. You create and deploy Ingress objects that are rules governing how traffic reaching the load-balancer is routed to backend Services. The Ingress controller, which you usually have to install yourself, inspects hostnames and paths to make intelligent</a:t>
            </a:r>
            <a:r>
              <a:rPr lang="en-US" dirty="0"/>
              <a:t> </a:t>
            </a:r>
            <a:br>
              <a:rPr lang="en-US" dirty="0"/>
            </a:br>
            <a:endParaRPr lang="en-US" dirty="0"/>
          </a:p>
        </p:txBody>
      </p:sp>
      <p:sp>
        <p:nvSpPr>
          <p:cNvPr id="9" name="TextBox 8">
            <a:extLst>
              <a:ext uri="{FF2B5EF4-FFF2-40B4-BE49-F238E27FC236}">
                <a16:creationId xmlns:a16="http://schemas.microsoft.com/office/drawing/2014/main" id="{44A2C8F0-4D64-CF4D-585A-E11BDBF62B68}"/>
              </a:ext>
            </a:extLst>
          </p:cNvPr>
          <p:cNvSpPr txBox="1"/>
          <p:nvPr/>
        </p:nvSpPr>
        <p:spPr>
          <a:xfrm>
            <a:off x="693295" y="3429000"/>
            <a:ext cx="10369445" cy="1477328"/>
          </a:xfrm>
          <a:prstGeom prst="rect">
            <a:avLst/>
          </a:prstGeom>
          <a:noFill/>
        </p:spPr>
        <p:txBody>
          <a:bodyPr wrap="square">
            <a:spAutoFit/>
          </a:bodyPr>
          <a:lstStyle/>
          <a:p>
            <a:r>
              <a:rPr lang="en-US" sz="1800" b="0" i="0" dirty="0">
                <a:solidFill>
                  <a:srgbClr val="000000"/>
                </a:solidFill>
                <a:effectLst/>
                <a:latin typeface="CrimsonText-Roman"/>
              </a:rPr>
              <a:t>In summary, Ingress exposes multiple </a:t>
            </a:r>
            <a:r>
              <a:rPr lang="en-US" sz="1800" b="0" i="0" dirty="0" err="1">
                <a:solidFill>
                  <a:srgbClr val="000000"/>
                </a:solidFill>
                <a:effectLst/>
                <a:latin typeface="CrimsonText-Roman"/>
              </a:rPr>
              <a:t>ClusterIP</a:t>
            </a:r>
            <a:r>
              <a:rPr lang="en-US" sz="1800" b="0" i="0" dirty="0">
                <a:solidFill>
                  <a:srgbClr val="000000"/>
                </a:solidFill>
                <a:effectLst/>
                <a:latin typeface="CrimsonText-Roman"/>
              </a:rPr>
              <a:t> Services through a single cloud </a:t>
            </a:r>
            <a:r>
              <a:rPr lang="en-US" sz="1800" b="0" i="0" dirty="0" err="1">
                <a:solidFill>
                  <a:srgbClr val="000000"/>
                </a:solidFill>
                <a:effectLst/>
                <a:latin typeface="CrimsonText-Roman"/>
              </a:rPr>
              <a:t>loadbalancer</a:t>
            </a:r>
            <a:r>
              <a:rPr lang="en-US" sz="1800" b="0" i="0" dirty="0">
                <a:solidFill>
                  <a:srgbClr val="000000"/>
                </a:solidFill>
                <a:effectLst/>
                <a:latin typeface="CrimsonText-Roman"/>
              </a:rPr>
              <a:t>. You create and deploy Ingress objects that are rules governing how traffic reaching the load-balancer is routed to backend Services. The Ingress controller, which you usually have to install yourself, inspects hostnames and paths to make intelligent</a:t>
            </a:r>
            <a:r>
              <a:rPr lang="en-US" dirty="0"/>
              <a:t> </a:t>
            </a:r>
            <a:r>
              <a:rPr lang="en-US" sz="1800" b="0" i="0" dirty="0">
                <a:solidFill>
                  <a:srgbClr val="000000"/>
                </a:solidFill>
                <a:effectLst/>
                <a:latin typeface="CrimsonText-Roman"/>
              </a:rPr>
              <a:t>routing decisions.</a:t>
            </a:r>
            <a:br>
              <a:rPr lang="en-US" dirty="0"/>
            </a:br>
            <a:endParaRPr lang="en-US" dirty="0"/>
          </a:p>
        </p:txBody>
      </p:sp>
    </p:spTree>
    <p:extLst>
      <p:ext uri="{BB962C8B-B14F-4D97-AF65-F5344CB8AC3E}">
        <p14:creationId xmlns:p14="http://schemas.microsoft.com/office/powerpoint/2010/main" val="4199517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9D121F5-1C99-BDB1-66E5-61C98D96A3FF}"/>
              </a:ext>
            </a:extLst>
          </p:cNvPr>
          <p:cNvSpPr>
            <a:spLocks noGrp="1"/>
          </p:cNvSpPr>
          <p:nvPr>
            <p:ph type="dt" sz="half" idx="10"/>
          </p:nvPr>
        </p:nvSpPr>
        <p:spPr/>
        <p:txBody>
          <a:bodyPr/>
          <a:lstStyle/>
          <a:p>
            <a:fld id="{D40A7B7E-3938-4D0E-8E14-E58AA83CCFB6}" type="datetime1">
              <a:rPr lang="en-US" smtClean="0"/>
              <a:t>8/5/2024</a:t>
            </a:fld>
            <a:endParaRPr lang="en-US" dirty="0"/>
          </a:p>
        </p:txBody>
      </p:sp>
      <p:sp>
        <p:nvSpPr>
          <p:cNvPr id="5" name="Footer Placeholder 4">
            <a:extLst>
              <a:ext uri="{FF2B5EF4-FFF2-40B4-BE49-F238E27FC236}">
                <a16:creationId xmlns:a16="http://schemas.microsoft.com/office/drawing/2014/main" id="{598B6BB6-A9DB-DCF1-6ABB-ECDAB7FCCE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8571C2-A770-C44D-4C95-37E024BCDE39}"/>
              </a:ext>
            </a:extLst>
          </p:cNvPr>
          <p:cNvSpPr>
            <a:spLocks noGrp="1"/>
          </p:cNvSpPr>
          <p:nvPr>
            <p:ph type="sldNum" sz="quarter" idx="12"/>
          </p:nvPr>
        </p:nvSpPr>
        <p:spPr/>
        <p:txBody>
          <a:bodyPr/>
          <a:lstStyle/>
          <a:p>
            <a:fld id="{5EE24C92-1265-4741-8F9F-404A15D9386E}" type="slidenum">
              <a:rPr lang="en-US" smtClean="0"/>
              <a:t>18</a:t>
            </a:fld>
            <a:endParaRPr lang="en-US"/>
          </a:p>
        </p:txBody>
      </p:sp>
      <p:sp>
        <p:nvSpPr>
          <p:cNvPr id="3" name="TextBox 2">
            <a:extLst>
              <a:ext uri="{FF2B5EF4-FFF2-40B4-BE49-F238E27FC236}">
                <a16:creationId xmlns:a16="http://schemas.microsoft.com/office/drawing/2014/main" id="{AA4EB880-6ADC-2F20-AB60-8B236E26906F}"/>
              </a:ext>
            </a:extLst>
          </p:cNvPr>
          <p:cNvSpPr txBox="1"/>
          <p:nvPr/>
        </p:nvSpPr>
        <p:spPr>
          <a:xfrm>
            <a:off x="324787" y="1539920"/>
            <a:ext cx="11542425" cy="2677656"/>
          </a:xfrm>
          <a:prstGeom prst="rect">
            <a:avLst/>
          </a:prstGeom>
          <a:noFill/>
        </p:spPr>
        <p:txBody>
          <a:bodyPr wrap="square">
            <a:spAutoFit/>
          </a:bodyPr>
          <a:lstStyle/>
          <a:p>
            <a:r>
              <a:rPr lang="en-US" b="0" i="0" dirty="0" err="1">
                <a:solidFill>
                  <a:srgbClr val="000000"/>
                </a:solidFill>
                <a:effectLst/>
                <a:latin typeface="SourceCodePro-Regular"/>
              </a:rPr>
              <a:t>kubectl</a:t>
            </a:r>
            <a:r>
              <a:rPr lang="en-US" b="0" i="0" dirty="0">
                <a:solidFill>
                  <a:srgbClr val="000000"/>
                </a:solidFill>
                <a:effectLst/>
                <a:latin typeface="SourceCodePro-Regular"/>
              </a:rPr>
              <a:t> apply -f https://raw.githubusercontent.com/kubernetes/ingress-nginx/ controller-v1.5.1/deploy/static/provider/cloud/</a:t>
            </a:r>
            <a:r>
              <a:rPr lang="en-US" b="0" i="0" dirty="0" err="1">
                <a:solidFill>
                  <a:srgbClr val="000000"/>
                </a:solidFill>
                <a:effectLst/>
                <a:latin typeface="SourceCodePro-Regular"/>
              </a:rPr>
              <a:t>deploy.yaml</a:t>
            </a:r>
            <a:r>
              <a:rPr lang="en-US" b="0" i="0" dirty="0">
                <a:solidFill>
                  <a:srgbClr val="000000"/>
                </a:solidFill>
                <a:effectLst/>
                <a:latin typeface="SourceCodePro-Regular"/>
              </a:rPr>
              <a:t> </a:t>
            </a:r>
            <a:br>
              <a:rPr lang="en-US" b="0" i="0" dirty="0">
                <a:solidFill>
                  <a:srgbClr val="000000"/>
                </a:solidFill>
                <a:effectLst/>
                <a:latin typeface="SourceCodePro-Regular"/>
              </a:rPr>
            </a:br>
            <a:br>
              <a:rPr lang="en-US" b="0" i="0" dirty="0">
                <a:solidFill>
                  <a:srgbClr val="000000"/>
                </a:solidFill>
                <a:effectLst/>
                <a:latin typeface="SourceCodePro-Regular"/>
              </a:rPr>
            </a:br>
            <a:r>
              <a:rPr lang="en-US" b="0" i="0" dirty="0">
                <a:solidFill>
                  <a:srgbClr val="000000"/>
                </a:solidFill>
                <a:effectLst/>
                <a:latin typeface="SourceCodePro-Regular"/>
              </a:rPr>
              <a:t>namespace/ingress-nginx created </a:t>
            </a:r>
            <a:r>
              <a:rPr lang="en-US" b="0" i="0" dirty="0" err="1">
                <a:solidFill>
                  <a:srgbClr val="000000"/>
                </a:solidFill>
                <a:effectLst/>
                <a:latin typeface="SourceCodePro-Regular"/>
              </a:rPr>
              <a:t>serviceaccount</a:t>
            </a:r>
            <a:r>
              <a:rPr lang="en-US" b="0" i="0" dirty="0">
                <a:solidFill>
                  <a:srgbClr val="000000"/>
                </a:solidFill>
                <a:effectLst/>
                <a:latin typeface="SourceCodePro-Regular"/>
              </a:rPr>
              <a:t>/ingress-nginx created ingressclass.networking.k8s.io/nginx created&lt;Snip&gt; </a:t>
            </a:r>
            <a:r>
              <a:rPr lang="en-US" b="0" i="0" dirty="0" err="1">
                <a:solidFill>
                  <a:srgbClr val="000000"/>
                </a:solidFill>
                <a:effectLst/>
                <a:latin typeface="SourceCodePro-Regular"/>
              </a:rPr>
              <a:t>job.batch</a:t>
            </a:r>
            <a:r>
              <a:rPr lang="en-US" b="0" i="0" dirty="0">
                <a:solidFill>
                  <a:srgbClr val="000000"/>
                </a:solidFill>
                <a:effectLst/>
                <a:latin typeface="SourceCodePro-Regular"/>
              </a:rPr>
              <a:t>/ingress-nginx-admission-patch created</a:t>
            </a:r>
            <a:r>
              <a:rPr lang="en-US" sz="4800" dirty="0"/>
              <a:t> </a:t>
            </a:r>
            <a:br>
              <a:rPr lang="en-US" sz="4800" dirty="0"/>
            </a:br>
            <a:endParaRPr lang="en-US" sz="4800" dirty="0"/>
          </a:p>
        </p:txBody>
      </p:sp>
      <p:sp>
        <p:nvSpPr>
          <p:cNvPr id="8" name="TextBox 7">
            <a:extLst>
              <a:ext uri="{FF2B5EF4-FFF2-40B4-BE49-F238E27FC236}">
                <a16:creationId xmlns:a16="http://schemas.microsoft.com/office/drawing/2014/main" id="{D97488F1-379F-3876-E81B-DC244CFCD2EE}"/>
              </a:ext>
            </a:extLst>
          </p:cNvPr>
          <p:cNvSpPr txBox="1"/>
          <p:nvPr/>
        </p:nvSpPr>
        <p:spPr>
          <a:xfrm>
            <a:off x="434715" y="3872802"/>
            <a:ext cx="11757285" cy="1938992"/>
          </a:xfrm>
          <a:prstGeom prst="rect">
            <a:avLst/>
          </a:prstGeom>
          <a:noFill/>
        </p:spPr>
        <p:txBody>
          <a:bodyPr wrap="square">
            <a:spAutoFit/>
          </a:bodyPr>
          <a:lstStyle/>
          <a:p>
            <a:r>
              <a:rPr lang="en-US" sz="2400" b="0" i="0" dirty="0" err="1">
                <a:solidFill>
                  <a:srgbClr val="000000"/>
                </a:solidFill>
                <a:effectLst/>
                <a:latin typeface="SourceCodePro-Regular"/>
              </a:rPr>
              <a:t>kubectl</a:t>
            </a:r>
            <a:r>
              <a:rPr lang="en-US" sz="2400" b="0" i="0" dirty="0">
                <a:solidFill>
                  <a:srgbClr val="000000"/>
                </a:solidFill>
                <a:effectLst/>
                <a:latin typeface="SourceCodePro-Regular"/>
              </a:rPr>
              <a:t> get pods -n ingress-nginx -l app.kubernetes.io/name=ingress-nginx</a:t>
            </a:r>
            <a:r>
              <a:rPr lang="en-US" sz="6000" dirty="0"/>
              <a:t> </a:t>
            </a:r>
            <a:br>
              <a:rPr lang="en-US" sz="6000" dirty="0"/>
            </a:br>
            <a:endParaRPr lang="en-US" sz="6000" dirty="0"/>
          </a:p>
        </p:txBody>
      </p:sp>
    </p:spTree>
    <p:extLst>
      <p:ext uri="{BB962C8B-B14F-4D97-AF65-F5344CB8AC3E}">
        <p14:creationId xmlns:p14="http://schemas.microsoft.com/office/powerpoint/2010/main" val="3235925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A9AA4AB-8DF6-69F3-31AA-6EE839D1F08E}"/>
              </a:ext>
            </a:extLst>
          </p:cNvPr>
          <p:cNvSpPr>
            <a:spLocks noGrp="1"/>
          </p:cNvSpPr>
          <p:nvPr>
            <p:ph type="dt" sz="half" idx="10"/>
          </p:nvPr>
        </p:nvSpPr>
        <p:spPr>
          <a:xfrm>
            <a:off x="343525" y="6281399"/>
            <a:ext cx="3662662" cy="365125"/>
          </a:xfrm>
        </p:spPr>
        <p:txBody>
          <a:bodyPr/>
          <a:lstStyle/>
          <a:p>
            <a:fld id="{D40A7B7E-3938-4D0E-8E14-E58AA83CCFB6}" type="datetime1">
              <a:rPr lang="en-US" sz="2000" smtClean="0"/>
              <a:t>8/5/2024</a:t>
            </a:fld>
            <a:endParaRPr lang="en-US" sz="2000" dirty="0"/>
          </a:p>
        </p:txBody>
      </p:sp>
      <p:sp>
        <p:nvSpPr>
          <p:cNvPr id="5" name="Footer Placeholder 4">
            <a:extLst>
              <a:ext uri="{FF2B5EF4-FFF2-40B4-BE49-F238E27FC236}">
                <a16:creationId xmlns:a16="http://schemas.microsoft.com/office/drawing/2014/main" id="{B8A0D0FA-02AE-FB6E-E5B0-D7D69321FBC1}"/>
              </a:ext>
            </a:extLst>
          </p:cNvPr>
          <p:cNvSpPr>
            <a:spLocks noGrp="1"/>
          </p:cNvSpPr>
          <p:nvPr>
            <p:ph type="ftr" sz="quarter" idx="11"/>
          </p:nvPr>
        </p:nvSpPr>
        <p:spPr>
          <a:xfrm>
            <a:off x="3385663" y="6281399"/>
            <a:ext cx="5705302" cy="365125"/>
          </a:xfrm>
        </p:spPr>
        <p:txBody>
          <a:bodyPr/>
          <a:lstStyle/>
          <a:p>
            <a:endParaRPr lang="en-US" sz="1600"/>
          </a:p>
        </p:txBody>
      </p:sp>
      <p:sp>
        <p:nvSpPr>
          <p:cNvPr id="6" name="Slide Number Placeholder 5">
            <a:extLst>
              <a:ext uri="{FF2B5EF4-FFF2-40B4-BE49-F238E27FC236}">
                <a16:creationId xmlns:a16="http://schemas.microsoft.com/office/drawing/2014/main" id="{20B77552-596D-8DAE-17B3-F9814F4AE41A}"/>
              </a:ext>
            </a:extLst>
          </p:cNvPr>
          <p:cNvSpPr>
            <a:spLocks noGrp="1"/>
          </p:cNvSpPr>
          <p:nvPr>
            <p:ph type="sldNum" sz="quarter" idx="12"/>
          </p:nvPr>
        </p:nvSpPr>
        <p:spPr>
          <a:xfrm>
            <a:off x="8115925" y="6281399"/>
            <a:ext cx="3662662" cy="365125"/>
          </a:xfrm>
        </p:spPr>
        <p:txBody>
          <a:bodyPr/>
          <a:lstStyle/>
          <a:p>
            <a:fld id="{5EE24C92-1265-4741-8F9F-404A15D9386E}" type="slidenum">
              <a:rPr lang="en-US" sz="1600" smtClean="0"/>
              <a:t>19</a:t>
            </a:fld>
            <a:endParaRPr lang="en-US" sz="1600"/>
          </a:p>
        </p:txBody>
      </p:sp>
      <p:sp>
        <p:nvSpPr>
          <p:cNvPr id="9" name="TextBox 8">
            <a:extLst>
              <a:ext uri="{FF2B5EF4-FFF2-40B4-BE49-F238E27FC236}">
                <a16:creationId xmlns:a16="http://schemas.microsoft.com/office/drawing/2014/main" id="{BFD970A8-29F9-D596-B2DD-74A79C75C375}"/>
              </a:ext>
            </a:extLst>
          </p:cNvPr>
          <p:cNvSpPr txBox="1"/>
          <p:nvPr/>
        </p:nvSpPr>
        <p:spPr>
          <a:xfrm>
            <a:off x="1847538" y="2030609"/>
            <a:ext cx="8135912" cy="1569660"/>
          </a:xfrm>
          <a:prstGeom prst="rect">
            <a:avLst/>
          </a:prstGeom>
          <a:noFill/>
        </p:spPr>
        <p:txBody>
          <a:bodyPr wrap="square">
            <a:spAutoFit/>
          </a:bodyPr>
          <a:lstStyle/>
          <a:p>
            <a:r>
              <a:rPr lang="en-US" sz="2400" dirty="0"/>
              <a:t>NAME READY STATUS RESTARTS AGE</a:t>
            </a:r>
          </a:p>
          <a:p>
            <a:r>
              <a:rPr lang="en-US" sz="2400" dirty="0"/>
              <a:t>ingress-nginx-admission-create--1-4w5ps 0/1 Completed 0 87s</a:t>
            </a:r>
          </a:p>
          <a:p>
            <a:r>
              <a:rPr lang="en-US" sz="2400" dirty="0"/>
              <a:t>ingress-nginx-admission-patch--1-9hg7t 0/1 Completed 1 87s</a:t>
            </a:r>
          </a:p>
          <a:p>
            <a:r>
              <a:rPr lang="en-US" sz="2400" dirty="0"/>
              <a:t>ingress-nginx-controller-54bfb9bb-cbgh6 1/1 Running 0 88s</a:t>
            </a:r>
          </a:p>
        </p:txBody>
      </p:sp>
    </p:spTree>
    <p:extLst>
      <p:ext uri="{BB962C8B-B14F-4D97-AF65-F5344CB8AC3E}">
        <p14:creationId xmlns:p14="http://schemas.microsoft.com/office/powerpoint/2010/main" val="887520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3B9D85E-E884-8CDC-A2F6-4A39307828B5}"/>
              </a:ext>
            </a:extLst>
          </p:cNvPr>
          <p:cNvSpPr>
            <a:spLocks noGrp="1"/>
          </p:cNvSpPr>
          <p:nvPr>
            <p:ph type="dt" sz="half" idx="10"/>
          </p:nvPr>
        </p:nvSpPr>
        <p:spPr/>
        <p:txBody>
          <a:bodyPr/>
          <a:lstStyle/>
          <a:p>
            <a:fld id="{D40A7B7E-3938-4D0E-8E14-E58AA83CCFB6}" type="datetime1">
              <a:rPr lang="en-US" smtClean="0"/>
              <a:t>8/5/2024</a:t>
            </a:fld>
            <a:endParaRPr lang="en-US" dirty="0"/>
          </a:p>
        </p:txBody>
      </p:sp>
      <p:sp>
        <p:nvSpPr>
          <p:cNvPr id="5" name="Footer Placeholder 4">
            <a:extLst>
              <a:ext uri="{FF2B5EF4-FFF2-40B4-BE49-F238E27FC236}">
                <a16:creationId xmlns:a16="http://schemas.microsoft.com/office/drawing/2014/main" id="{F2D15D40-6D9E-04B3-D1A5-69D97AF1B02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784BBBF-73E6-9A56-BB07-6B99716C819C}"/>
              </a:ext>
            </a:extLst>
          </p:cNvPr>
          <p:cNvSpPr>
            <a:spLocks noGrp="1"/>
          </p:cNvSpPr>
          <p:nvPr>
            <p:ph type="sldNum" sz="quarter" idx="12"/>
          </p:nvPr>
        </p:nvSpPr>
        <p:spPr/>
        <p:txBody>
          <a:bodyPr/>
          <a:lstStyle/>
          <a:p>
            <a:fld id="{5EE24C92-1265-4741-8F9F-404A15D9386E}" type="slidenum">
              <a:rPr lang="en-US" smtClean="0"/>
              <a:t>2</a:t>
            </a:fld>
            <a:endParaRPr lang="en-US" dirty="0"/>
          </a:p>
        </p:txBody>
      </p:sp>
      <p:sp>
        <p:nvSpPr>
          <p:cNvPr id="7" name="Content Placeholder 6">
            <a:extLst>
              <a:ext uri="{FF2B5EF4-FFF2-40B4-BE49-F238E27FC236}">
                <a16:creationId xmlns:a16="http://schemas.microsoft.com/office/drawing/2014/main" id="{53713D3E-4F5E-17D7-E0DB-5F8C88CAFFB7}"/>
              </a:ext>
            </a:extLst>
          </p:cNvPr>
          <p:cNvSpPr>
            <a:spLocks noGrp="1"/>
          </p:cNvSpPr>
          <p:nvPr>
            <p:ph idx="1"/>
          </p:nvPr>
        </p:nvSpPr>
        <p:spPr>
          <a:xfrm>
            <a:off x="2209800" y="2600648"/>
            <a:ext cx="8089692" cy="1277834"/>
          </a:xfrm>
        </p:spPr>
        <p:txBody>
          <a:bodyPr>
            <a:normAutofit/>
          </a:bodyPr>
          <a:lstStyle/>
          <a:p>
            <a:pPr marL="0" indent="0">
              <a:buNone/>
            </a:pPr>
            <a:r>
              <a:rPr lang="en-US" sz="4000" b="0" i="0" dirty="0">
                <a:solidFill>
                  <a:srgbClr val="000000"/>
                </a:solidFill>
                <a:effectLst/>
                <a:latin typeface="SourceCodePro-Regular"/>
              </a:rPr>
              <a:t>Kubernetes service types summary</a:t>
            </a:r>
            <a:br>
              <a:rPr lang="en-US" sz="2000" dirty="0"/>
            </a:br>
            <a:endParaRPr lang="en-US" sz="2000" dirty="0"/>
          </a:p>
        </p:txBody>
      </p:sp>
    </p:spTree>
    <p:extLst>
      <p:ext uri="{BB962C8B-B14F-4D97-AF65-F5344CB8AC3E}">
        <p14:creationId xmlns:p14="http://schemas.microsoft.com/office/powerpoint/2010/main" val="35289872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431CE83-29AF-F5D9-6563-3A5EF595DD7D}"/>
              </a:ext>
            </a:extLst>
          </p:cNvPr>
          <p:cNvSpPr>
            <a:spLocks noGrp="1"/>
          </p:cNvSpPr>
          <p:nvPr>
            <p:ph type="dt" sz="half" idx="10"/>
          </p:nvPr>
        </p:nvSpPr>
        <p:spPr/>
        <p:txBody>
          <a:bodyPr/>
          <a:lstStyle/>
          <a:p>
            <a:fld id="{D40A7B7E-3938-4D0E-8E14-E58AA83CCFB6}" type="datetime1">
              <a:rPr lang="en-US" smtClean="0"/>
              <a:t>8/5/2024</a:t>
            </a:fld>
            <a:endParaRPr lang="en-US" dirty="0"/>
          </a:p>
        </p:txBody>
      </p:sp>
      <p:sp>
        <p:nvSpPr>
          <p:cNvPr id="5" name="Footer Placeholder 4">
            <a:extLst>
              <a:ext uri="{FF2B5EF4-FFF2-40B4-BE49-F238E27FC236}">
                <a16:creationId xmlns:a16="http://schemas.microsoft.com/office/drawing/2014/main" id="{08CE4D44-8CA8-7143-C8F4-99BD4C3B0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5629B0-F44C-C680-A8BA-AEA5251A59FF}"/>
              </a:ext>
            </a:extLst>
          </p:cNvPr>
          <p:cNvSpPr>
            <a:spLocks noGrp="1"/>
          </p:cNvSpPr>
          <p:nvPr>
            <p:ph type="sldNum" sz="quarter" idx="12"/>
          </p:nvPr>
        </p:nvSpPr>
        <p:spPr/>
        <p:txBody>
          <a:bodyPr/>
          <a:lstStyle/>
          <a:p>
            <a:fld id="{5EE24C92-1265-4741-8F9F-404A15D9386E}" type="slidenum">
              <a:rPr lang="en-US" smtClean="0"/>
              <a:t>20</a:t>
            </a:fld>
            <a:endParaRPr lang="en-US"/>
          </a:p>
        </p:txBody>
      </p:sp>
      <p:sp>
        <p:nvSpPr>
          <p:cNvPr id="3" name="TextBox 2">
            <a:extLst>
              <a:ext uri="{FF2B5EF4-FFF2-40B4-BE49-F238E27FC236}">
                <a16:creationId xmlns:a16="http://schemas.microsoft.com/office/drawing/2014/main" id="{C6437E17-CF47-D1CC-DC8A-8135D86D94E6}"/>
              </a:ext>
            </a:extLst>
          </p:cNvPr>
          <p:cNvSpPr txBox="1"/>
          <p:nvPr/>
        </p:nvSpPr>
        <p:spPr>
          <a:xfrm>
            <a:off x="3271604" y="972607"/>
            <a:ext cx="6093500" cy="1938992"/>
          </a:xfrm>
          <a:prstGeom prst="rect">
            <a:avLst/>
          </a:prstGeom>
          <a:noFill/>
        </p:spPr>
        <p:txBody>
          <a:bodyPr wrap="square">
            <a:spAutoFit/>
          </a:bodyPr>
          <a:lstStyle/>
          <a:p>
            <a:pPr algn="ctr"/>
            <a:r>
              <a:rPr lang="en-US" sz="2400" b="0" i="0" dirty="0" err="1">
                <a:solidFill>
                  <a:srgbClr val="000000"/>
                </a:solidFill>
                <a:effectLst/>
                <a:latin typeface="SourceCodePro-Regular"/>
              </a:rPr>
              <a:t>kubectl</a:t>
            </a:r>
            <a:r>
              <a:rPr lang="en-US" sz="2400" b="0" i="0" dirty="0">
                <a:solidFill>
                  <a:srgbClr val="000000"/>
                </a:solidFill>
                <a:effectLst/>
                <a:latin typeface="SourceCodePro-Regular"/>
              </a:rPr>
              <a:t> get </a:t>
            </a:r>
            <a:r>
              <a:rPr lang="en-US" sz="2400" b="0" i="0" dirty="0" err="1">
                <a:solidFill>
                  <a:srgbClr val="000000"/>
                </a:solidFill>
                <a:effectLst/>
                <a:latin typeface="SourceCodePro-Regular"/>
              </a:rPr>
              <a:t>ingressclass</a:t>
            </a:r>
            <a:r>
              <a:rPr lang="en-US" sz="6000" dirty="0"/>
              <a:t> </a:t>
            </a:r>
            <a:br>
              <a:rPr lang="en-US" sz="6000" dirty="0"/>
            </a:br>
            <a:endParaRPr lang="en-US" sz="6000" dirty="0"/>
          </a:p>
        </p:txBody>
      </p:sp>
      <p:pic>
        <p:nvPicPr>
          <p:cNvPr id="8" name="Picture 7">
            <a:extLst>
              <a:ext uri="{FF2B5EF4-FFF2-40B4-BE49-F238E27FC236}">
                <a16:creationId xmlns:a16="http://schemas.microsoft.com/office/drawing/2014/main" id="{E366DD0B-FA48-3BD5-788A-537E3C9D77DC}"/>
              </a:ext>
            </a:extLst>
          </p:cNvPr>
          <p:cNvPicPr>
            <a:picLocks noChangeAspect="1"/>
          </p:cNvPicPr>
          <p:nvPr/>
        </p:nvPicPr>
        <p:blipFill>
          <a:blip r:embed="rId2"/>
          <a:stretch>
            <a:fillRect/>
          </a:stretch>
        </p:blipFill>
        <p:spPr>
          <a:xfrm>
            <a:off x="1032441" y="2282060"/>
            <a:ext cx="10127117" cy="3587466"/>
          </a:xfrm>
          <a:prstGeom prst="rect">
            <a:avLst/>
          </a:prstGeom>
        </p:spPr>
      </p:pic>
    </p:spTree>
    <p:extLst>
      <p:ext uri="{BB962C8B-B14F-4D97-AF65-F5344CB8AC3E}">
        <p14:creationId xmlns:p14="http://schemas.microsoft.com/office/powerpoint/2010/main" val="25185312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A219523-D35B-1E4A-4483-93CE0DCCC5F1}"/>
              </a:ext>
            </a:extLst>
          </p:cNvPr>
          <p:cNvSpPr>
            <a:spLocks noGrp="1"/>
          </p:cNvSpPr>
          <p:nvPr>
            <p:ph type="dt" sz="half" idx="10"/>
          </p:nvPr>
        </p:nvSpPr>
        <p:spPr/>
        <p:txBody>
          <a:bodyPr/>
          <a:lstStyle/>
          <a:p>
            <a:fld id="{D40A7B7E-3938-4D0E-8E14-E58AA83CCFB6}" type="datetime1">
              <a:rPr lang="en-US" smtClean="0"/>
              <a:t>8/5/2024</a:t>
            </a:fld>
            <a:endParaRPr lang="en-US" dirty="0"/>
          </a:p>
        </p:txBody>
      </p:sp>
      <p:sp>
        <p:nvSpPr>
          <p:cNvPr id="5" name="Footer Placeholder 4">
            <a:extLst>
              <a:ext uri="{FF2B5EF4-FFF2-40B4-BE49-F238E27FC236}">
                <a16:creationId xmlns:a16="http://schemas.microsoft.com/office/drawing/2014/main" id="{2E6987BC-DED6-4BEF-8BC2-86682B2903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E6E99F-3972-2857-FF13-58AA9A37BC35}"/>
              </a:ext>
            </a:extLst>
          </p:cNvPr>
          <p:cNvSpPr>
            <a:spLocks noGrp="1"/>
          </p:cNvSpPr>
          <p:nvPr>
            <p:ph type="sldNum" sz="quarter" idx="12"/>
          </p:nvPr>
        </p:nvSpPr>
        <p:spPr/>
        <p:txBody>
          <a:bodyPr/>
          <a:lstStyle/>
          <a:p>
            <a:fld id="{5EE24C92-1265-4741-8F9F-404A15D9386E}" type="slidenum">
              <a:rPr lang="en-US" smtClean="0"/>
              <a:t>21</a:t>
            </a:fld>
            <a:endParaRPr lang="en-US"/>
          </a:p>
        </p:txBody>
      </p:sp>
      <p:sp>
        <p:nvSpPr>
          <p:cNvPr id="3" name="TextBox 2">
            <a:extLst>
              <a:ext uri="{FF2B5EF4-FFF2-40B4-BE49-F238E27FC236}">
                <a16:creationId xmlns:a16="http://schemas.microsoft.com/office/drawing/2014/main" id="{B33B9BCC-C1C6-EEFB-DF53-1ED8CE58B7EA}"/>
              </a:ext>
            </a:extLst>
          </p:cNvPr>
          <p:cNvSpPr txBox="1"/>
          <p:nvPr/>
        </p:nvSpPr>
        <p:spPr>
          <a:xfrm>
            <a:off x="1289155" y="1714240"/>
            <a:ext cx="10064645" cy="3416320"/>
          </a:xfrm>
          <a:prstGeom prst="rect">
            <a:avLst/>
          </a:prstGeom>
          <a:noFill/>
        </p:spPr>
        <p:txBody>
          <a:bodyPr wrap="square">
            <a:spAutoFit/>
          </a:bodyPr>
          <a:lstStyle/>
          <a:p>
            <a:r>
              <a:rPr lang="en-US" sz="2400" b="0" i="0" dirty="0">
                <a:solidFill>
                  <a:srgbClr val="000000"/>
                </a:solidFill>
                <a:effectLst/>
                <a:latin typeface="CrimsonText-Roman"/>
              </a:rPr>
              <a:t>Traffic flow to the </a:t>
            </a:r>
            <a:r>
              <a:rPr lang="en-US" sz="2000" b="0" i="0" dirty="0">
                <a:solidFill>
                  <a:srgbClr val="000000"/>
                </a:solidFill>
                <a:effectLst/>
                <a:latin typeface="SourceCodePro-Regular"/>
              </a:rPr>
              <a:t>shield </a:t>
            </a:r>
            <a:r>
              <a:rPr lang="en-US" sz="2400" b="0" i="0" dirty="0">
                <a:solidFill>
                  <a:srgbClr val="000000"/>
                </a:solidFill>
                <a:effectLst/>
                <a:latin typeface="CrimsonText-Roman"/>
              </a:rPr>
              <a:t>app using host-based routing will be as follows:</a:t>
            </a:r>
          </a:p>
          <a:p>
            <a:r>
              <a:rPr lang="en-US" sz="2400" b="0" i="0" dirty="0">
                <a:solidFill>
                  <a:srgbClr val="000000"/>
                </a:solidFill>
                <a:effectLst/>
                <a:latin typeface="CrimsonText-Roman"/>
              </a:rPr>
              <a:t>1. A client will send traffic to </a:t>
            </a:r>
            <a:r>
              <a:rPr lang="en-US" sz="2000" b="0" i="0" dirty="0">
                <a:solidFill>
                  <a:srgbClr val="000000"/>
                </a:solidFill>
                <a:effectLst/>
                <a:latin typeface="SourceCodePro-Regular"/>
              </a:rPr>
              <a:t>shield.mcu.com</a:t>
            </a:r>
          </a:p>
          <a:p>
            <a:r>
              <a:rPr lang="en-US" sz="2400" b="0" i="0" dirty="0">
                <a:solidFill>
                  <a:srgbClr val="000000"/>
                </a:solidFill>
                <a:effectLst/>
                <a:latin typeface="CrimsonText-Roman"/>
              </a:rPr>
              <a:t>2. DNS name resolution will send the traffic to the load-balancer’s public endpoint</a:t>
            </a:r>
          </a:p>
          <a:p>
            <a:r>
              <a:rPr lang="en-US" sz="2400" b="0" i="0" dirty="0">
                <a:solidFill>
                  <a:srgbClr val="000000"/>
                </a:solidFill>
                <a:effectLst/>
                <a:latin typeface="CrimsonText-Roman"/>
              </a:rPr>
              <a:t>3. Ingress will read the HTTP headers for the hostname (</a:t>
            </a:r>
            <a:r>
              <a:rPr lang="en-US" sz="2000" b="0" i="0" dirty="0">
                <a:solidFill>
                  <a:srgbClr val="000000"/>
                </a:solidFill>
                <a:effectLst/>
                <a:latin typeface="SourceCodePro-Regular"/>
              </a:rPr>
              <a:t>shield.mcu.com</a:t>
            </a:r>
            <a:r>
              <a:rPr lang="en-US" sz="2400" b="0" i="0" dirty="0">
                <a:solidFill>
                  <a:srgbClr val="000000"/>
                </a:solidFill>
                <a:effectLst/>
                <a:latin typeface="CrimsonText-Roman"/>
              </a:rPr>
              <a:t>)</a:t>
            </a:r>
          </a:p>
          <a:p>
            <a:r>
              <a:rPr lang="en-US" sz="2400" b="0" i="0" dirty="0">
                <a:solidFill>
                  <a:srgbClr val="000000"/>
                </a:solidFill>
                <a:effectLst/>
                <a:latin typeface="CrimsonText-Roman"/>
              </a:rPr>
              <a:t>4. An Ingress rule will trigger, and the traffic will be routed to the </a:t>
            </a:r>
            <a:r>
              <a:rPr lang="en-US" sz="2000" b="0" i="0" dirty="0">
                <a:solidFill>
                  <a:srgbClr val="000000"/>
                </a:solidFill>
                <a:effectLst/>
                <a:latin typeface="SourceCodePro-Regular"/>
              </a:rPr>
              <a:t>svc-shield</a:t>
            </a:r>
          </a:p>
          <a:p>
            <a:r>
              <a:rPr lang="en-US" sz="2400" b="0" i="0" dirty="0" err="1">
                <a:solidFill>
                  <a:srgbClr val="000000"/>
                </a:solidFill>
                <a:effectLst/>
                <a:latin typeface="CrimsonText-Roman"/>
              </a:rPr>
              <a:t>ClusterIP</a:t>
            </a:r>
            <a:r>
              <a:rPr lang="en-US" sz="2400" b="0" i="0" dirty="0">
                <a:solidFill>
                  <a:srgbClr val="000000"/>
                </a:solidFill>
                <a:effectLst/>
                <a:latin typeface="CrimsonText-Roman"/>
              </a:rPr>
              <a:t> backend</a:t>
            </a:r>
          </a:p>
          <a:p>
            <a:r>
              <a:rPr lang="en-US" sz="2400" b="0" i="0" dirty="0">
                <a:solidFill>
                  <a:srgbClr val="000000"/>
                </a:solidFill>
                <a:effectLst/>
                <a:latin typeface="CrimsonText-Roman"/>
              </a:rPr>
              <a:t>5. The </a:t>
            </a:r>
            <a:r>
              <a:rPr lang="en-US" sz="2400" b="0" i="0" dirty="0" err="1">
                <a:solidFill>
                  <a:srgbClr val="000000"/>
                </a:solidFill>
                <a:effectLst/>
                <a:latin typeface="CrimsonText-Roman"/>
              </a:rPr>
              <a:t>ClusterIP</a:t>
            </a:r>
            <a:r>
              <a:rPr lang="en-US" sz="2400" b="0" i="0" dirty="0">
                <a:solidFill>
                  <a:srgbClr val="000000"/>
                </a:solidFill>
                <a:effectLst/>
                <a:latin typeface="CrimsonText-Roman"/>
              </a:rPr>
              <a:t> Service will ensure the traffic reaches the </a:t>
            </a:r>
            <a:r>
              <a:rPr lang="en-US" sz="2000" b="0" i="0" dirty="0">
                <a:solidFill>
                  <a:srgbClr val="000000"/>
                </a:solidFill>
                <a:effectLst/>
                <a:latin typeface="SourceCodePro-Regular"/>
              </a:rPr>
              <a:t>shield </a:t>
            </a:r>
            <a:r>
              <a:rPr lang="en-US" sz="2400" b="0" i="0" dirty="0">
                <a:solidFill>
                  <a:srgbClr val="000000"/>
                </a:solidFill>
                <a:effectLst/>
                <a:latin typeface="CrimsonText-Roman"/>
              </a:rPr>
              <a:t>Pod</a:t>
            </a:r>
            <a:r>
              <a:rPr lang="en-US" sz="2400" dirty="0"/>
              <a:t> </a:t>
            </a:r>
            <a:br>
              <a:rPr lang="en-US" sz="2400" dirty="0"/>
            </a:br>
            <a:endParaRPr lang="en-US" sz="2400" dirty="0"/>
          </a:p>
        </p:txBody>
      </p:sp>
    </p:spTree>
    <p:extLst>
      <p:ext uri="{BB962C8B-B14F-4D97-AF65-F5344CB8AC3E}">
        <p14:creationId xmlns:p14="http://schemas.microsoft.com/office/powerpoint/2010/main" val="8449601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184FEE4-BA05-3B29-B6CB-034147A60B32}"/>
              </a:ext>
            </a:extLst>
          </p:cNvPr>
          <p:cNvSpPr>
            <a:spLocks noGrp="1"/>
          </p:cNvSpPr>
          <p:nvPr>
            <p:ph type="dt" sz="half" idx="10"/>
          </p:nvPr>
        </p:nvSpPr>
        <p:spPr/>
        <p:txBody>
          <a:bodyPr/>
          <a:lstStyle/>
          <a:p>
            <a:fld id="{D40A7B7E-3938-4D0E-8E14-E58AA83CCFB6}" type="datetime1">
              <a:rPr lang="en-US" smtClean="0"/>
              <a:t>8/6/2024</a:t>
            </a:fld>
            <a:endParaRPr lang="en-US" dirty="0"/>
          </a:p>
        </p:txBody>
      </p:sp>
      <p:sp>
        <p:nvSpPr>
          <p:cNvPr id="5" name="Footer Placeholder 4">
            <a:extLst>
              <a:ext uri="{FF2B5EF4-FFF2-40B4-BE49-F238E27FC236}">
                <a16:creationId xmlns:a16="http://schemas.microsoft.com/office/drawing/2014/main" id="{0A708BAC-C5E0-900A-B2D3-957D9A5651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39AEB0-F054-8C49-83C1-1B1692DCBE50}"/>
              </a:ext>
            </a:extLst>
          </p:cNvPr>
          <p:cNvSpPr>
            <a:spLocks noGrp="1"/>
          </p:cNvSpPr>
          <p:nvPr>
            <p:ph type="sldNum" sz="quarter" idx="12"/>
          </p:nvPr>
        </p:nvSpPr>
        <p:spPr/>
        <p:txBody>
          <a:bodyPr/>
          <a:lstStyle/>
          <a:p>
            <a:fld id="{5EE24C92-1265-4741-8F9F-404A15D9386E}" type="slidenum">
              <a:rPr lang="en-US" smtClean="0"/>
              <a:t>22</a:t>
            </a:fld>
            <a:endParaRPr lang="en-US"/>
          </a:p>
        </p:txBody>
      </p:sp>
      <p:sp>
        <p:nvSpPr>
          <p:cNvPr id="7" name="Title 6">
            <a:extLst>
              <a:ext uri="{FF2B5EF4-FFF2-40B4-BE49-F238E27FC236}">
                <a16:creationId xmlns:a16="http://schemas.microsoft.com/office/drawing/2014/main" id="{FA452804-C269-CDCA-02A0-1C035E8E50D6}"/>
              </a:ext>
            </a:extLst>
          </p:cNvPr>
          <p:cNvSpPr txBox="1">
            <a:spLocks noGrp="1"/>
          </p:cNvSpPr>
          <p:nvPr>
            <p:ph type="title"/>
          </p:nvPr>
        </p:nvSpPr>
        <p:spPr>
          <a:xfrm>
            <a:off x="838200" y="1178224"/>
            <a:ext cx="10515600" cy="1588127"/>
          </a:xfrm>
          <a:prstGeom prst="rect">
            <a:avLst/>
          </a:prstGeom>
          <a:noFill/>
        </p:spPr>
        <p:txBody>
          <a:bodyPr wrap="square">
            <a:spAutoFit/>
          </a:bodyPr>
          <a:lstStyle/>
          <a:p>
            <a:pPr algn="ctr"/>
            <a:r>
              <a:rPr lang="en-US" sz="5400" b="1" i="0" dirty="0">
                <a:solidFill>
                  <a:srgbClr val="000000"/>
                </a:solidFill>
                <a:effectLst/>
                <a:latin typeface="OpenSans-Bold"/>
              </a:rPr>
              <a:t>Service discovery</a:t>
            </a:r>
            <a:r>
              <a:rPr lang="en-US" sz="5400" dirty="0"/>
              <a:t> </a:t>
            </a:r>
            <a:br>
              <a:rPr lang="en-US" sz="5400" dirty="0"/>
            </a:br>
            <a:endParaRPr lang="en-US" sz="5400" dirty="0"/>
          </a:p>
        </p:txBody>
      </p:sp>
    </p:spTree>
    <p:extLst>
      <p:ext uri="{BB962C8B-B14F-4D97-AF65-F5344CB8AC3E}">
        <p14:creationId xmlns:p14="http://schemas.microsoft.com/office/powerpoint/2010/main" val="12788073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C81D3E-32AC-18CE-B200-EDEBA3989C8E}"/>
              </a:ext>
            </a:extLst>
          </p:cNvPr>
          <p:cNvSpPr>
            <a:spLocks noGrp="1"/>
          </p:cNvSpPr>
          <p:nvPr>
            <p:ph type="dt" sz="half" idx="10"/>
          </p:nvPr>
        </p:nvSpPr>
        <p:spPr/>
        <p:txBody>
          <a:bodyPr/>
          <a:lstStyle/>
          <a:p>
            <a:fld id="{D40A7B7E-3938-4D0E-8E14-E58AA83CCFB6}" type="datetime1">
              <a:rPr lang="en-US" smtClean="0"/>
              <a:t>8/5/2024</a:t>
            </a:fld>
            <a:endParaRPr lang="en-US" dirty="0"/>
          </a:p>
        </p:txBody>
      </p:sp>
      <p:sp>
        <p:nvSpPr>
          <p:cNvPr id="5" name="Footer Placeholder 4">
            <a:extLst>
              <a:ext uri="{FF2B5EF4-FFF2-40B4-BE49-F238E27FC236}">
                <a16:creationId xmlns:a16="http://schemas.microsoft.com/office/drawing/2014/main" id="{6F011393-C146-319B-246D-309DC44E47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488864-4E93-FB97-DFDF-929168960FFA}"/>
              </a:ext>
            </a:extLst>
          </p:cNvPr>
          <p:cNvSpPr>
            <a:spLocks noGrp="1"/>
          </p:cNvSpPr>
          <p:nvPr>
            <p:ph type="sldNum" sz="quarter" idx="12"/>
          </p:nvPr>
        </p:nvSpPr>
        <p:spPr/>
        <p:txBody>
          <a:bodyPr/>
          <a:lstStyle/>
          <a:p>
            <a:fld id="{5EE24C92-1265-4741-8F9F-404A15D9386E}" type="slidenum">
              <a:rPr lang="en-US" smtClean="0"/>
              <a:t>23</a:t>
            </a:fld>
            <a:endParaRPr lang="en-US"/>
          </a:p>
        </p:txBody>
      </p:sp>
      <p:sp>
        <p:nvSpPr>
          <p:cNvPr id="9" name="TextBox 8">
            <a:extLst>
              <a:ext uri="{FF2B5EF4-FFF2-40B4-BE49-F238E27FC236}">
                <a16:creationId xmlns:a16="http://schemas.microsoft.com/office/drawing/2014/main" id="{D1EE2C4A-F4A4-461A-6936-17275337A5DD}"/>
              </a:ext>
            </a:extLst>
          </p:cNvPr>
          <p:cNvSpPr txBox="1"/>
          <p:nvPr/>
        </p:nvSpPr>
        <p:spPr>
          <a:xfrm>
            <a:off x="423472" y="1898806"/>
            <a:ext cx="6093500" cy="646331"/>
          </a:xfrm>
          <a:prstGeom prst="rect">
            <a:avLst/>
          </a:prstGeom>
          <a:noFill/>
        </p:spPr>
        <p:txBody>
          <a:bodyPr wrap="square">
            <a:spAutoFit/>
          </a:bodyPr>
          <a:lstStyle/>
          <a:p>
            <a:r>
              <a:rPr lang="en-US" sz="1800" b="1" i="0" dirty="0">
                <a:solidFill>
                  <a:srgbClr val="000000"/>
                </a:solidFill>
                <a:effectLst/>
                <a:latin typeface="OpenSans-Bold"/>
              </a:rPr>
              <a:t>Service registration</a:t>
            </a:r>
            <a:r>
              <a:rPr lang="en-US" dirty="0"/>
              <a:t> </a:t>
            </a:r>
            <a:br>
              <a:rPr lang="en-US" dirty="0"/>
            </a:br>
            <a:endParaRPr lang="en-US" dirty="0"/>
          </a:p>
        </p:txBody>
      </p:sp>
      <p:pic>
        <p:nvPicPr>
          <p:cNvPr id="11" name="Picture 10">
            <a:extLst>
              <a:ext uri="{FF2B5EF4-FFF2-40B4-BE49-F238E27FC236}">
                <a16:creationId xmlns:a16="http://schemas.microsoft.com/office/drawing/2014/main" id="{06D22B77-3871-BAD1-FA7E-258A005F2EE6}"/>
              </a:ext>
            </a:extLst>
          </p:cNvPr>
          <p:cNvPicPr>
            <a:picLocks noChangeAspect="1"/>
          </p:cNvPicPr>
          <p:nvPr/>
        </p:nvPicPr>
        <p:blipFill>
          <a:blip r:embed="rId2"/>
          <a:stretch>
            <a:fillRect/>
          </a:stretch>
        </p:blipFill>
        <p:spPr>
          <a:xfrm>
            <a:off x="2261652" y="2221971"/>
            <a:ext cx="7668695" cy="2362530"/>
          </a:xfrm>
          <a:prstGeom prst="rect">
            <a:avLst/>
          </a:prstGeom>
        </p:spPr>
      </p:pic>
      <p:sp>
        <p:nvSpPr>
          <p:cNvPr id="13" name="TextBox 12">
            <a:extLst>
              <a:ext uri="{FF2B5EF4-FFF2-40B4-BE49-F238E27FC236}">
                <a16:creationId xmlns:a16="http://schemas.microsoft.com/office/drawing/2014/main" id="{FF85B8B4-094E-E3D1-D417-5B292D072417}"/>
              </a:ext>
            </a:extLst>
          </p:cNvPr>
          <p:cNvSpPr txBox="1"/>
          <p:nvPr/>
        </p:nvSpPr>
        <p:spPr>
          <a:xfrm>
            <a:off x="613348" y="4907666"/>
            <a:ext cx="10389432" cy="1200329"/>
          </a:xfrm>
          <a:prstGeom prst="rect">
            <a:avLst/>
          </a:prstGeom>
          <a:noFill/>
        </p:spPr>
        <p:txBody>
          <a:bodyPr wrap="square">
            <a:spAutoFit/>
          </a:bodyPr>
          <a:lstStyle/>
          <a:p>
            <a:r>
              <a:rPr lang="en-US" sz="1800" b="0" i="1" dirty="0">
                <a:solidFill>
                  <a:srgbClr val="000000"/>
                </a:solidFill>
                <a:effectLst/>
                <a:latin typeface="CrimsonText-Roman"/>
              </a:rPr>
              <a:t>Two important things to note about service discovery in Kubernetes:</a:t>
            </a:r>
          </a:p>
          <a:p>
            <a:r>
              <a:rPr lang="en-US" sz="1800" b="0" i="1" dirty="0">
                <a:solidFill>
                  <a:srgbClr val="000000"/>
                </a:solidFill>
                <a:effectLst/>
                <a:latin typeface="CrimsonText-Roman"/>
              </a:rPr>
              <a:t>1. Kubernetes operates its internal DNS as a </a:t>
            </a:r>
            <a:r>
              <a:rPr lang="en-US" sz="1800" b="0" i="1" dirty="0">
                <a:solidFill>
                  <a:srgbClr val="000000"/>
                </a:solidFill>
                <a:effectLst/>
                <a:latin typeface="CrimsonText-Italic"/>
              </a:rPr>
              <a:t>service registry</a:t>
            </a:r>
          </a:p>
          <a:p>
            <a:r>
              <a:rPr lang="en-US" sz="1800" b="0" i="1" dirty="0">
                <a:solidFill>
                  <a:srgbClr val="000000"/>
                </a:solidFill>
                <a:effectLst/>
                <a:latin typeface="CrimsonText-Roman"/>
              </a:rPr>
              <a:t>2. All Kubernetes Services are automatically registered with DNS</a:t>
            </a:r>
            <a:r>
              <a:rPr lang="en-US" i="1" dirty="0"/>
              <a:t> </a:t>
            </a:r>
            <a:br>
              <a:rPr lang="en-US" i="1" dirty="0"/>
            </a:br>
            <a:endParaRPr lang="en-US" i="1" dirty="0"/>
          </a:p>
        </p:txBody>
      </p:sp>
    </p:spTree>
    <p:extLst>
      <p:ext uri="{BB962C8B-B14F-4D97-AF65-F5344CB8AC3E}">
        <p14:creationId xmlns:p14="http://schemas.microsoft.com/office/powerpoint/2010/main" val="32674073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6CC1E4C-AA48-2187-4925-2E74CADA0BC8}"/>
              </a:ext>
            </a:extLst>
          </p:cNvPr>
          <p:cNvSpPr>
            <a:spLocks noGrp="1"/>
          </p:cNvSpPr>
          <p:nvPr>
            <p:ph type="dt" sz="half" idx="10"/>
          </p:nvPr>
        </p:nvSpPr>
        <p:spPr/>
        <p:txBody>
          <a:bodyPr/>
          <a:lstStyle/>
          <a:p>
            <a:fld id="{D40A7B7E-3938-4D0E-8E14-E58AA83CCFB6}" type="datetime1">
              <a:rPr lang="en-US" smtClean="0"/>
              <a:t>8/5/2024</a:t>
            </a:fld>
            <a:endParaRPr lang="en-US" dirty="0"/>
          </a:p>
        </p:txBody>
      </p:sp>
      <p:sp>
        <p:nvSpPr>
          <p:cNvPr id="5" name="Footer Placeholder 4">
            <a:extLst>
              <a:ext uri="{FF2B5EF4-FFF2-40B4-BE49-F238E27FC236}">
                <a16:creationId xmlns:a16="http://schemas.microsoft.com/office/drawing/2014/main" id="{F0164622-97FD-CA3D-9650-1378B63AC7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F810B7-5781-2C01-33FB-B6F36F4D13FD}"/>
              </a:ext>
            </a:extLst>
          </p:cNvPr>
          <p:cNvSpPr>
            <a:spLocks noGrp="1"/>
          </p:cNvSpPr>
          <p:nvPr>
            <p:ph type="sldNum" sz="quarter" idx="12"/>
          </p:nvPr>
        </p:nvSpPr>
        <p:spPr/>
        <p:txBody>
          <a:bodyPr/>
          <a:lstStyle/>
          <a:p>
            <a:fld id="{5EE24C92-1265-4741-8F9F-404A15D9386E}" type="slidenum">
              <a:rPr lang="en-US" smtClean="0"/>
              <a:t>24</a:t>
            </a:fld>
            <a:endParaRPr lang="en-US"/>
          </a:p>
        </p:txBody>
      </p:sp>
      <p:sp>
        <p:nvSpPr>
          <p:cNvPr id="7" name="TextBox 6">
            <a:extLst>
              <a:ext uri="{FF2B5EF4-FFF2-40B4-BE49-F238E27FC236}">
                <a16:creationId xmlns:a16="http://schemas.microsoft.com/office/drawing/2014/main" id="{05B7498F-C606-C3CF-86FB-0DD9FD2E55FC}"/>
              </a:ext>
            </a:extLst>
          </p:cNvPr>
          <p:cNvSpPr txBox="1"/>
          <p:nvPr/>
        </p:nvSpPr>
        <p:spPr>
          <a:xfrm>
            <a:off x="1275413" y="1443841"/>
            <a:ext cx="9641173" cy="3970318"/>
          </a:xfrm>
          <a:prstGeom prst="rect">
            <a:avLst/>
          </a:prstGeom>
          <a:noFill/>
        </p:spPr>
        <p:txBody>
          <a:bodyPr wrap="square">
            <a:spAutoFit/>
          </a:bodyPr>
          <a:lstStyle/>
          <a:p>
            <a:r>
              <a:rPr lang="en-US" sz="2800" b="0" i="0" dirty="0">
                <a:solidFill>
                  <a:srgbClr val="000000"/>
                </a:solidFill>
                <a:effectLst/>
                <a:latin typeface="CrimsonText-Roman"/>
              </a:rPr>
              <a:t>Kubernetes provides a </a:t>
            </a:r>
            <a:r>
              <a:rPr lang="en-US" sz="2800" b="0" i="1" dirty="0">
                <a:solidFill>
                  <a:srgbClr val="000000"/>
                </a:solidFill>
                <a:effectLst/>
                <a:latin typeface="CrimsonText-Italic"/>
              </a:rPr>
              <a:t>well-known </a:t>
            </a:r>
            <a:r>
              <a:rPr lang="en-US" sz="2800" b="0" i="0" dirty="0">
                <a:solidFill>
                  <a:srgbClr val="000000"/>
                </a:solidFill>
                <a:effectLst/>
                <a:latin typeface="CrimsonText-Roman"/>
              </a:rPr>
              <a:t>internal DNS service that we usually call the “cluster DNS”. It’s </a:t>
            </a:r>
            <a:r>
              <a:rPr lang="en-US" sz="2800" b="0" i="1" dirty="0">
                <a:solidFill>
                  <a:srgbClr val="000000"/>
                </a:solidFill>
                <a:effectLst/>
                <a:latin typeface="CrimsonText-Italic"/>
              </a:rPr>
              <a:t>well known </a:t>
            </a:r>
            <a:r>
              <a:rPr lang="en-US" sz="2800" b="0" i="0" dirty="0">
                <a:solidFill>
                  <a:srgbClr val="000000"/>
                </a:solidFill>
                <a:effectLst/>
                <a:latin typeface="CrimsonText-Roman"/>
              </a:rPr>
              <a:t>because every Pod in the cluster is automatically configured to know where to find it. It’s implemented in the </a:t>
            </a:r>
            <a:r>
              <a:rPr lang="en-US" sz="2400" b="0" i="0" dirty="0" err="1">
                <a:solidFill>
                  <a:srgbClr val="000000"/>
                </a:solidFill>
                <a:effectLst/>
                <a:latin typeface="SourceCodePro-Regular"/>
              </a:rPr>
              <a:t>kube</a:t>
            </a:r>
            <a:r>
              <a:rPr lang="en-US" sz="2400" b="0" i="0" dirty="0">
                <a:solidFill>
                  <a:srgbClr val="000000"/>
                </a:solidFill>
                <a:effectLst/>
                <a:latin typeface="SourceCodePro-Regular"/>
              </a:rPr>
              <a:t>-system </a:t>
            </a:r>
            <a:r>
              <a:rPr lang="en-US" sz="2800" b="0" i="0" dirty="0">
                <a:solidFill>
                  <a:srgbClr val="000000"/>
                </a:solidFill>
                <a:effectLst/>
                <a:latin typeface="CrimsonText-Roman"/>
              </a:rPr>
              <a:t>Namespace as a set of Pods managed by a Deployment called </a:t>
            </a:r>
            <a:r>
              <a:rPr lang="en-US" sz="2400" b="0" i="0" dirty="0" err="1">
                <a:solidFill>
                  <a:srgbClr val="000000"/>
                </a:solidFill>
                <a:effectLst/>
                <a:latin typeface="SourceCodePro-Regular"/>
              </a:rPr>
              <a:t>coredns</a:t>
            </a:r>
            <a:r>
              <a:rPr lang="en-US" sz="2400" b="0" i="0" dirty="0">
                <a:solidFill>
                  <a:srgbClr val="000000"/>
                </a:solidFill>
                <a:effectLst/>
                <a:latin typeface="SourceCodePro-Regular"/>
              </a:rPr>
              <a:t> </a:t>
            </a:r>
            <a:r>
              <a:rPr lang="en-US" sz="2800" b="0" i="0" dirty="0">
                <a:solidFill>
                  <a:srgbClr val="000000"/>
                </a:solidFill>
                <a:effectLst/>
                <a:latin typeface="CrimsonText-Roman"/>
              </a:rPr>
              <a:t>and fronted by a Service called </a:t>
            </a:r>
            <a:r>
              <a:rPr lang="en-US" sz="2400" b="0" i="0" dirty="0" err="1">
                <a:solidFill>
                  <a:srgbClr val="000000"/>
                </a:solidFill>
                <a:effectLst/>
                <a:latin typeface="SourceCodePro-Regular"/>
              </a:rPr>
              <a:t>kubedns</a:t>
            </a:r>
            <a:r>
              <a:rPr lang="en-US" sz="2800" b="0" i="0" dirty="0">
                <a:solidFill>
                  <a:srgbClr val="000000"/>
                </a:solidFill>
                <a:effectLst/>
                <a:latin typeface="CrimsonText-Roman"/>
              </a:rPr>
              <a:t>. Behind the scenes, it’s based on a DNS technology called </a:t>
            </a:r>
            <a:r>
              <a:rPr lang="en-US" sz="2800" b="0" i="0" dirty="0" err="1">
                <a:solidFill>
                  <a:srgbClr val="000000"/>
                </a:solidFill>
                <a:effectLst/>
                <a:latin typeface="CrimsonText-Roman"/>
              </a:rPr>
              <a:t>CoreDNS</a:t>
            </a:r>
            <a:r>
              <a:rPr lang="en-US" sz="2800" b="0" i="0" dirty="0">
                <a:solidFill>
                  <a:srgbClr val="000000"/>
                </a:solidFill>
                <a:effectLst/>
                <a:latin typeface="CrimsonText-Roman"/>
              </a:rPr>
              <a:t> and runs as a</a:t>
            </a:r>
          </a:p>
          <a:p>
            <a:r>
              <a:rPr lang="en-US" sz="2800" b="0" i="1" dirty="0">
                <a:solidFill>
                  <a:srgbClr val="000000"/>
                </a:solidFill>
                <a:effectLst/>
                <a:latin typeface="CrimsonText-Italic"/>
              </a:rPr>
              <a:t>Kubernetes-native application.</a:t>
            </a:r>
            <a:r>
              <a:rPr lang="en-US" sz="2800" dirty="0"/>
              <a:t> </a:t>
            </a:r>
            <a:br>
              <a:rPr lang="en-US" sz="2800" dirty="0"/>
            </a:br>
            <a:endParaRPr lang="en-US" sz="2800" dirty="0"/>
          </a:p>
        </p:txBody>
      </p:sp>
    </p:spTree>
    <p:extLst>
      <p:ext uri="{BB962C8B-B14F-4D97-AF65-F5344CB8AC3E}">
        <p14:creationId xmlns:p14="http://schemas.microsoft.com/office/powerpoint/2010/main" val="14006904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6CC1E4C-AA48-2187-4925-2E74CADA0BC8}"/>
              </a:ext>
            </a:extLst>
          </p:cNvPr>
          <p:cNvSpPr>
            <a:spLocks noGrp="1"/>
          </p:cNvSpPr>
          <p:nvPr>
            <p:ph type="dt" sz="half" idx="10"/>
          </p:nvPr>
        </p:nvSpPr>
        <p:spPr/>
        <p:txBody>
          <a:bodyPr/>
          <a:lstStyle/>
          <a:p>
            <a:fld id="{D40A7B7E-3938-4D0E-8E14-E58AA83CCFB6}" type="datetime1">
              <a:rPr lang="en-US" smtClean="0"/>
              <a:t>8/5/2024</a:t>
            </a:fld>
            <a:endParaRPr lang="en-US" dirty="0"/>
          </a:p>
        </p:txBody>
      </p:sp>
      <p:sp>
        <p:nvSpPr>
          <p:cNvPr id="5" name="Footer Placeholder 4">
            <a:extLst>
              <a:ext uri="{FF2B5EF4-FFF2-40B4-BE49-F238E27FC236}">
                <a16:creationId xmlns:a16="http://schemas.microsoft.com/office/drawing/2014/main" id="{F0164622-97FD-CA3D-9650-1378B63AC7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F810B7-5781-2C01-33FB-B6F36F4D13FD}"/>
              </a:ext>
            </a:extLst>
          </p:cNvPr>
          <p:cNvSpPr>
            <a:spLocks noGrp="1"/>
          </p:cNvSpPr>
          <p:nvPr>
            <p:ph type="sldNum" sz="quarter" idx="12"/>
          </p:nvPr>
        </p:nvSpPr>
        <p:spPr/>
        <p:txBody>
          <a:bodyPr/>
          <a:lstStyle/>
          <a:p>
            <a:fld id="{5EE24C92-1265-4741-8F9F-404A15D9386E}" type="slidenum">
              <a:rPr lang="en-US" smtClean="0"/>
              <a:t>25</a:t>
            </a:fld>
            <a:endParaRPr lang="en-US"/>
          </a:p>
        </p:txBody>
      </p:sp>
      <p:sp>
        <p:nvSpPr>
          <p:cNvPr id="7" name="TextBox 6">
            <a:extLst>
              <a:ext uri="{FF2B5EF4-FFF2-40B4-BE49-F238E27FC236}">
                <a16:creationId xmlns:a16="http://schemas.microsoft.com/office/drawing/2014/main" id="{71567A70-C590-4624-C82C-E3ADF09761DA}"/>
              </a:ext>
            </a:extLst>
          </p:cNvPr>
          <p:cNvSpPr txBox="1"/>
          <p:nvPr/>
        </p:nvSpPr>
        <p:spPr>
          <a:xfrm>
            <a:off x="3880338" y="1703912"/>
            <a:ext cx="6093500" cy="954107"/>
          </a:xfrm>
          <a:prstGeom prst="rect">
            <a:avLst/>
          </a:prstGeom>
          <a:noFill/>
        </p:spPr>
        <p:txBody>
          <a:bodyPr wrap="square">
            <a:spAutoFit/>
          </a:bodyPr>
          <a:lstStyle/>
          <a:p>
            <a:r>
              <a:rPr lang="en-US" sz="2800" b="0" i="0" dirty="0" err="1">
                <a:solidFill>
                  <a:srgbClr val="000000"/>
                </a:solidFill>
                <a:effectLst/>
                <a:latin typeface="SourceCodePro-Regular"/>
              </a:rPr>
              <a:t>kubectl</a:t>
            </a:r>
            <a:r>
              <a:rPr lang="en-US" sz="2800" b="0" i="0" dirty="0">
                <a:solidFill>
                  <a:srgbClr val="000000"/>
                </a:solidFill>
                <a:effectLst/>
                <a:latin typeface="SourceCodePro-Regular"/>
              </a:rPr>
              <a:t> get </a:t>
            </a:r>
            <a:r>
              <a:rPr lang="en-US" sz="2800" b="0" i="0" dirty="0" err="1">
                <a:solidFill>
                  <a:srgbClr val="000000"/>
                </a:solidFill>
                <a:effectLst/>
                <a:latin typeface="SourceCodePro-Regular"/>
              </a:rPr>
              <a:t>endpointslice</a:t>
            </a:r>
            <a:r>
              <a:rPr lang="en-US" sz="2800" dirty="0"/>
              <a:t> </a:t>
            </a:r>
            <a:br>
              <a:rPr lang="en-US" sz="2800" dirty="0"/>
            </a:br>
            <a:endParaRPr lang="en-US" sz="2800" dirty="0"/>
          </a:p>
        </p:txBody>
      </p:sp>
      <p:pic>
        <p:nvPicPr>
          <p:cNvPr id="10" name="Picture 9">
            <a:extLst>
              <a:ext uri="{FF2B5EF4-FFF2-40B4-BE49-F238E27FC236}">
                <a16:creationId xmlns:a16="http://schemas.microsoft.com/office/drawing/2014/main" id="{533B71BB-3A96-B9EA-2695-C62B7DD788BB}"/>
              </a:ext>
            </a:extLst>
          </p:cNvPr>
          <p:cNvPicPr>
            <a:picLocks noChangeAspect="1"/>
          </p:cNvPicPr>
          <p:nvPr/>
        </p:nvPicPr>
        <p:blipFill>
          <a:blip r:embed="rId2"/>
          <a:stretch>
            <a:fillRect/>
          </a:stretch>
        </p:blipFill>
        <p:spPr>
          <a:xfrm>
            <a:off x="2958917" y="3201233"/>
            <a:ext cx="6115904" cy="1114581"/>
          </a:xfrm>
          <a:prstGeom prst="rect">
            <a:avLst/>
          </a:prstGeom>
        </p:spPr>
      </p:pic>
    </p:spTree>
    <p:extLst>
      <p:ext uri="{BB962C8B-B14F-4D97-AF65-F5344CB8AC3E}">
        <p14:creationId xmlns:p14="http://schemas.microsoft.com/office/powerpoint/2010/main" val="31214089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6CC1E4C-AA48-2187-4925-2E74CADA0BC8}"/>
              </a:ext>
            </a:extLst>
          </p:cNvPr>
          <p:cNvSpPr>
            <a:spLocks noGrp="1"/>
          </p:cNvSpPr>
          <p:nvPr>
            <p:ph type="dt" sz="half" idx="10"/>
          </p:nvPr>
        </p:nvSpPr>
        <p:spPr/>
        <p:txBody>
          <a:bodyPr/>
          <a:lstStyle/>
          <a:p>
            <a:fld id="{D40A7B7E-3938-4D0E-8E14-E58AA83CCFB6}" type="datetime1">
              <a:rPr lang="en-US" smtClean="0"/>
              <a:t>8/5/2024</a:t>
            </a:fld>
            <a:endParaRPr lang="en-US" dirty="0"/>
          </a:p>
        </p:txBody>
      </p:sp>
      <p:sp>
        <p:nvSpPr>
          <p:cNvPr id="5" name="Footer Placeholder 4">
            <a:extLst>
              <a:ext uri="{FF2B5EF4-FFF2-40B4-BE49-F238E27FC236}">
                <a16:creationId xmlns:a16="http://schemas.microsoft.com/office/drawing/2014/main" id="{F0164622-97FD-CA3D-9650-1378B63AC77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1F810B7-5781-2C01-33FB-B6F36F4D13FD}"/>
              </a:ext>
            </a:extLst>
          </p:cNvPr>
          <p:cNvSpPr>
            <a:spLocks noGrp="1"/>
          </p:cNvSpPr>
          <p:nvPr>
            <p:ph type="sldNum" sz="quarter" idx="12"/>
          </p:nvPr>
        </p:nvSpPr>
        <p:spPr/>
        <p:txBody>
          <a:bodyPr/>
          <a:lstStyle/>
          <a:p>
            <a:fld id="{5EE24C92-1265-4741-8F9F-404A15D9386E}" type="slidenum">
              <a:rPr lang="en-US" smtClean="0"/>
              <a:t>26</a:t>
            </a:fld>
            <a:endParaRPr lang="en-US" dirty="0"/>
          </a:p>
        </p:txBody>
      </p:sp>
      <p:pic>
        <p:nvPicPr>
          <p:cNvPr id="7" name="Picture 6">
            <a:extLst>
              <a:ext uri="{FF2B5EF4-FFF2-40B4-BE49-F238E27FC236}">
                <a16:creationId xmlns:a16="http://schemas.microsoft.com/office/drawing/2014/main" id="{6BE92E40-5D83-BD88-304D-58F2A6D7F724}"/>
              </a:ext>
            </a:extLst>
          </p:cNvPr>
          <p:cNvPicPr>
            <a:picLocks noChangeAspect="1"/>
          </p:cNvPicPr>
          <p:nvPr/>
        </p:nvPicPr>
        <p:blipFill>
          <a:blip r:embed="rId2"/>
          <a:stretch>
            <a:fillRect/>
          </a:stretch>
        </p:blipFill>
        <p:spPr>
          <a:xfrm>
            <a:off x="2921213" y="881811"/>
            <a:ext cx="6649378" cy="2695951"/>
          </a:xfrm>
          <a:prstGeom prst="rect">
            <a:avLst/>
          </a:prstGeom>
        </p:spPr>
      </p:pic>
      <p:sp>
        <p:nvSpPr>
          <p:cNvPr id="9" name="TextBox 8">
            <a:extLst>
              <a:ext uri="{FF2B5EF4-FFF2-40B4-BE49-F238E27FC236}">
                <a16:creationId xmlns:a16="http://schemas.microsoft.com/office/drawing/2014/main" id="{018ACDAB-FD16-1172-446F-213CDD36468B}"/>
              </a:ext>
            </a:extLst>
          </p:cNvPr>
          <p:cNvSpPr txBox="1"/>
          <p:nvPr/>
        </p:nvSpPr>
        <p:spPr>
          <a:xfrm>
            <a:off x="1179227" y="3689783"/>
            <a:ext cx="9833546" cy="2554545"/>
          </a:xfrm>
          <a:prstGeom prst="rect">
            <a:avLst/>
          </a:prstGeom>
          <a:noFill/>
        </p:spPr>
        <p:txBody>
          <a:bodyPr wrap="square">
            <a:spAutoFit/>
          </a:bodyPr>
          <a:lstStyle/>
          <a:p>
            <a:r>
              <a:rPr lang="en-US" sz="1600" b="0" i="0" dirty="0">
                <a:solidFill>
                  <a:srgbClr val="000000"/>
                </a:solidFill>
                <a:effectLst/>
                <a:latin typeface="CrimsonText-Roman"/>
              </a:rPr>
              <a:t>The </a:t>
            </a:r>
            <a:r>
              <a:rPr lang="en-US" sz="1600" b="0" i="0" dirty="0" err="1">
                <a:solidFill>
                  <a:srgbClr val="000000"/>
                </a:solidFill>
                <a:effectLst/>
                <a:latin typeface="CrimsonText-Roman"/>
              </a:rPr>
              <a:t>kube</a:t>
            </a:r>
            <a:r>
              <a:rPr lang="en-US" sz="1600" b="0" i="0" dirty="0">
                <a:solidFill>
                  <a:srgbClr val="000000"/>
                </a:solidFill>
                <a:effectLst/>
                <a:latin typeface="CrimsonText-Roman"/>
              </a:rPr>
              <a:t>-proxy agent on every node is also watching the API server for new </a:t>
            </a:r>
            <a:r>
              <a:rPr lang="en-US" sz="1600" b="0" i="0" dirty="0" err="1">
                <a:solidFill>
                  <a:srgbClr val="000000"/>
                </a:solidFill>
                <a:effectLst/>
                <a:latin typeface="CrimsonText-Roman"/>
              </a:rPr>
              <a:t>EndpointSlice</a:t>
            </a:r>
            <a:r>
              <a:rPr lang="en-US" sz="1600" b="0" i="0" dirty="0">
                <a:solidFill>
                  <a:srgbClr val="000000"/>
                </a:solidFill>
                <a:effectLst/>
                <a:latin typeface="CrimsonText-Roman"/>
              </a:rPr>
              <a:t> objects. When it sees one, it creates local networking rules on all worker nodes to redirect </a:t>
            </a:r>
            <a:r>
              <a:rPr lang="en-US" sz="1600" b="0" i="0" dirty="0" err="1">
                <a:solidFill>
                  <a:srgbClr val="000000"/>
                </a:solidFill>
                <a:effectLst/>
                <a:latin typeface="CrimsonText-Roman"/>
              </a:rPr>
              <a:t>ClusterIP</a:t>
            </a:r>
            <a:r>
              <a:rPr lang="en-US" sz="1600" b="0" i="0" dirty="0">
                <a:solidFill>
                  <a:srgbClr val="000000"/>
                </a:solidFill>
                <a:effectLst/>
                <a:latin typeface="CrimsonText-Roman"/>
              </a:rPr>
              <a:t> traffic to Pod IPs. In modern Linux-based Kubernetes clusters, the technology used to create these rules is the Linux IP Virtual Server (IPVS). Older versions used iptables.</a:t>
            </a:r>
          </a:p>
          <a:p>
            <a:r>
              <a:rPr lang="en-US" sz="1600" b="0" i="0" dirty="0">
                <a:solidFill>
                  <a:srgbClr val="000000"/>
                </a:solidFill>
                <a:effectLst/>
                <a:latin typeface="CrimsonText-Roman"/>
              </a:rPr>
              <a:t>At this point the Service is fully registered and ready to be used:</a:t>
            </a:r>
          </a:p>
          <a:p>
            <a:r>
              <a:rPr lang="en-US" sz="1600" b="0" i="0" dirty="0">
                <a:solidFill>
                  <a:srgbClr val="000000"/>
                </a:solidFill>
                <a:effectLst/>
                <a:latin typeface="CrimsonText-Roman"/>
              </a:rPr>
              <a:t>• Its front-end configuration is registered with DNS</a:t>
            </a:r>
          </a:p>
          <a:p>
            <a:r>
              <a:rPr lang="en-US" sz="1600" b="0" i="0" dirty="0">
                <a:solidFill>
                  <a:srgbClr val="000000"/>
                </a:solidFill>
                <a:effectLst/>
                <a:latin typeface="CrimsonText-Roman"/>
              </a:rPr>
              <a:t>• Its back-end label selector is created</a:t>
            </a:r>
          </a:p>
          <a:p>
            <a:r>
              <a:rPr lang="en-US" sz="1600" b="0" i="0" dirty="0">
                <a:solidFill>
                  <a:srgbClr val="000000"/>
                </a:solidFill>
                <a:effectLst/>
                <a:latin typeface="CrimsonText-Roman"/>
              </a:rPr>
              <a:t>• Its </a:t>
            </a:r>
            <a:r>
              <a:rPr lang="en-US" sz="1600" b="0" i="0" dirty="0" err="1">
                <a:solidFill>
                  <a:srgbClr val="000000"/>
                </a:solidFill>
                <a:effectLst/>
                <a:latin typeface="CrimsonText-Roman"/>
              </a:rPr>
              <a:t>EndpointSlice</a:t>
            </a:r>
            <a:r>
              <a:rPr lang="en-US" sz="1600" b="0" i="0" dirty="0">
                <a:solidFill>
                  <a:srgbClr val="000000"/>
                </a:solidFill>
                <a:effectLst/>
                <a:latin typeface="CrimsonText-Roman"/>
              </a:rPr>
              <a:t> objects are created</a:t>
            </a:r>
          </a:p>
          <a:p>
            <a:r>
              <a:rPr lang="en-US" sz="1600" b="0" i="0" dirty="0">
                <a:solidFill>
                  <a:srgbClr val="000000"/>
                </a:solidFill>
                <a:effectLst/>
                <a:latin typeface="CrimsonText-Roman"/>
              </a:rPr>
              <a:t>• </a:t>
            </a:r>
            <a:r>
              <a:rPr lang="en-US" sz="1400" b="0" i="0" dirty="0" err="1">
                <a:solidFill>
                  <a:srgbClr val="000000"/>
                </a:solidFill>
                <a:effectLst/>
                <a:latin typeface="SourceCodePro-Regular"/>
              </a:rPr>
              <a:t>kube</a:t>
            </a:r>
            <a:r>
              <a:rPr lang="en-US" sz="1400" b="0" i="0" dirty="0">
                <a:solidFill>
                  <a:srgbClr val="000000"/>
                </a:solidFill>
                <a:effectLst/>
                <a:latin typeface="SourceCodePro-Regular"/>
              </a:rPr>
              <a:t>-proxies </a:t>
            </a:r>
            <a:r>
              <a:rPr lang="en-US" sz="1600" b="0" i="0" dirty="0">
                <a:solidFill>
                  <a:srgbClr val="000000"/>
                </a:solidFill>
                <a:effectLst/>
                <a:latin typeface="CrimsonText-Roman"/>
              </a:rPr>
              <a:t>have created the necessary local routing rules on worker nodes</a:t>
            </a:r>
            <a:r>
              <a:rPr lang="en-US" sz="1600" dirty="0"/>
              <a:t> </a:t>
            </a:r>
            <a:br>
              <a:rPr lang="en-US" sz="1600" dirty="0"/>
            </a:br>
            <a:endParaRPr lang="en-US" sz="1600" dirty="0"/>
          </a:p>
        </p:txBody>
      </p:sp>
    </p:spTree>
    <p:extLst>
      <p:ext uri="{BB962C8B-B14F-4D97-AF65-F5344CB8AC3E}">
        <p14:creationId xmlns:p14="http://schemas.microsoft.com/office/powerpoint/2010/main" val="27945683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6CC1E4C-AA48-2187-4925-2E74CADA0BC8}"/>
              </a:ext>
            </a:extLst>
          </p:cNvPr>
          <p:cNvSpPr>
            <a:spLocks noGrp="1"/>
          </p:cNvSpPr>
          <p:nvPr>
            <p:ph type="dt" sz="half" idx="10"/>
          </p:nvPr>
        </p:nvSpPr>
        <p:spPr/>
        <p:txBody>
          <a:bodyPr/>
          <a:lstStyle/>
          <a:p>
            <a:fld id="{D40A7B7E-3938-4D0E-8E14-E58AA83CCFB6}" type="datetime1">
              <a:rPr lang="en-US" smtClean="0"/>
              <a:t>8/5/2024</a:t>
            </a:fld>
            <a:endParaRPr lang="en-US" dirty="0"/>
          </a:p>
        </p:txBody>
      </p:sp>
      <p:sp>
        <p:nvSpPr>
          <p:cNvPr id="5" name="Footer Placeholder 4">
            <a:extLst>
              <a:ext uri="{FF2B5EF4-FFF2-40B4-BE49-F238E27FC236}">
                <a16:creationId xmlns:a16="http://schemas.microsoft.com/office/drawing/2014/main" id="{F0164622-97FD-CA3D-9650-1378B63AC77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1F810B7-5781-2C01-33FB-B6F36F4D13FD}"/>
              </a:ext>
            </a:extLst>
          </p:cNvPr>
          <p:cNvSpPr>
            <a:spLocks noGrp="1"/>
          </p:cNvSpPr>
          <p:nvPr>
            <p:ph type="sldNum" sz="quarter" idx="12"/>
          </p:nvPr>
        </p:nvSpPr>
        <p:spPr/>
        <p:txBody>
          <a:bodyPr/>
          <a:lstStyle/>
          <a:p>
            <a:fld id="{5EE24C92-1265-4741-8F9F-404A15D9386E}" type="slidenum">
              <a:rPr lang="en-US" smtClean="0"/>
              <a:t>27</a:t>
            </a:fld>
            <a:endParaRPr lang="en-US" dirty="0"/>
          </a:p>
        </p:txBody>
      </p:sp>
      <p:sp>
        <p:nvSpPr>
          <p:cNvPr id="8" name="TextBox 7">
            <a:extLst>
              <a:ext uri="{FF2B5EF4-FFF2-40B4-BE49-F238E27FC236}">
                <a16:creationId xmlns:a16="http://schemas.microsoft.com/office/drawing/2014/main" id="{8CAF53E6-2B2C-946C-B32E-2E99DD0FDFB7}"/>
              </a:ext>
            </a:extLst>
          </p:cNvPr>
          <p:cNvSpPr txBox="1"/>
          <p:nvPr/>
        </p:nvSpPr>
        <p:spPr>
          <a:xfrm>
            <a:off x="534650" y="1378218"/>
            <a:ext cx="6093500" cy="830997"/>
          </a:xfrm>
          <a:prstGeom prst="rect">
            <a:avLst/>
          </a:prstGeom>
          <a:noFill/>
        </p:spPr>
        <p:txBody>
          <a:bodyPr wrap="square">
            <a:spAutoFit/>
          </a:bodyPr>
          <a:lstStyle/>
          <a:p>
            <a:r>
              <a:rPr lang="en-US" sz="2400" b="1" i="0" dirty="0">
                <a:solidFill>
                  <a:srgbClr val="000000"/>
                </a:solidFill>
                <a:effectLst/>
                <a:latin typeface="OpenSans-Bold"/>
              </a:rPr>
              <a:t>Service discovery</a:t>
            </a:r>
            <a:r>
              <a:rPr lang="en-US" sz="2400" dirty="0"/>
              <a:t> </a:t>
            </a:r>
            <a:br>
              <a:rPr lang="en-US" sz="2400" dirty="0"/>
            </a:br>
            <a:endParaRPr lang="en-US" sz="2400" dirty="0"/>
          </a:p>
        </p:txBody>
      </p:sp>
      <p:pic>
        <p:nvPicPr>
          <p:cNvPr id="10" name="Picture 9">
            <a:extLst>
              <a:ext uri="{FF2B5EF4-FFF2-40B4-BE49-F238E27FC236}">
                <a16:creationId xmlns:a16="http://schemas.microsoft.com/office/drawing/2014/main" id="{9B106DBF-ABD7-A1E5-9D7C-9886C2F12175}"/>
              </a:ext>
            </a:extLst>
          </p:cNvPr>
          <p:cNvPicPr>
            <a:picLocks noChangeAspect="1"/>
          </p:cNvPicPr>
          <p:nvPr/>
        </p:nvPicPr>
        <p:blipFill>
          <a:blip r:embed="rId2"/>
          <a:stretch>
            <a:fillRect/>
          </a:stretch>
        </p:blipFill>
        <p:spPr>
          <a:xfrm>
            <a:off x="2018731" y="2209215"/>
            <a:ext cx="8154538" cy="3658111"/>
          </a:xfrm>
          <a:prstGeom prst="rect">
            <a:avLst/>
          </a:prstGeom>
        </p:spPr>
      </p:pic>
    </p:spTree>
    <p:extLst>
      <p:ext uri="{BB962C8B-B14F-4D97-AF65-F5344CB8AC3E}">
        <p14:creationId xmlns:p14="http://schemas.microsoft.com/office/powerpoint/2010/main" val="17380392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CB64555-9C99-377F-A1D0-49AB1C402F08}"/>
              </a:ext>
            </a:extLst>
          </p:cNvPr>
          <p:cNvSpPr>
            <a:spLocks noGrp="1"/>
          </p:cNvSpPr>
          <p:nvPr>
            <p:ph type="dt" sz="half" idx="10"/>
          </p:nvPr>
        </p:nvSpPr>
        <p:spPr/>
        <p:txBody>
          <a:bodyPr/>
          <a:lstStyle/>
          <a:p>
            <a:fld id="{D40A7B7E-3938-4D0E-8E14-E58AA83CCFB6}" type="datetime1">
              <a:rPr lang="en-US" smtClean="0"/>
              <a:t>8/5/2024</a:t>
            </a:fld>
            <a:endParaRPr lang="en-US" dirty="0"/>
          </a:p>
        </p:txBody>
      </p:sp>
      <p:sp>
        <p:nvSpPr>
          <p:cNvPr id="5" name="Footer Placeholder 4">
            <a:extLst>
              <a:ext uri="{FF2B5EF4-FFF2-40B4-BE49-F238E27FC236}">
                <a16:creationId xmlns:a16="http://schemas.microsoft.com/office/drawing/2014/main" id="{326A439D-E2C2-9F24-F726-4F3F6E03A7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3FE7DE-F3C0-C41E-D2DE-B50FA7DB4E78}"/>
              </a:ext>
            </a:extLst>
          </p:cNvPr>
          <p:cNvSpPr>
            <a:spLocks noGrp="1"/>
          </p:cNvSpPr>
          <p:nvPr>
            <p:ph type="sldNum" sz="quarter" idx="12"/>
          </p:nvPr>
        </p:nvSpPr>
        <p:spPr/>
        <p:txBody>
          <a:bodyPr/>
          <a:lstStyle/>
          <a:p>
            <a:fld id="{5EE24C92-1265-4741-8F9F-404A15D9386E}" type="slidenum">
              <a:rPr lang="en-US" smtClean="0"/>
              <a:t>28</a:t>
            </a:fld>
            <a:endParaRPr lang="en-US"/>
          </a:p>
        </p:txBody>
      </p:sp>
      <p:sp>
        <p:nvSpPr>
          <p:cNvPr id="3" name="TextBox 2">
            <a:extLst>
              <a:ext uri="{FF2B5EF4-FFF2-40B4-BE49-F238E27FC236}">
                <a16:creationId xmlns:a16="http://schemas.microsoft.com/office/drawing/2014/main" id="{AB1A9B45-1DC0-2712-6B86-5E784A64CF23}"/>
              </a:ext>
            </a:extLst>
          </p:cNvPr>
          <p:cNvSpPr txBox="1"/>
          <p:nvPr/>
        </p:nvSpPr>
        <p:spPr>
          <a:xfrm>
            <a:off x="838200" y="1357327"/>
            <a:ext cx="10329472" cy="2031325"/>
          </a:xfrm>
          <a:prstGeom prst="rect">
            <a:avLst/>
          </a:prstGeom>
          <a:noFill/>
        </p:spPr>
        <p:txBody>
          <a:bodyPr wrap="square">
            <a:spAutoFit/>
          </a:bodyPr>
          <a:lstStyle/>
          <a:p>
            <a:r>
              <a:rPr lang="en-US" sz="1800" b="0" i="0" dirty="0">
                <a:solidFill>
                  <a:srgbClr val="000000"/>
                </a:solidFill>
                <a:effectLst/>
                <a:latin typeface="CrimsonText-Roman"/>
              </a:rPr>
              <a:t>For service discovery to work, apps need to know both of the following:</a:t>
            </a:r>
          </a:p>
          <a:p>
            <a:r>
              <a:rPr lang="en-US" sz="1800" b="0" i="0" dirty="0">
                <a:solidFill>
                  <a:srgbClr val="000000"/>
                </a:solidFill>
                <a:effectLst/>
                <a:latin typeface="CrimsonText-Roman"/>
              </a:rPr>
              <a:t>1. The </a:t>
            </a:r>
            <a:r>
              <a:rPr lang="en-US" sz="1800" b="1" i="0" dirty="0">
                <a:solidFill>
                  <a:srgbClr val="000000"/>
                </a:solidFill>
                <a:effectLst/>
                <a:latin typeface="CrimsonText-Bold"/>
              </a:rPr>
              <a:t>name </a:t>
            </a:r>
            <a:r>
              <a:rPr lang="en-US" sz="1800" b="0" i="0" dirty="0">
                <a:solidFill>
                  <a:srgbClr val="000000"/>
                </a:solidFill>
                <a:effectLst/>
                <a:latin typeface="CrimsonText-Roman"/>
              </a:rPr>
              <a:t>of the Service fronting the apps they want to connect to</a:t>
            </a:r>
          </a:p>
          <a:p>
            <a:r>
              <a:rPr lang="en-US" sz="1800" b="0" i="0" dirty="0">
                <a:solidFill>
                  <a:srgbClr val="000000"/>
                </a:solidFill>
                <a:effectLst/>
                <a:latin typeface="CrimsonText-Roman"/>
              </a:rPr>
              <a:t>2. How to convert the </a:t>
            </a:r>
            <a:r>
              <a:rPr lang="en-US" sz="1800" b="1" i="0" dirty="0">
                <a:solidFill>
                  <a:srgbClr val="000000"/>
                </a:solidFill>
                <a:effectLst/>
                <a:latin typeface="CrimsonText-Bold"/>
              </a:rPr>
              <a:t>name </a:t>
            </a:r>
            <a:r>
              <a:rPr lang="en-US" sz="1800" b="0" i="0" dirty="0">
                <a:solidFill>
                  <a:srgbClr val="000000"/>
                </a:solidFill>
                <a:effectLst/>
                <a:latin typeface="CrimsonText-Roman"/>
              </a:rPr>
              <a:t>to an IP address</a:t>
            </a:r>
          </a:p>
          <a:p>
            <a:r>
              <a:rPr lang="en-US" sz="1800" b="0" i="0" dirty="0">
                <a:solidFill>
                  <a:srgbClr val="000000"/>
                </a:solidFill>
                <a:effectLst/>
                <a:latin typeface="CrimsonText-Roman"/>
              </a:rPr>
              <a:t>Application developers are responsible for point 1. They need to code apps to know the names of other apps they want to consume. Actually, they need to code the names of Services fronting the remote apps. For example, if the </a:t>
            </a:r>
            <a:r>
              <a:rPr lang="en-US" sz="1600" b="0" i="0" dirty="0" err="1">
                <a:solidFill>
                  <a:srgbClr val="000000"/>
                </a:solidFill>
                <a:effectLst/>
                <a:latin typeface="SourceCodePro-Regular"/>
              </a:rPr>
              <a:t>cerritos</a:t>
            </a:r>
            <a:r>
              <a:rPr lang="en-US" sz="1600" b="0" i="0" dirty="0">
                <a:solidFill>
                  <a:srgbClr val="000000"/>
                </a:solidFill>
                <a:effectLst/>
                <a:latin typeface="SourceCodePro-Regular"/>
              </a:rPr>
              <a:t> </a:t>
            </a:r>
            <a:r>
              <a:rPr lang="en-US" sz="1800" b="0" i="0" dirty="0">
                <a:solidFill>
                  <a:srgbClr val="000000"/>
                </a:solidFill>
                <a:effectLst/>
                <a:latin typeface="CrimsonText-Roman"/>
              </a:rPr>
              <a:t>app wants to connect to </a:t>
            </a:r>
            <a:r>
              <a:rPr lang="en-US" sz="1600" b="0" i="0" dirty="0">
                <a:solidFill>
                  <a:srgbClr val="000000"/>
                </a:solidFill>
                <a:effectLst/>
                <a:latin typeface="SourceCodePro-Regular"/>
              </a:rPr>
              <a:t>enterprise</a:t>
            </a:r>
            <a:r>
              <a:rPr lang="en-US" sz="1800" b="0" i="0" dirty="0">
                <a:solidFill>
                  <a:srgbClr val="000000"/>
                </a:solidFill>
                <a:effectLst/>
                <a:latin typeface="CrimsonText-Roman"/>
              </a:rPr>
              <a:t>, it needs to send requests to the </a:t>
            </a:r>
            <a:r>
              <a:rPr lang="en-US" sz="1600" b="0" i="0" dirty="0" err="1">
                <a:solidFill>
                  <a:srgbClr val="000000"/>
                </a:solidFill>
                <a:effectLst/>
                <a:latin typeface="SourceCodePro-Regular"/>
              </a:rPr>
              <a:t>ent</a:t>
            </a:r>
            <a:r>
              <a:rPr lang="en-US" sz="1600" b="0" i="0" dirty="0">
                <a:solidFill>
                  <a:srgbClr val="000000"/>
                </a:solidFill>
                <a:effectLst/>
                <a:latin typeface="SourceCodePro-Regular"/>
              </a:rPr>
              <a:t> </a:t>
            </a:r>
            <a:r>
              <a:rPr lang="en-US" sz="1800" b="0" i="0" dirty="0">
                <a:solidFill>
                  <a:srgbClr val="000000"/>
                </a:solidFill>
                <a:effectLst/>
                <a:latin typeface="CrimsonText-Roman"/>
              </a:rPr>
              <a:t>Service.</a:t>
            </a:r>
            <a:r>
              <a:rPr lang="en-US" dirty="0"/>
              <a:t> </a:t>
            </a:r>
            <a:br>
              <a:rPr lang="en-US" dirty="0"/>
            </a:br>
            <a:endParaRPr lang="en-US" dirty="0"/>
          </a:p>
        </p:txBody>
      </p:sp>
      <p:sp>
        <p:nvSpPr>
          <p:cNvPr id="9" name="TextBox 8">
            <a:extLst>
              <a:ext uri="{FF2B5EF4-FFF2-40B4-BE49-F238E27FC236}">
                <a16:creationId xmlns:a16="http://schemas.microsoft.com/office/drawing/2014/main" id="{488FA1EB-7A10-E405-98D8-51D6E1F26423}"/>
              </a:ext>
            </a:extLst>
          </p:cNvPr>
          <p:cNvSpPr txBox="1"/>
          <p:nvPr/>
        </p:nvSpPr>
        <p:spPr>
          <a:xfrm>
            <a:off x="838200" y="3146183"/>
            <a:ext cx="6093500" cy="646331"/>
          </a:xfrm>
          <a:prstGeom prst="rect">
            <a:avLst/>
          </a:prstGeom>
          <a:noFill/>
        </p:spPr>
        <p:txBody>
          <a:bodyPr wrap="square">
            <a:spAutoFit/>
          </a:bodyPr>
          <a:lstStyle/>
          <a:p>
            <a:r>
              <a:rPr lang="en-US" sz="1800" b="0" i="0" dirty="0">
                <a:solidFill>
                  <a:srgbClr val="000000"/>
                </a:solidFill>
                <a:effectLst/>
                <a:latin typeface="CrimsonText-Roman"/>
              </a:rPr>
              <a:t>Kubernetes takes care of point 2, converting the name to an IP.</a:t>
            </a:r>
            <a:r>
              <a:rPr lang="en-US" dirty="0"/>
              <a:t> </a:t>
            </a:r>
            <a:br>
              <a:rPr lang="en-US" dirty="0"/>
            </a:br>
            <a:endParaRPr lang="en-US" dirty="0"/>
          </a:p>
        </p:txBody>
      </p:sp>
    </p:spTree>
    <p:extLst>
      <p:ext uri="{BB962C8B-B14F-4D97-AF65-F5344CB8AC3E}">
        <p14:creationId xmlns:p14="http://schemas.microsoft.com/office/powerpoint/2010/main" val="21419361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ECBD4F7-89DB-E8FE-1C43-1C797BF34A4F}"/>
              </a:ext>
            </a:extLst>
          </p:cNvPr>
          <p:cNvSpPr>
            <a:spLocks noGrp="1"/>
          </p:cNvSpPr>
          <p:nvPr>
            <p:ph type="dt" sz="half" idx="10"/>
          </p:nvPr>
        </p:nvSpPr>
        <p:spPr/>
        <p:txBody>
          <a:bodyPr/>
          <a:lstStyle/>
          <a:p>
            <a:fld id="{D40A7B7E-3938-4D0E-8E14-E58AA83CCFB6}" type="datetime1">
              <a:rPr lang="en-US" smtClean="0"/>
              <a:t>8/5/2024</a:t>
            </a:fld>
            <a:endParaRPr lang="en-US" dirty="0"/>
          </a:p>
        </p:txBody>
      </p:sp>
      <p:sp>
        <p:nvSpPr>
          <p:cNvPr id="5" name="Footer Placeholder 4">
            <a:extLst>
              <a:ext uri="{FF2B5EF4-FFF2-40B4-BE49-F238E27FC236}">
                <a16:creationId xmlns:a16="http://schemas.microsoft.com/office/drawing/2014/main" id="{8A37B50A-A52E-1213-7647-FE19A3D4E0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009DA-1E07-ABA4-19F6-D7DD55EF4094}"/>
              </a:ext>
            </a:extLst>
          </p:cNvPr>
          <p:cNvSpPr>
            <a:spLocks noGrp="1"/>
          </p:cNvSpPr>
          <p:nvPr>
            <p:ph type="sldNum" sz="quarter" idx="12"/>
          </p:nvPr>
        </p:nvSpPr>
        <p:spPr/>
        <p:txBody>
          <a:bodyPr/>
          <a:lstStyle/>
          <a:p>
            <a:fld id="{5EE24C92-1265-4741-8F9F-404A15D9386E}" type="slidenum">
              <a:rPr lang="en-US" smtClean="0"/>
              <a:t>29</a:t>
            </a:fld>
            <a:endParaRPr lang="en-US"/>
          </a:p>
        </p:txBody>
      </p:sp>
      <p:sp>
        <p:nvSpPr>
          <p:cNvPr id="9" name="TextBox 8">
            <a:extLst>
              <a:ext uri="{FF2B5EF4-FFF2-40B4-BE49-F238E27FC236}">
                <a16:creationId xmlns:a16="http://schemas.microsoft.com/office/drawing/2014/main" id="{88452D92-CDEE-E4A5-36E6-9745769CFDCB}"/>
              </a:ext>
            </a:extLst>
          </p:cNvPr>
          <p:cNvSpPr txBox="1"/>
          <p:nvPr/>
        </p:nvSpPr>
        <p:spPr>
          <a:xfrm>
            <a:off x="1259173" y="1388585"/>
            <a:ext cx="9953469" cy="4093428"/>
          </a:xfrm>
          <a:prstGeom prst="rect">
            <a:avLst/>
          </a:prstGeom>
          <a:noFill/>
        </p:spPr>
        <p:txBody>
          <a:bodyPr wrap="square">
            <a:spAutoFit/>
          </a:bodyPr>
          <a:lstStyle/>
          <a:p>
            <a:r>
              <a:rPr lang="en-US" sz="2000" dirty="0"/>
              <a:t>Converting names to IP addresses using the cluster DNS</a:t>
            </a:r>
          </a:p>
          <a:p>
            <a:r>
              <a:rPr lang="en-US" sz="2000" dirty="0"/>
              <a:t>Kubernetes automatically populates every container’s /</a:t>
            </a:r>
            <a:r>
              <a:rPr lang="en-US" sz="2000" dirty="0" err="1"/>
              <a:t>etc</a:t>
            </a:r>
            <a:r>
              <a:rPr lang="en-US" sz="2000" dirty="0"/>
              <a:t>/</a:t>
            </a:r>
            <a:r>
              <a:rPr lang="en-US" sz="2000" dirty="0" err="1"/>
              <a:t>resolv.conf</a:t>
            </a:r>
            <a:r>
              <a:rPr lang="en-US" sz="2000" dirty="0"/>
              <a:t> file with the</a:t>
            </a:r>
          </a:p>
          <a:p>
            <a:r>
              <a:rPr lang="en-US" sz="2000" dirty="0"/>
              <a:t>IP address of the cluster DNS Service. It also adds any search domains that should be</a:t>
            </a:r>
          </a:p>
          <a:p>
            <a:r>
              <a:rPr lang="en-US" sz="2000" dirty="0"/>
              <a:t>appended to unqualified names.</a:t>
            </a:r>
          </a:p>
          <a:p>
            <a:r>
              <a:rPr lang="en-US" sz="2000" dirty="0"/>
              <a:t>An “unqualified name” is a short name such as </a:t>
            </a:r>
            <a:r>
              <a:rPr lang="en-US" sz="2000" dirty="0" err="1"/>
              <a:t>ent</a:t>
            </a:r>
            <a:r>
              <a:rPr lang="en-US" sz="2000" dirty="0"/>
              <a:t>. Appending a search domain converts</a:t>
            </a:r>
          </a:p>
          <a:p>
            <a:r>
              <a:rPr lang="en-US" sz="2000" dirty="0"/>
              <a:t>it to a fully qualified domain name (FQDN) such as </a:t>
            </a:r>
            <a:r>
              <a:rPr lang="en-US" sz="2000" dirty="0" err="1"/>
              <a:t>ent.default.svc.cluster.local</a:t>
            </a:r>
            <a:r>
              <a:rPr lang="en-US" sz="2000" dirty="0"/>
              <a:t>.</a:t>
            </a:r>
          </a:p>
          <a:p>
            <a:r>
              <a:rPr lang="en-US" sz="2000" dirty="0"/>
              <a:t>The following snippet shows a container that is configured to send DNS queries to</a:t>
            </a:r>
          </a:p>
          <a:p>
            <a:r>
              <a:rPr lang="en-US" sz="2000" dirty="0"/>
              <a:t>the cluster DNS at 192.168.200.10. It also lists three search domains to append to</a:t>
            </a:r>
          </a:p>
          <a:p>
            <a:r>
              <a:rPr lang="en-US" sz="2000" dirty="0"/>
              <a:t>unqualified names.</a:t>
            </a:r>
          </a:p>
          <a:p>
            <a:r>
              <a:rPr lang="en-US" sz="2000" dirty="0"/>
              <a:t>$ cat /</a:t>
            </a:r>
            <a:r>
              <a:rPr lang="en-US" sz="2000" dirty="0" err="1"/>
              <a:t>etc</a:t>
            </a:r>
            <a:r>
              <a:rPr lang="en-US" sz="2000" dirty="0"/>
              <a:t>/</a:t>
            </a:r>
            <a:r>
              <a:rPr lang="en-US" sz="2000" dirty="0" err="1"/>
              <a:t>resolv.conf</a:t>
            </a:r>
            <a:endParaRPr lang="en-US" sz="2000" dirty="0"/>
          </a:p>
          <a:p>
            <a:r>
              <a:rPr lang="en-US" sz="2000" dirty="0"/>
              <a:t>search </a:t>
            </a:r>
            <a:r>
              <a:rPr lang="en-US" sz="2000" dirty="0" err="1"/>
              <a:t>svc.cluster.local</a:t>
            </a:r>
            <a:r>
              <a:rPr lang="en-US" sz="2000" dirty="0"/>
              <a:t> </a:t>
            </a:r>
            <a:r>
              <a:rPr lang="en-US" sz="2000" dirty="0" err="1"/>
              <a:t>cluster.local</a:t>
            </a:r>
            <a:r>
              <a:rPr lang="en-US" sz="2000" dirty="0"/>
              <a:t> </a:t>
            </a:r>
            <a:r>
              <a:rPr lang="en-US" sz="2000" dirty="0" err="1"/>
              <a:t>default.svc.cluster.local</a:t>
            </a:r>
            <a:endParaRPr lang="en-US" sz="2000" dirty="0"/>
          </a:p>
          <a:p>
            <a:r>
              <a:rPr lang="en-US" sz="2000" dirty="0"/>
              <a:t>nameserver 192.168.200.10 &lt;&lt;==== matches </a:t>
            </a:r>
            <a:r>
              <a:rPr lang="en-US" sz="2000" dirty="0" err="1"/>
              <a:t>ClusterIP</a:t>
            </a:r>
            <a:r>
              <a:rPr lang="en-US" sz="2000" dirty="0"/>
              <a:t> of internal cluster DNS service</a:t>
            </a:r>
          </a:p>
          <a:p>
            <a:r>
              <a:rPr lang="en-US" sz="2000" dirty="0"/>
              <a:t>options ndots:5</a:t>
            </a:r>
          </a:p>
        </p:txBody>
      </p:sp>
    </p:spTree>
    <p:extLst>
      <p:ext uri="{BB962C8B-B14F-4D97-AF65-F5344CB8AC3E}">
        <p14:creationId xmlns:p14="http://schemas.microsoft.com/office/powerpoint/2010/main" val="606008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7519C1-5012-44F5-DFAD-56254EDE4CF2}"/>
              </a:ext>
            </a:extLst>
          </p:cNvPr>
          <p:cNvSpPr>
            <a:spLocks noGrp="1"/>
          </p:cNvSpPr>
          <p:nvPr>
            <p:ph type="dt" sz="half" idx="10"/>
          </p:nvPr>
        </p:nvSpPr>
        <p:spPr/>
        <p:txBody>
          <a:bodyPr/>
          <a:lstStyle/>
          <a:p>
            <a:fld id="{D40A7B7E-3938-4D0E-8E14-E58AA83CCFB6}" type="datetime1">
              <a:rPr lang="en-US" smtClean="0"/>
              <a:t>8/5/2024</a:t>
            </a:fld>
            <a:endParaRPr lang="en-US" dirty="0"/>
          </a:p>
        </p:txBody>
      </p:sp>
      <p:sp>
        <p:nvSpPr>
          <p:cNvPr id="5" name="Footer Placeholder 4">
            <a:extLst>
              <a:ext uri="{FF2B5EF4-FFF2-40B4-BE49-F238E27FC236}">
                <a16:creationId xmlns:a16="http://schemas.microsoft.com/office/drawing/2014/main" id="{A9ED3875-BCEE-A922-C622-6C6E65CDD6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BA7FD8-80C5-CBC7-2709-B5D60DF5969E}"/>
              </a:ext>
            </a:extLst>
          </p:cNvPr>
          <p:cNvSpPr>
            <a:spLocks noGrp="1"/>
          </p:cNvSpPr>
          <p:nvPr>
            <p:ph type="sldNum" sz="quarter" idx="12"/>
          </p:nvPr>
        </p:nvSpPr>
        <p:spPr/>
        <p:txBody>
          <a:bodyPr/>
          <a:lstStyle/>
          <a:p>
            <a:fld id="{5EE24C92-1265-4741-8F9F-404A15D9386E}" type="slidenum">
              <a:rPr lang="en-US" smtClean="0"/>
              <a:t>3</a:t>
            </a:fld>
            <a:endParaRPr lang="en-US"/>
          </a:p>
        </p:txBody>
      </p:sp>
      <p:pic>
        <p:nvPicPr>
          <p:cNvPr id="3" name="Picture 2" descr="A screen shot of a computer screen&#10;&#10;Description automatically generated">
            <a:extLst>
              <a:ext uri="{FF2B5EF4-FFF2-40B4-BE49-F238E27FC236}">
                <a16:creationId xmlns:a16="http://schemas.microsoft.com/office/drawing/2014/main" id="{96D3745A-7DCC-4EC0-5E29-A32804AEEF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6293" y="528943"/>
            <a:ext cx="8005907" cy="5800113"/>
          </a:xfrm>
          <a:prstGeom prst="rect">
            <a:avLst/>
          </a:prstGeom>
        </p:spPr>
      </p:pic>
    </p:spTree>
    <p:extLst>
      <p:ext uri="{BB962C8B-B14F-4D97-AF65-F5344CB8AC3E}">
        <p14:creationId xmlns:p14="http://schemas.microsoft.com/office/powerpoint/2010/main" val="19979859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ECBD4F7-89DB-E8FE-1C43-1C797BF34A4F}"/>
              </a:ext>
            </a:extLst>
          </p:cNvPr>
          <p:cNvSpPr>
            <a:spLocks noGrp="1"/>
          </p:cNvSpPr>
          <p:nvPr>
            <p:ph type="dt" sz="half" idx="10"/>
          </p:nvPr>
        </p:nvSpPr>
        <p:spPr/>
        <p:txBody>
          <a:bodyPr/>
          <a:lstStyle/>
          <a:p>
            <a:fld id="{D40A7B7E-3938-4D0E-8E14-E58AA83CCFB6}" type="datetime1">
              <a:rPr lang="en-US" smtClean="0"/>
              <a:t>8/5/2024</a:t>
            </a:fld>
            <a:endParaRPr lang="en-US" dirty="0"/>
          </a:p>
        </p:txBody>
      </p:sp>
      <p:sp>
        <p:nvSpPr>
          <p:cNvPr id="5" name="Footer Placeholder 4">
            <a:extLst>
              <a:ext uri="{FF2B5EF4-FFF2-40B4-BE49-F238E27FC236}">
                <a16:creationId xmlns:a16="http://schemas.microsoft.com/office/drawing/2014/main" id="{8A37B50A-A52E-1213-7647-FE19A3D4E0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009DA-1E07-ABA4-19F6-D7DD55EF4094}"/>
              </a:ext>
            </a:extLst>
          </p:cNvPr>
          <p:cNvSpPr>
            <a:spLocks noGrp="1"/>
          </p:cNvSpPr>
          <p:nvPr>
            <p:ph type="sldNum" sz="quarter" idx="12"/>
          </p:nvPr>
        </p:nvSpPr>
        <p:spPr/>
        <p:txBody>
          <a:bodyPr/>
          <a:lstStyle/>
          <a:p>
            <a:fld id="{5EE24C92-1265-4741-8F9F-404A15D9386E}" type="slidenum">
              <a:rPr lang="en-US" smtClean="0"/>
              <a:t>30</a:t>
            </a:fld>
            <a:endParaRPr lang="en-US"/>
          </a:p>
        </p:txBody>
      </p:sp>
      <p:sp>
        <p:nvSpPr>
          <p:cNvPr id="3" name="TextBox 2">
            <a:extLst>
              <a:ext uri="{FF2B5EF4-FFF2-40B4-BE49-F238E27FC236}">
                <a16:creationId xmlns:a16="http://schemas.microsoft.com/office/drawing/2014/main" id="{CE1039B1-CC76-F30D-3031-13A5478BFBB2}"/>
              </a:ext>
            </a:extLst>
          </p:cNvPr>
          <p:cNvSpPr txBox="1"/>
          <p:nvPr/>
        </p:nvSpPr>
        <p:spPr>
          <a:xfrm>
            <a:off x="378501" y="1305499"/>
            <a:ext cx="6093500" cy="1631216"/>
          </a:xfrm>
          <a:prstGeom prst="rect">
            <a:avLst/>
          </a:prstGeom>
          <a:noFill/>
        </p:spPr>
        <p:txBody>
          <a:bodyPr wrap="square">
            <a:spAutoFit/>
          </a:bodyPr>
          <a:lstStyle/>
          <a:p>
            <a:r>
              <a:rPr lang="en-US" sz="2800" b="1" i="0" dirty="0">
                <a:solidFill>
                  <a:srgbClr val="000000"/>
                </a:solidFill>
                <a:effectLst/>
                <a:latin typeface="OpenSans-Bold"/>
              </a:rPr>
              <a:t>Some network magic</a:t>
            </a:r>
          </a:p>
          <a:p>
            <a:r>
              <a:rPr lang="en-US" sz="1800" b="0" i="0" dirty="0" err="1">
                <a:solidFill>
                  <a:srgbClr val="000000"/>
                </a:solidFill>
                <a:effectLst/>
                <a:latin typeface="CrimsonText-Roman"/>
              </a:rPr>
              <a:t>ClusterIPs</a:t>
            </a:r>
            <a:r>
              <a:rPr lang="en-US" sz="1800" b="0" i="0" dirty="0">
                <a:solidFill>
                  <a:srgbClr val="000000"/>
                </a:solidFill>
                <a:effectLst/>
                <a:latin typeface="CrimsonText-Roman"/>
              </a:rPr>
              <a:t> are on a </a:t>
            </a:r>
            <a:r>
              <a:rPr lang="en-US" sz="1800" b="0" i="1" dirty="0">
                <a:solidFill>
                  <a:srgbClr val="000000"/>
                </a:solidFill>
                <a:effectLst/>
                <a:latin typeface="CrimsonText-Italic"/>
              </a:rPr>
              <a:t>“special” </a:t>
            </a:r>
            <a:r>
              <a:rPr lang="en-US" sz="1800" b="0" i="0" dirty="0">
                <a:solidFill>
                  <a:srgbClr val="000000"/>
                </a:solidFill>
                <a:effectLst/>
                <a:latin typeface="CrimsonText-Roman"/>
              </a:rPr>
              <a:t>network called the </a:t>
            </a:r>
            <a:r>
              <a:rPr lang="en-US" sz="1800" b="0" i="1" dirty="0">
                <a:solidFill>
                  <a:srgbClr val="000000"/>
                </a:solidFill>
                <a:effectLst/>
                <a:latin typeface="CrimsonText-Italic"/>
              </a:rPr>
              <a:t>service network</a:t>
            </a:r>
            <a:r>
              <a:rPr lang="en-US" sz="1800" b="0" i="0" dirty="0">
                <a:solidFill>
                  <a:srgbClr val="000000"/>
                </a:solidFill>
                <a:effectLst/>
                <a:latin typeface="CrimsonText-Roman"/>
              </a:rPr>
              <a:t>, and there are no routes to it! This means containers send all </a:t>
            </a:r>
            <a:r>
              <a:rPr lang="en-US" sz="1800" b="0" i="0" dirty="0" err="1">
                <a:solidFill>
                  <a:srgbClr val="000000"/>
                </a:solidFill>
                <a:effectLst/>
                <a:latin typeface="CrimsonText-Roman"/>
              </a:rPr>
              <a:t>ClusterIP</a:t>
            </a:r>
            <a:r>
              <a:rPr lang="en-US" sz="1800" b="0" i="0" dirty="0">
                <a:solidFill>
                  <a:srgbClr val="000000"/>
                </a:solidFill>
                <a:effectLst/>
                <a:latin typeface="CrimsonText-Roman"/>
              </a:rPr>
              <a:t> traffic to their </a:t>
            </a:r>
            <a:r>
              <a:rPr lang="en-US" sz="1800" b="0" i="1" dirty="0">
                <a:solidFill>
                  <a:srgbClr val="000000"/>
                </a:solidFill>
                <a:effectLst/>
                <a:latin typeface="CrimsonText-Italic"/>
              </a:rPr>
              <a:t>default gateway</a:t>
            </a:r>
            <a:r>
              <a:rPr lang="en-US" sz="1800" b="0" i="0" dirty="0">
                <a:solidFill>
                  <a:srgbClr val="000000"/>
                </a:solidFill>
                <a:effectLst/>
                <a:latin typeface="CrimsonText-Roman"/>
              </a:rPr>
              <a:t>.</a:t>
            </a:r>
            <a:r>
              <a:rPr lang="en-US" dirty="0"/>
              <a:t> </a:t>
            </a:r>
            <a:br>
              <a:rPr lang="en-US" dirty="0"/>
            </a:br>
            <a:endParaRPr lang="en-US" dirty="0"/>
          </a:p>
        </p:txBody>
      </p:sp>
      <p:sp>
        <p:nvSpPr>
          <p:cNvPr id="9" name="TextBox 8">
            <a:extLst>
              <a:ext uri="{FF2B5EF4-FFF2-40B4-BE49-F238E27FC236}">
                <a16:creationId xmlns:a16="http://schemas.microsoft.com/office/drawing/2014/main" id="{EC3FADB9-EF69-5A27-9C6B-710615BC9FA6}"/>
              </a:ext>
            </a:extLst>
          </p:cNvPr>
          <p:cNvSpPr txBox="1"/>
          <p:nvPr/>
        </p:nvSpPr>
        <p:spPr>
          <a:xfrm>
            <a:off x="303551" y="2936715"/>
            <a:ext cx="8307049" cy="3416320"/>
          </a:xfrm>
          <a:prstGeom prst="rect">
            <a:avLst/>
          </a:prstGeom>
          <a:noFill/>
        </p:spPr>
        <p:txBody>
          <a:bodyPr wrap="square">
            <a:spAutoFit/>
          </a:bodyPr>
          <a:lstStyle/>
          <a:p>
            <a:r>
              <a:rPr lang="en-US" sz="1800" b="1" i="1" dirty="0">
                <a:solidFill>
                  <a:srgbClr val="000000"/>
                </a:solidFill>
                <a:effectLst/>
                <a:latin typeface="CrimsonText-Bold"/>
              </a:rPr>
              <a:t>Terminology: </a:t>
            </a:r>
            <a:r>
              <a:rPr lang="en-US" sz="1800" b="0" i="1" dirty="0">
                <a:solidFill>
                  <a:srgbClr val="000000"/>
                </a:solidFill>
                <a:effectLst/>
                <a:latin typeface="CrimsonText-Roman"/>
              </a:rPr>
              <a:t>A </a:t>
            </a:r>
            <a:r>
              <a:rPr lang="en-US" sz="1800" b="0" i="1" dirty="0">
                <a:solidFill>
                  <a:srgbClr val="000000"/>
                </a:solidFill>
                <a:effectLst/>
                <a:latin typeface="CrimsonText-Italic"/>
              </a:rPr>
              <a:t>default gateway </a:t>
            </a:r>
            <a:r>
              <a:rPr lang="en-US" sz="1800" b="0" i="1" dirty="0">
                <a:solidFill>
                  <a:srgbClr val="000000"/>
                </a:solidFill>
                <a:effectLst/>
                <a:latin typeface="CrimsonText-Roman"/>
              </a:rPr>
              <a:t>is where systems send traffic when there’s no known route. Normally, the </a:t>
            </a:r>
            <a:r>
              <a:rPr lang="en-US" sz="1800" b="0" i="1" dirty="0">
                <a:solidFill>
                  <a:srgbClr val="000000"/>
                </a:solidFill>
                <a:effectLst/>
                <a:latin typeface="CrimsonText-Italic"/>
              </a:rPr>
              <a:t>default gateway </a:t>
            </a:r>
            <a:r>
              <a:rPr lang="en-US" sz="1800" b="0" i="1" dirty="0">
                <a:solidFill>
                  <a:srgbClr val="000000"/>
                </a:solidFill>
                <a:effectLst/>
                <a:latin typeface="CrimsonText-Roman"/>
              </a:rPr>
              <a:t>forwards traffic to another device with a larger routing table in the hope it will have a route to the destination. A simple analogy might be driving from City A to City Z. The local roads in City A probably don’t have signs to City Z, so you follow signs to the major highway/motorway. Once on the highway/motorway there’s more chance you’ll find directions to City Z. If the first signpost doesn’t have a route, you keep driving until you see one that does. Occasionally you don’t find a sign and you get lost or run out of battery/fuel. Routing is similar, if a system doesn’t have a route for the destination network, it sends it from one default gateway to the next until hopefully a system has a route. As with driving, it’s also possible you never find a route and the request times out.</a:t>
            </a:r>
            <a:r>
              <a:rPr lang="en-US" i="1" dirty="0"/>
              <a:t> </a:t>
            </a:r>
            <a:br>
              <a:rPr lang="en-US" i="1" dirty="0"/>
            </a:br>
            <a:endParaRPr lang="en-US" i="1" dirty="0"/>
          </a:p>
        </p:txBody>
      </p:sp>
    </p:spTree>
    <p:extLst>
      <p:ext uri="{BB962C8B-B14F-4D97-AF65-F5344CB8AC3E}">
        <p14:creationId xmlns:p14="http://schemas.microsoft.com/office/powerpoint/2010/main" val="9091405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ECBD4F7-89DB-E8FE-1C43-1C797BF34A4F}"/>
              </a:ext>
            </a:extLst>
          </p:cNvPr>
          <p:cNvSpPr>
            <a:spLocks noGrp="1"/>
          </p:cNvSpPr>
          <p:nvPr>
            <p:ph type="dt" sz="half" idx="10"/>
          </p:nvPr>
        </p:nvSpPr>
        <p:spPr/>
        <p:txBody>
          <a:bodyPr/>
          <a:lstStyle/>
          <a:p>
            <a:fld id="{D40A7B7E-3938-4D0E-8E14-E58AA83CCFB6}" type="datetime1">
              <a:rPr lang="en-US" smtClean="0"/>
              <a:t>8/5/2024</a:t>
            </a:fld>
            <a:endParaRPr lang="en-US" dirty="0"/>
          </a:p>
        </p:txBody>
      </p:sp>
      <p:sp>
        <p:nvSpPr>
          <p:cNvPr id="5" name="Footer Placeholder 4">
            <a:extLst>
              <a:ext uri="{FF2B5EF4-FFF2-40B4-BE49-F238E27FC236}">
                <a16:creationId xmlns:a16="http://schemas.microsoft.com/office/drawing/2014/main" id="{8A37B50A-A52E-1213-7647-FE19A3D4E0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009DA-1E07-ABA4-19F6-D7DD55EF4094}"/>
              </a:ext>
            </a:extLst>
          </p:cNvPr>
          <p:cNvSpPr>
            <a:spLocks noGrp="1"/>
          </p:cNvSpPr>
          <p:nvPr>
            <p:ph type="sldNum" sz="quarter" idx="12"/>
          </p:nvPr>
        </p:nvSpPr>
        <p:spPr/>
        <p:txBody>
          <a:bodyPr/>
          <a:lstStyle/>
          <a:p>
            <a:fld id="{5EE24C92-1265-4741-8F9F-404A15D9386E}" type="slidenum">
              <a:rPr lang="en-US" smtClean="0"/>
              <a:t>31</a:t>
            </a:fld>
            <a:endParaRPr lang="en-US"/>
          </a:p>
        </p:txBody>
      </p:sp>
      <p:sp>
        <p:nvSpPr>
          <p:cNvPr id="7" name="TextBox 6">
            <a:extLst>
              <a:ext uri="{FF2B5EF4-FFF2-40B4-BE49-F238E27FC236}">
                <a16:creationId xmlns:a16="http://schemas.microsoft.com/office/drawing/2014/main" id="{5C721458-0CAF-BE24-78A9-29C34882BC9A}"/>
              </a:ext>
            </a:extLst>
          </p:cNvPr>
          <p:cNvSpPr txBox="1"/>
          <p:nvPr/>
        </p:nvSpPr>
        <p:spPr>
          <a:xfrm>
            <a:off x="683926" y="1594220"/>
            <a:ext cx="10824147" cy="3447098"/>
          </a:xfrm>
          <a:prstGeom prst="rect">
            <a:avLst/>
          </a:prstGeom>
          <a:noFill/>
        </p:spPr>
        <p:txBody>
          <a:bodyPr wrap="square">
            <a:spAutoFit/>
          </a:bodyPr>
          <a:lstStyle/>
          <a:p>
            <a:r>
              <a:rPr lang="en-US" sz="2000" b="0" i="0" dirty="0">
                <a:solidFill>
                  <a:srgbClr val="000000"/>
                </a:solidFill>
                <a:effectLst/>
                <a:latin typeface="CrimsonText-Roman"/>
              </a:rPr>
              <a:t>The container’s default gateway sends the traffic to the node it’s running on.</a:t>
            </a:r>
          </a:p>
          <a:p>
            <a:r>
              <a:rPr lang="en-US" sz="2000" b="0" i="0" dirty="0">
                <a:solidFill>
                  <a:srgbClr val="000000"/>
                </a:solidFill>
                <a:effectLst/>
                <a:latin typeface="CrimsonText-Roman"/>
              </a:rPr>
              <a:t>The node doesn’t have a route to the </a:t>
            </a:r>
            <a:r>
              <a:rPr lang="en-US" sz="2000" b="0" i="1" dirty="0">
                <a:solidFill>
                  <a:srgbClr val="000000"/>
                </a:solidFill>
                <a:effectLst/>
                <a:latin typeface="CrimsonText-Italic"/>
              </a:rPr>
              <a:t>service network </a:t>
            </a:r>
            <a:r>
              <a:rPr lang="en-US" sz="2000" b="0" i="0" dirty="0">
                <a:solidFill>
                  <a:srgbClr val="000000"/>
                </a:solidFill>
                <a:effectLst/>
                <a:latin typeface="CrimsonText-Roman"/>
              </a:rPr>
              <a:t>either, so it sends it to its own default gateway. Doing this causes the traffic to be processed by the node’s kernel, which is where the magic happens…</a:t>
            </a:r>
          </a:p>
          <a:p>
            <a:r>
              <a:rPr lang="en-US" sz="2000" b="0" i="0" dirty="0">
                <a:solidFill>
                  <a:srgbClr val="000000"/>
                </a:solidFill>
                <a:effectLst/>
                <a:latin typeface="CrimsonText-Roman"/>
              </a:rPr>
              <a:t>Every Kubernetes node runs a system service called </a:t>
            </a:r>
            <a:r>
              <a:rPr lang="en-US" b="0" i="0" dirty="0" err="1">
                <a:solidFill>
                  <a:srgbClr val="000000"/>
                </a:solidFill>
                <a:effectLst/>
                <a:latin typeface="SourceCodePro-Regular"/>
              </a:rPr>
              <a:t>kube</a:t>
            </a:r>
            <a:r>
              <a:rPr lang="en-US" b="0" i="0" dirty="0">
                <a:solidFill>
                  <a:srgbClr val="000000"/>
                </a:solidFill>
                <a:effectLst/>
                <a:latin typeface="SourceCodePro-Regular"/>
              </a:rPr>
              <a:t>-proxy </a:t>
            </a:r>
            <a:r>
              <a:rPr lang="en-US" sz="2000" b="0" i="0" dirty="0">
                <a:solidFill>
                  <a:srgbClr val="000000"/>
                </a:solidFill>
                <a:effectLst/>
                <a:latin typeface="CrimsonText-Roman"/>
              </a:rPr>
              <a:t>that implements a controller watching the API server for new Services and </a:t>
            </a:r>
            <a:r>
              <a:rPr lang="en-US" sz="2000" b="0" i="0" dirty="0" err="1">
                <a:solidFill>
                  <a:srgbClr val="000000"/>
                </a:solidFill>
                <a:effectLst/>
                <a:latin typeface="CrimsonText-Roman"/>
              </a:rPr>
              <a:t>EndpointSlice</a:t>
            </a:r>
            <a:r>
              <a:rPr lang="en-US" sz="2000" b="0" i="0" dirty="0">
                <a:solidFill>
                  <a:srgbClr val="000000"/>
                </a:solidFill>
                <a:effectLst/>
                <a:latin typeface="CrimsonText-Roman"/>
              </a:rPr>
              <a:t> objects. When it sees them, it creates local IPVS rules telling the node to intercept traffic destined for the Service’s </a:t>
            </a:r>
            <a:r>
              <a:rPr lang="en-US" sz="2000" b="0" i="0" dirty="0" err="1">
                <a:solidFill>
                  <a:srgbClr val="000000"/>
                </a:solidFill>
                <a:effectLst/>
                <a:latin typeface="CrimsonText-Roman"/>
              </a:rPr>
              <a:t>ClusterIP</a:t>
            </a:r>
            <a:r>
              <a:rPr lang="en-US" sz="2000" b="0" i="0" dirty="0">
                <a:solidFill>
                  <a:srgbClr val="000000"/>
                </a:solidFill>
                <a:effectLst/>
                <a:latin typeface="CrimsonText-Roman"/>
              </a:rPr>
              <a:t> and forward it to individual Pod IPs.</a:t>
            </a:r>
          </a:p>
          <a:p>
            <a:r>
              <a:rPr lang="en-US" sz="2000" b="0" i="0" dirty="0">
                <a:solidFill>
                  <a:srgbClr val="000000"/>
                </a:solidFill>
                <a:effectLst/>
                <a:latin typeface="CrimsonText-Roman"/>
              </a:rPr>
              <a:t>This means that every time a node’s kernel processes traffic headed for an address on the </a:t>
            </a:r>
            <a:r>
              <a:rPr lang="en-US" sz="2000" b="0" i="1" dirty="0">
                <a:solidFill>
                  <a:srgbClr val="000000"/>
                </a:solidFill>
                <a:effectLst/>
                <a:latin typeface="CrimsonText-Italic"/>
              </a:rPr>
              <a:t>service network</a:t>
            </a:r>
            <a:r>
              <a:rPr lang="en-US" sz="2000" b="0" i="0" dirty="0">
                <a:solidFill>
                  <a:srgbClr val="000000"/>
                </a:solidFill>
                <a:effectLst/>
                <a:latin typeface="CrimsonText-Roman"/>
              </a:rPr>
              <a:t>, a trap occurs and the traffic is redirected to the IP of a healthy Pod matching the Service’s label selector.</a:t>
            </a:r>
            <a:r>
              <a:rPr lang="en-US" sz="2000" dirty="0"/>
              <a:t> </a:t>
            </a:r>
            <a:br>
              <a:rPr lang="en-US" sz="2000" dirty="0"/>
            </a:br>
            <a:endParaRPr lang="en-US" sz="2000" dirty="0"/>
          </a:p>
        </p:txBody>
      </p:sp>
    </p:spTree>
    <p:extLst>
      <p:ext uri="{BB962C8B-B14F-4D97-AF65-F5344CB8AC3E}">
        <p14:creationId xmlns:p14="http://schemas.microsoft.com/office/powerpoint/2010/main" val="12795264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ECBD4F7-89DB-E8FE-1C43-1C797BF34A4F}"/>
              </a:ext>
            </a:extLst>
          </p:cNvPr>
          <p:cNvSpPr>
            <a:spLocks noGrp="1"/>
          </p:cNvSpPr>
          <p:nvPr>
            <p:ph type="dt" sz="half" idx="10"/>
          </p:nvPr>
        </p:nvSpPr>
        <p:spPr/>
        <p:txBody>
          <a:bodyPr/>
          <a:lstStyle/>
          <a:p>
            <a:fld id="{D40A7B7E-3938-4D0E-8E14-E58AA83CCFB6}" type="datetime1">
              <a:rPr lang="en-US" smtClean="0"/>
              <a:t>8/5/2024</a:t>
            </a:fld>
            <a:endParaRPr lang="en-US" dirty="0"/>
          </a:p>
        </p:txBody>
      </p:sp>
      <p:sp>
        <p:nvSpPr>
          <p:cNvPr id="5" name="Footer Placeholder 4">
            <a:extLst>
              <a:ext uri="{FF2B5EF4-FFF2-40B4-BE49-F238E27FC236}">
                <a16:creationId xmlns:a16="http://schemas.microsoft.com/office/drawing/2014/main" id="{8A37B50A-A52E-1213-7647-FE19A3D4E0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009DA-1E07-ABA4-19F6-D7DD55EF4094}"/>
              </a:ext>
            </a:extLst>
          </p:cNvPr>
          <p:cNvSpPr>
            <a:spLocks noGrp="1"/>
          </p:cNvSpPr>
          <p:nvPr>
            <p:ph type="sldNum" sz="quarter" idx="12"/>
          </p:nvPr>
        </p:nvSpPr>
        <p:spPr/>
        <p:txBody>
          <a:bodyPr/>
          <a:lstStyle/>
          <a:p>
            <a:fld id="{5EE24C92-1265-4741-8F9F-404A15D9386E}" type="slidenum">
              <a:rPr lang="en-US" smtClean="0"/>
              <a:t>32</a:t>
            </a:fld>
            <a:endParaRPr lang="en-US"/>
          </a:p>
        </p:txBody>
      </p:sp>
      <p:pic>
        <p:nvPicPr>
          <p:cNvPr id="3" name="Picture 2" descr="A diagram of a network&#10;&#10;Description automatically generated">
            <a:extLst>
              <a:ext uri="{FF2B5EF4-FFF2-40B4-BE49-F238E27FC236}">
                <a16:creationId xmlns:a16="http://schemas.microsoft.com/office/drawing/2014/main" id="{D00CFF79-F7C7-F670-6060-3B973AC4B2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2596" y="905618"/>
            <a:ext cx="8408545" cy="5046763"/>
          </a:xfrm>
          <a:prstGeom prst="rect">
            <a:avLst/>
          </a:prstGeom>
        </p:spPr>
      </p:pic>
    </p:spTree>
    <p:extLst>
      <p:ext uri="{BB962C8B-B14F-4D97-AF65-F5344CB8AC3E}">
        <p14:creationId xmlns:p14="http://schemas.microsoft.com/office/powerpoint/2010/main" val="28953162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ECBD4F7-89DB-E8FE-1C43-1C797BF34A4F}"/>
              </a:ext>
            </a:extLst>
          </p:cNvPr>
          <p:cNvSpPr>
            <a:spLocks noGrp="1"/>
          </p:cNvSpPr>
          <p:nvPr>
            <p:ph type="dt" sz="half" idx="10"/>
          </p:nvPr>
        </p:nvSpPr>
        <p:spPr/>
        <p:txBody>
          <a:bodyPr/>
          <a:lstStyle/>
          <a:p>
            <a:fld id="{D40A7B7E-3938-4D0E-8E14-E58AA83CCFB6}" type="datetime1">
              <a:rPr lang="en-US" smtClean="0"/>
              <a:t>8/5/2024</a:t>
            </a:fld>
            <a:endParaRPr lang="en-US" dirty="0"/>
          </a:p>
        </p:txBody>
      </p:sp>
      <p:sp>
        <p:nvSpPr>
          <p:cNvPr id="5" name="Footer Placeholder 4">
            <a:extLst>
              <a:ext uri="{FF2B5EF4-FFF2-40B4-BE49-F238E27FC236}">
                <a16:creationId xmlns:a16="http://schemas.microsoft.com/office/drawing/2014/main" id="{8A37B50A-A52E-1213-7647-FE19A3D4E0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009DA-1E07-ABA4-19F6-D7DD55EF4094}"/>
              </a:ext>
            </a:extLst>
          </p:cNvPr>
          <p:cNvSpPr>
            <a:spLocks noGrp="1"/>
          </p:cNvSpPr>
          <p:nvPr>
            <p:ph type="sldNum" sz="quarter" idx="12"/>
          </p:nvPr>
        </p:nvSpPr>
        <p:spPr/>
        <p:txBody>
          <a:bodyPr/>
          <a:lstStyle/>
          <a:p>
            <a:fld id="{5EE24C92-1265-4741-8F9F-404A15D9386E}" type="slidenum">
              <a:rPr lang="en-US" smtClean="0"/>
              <a:t>33</a:t>
            </a:fld>
            <a:endParaRPr lang="en-US"/>
          </a:p>
        </p:txBody>
      </p:sp>
      <p:pic>
        <p:nvPicPr>
          <p:cNvPr id="7" name="Picture 6">
            <a:extLst>
              <a:ext uri="{FF2B5EF4-FFF2-40B4-BE49-F238E27FC236}">
                <a16:creationId xmlns:a16="http://schemas.microsoft.com/office/drawing/2014/main" id="{368CEFAA-33EA-83BE-1D2B-A835AAB9FAB6}"/>
              </a:ext>
            </a:extLst>
          </p:cNvPr>
          <p:cNvPicPr>
            <a:picLocks noChangeAspect="1"/>
          </p:cNvPicPr>
          <p:nvPr/>
        </p:nvPicPr>
        <p:blipFill>
          <a:blip r:embed="rId2"/>
          <a:stretch>
            <a:fillRect/>
          </a:stretch>
        </p:blipFill>
        <p:spPr>
          <a:xfrm>
            <a:off x="3231806" y="2288607"/>
            <a:ext cx="6954220" cy="4067743"/>
          </a:xfrm>
          <a:prstGeom prst="rect">
            <a:avLst/>
          </a:prstGeom>
        </p:spPr>
      </p:pic>
      <p:sp>
        <p:nvSpPr>
          <p:cNvPr id="9" name="TextBox 8">
            <a:extLst>
              <a:ext uri="{FF2B5EF4-FFF2-40B4-BE49-F238E27FC236}">
                <a16:creationId xmlns:a16="http://schemas.microsoft.com/office/drawing/2014/main" id="{447E6014-3415-F0D9-4D1B-F7FEFC6C7A17}"/>
              </a:ext>
            </a:extLst>
          </p:cNvPr>
          <p:cNvSpPr txBox="1"/>
          <p:nvPr/>
        </p:nvSpPr>
        <p:spPr>
          <a:xfrm>
            <a:off x="3049250" y="855795"/>
            <a:ext cx="6093500" cy="830997"/>
          </a:xfrm>
          <a:prstGeom prst="rect">
            <a:avLst/>
          </a:prstGeom>
          <a:noFill/>
        </p:spPr>
        <p:txBody>
          <a:bodyPr wrap="square">
            <a:spAutoFit/>
          </a:bodyPr>
          <a:lstStyle/>
          <a:p>
            <a:pPr marL="0" indent="0">
              <a:buNone/>
            </a:pPr>
            <a:r>
              <a:rPr lang="en-US" sz="2400" b="1" i="0" dirty="0" err="1">
                <a:solidFill>
                  <a:srgbClr val="000000"/>
                </a:solidFill>
                <a:effectLst/>
                <a:latin typeface="OpenSans-Bold"/>
              </a:rPr>
              <a:t>Summarising</a:t>
            </a:r>
            <a:r>
              <a:rPr lang="en-US" sz="2400" b="1" i="0" dirty="0">
                <a:solidFill>
                  <a:srgbClr val="000000"/>
                </a:solidFill>
                <a:effectLst/>
                <a:latin typeface="OpenSans-Bold"/>
              </a:rPr>
              <a:t> service discovery</a:t>
            </a:r>
            <a:r>
              <a:rPr lang="en-US" sz="2400" dirty="0"/>
              <a:t> </a:t>
            </a:r>
            <a:br>
              <a:rPr lang="en-US" sz="2400" dirty="0"/>
            </a:br>
            <a:endParaRPr lang="en-US" sz="2400" dirty="0"/>
          </a:p>
        </p:txBody>
      </p:sp>
    </p:spTree>
    <p:extLst>
      <p:ext uri="{BB962C8B-B14F-4D97-AF65-F5344CB8AC3E}">
        <p14:creationId xmlns:p14="http://schemas.microsoft.com/office/powerpoint/2010/main" val="15662740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35FADF2-94DD-E02F-A973-B5FDF6CACECB}"/>
              </a:ext>
            </a:extLst>
          </p:cNvPr>
          <p:cNvSpPr>
            <a:spLocks noGrp="1"/>
          </p:cNvSpPr>
          <p:nvPr>
            <p:ph type="dt" sz="half" idx="10"/>
          </p:nvPr>
        </p:nvSpPr>
        <p:spPr/>
        <p:txBody>
          <a:bodyPr/>
          <a:lstStyle/>
          <a:p>
            <a:fld id="{D40A7B7E-3938-4D0E-8E14-E58AA83CCFB6}" type="datetime1">
              <a:rPr lang="en-US" smtClean="0"/>
              <a:t>8/5/2024</a:t>
            </a:fld>
            <a:endParaRPr lang="en-US" dirty="0"/>
          </a:p>
        </p:txBody>
      </p:sp>
      <p:sp>
        <p:nvSpPr>
          <p:cNvPr id="5" name="Footer Placeholder 4">
            <a:extLst>
              <a:ext uri="{FF2B5EF4-FFF2-40B4-BE49-F238E27FC236}">
                <a16:creationId xmlns:a16="http://schemas.microsoft.com/office/drawing/2014/main" id="{E92501DE-3497-37F3-C368-108787604F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F65E82-8E33-19A8-0629-CA57D679B27D}"/>
              </a:ext>
            </a:extLst>
          </p:cNvPr>
          <p:cNvSpPr>
            <a:spLocks noGrp="1"/>
          </p:cNvSpPr>
          <p:nvPr>
            <p:ph type="sldNum" sz="quarter" idx="12"/>
          </p:nvPr>
        </p:nvSpPr>
        <p:spPr/>
        <p:txBody>
          <a:bodyPr/>
          <a:lstStyle/>
          <a:p>
            <a:fld id="{5EE24C92-1265-4741-8F9F-404A15D9386E}" type="slidenum">
              <a:rPr lang="en-US" smtClean="0"/>
              <a:t>34</a:t>
            </a:fld>
            <a:endParaRPr lang="en-US"/>
          </a:p>
        </p:txBody>
      </p:sp>
      <p:sp>
        <p:nvSpPr>
          <p:cNvPr id="9" name="TextBox 8">
            <a:extLst>
              <a:ext uri="{FF2B5EF4-FFF2-40B4-BE49-F238E27FC236}">
                <a16:creationId xmlns:a16="http://schemas.microsoft.com/office/drawing/2014/main" id="{764DB3EB-CD5E-1DC1-6DA7-E38B680542B1}"/>
              </a:ext>
            </a:extLst>
          </p:cNvPr>
          <p:cNvSpPr txBox="1"/>
          <p:nvPr/>
        </p:nvSpPr>
        <p:spPr>
          <a:xfrm>
            <a:off x="838200" y="1319534"/>
            <a:ext cx="10704226" cy="1783430"/>
          </a:xfrm>
          <a:prstGeom prst="rect">
            <a:avLst/>
          </a:prstGeom>
          <a:noFill/>
        </p:spPr>
        <p:txBody>
          <a:bodyPr wrap="square">
            <a:spAutoFit/>
          </a:bodyPr>
          <a:lstStyle/>
          <a:p>
            <a:r>
              <a:rPr lang="en-US" sz="3600" b="1" i="0" dirty="0">
                <a:solidFill>
                  <a:srgbClr val="000000"/>
                </a:solidFill>
                <a:effectLst/>
                <a:latin typeface="OpenSans-Bold"/>
              </a:rPr>
              <a:t>Service discovery and Namespaces</a:t>
            </a:r>
          </a:p>
          <a:p>
            <a:r>
              <a:rPr lang="en-US" sz="1800" b="0" i="0" dirty="0">
                <a:solidFill>
                  <a:srgbClr val="000000"/>
                </a:solidFill>
                <a:effectLst/>
                <a:latin typeface="CrimsonText-Roman"/>
              </a:rPr>
              <a:t>It’s important to understand that every cluster has an </a:t>
            </a:r>
            <a:r>
              <a:rPr lang="en-US" sz="1800" b="0" i="1" dirty="0">
                <a:solidFill>
                  <a:srgbClr val="000000"/>
                </a:solidFill>
                <a:effectLst/>
                <a:latin typeface="CrimsonText-Italic"/>
              </a:rPr>
              <a:t>address space</a:t>
            </a:r>
            <a:r>
              <a:rPr lang="en-US" sz="1800" b="0" i="0" dirty="0">
                <a:solidFill>
                  <a:srgbClr val="000000"/>
                </a:solidFill>
                <a:effectLst/>
                <a:latin typeface="CrimsonText-Roman"/>
              </a:rPr>
              <a:t>, and we can use Namespaces to partition it.</a:t>
            </a:r>
          </a:p>
          <a:p>
            <a:r>
              <a:rPr lang="en-US" sz="1800" b="0" i="0" dirty="0">
                <a:solidFill>
                  <a:srgbClr val="000000"/>
                </a:solidFill>
                <a:effectLst/>
                <a:latin typeface="CrimsonText-Roman"/>
              </a:rPr>
              <a:t>Cluster </a:t>
            </a:r>
            <a:r>
              <a:rPr lang="en-US" sz="1800" b="0" i="1" dirty="0">
                <a:solidFill>
                  <a:srgbClr val="000000"/>
                </a:solidFill>
                <a:effectLst/>
                <a:latin typeface="CrimsonText-Italic"/>
              </a:rPr>
              <a:t>address spaces </a:t>
            </a:r>
            <a:r>
              <a:rPr lang="en-US" sz="1800" b="0" i="0" dirty="0">
                <a:solidFill>
                  <a:srgbClr val="000000"/>
                </a:solidFill>
                <a:effectLst/>
                <a:latin typeface="CrimsonText-Roman"/>
              </a:rPr>
              <a:t>are based on a DNS domain that we call the </a:t>
            </a:r>
            <a:r>
              <a:rPr lang="en-US" sz="1800" b="0" i="1" dirty="0">
                <a:solidFill>
                  <a:srgbClr val="000000"/>
                </a:solidFill>
                <a:effectLst/>
                <a:latin typeface="CrimsonText-Italic"/>
              </a:rPr>
              <a:t>cluster domain</a:t>
            </a:r>
            <a:r>
              <a:rPr lang="en-US" sz="1800" b="0" i="0" dirty="0">
                <a:solidFill>
                  <a:srgbClr val="000000"/>
                </a:solidFill>
                <a:effectLst/>
                <a:latin typeface="CrimsonText-Roman"/>
              </a:rPr>
              <a:t>. The domain name is usually </a:t>
            </a:r>
            <a:r>
              <a:rPr lang="en-US" sz="1600" b="0" i="0" dirty="0" err="1">
                <a:solidFill>
                  <a:srgbClr val="000000"/>
                </a:solidFill>
                <a:effectLst/>
                <a:latin typeface="SourceCodePro-Regular"/>
              </a:rPr>
              <a:t>cluster.local</a:t>
            </a:r>
            <a:r>
              <a:rPr lang="en-US" sz="1600" b="0" i="0" dirty="0">
                <a:solidFill>
                  <a:srgbClr val="000000"/>
                </a:solidFill>
                <a:effectLst/>
                <a:latin typeface="SourceCodePro-Regular"/>
              </a:rPr>
              <a:t> </a:t>
            </a:r>
            <a:r>
              <a:rPr lang="en-US" sz="1800" b="0" i="0" dirty="0">
                <a:solidFill>
                  <a:srgbClr val="000000"/>
                </a:solidFill>
                <a:effectLst/>
                <a:latin typeface="CrimsonText-Roman"/>
              </a:rPr>
              <a:t>and objects have unique names within it.</a:t>
            </a:r>
            <a:r>
              <a:rPr lang="en-US" dirty="0"/>
              <a:t> </a:t>
            </a:r>
            <a:br>
              <a:rPr lang="en-US" dirty="0"/>
            </a:br>
            <a:endParaRPr lang="en-US" dirty="0"/>
          </a:p>
        </p:txBody>
      </p:sp>
      <p:pic>
        <p:nvPicPr>
          <p:cNvPr id="11" name="Picture 10">
            <a:extLst>
              <a:ext uri="{FF2B5EF4-FFF2-40B4-BE49-F238E27FC236}">
                <a16:creationId xmlns:a16="http://schemas.microsoft.com/office/drawing/2014/main" id="{75DDBFF8-DE0C-475A-3143-7C71A5F8897E}"/>
              </a:ext>
            </a:extLst>
          </p:cNvPr>
          <p:cNvPicPr>
            <a:picLocks noChangeAspect="1"/>
          </p:cNvPicPr>
          <p:nvPr/>
        </p:nvPicPr>
        <p:blipFill>
          <a:blip r:embed="rId2"/>
          <a:stretch>
            <a:fillRect/>
          </a:stretch>
        </p:blipFill>
        <p:spPr>
          <a:xfrm>
            <a:off x="527681" y="2819328"/>
            <a:ext cx="5182323" cy="3258005"/>
          </a:xfrm>
          <a:prstGeom prst="rect">
            <a:avLst/>
          </a:prstGeom>
        </p:spPr>
      </p:pic>
      <p:sp>
        <p:nvSpPr>
          <p:cNvPr id="13" name="TextBox 12">
            <a:extLst>
              <a:ext uri="{FF2B5EF4-FFF2-40B4-BE49-F238E27FC236}">
                <a16:creationId xmlns:a16="http://schemas.microsoft.com/office/drawing/2014/main" id="{4C295EF7-74E3-8DAB-8EF2-F530B9F80CCD}"/>
              </a:ext>
            </a:extLst>
          </p:cNvPr>
          <p:cNvSpPr txBox="1"/>
          <p:nvPr/>
        </p:nvSpPr>
        <p:spPr>
          <a:xfrm>
            <a:off x="7739922" y="3102964"/>
            <a:ext cx="3613878" cy="2862322"/>
          </a:xfrm>
          <a:prstGeom prst="rect">
            <a:avLst/>
          </a:prstGeom>
          <a:noFill/>
        </p:spPr>
        <p:txBody>
          <a:bodyPr wrap="square">
            <a:spAutoFit/>
          </a:bodyPr>
          <a:lstStyle/>
          <a:p>
            <a:r>
              <a:rPr lang="en-US" sz="2000" b="0" i="1" dirty="0">
                <a:solidFill>
                  <a:srgbClr val="000000"/>
                </a:solidFill>
                <a:effectLst/>
                <a:latin typeface="CrimsonText-Roman"/>
              </a:rPr>
              <a:t>Objects can connect to Services in the local Namespace using short names such as </a:t>
            </a:r>
            <a:r>
              <a:rPr lang="en-US" b="0" i="1" dirty="0" err="1">
                <a:solidFill>
                  <a:srgbClr val="000000"/>
                </a:solidFill>
                <a:effectLst/>
                <a:latin typeface="SourceCodePro-Regular"/>
              </a:rPr>
              <a:t>ent</a:t>
            </a:r>
            <a:r>
              <a:rPr lang="en-US" b="0" i="1" dirty="0">
                <a:solidFill>
                  <a:srgbClr val="000000"/>
                </a:solidFill>
                <a:effectLst/>
                <a:latin typeface="SourceCodePro-Regular"/>
              </a:rPr>
              <a:t> </a:t>
            </a:r>
            <a:r>
              <a:rPr lang="en-US" sz="2000" b="0" i="1" dirty="0">
                <a:solidFill>
                  <a:srgbClr val="000000"/>
                </a:solidFill>
                <a:effectLst/>
                <a:latin typeface="CrimsonText-Roman"/>
              </a:rPr>
              <a:t>and </a:t>
            </a:r>
            <a:r>
              <a:rPr lang="en-US" b="0" i="1" dirty="0" err="1">
                <a:solidFill>
                  <a:srgbClr val="000000"/>
                </a:solidFill>
                <a:effectLst/>
                <a:latin typeface="SourceCodePro-Regular"/>
              </a:rPr>
              <a:t>cer</a:t>
            </a:r>
            <a:r>
              <a:rPr lang="en-US" sz="2000" b="0" i="1" dirty="0">
                <a:solidFill>
                  <a:srgbClr val="000000"/>
                </a:solidFill>
                <a:effectLst/>
                <a:latin typeface="CrimsonText-Roman"/>
              </a:rPr>
              <a:t>. But connecting to objects in a remote Namespace requires FQDNs such as </a:t>
            </a:r>
            <a:r>
              <a:rPr lang="en-US" b="0" i="1" dirty="0" err="1">
                <a:solidFill>
                  <a:srgbClr val="000000"/>
                </a:solidFill>
                <a:effectLst/>
                <a:latin typeface="SourceCodePro-Regular"/>
              </a:rPr>
              <a:t>ent.dev.svc.cluster.local</a:t>
            </a:r>
            <a:r>
              <a:rPr lang="en-US" b="0" i="1" dirty="0">
                <a:solidFill>
                  <a:srgbClr val="000000"/>
                </a:solidFill>
                <a:effectLst/>
                <a:latin typeface="SourceCodePro-Regular"/>
              </a:rPr>
              <a:t> </a:t>
            </a:r>
            <a:r>
              <a:rPr lang="en-US" sz="2000" b="0" i="1" dirty="0">
                <a:solidFill>
                  <a:srgbClr val="000000"/>
                </a:solidFill>
                <a:effectLst/>
                <a:latin typeface="CrimsonText-Roman"/>
              </a:rPr>
              <a:t>and </a:t>
            </a:r>
            <a:r>
              <a:rPr lang="en-US" b="0" i="1" dirty="0" err="1">
                <a:solidFill>
                  <a:srgbClr val="000000"/>
                </a:solidFill>
                <a:effectLst/>
                <a:latin typeface="SourceCodePro-Regular"/>
              </a:rPr>
              <a:t>cer.dev.svc.cluster.local</a:t>
            </a:r>
            <a:r>
              <a:rPr lang="en-US" sz="2000" b="0" i="1" dirty="0">
                <a:solidFill>
                  <a:srgbClr val="000000"/>
                </a:solidFill>
                <a:effectLst/>
                <a:latin typeface="CrimsonText-Roman"/>
              </a:rPr>
              <a:t>.</a:t>
            </a:r>
            <a:r>
              <a:rPr lang="en-US" sz="2000" i="1" dirty="0"/>
              <a:t> </a:t>
            </a:r>
            <a:br>
              <a:rPr lang="en-US" sz="2000" i="1" dirty="0"/>
            </a:br>
            <a:endParaRPr lang="en-US" sz="2000" i="1" dirty="0"/>
          </a:p>
        </p:txBody>
      </p:sp>
    </p:spTree>
    <p:extLst>
      <p:ext uri="{BB962C8B-B14F-4D97-AF65-F5344CB8AC3E}">
        <p14:creationId xmlns:p14="http://schemas.microsoft.com/office/powerpoint/2010/main" val="41378738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35FADF2-94DD-E02F-A973-B5FDF6CACECB}"/>
              </a:ext>
            </a:extLst>
          </p:cNvPr>
          <p:cNvSpPr>
            <a:spLocks noGrp="1"/>
          </p:cNvSpPr>
          <p:nvPr>
            <p:ph type="dt" sz="half" idx="10"/>
          </p:nvPr>
        </p:nvSpPr>
        <p:spPr/>
        <p:txBody>
          <a:bodyPr/>
          <a:lstStyle/>
          <a:p>
            <a:fld id="{D40A7B7E-3938-4D0E-8E14-E58AA83CCFB6}" type="datetime1">
              <a:rPr lang="en-US" smtClean="0"/>
              <a:t>8/5/2024</a:t>
            </a:fld>
            <a:endParaRPr lang="en-US" dirty="0"/>
          </a:p>
        </p:txBody>
      </p:sp>
      <p:sp>
        <p:nvSpPr>
          <p:cNvPr id="5" name="Footer Placeholder 4">
            <a:extLst>
              <a:ext uri="{FF2B5EF4-FFF2-40B4-BE49-F238E27FC236}">
                <a16:creationId xmlns:a16="http://schemas.microsoft.com/office/drawing/2014/main" id="{E92501DE-3497-37F3-C368-108787604F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F65E82-8E33-19A8-0629-CA57D679B27D}"/>
              </a:ext>
            </a:extLst>
          </p:cNvPr>
          <p:cNvSpPr>
            <a:spLocks noGrp="1"/>
          </p:cNvSpPr>
          <p:nvPr>
            <p:ph type="sldNum" sz="quarter" idx="12"/>
          </p:nvPr>
        </p:nvSpPr>
        <p:spPr/>
        <p:txBody>
          <a:bodyPr/>
          <a:lstStyle/>
          <a:p>
            <a:fld id="{5EE24C92-1265-4741-8F9F-404A15D9386E}" type="slidenum">
              <a:rPr lang="en-US" smtClean="0"/>
              <a:t>35</a:t>
            </a:fld>
            <a:endParaRPr lang="en-US"/>
          </a:p>
        </p:txBody>
      </p:sp>
      <p:sp>
        <p:nvSpPr>
          <p:cNvPr id="10" name="TextBox 9">
            <a:extLst>
              <a:ext uri="{FF2B5EF4-FFF2-40B4-BE49-F238E27FC236}">
                <a16:creationId xmlns:a16="http://schemas.microsoft.com/office/drawing/2014/main" id="{E89947E2-6743-CDA2-8240-6D9FF11053F3}"/>
              </a:ext>
            </a:extLst>
          </p:cNvPr>
          <p:cNvSpPr txBox="1"/>
          <p:nvPr/>
        </p:nvSpPr>
        <p:spPr>
          <a:xfrm>
            <a:off x="3226633" y="1982450"/>
            <a:ext cx="6093500" cy="1446550"/>
          </a:xfrm>
          <a:prstGeom prst="rect">
            <a:avLst/>
          </a:prstGeom>
          <a:noFill/>
        </p:spPr>
        <p:txBody>
          <a:bodyPr wrap="square">
            <a:spAutoFit/>
          </a:bodyPr>
          <a:lstStyle/>
          <a:p>
            <a:r>
              <a:rPr lang="en-US" sz="4400" b="1" i="0" dirty="0">
                <a:solidFill>
                  <a:srgbClr val="000000"/>
                </a:solidFill>
                <a:effectLst/>
                <a:latin typeface="OpenSans-Bold"/>
              </a:rPr>
              <a:t>Kubernetes storage</a:t>
            </a:r>
            <a:r>
              <a:rPr lang="en-US" sz="4400" dirty="0"/>
              <a:t> </a:t>
            </a:r>
            <a:br>
              <a:rPr lang="en-US" sz="4400" dirty="0"/>
            </a:br>
            <a:endParaRPr lang="en-US" sz="4400" dirty="0"/>
          </a:p>
        </p:txBody>
      </p:sp>
    </p:spTree>
    <p:extLst>
      <p:ext uri="{BB962C8B-B14F-4D97-AF65-F5344CB8AC3E}">
        <p14:creationId xmlns:p14="http://schemas.microsoft.com/office/powerpoint/2010/main" val="11867407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35FADF2-94DD-E02F-A973-B5FDF6CACECB}"/>
              </a:ext>
            </a:extLst>
          </p:cNvPr>
          <p:cNvSpPr>
            <a:spLocks noGrp="1"/>
          </p:cNvSpPr>
          <p:nvPr>
            <p:ph type="dt" sz="half" idx="10"/>
          </p:nvPr>
        </p:nvSpPr>
        <p:spPr/>
        <p:txBody>
          <a:bodyPr/>
          <a:lstStyle/>
          <a:p>
            <a:fld id="{D40A7B7E-3938-4D0E-8E14-E58AA83CCFB6}" type="datetime1">
              <a:rPr lang="en-US" smtClean="0"/>
              <a:t>8/5/2024</a:t>
            </a:fld>
            <a:endParaRPr lang="en-US" dirty="0"/>
          </a:p>
        </p:txBody>
      </p:sp>
      <p:sp>
        <p:nvSpPr>
          <p:cNvPr id="5" name="Footer Placeholder 4">
            <a:extLst>
              <a:ext uri="{FF2B5EF4-FFF2-40B4-BE49-F238E27FC236}">
                <a16:creationId xmlns:a16="http://schemas.microsoft.com/office/drawing/2014/main" id="{E92501DE-3497-37F3-C368-108787604F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F65E82-8E33-19A8-0629-CA57D679B27D}"/>
              </a:ext>
            </a:extLst>
          </p:cNvPr>
          <p:cNvSpPr>
            <a:spLocks noGrp="1"/>
          </p:cNvSpPr>
          <p:nvPr>
            <p:ph type="sldNum" sz="quarter" idx="12"/>
          </p:nvPr>
        </p:nvSpPr>
        <p:spPr/>
        <p:txBody>
          <a:bodyPr/>
          <a:lstStyle/>
          <a:p>
            <a:fld id="{5EE24C92-1265-4741-8F9F-404A15D9386E}" type="slidenum">
              <a:rPr lang="en-US" smtClean="0"/>
              <a:t>36</a:t>
            </a:fld>
            <a:endParaRPr lang="en-US"/>
          </a:p>
        </p:txBody>
      </p:sp>
      <p:sp>
        <p:nvSpPr>
          <p:cNvPr id="3" name="TextBox 2">
            <a:extLst>
              <a:ext uri="{FF2B5EF4-FFF2-40B4-BE49-F238E27FC236}">
                <a16:creationId xmlns:a16="http://schemas.microsoft.com/office/drawing/2014/main" id="{01589FA6-813A-9849-9908-20681960BC63}"/>
              </a:ext>
            </a:extLst>
          </p:cNvPr>
          <p:cNvSpPr txBox="1"/>
          <p:nvPr/>
        </p:nvSpPr>
        <p:spPr>
          <a:xfrm>
            <a:off x="708285" y="1446631"/>
            <a:ext cx="9799820" cy="3046988"/>
          </a:xfrm>
          <a:prstGeom prst="rect">
            <a:avLst/>
          </a:prstGeom>
          <a:noFill/>
        </p:spPr>
        <p:txBody>
          <a:bodyPr wrap="square">
            <a:spAutoFit/>
          </a:bodyPr>
          <a:lstStyle/>
          <a:p>
            <a:r>
              <a:rPr lang="en-US" sz="2400" dirty="0"/>
              <a:t>Storing and retrieving important data is critical to most real-world business applications. Fortunately, Kubernetes has a mature and feature-rich storage subsystem called</a:t>
            </a:r>
          </a:p>
          <a:p>
            <a:r>
              <a:rPr lang="en-US" sz="2400" dirty="0"/>
              <a:t>the persistent volume subsystem. The 3rd-party ecosystem also extends this with products</a:t>
            </a:r>
          </a:p>
          <a:p>
            <a:r>
              <a:rPr lang="en-US" sz="2400" dirty="0"/>
              <a:t>that provide data management services such as backup and recovery, remote replication,</a:t>
            </a:r>
          </a:p>
          <a:p>
            <a:r>
              <a:rPr lang="en-US" sz="2400" dirty="0"/>
              <a:t>snapshots and more.</a:t>
            </a:r>
          </a:p>
        </p:txBody>
      </p:sp>
    </p:spTree>
    <p:extLst>
      <p:ext uri="{BB962C8B-B14F-4D97-AF65-F5344CB8AC3E}">
        <p14:creationId xmlns:p14="http://schemas.microsoft.com/office/powerpoint/2010/main" val="10706672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35FADF2-94DD-E02F-A973-B5FDF6CACECB}"/>
              </a:ext>
            </a:extLst>
          </p:cNvPr>
          <p:cNvSpPr>
            <a:spLocks noGrp="1"/>
          </p:cNvSpPr>
          <p:nvPr>
            <p:ph type="dt" sz="half" idx="10"/>
          </p:nvPr>
        </p:nvSpPr>
        <p:spPr/>
        <p:txBody>
          <a:bodyPr/>
          <a:lstStyle/>
          <a:p>
            <a:fld id="{D40A7B7E-3938-4D0E-8E14-E58AA83CCFB6}" type="datetime1">
              <a:rPr lang="en-US" smtClean="0"/>
              <a:t>8/5/2024</a:t>
            </a:fld>
            <a:endParaRPr lang="en-US" dirty="0"/>
          </a:p>
        </p:txBody>
      </p:sp>
      <p:sp>
        <p:nvSpPr>
          <p:cNvPr id="5" name="Footer Placeholder 4">
            <a:extLst>
              <a:ext uri="{FF2B5EF4-FFF2-40B4-BE49-F238E27FC236}">
                <a16:creationId xmlns:a16="http://schemas.microsoft.com/office/drawing/2014/main" id="{E92501DE-3497-37F3-C368-108787604F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F65E82-8E33-19A8-0629-CA57D679B27D}"/>
              </a:ext>
            </a:extLst>
          </p:cNvPr>
          <p:cNvSpPr>
            <a:spLocks noGrp="1"/>
          </p:cNvSpPr>
          <p:nvPr>
            <p:ph type="sldNum" sz="quarter" idx="12"/>
          </p:nvPr>
        </p:nvSpPr>
        <p:spPr/>
        <p:txBody>
          <a:bodyPr/>
          <a:lstStyle/>
          <a:p>
            <a:fld id="{5EE24C92-1265-4741-8F9F-404A15D9386E}" type="slidenum">
              <a:rPr lang="en-US" smtClean="0"/>
              <a:t>37</a:t>
            </a:fld>
            <a:endParaRPr lang="en-US"/>
          </a:p>
        </p:txBody>
      </p:sp>
      <p:sp>
        <p:nvSpPr>
          <p:cNvPr id="7" name="TextBox 6">
            <a:extLst>
              <a:ext uri="{FF2B5EF4-FFF2-40B4-BE49-F238E27FC236}">
                <a16:creationId xmlns:a16="http://schemas.microsoft.com/office/drawing/2014/main" id="{D3A7B3F0-2A78-4AF6-B4B9-D6AD5F43408C}"/>
              </a:ext>
            </a:extLst>
          </p:cNvPr>
          <p:cNvSpPr txBox="1"/>
          <p:nvPr/>
        </p:nvSpPr>
        <p:spPr>
          <a:xfrm>
            <a:off x="838201" y="1490007"/>
            <a:ext cx="10404422" cy="1569660"/>
          </a:xfrm>
          <a:prstGeom prst="rect">
            <a:avLst/>
          </a:prstGeom>
          <a:noFill/>
        </p:spPr>
        <p:txBody>
          <a:bodyPr wrap="square">
            <a:spAutoFit/>
          </a:bodyPr>
          <a:lstStyle/>
          <a:p>
            <a:r>
              <a:rPr lang="en-US" sz="2400" b="0" i="0" dirty="0">
                <a:solidFill>
                  <a:srgbClr val="000000"/>
                </a:solidFill>
                <a:effectLst/>
                <a:latin typeface="CrimsonText-Roman"/>
              </a:rPr>
              <a:t>Kubernetes supports a variety of storage back-ends. These include enterprise-class storage systems from providers such as EMC and NetApp, as well as cloud storage back-ends. Each of these requires slightly different configuration. </a:t>
            </a:r>
            <a:br>
              <a:rPr lang="en-US" sz="2400" dirty="0"/>
            </a:br>
            <a:endParaRPr lang="en-US" sz="2400" dirty="0"/>
          </a:p>
        </p:txBody>
      </p:sp>
    </p:spTree>
    <p:extLst>
      <p:ext uri="{BB962C8B-B14F-4D97-AF65-F5344CB8AC3E}">
        <p14:creationId xmlns:p14="http://schemas.microsoft.com/office/powerpoint/2010/main" val="5922256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35FADF2-94DD-E02F-A973-B5FDF6CACECB}"/>
              </a:ext>
            </a:extLst>
          </p:cNvPr>
          <p:cNvSpPr>
            <a:spLocks noGrp="1"/>
          </p:cNvSpPr>
          <p:nvPr>
            <p:ph type="dt" sz="half" idx="10"/>
          </p:nvPr>
        </p:nvSpPr>
        <p:spPr/>
        <p:txBody>
          <a:bodyPr/>
          <a:lstStyle/>
          <a:p>
            <a:fld id="{D40A7B7E-3938-4D0E-8E14-E58AA83CCFB6}" type="datetime1">
              <a:rPr lang="en-US" smtClean="0"/>
              <a:t>8/5/2024</a:t>
            </a:fld>
            <a:endParaRPr lang="en-US" dirty="0"/>
          </a:p>
        </p:txBody>
      </p:sp>
      <p:sp>
        <p:nvSpPr>
          <p:cNvPr id="5" name="Footer Placeholder 4">
            <a:extLst>
              <a:ext uri="{FF2B5EF4-FFF2-40B4-BE49-F238E27FC236}">
                <a16:creationId xmlns:a16="http://schemas.microsoft.com/office/drawing/2014/main" id="{E92501DE-3497-37F3-C368-108787604F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F65E82-8E33-19A8-0629-CA57D679B27D}"/>
              </a:ext>
            </a:extLst>
          </p:cNvPr>
          <p:cNvSpPr>
            <a:spLocks noGrp="1"/>
          </p:cNvSpPr>
          <p:nvPr>
            <p:ph type="sldNum" sz="quarter" idx="12"/>
          </p:nvPr>
        </p:nvSpPr>
        <p:spPr/>
        <p:txBody>
          <a:bodyPr/>
          <a:lstStyle/>
          <a:p>
            <a:fld id="{5EE24C92-1265-4741-8F9F-404A15D9386E}" type="slidenum">
              <a:rPr lang="en-US" smtClean="0"/>
              <a:t>38</a:t>
            </a:fld>
            <a:endParaRPr lang="en-US"/>
          </a:p>
        </p:txBody>
      </p:sp>
      <p:sp>
        <p:nvSpPr>
          <p:cNvPr id="3" name="TextBox 2">
            <a:extLst>
              <a:ext uri="{FF2B5EF4-FFF2-40B4-BE49-F238E27FC236}">
                <a16:creationId xmlns:a16="http://schemas.microsoft.com/office/drawing/2014/main" id="{A7566863-DE7A-DD36-5071-3698B65FF744}"/>
              </a:ext>
            </a:extLst>
          </p:cNvPr>
          <p:cNvSpPr txBox="1"/>
          <p:nvPr/>
        </p:nvSpPr>
        <p:spPr>
          <a:xfrm>
            <a:off x="703289" y="1334524"/>
            <a:ext cx="10414416" cy="1938992"/>
          </a:xfrm>
          <a:prstGeom prst="rect">
            <a:avLst/>
          </a:prstGeom>
          <a:noFill/>
        </p:spPr>
        <p:txBody>
          <a:bodyPr wrap="square">
            <a:spAutoFit/>
          </a:bodyPr>
          <a:lstStyle/>
          <a:p>
            <a:r>
              <a:rPr lang="en-US" sz="2000" b="0" i="0" dirty="0">
                <a:solidFill>
                  <a:srgbClr val="000000"/>
                </a:solidFill>
                <a:effectLst/>
                <a:latin typeface="CrimsonText-Roman"/>
              </a:rPr>
              <a:t>Kubernetes supports lots of types of storage from lots of different places. For example, block, file, and object storage from a variety of external systems that can be in the cloud or your on-premises datacenters. However, no matter what type of storage, or where it comes from, when it’s exposed to Kubernetes it’s called a </a:t>
            </a:r>
            <a:r>
              <a:rPr lang="en-US" sz="2000" b="0" i="1" dirty="0">
                <a:solidFill>
                  <a:srgbClr val="000000"/>
                </a:solidFill>
                <a:effectLst/>
                <a:latin typeface="CrimsonText-Italic"/>
              </a:rPr>
              <a:t>volume</a:t>
            </a:r>
            <a:r>
              <a:rPr lang="en-US" sz="2000" b="0" i="0" dirty="0">
                <a:solidFill>
                  <a:srgbClr val="000000"/>
                </a:solidFill>
                <a:effectLst/>
                <a:latin typeface="CrimsonText-Roman"/>
              </a:rPr>
              <a:t>. For example, Azure File resources surfaced in Kubernetes are called </a:t>
            </a:r>
            <a:r>
              <a:rPr lang="en-US" sz="2000" b="0" i="1" dirty="0">
                <a:solidFill>
                  <a:srgbClr val="000000"/>
                </a:solidFill>
                <a:effectLst/>
                <a:latin typeface="CrimsonText-Italic"/>
              </a:rPr>
              <a:t>volumes</a:t>
            </a:r>
            <a:r>
              <a:rPr lang="en-US" sz="2000" b="0" i="0" dirty="0">
                <a:solidFill>
                  <a:srgbClr val="000000"/>
                </a:solidFill>
                <a:effectLst/>
                <a:latin typeface="CrimsonText-Roman"/>
              </a:rPr>
              <a:t>, as are block devices from an HPE 3PAR array, or object storage from </a:t>
            </a:r>
            <a:r>
              <a:rPr lang="en-US" sz="2000" b="0" i="0" dirty="0" err="1">
                <a:solidFill>
                  <a:srgbClr val="000000"/>
                </a:solidFill>
                <a:effectLst/>
                <a:latin typeface="CrimsonText-Roman"/>
              </a:rPr>
              <a:t>Alicloud</a:t>
            </a:r>
            <a:r>
              <a:rPr lang="en-US" sz="2000" b="0" i="0" dirty="0">
                <a:solidFill>
                  <a:srgbClr val="000000"/>
                </a:solidFill>
                <a:effectLst/>
                <a:latin typeface="CrimsonText-Roman"/>
              </a:rPr>
              <a:t>.</a:t>
            </a:r>
            <a:r>
              <a:rPr lang="en-US" sz="2000" dirty="0"/>
              <a:t> </a:t>
            </a:r>
            <a:br>
              <a:rPr lang="en-US" sz="2000" dirty="0"/>
            </a:br>
            <a:endParaRPr lang="en-US" sz="2000" dirty="0"/>
          </a:p>
        </p:txBody>
      </p:sp>
      <p:pic>
        <p:nvPicPr>
          <p:cNvPr id="9" name="Picture 8">
            <a:extLst>
              <a:ext uri="{FF2B5EF4-FFF2-40B4-BE49-F238E27FC236}">
                <a16:creationId xmlns:a16="http://schemas.microsoft.com/office/drawing/2014/main" id="{1D8F9F88-FF51-C481-1ADA-1EA30A213A0D}"/>
              </a:ext>
            </a:extLst>
          </p:cNvPr>
          <p:cNvPicPr>
            <a:picLocks noChangeAspect="1"/>
          </p:cNvPicPr>
          <p:nvPr/>
        </p:nvPicPr>
        <p:blipFill>
          <a:blip r:embed="rId2"/>
          <a:stretch>
            <a:fillRect/>
          </a:stretch>
        </p:blipFill>
        <p:spPr>
          <a:xfrm>
            <a:off x="2333360" y="3520777"/>
            <a:ext cx="7154273" cy="2114845"/>
          </a:xfrm>
          <a:prstGeom prst="rect">
            <a:avLst/>
          </a:prstGeom>
        </p:spPr>
      </p:pic>
    </p:spTree>
    <p:extLst>
      <p:ext uri="{BB962C8B-B14F-4D97-AF65-F5344CB8AC3E}">
        <p14:creationId xmlns:p14="http://schemas.microsoft.com/office/powerpoint/2010/main" val="41991905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BE30217-FAAB-A1D6-E30E-AA0D4817EEE5}"/>
              </a:ext>
            </a:extLst>
          </p:cNvPr>
          <p:cNvSpPr>
            <a:spLocks noGrp="1"/>
          </p:cNvSpPr>
          <p:nvPr>
            <p:ph type="dt" sz="half" idx="10"/>
          </p:nvPr>
        </p:nvSpPr>
        <p:spPr/>
        <p:txBody>
          <a:bodyPr/>
          <a:lstStyle/>
          <a:p>
            <a:fld id="{D40A7B7E-3938-4D0E-8E14-E58AA83CCFB6}" type="datetime1">
              <a:rPr lang="en-US" smtClean="0"/>
              <a:t>8/5/2024</a:t>
            </a:fld>
            <a:endParaRPr lang="en-US" dirty="0"/>
          </a:p>
        </p:txBody>
      </p:sp>
      <p:sp>
        <p:nvSpPr>
          <p:cNvPr id="5" name="Footer Placeholder 4">
            <a:extLst>
              <a:ext uri="{FF2B5EF4-FFF2-40B4-BE49-F238E27FC236}">
                <a16:creationId xmlns:a16="http://schemas.microsoft.com/office/drawing/2014/main" id="{C0F72F67-0087-4D78-3D72-5AA1EB2EDB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CFBE5F-BE9B-08C5-09F1-C54A11820207}"/>
              </a:ext>
            </a:extLst>
          </p:cNvPr>
          <p:cNvSpPr>
            <a:spLocks noGrp="1"/>
          </p:cNvSpPr>
          <p:nvPr>
            <p:ph type="sldNum" sz="quarter" idx="12"/>
          </p:nvPr>
        </p:nvSpPr>
        <p:spPr/>
        <p:txBody>
          <a:bodyPr/>
          <a:lstStyle/>
          <a:p>
            <a:fld id="{5EE24C92-1265-4741-8F9F-404A15D9386E}" type="slidenum">
              <a:rPr lang="en-US" smtClean="0"/>
              <a:t>39</a:t>
            </a:fld>
            <a:endParaRPr lang="en-US"/>
          </a:p>
        </p:txBody>
      </p:sp>
      <p:sp>
        <p:nvSpPr>
          <p:cNvPr id="3" name="TextBox 2">
            <a:extLst>
              <a:ext uri="{FF2B5EF4-FFF2-40B4-BE49-F238E27FC236}">
                <a16:creationId xmlns:a16="http://schemas.microsoft.com/office/drawing/2014/main" id="{2FFF3A3D-0991-F18A-941D-9D12FC8FAE0B}"/>
              </a:ext>
            </a:extLst>
          </p:cNvPr>
          <p:cNvSpPr txBox="1"/>
          <p:nvPr/>
        </p:nvSpPr>
        <p:spPr>
          <a:xfrm>
            <a:off x="833588" y="1562965"/>
            <a:ext cx="10520212" cy="1938992"/>
          </a:xfrm>
          <a:prstGeom prst="rect">
            <a:avLst/>
          </a:prstGeom>
          <a:noFill/>
        </p:spPr>
        <p:txBody>
          <a:bodyPr wrap="square">
            <a:spAutoFit/>
          </a:bodyPr>
          <a:lstStyle/>
          <a:p>
            <a:r>
              <a:rPr lang="en-US" sz="2000" b="1" i="0" dirty="0">
                <a:solidFill>
                  <a:srgbClr val="000000"/>
                </a:solidFill>
                <a:effectLst/>
                <a:latin typeface="CrimsonText-Bold"/>
              </a:rPr>
              <a:t>Note: </a:t>
            </a:r>
            <a:r>
              <a:rPr lang="en-US" sz="2000" b="0" i="0" dirty="0">
                <a:solidFill>
                  <a:srgbClr val="000000"/>
                </a:solidFill>
                <a:effectLst/>
                <a:latin typeface="CrimsonText-Roman"/>
              </a:rPr>
              <a:t>Prior to the CSI, all storage plugins were implemented as part of the main Kubernetes code tree (</a:t>
            </a:r>
            <a:r>
              <a:rPr lang="en-US" sz="2000" b="0" i="1" dirty="0">
                <a:solidFill>
                  <a:srgbClr val="000000"/>
                </a:solidFill>
                <a:effectLst/>
                <a:latin typeface="CrimsonText-Italic"/>
              </a:rPr>
              <a:t>in-tree</a:t>
            </a:r>
            <a:r>
              <a:rPr lang="en-US" sz="2000" b="0" i="0" dirty="0">
                <a:solidFill>
                  <a:srgbClr val="000000"/>
                </a:solidFill>
                <a:effectLst/>
                <a:latin typeface="CrimsonText-Roman"/>
              </a:rPr>
              <a:t>). This meant they had to be open-source, and all updates and bug-fixes were tied to the main Kubernetes </a:t>
            </a:r>
            <a:r>
              <a:rPr lang="en-US" sz="2000" b="0" i="0" dirty="0" err="1">
                <a:solidFill>
                  <a:srgbClr val="000000"/>
                </a:solidFill>
                <a:effectLst/>
                <a:latin typeface="CrimsonText-Roman"/>
              </a:rPr>
              <a:t>releasecycle</a:t>
            </a:r>
            <a:r>
              <a:rPr lang="en-US" sz="2000" b="0" i="0" dirty="0">
                <a:solidFill>
                  <a:srgbClr val="000000"/>
                </a:solidFill>
                <a:effectLst/>
                <a:latin typeface="CrimsonText-Roman"/>
              </a:rPr>
              <a:t>. This was a problem for storage providers as well as the Kubernetes maintainers. However, now that we have the CSI, storage vendors no longer need to open-source their code, and they can release updates and bug-fixes against their own timeframes.</a:t>
            </a:r>
            <a:r>
              <a:rPr lang="en-US" sz="2000" dirty="0"/>
              <a:t> </a:t>
            </a:r>
            <a:br>
              <a:rPr lang="en-US" sz="2000" dirty="0"/>
            </a:br>
            <a:endParaRPr lang="en-US" sz="2000" dirty="0"/>
          </a:p>
        </p:txBody>
      </p:sp>
    </p:spTree>
    <p:extLst>
      <p:ext uri="{BB962C8B-B14F-4D97-AF65-F5344CB8AC3E}">
        <p14:creationId xmlns:p14="http://schemas.microsoft.com/office/powerpoint/2010/main" val="708683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1DEDC9B-76C9-8F90-8FF1-BE72BA20A545}"/>
              </a:ext>
            </a:extLst>
          </p:cNvPr>
          <p:cNvSpPr>
            <a:spLocks noGrp="1"/>
          </p:cNvSpPr>
          <p:nvPr>
            <p:ph type="dt" sz="half" idx="10"/>
          </p:nvPr>
        </p:nvSpPr>
        <p:spPr/>
        <p:txBody>
          <a:bodyPr/>
          <a:lstStyle/>
          <a:p>
            <a:fld id="{D40A7B7E-3938-4D0E-8E14-E58AA83CCFB6}" type="datetime1">
              <a:rPr lang="en-US" sz="1800" smtClean="0"/>
              <a:t>8/6/2024</a:t>
            </a:fld>
            <a:endParaRPr lang="en-US" sz="1800" dirty="0"/>
          </a:p>
        </p:txBody>
      </p:sp>
      <p:sp>
        <p:nvSpPr>
          <p:cNvPr id="5" name="Footer Placeholder 4">
            <a:extLst>
              <a:ext uri="{FF2B5EF4-FFF2-40B4-BE49-F238E27FC236}">
                <a16:creationId xmlns:a16="http://schemas.microsoft.com/office/drawing/2014/main" id="{26D37CDF-3391-7FCC-B0BF-D6B7D03AA692}"/>
              </a:ext>
            </a:extLst>
          </p:cNvPr>
          <p:cNvSpPr>
            <a:spLocks noGrp="1"/>
          </p:cNvSpPr>
          <p:nvPr>
            <p:ph type="ftr" sz="quarter" idx="11"/>
          </p:nvPr>
        </p:nvSpPr>
        <p:spPr/>
        <p:txBody>
          <a:bodyPr/>
          <a:lstStyle/>
          <a:p>
            <a:endParaRPr lang="en-US" sz="1400"/>
          </a:p>
        </p:txBody>
      </p:sp>
      <p:sp>
        <p:nvSpPr>
          <p:cNvPr id="6" name="Slide Number Placeholder 5">
            <a:extLst>
              <a:ext uri="{FF2B5EF4-FFF2-40B4-BE49-F238E27FC236}">
                <a16:creationId xmlns:a16="http://schemas.microsoft.com/office/drawing/2014/main" id="{A9660425-9760-B5A5-D5B7-1467FECE0BD6}"/>
              </a:ext>
            </a:extLst>
          </p:cNvPr>
          <p:cNvSpPr>
            <a:spLocks noGrp="1"/>
          </p:cNvSpPr>
          <p:nvPr>
            <p:ph type="sldNum" sz="quarter" idx="12"/>
          </p:nvPr>
        </p:nvSpPr>
        <p:spPr/>
        <p:txBody>
          <a:bodyPr/>
          <a:lstStyle/>
          <a:p>
            <a:fld id="{5EE24C92-1265-4741-8F9F-404A15D9386E}" type="slidenum">
              <a:rPr lang="en-US" sz="1400" smtClean="0"/>
              <a:t>4</a:t>
            </a:fld>
            <a:endParaRPr lang="en-US" sz="1400"/>
          </a:p>
        </p:txBody>
      </p:sp>
      <p:sp>
        <p:nvSpPr>
          <p:cNvPr id="3" name="TextBox 2">
            <a:extLst>
              <a:ext uri="{FF2B5EF4-FFF2-40B4-BE49-F238E27FC236}">
                <a16:creationId xmlns:a16="http://schemas.microsoft.com/office/drawing/2014/main" id="{8039AA30-1ECC-1581-C57C-9FE3E39B7DD6}"/>
              </a:ext>
            </a:extLst>
          </p:cNvPr>
          <p:cNvSpPr txBox="1"/>
          <p:nvPr/>
        </p:nvSpPr>
        <p:spPr>
          <a:xfrm>
            <a:off x="665814" y="1082641"/>
            <a:ext cx="10687986" cy="4401205"/>
          </a:xfrm>
          <a:prstGeom prst="rect">
            <a:avLst/>
          </a:prstGeom>
          <a:noFill/>
        </p:spPr>
        <p:txBody>
          <a:bodyPr wrap="square">
            <a:spAutoFit/>
          </a:bodyPr>
          <a:lstStyle/>
          <a:p>
            <a:r>
              <a:rPr lang="en-US" sz="2800" i="1" dirty="0"/>
              <a:t>type: </a:t>
            </a:r>
            <a:r>
              <a:rPr lang="en-US" sz="2800" i="1" dirty="0" err="1"/>
              <a:t>ClusterIP</a:t>
            </a:r>
            <a:endParaRPr lang="en-US" sz="2800" i="1" dirty="0"/>
          </a:p>
          <a:p>
            <a:endParaRPr lang="en-US" sz="2800" i="1" dirty="0"/>
          </a:p>
          <a:p>
            <a:r>
              <a:rPr lang="en-US" sz="2800" i="1" dirty="0"/>
              <a:t>This default Service type assigns an IP address from a pool of IP addresses that your cluster has reserved for that purpose.</a:t>
            </a:r>
          </a:p>
          <a:p>
            <a:endParaRPr lang="en-US" sz="2800" i="1" dirty="0"/>
          </a:p>
          <a:p>
            <a:r>
              <a:rPr lang="en-US" sz="2800" i="1" dirty="0"/>
              <a:t>Several of the other types for Service build on the </a:t>
            </a:r>
            <a:r>
              <a:rPr lang="en-US" sz="2800" i="1" dirty="0" err="1"/>
              <a:t>ClusterIP</a:t>
            </a:r>
            <a:r>
              <a:rPr lang="en-US" sz="2800" i="1" dirty="0"/>
              <a:t> type as a foundation.</a:t>
            </a:r>
          </a:p>
          <a:p>
            <a:endParaRPr lang="en-US" sz="2800" i="1" dirty="0"/>
          </a:p>
          <a:p>
            <a:r>
              <a:rPr lang="en-US" sz="2800" i="1" dirty="0"/>
              <a:t>If you define a Service that has the .</a:t>
            </a:r>
            <a:r>
              <a:rPr lang="en-US" sz="2800" i="1" dirty="0" err="1"/>
              <a:t>spec.clusterIP</a:t>
            </a:r>
            <a:r>
              <a:rPr lang="en-US" sz="2800" i="1" dirty="0"/>
              <a:t> set to "None" then Kubernetes does not assign an IP address.</a:t>
            </a:r>
          </a:p>
        </p:txBody>
      </p:sp>
    </p:spTree>
    <p:extLst>
      <p:ext uri="{BB962C8B-B14F-4D97-AF65-F5344CB8AC3E}">
        <p14:creationId xmlns:p14="http://schemas.microsoft.com/office/powerpoint/2010/main" val="42830232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BE30217-FAAB-A1D6-E30E-AA0D4817EEE5}"/>
              </a:ext>
            </a:extLst>
          </p:cNvPr>
          <p:cNvSpPr>
            <a:spLocks noGrp="1"/>
          </p:cNvSpPr>
          <p:nvPr>
            <p:ph type="dt" sz="half" idx="10"/>
          </p:nvPr>
        </p:nvSpPr>
        <p:spPr/>
        <p:txBody>
          <a:bodyPr/>
          <a:lstStyle/>
          <a:p>
            <a:fld id="{D40A7B7E-3938-4D0E-8E14-E58AA83CCFB6}" type="datetime1">
              <a:rPr lang="en-US" smtClean="0"/>
              <a:t>8/5/2024</a:t>
            </a:fld>
            <a:endParaRPr lang="en-US" dirty="0"/>
          </a:p>
        </p:txBody>
      </p:sp>
      <p:sp>
        <p:nvSpPr>
          <p:cNvPr id="5" name="Footer Placeholder 4">
            <a:extLst>
              <a:ext uri="{FF2B5EF4-FFF2-40B4-BE49-F238E27FC236}">
                <a16:creationId xmlns:a16="http://schemas.microsoft.com/office/drawing/2014/main" id="{C0F72F67-0087-4D78-3D72-5AA1EB2EDB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CFBE5F-BE9B-08C5-09F1-C54A11820207}"/>
              </a:ext>
            </a:extLst>
          </p:cNvPr>
          <p:cNvSpPr>
            <a:spLocks noGrp="1"/>
          </p:cNvSpPr>
          <p:nvPr>
            <p:ph type="sldNum" sz="quarter" idx="12"/>
          </p:nvPr>
        </p:nvSpPr>
        <p:spPr/>
        <p:txBody>
          <a:bodyPr/>
          <a:lstStyle/>
          <a:p>
            <a:fld id="{5EE24C92-1265-4741-8F9F-404A15D9386E}" type="slidenum">
              <a:rPr lang="en-US" smtClean="0"/>
              <a:t>40</a:t>
            </a:fld>
            <a:endParaRPr lang="en-US"/>
          </a:p>
        </p:txBody>
      </p:sp>
      <p:sp>
        <p:nvSpPr>
          <p:cNvPr id="7" name="TextBox 6">
            <a:extLst>
              <a:ext uri="{FF2B5EF4-FFF2-40B4-BE49-F238E27FC236}">
                <a16:creationId xmlns:a16="http://schemas.microsoft.com/office/drawing/2014/main" id="{6FAD0966-E50D-B6B2-F990-D651941E160C}"/>
              </a:ext>
            </a:extLst>
          </p:cNvPr>
          <p:cNvSpPr txBox="1"/>
          <p:nvPr/>
        </p:nvSpPr>
        <p:spPr>
          <a:xfrm>
            <a:off x="838200" y="1905506"/>
            <a:ext cx="9609944" cy="3046988"/>
          </a:xfrm>
          <a:prstGeom prst="rect">
            <a:avLst/>
          </a:prstGeom>
          <a:noFill/>
        </p:spPr>
        <p:txBody>
          <a:bodyPr wrap="square">
            <a:spAutoFit/>
          </a:bodyPr>
          <a:lstStyle/>
          <a:p>
            <a:r>
              <a:rPr lang="en-US" sz="2400" b="0" i="0" dirty="0">
                <a:solidFill>
                  <a:srgbClr val="000000"/>
                </a:solidFill>
                <a:effectLst/>
                <a:latin typeface="CrimsonText-Roman"/>
              </a:rPr>
              <a:t>Kubernetes persistent volume subsystem. This is a set of API objects that make it easy for applications to consume storage. There are a growing number of storage-related API objects, but the core ones are:</a:t>
            </a:r>
          </a:p>
          <a:p>
            <a:endParaRPr lang="en-US" sz="2400" b="0" i="0" dirty="0">
              <a:solidFill>
                <a:srgbClr val="000000"/>
              </a:solidFill>
              <a:effectLst/>
              <a:latin typeface="CrimsonText-Roman"/>
            </a:endParaRPr>
          </a:p>
          <a:p>
            <a:r>
              <a:rPr lang="en-US" sz="2400" b="0" i="0" dirty="0">
                <a:solidFill>
                  <a:srgbClr val="000000"/>
                </a:solidFill>
                <a:effectLst/>
                <a:latin typeface="CrimsonText-Roman"/>
              </a:rPr>
              <a:t>• Persistent Volumes (PV)</a:t>
            </a:r>
          </a:p>
          <a:p>
            <a:r>
              <a:rPr lang="en-US" sz="2400" b="0" i="0" dirty="0">
                <a:solidFill>
                  <a:srgbClr val="000000"/>
                </a:solidFill>
                <a:effectLst/>
                <a:latin typeface="CrimsonText-Roman"/>
              </a:rPr>
              <a:t>• Persistent Volume Claims (PVC)</a:t>
            </a:r>
          </a:p>
          <a:p>
            <a:r>
              <a:rPr lang="en-US" sz="2400" b="0" i="0" dirty="0">
                <a:solidFill>
                  <a:srgbClr val="000000"/>
                </a:solidFill>
                <a:effectLst/>
                <a:latin typeface="CrimsonText-Roman"/>
              </a:rPr>
              <a:t>• Storage Classes (SC)</a:t>
            </a:r>
            <a:r>
              <a:rPr lang="en-US" sz="2400" dirty="0"/>
              <a:t> </a:t>
            </a:r>
            <a:br>
              <a:rPr lang="en-US" sz="2400" dirty="0"/>
            </a:br>
            <a:endParaRPr lang="en-US" sz="2400" dirty="0"/>
          </a:p>
        </p:txBody>
      </p:sp>
    </p:spTree>
    <p:extLst>
      <p:ext uri="{BB962C8B-B14F-4D97-AF65-F5344CB8AC3E}">
        <p14:creationId xmlns:p14="http://schemas.microsoft.com/office/powerpoint/2010/main" val="42162402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BE30217-FAAB-A1D6-E30E-AA0D4817EEE5}"/>
              </a:ext>
            </a:extLst>
          </p:cNvPr>
          <p:cNvSpPr>
            <a:spLocks noGrp="1"/>
          </p:cNvSpPr>
          <p:nvPr>
            <p:ph type="dt" sz="half" idx="10"/>
          </p:nvPr>
        </p:nvSpPr>
        <p:spPr/>
        <p:txBody>
          <a:bodyPr/>
          <a:lstStyle/>
          <a:p>
            <a:fld id="{D40A7B7E-3938-4D0E-8E14-E58AA83CCFB6}" type="datetime1">
              <a:rPr lang="en-US" smtClean="0"/>
              <a:t>8/5/2024</a:t>
            </a:fld>
            <a:endParaRPr lang="en-US" dirty="0"/>
          </a:p>
        </p:txBody>
      </p:sp>
      <p:sp>
        <p:nvSpPr>
          <p:cNvPr id="5" name="Footer Placeholder 4">
            <a:extLst>
              <a:ext uri="{FF2B5EF4-FFF2-40B4-BE49-F238E27FC236}">
                <a16:creationId xmlns:a16="http://schemas.microsoft.com/office/drawing/2014/main" id="{C0F72F67-0087-4D78-3D72-5AA1EB2EDB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CFBE5F-BE9B-08C5-09F1-C54A11820207}"/>
              </a:ext>
            </a:extLst>
          </p:cNvPr>
          <p:cNvSpPr>
            <a:spLocks noGrp="1"/>
          </p:cNvSpPr>
          <p:nvPr>
            <p:ph type="sldNum" sz="quarter" idx="12"/>
          </p:nvPr>
        </p:nvSpPr>
        <p:spPr/>
        <p:txBody>
          <a:bodyPr/>
          <a:lstStyle/>
          <a:p>
            <a:fld id="{5EE24C92-1265-4741-8F9F-404A15D9386E}" type="slidenum">
              <a:rPr lang="en-US" smtClean="0"/>
              <a:t>41</a:t>
            </a:fld>
            <a:endParaRPr lang="en-US"/>
          </a:p>
        </p:txBody>
      </p:sp>
      <p:sp>
        <p:nvSpPr>
          <p:cNvPr id="3" name="TextBox 2">
            <a:extLst>
              <a:ext uri="{FF2B5EF4-FFF2-40B4-BE49-F238E27FC236}">
                <a16:creationId xmlns:a16="http://schemas.microsoft.com/office/drawing/2014/main" id="{AD3A08E4-D8DB-8890-8C09-F34256E058BF}"/>
              </a:ext>
            </a:extLst>
          </p:cNvPr>
          <p:cNvSpPr txBox="1"/>
          <p:nvPr/>
        </p:nvSpPr>
        <p:spPr>
          <a:xfrm>
            <a:off x="449706" y="1403256"/>
            <a:ext cx="11212642" cy="1384995"/>
          </a:xfrm>
          <a:prstGeom prst="rect">
            <a:avLst/>
          </a:prstGeom>
          <a:noFill/>
        </p:spPr>
        <p:txBody>
          <a:bodyPr wrap="square">
            <a:spAutoFit/>
          </a:bodyPr>
          <a:lstStyle/>
          <a:p>
            <a:r>
              <a:rPr lang="en-US" sz="2800" b="0" i="0" dirty="0">
                <a:solidFill>
                  <a:srgbClr val="000000"/>
                </a:solidFill>
                <a:effectLst/>
                <a:latin typeface="CrimsonText-Roman"/>
              </a:rPr>
              <a:t>PVs map to external storage assets, PVCs are like tickets that authorize applications (Pods) to use them, and SCs make it all automatic and dynamic.</a:t>
            </a:r>
            <a:r>
              <a:rPr lang="en-US" sz="2800" dirty="0"/>
              <a:t> </a:t>
            </a:r>
            <a:br>
              <a:rPr lang="en-US" sz="2800" dirty="0"/>
            </a:br>
            <a:endParaRPr lang="en-US" sz="2800" dirty="0"/>
          </a:p>
        </p:txBody>
      </p:sp>
    </p:spTree>
    <p:extLst>
      <p:ext uri="{BB962C8B-B14F-4D97-AF65-F5344CB8AC3E}">
        <p14:creationId xmlns:p14="http://schemas.microsoft.com/office/powerpoint/2010/main" val="7959015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BE30217-FAAB-A1D6-E30E-AA0D4817EEE5}"/>
              </a:ext>
            </a:extLst>
          </p:cNvPr>
          <p:cNvSpPr>
            <a:spLocks noGrp="1"/>
          </p:cNvSpPr>
          <p:nvPr>
            <p:ph type="dt" sz="half" idx="10"/>
          </p:nvPr>
        </p:nvSpPr>
        <p:spPr/>
        <p:txBody>
          <a:bodyPr/>
          <a:lstStyle/>
          <a:p>
            <a:fld id="{D40A7B7E-3938-4D0E-8E14-E58AA83CCFB6}" type="datetime1">
              <a:rPr lang="en-US" smtClean="0"/>
              <a:t>8/5/2024</a:t>
            </a:fld>
            <a:endParaRPr lang="en-US" dirty="0"/>
          </a:p>
        </p:txBody>
      </p:sp>
      <p:sp>
        <p:nvSpPr>
          <p:cNvPr id="5" name="Footer Placeholder 4">
            <a:extLst>
              <a:ext uri="{FF2B5EF4-FFF2-40B4-BE49-F238E27FC236}">
                <a16:creationId xmlns:a16="http://schemas.microsoft.com/office/drawing/2014/main" id="{C0F72F67-0087-4D78-3D72-5AA1EB2EDB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CFBE5F-BE9B-08C5-09F1-C54A11820207}"/>
              </a:ext>
            </a:extLst>
          </p:cNvPr>
          <p:cNvSpPr>
            <a:spLocks noGrp="1"/>
          </p:cNvSpPr>
          <p:nvPr>
            <p:ph type="sldNum" sz="quarter" idx="12"/>
          </p:nvPr>
        </p:nvSpPr>
        <p:spPr/>
        <p:txBody>
          <a:bodyPr/>
          <a:lstStyle/>
          <a:p>
            <a:fld id="{5EE24C92-1265-4741-8F9F-404A15D9386E}" type="slidenum">
              <a:rPr lang="en-US" smtClean="0"/>
              <a:t>42</a:t>
            </a:fld>
            <a:endParaRPr lang="en-US"/>
          </a:p>
        </p:txBody>
      </p:sp>
      <p:sp>
        <p:nvSpPr>
          <p:cNvPr id="7" name="TextBox 6">
            <a:extLst>
              <a:ext uri="{FF2B5EF4-FFF2-40B4-BE49-F238E27FC236}">
                <a16:creationId xmlns:a16="http://schemas.microsoft.com/office/drawing/2014/main" id="{FBC23250-F065-9691-665F-78DD55923C1F}"/>
              </a:ext>
            </a:extLst>
          </p:cNvPr>
          <p:cNvSpPr txBox="1"/>
          <p:nvPr/>
        </p:nvSpPr>
        <p:spPr>
          <a:xfrm>
            <a:off x="389744" y="1416651"/>
            <a:ext cx="11347554" cy="1631216"/>
          </a:xfrm>
          <a:prstGeom prst="rect">
            <a:avLst/>
          </a:prstGeom>
          <a:noFill/>
        </p:spPr>
        <p:txBody>
          <a:bodyPr wrap="square">
            <a:spAutoFit/>
          </a:bodyPr>
          <a:lstStyle/>
          <a:p>
            <a:r>
              <a:rPr lang="en-US" sz="2000" b="0" i="0" dirty="0">
                <a:solidFill>
                  <a:srgbClr val="000000"/>
                </a:solidFill>
                <a:effectLst/>
                <a:latin typeface="CrimsonText-Roman"/>
              </a:rPr>
              <a:t>A Kubernetes cluster is running on AWS and the AWS administrator has created a 25GB EBS volume called “</a:t>
            </a:r>
            <a:r>
              <a:rPr lang="en-US" sz="2000" b="0" i="0" dirty="0" err="1">
                <a:solidFill>
                  <a:srgbClr val="000000"/>
                </a:solidFill>
                <a:effectLst/>
                <a:latin typeface="CrimsonText-Roman"/>
              </a:rPr>
              <a:t>ebs</a:t>
            </a:r>
            <a:r>
              <a:rPr lang="en-US" sz="2000" b="0" i="0" dirty="0">
                <a:solidFill>
                  <a:srgbClr val="000000"/>
                </a:solidFill>
                <a:effectLst/>
                <a:latin typeface="CrimsonText-Roman"/>
              </a:rPr>
              <a:t>-vol”. She creates a PV called “k8s-vol” that maps back to the “</a:t>
            </a:r>
            <a:r>
              <a:rPr lang="en-US" sz="2000" b="0" i="0" dirty="0" err="1">
                <a:solidFill>
                  <a:srgbClr val="000000"/>
                </a:solidFill>
                <a:effectLst/>
                <a:latin typeface="CrimsonText-Roman"/>
              </a:rPr>
              <a:t>ebs</a:t>
            </a:r>
            <a:r>
              <a:rPr lang="en-US" sz="2000" b="0" i="0" dirty="0">
                <a:solidFill>
                  <a:srgbClr val="000000"/>
                </a:solidFill>
                <a:effectLst/>
                <a:latin typeface="CrimsonText-Roman"/>
              </a:rPr>
              <a:t>-vol” via the </a:t>
            </a:r>
            <a:r>
              <a:rPr lang="en-US" b="0" i="0" dirty="0">
                <a:solidFill>
                  <a:srgbClr val="000000"/>
                </a:solidFill>
                <a:effectLst/>
                <a:latin typeface="SourceCodePro-Regular"/>
              </a:rPr>
              <a:t>ebs.csi.aws.com </a:t>
            </a:r>
            <a:r>
              <a:rPr lang="en-US" sz="2000" b="0" i="0" dirty="0">
                <a:solidFill>
                  <a:srgbClr val="000000"/>
                </a:solidFill>
                <a:effectLst/>
                <a:latin typeface="CrimsonText-Roman"/>
              </a:rPr>
              <a:t>CSI plugin. While that might sound complicated, it’s not. The PV is simply a way of representing the external storage asset on the Kubernetes cluster. Finally, the Pod uses a PVC to claim access to the PV and start using it.</a:t>
            </a:r>
            <a:r>
              <a:rPr lang="en-US" sz="2000" dirty="0"/>
              <a:t> </a:t>
            </a:r>
            <a:br>
              <a:rPr lang="en-US" sz="2000" dirty="0"/>
            </a:br>
            <a:endParaRPr lang="en-US" sz="2000" dirty="0"/>
          </a:p>
        </p:txBody>
      </p:sp>
      <p:pic>
        <p:nvPicPr>
          <p:cNvPr id="9" name="Picture 8">
            <a:extLst>
              <a:ext uri="{FF2B5EF4-FFF2-40B4-BE49-F238E27FC236}">
                <a16:creationId xmlns:a16="http://schemas.microsoft.com/office/drawing/2014/main" id="{AFA4B352-B008-034F-A3B0-FD260315B3C8}"/>
              </a:ext>
            </a:extLst>
          </p:cNvPr>
          <p:cNvPicPr>
            <a:picLocks noChangeAspect="1"/>
          </p:cNvPicPr>
          <p:nvPr/>
        </p:nvPicPr>
        <p:blipFill>
          <a:blip r:embed="rId2"/>
          <a:stretch>
            <a:fillRect/>
          </a:stretch>
        </p:blipFill>
        <p:spPr>
          <a:xfrm>
            <a:off x="2244647" y="2623279"/>
            <a:ext cx="6615832" cy="3645910"/>
          </a:xfrm>
          <a:prstGeom prst="rect">
            <a:avLst/>
          </a:prstGeom>
        </p:spPr>
      </p:pic>
    </p:spTree>
    <p:extLst>
      <p:ext uri="{BB962C8B-B14F-4D97-AF65-F5344CB8AC3E}">
        <p14:creationId xmlns:p14="http://schemas.microsoft.com/office/powerpoint/2010/main" val="14330585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BE30217-FAAB-A1D6-E30E-AA0D4817EEE5}"/>
              </a:ext>
            </a:extLst>
          </p:cNvPr>
          <p:cNvSpPr>
            <a:spLocks noGrp="1"/>
          </p:cNvSpPr>
          <p:nvPr>
            <p:ph type="dt" sz="half" idx="10"/>
          </p:nvPr>
        </p:nvSpPr>
        <p:spPr/>
        <p:txBody>
          <a:bodyPr/>
          <a:lstStyle/>
          <a:p>
            <a:fld id="{D40A7B7E-3938-4D0E-8E14-E58AA83CCFB6}" type="datetime1">
              <a:rPr lang="en-US" smtClean="0"/>
              <a:t>8/5/2024</a:t>
            </a:fld>
            <a:endParaRPr lang="en-US" dirty="0"/>
          </a:p>
        </p:txBody>
      </p:sp>
      <p:sp>
        <p:nvSpPr>
          <p:cNvPr id="5" name="Footer Placeholder 4">
            <a:extLst>
              <a:ext uri="{FF2B5EF4-FFF2-40B4-BE49-F238E27FC236}">
                <a16:creationId xmlns:a16="http://schemas.microsoft.com/office/drawing/2014/main" id="{C0F72F67-0087-4D78-3D72-5AA1EB2EDB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CFBE5F-BE9B-08C5-09F1-C54A11820207}"/>
              </a:ext>
            </a:extLst>
          </p:cNvPr>
          <p:cNvSpPr>
            <a:spLocks noGrp="1"/>
          </p:cNvSpPr>
          <p:nvPr>
            <p:ph type="sldNum" sz="quarter" idx="12"/>
          </p:nvPr>
        </p:nvSpPr>
        <p:spPr/>
        <p:txBody>
          <a:bodyPr/>
          <a:lstStyle/>
          <a:p>
            <a:fld id="{5EE24C92-1265-4741-8F9F-404A15D9386E}" type="slidenum">
              <a:rPr lang="en-US" smtClean="0"/>
              <a:t>43</a:t>
            </a:fld>
            <a:endParaRPr lang="en-US"/>
          </a:p>
        </p:txBody>
      </p:sp>
      <p:sp>
        <p:nvSpPr>
          <p:cNvPr id="3" name="TextBox 2">
            <a:extLst>
              <a:ext uri="{FF2B5EF4-FFF2-40B4-BE49-F238E27FC236}">
                <a16:creationId xmlns:a16="http://schemas.microsoft.com/office/drawing/2014/main" id="{1D536A83-17EB-E8C5-CC89-710A60C1E825}"/>
              </a:ext>
            </a:extLst>
          </p:cNvPr>
          <p:cNvSpPr txBox="1"/>
          <p:nvPr/>
        </p:nvSpPr>
        <p:spPr>
          <a:xfrm>
            <a:off x="1337872" y="1498139"/>
            <a:ext cx="6093500" cy="954107"/>
          </a:xfrm>
          <a:prstGeom prst="rect">
            <a:avLst/>
          </a:prstGeom>
          <a:noFill/>
        </p:spPr>
        <p:txBody>
          <a:bodyPr wrap="square">
            <a:spAutoFit/>
          </a:bodyPr>
          <a:lstStyle/>
          <a:p>
            <a:r>
              <a:rPr lang="en-US" sz="2800" b="1" i="0" dirty="0">
                <a:solidFill>
                  <a:srgbClr val="000000"/>
                </a:solidFill>
                <a:effectLst/>
                <a:latin typeface="OpenSans-Bold"/>
              </a:rPr>
              <a:t>Storage Providers</a:t>
            </a:r>
            <a:r>
              <a:rPr lang="en-US" sz="2800" dirty="0"/>
              <a:t> </a:t>
            </a:r>
            <a:br>
              <a:rPr lang="en-US" sz="2800" dirty="0"/>
            </a:br>
            <a:endParaRPr lang="en-US" sz="2800" dirty="0"/>
          </a:p>
        </p:txBody>
      </p:sp>
      <p:sp>
        <p:nvSpPr>
          <p:cNvPr id="9" name="TextBox 8">
            <a:extLst>
              <a:ext uri="{FF2B5EF4-FFF2-40B4-BE49-F238E27FC236}">
                <a16:creationId xmlns:a16="http://schemas.microsoft.com/office/drawing/2014/main" id="{F0D66684-A7EE-AA54-AC6C-594B531E15A1}"/>
              </a:ext>
            </a:extLst>
          </p:cNvPr>
          <p:cNvSpPr txBox="1"/>
          <p:nvPr/>
        </p:nvSpPr>
        <p:spPr>
          <a:xfrm>
            <a:off x="1124263" y="2188564"/>
            <a:ext cx="9548734" cy="3785652"/>
          </a:xfrm>
          <a:prstGeom prst="rect">
            <a:avLst/>
          </a:prstGeom>
          <a:noFill/>
        </p:spPr>
        <p:txBody>
          <a:bodyPr wrap="square">
            <a:spAutoFit/>
          </a:bodyPr>
          <a:lstStyle/>
          <a:p>
            <a:r>
              <a:rPr lang="en-US" sz="2400" b="0" i="0" dirty="0">
                <a:solidFill>
                  <a:srgbClr val="000000"/>
                </a:solidFill>
                <a:effectLst/>
                <a:latin typeface="CrimsonText-Roman"/>
              </a:rPr>
              <a:t>As previously mentioned, Kubernetes uses storage from a wide range of 3rd-party systems including cloud storage and dedicated storage hardware devices.</a:t>
            </a:r>
            <a:endParaRPr lang="en-US" sz="2400" dirty="0"/>
          </a:p>
          <a:p>
            <a:endParaRPr lang="en-US" sz="2400" b="0" i="0" dirty="0">
              <a:solidFill>
                <a:srgbClr val="000000"/>
              </a:solidFill>
              <a:effectLst/>
              <a:latin typeface="CrimsonText-Roman"/>
            </a:endParaRPr>
          </a:p>
          <a:p>
            <a:r>
              <a:rPr lang="en-US" sz="2400" b="0" i="0" dirty="0">
                <a:solidFill>
                  <a:srgbClr val="000000"/>
                </a:solidFill>
                <a:effectLst/>
                <a:latin typeface="CrimsonText-Roman"/>
              </a:rPr>
              <a:t>Some obvious restrictions apply. For example, you can’t use AWS storage services if your Kubernetes cluster is running in Microsoft Azure. However, each provider (</a:t>
            </a:r>
            <a:r>
              <a:rPr lang="en-US" sz="2400" b="0" i="0" dirty="0" err="1">
                <a:solidFill>
                  <a:srgbClr val="000000"/>
                </a:solidFill>
                <a:effectLst/>
                <a:latin typeface="CrimsonText-Roman"/>
              </a:rPr>
              <a:t>a.k.a</a:t>
            </a:r>
            <a:r>
              <a:rPr lang="en-US" sz="2400" b="0" i="0" dirty="0">
                <a:solidFill>
                  <a:srgbClr val="000000"/>
                </a:solidFill>
                <a:effectLst/>
                <a:latin typeface="CrimsonText-Roman"/>
              </a:rPr>
              <a:t> provisioner) needs a CSI plugin to expose their storage assets to Kubernetes. The plugin usually runs as a set of Pods in the </a:t>
            </a:r>
            <a:r>
              <a:rPr lang="en-US" sz="2000" b="0" i="0" dirty="0" err="1">
                <a:solidFill>
                  <a:srgbClr val="000000"/>
                </a:solidFill>
                <a:effectLst/>
                <a:latin typeface="SourceCodePro-Regular"/>
              </a:rPr>
              <a:t>kube</a:t>
            </a:r>
            <a:r>
              <a:rPr lang="en-US" sz="2000" b="0" i="0" dirty="0">
                <a:solidFill>
                  <a:srgbClr val="000000"/>
                </a:solidFill>
                <a:effectLst/>
                <a:latin typeface="SourceCodePro-Regular"/>
              </a:rPr>
              <a:t>-system </a:t>
            </a:r>
            <a:r>
              <a:rPr lang="en-US" sz="2400" b="0" i="0" dirty="0">
                <a:solidFill>
                  <a:srgbClr val="000000"/>
                </a:solidFill>
                <a:effectLst/>
                <a:latin typeface="CrimsonText-Roman"/>
              </a:rPr>
              <a:t>Namespace.</a:t>
            </a:r>
            <a:r>
              <a:rPr lang="en-US" sz="2400" dirty="0"/>
              <a:t> </a:t>
            </a:r>
            <a:br>
              <a:rPr lang="en-US" sz="2400" dirty="0"/>
            </a:br>
            <a:endParaRPr lang="en-US" sz="2400" dirty="0"/>
          </a:p>
        </p:txBody>
      </p:sp>
    </p:spTree>
    <p:extLst>
      <p:ext uri="{BB962C8B-B14F-4D97-AF65-F5344CB8AC3E}">
        <p14:creationId xmlns:p14="http://schemas.microsoft.com/office/powerpoint/2010/main" val="4098628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BE30217-FAAB-A1D6-E30E-AA0D4817EEE5}"/>
              </a:ext>
            </a:extLst>
          </p:cNvPr>
          <p:cNvSpPr>
            <a:spLocks noGrp="1"/>
          </p:cNvSpPr>
          <p:nvPr>
            <p:ph type="dt" sz="half" idx="10"/>
          </p:nvPr>
        </p:nvSpPr>
        <p:spPr/>
        <p:txBody>
          <a:bodyPr/>
          <a:lstStyle/>
          <a:p>
            <a:fld id="{D40A7B7E-3938-4D0E-8E14-E58AA83CCFB6}" type="datetime1">
              <a:rPr lang="en-US" smtClean="0"/>
              <a:t>8/5/2024</a:t>
            </a:fld>
            <a:endParaRPr lang="en-US" dirty="0"/>
          </a:p>
        </p:txBody>
      </p:sp>
      <p:sp>
        <p:nvSpPr>
          <p:cNvPr id="5" name="Footer Placeholder 4">
            <a:extLst>
              <a:ext uri="{FF2B5EF4-FFF2-40B4-BE49-F238E27FC236}">
                <a16:creationId xmlns:a16="http://schemas.microsoft.com/office/drawing/2014/main" id="{C0F72F67-0087-4D78-3D72-5AA1EB2EDB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CFBE5F-BE9B-08C5-09F1-C54A11820207}"/>
              </a:ext>
            </a:extLst>
          </p:cNvPr>
          <p:cNvSpPr>
            <a:spLocks noGrp="1"/>
          </p:cNvSpPr>
          <p:nvPr>
            <p:ph type="sldNum" sz="quarter" idx="12"/>
          </p:nvPr>
        </p:nvSpPr>
        <p:spPr/>
        <p:txBody>
          <a:bodyPr/>
          <a:lstStyle/>
          <a:p>
            <a:fld id="{5EE24C92-1265-4741-8F9F-404A15D9386E}" type="slidenum">
              <a:rPr lang="en-US" smtClean="0"/>
              <a:t>44</a:t>
            </a:fld>
            <a:endParaRPr lang="en-US"/>
          </a:p>
        </p:txBody>
      </p:sp>
      <p:sp>
        <p:nvSpPr>
          <p:cNvPr id="8" name="TextBox 7">
            <a:extLst>
              <a:ext uri="{FF2B5EF4-FFF2-40B4-BE49-F238E27FC236}">
                <a16:creationId xmlns:a16="http://schemas.microsoft.com/office/drawing/2014/main" id="{7306B39B-055F-2DF6-7C97-FE0D74F5B7E3}"/>
              </a:ext>
            </a:extLst>
          </p:cNvPr>
          <p:cNvSpPr txBox="1"/>
          <p:nvPr/>
        </p:nvSpPr>
        <p:spPr>
          <a:xfrm>
            <a:off x="601480" y="1514566"/>
            <a:ext cx="10989039" cy="4062651"/>
          </a:xfrm>
          <a:prstGeom prst="rect">
            <a:avLst/>
          </a:prstGeom>
          <a:noFill/>
        </p:spPr>
        <p:txBody>
          <a:bodyPr wrap="square">
            <a:spAutoFit/>
          </a:bodyPr>
          <a:lstStyle/>
          <a:p>
            <a:r>
              <a:rPr lang="en-US" sz="2000" b="0" i="0" dirty="0">
                <a:solidFill>
                  <a:srgbClr val="000000"/>
                </a:solidFill>
                <a:effectLst/>
                <a:latin typeface="CrimsonText-Roman"/>
              </a:rPr>
              <a:t>The CSI is a vital piece of the Kubernetes storage jigsaw and has been instrumental in bringing enterprise-grade storage from traditional vendors to Kubernetes. However, unless you’re a developer writing storage plugins, you’re unlikely to interact with it very often.</a:t>
            </a:r>
          </a:p>
          <a:p>
            <a:r>
              <a:rPr lang="en-US" sz="2000" b="0" i="0" dirty="0">
                <a:solidFill>
                  <a:srgbClr val="000000"/>
                </a:solidFill>
                <a:effectLst/>
                <a:latin typeface="CrimsonText-Roman"/>
              </a:rPr>
              <a:t>It’s an open-source project that defines a standards-based interface so that storage can be leveraged in a uniform way across multiple container orchestrators. For example, a storage vendor </a:t>
            </a:r>
            <a:r>
              <a:rPr lang="en-US" sz="2000" b="0" i="1" dirty="0">
                <a:solidFill>
                  <a:srgbClr val="000000"/>
                </a:solidFill>
                <a:effectLst/>
                <a:latin typeface="CrimsonText-Italic"/>
              </a:rPr>
              <a:t>should </a:t>
            </a:r>
            <a:r>
              <a:rPr lang="en-US" sz="2000" b="0" i="0" dirty="0">
                <a:solidFill>
                  <a:srgbClr val="000000"/>
                </a:solidFill>
                <a:effectLst/>
                <a:latin typeface="CrimsonText-Roman"/>
              </a:rPr>
              <a:t>be able to write a single CSI plugin that works across multiple orchestrators such as Kubernetes and Docker Swarm. In practice, Kubernetes is the focus, but Docker is implementing support for the CSI.</a:t>
            </a:r>
          </a:p>
          <a:p>
            <a:r>
              <a:rPr lang="en-US" sz="2000" b="0" i="0" dirty="0">
                <a:solidFill>
                  <a:srgbClr val="000000"/>
                </a:solidFill>
                <a:effectLst/>
                <a:latin typeface="CrimsonText-Roman"/>
              </a:rPr>
              <a:t>From a day-to-day perspective, your main interaction with the CSI will be referencing the appropriate CSI plugin in your YAML manifest files and reading its documentation to find supported features and attributes.</a:t>
            </a:r>
          </a:p>
          <a:p>
            <a:r>
              <a:rPr lang="en-US" sz="2000" b="0" i="0" dirty="0">
                <a:solidFill>
                  <a:srgbClr val="000000"/>
                </a:solidFill>
                <a:effectLst/>
                <a:latin typeface="CrimsonText-Roman"/>
              </a:rPr>
              <a:t>Sometimes we call plugins </a:t>
            </a:r>
            <a:r>
              <a:rPr lang="en-US" sz="2000" b="0" i="1" dirty="0">
                <a:solidFill>
                  <a:srgbClr val="000000"/>
                </a:solidFill>
                <a:effectLst/>
                <a:latin typeface="CrimsonText-Italic"/>
              </a:rPr>
              <a:t>“provisioners”</a:t>
            </a:r>
            <a:r>
              <a:rPr lang="en-US" sz="2000" b="0" i="0" dirty="0">
                <a:solidFill>
                  <a:srgbClr val="000000"/>
                </a:solidFill>
                <a:effectLst/>
                <a:latin typeface="CrimsonText-Roman"/>
              </a:rPr>
              <a:t>, especially when we talk about Storage Classes later in the chapter.</a:t>
            </a:r>
            <a:r>
              <a:rPr lang="en-US" sz="2000" dirty="0"/>
              <a:t> </a:t>
            </a:r>
            <a:br>
              <a:rPr lang="en-US" sz="2000" dirty="0"/>
            </a:br>
            <a:endParaRPr lang="en-US" sz="2000" dirty="0"/>
          </a:p>
        </p:txBody>
      </p:sp>
    </p:spTree>
    <p:extLst>
      <p:ext uri="{BB962C8B-B14F-4D97-AF65-F5344CB8AC3E}">
        <p14:creationId xmlns:p14="http://schemas.microsoft.com/office/powerpoint/2010/main" val="42336373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BE30217-FAAB-A1D6-E30E-AA0D4817EEE5}"/>
              </a:ext>
            </a:extLst>
          </p:cNvPr>
          <p:cNvSpPr>
            <a:spLocks noGrp="1"/>
          </p:cNvSpPr>
          <p:nvPr>
            <p:ph type="dt" sz="half" idx="10"/>
          </p:nvPr>
        </p:nvSpPr>
        <p:spPr/>
        <p:txBody>
          <a:bodyPr/>
          <a:lstStyle/>
          <a:p>
            <a:fld id="{D40A7B7E-3938-4D0E-8E14-E58AA83CCFB6}" type="datetime1">
              <a:rPr lang="en-US" smtClean="0"/>
              <a:t>8/5/2024</a:t>
            </a:fld>
            <a:endParaRPr lang="en-US" dirty="0"/>
          </a:p>
        </p:txBody>
      </p:sp>
      <p:sp>
        <p:nvSpPr>
          <p:cNvPr id="5" name="Footer Placeholder 4">
            <a:extLst>
              <a:ext uri="{FF2B5EF4-FFF2-40B4-BE49-F238E27FC236}">
                <a16:creationId xmlns:a16="http://schemas.microsoft.com/office/drawing/2014/main" id="{C0F72F67-0087-4D78-3D72-5AA1EB2EDB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CFBE5F-BE9B-08C5-09F1-C54A11820207}"/>
              </a:ext>
            </a:extLst>
          </p:cNvPr>
          <p:cNvSpPr>
            <a:spLocks noGrp="1"/>
          </p:cNvSpPr>
          <p:nvPr>
            <p:ph type="sldNum" sz="quarter" idx="12"/>
          </p:nvPr>
        </p:nvSpPr>
        <p:spPr/>
        <p:txBody>
          <a:bodyPr/>
          <a:lstStyle/>
          <a:p>
            <a:fld id="{5EE24C92-1265-4741-8F9F-404A15D9386E}" type="slidenum">
              <a:rPr lang="en-US" smtClean="0"/>
              <a:t>45</a:t>
            </a:fld>
            <a:endParaRPr lang="en-US"/>
          </a:p>
        </p:txBody>
      </p:sp>
      <p:sp>
        <p:nvSpPr>
          <p:cNvPr id="3" name="TextBox 2">
            <a:extLst>
              <a:ext uri="{FF2B5EF4-FFF2-40B4-BE49-F238E27FC236}">
                <a16:creationId xmlns:a16="http://schemas.microsoft.com/office/drawing/2014/main" id="{13927B80-BFD9-15DF-81AC-E763F4EBC74F}"/>
              </a:ext>
            </a:extLst>
          </p:cNvPr>
          <p:cNvSpPr txBox="1"/>
          <p:nvPr/>
        </p:nvSpPr>
        <p:spPr>
          <a:xfrm>
            <a:off x="2970119" y="1219371"/>
            <a:ext cx="6093500" cy="830997"/>
          </a:xfrm>
          <a:prstGeom prst="rect">
            <a:avLst/>
          </a:prstGeom>
          <a:noFill/>
        </p:spPr>
        <p:txBody>
          <a:bodyPr wrap="square">
            <a:spAutoFit/>
          </a:bodyPr>
          <a:lstStyle/>
          <a:p>
            <a:r>
              <a:rPr lang="en-US" sz="2400" b="1" i="0" dirty="0">
                <a:solidFill>
                  <a:srgbClr val="000000"/>
                </a:solidFill>
                <a:effectLst/>
                <a:latin typeface="OpenSans-Bold"/>
              </a:rPr>
              <a:t>The Kubernetes persistent volume subsystem</a:t>
            </a:r>
            <a:r>
              <a:rPr lang="en-US" sz="2400" dirty="0"/>
              <a:t> </a:t>
            </a:r>
            <a:br>
              <a:rPr lang="en-US" sz="2400" dirty="0"/>
            </a:br>
            <a:endParaRPr lang="en-US" sz="2400" dirty="0"/>
          </a:p>
        </p:txBody>
      </p:sp>
      <p:pic>
        <p:nvPicPr>
          <p:cNvPr id="8" name="Picture 7">
            <a:extLst>
              <a:ext uri="{FF2B5EF4-FFF2-40B4-BE49-F238E27FC236}">
                <a16:creationId xmlns:a16="http://schemas.microsoft.com/office/drawing/2014/main" id="{1A532FA3-7D1C-09A1-9161-CC5B6AC9455F}"/>
              </a:ext>
            </a:extLst>
          </p:cNvPr>
          <p:cNvPicPr>
            <a:picLocks noChangeAspect="1"/>
          </p:cNvPicPr>
          <p:nvPr/>
        </p:nvPicPr>
        <p:blipFill>
          <a:blip r:embed="rId2"/>
          <a:stretch>
            <a:fillRect/>
          </a:stretch>
        </p:blipFill>
        <p:spPr>
          <a:xfrm>
            <a:off x="2701407" y="1831694"/>
            <a:ext cx="7059010" cy="1638529"/>
          </a:xfrm>
          <a:prstGeom prst="rect">
            <a:avLst/>
          </a:prstGeom>
        </p:spPr>
      </p:pic>
      <p:sp>
        <p:nvSpPr>
          <p:cNvPr id="11" name="TextBox 10">
            <a:extLst>
              <a:ext uri="{FF2B5EF4-FFF2-40B4-BE49-F238E27FC236}">
                <a16:creationId xmlns:a16="http://schemas.microsoft.com/office/drawing/2014/main" id="{502A771A-4DC2-E55D-5582-B6E3444ECBBE}"/>
              </a:ext>
            </a:extLst>
          </p:cNvPr>
          <p:cNvSpPr txBox="1"/>
          <p:nvPr/>
        </p:nvSpPr>
        <p:spPr>
          <a:xfrm>
            <a:off x="3184162" y="4361899"/>
            <a:ext cx="6093500" cy="1754326"/>
          </a:xfrm>
          <a:prstGeom prst="rect">
            <a:avLst/>
          </a:prstGeom>
          <a:noFill/>
        </p:spPr>
        <p:txBody>
          <a:bodyPr wrap="square">
            <a:spAutoFit/>
          </a:bodyPr>
          <a:lstStyle/>
          <a:p>
            <a:r>
              <a:rPr lang="en-US" sz="1800" b="0" i="0" dirty="0">
                <a:solidFill>
                  <a:srgbClr val="000000"/>
                </a:solidFill>
                <a:effectLst/>
                <a:latin typeface="CrimsonText-Roman"/>
              </a:rPr>
              <a:t>The three core API resources in the persistent volume subsystem are:</a:t>
            </a:r>
          </a:p>
          <a:p>
            <a:r>
              <a:rPr lang="en-US" sz="1800" b="0" i="0" dirty="0">
                <a:solidFill>
                  <a:srgbClr val="000000"/>
                </a:solidFill>
                <a:effectLst/>
                <a:latin typeface="CrimsonText-Roman"/>
              </a:rPr>
              <a:t>• Persistent Volumes (PV)</a:t>
            </a:r>
          </a:p>
          <a:p>
            <a:r>
              <a:rPr lang="en-US" sz="1800" b="0" i="0" dirty="0">
                <a:solidFill>
                  <a:srgbClr val="000000"/>
                </a:solidFill>
                <a:effectLst/>
                <a:latin typeface="CrimsonText-Roman"/>
              </a:rPr>
              <a:t>• Persistent Volume Claims (PVC)</a:t>
            </a:r>
          </a:p>
          <a:p>
            <a:r>
              <a:rPr lang="en-US" sz="1800" b="0" i="0" dirty="0">
                <a:solidFill>
                  <a:srgbClr val="000000"/>
                </a:solidFill>
                <a:effectLst/>
                <a:latin typeface="CrimsonText-Roman"/>
              </a:rPr>
              <a:t>• Storage Classes (SC)</a:t>
            </a:r>
            <a:r>
              <a:rPr lang="en-US" dirty="0"/>
              <a:t> </a:t>
            </a:r>
            <a:br>
              <a:rPr lang="en-US" dirty="0"/>
            </a:br>
            <a:endParaRPr lang="en-US" dirty="0"/>
          </a:p>
        </p:txBody>
      </p:sp>
    </p:spTree>
    <p:extLst>
      <p:ext uri="{BB962C8B-B14F-4D97-AF65-F5344CB8AC3E}">
        <p14:creationId xmlns:p14="http://schemas.microsoft.com/office/powerpoint/2010/main" val="35380580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BE30217-FAAB-A1D6-E30E-AA0D4817EEE5}"/>
              </a:ext>
            </a:extLst>
          </p:cNvPr>
          <p:cNvSpPr>
            <a:spLocks noGrp="1"/>
          </p:cNvSpPr>
          <p:nvPr>
            <p:ph type="dt" sz="half" idx="10"/>
          </p:nvPr>
        </p:nvSpPr>
        <p:spPr/>
        <p:txBody>
          <a:bodyPr/>
          <a:lstStyle/>
          <a:p>
            <a:fld id="{D40A7B7E-3938-4D0E-8E14-E58AA83CCFB6}" type="datetime1">
              <a:rPr lang="en-US" smtClean="0"/>
              <a:t>8/5/2024</a:t>
            </a:fld>
            <a:endParaRPr lang="en-US" dirty="0"/>
          </a:p>
        </p:txBody>
      </p:sp>
      <p:sp>
        <p:nvSpPr>
          <p:cNvPr id="5" name="Footer Placeholder 4">
            <a:extLst>
              <a:ext uri="{FF2B5EF4-FFF2-40B4-BE49-F238E27FC236}">
                <a16:creationId xmlns:a16="http://schemas.microsoft.com/office/drawing/2014/main" id="{C0F72F67-0087-4D78-3D72-5AA1EB2EDB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CFBE5F-BE9B-08C5-09F1-C54A11820207}"/>
              </a:ext>
            </a:extLst>
          </p:cNvPr>
          <p:cNvSpPr>
            <a:spLocks noGrp="1"/>
          </p:cNvSpPr>
          <p:nvPr>
            <p:ph type="sldNum" sz="quarter" idx="12"/>
          </p:nvPr>
        </p:nvSpPr>
        <p:spPr/>
        <p:txBody>
          <a:bodyPr/>
          <a:lstStyle/>
          <a:p>
            <a:fld id="{5EE24C92-1265-4741-8F9F-404A15D9386E}" type="slidenum">
              <a:rPr lang="en-US" smtClean="0"/>
              <a:t>46</a:t>
            </a:fld>
            <a:endParaRPr lang="en-US"/>
          </a:p>
        </p:txBody>
      </p:sp>
      <p:sp>
        <p:nvSpPr>
          <p:cNvPr id="7" name="TextBox 6">
            <a:extLst>
              <a:ext uri="{FF2B5EF4-FFF2-40B4-BE49-F238E27FC236}">
                <a16:creationId xmlns:a16="http://schemas.microsoft.com/office/drawing/2014/main" id="{59CC9579-5EBD-B6C2-6B14-328108654149}"/>
              </a:ext>
            </a:extLst>
          </p:cNvPr>
          <p:cNvSpPr txBox="1"/>
          <p:nvPr/>
        </p:nvSpPr>
        <p:spPr>
          <a:xfrm>
            <a:off x="833587" y="1610885"/>
            <a:ext cx="10520213" cy="1200329"/>
          </a:xfrm>
          <a:prstGeom prst="rect">
            <a:avLst/>
          </a:prstGeom>
          <a:noFill/>
        </p:spPr>
        <p:txBody>
          <a:bodyPr wrap="square">
            <a:spAutoFit/>
          </a:bodyPr>
          <a:lstStyle/>
          <a:p>
            <a:r>
              <a:rPr lang="en-US" sz="2400" b="0" i="0" dirty="0">
                <a:solidFill>
                  <a:srgbClr val="000000"/>
                </a:solidFill>
                <a:effectLst/>
                <a:latin typeface="CrimsonText-Roman"/>
              </a:rPr>
              <a:t>At a high level, </a:t>
            </a:r>
            <a:r>
              <a:rPr lang="en-US" sz="2400" b="1" i="0" dirty="0">
                <a:solidFill>
                  <a:srgbClr val="000000"/>
                </a:solidFill>
                <a:effectLst/>
                <a:latin typeface="CrimsonText-Bold"/>
              </a:rPr>
              <a:t>PVs </a:t>
            </a:r>
            <a:r>
              <a:rPr lang="en-US" sz="2400" b="0" i="0" dirty="0">
                <a:solidFill>
                  <a:srgbClr val="000000"/>
                </a:solidFill>
                <a:effectLst/>
                <a:latin typeface="CrimsonText-Roman"/>
              </a:rPr>
              <a:t>are how external storage assets are represented in Kubernetes. </a:t>
            </a:r>
            <a:r>
              <a:rPr lang="en-US" sz="2400" b="1" i="0" dirty="0">
                <a:solidFill>
                  <a:srgbClr val="000000"/>
                </a:solidFill>
                <a:effectLst/>
                <a:latin typeface="CrimsonText-Bold"/>
              </a:rPr>
              <a:t>PVCs </a:t>
            </a:r>
            <a:r>
              <a:rPr lang="en-US" sz="2400" b="0" i="0" dirty="0">
                <a:solidFill>
                  <a:srgbClr val="000000"/>
                </a:solidFill>
                <a:effectLst/>
                <a:latin typeface="CrimsonText-Roman"/>
              </a:rPr>
              <a:t>are like tickets that grant a Pod access to a PV. </a:t>
            </a:r>
            <a:r>
              <a:rPr lang="en-US" sz="2400" b="1" i="0" dirty="0">
                <a:solidFill>
                  <a:srgbClr val="000000"/>
                </a:solidFill>
                <a:effectLst/>
                <a:latin typeface="CrimsonText-Bold"/>
              </a:rPr>
              <a:t>SCs </a:t>
            </a:r>
            <a:r>
              <a:rPr lang="en-US" sz="2400" b="0" i="0" dirty="0">
                <a:solidFill>
                  <a:srgbClr val="000000"/>
                </a:solidFill>
                <a:effectLst/>
                <a:latin typeface="CrimsonText-Roman"/>
              </a:rPr>
              <a:t>make it all dynamic.</a:t>
            </a:r>
            <a:r>
              <a:rPr lang="en-US" sz="2400" dirty="0"/>
              <a:t> </a:t>
            </a:r>
            <a:br>
              <a:rPr lang="en-US" sz="2400" dirty="0"/>
            </a:br>
            <a:endParaRPr lang="en-US" sz="2400" dirty="0"/>
          </a:p>
        </p:txBody>
      </p:sp>
      <p:sp>
        <p:nvSpPr>
          <p:cNvPr id="9" name="TextBox 8">
            <a:extLst>
              <a:ext uri="{FF2B5EF4-FFF2-40B4-BE49-F238E27FC236}">
                <a16:creationId xmlns:a16="http://schemas.microsoft.com/office/drawing/2014/main" id="{EF67B3C6-2C9A-38D3-F4A8-5A5D792959DB}"/>
              </a:ext>
            </a:extLst>
          </p:cNvPr>
          <p:cNvSpPr txBox="1"/>
          <p:nvPr/>
        </p:nvSpPr>
        <p:spPr>
          <a:xfrm>
            <a:off x="1262922" y="2811214"/>
            <a:ext cx="9365104" cy="2031325"/>
          </a:xfrm>
          <a:prstGeom prst="rect">
            <a:avLst/>
          </a:prstGeom>
          <a:noFill/>
        </p:spPr>
        <p:txBody>
          <a:bodyPr wrap="square">
            <a:spAutoFit/>
          </a:bodyPr>
          <a:lstStyle/>
          <a:p>
            <a:r>
              <a:rPr lang="en-US" sz="1800" b="0" i="0" dirty="0">
                <a:solidFill>
                  <a:srgbClr val="000000"/>
                </a:solidFill>
                <a:effectLst/>
                <a:latin typeface="CrimsonText-Roman"/>
              </a:rPr>
              <a:t>Assume you have an external storage system with two tiers of storage:</a:t>
            </a:r>
          </a:p>
          <a:p>
            <a:r>
              <a:rPr lang="en-US" sz="1800" b="0" i="0" dirty="0">
                <a:solidFill>
                  <a:srgbClr val="000000"/>
                </a:solidFill>
                <a:effectLst/>
                <a:latin typeface="CrimsonText-Roman"/>
              </a:rPr>
              <a:t>• Flash/SSD fast storage</a:t>
            </a:r>
          </a:p>
          <a:p>
            <a:r>
              <a:rPr lang="en-US" sz="1800" b="0" i="0" dirty="0">
                <a:solidFill>
                  <a:srgbClr val="000000"/>
                </a:solidFill>
                <a:effectLst/>
                <a:latin typeface="CrimsonText-Roman"/>
              </a:rPr>
              <a:t>• Mechanical slow archive storage</a:t>
            </a:r>
          </a:p>
          <a:p>
            <a:r>
              <a:rPr lang="en-US" sz="1800" b="0" i="0" dirty="0">
                <a:solidFill>
                  <a:srgbClr val="000000"/>
                </a:solidFill>
                <a:effectLst/>
                <a:latin typeface="CrimsonText-Roman"/>
              </a:rPr>
              <a:t>You expect apps on your Kubernetes cluster to use both, so you create the following two </a:t>
            </a:r>
            <a:r>
              <a:rPr lang="en-US" sz="1800" b="0" i="1" dirty="0">
                <a:solidFill>
                  <a:srgbClr val="000000"/>
                </a:solidFill>
                <a:effectLst/>
                <a:latin typeface="CrimsonText-Italic"/>
              </a:rPr>
              <a:t>Storage Classes</a:t>
            </a:r>
            <a:r>
              <a:rPr lang="en-US" sz="1800" b="0" i="0" dirty="0">
                <a:solidFill>
                  <a:srgbClr val="000000"/>
                </a:solidFill>
                <a:effectLst/>
                <a:latin typeface="CrimsonText-Roman"/>
              </a:rPr>
              <a:t>.</a:t>
            </a:r>
          </a:p>
          <a:p>
            <a:br>
              <a:rPr lang="en-US" dirty="0"/>
            </a:br>
            <a:endParaRPr lang="en-US" dirty="0"/>
          </a:p>
        </p:txBody>
      </p:sp>
      <p:pic>
        <p:nvPicPr>
          <p:cNvPr id="11" name="Picture 10">
            <a:extLst>
              <a:ext uri="{FF2B5EF4-FFF2-40B4-BE49-F238E27FC236}">
                <a16:creationId xmlns:a16="http://schemas.microsoft.com/office/drawing/2014/main" id="{C73D8D13-4BB7-B878-289D-197AE66FF2E1}"/>
              </a:ext>
            </a:extLst>
          </p:cNvPr>
          <p:cNvPicPr>
            <a:picLocks noChangeAspect="1"/>
          </p:cNvPicPr>
          <p:nvPr/>
        </p:nvPicPr>
        <p:blipFill>
          <a:blip r:embed="rId2"/>
          <a:stretch>
            <a:fillRect/>
          </a:stretch>
        </p:blipFill>
        <p:spPr>
          <a:xfrm>
            <a:off x="1262922" y="4584501"/>
            <a:ext cx="8382673" cy="1014943"/>
          </a:xfrm>
          <a:prstGeom prst="rect">
            <a:avLst/>
          </a:prstGeom>
        </p:spPr>
      </p:pic>
    </p:spTree>
    <p:extLst>
      <p:ext uri="{BB962C8B-B14F-4D97-AF65-F5344CB8AC3E}">
        <p14:creationId xmlns:p14="http://schemas.microsoft.com/office/powerpoint/2010/main" val="34577953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BE30217-FAAB-A1D6-E30E-AA0D4817EEE5}"/>
              </a:ext>
            </a:extLst>
          </p:cNvPr>
          <p:cNvSpPr>
            <a:spLocks noGrp="1"/>
          </p:cNvSpPr>
          <p:nvPr>
            <p:ph type="dt" sz="half" idx="10"/>
          </p:nvPr>
        </p:nvSpPr>
        <p:spPr/>
        <p:txBody>
          <a:bodyPr/>
          <a:lstStyle/>
          <a:p>
            <a:fld id="{D40A7B7E-3938-4D0E-8E14-E58AA83CCFB6}" type="datetime1">
              <a:rPr lang="en-US" smtClean="0"/>
              <a:t>8/5/2024</a:t>
            </a:fld>
            <a:endParaRPr lang="en-US" dirty="0"/>
          </a:p>
        </p:txBody>
      </p:sp>
      <p:sp>
        <p:nvSpPr>
          <p:cNvPr id="5" name="Footer Placeholder 4">
            <a:extLst>
              <a:ext uri="{FF2B5EF4-FFF2-40B4-BE49-F238E27FC236}">
                <a16:creationId xmlns:a16="http://schemas.microsoft.com/office/drawing/2014/main" id="{C0F72F67-0087-4D78-3D72-5AA1EB2EDB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CFBE5F-BE9B-08C5-09F1-C54A11820207}"/>
              </a:ext>
            </a:extLst>
          </p:cNvPr>
          <p:cNvSpPr>
            <a:spLocks noGrp="1"/>
          </p:cNvSpPr>
          <p:nvPr>
            <p:ph type="sldNum" sz="quarter" idx="12"/>
          </p:nvPr>
        </p:nvSpPr>
        <p:spPr/>
        <p:txBody>
          <a:bodyPr/>
          <a:lstStyle/>
          <a:p>
            <a:fld id="{5EE24C92-1265-4741-8F9F-404A15D9386E}" type="slidenum">
              <a:rPr lang="en-US" smtClean="0"/>
              <a:t>47</a:t>
            </a:fld>
            <a:endParaRPr lang="en-US"/>
          </a:p>
        </p:txBody>
      </p:sp>
      <p:sp>
        <p:nvSpPr>
          <p:cNvPr id="3" name="TextBox 2">
            <a:extLst>
              <a:ext uri="{FF2B5EF4-FFF2-40B4-BE49-F238E27FC236}">
                <a16:creationId xmlns:a16="http://schemas.microsoft.com/office/drawing/2014/main" id="{77E77E78-DA16-1E2C-6E95-7CD587EA03A5}"/>
              </a:ext>
            </a:extLst>
          </p:cNvPr>
          <p:cNvSpPr txBox="1"/>
          <p:nvPr/>
        </p:nvSpPr>
        <p:spPr>
          <a:xfrm>
            <a:off x="333532" y="1120676"/>
            <a:ext cx="11523688" cy="1477328"/>
          </a:xfrm>
          <a:prstGeom prst="rect">
            <a:avLst/>
          </a:prstGeom>
          <a:noFill/>
        </p:spPr>
        <p:txBody>
          <a:bodyPr wrap="square">
            <a:spAutoFit/>
          </a:bodyPr>
          <a:lstStyle/>
          <a:p>
            <a:r>
              <a:rPr lang="en-US" sz="1800" b="0" i="0" dirty="0">
                <a:solidFill>
                  <a:srgbClr val="000000"/>
                </a:solidFill>
                <a:effectLst/>
                <a:latin typeface="CrimsonText-Roman"/>
              </a:rPr>
              <a:t>With the </a:t>
            </a:r>
            <a:r>
              <a:rPr lang="en-US" sz="1800" b="0" i="1" dirty="0" err="1">
                <a:solidFill>
                  <a:srgbClr val="000000"/>
                </a:solidFill>
                <a:effectLst/>
                <a:latin typeface="CrimsonText-Italic"/>
              </a:rPr>
              <a:t>StorageClass</a:t>
            </a:r>
            <a:r>
              <a:rPr lang="en-US" sz="1800" b="0" i="1" dirty="0">
                <a:solidFill>
                  <a:srgbClr val="000000"/>
                </a:solidFill>
                <a:effectLst/>
                <a:latin typeface="CrimsonText-Italic"/>
              </a:rPr>
              <a:t> </a:t>
            </a:r>
            <a:r>
              <a:rPr lang="en-US" sz="1800" b="0" i="0" dirty="0">
                <a:solidFill>
                  <a:srgbClr val="000000"/>
                </a:solidFill>
                <a:effectLst/>
                <a:latin typeface="CrimsonText-Roman"/>
              </a:rPr>
              <a:t>objects in place, applications can create volumes on-the-fly by creating </a:t>
            </a:r>
            <a:r>
              <a:rPr lang="en-US" sz="1800" b="0" i="1" dirty="0">
                <a:solidFill>
                  <a:srgbClr val="000000"/>
                </a:solidFill>
                <a:effectLst/>
                <a:latin typeface="CrimsonText-Italic"/>
              </a:rPr>
              <a:t>Persistent Volume Claims (PVC) </a:t>
            </a:r>
            <a:r>
              <a:rPr lang="en-US" sz="1800" b="0" i="0" dirty="0">
                <a:solidFill>
                  <a:srgbClr val="000000"/>
                </a:solidFill>
                <a:effectLst/>
                <a:latin typeface="CrimsonText-Roman"/>
              </a:rPr>
              <a:t>that reference either of the storage classes. Each time this happens, the CSI plugin instructs the external storage system to create an appropriate storage asset. This is automatically mapped to a PV on Kubernetes and the app uses the PVC to claim it and mount it for use.</a:t>
            </a:r>
            <a:r>
              <a:rPr lang="en-US" dirty="0"/>
              <a:t> </a:t>
            </a:r>
            <a:br>
              <a:rPr lang="en-US" dirty="0"/>
            </a:br>
            <a:endParaRPr lang="en-US" dirty="0"/>
          </a:p>
        </p:txBody>
      </p:sp>
    </p:spTree>
    <p:extLst>
      <p:ext uri="{BB962C8B-B14F-4D97-AF65-F5344CB8AC3E}">
        <p14:creationId xmlns:p14="http://schemas.microsoft.com/office/powerpoint/2010/main" val="7761118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BE30217-FAAB-A1D6-E30E-AA0D4817EEE5}"/>
              </a:ext>
            </a:extLst>
          </p:cNvPr>
          <p:cNvSpPr>
            <a:spLocks noGrp="1"/>
          </p:cNvSpPr>
          <p:nvPr>
            <p:ph type="dt" sz="half" idx="10"/>
          </p:nvPr>
        </p:nvSpPr>
        <p:spPr/>
        <p:txBody>
          <a:bodyPr/>
          <a:lstStyle/>
          <a:p>
            <a:fld id="{D40A7B7E-3938-4D0E-8E14-E58AA83CCFB6}" type="datetime1">
              <a:rPr lang="en-US" smtClean="0"/>
              <a:t>8/5/2024</a:t>
            </a:fld>
            <a:endParaRPr lang="en-US" dirty="0"/>
          </a:p>
        </p:txBody>
      </p:sp>
      <p:sp>
        <p:nvSpPr>
          <p:cNvPr id="5" name="Footer Placeholder 4">
            <a:extLst>
              <a:ext uri="{FF2B5EF4-FFF2-40B4-BE49-F238E27FC236}">
                <a16:creationId xmlns:a16="http://schemas.microsoft.com/office/drawing/2014/main" id="{C0F72F67-0087-4D78-3D72-5AA1EB2EDB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CFBE5F-BE9B-08C5-09F1-C54A11820207}"/>
              </a:ext>
            </a:extLst>
          </p:cNvPr>
          <p:cNvSpPr>
            <a:spLocks noGrp="1"/>
          </p:cNvSpPr>
          <p:nvPr>
            <p:ph type="sldNum" sz="quarter" idx="12"/>
          </p:nvPr>
        </p:nvSpPr>
        <p:spPr/>
        <p:txBody>
          <a:bodyPr/>
          <a:lstStyle/>
          <a:p>
            <a:fld id="{5EE24C92-1265-4741-8F9F-404A15D9386E}" type="slidenum">
              <a:rPr lang="en-US" smtClean="0"/>
              <a:t>48</a:t>
            </a:fld>
            <a:endParaRPr lang="en-US"/>
          </a:p>
        </p:txBody>
      </p:sp>
      <p:sp>
        <p:nvSpPr>
          <p:cNvPr id="7" name="TextBox 6">
            <a:extLst>
              <a:ext uri="{FF2B5EF4-FFF2-40B4-BE49-F238E27FC236}">
                <a16:creationId xmlns:a16="http://schemas.microsoft.com/office/drawing/2014/main" id="{C7002D0A-3AA1-397D-8447-513BBB0479E7}"/>
              </a:ext>
            </a:extLst>
          </p:cNvPr>
          <p:cNvSpPr txBox="1"/>
          <p:nvPr/>
        </p:nvSpPr>
        <p:spPr>
          <a:xfrm>
            <a:off x="3581400" y="883543"/>
            <a:ext cx="6093500" cy="646331"/>
          </a:xfrm>
          <a:prstGeom prst="rect">
            <a:avLst/>
          </a:prstGeom>
          <a:noFill/>
        </p:spPr>
        <p:txBody>
          <a:bodyPr wrap="square">
            <a:spAutoFit/>
          </a:bodyPr>
          <a:lstStyle/>
          <a:p>
            <a:r>
              <a:rPr lang="en-US" sz="1800" b="1" i="0" dirty="0">
                <a:solidFill>
                  <a:srgbClr val="000000"/>
                </a:solidFill>
                <a:effectLst/>
                <a:latin typeface="OpenSans-Bold"/>
              </a:rPr>
              <a:t>Dynamic provisioning with Storage Classes</a:t>
            </a:r>
            <a:r>
              <a:rPr lang="en-US" dirty="0"/>
              <a:t> </a:t>
            </a:r>
            <a:br>
              <a:rPr lang="en-US" dirty="0"/>
            </a:br>
            <a:endParaRPr lang="en-US" dirty="0"/>
          </a:p>
        </p:txBody>
      </p:sp>
      <p:sp>
        <p:nvSpPr>
          <p:cNvPr id="9" name="TextBox 8">
            <a:extLst>
              <a:ext uri="{FF2B5EF4-FFF2-40B4-BE49-F238E27FC236}">
                <a16:creationId xmlns:a16="http://schemas.microsoft.com/office/drawing/2014/main" id="{0C9951C5-F96B-1759-A076-7C80C7E2A5DA}"/>
              </a:ext>
            </a:extLst>
          </p:cNvPr>
          <p:cNvSpPr txBox="1"/>
          <p:nvPr/>
        </p:nvSpPr>
        <p:spPr>
          <a:xfrm>
            <a:off x="838200" y="2349073"/>
            <a:ext cx="10304104" cy="2739211"/>
          </a:xfrm>
          <a:prstGeom prst="rect">
            <a:avLst/>
          </a:prstGeom>
          <a:noFill/>
        </p:spPr>
        <p:txBody>
          <a:bodyPr wrap="square">
            <a:spAutoFit/>
          </a:bodyPr>
          <a:lstStyle/>
          <a:p>
            <a:r>
              <a:rPr lang="en-US" sz="1800" b="0" i="0" dirty="0">
                <a:solidFill>
                  <a:srgbClr val="000000"/>
                </a:solidFill>
                <a:effectLst/>
                <a:latin typeface="CrimsonText-Roman"/>
              </a:rPr>
              <a:t>As the name suggests, storage classes allow you to define different classes/tiers of storage. How you define them is up to you and will depend on the types of storage you have available. For example, if your external storage systems support fast and slow storage, as well as remote replication, you might define these three classes:</a:t>
            </a:r>
            <a:r>
              <a:rPr lang="en-US" sz="2000" dirty="0"/>
              <a:t> </a:t>
            </a:r>
            <a:br>
              <a:rPr lang="en-US" sz="2000" dirty="0"/>
            </a:br>
            <a:br>
              <a:rPr lang="en-US" sz="2000" b="0" i="0" dirty="0">
                <a:solidFill>
                  <a:srgbClr val="000000"/>
                </a:solidFill>
                <a:effectLst/>
                <a:latin typeface="CrimsonText-Roman"/>
              </a:rPr>
            </a:br>
            <a:r>
              <a:rPr lang="en-US" sz="2000" b="0" i="0" dirty="0">
                <a:solidFill>
                  <a:srgbClr val="000000"/>
                </a:solidFill>
                <a:effectLst/>
                <a:latin typeface="CrimsonText-Roman"/>
              </a:rPr>
              <a:t>• </a:t>
            </a:r>
            <a:r>
              <a:rPr lang="en-US" sz="1800" b="0" i="0" dirty="0">
                <a:solidFill>
                  <a:srgbClr val="000000"/>
                </a:solidFill>
                <a:effectLst/>
                <a:latin typeface="SourceCodePro-Regular"/>
              </a:rPr>
              <a:t>fast-local</a:t>
            </a:r>
          </a:p>
          <a:p>
            <a:r>
              <a:rPr lang="en-US" sz="2000" b="0" i="0" dirty="0">
                <a:solidFill>
                  <a:srgbClr val="000000"/>
                </a:solidFill>
                <a:effectLst/>
                <a:latin typeface="CrimsonText-Roman"/>
              </a:rPr>
              <a:t>• </a:t>
            </a:r>
            <a:r>
              <a:rPr lang="en-US" sz="1800" b="0" i="0" dirty="0">
                <a:solidFill>
                  <a:srgbClr val="000000"/>
                </a:solidFill>
                <a:effectLst/>
                <a:latin typeface="SourceCodePro-Regular"/>
              </a:rPr>
              <a:t>fast-replicated</a:t>
            </a:r>
          </a:p>
          <a:p>
            <a:r>
              <a:rPr lang="en-US" sz="2000" b="0" i="0" dirty="0">
                <a:solidFill>
                  <a:srgbClr val="000000"/>
                </a:solidFill>
                <a:effectLst/>
                <a:latin typeface="CrimsonText-Roman"/>
              </a:rPr>
              <a:t>• </a:t>
            </a:r>
            <a:r>
              <a:rPr lang="en-US" sz="1800" b="0" i="0" dirty="0">
                <a:solidFill>
                  <a:srgbClr val="000000"/>
                </a:solidFill>
                <a:effectLst/>
                <a:latin typeface="SourceCodePro-Regular"/>
              </a:rPr>
              <a:t>slow-archive-local</a:t>
            </a:r>
            <a:r>
              <a:rPr lang="en-US" dirty="0"/>
              <a:t> </a:t>
            </a:r>
            <a:br>
              <a:rPr lang="en-US" dirty="0"/>
            </a:br>
            <a:endParaRPr lang="en-US" dirty="0"/>
          </a:p>
        </p:txBody>
      </p:sp>
      <p:sp>
        <p:nvSpPr>
          <p:cNvPr id="11" name="TextBox 10">
            <a:extLst>
              <a:ext uri="{FF2B5EF4-FFF2-40B4-BE49-F238E27FC236}">
                <a16:creationId xmlns:a16="http://schemas.microsoft.com/office/drawing/2014/main" id="{CA88C1C0-4997-B822-D270-86BB19892C2C}"/>
              </a:ext>
            </a:extLst>
          </p:cNvPr>
          <p:cNvSpPr txBox="1"/>
          <p:nvPr/>
        </p:nvSpPr>
        <p:spPr>
          <a:xfrm>
            <a:off x="863184" y="4935095"/>
            <a:ext cx="10490616" cy="1200329"/>
          </a:xfrm>
          <a:prstGeom prst="rect">
            <a:avLst/>
          </a:prstGeom>
          <a:noFill/>
        </p:spPr>
        <p:txBody>
          <a:bodyPr wrap="square">
            <a:spAutoFit/>
          </a:bodyPr>
          <a:lstStyle/>
          <a:p>
            <a:r>
              <a:rPr lang="en-US" sz="1800" b="0" i="0" dirty="0">
                <a:solidFill>
                  <a:srgbClr val="000000"/>
                </a:solidFill>
                <a:effectLst/>
                <a:latin typeface="CrimsonText-Roman"/>
              </a:rPr>
              <a:t>As far as Kubernetes goes, storage classes are resources in the </a:t>
            </a:r>
            <a:r>
              <a:rPr lang="en-US" sz="1600" b="0" i="0" dirty="0">
                <a:solidFill>
                  <a:srgbClr val="000000"/>
                </a:solidFill>
                <a:effectLst/>
                <a:latin typeface="SourceCodePro-Regular"/>
              </a:rPr>
              <a:t>storage.k8s.io/v1 </a:t>
            </a:r>
            <a:r>
              <a:rPr lang="en-US" sz="1800" b="0" i="0" dirty="0">
                <a:solidFill>
                  <a:srgbClr val="000000"/>
                </a:solidFill>
                <a:effectLst/>
                <a:latin typeface="CrimsonText-Roman"/>
              </a:rPr>
              <a:t>API group. The resource type is </a:t>
            </a:r>
            <a:r>
              <a:rPr lang="en-US" sz="1600" b="0" i="0" dirty="0" err="1">
                <a:solidFill>
                  <a:srgbClr val="000000"/>
                </a:solidFill>
                <a:effectLst/>
                <a:latin typeface="SourceCodePro-Regular"/>
              </a:rPr>
              <a:t>StorageClass</a:t>
            </a:r>
            <a:r>
              <a:rPr lang="en-US" sz="1800" b="0" i="0" dirty="0">
                <a:solidFill>
                  <a:srgbClr val="000000"/>
                </a:solidFill>
                <a:effectLst/>
                <a:latin typeface="CrimsonText-Roman"/>
              </a:rPr>
              <a:t>, and you define them in regular YAML files that you post to the API server for deployment. You can use the </a:t>
            </a:r>
            <a:r>
              <a:rPr lang="en-US" sz="1600" b="0" i="0" dirty="0" err="1">
                <a:solidFill>
                  <a:srgbClr val="000000"/>
                </a:solidFill>
                <a:effectLst/>
                <a:latin typeface="SourceCodePro-Regular"/>
              </a:rPr>
              <a:t>sc</a:t>
            </a:r>
            <a:r>
              <a:rPr lang="en-US" sz="1600" b="0" i="0" dirty="0">
                <a:solidFill>
                  <a:srgbClr val="000000"/>
                </a:solidFill>
                <a:effectLst/>
                <a:latin typeface="SourceCodePro-Regular"/>
              </a:rPr>
              <a:t> </a:t>
            </a:r>
            <a:r>
              <a:rPr lang="en-US" sz="1800" b="0" i="0" dirty="0" err="1">
                <a:solidFill>
                  <a:srgbClr val="000000"/>
                </a:solidFill>
                <a:effectLst/>
                <a:latin typeface="CrimsonText-Roman"/>
              </a:rPr>
              <a:t>shortname</a:t>
            </a:r>
            <a:r>
              <a:rPr lang="en-US" sz="1800" b="0" i="0" dirty="0">
                <a:solidFill>
                  <a:srgbClr val="000000"/>
                </a:solidFill>
                <a:effectLst/>
                <a:latin typeface="CrimsonText-Roman"/>
              </a:rPr>
              <a:t> to refer to them when using </a:t>
            </a:r>
            <a:r>
              <a:rPr lang="en-US" sz="1600" b="0" i="0" dirty="0" err="1">
                <a:solidFill>
                  <a:srgbClr val="000000"/>
                </a:solidFill>
                <a:effectLst/>
                <a:latin typeface="SourceCodePro-Regular"/>
              </a:rPr>
              <a:t>kubectl</a:t>
            </a:r>
            <a:r>
              <a:rPr lang="en-US" sz="1800" b="0" i="0" dirty="0">
                <a:solidFill>
                  <a:srgbClr val="000000"/>
                </a:solidFill>
                <a:effectLst/>
                <a:latin typeface="CrimsonText-Roman"/>
              </a:rPr>
              <a:t>.</a:t>
            </a:r>
            <a:r>
              <a:rPr lang="en-US" dirty="0"/>
              <a:t> </a:t>
            </a:r>
            <a:br>
              <a:rPr lang="en-US" dirty="0"/>
            </a:br>
            <a:endParaRPr lang="en-US" dirty="0"/>
          </a:p>
        </p:txBody>
      </p:sp>
    </p:spTree>
    <p:extLst>
      <p:ext uri="{BB962C8B-B14F-4D97-AF65-F5344CB8AC3E}">
        <p14:creationId xmlns:p14="http://schemas.microsoft.com/office/powerpoint/2010/main" val="16212561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BE30217-FAAB-A1D6-E30E-AA0D4817EEE5}"/>
              </a:ext>
            </a:extLst>
          </p:cNvPr>
          <p:cNvSpPr>
            <a:spLocks noGrp="1"/>
          </p:cNvSpPr>
          <p:nvPr>
            <p:ph type="dt" sz="half" idx="10"/>
          </p:nvPr>
        </p:nvSpPr>
        <p:spPr/>
        <p:txBody>
          <a:bodyPr/>
          <a:lstStyle/>
          <a:p>
            <a:fld id="{D40A7B7E-3938-4D0E-8E14-E58AA83CCFB6}" type="datetime1">
              <a:rPr lang="en-US" smtClean="0"/>
              <a:t>8/5/2024</a:t>
            </a:fld>
            <a:endParaRPr lang="en-US" dirty="0"/>
          </a:p>
        </p:txBody>
      </p:sp>
      <p:sp>
        <p:nvSpPr>
          <p:cNvPr id="5" name="Footer Placeholder 4">
            <a:extLst>
              <a:ext uri="{FF2B5EF4-FFF2-40B4-BE49-F238E27FC236}">
                <a16:creationId xmlns:a16="http://schemas.microsoft.com/office/drawing/2014/main" id="{C0F72F67-0087-4D78-3D72-5AA1EB2EDB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CFBE5F-BE9B-08C5-09F1-C54A11820207}"/>
              </a:ext>
            </a:extLst>
          </p:cNvPr>
          <p:cNvSpPr>
            <a:spLocks noGrp="1"/>
          </p:cNvSpPr>
          <p:nvPr>
            <p:ph type="sldNum" sz="quarter" idx="12"/>
          </p:nvPr>
        </p:nvSpPr>
        <p:spPr/>
        <p:txBody>
          <a:bodyPr/>
          <a:lstStyle/>
          <a:p>
            <a:fld id="{5EE24C92-1265-4741-8F9F-404A15D9386E}" type="slidenum">
              <a:rPr lang="en-US" smtClean="0"/>
              <a:t>49</a:t>
            </a:fld>
            <a:endParaRPr lang="en-US"/>
          </a:p>
        </p:txBody>
      </p:sp>
      <p:sp>
        <p:nvSpPr>
          <p:cNvPr id="3" name="TextBox 2">
            <a:extLst>
              <a:ext uri="{FF2B5EF4-FFF2-40B4-BE49-F238E27FC236}">
                <a16:creationId xmlns:a16="http://schemas.microsoft.com/office/drawing/2014/main" id="{44345728-6DA9-E142-CFEB-475E13784E20}"/>
              </a:ext>
            </a:extLst>
          </p:cNvPr>
          <p:cNvSpPr txBox="1"/>
          <p:nvPr/>
        </p:nvSpPr>
        <p:spPr>
          <a:xfrm>
            <a:off x="3026764" y="1782953"/>
            <a:ext cx="7211518" cy="2246769"/>
          </a:xfrm>
          <a:prstGeom prst="rect">
            <a:avLst/>
          </a:prstGeom>
          <a:noFill/>
        </p:spPr>
        <p:txBody>
          <a:bodyPr wrap="square">
            <a:spAutoFit/>
          </a:bodyPr>
          <a:lstStyle/>
          <a:p>
            <a:r>
              <a:rPr lang="en-US" sz="2800" b="0" i="0" dirty="0" err="1">
                <a:solidFill>
                  <a:srgbClr val="000000"/>
                </a:solidFill>
                <a:effectLst/>
                <a:latin typeface="SourceCodePro-Regular"/>
              </a:rPr>
              <a:t>kubectl</a:t>
            </a:r>
            <a:r>
              <a:rPr lang="en-US" sz="2800" b="0" i="0" dirty="0">
                <a:solidFill>
                  <a:srgbClr val="000000"/>
                </a:solidFill>
                <a:effectLst/>
                <a:latin typeface="SourceCodePro-Regular"/>
              </a:rPr>
              <a:t> </a:t>
            </a:r>
            <a:r>
              <a:rPr lang="en-US" sz="2800" b="0" i="0" dirty="0" err="1">
                <a:solidFill>
                  <a:srgbClr val="000000"/>
                </a:solidFill>
                <a:effectLst/>
                <a:latin typeface="SourceCodePro-Regular"/>
              </a:rPr>
              <a:t>api</a:t>
            </a:r>
            <a:r>
              <a:rPr lang="en-US" sz="2800" b="0" i="0" dirty="0">
                <a:solidFill>
                  <a:srgbClr val="000000"/>
                </a:solidFill>
                <a:effectLst/>
                <a:latin typeface="SourceCodePro-Regular"/>
              </a:rPr>
              <a:t>-resources</a:t>
            </a:r>
          </a:p>
          <a:p>
            <a:r>
              <a:rPr lang="en-US" sz="2800" dirty="0" err="1">
                <a:solidFill>
                  <a:srgbClr val="000000"/>
                </a:solidFill>
                <a:latin typeface="SourceCodePro-Regular"/>
              </a:rPr>
              <a:t>kubectl</a:t>
            </a:r>
            <a:r>
              <a:rPr lang="en-US" sz="2800" dirty="0">
                <a:solidFill>
                  <a:srgbClr val="000000"/>
                </a:solidFill>
                <a:latin typeface="SourceCodePro-Regular"/>
              </a:rPr>
              <a:t> explain</a:t>
            </a:r>
            <a:r>
              <a:rPr lang="en-US" sz="2800" dirty="0"/>
              <a:t> </a:t>
            </a:r>
            <a:r>
              <a:rPr lang="en-US" sz="2800" dirty="0" err="1"/>
              <a:t>csidriver</a:t>
            </a:r>
            <a:endParaRPr lang="en-US" sz="2800" dirty="0"/>
          </a:p>
          <a:p>
            <a:r>
              <a:rPr lang="en-US" sz="2800" dirty="0" err="1"/>
              <a:t>kubectl</a:t>
            </a:r>
            <a:r>
              <a:rPr lang="en-US" sz="2800" dirty="0"/>
              <a:t> explain </a:t>
            </a:r>
            <a:r>
              <a:rPr lang="en-US" sz="2800" dirty="0" err="1"/>
              <a:t>storageclasses.provisioner</a:t>
            </a:r>
            <a:endParaRPr lang="en-US" sz="2800" dirty="0"/>
          </a:p>
          <a:p>
            <a:br>
              <a:rPr lang="en-US" sz="2800" dirty="0"/>
            </a:br>
            <a:endParaRPr lang="en-US" sz="2800" dirty="0"/>
          </a:p>
        </p:txBody>
      </p:sp>
    </p:spTree>
    <p:extLst>
      <p:ext uri="{BB962C8B-B14F-4D97-AF65-F5344CB8AC3E}">
        <p14:creationId xmlns:p14="http://schemas.microsoft.com/office/powerpoint/2010/main" val="452473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200E4B3-993F-0400-B5F8-58F5B6CC7C66}"/>
              </a:ext>
            </a:extLst>
          </p:cNvPr>
          <p:cNvSpPr>
            <a:spLocks noGrp="1"/>
          </p:cNvSpPr>
          <p:nvPr>
            <p:ph type="dt" sz="half" idx="10"/>
          </p:nvPr>
        </p:nvSpPr>
        <p:spPr/>
        <p:txBody>
          <a:bodyPr/>
          <a:lstStyle/>
          <a:p>
            <a:fld id="{D40A7B7E-3938-4D0E-8E14-E58AA83CCFB6}" type="datetime1">
              <a:rPr lang="en-US" smtClean="0"/>
              <a:t>8/5/2024</a:t>
            </a:fld>
            <a:endParaRPr lang="en-US" dirty="0"/>
          </a:p>
        </p:txBody>
      </p:sp>
      <p:sp>
        <p:nvSpPr>
          <p:cNvPr id="5" name="Footer Placeholder 4">
            <a:extLst>
              <a:ext uri="{FF2B5EF4-FFF2-40B4-BE49-F238E27FC236}">
                <a16:creationId xmlns:a16="http://schemas.microsoft.com/office/drawing/2014/main" id="{C8759F21-D8DA-4E17-6B32-007E38EB4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074DB0-A92F-72C3-FF5D-B5E2887D2654}"/>
              </a:ext>
            </a:extLst>
          </p:cNvPr>
          <p:cNvSpPr>
            <a:spLocks noGrp="1"/>
          </p:cNvSpPr>
          <p:nvPr>
            <p:ph type="sldNum" sz="quarter" idx="12"/>
          </p:nvPr>
        </p:nvSpPr>
        <p:spPr/>
        <p:txBody>
          <a:bodyPr/>
          <a:lstStyle/>
          <a:p>
            <a:fld id="{5EE24C92-1265-4741-8F9F-404A15D9386E}" type="slidenum">
              <a:rPr lang="en-US" smtClean="0"/>
              <a:t>5</a:t>
            </a:fld>
            <a:endParaRPr lang="en-US"/>
          </a:p>
        </p:txBody>
      </p:sp>
      <p:sp>
        <p:nvSpPr>
          <p:cNvPr id="8" name="TextBox 7">
            <a:extLst>
              <a:ext uri="{FF2B5EF4-FFF2-40B4-BE49-F238E27FC236}">
                <a16:creationId xmlns:a16="http://schemas.microsoft.com/office/drawing/2014/main" id="{31E4EE0A-6C38-ED09-31B3-DDC9F52B263A}"/>
              </a:ext>
            </a:extLst>
          </p:cNvPr>
          <p:cNvSpPr txBox="1"/>
          <p:nvPr/>
        </p:nvSpPr>
        <p:spPr>
          <a:xfrm>
            <a:off x="1494021" y="583805"/>
            <a:ext cx="10063396" cy="923330"/>
          </a:xfrm>
          <a:prstGeom prst="rect">
            <a:avLst/>
          </a:prstGeom>
          <a:noFill/>
        </p:spPr>
        <p:txBody>
          <a:bodyPr wrap="square">
            <a:spAutoFit/>
          </a:bodyPr>
          <a:lstStyle/>
          <a:p>
            <a:r>
              <a:rPr lang="en-US" i="1" dirty="0"/>
              <a:t>type: </a:t>
            </a:r>
            <a:r>
              <a:rPr lang="en-US" i="1" dirty="0" err="1"/>
              <a:t>NodePort</a:t>
            </a:r>
            <a:endParaRPr lang="en-US" i="1" dirty="0"/>
          </a:p>
          <a:p>
            <a:r>
              <a:rPr lang="en-US" i="1" dirty="0"/>
              <a:t>If you set the type field to </a:t>
            </a:r>
            <a:r>
              <a:rPr lang="en-US" i="1" dirty="0" err="1"/>
              <a:t>NodePort</a:t>
            </a:r>
            <a:r>
              <a:rPr lang="en-US" i="1" dirty="0"/>
              <a:t>, the Kubernetes control plane allocates a port from a range specified by --service-node-port-range flag (default: 30000-32767).</a:t>
            </a:r>
          </a:p>
        </p:txBody>
      </p:sp>
      <p:sp>
        <p:nvSpPr>
          <p:cNvPr id="11" name="TextBox 10">
            <a:extLst>
              <a:ext uri="{FF2B5EF4-FFF2-40B4-BE49-F238E27FC236}">
                <a16:creationId xmlns:a16="http://schemas.microsoft.com/office/drawing/2014/main" id="{DD0A43C5-3480-57C2-5054-7EC3C9D51121}"/>
              </a:ext>
            </a:extLst>
          </p:cNvPr>
          <p:cNvSpPr txBox="1"/>
          <p:nvPr/>
        </p:nvSpPr>
        <p:spPr>
          <a:xfrm>
            <a:off x="3478969" y="1410259"/>
            <a:ext cx="6093500" cy="5078313"/>
          </a:xfrm>
          <a:prstGeom prst="rect">
            <a:avLst/>
          </a:prstGeom>
          <a:noFill/>
        </p:spPr>
        <p:txBody>
          <a:bodyPr wrap="square">
            <a:spAutoFit/>
          </a:bodyPr>
          <a:lstStyle/>
          <a:p>
            <a:r>
              <a:rPr lang="en-US" dirty="0" err="1"/>
              <a:t>apiVersion</a:t>
            </a:r>
            <a:r>
              <a:rPr lang="en-US" dirty="0"/>
              <a:t>: v1</a:t>
            </a:r>
          </a:p>
          <a:p>
            <a:r>
              <a:rPr lang="en-US" dirty="0"/>
              <a:t>kind: Service</a:t>
            </a:r>
          </a:p>
          <a:p>
            <a:r>
              <a:rPr lang="en-US" dirty="0"/>
              <a:t>metadata:</a:t>
            </a:r>
          </a:p>
          <a:p>
            <a:r>
              <a:rPr lang="en-US" dirty="0"/>
              <a:t>  name: my-service</a:t>
            </a:r>
          </a:p>
          <a:p>
            <a:r>
              <a:rPr lang="en-US" dirty="0"/>
              <a:t>spec:</a:t>
            </a:r>
          </a:p>
          <a:p>
            <a:r>
              <a:rPr lang="en-US" dirty="0"/>
              <a:t>  type: </a:t>
            </a:r>
            <a:r>
              <a:rPr lang="en-US" dirty="0" err="1"/>
              <a:t>NodePort</a:t>
            </a:r>
            <a:endParaRPr lang="en-US" dirty="0"/>
          </a:p>
          <a:p>
            <a:r>
              <a:rPr lang="en-US" dirty="0"/>
              <a:t>  selector:</a:t>
            </a:r>
          </a:p>
          <a:p>
            <a:r>
              <a:rPr lang="en-US" dirty="0"/>
              <a:t>    app.kubernetes.io/name: </a:t>
            </a:r>
            <a:r>
              <a:rPr lang="en-US" dirty="0" err="1"/>
              <a:t>MyApp</a:t>
            </a:r>
            <a:endParaRPr lang="en-US" dirty="0"/>
          </a:p>
          <a:p>
            <a:r>
              <a:rPr lang="en-US" dirty="0"/>
              <a:t>  ports:</a:t>
            </a:r>
          </a:p>
          <a:p>
            <a:r>
              <a:rPr lang="en-US" dirty="0"/>
              <a:t>    - port: 80</a:t>
            </a:r>
          </a:p>
          <a:p>
            <a:r>
              <a:rPr lang="en-US" dirty="0"/>
              <a:t>      # By default and for convenience, the `</a:t>
            </a:r>
            <a:r>
              <a:rPr lang="en-US" dirty="0" err="1"/>
              <a:t>targetPort</a:t>
            </a:r>
            <a:r>
              <a:rPr lang="en-US" dirty="0"/>
              <a:t>` is set to</a:t>
            </a:r>
          </a:p>
          <a:p>
            <a:r>
              <a:rPr lang="en-US" dirty="0"/>
              <a:t>      # the same value as the `port` field.</a:t>
            </a:r>
          </a:p>
          <a:p>
            <a:r>
              <a:rPr lang="en-US" dirty="0"/>
              <a:t>      </a:t>
            </a:r>
            <a:r>
              <a:rPr lang="en-US" dirty="0" err="1"/>
              <a:t>targetPort</a:t>
            </a:r>
            <a:r>
              <a:rPr lang="en-US" dirty="0"/>
              <a:t>: 80</a:t>
            </a:r>
          </a:p>
          <a:p>
            <a:r>
              <a:rPr lang="en-US" dirty="0"/>
              <a:t>      # Optional field</a:t>
            </a:r>
          </a:p>
          <a:p>
            <a:r>
              <a:rPr lang="en-US" dirty="0"/>
              <a:t>      # By default and for convenience, the Kubernetes control plane</a:t>
            </a:r>
          </a:p>
          <a:p>
            <a:r>
              <a:rPr lang="en-US" dirty="0"/>
              <a:t>      # will allocate a port from a range (default: 30000-32767)</a:t>
            </a:r>
          </a:p>
          <a:p>
            <a:r>
              <a:rPr lang="en-US" dirty="0"/>
              <a:t>      </a:t>
            </a:r>
            <a:r>
              <a:rPr lang="en-US" dirty="0" err="1"/>
              <a:t>nodePort</a:t>
            </a:r>
            <a:r>
              <a:rPr lang="en-US" dirty="0"/>
              <a:t>: 30007</a:t>
            </a:r>
          </a:p>
        </p:txBody>
      </p:sp>
    </p:spTree>
    <p:extLst>
      <p:ext uri="{BB962C8B-B14F-4D97-AF65-F5344CB8AC3E}">
        <p14:creationId xmlns:p14="http://schemas.microsoft.com/office/powerpoint/2010/main" val="24544488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9AB5482-4A72-B801-DD61-FA8D12538431}"/>
              </a:ext>
            </a:extLst>
          </p:cNvPr>
          <p:cNvSpPr>
            <a:spLocks noGrp="1"/>
          </p:cNvSpPr>
          <p:nvPr>
            <p:ph type="dt" sz="half" idx="10"/>
          </p:nvPr>
        </p:nvSpPr>
        <p:spPr/>
        <p:txBody>
          <a:bodyPr/>
          <a:lstStyle/>
          <a:p>
            <a:fld id="{D40A7B7E-3938-4D0E-8E14-E58AA83CCFB6}" type="datetime1">
              <a:rPr lang="en-US" smtClean="0"/>
              <a:t>8/6/2024</a:t>
            </a:fld>
            <a:endParaRPr lang="en-US" dirty="0"/>
          </a:p>
        </p:txBody>
      </p:sp>
      <p:sp>
        <p:nvSpPr>
          <p:cNvPr id="5" name="Footer Placeholder 4">
            <a:extLst>
              <a:ext uri="{FF2B5EF4-FFF2-40B4-BE49-F238E27FC236}">
                <a16:creationId xmlns:a16="http://schemas.microsoft.com/office/drawing/2014/main" id="{B9320BBA-111C-3B8E-A1D7-511BDD54BF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239ADD-517C-8264-E552-5A3FB33F18B5}"/>
              </a:ext>
            </a:extLst>
          </p:cNvPr>
          <p:cNvSpPr>
            <a:spLocks noGrp="1"/>
          </p:cNvSpPr>
          <p:nvPr>
            <p:ph type="sldNum" sz="quarter" idx="12"/>
          </p:nvPr>
        </p:nvSpPr>
        <p:spPr/>
        <p:txBody>
          <a:bodyPr/>
          <a:lstStyle/>
          <a:p>
            <a:fld id="{5EE24C92-1265-4741-8F9F-404A15D9386E}" type="slidenum">
              <a:rPr lang="en-US" smtClean="0"/>
              <a:t>50</a:t>
            </a:fld>
            <a:endParaRPr lang="en-US"/>
          </a:p>
        </p:txBody>
      </p:sp>
      <p:sp>
        <p:nvSpPr>
          <p:cNvPr id="8" name="TextBox 7">
            <a:extLst>
              <a:ext uri="{FF2B5EF4-FFF2-40B4-BE49-F238E27FC236}">
                <a16:creationId xmlns:a16="http://schemas.microsoft.com/office/drawing/2014/main" id="{000C6ED7-08AF-A3A8-C5F2-B923BE9BFF9E}"/>
              </a:ext>
            </a:extLst>
          </p:cNvPr>
          <p:cNvSpPr txBox="1"/>
          <p:nvPr/>
        </p:nvSpPr>
        <p:spPr>
          <a:xfrm>
            <a:off x="708286" y="1105445"/>
            <a:ext cx="10444396" cy="1631216"/>
          </a:xfrm>
          <a:prstGeom prst="rect">
            <a:avLst/>
          </a:prstGeom>
          <a:noFill/>
        </p:spPr>
        <p:txBody>
          <a:bodyPr wrap="square">
            <a:spAutoFit/>
          </a:bodyPr>
          <a:lstStyle/>
          <a:p>
            <a:r>
              <a:rPr lang="en-US" sz="2000" b="0" i="0" dirty="0">
                <a:solidFill>
                  <a:srgbClr val="000000"/>
                </a:solidFill>
                <a:effectLst/>
                <a:latin typeface="CrimsonText-Roman"/>
              </a:rPr>
              <a:t>The following SC defines a class of storage called “fast-local”, based on AWS solid state drives (</a:t>
            </a:r>
            <a:r>
              <a:rPr lang="en-US" b="0" i="0" dirty="0">
                <a:solidFill>
                  <a:srgbClr val="000000"/>
                </a:solidFill>
                <a:effectLst/>
                <a:latin typeface="SourceCodePro-Regular"/>
              </a:rPr>
              <a:t>io1</a:t>
            </a:r>
            <a:r>
              <a:rPr lang="en-US" sz="2000" b="0" i="0" dirty="0">
                <a:solidFill>
                  <a:srgbClr val="000000"/>
                </a:solidFill>
                <a:effectLst/>
                <a:latin typeface="CrimsonText-Roman"/>
              </a:rPr>
              <a:t>) in the Ireland Region (</a:t>
            </a:r>
            <a:r>
              <a:rPr lang="en-US" b="0" i="0" dirty="0">
                <a:solidFill>
                  <a:srgbClr val="000000"/>
                </a:solidFill>
                <a:effectLst/>
                <a:latin typeface="SourceCodePro-Regular"/>
              </a:rPr>
              <a:t>eu-west-1a</a:t>
            </a:r>
            <a:r>
              <a:rPr lang="en-US" sz="2000" b="0" i="0" dirty="0">
                <a:solidFill>
                  <a:srgbClr val="000000"/>
                </a:solidFill>
                <a:effectLst/>
                <a:latin typeface="CrimsonText-Roman"/>
              </a:rPr>
              <a:t>). It also requests a performance level of 10 IOPs per gigabyte and encrypted volumes. Writing this file requires knowledge of AWS storage and reading the plugin documentation.</a:t>
            </a:r>
            <a:r>
              <a:rPr lang="en-US" sz="2000" dirty="0"/>
              <a:t> </a:t>
            </a:r>
            <a:br>
              <a:rPr lang="en-US" sz="2000" dirty="0"/>
            </a:br>
            <a:endParaRPr lang="en-US" sz="2000" dirty="0"/>
          </a:p>
        </p:txBody>
      </p:sp>
      <p:pic>
        <p:nvPicPr>
          <p:cNvPr id="10" name="Picture 9">
            <a:extLst>
              <a:ext uri="{FF2B5EF4-FFF2-40B4-BE49-F238E27FC236}">
                <a16:creationId xmlns:a16="http://schemas.microsoft.com/office/drawing/2014/main" id="{B04BAA14-A3FB-3A42-656D-11D629B85B8B}"/>
              </a:ext>
            </a:extLst>
          </p:cNvPr>
          <p:cNvPicPr>
            <a:picLocks noChangeAspect="1"/>
          </p:cNvPicPr>
          <p:nvPr/>
        </p:nvPicPr>
        <p:blipFill>
          <a:blip r:embed="rId2"/>
          <a:stretch>
            <a:fillRect/>
          </a:stretch>
        </p:blipFill>
        <p:spPr>
          <a:xfrm>
            <a:off x="1745012" y="2443397"/>
            <a:ext cx="8343368" cy="3655415"/>
          </a:xfrm>
          <a:prstGeom prst="rect">
            <a:avLst/>
          </a:prstGeom>
        </p:spPr>
      </p:pic>
    </p:spTree>
    <p:extLst>
      <p:ext uri="{BB962C8B-B14F-4D97-AF65-F5344CB8AC3E}">
        <p14:creationId xmlns:p14="http://schemas.microsoft.com/office/powerpoint/2010/main" val="38740192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17C05CB-B9C4-B71B-A3E5-DA498D863C1C}"/>
              </a:ext>
            </a:extLst>
          </p:cNvPr>
          <p:cNvSpPr>
            <a:spLocks noGrp="1"/>
          </p:cNvSpPr>
          <p:nvPr>
            <p:ph type="dt" sz="half" idx="10"/>
          </p:nvPr>
        </p:nvSpPr>
        <p:spPr/>
        <p:txBody>
          <a:bodyPr/>
          <a:lstStyle/>
          <a:p>
            <a:fld id="{D40A7B7E-3938-4D0E-8E14-E58AA83CCFB6}" type="datetime1">
              <a:rPr lang="en-US" smtClean="0"/>
              <a:t>8/6/2024</a:t>
            </a:fld>
            <a:endParaRPr lang="en-US" dirty="0"/>
          </a:p>
        </p:txBody>
      </p:sp>
      <p:sp>
        <p:nvSpPr>
          <p:cNvPr id="5" name="Footer Placeholder 4">
            <a:extLst>
              <a:ext uri="{FF2B5EF4-FFF2-40B4-BE49-F238E27FC236}">
                <a16:creationId xmlns:a16="http://schemas.microsoft.com/office/drawing/2014/main" id="{D7DB33C7-81D7-0DF0-1285-378DDD4EF2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75BC5B-F685-6220-5472-7F9C12703D24}"/>
              </a:ext>
            </a:extLst>
          </p:cNvPr>
          <p:cNvSpPr>
            <a:spLocks noGrp="1"/>
          </p:cNvSpPr>
          <p:nvPr>
            <p:ph type="sldNum" sz="quarter" idx="12"/>
          </p:nvPr>
        </p:nvSpPr>
        <p:spPr/>
        <p:txBody>
          <a:bodyPr/>
          <a:lstStyle/>
          <a:p>
            <a:fld id="{5EE24C92-1265-4741-8F9F-404A15D9386E}" type="slidenum">
              <a:rPr lang="en-US" smtClean="0"/>
              <a:t>51</a:t>
            </a:fld>
            <a:endParaRPr lang="en-US"/>
          </a:p>
        </p:txBody>
      </p:sp>
      <p:sp>
        <p:nvSpPr>
          <p:cNvPr id="8" name="TextBox 7">
            <a:extLst>
              <a:ext uri="{FF2B5EF4-FFF2-40B4-BE49-F238E27FC236}">
                <a16:creationId xmlns:a16="http://schemas.microsoft.com/office/drawing/2014/main" id="{52437CD6-D424-F74D-4341-C09FE7F883E4}"/>
              </a:ext>
            </a:extLst>
          </p:cNvPr>
          <p:cNvSpPr txBox="1"/>
          <p:nvPr/>
        </p:nvSpPr>
        <p:spPr>
          <a:xfrm>
            <a:off x="479684" y="2540913"/>
            <a:ext cx="10747948" cy="2677656"/>
          </a:xfrm>
          <a:prstGeom prst="rect">
            <a:avLst/>
          </a:prstGeom>
          <a:noFill/>
        </p:spPr>
        <p:txBody>
          <a:bodyPr wrap="square">
            <a:spAutoFit/>
          </a:bodyPr>
          <a:lstStyle/>
          <a:p>
            <a:r>
              <a:rPr lang="en-US" sz="2400" b="0" i="1" dirty="0">
                <a:solidFill>
                  <a:srgbClr val="000000"/>
                </a:solidFill>
                <a:effectLst/>
                <a:latin typeface="CrimsonText-Roman"/>
              </a:rPr>
              <a:t>1. </a:t>
            </a:r>
            <a:r>
              <a:rPr lang="en-US" sz="2400" b="0" i="1" dirty="0" err="1">
                <a:solidFill>
                  <a:srgbClr val="000000"/>
                </a:solidFill>
                <a:effectLst/>
                <a:latin typeface="CrimsonText-Roman"/>
              </a:rPr>
              <a:t>StorageClass</a:t>
            </a:r>
            <a:r>
              <a:rPr lang="en-US" sz="2400" b="0" i="1" dirty="0">
                <a:solidFill>
                  <a:srgbClr val="000000"/>
                </a:solidFill>
                <a:effectLst/>
                <a:latin typeface="CrimsonText-Roman"/>
              </a:rPr>
              <a:t> objects are immutable – you can’t modify them after they’re deployed</a:t>
            </a:r>
          </a:p>
          <a:p>
            <a:r>
              <a:rPr lang="en-US" sz="2400" b="0" i="1" dirty="0">
                <a:solidFill>
                  <a:srgbClr val="000000"/>
                </a:solidFill>
                <a:effectLst/>
                <a:latin typeface="CrimsonText-Roman"/>
              </a:rPr>
              <a:t>2. </a:t>
            </a:r>
            <a:r>
              <a:rPr lang="en-US" sz="2000" b="0" i="1" dirty="0">
                <a:solidFill>
                  <a:srgbClr val="000000"/>
                </a:solidFill>
                <a:effectLst/>
                <a:latin typeface="SourceCodePro-Regular"/>
              </a:rPr>
              <a:t>metadata.name </a:t>
            </a:r>
            <a:r>
              <a:rPr lang="en-US" sz="2400" b="0" i="1" dirty="0">
                <a:solidFill>
                  <a:srgbClr val="000000"/>
                </a:solidFill>
                <a:effectLst/>
                <a:latin typeface="CrimsonText-Roman"/>
              </a:rPr>
              <a:t>should be meaningful as it’s how </a:t>
            </a:r>
            <a:r>
              <a:rPr lang="en-US" sz="2400" b="1" i="1" dirty="0">
                <a:solidFill>
                  <a:srgbClr val="000000"/>
                </a:solidFill>
                <a:effectLst/>
                <a:latin typeface="CrimsonText-Bold"/>
              </a:rPr>
              <a:t>you </a:t>
            </a:r>
            <a:r>
              <a:rPr lang="en-US" sz="2400" b="0" i="1" dirty="0">
                <a:solidFill>
                  <a:srgbClr val="000000"/>
                </a:solidFill>
                <a:effectLst/>
                <a:latin typeface="CrimsonText-Roman"/>
              </a:rPr>
              <a:t>and other objects refer to the</a:t>
            </a:r>
          </a:p>
          <a:p>
            <a:r>
              <a:rPr lang="en-US" sz="2400" b="0" i="1" dirty="0">
                <a:solidFill>
                  <a:srgbClr val="000000"/>
                </a:solidFill>
                <a:effectLst/>
                <a:latin typeface="CrimsonText-Roman"/>
              </a:rPr>
              <a:t>class</a:t>
            </a:r>
          </a:p>
          <a:p>
            <a:r>
              <a:rPr lang="en-US" sz="2400" b="0" i="1" dirty="0">
                <a:solidFill>
                  <a:srgbClr val="000000"/>
                </a:solidFill>
                <a:effectLst/>
                <a:latin typeface="CrimsonText-Roman"/>
              </a:rPr>
              <a:t>3. The terms </a:t>
            </a:r>
            <a:r>
              <a:rPr lang="en-US" sz="2400" b="0" i="1" dirty="0">
                <a:solidFill>
                  <a:srgbClr val="000000"/>
                </a:solidFill>
                <a:effectLst/>
                <a:latin typeface="CrimsonText-Italic"/>
              </a:rPr>
              <a:t>provisioner </a:t>
            </a:r>
            <a:r>
              <a:rPr lang="en-US" sz="2400" b="0" i="1" dirty="0">
                <a:solidFill>
                  <a:srgbClr val="000000"/>
                </a:solidFill>
                <a:effectLst/>
                <a:latin typeface="CrimsonText-Roman"/>
              </a:rPr>
              <a:t>and </a:t>
            </a:r>
            <a:r>
              <a:rPr lang="en-US" sz="2400" b="0" i="1" dirty="0">
                <a:solidFill>
                  <a:srgbClr val="000000"/>
                </a:solidFill>
                <a:effectLst/>
                <a:latin typeface="CrimsonText-Italic"/>
              </a:rPr>
              <a:t>plugin </a:t>
            </a:r>
            <a:r>
              <a:rPr lang="en-US" sz="2400" b="0" i="1" dirty="0">
                <a:solidFill>
                  <a:srgbClr val="000000"/>
                </a:solidFill>
                <a:effectLst/>
                <a:latin typeface="CrimsonText-Roman"/>
              </a:rPr>
              <a:t>are used interchangeably</a:t>
            </a:r>
          </a:p>
          <a:p>
            <a:r>
              <a:rPr lang="en-US" sz="2400" b="0" i="1" dirty="0">
                <a:solidFill>
                  <a:srgbClr val="000000"/>
                </a:solidFill>
                <a:effectLst/>
                <a:latin typeface="CrimsonText-Roman"/>
              </a:rPr>
              <a:t>4. The </a:t>
            </a:r>
            <a:r>
              <a:rPr lang="en-US" sz="2000" b="0" i="1" dirty="0">
                <a:solidFill>
                  <a:srgbClr val="000000"/>
                </a:solidFill>
                <a:effectLst/>
                <a:latin typeface="SourceCodePro-Regular"/>
              </a:rPr>
              <a:t>parameters </a:t>
            </a:r>
            <a:r>
              <a:rPr lang="en-US" sz="2400" b="0" i="1" dirty="0">
                <a:solidFill>
                  <a:srgbClr val="000000"/>
                </a:solidFill>
                <a:effectLst/>
                <a:latin typeface="CrimsonText-Roman"/>
              </a:rPr>
              <a:t>block is for plugin-specific values</a:t>
            </a:r>
            <a:r>
              <a:rPr lang="en-US" sz="2400" i="1" dirty="0"/>
              <a:t> </a:t>
            </a:r>
            <a:br>
              <a:rPr lang="en-US" sz="2400" i="1" dirty="0"/>
            </a:br>
            <a:endParaRPr lang="en-US" sz="2400" i="1" dirty="0"/>
          </a:p>
        </p:txBody>
      </p:sp>
      <p:sp>
        <p:nvSpPr>
          <p:cNvPr id="10" name="TextBox 9">
            <a:extLst>
              <a:ext uri="{FF2B5EF4-FFF2-40B4-BE49-F238E27FC236}">
                <a16:creationId xmlns:a16="http://schemas.microsoft.com/office/drawing/2014/main" id="{55A9F4B7-B999-D2DB-015A-88D22060F5A6}"/>
              </a:ext>
            </a:extLst>
          </p:cNvPr>
          <p:cNvSpPr txBox="1"/>
          <p:nvPr/>
        </p:nvSpPr>
        <p:spPr>
          <a:xfrm>
            <a:off x="479684" y="1101857"/>
            <a:ext cx="6093500" cy="923330"/>
          </a:xfrm>
          <a:prstGeom prst="rect">
            <a:avLst/>
          </a:prstGeom>
          <a:noFill/>
        </p:spPr>
        <p:txBody>
          <a:bodyPr wrap="square">
            <a:spAutoFit/>
          </a:bodyPr>
          <a:lstStyle/>
          <a:p>
            <a:r>
              <a:rPr lang="en-US" sz="5400" b="1" i="0" dirty="0">
                <a:solidFill>
                  <a:srgbClr val="000000"/>
                </a:solidFill>
                <a:effectLst/>
                <a:latin typeface="CrimsonText-Roman"/>
              </a:rPr>
              <a:t>Notes:</a:t>
            </a:r>
            <a:endParaRPr lang="en-US" sz="5400" b="1" dirty="0"/>
          </a:p>
        </p:txBody>
      </p:sp>
    </p:spTree>
    <p:extLst>
      <p:ext uri="{BB962C8B-B14F-4D97-AF65-F5344CB8AC3E}">
        <p14:creationId xmlns:p14="http://schemas.microsoft.com/office/powerpoint/2010/main" val="25982660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DE289F3-C6FA-10C8-3AAB-024D2F35111F}"/>
              </a:ext>
            </a:extLst>
          </p:cNvPr>
          <p:cNvSpPr>
            <a:spLocks noGrp="1"/>
          </p:cNvSpPr>
          <p:nvPr>
            <p:ph type="dt" sz="half" idx="10"/>
          </p:nvPr>
        </p:nvSpPr>
        <p:spPr/>
        <p:txBody>
          <a:bodyPr/>
          <a:lstStyle/>
          <a:p>
            <a:fld id="{D40A7B7E-3938-4D0E-8E14-E58AA83CCFB6}" type="datetime1">
              <a:rPr lang="en-US" smtClean="0"/>
              <a:t>8/6/2024</a:t>
            </a:fld>
            <a:endParaRPr lang="en-US" dirty="0"/>
          </a:p>
        </p:txBody>
      </p:sp>
      <p:sp>
        <p:nvSpPr>
          <p:cNvPr id="5" name="Footer Placeholder 4">
            <a:extLst>
              <a:ext uri="{FF2B5EF4-FFF2-40B4-BE49-F238E27FC236}">
                <a16:creationId xmlns:a16="http://schemas.microsoft.com/office/drawing/2014/main" id="{9F16F8F4-43E2-71C7-D748-BDE6768144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840DB9-AE36-73FC-9F95-4D573B46D303}"/>
              </a:ext>
            </a:extLst>
          </p:cNvPr>
          <p:cNvSpPr>
            <a:spLocks noGrp="1"/>
          </p:cNvSpPr>
          <p:nvPr>
            <p:ph type="sldNum" sz="quarter" idx="12"/>
          </p:nvPr>
        </p:nvSpPr>
        <p:spPr/>
        <p:txBody>
          <a:bodyPr/>
          <a:lstStyle/>
          <a:p>
            <a:fld id="{5EE24C92-1265-4741-8F9F-404A15D9386E}" type="slidenum">
              <a:rPr lang="en-US" smtClean="0"/>
              <a:t>52</a:t>
            </a:fld>
            <a:endParaRPr lang="en-US"/>
          </a:p>
        </p:txBody>
      </p:sp>
      <p:sp>
        <p:nvSpPr>
          <p:cNvPr id="8" name="TextBox 7">
            <a:extLst>
              <a:ext uri="{FF2B5EF4-FFF2-40B4-BE49-F238E27FC236}">
                <a16:creationId xmlns:a16="http://schemas.microsoft.com/office/drawing/2014/main" id="{74010D23-DE36-3FDF-C6EA-F8B23426CD9E}"/>
              </a:ext>
            </a:extLst>
          </p:cNvPr>
          <p:cNvSpPr txBox="1"/>
          <p:nvPr/>
        </p:nvSpPr>
        <p:spPr>
          <a:xfrm>
            <a:off x="1068049" y="1443841"/>
            <a:ext cx="9979701" cy="3170099"/>
          </a:xfrm>
          <a:prstGeom prst="rect">
            <a:avLst/>
          </a:prstGeom>
          <a:noFill/>
        </p:spPr>
        <p:txBody>
          <a:bodyPr wrap="square">
            <a:spAutoFit/>
          </a:bodyPr>
          <a:lstStyle/>
          <a:p>
            <a:r>
              <a:rPr lang="en-US" sz="2000" b="0" i="0" dirty="0">
                <a:solidFill>
                  <a:srgbClr val="000000"/>
                </a:solidFill>
                <a:effectLst/>
                <a:latin typeface="CrimsonText-Roman"/>
              </a:rPr>
              <a:t>You can configure as many </a:t>
            </a:r>
            <a:r>
              <a:rPr lang="en-US" sz="2000" b="0" i="0" dirty="0" err="1">
                <a:solidFill>
                  <a:srgbClr val="000000"/>
                </a:solidFill>
                <a:effectLst/>
                <a:latin typeface="CrimsonText-Roman"/>
              </a:rPr>
              <a:t>StorageClasses</a:t>
            </a:r>
            <a:r>
              <a:rPr lang="en-US" sz="2000" b="0" i="0" dirty="0">
                <a:solidFill>
                  <a:srgbClr val="000000"/>
                </a:solidFill>
                <a:effectLst/>
                <a:latin typeface="CrimsonText-Roman"/>
              </a:rPr>
              <a:t> as you need. However, each one relates to a single type of storage on a single back-end. For example, if you have a Kubernetes cluster with </a:t>
            </a:r>
            <a:r>
              <a:rPr lang="en-US" sz="2000" b="0" i="0" dirty="0" err="1">
                <a:solidFill>
                  <a:srgbClr val="000000"/>
                </a:solidFill>
                <a:effectLst/>
                <a:latin typeface="CrimsonText-Roman"/>
              </a:rPr>
              <a:t>OpenEBS</a:t>
            </a:r>
            <a:r>
              <a:rPr lang="en-US" sz="2000" b="0" i="0" dirty="0">
                <a:solidFill>
                  <a:srgbClr val="000000"/>
                </a:solidFill>
                <a:effectLst/>
                <a:latin typeface="CrimsonText-Roman"/>
              </a:rPr>
              <a:t> and </a:t>
            </a:r>
            <a:r>
              <a:rPr lang="en-US" sz="2000" b="0" i="0" dirty="0" err="1">
                <a:solidFill>
                  <a:srgbClr val="000000"/>
                </a:solidFill>
                <a:effectLst/>
                <a:latin typeface="CrimsonText-Roman"/>
              </a:rPr>
              <a:t>Portworx</a:t>
            </a:r>
            <a:r>
              <a:rPr lang="en-US" sz="2000" b="0" i="0" dirty="0">
                <a:solidFill>
                  <a:srgbClr val="000000"/>
                </a:solidFill>
                <a:effectLst/>
                <a:latin typeface="CrimsonText-Roman"/>
              </a:rPr>
              <a:t> storage back-ends, you’ll need at least one </a:t>
            </a:r>
            <a:r>
              <a:rPr lang="en-US" sz="2000" b="0" i="0" dirty="0" err="1">
                <a:solidFill>
                  <a:srgbClr val="000000"/>
                </a:solidFill>
                <a:effectLst/>
                <a:latin typeface="CrimsonText-Roman"/>
              </a:rPr>
              <a:t>StorageClasses</a:t>
            </a:r>
            <a:r>
              <a:rPr lang="en-US" sz="2000" b="0" i="0" dirty="0">
                <a:solidFill>
                  <a:srgbClr val="000000"/>
                </a:solidFill>
                <a:effectLst/>
                <a:latin typeface="CrimsonText-Roman"/>
              </a:rPr>
              <a:t> for each.</a:t>
            </a:r>
          </a:p>
          <a:p>
            <a:r>
              <a:rPr lang="en-US" sz="2000" b="0" i="0" dirty="0">
                <a:solidFill>
                  <a:srgbClr val="000000"/>
                </a:solidFill>
                <a:effectLst/>
                <a:latin typeface="CrimsonText-Roman"/>
              </a:rPr>
              <a:t>On the flip-side, each back-end storage system can offer multiple classes/tiers of storage, each of which needs its own </a:t>
            </a:r>
            <a:r>
              <a:rPr lang="en-US" sz="2000" b="0" i="0" dirty="0" err="1">
                <a:solidFill>
                  <a:srgbClr val="000000"/>
                </a:solidFill>
                <a:effectLst/>
                <a:latin typeface="CrimsonText-Roman"/>
              </a:rPr>
              <a:t>StorageClass</a:t>
            </a:r>
            <a:r>
              <a:rPr lang="en-US" sz="2000" b="0" i="0" dirty="0">
                <a:solidFill>
                  <a:srgbClr val="000000"/>
                </a:solidFill>
                <a:effectLst/>
                <a:latin typeface="CrimsonText-Roman"/>
              </a:rPr>
              <a:t>. A simple example we’ll see later is the slower </a:t>
            </a:r>
            <a:r>
              <a:rPr lang="en-US" b="0" i="0" dirty="0">
                <a:solidFill>
                  <a:srgbClr val="000000"/>
                </a:solidFill>
                <a:effectLst/>
                <a:latin typeface="SourceCodePro-Regular"/>
              </a:rPr>
              <a:t>standard persistent disk </a:t>
            </a:r>
            <a:r>
              <a:rPr lang="en-US" sz="2000" b="0" i="0" dirty="0">
                <a:solidFill>
                  <a:srgbClr val="000000"/>
                </a:solidFill>
                <a:effectLst/>
                <a:latin typeface="CrimsonText-Roman"/>
              </a:rPr>
              <a:t>and the faster </a:t>
            </a:r>
            <a:r>
              <a:rPr lang="en-US" b="0" i="0" dirty="0">
                <a:solidFill>
                  <a:srgbClr val="000000"/>
                </a:solidFill>
                <a:effectLst/>
                <a:latin typeface="SourceCodePro-Regular"/>
              </a:rPr>
              <a:t>SSD persistent disk </a:t>
            </a:r>
            <a:r>
              <a:rPr lang="en-US" sz="2000" b="0" i="0" dirty="0">
                <a:solidFill>
                  <a:srgbClr val="000000"/>
                </a:solidFill>
                <a:effectLst/>
                <a:latin typeface="CrimsonText-Roman"/>
              </a:rPr>
              <a:t>tiers offered by the Google Cloud back-end. These are typically implemented with the following SCs on a GKE cluster:</a:t>
            </a:r>
          </a:p>
          <a:p>
            <a:r>
              <a:rPr lang="en-US" sz="2000" b="0" i="0" dirty="0">
                <a:solidFill>
                  <a:srgbClr val="000000"/>
                </a:solidFill>
                <a:effectLst/>
                <a:latin typeface="CrimsonText-Roman"/>
              </a:rPr>
              <a:t>1. </a:t>
            </a:r>
            <a:r>
              <a:rPr lang="en-US" b="0" i="0" dirty="0">
                <a:solidFill>
                  <a:srgbClr val="000000"/>
                </a:solidFill>
                <a:effectLst/>
                <a:latin typeface="SourceCodePro-Regular"/>
              </a:rPr>
              <a:t>standard-</a:t>
            </a:r>
            <a:r>
              <a:rPr lang="en-US" b="0" i="0" dirty="0" err="1">
                <a:solidFill>
                  <a:srgbClr val="000000"/>
                </a:solidFill>
                <a:effectLst/>
                <a:latin typeface="SourceCodePro-Regular"/>
              </a:rPr>
              <a:t>rwo</a:t>
            </a:r>
            <a:r>
              <a:rPr lang="en-US" b="0" i="0" dirty="0">
                <a:solidFill>
                  <a:srgbClr val="000000"/>
                </a:solidFill>
                <a:effectLst/>
                <a:latin typeface="SourceCodePro-Regular"/>
              </a:rPr>
              <a:t> </a:t>
            </a:r>
            <a:r>
              <a:rPr lang="en-US" sz="2000" b="0" i="0" dirty="0">
                <a:solidFill>
                  <a:srgbClr val="000000"/>
                </a:solidFill>
                <a:effectLst/>
                <a:latin typeface="CrimsonText-Roman"/>
              </a:rPr>
              <a:t>for the slower standard disk</a:t>
            </a:r>
          </a:p>
          <a:p>
            <a:r>
              <a:rPr lang="en-US" sz="2000" b="0" i="0" dirty="0">
                <a:solidFill>
                  <a:srgbClr val="000000"/>
                </a:solidFill>
                <a:effectLst/>
                <a:latin typeface="CrimsonText-Roman"/>
              </a:rPr>
              <a:t>2. </a:t>
            </a:r>
            <a:r>
              <a:rPr lang="en-US" b="0" i="0" dirty="0">
                <a:solidFill>
                  <a:srgbClr val="000000"/>
                </a:solidFill>
                <a:effectLst/>
                <a:latin typeface="SourceCodePro-Regular"/>
              </a:rPr>
              <a:t>premium-</a:t>
            </a:r>
            <a:r>
              <a:rPr lang="en-US" b="0" i="0" dirty="0" err="1">
                <a:solidFill>
                  <a:srgbClr val="000000"/>
                </a:solidFill>
                <a:effectLst/>
                <a:latin typeface="SourceCodePro-Regular"/>
              </a:rPr>
              <a:t>rwo</a:t>
            </a:r>
            <a:r>
              <a:rPr lang="en-US" b="0" i="0" dirty="0">
                <a:solidFill>
                  <a:srgbClr val="000000"/>
                </a:solidFill>
                <a:effectLst/>
                <a:latin typeface="SourceCodePro-Regular"/>
              </a:rPr>
              <a:t> </a:t>
            </a:r>
            <a:r>
              <a:rPr lang="en-US" sz="2000" b="0" i="0" dirty="0">
                <a:solidFill>
                  <a:srgbClr val="000000"/>
                </a:solidFill>
                <a:effectLst/>
                <a:latin typeface="CrimsonText-Roman"/>
              </a:rPr>
              <a:t>for the faster SSD</a:t>
            </a:r>
            <a:r>
              <a:rPr lang="en-US" sz="2000" dirty="0"/>
              <a:t> </a:t>
            </a:r>
            <a:br>
              <a:rPr lang="en-US" sz="2000" dirty="0"/>
            </a:br>
            <a:endParaRPr lang="en-US" sz="2000" dirty="0"/>
          </a:p>
        </p:txBody>
      </p:sp>
    </p:spTree>
    <p:extLst>
      <p:ext uri="{BB962C8B-B14F-4D97-AF65-F5344CB8AC3E}">
        <p14:creationId xmlns:p14="http://schemas.microsoft.com/office/powerpoint/2010/main" val="32998743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D8E8FC6-929B-ADFE-9032-1D07E947514A}"/>
              </a:ext>
            </a:extLst>
          </p:cNvPr>
          <p:cNvSpPr>
            <a:spLocks noGrp="1"/>
          </p:cNvSpPr>
          <p:nvPr>
            <p:ph type="dt" sz="half" idx="10"/>
          </p:nvPr>
        </p:nvSpPr>
        <p:spPr/>
        <p:txBody>
          <a:bodyPr/>
          <a:lstStyle/>
          <a:p>
            <a:fld id="{D40A7B7E-3938-4D0E-8E14-E58AA83CCFB6}" type="datetime1">
              <a:rPr lang="en-US" smtClean="0"/>
              <a:t>8/6/2024</a:t>
            </a:fld>
            <a:endParaRPr lang="en-US" dirty="0"/>
          </a:p>
        </p:txBody>
      </p:sp>
      <p:sp>
        <p:nvSpPr>
          <p:cNvPr id="5" name="Footer Placeholder 4">
            <a:extLst>
              <a:ext uri="{FF2B5EF4-FFF2-40B4-BE49-F238E27FC236}">
                <a16:creationId xmlns:a16="http://schemas.microsoft.com/office/drawing/2014/main" id="{72162300-A0F6-6F4A-9695-173614EC0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67F673-7BEE-8F95-3753-2871DB633D86}"/>
              </a:ext>
            </a:extLst>
          </p:cNvPr>
          <p:cNvSpPr>
            <a:spLocks noGrp="1"/>
          </p:cNvSpPr>
          <p:nvPr>
            <p:ph type="sldNum" sz="quarter" idx="12"/>
          </p:nvPr>
        </p:nvSpPr>
        <p:spPr/>
        <p:txBody>
          <a:bodyPr/>
          <a:lstStyle/>
          <a:p>
            <a:fld id="{5EE24C92-1265-4741-8F9F-404A15D9386E}" type="slidenum">
              <a:rPr lang="en-US" smtClean="0"/>
              <a:t>53</a:t>
            </a:fld>
            <a:endParaRPr lang="en-US"/>
          </a:p>
        </p:txBody>
      </p:sp>
      <p:sp>
        <p:nvSpPr>
          <p:cNvPr id="8" name="TextBox 7">
            <a:extLst>
              <a:ext uri="{FF2B5EF4-FFF2-40B4-BE49-F238E27FC236}">
                <a16:creationId xmlns:a16="http://schemas.microsoft.com/office/drawing/2014/main" id="{42AEF284-6421-756E-D895-872FA3909A83}"/>
              </a:ext>
            </a:extLst>
          </p:cNvPr>
          <p:cNvSpPr txBox="1"/>
          <p:nvPr/>
        </p:nvSpPr>
        <p:spPr>
          <a:xfrm>
            <a:off x="3196653" y="1100740"/>
            <a:ext cx="6093500" cy="707886"/>
          </a:xfrm>
          <a:prstGeom prst="rect">
            <a:avLst/>
          </a:prstGeom>
          <a:noFill/>
        </p:spPr>
        <p:txBody>
          <a:bodyPr wrap="square">
            <a:spAutoFit/>
          </a:bodyPr>
          <a:lstStyle/>
          <a:p>
            <a:r>
              <a:rPr lang="en-US" sz="4000" dirty="0"/>
              <a:t>https://openebs.io/</a:t>
            </a:r>
          </a:p>
        </p:txBody>
      </p:sp>
      <p:pic>
        <p:nvPicPr>
          <p:cNvPr id="10" name="Picture 9">
            <a:extLst>
              <a:ext uri="{FF2B5EF4-FFF2-40B4-BE49-F238E27FC236}">
                <a16:creationId xmlns:a16="http://schemas.microsoft.com/office/drawing/2014/main" id="{2040ABA0-16B8-7870-7C95-937821304326}"/>
              </a:ext>
            </a:extLst>
          </p:cNvPr>
          <p:cNvPicPr>
            <a:picLocks noChangeAspect="1"/>
          </p:cNvPicPr>
          <p:nvPr/>
        </p:nvPicPr>
        <p:blipFill>
          <a:blip r:embed="rId2"/>
          <a:stretch>
            <a:fillRect/>
          </a:stretch>
        </p:blipFill>
        <p:spPr>
          <a:xfrm>
            <a:off x="2035988" y="2721815"/>
            <a:ext cx="6849431" cy="2133898"/>
          </a:xfrm>
          <a:prstGeom prst="rect">
            <a:avLst/>
          </a:prstGeom>
        </p:spPr>
      </p:pic>
    </p:spTree>
    <p:extLst>
      <p:ext uri="{BB962C8B-B14F-4D97-AF65-F5344CB8AC3E}">
        <p14:creationId xmlns:p14="http://schemas.microsoft.com/office/powerpoint/2010/main" val="19694065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D8E8FC6-929B-ADFE-9032-1D07E947514A}"/>
              </a:ext>
            </a:extLst>
          </p:cNvPr>
          <p:cNvSpPr>
            <a:spLocks noGrp="1"/>
          </p:cNvSpPr>
          <p:nvPr>
            <p:ph type="dt" sz="half" idx="10"/>
          </p:nvPr>
        </p:nvSpPr>
        <p:spPr/>
        <p:txBody>
          <a:bodyPr/>
          <a:lstStyle/>
          <a:p>
            <a:fld id="{D40A7B7E-3938-4D0E-8E14-E58AA83CCFB6}" type="datetime1">
              <a:rPr lang="en-US" smtClean="0"/>
              <a:t>8/6/2024</a:t>
            </a:fld>
            <a:endParaRPr lang="en-US" dirty="0"/>
          </a:p>
        </p:txBody>
      </p:sp>
      <p:sp>
        <p:nvSpPr>
          <p:cNvPr id="5" name="Footer Placeholder 4">
            <a:extLst>
              <a:ext uri="{FF2B5EF4-FFF2-40B4-BE49-F238E27FC236}">
                <a16:creationId xmlns:a16="http://schemas.microsoft.com/office/drawing/2014/main" id="{72162300-A0F6-6F4A-9695-173614EC0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67F673-7BEE-8F95-3753-2871DB633D86}"/>
              </a:ext>
            </a:extLst>
          </p:cNvPr>
          <p:cNvSpPr>
            <a:spLocks noGrp="1"/>
          </p:cNvSpPr>
          <p:nvPr>
            <p:ph type="sldNum" sz="quarter" idx="12"/>
          </p:nvPr>
        </p:nvSpPr>
        <p:spPr/>
        <p:txBody>
          <a:bodyPr/>
          <a:lstStyle/>
          <a:p>
            <a:fld id="{5EE24C92-1265-4741-8F9F-404A15D9386E}" type="slidenum">
              <a:rPr lang="en-US" smtClean="0"/>
              <a:t>54</a:t>
            </a:fld>
            <a:endParaRPr lang="en-US"/>
          </a:p>
        </p:txBody>
      </p:sp>
      <p:pic>
        <p:nvPicPr>
          <p:cNvPr id="3" name="Picture 2">
            <a:extLst>
              <a:ext uri="{FF2B5EF4-FFF2-40B4-BE49-F238E27FC236}">
                <a16:creationId xmlns:a16="http://schemas.microsoft.com/office/drawing/2014/main" id="{77F9B446-2F12-B482-94C7-C2D7BB4B82F3}"/>
              </a:ext>
            </a:extLst>
          </p:cNvPr>
          <p:cNvPicPr>
            <a:picLocks noChangeAspect="1"/>
          </p:cNvPicPr>
          <p:nvPr/>
        </p:nvPicPr>
        <p:blipFill>
          <a:blip r:embed="rId2"/>
          <a:stretch>
            <a:fillRect/>
          </a:stretch>
        </p:blipFill>
        <p:spPr>
          <a:xfrm>
            <a:off x="2877757" y="1716773"/>
            <a:ext cx="4917128" cy="3646595"/>
          </a:xfrm>
          <a:prstGeom prst="rect">
            <a:avLst/>
          </a:prstGeom>
        </p:spPr>
      </p:pic>
    </p:spTree>
    <p:extLst>
      <p:ext uri="{BB962C8B-B14F-4D97-AF65-F5344CB8AC3E}">
        <p14:creationId xmlns:p14="http://schemas.microsoft.com/office/powerpoint/2010/main" val="8308692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D8E8FC6-929B-ADFE-9032-1D07E947514A}"/>
              </a:ext>
            </a:extLst>
          </p:cNvPr>
          <p:cNvSpPr>
            <a:spLocks noGrp="1"/>
          </p:cNvSpPr>
          <p:nvPr>
            <p:ph type="dt" sz="half" idx="10"/>
          </p:nvPr>
        </p:nvSpPr>
        <p:spPr/>
        <p:txBody>
          <a:bodyPr/>
          <a:lstStyle/>
          <a:p>
            <a:fld id="{D40A7B7E-3938-4D0E-8E14-E58AA83CCFB6}" type="datetime1">
              <a:rPr lang="en-US" smtClean="0"/>
              <a:t>8/6/2024</a:t>
            </a:fld>
            <a:endParaRPr lang="en-US" dirty="0"/>
          </a:p>
        </p:txBody>
      </p:sp>
      <p:sp>
        <p:nvSpPr>
          <p:cNvPr id="5" name="Footer Placeholder 4">
            <a:extLst>
              <a:ext uri="{FF2B5EF4-FFF2-40B4-BE49-F238E27FC236}">
                <a16:creationId xmlns:a16="http://schemas.microsoft.com/office/drawing/2014/main" id="{72162300-A0F6-6F4A-9695-173614EC0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67F673-7BEE-8F95-3753-2871DB633D86}"/>
              </a:ext>
            </a:extLst>
          </p:cNvPr>
          <p:cNvSpPr>
            <a:spLocks noGrp="1"/>
          </p:cNvSpPr>
          <p:nvPr>
            <p:ph type="sldNum" sz="quarter" idx="12"/>
          </p:nvPr>
        </p:nvSpPr>
        <p:spPr/>
        <p:txBody>
          <a:bodyPr/>
          <a:lstStyle/>
          <a:p>
            <a:fld id="{5EE24C92-1265-4741-8F9F-404A15D9386E}" type="slidenum">
              <a:rPr lang="en-US" smtClean="0"/>
              <a:t>55</a:t>
            </a:fld>
            <a:endParaRPr lang="en-US"/>
          </a:p>
        </p:txBody>
      </p:sp>
      <p:sp>
        <p:nvSpPr>
          <p:cNvPr id="7" name="TextBox 6">
            <a:extLst>
              <a:ext uri="{FF2B5EF4-FFF2-40B4-BE49-F238E27FC236}">
                <a16:creationId xmlns:a16="http://schemas.microsoft.com/office/drawing/2014/main" id="{BB068802-E050-6110-1182-43B045746120}"/>
              </a:ext>
            </a:extLst>
          </p:cNvPr>
          <p:cNvSpPr txBox="1"/>
          <p:nvPr/>
        </p:nvSpPr>
        <p:spPr>
          <a:xfrm>
            <a:off x="1063869" y="1647324"/>
            <a:ext cx="10064261" cy="4154984"/>
          </a:xfrm>
          <a:prstGeom prst="rect">
            <a:avLst/>
          </a:prstGeom>
          <a:noFill/>
        </p:spPr>
        <p:txBody>
          <a:bodyPr wrap="square">
            <a:spAutoFit/>
          </a:bodyPr>
          <a:lstStyle/>
          <a:p>
            <a:r>
              <a:rPr lang="en-US" sz="4000" b="1" i="0" dirty="0">
                <a:solidFill>
                  <a:srgbClr val="000000"/>
                </a:solidFill>
                <a:effectLst/>
                <a:latin typeface="OpenSans-Bold"/>
              </a:rPr>
              <a:t>Working with </a:t>
            </a:r>
            <a:r>
              <a:rPr lang="en-US" sz="4000" b="1" i="0" dirty="0" err="1">
                <a:solidFill>
                  <a:srgbClr val="000000"/>
                </a:solidFill>
                <a:effectLst/>
                <a:latin typeface="OpenSans-Bold"/>
              </a:rPr>
              <a:t>StorageClasses</a:t>
            </a:r>
            <a:endParaRPr lang="en-US" sz="4000" b="1" i="0" dirty="0">
              <a:solidFill>
                <a:srgbClr val="000000"/>
              </a:solidFill>
              <a:effectLst/>
              <a:latin typeface="OpenSans-Bold"/>
            </a:endParaRPr>
          </a:p>
          <a:p>
            <a:r>
              <a:rPr lang="en-US" sz="2800" b="0" i="0" dirty="0">
                <a:solidFill>
                  <a:srgbClr val="000000"/>
                </a:solidFill>
                <a:effectLst/>
                <a:latin typeface="CrimsonText-Roman"/>
              </a:rPr>
              <a:t>The basic workflow for deploying </a:t>
            </a:r>
            <a:r>
              <a:rPr lang="en-US" sz="2800" b="0" i="1" dirty="0">
                <a:solidFill>
                  <a:srgbClr val="000000"/>
                </a:solidFill>
                <a:effectLst/>
                <a:latin typeface="CrimsonText-Italic"/>
              </a:rPr>
              <a:t>and using </a:t>
            </a:r>
            <a:r>
              <a:rPr lang="en-US" sz="2800" b="0" i="0" dirty="0">
                <a:solidFill>
                  <a:srgbClr val="000000"/>
                </a:solidFill>
                <a:effectLst/>
                <a:latin typeface="CrimsonText-Roman"/>
              </a:rPr>
              <a:t>a </a:t>
            </a:r>
            <a:r>
              <a:rPr lang="en-US" sz="2800" b="0" i="0" dirty="0" err="1">
                <a:solidFill>
                  <a:srgbClr val="000000"/>
                </a:solidFill>
                <a:effectLst/>
                <a:latin typeface="CrimsonText-Roman"/>
              </a:rPr>
              <a:t>StorageClass</a:t>
            </a:r>
            <a:r>
              <a:rPr lang="en-US" sz="2800" b="0" i="0" dirty="0">
                <a:solidFill>
                  <a:srgbClr val="000000"/>
                </a:solidFill>
                <a:effectLst/>
                <a:latin typeface="CrimsonText-Roman"/>
              </a:rPr>
              <a:t> is as follows:</a:t>
            </a:r>
          </a:p>
          <a:p>
            <a:r>
              <a:rPr lang="en-US" sz="2800" b="0" i="0" dirty="0">
                <a:solidFill>
                  <a:srgbClr val="000000"/>
                </a:solidFill>
                <a:effectLst/>
                <a:latin typeface="CrimsonText-Roman"/>
              </a:rPr>
              <a:t>1. Have a storage back-end (can be cloud or on premises)</a:t>
            </a:r>
          </a:p>
          <a:p>
            <a:r>
              <a:rPr lang="en-US" sz="2800" b="0" i="0" dirty="0">
                <a:solidFill>
                  <a:srgbClr val="000000"/>
                </a:solidFill>
                <a:effectLst/>
                <a:latin typeface="CrimsonText-Roman"/>
              </a:rPr>
              <a:t>2. Have a Kubernetes cluster connected to the back-end storage</a:t>
            </a:r>
          </a:p>
          <a:p>
            <a:r>
              <a:rPr lang="en-US" sz="2800" b="0" i="0" dirty="0">
                <a:solidFill>
                  <a:srgbClr val="000000"/>
                </a:solidFill>
                <a:effectLst/>
                <a:latin typeface="CrimsonText-Roman"/>
              </a:rPr>
              <a:t>3. Install and configure the CSI storage plugin</a:t>
            </a:r>
          </a:p>
          <a:p>
            <a:r>
              <a:rPr lang="en-US" sz="2800" b="0" i="0" dirty="0">
                <a:solidFill>
                  <a:srgbClr val="000000"/>
                </a:solidFill>
                <a:effectLst/>
                <a:latin typeface="CrimsonText-Roman"/>
              </a:rPr>
              <a:t>4. Create one or more </a:t>
            </a:r>
            <a:r>
              <a:rPr lang="en-US" sz="2800" b="0" i="0" dirty="0" err="1">
                <a:solidFill>
                  <a:srgbClr val="000000"/>
                </a:solidFill>
                <a:effectLst/>
                <a:latin typeface="CrimsonText-Roman"/>
              </a:rPr>
              <a:t>StorageClasses</a:t>
            </a:r>
            <a:r>
              <a:rPr lang="en-US" sz="2800" b="0" i="0" dirty="0">
                <a:solidFill>
                  <a:srgbClr val="000000"/>
                </a:solidFill>
                <a:effectLst/>
                <a:latin typeface="CrimsonText-Roman"/>
              </a:rPr>
              <a:t> on Kubernetes</a:t>
            </a:r>
          </a:p>
          <a:p>
            <a:r>
              <a:rPr lang="en-US" sz="2800" b="0" i="0" dirty="0">
                <a:solidFill>
                  <a:srgbClr val="000000"/>
                </a:solidFill>
                <a:effectLst/>
                <a:latin typeface="CrimsonText-Roman"/>
              </a:rPr>
              <a:t>5. Deploy Pods with PVCs that reference those </a:t>
            </a:r>
            <a:r>
              <a:rPr lang="en-US" sz="2800" b="0" i="0" dirty="0" err="1">
                <a:solidFill>
                  <a:srgbClr val="000000"/>
                </a:solidFill>
                <a:effectLst/>
                <a:latin typeface="CrimsonText-Roman"/>
              </a:rPr>
              <a:t>StorageClasses</a:t>
            </a:r>
            <a:r>
              <a:rPr lang="en-US" sz="2800" dirty="0"/>
              <a:t> </a:t>
            </a:r>
            <a:br>
              <a:rPr lang="en-US" sz="2800" dirty="0"/>
            </a:br>
            <a:endParaRPr lang="en-US" sz="2800" dirty="0"/>
          </a:p>
        </p:txBody>
      </p:sp>
    </p:spTree>
    <p:extLst>
      <p:ext uri="{BB962C8B-B14F-4D97-AF65-F5344CB8AC3E}">
        <p14:creationId xmlns:p14="http://schemas.microsoft.com/office/powerpoint/2010/main" val="26759738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D8E8FC6-929B-ADFE-9032-1D07E947514A}"/>
              </a:ext>
            </a:extLst>
          </p:cNvPr>
          <p:cNvSpPr>
            <a:spLocks noGrp="1"/>
          </p:cNvSpPr>
          <p:nvPr>
            <p:ph type="dt" sz="half" idx="10"/>
          </p:nvPr>
        </p:nvSpPr>
        <p:spPr/>
        <p:txBody>
          <a:bodyPr/>
          <a:lstStyle/>
          <a:p>
            <a:fld id="{D40A7B7E-3938-4D0E-8E14-E58AA83CCFB6}" type="datetime1">
              <a:rPr lang="en-US" smtClean="0"/>
              <a:t>8/6/2024</a:t>
            </a:fld>
            <a:endParaRPr lang="en-US" dirty="0"/>
          </a:p>
        </p:txBody>
      </p:sp>
      <p:sp>
        <p:nvSpPr>
          <p:cNvPr id="5" name="Footer Placeholder 4">
            <a:extLst>
              <a:ext uri="{FF2B5EF4-FFF2-40B4-BE49-F238E27FC236}">
                <a16:creationId xmlns:a16="http://schemas.microsoft.com/office/drawing/2014/main" id="{72162300-A0F6-6F4A-9695-173614EC0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67F673-7BEE-8F95-3753-2871DB633D86}"/>
              </a:ext>
            </a:extLst>
          </p:cNvPr>
          <p:cNvSpPr>
            <a:spLocks noGrp="1"/>
          </p:cNvSpPr>
          <p:nvPr>
            <p:ph type="sldNum" sz="quarter" idx="12"/>
          </p:nvPr>
        </p:nvSpPr>
        <p:spPr/>
        <p:txBody>
          <a:bodyPr/>
          <a:lstStyle/>
          <a:p>
            <a:fld id="{5EE24C92-1265-4741-8F9F-404A15D9386E}" type="slidenum">
              <a:rPr lang="en-US" smtClean="0"/>
              <a:t>56</a:t>
            </a:fld>
            <a:endParaRPr lang="en-US"/>
          </a:p>
        </p:txBody>
      </p:sp>
      <p:sp>
        <p:nvSpPr>
          <p:cNvPr id="3" name="TextBox 2">
            <a:extLst>
              <a:ext uri="{FF2B5EF4-FFF2-40B4-BE49-F238E27FC236}">
                <a16:creationId xmlns:a16="http://schemas.microsoft.com/office/drawing/2014/main" id="{A25FBC4F-FD8D-BD88-B286-064D11EFEDDD}"/>
              </a:ext>
            </a:extLst>
          </p:cNvPr>
          <p:cNvSpPr txBox="1"/>
          <p:nvPr/>
        </p:nvSpPr>
        <p:spPr>
          <a:xfrm>
            <a:off x="1079292" y="1392490"/>
            <a:ext cx="10694232" cy="4339650"/>
          </a:xfrm>
          <a:prstGeom prst="rect">
            <a:avLst/>
          </a:prstGeom>
          <a:noFill/>
        </p:spPr>
        <p:txBody>
          <a:bodyPr wrap="square">
            <a:spAutoFit/>
          </a:bodyPr>
          <a:lstStyle/>
          <a:p>
            <a:r>
              <a:rPr lang="en-US" sz="4000" b="1" i="0" dirty="0">
                <a:solidFill>
                  <a:srgbClr val="000000"/>
                </a:solidFill>
                <a:effectLst/>
                <a:latin typeface="OpenSans-Bold"/>
              </a:rPr>
              <a:t>Working with </a:t>
            </a:r>
            <a:r>
              <a:rPr lang="en-US" sz="4000" b="1" i="0" dirty="0" err="1">
                <a:solidFill>
                  <a:srgbClr val="000000"/>
                </a:solidFill>
                <a:effectLst/>
                <a:latin typeface="OpenSans-Bold"/>
              </a:rPr>
              <a:t>StorageClasses</a:t>
            </a:r>
            <a:br>
              <a:rPr lang="en-US" sz="4000" b="1" i="0" dirty="0">
                <a:solidFill>
                  <a:srgbClr val="000000"/>
                </a:solidFill>
                <a:effectLst/>
                <a:latin typeface="OpenSans-Bold"/>
              </a:rPr>
            </a:br>
            <a:endParaRPr lang="en-US" sz="4000" b="1" i="0" dirty="0">
              <a:solidFill>
                <a:srgbClr val="000000"/>
              </a:solidFill>
              <a:effectLst/>
              <a:latin typeface="OpenSans-Bold"/>
            </a:endParaRPr>
          </a:p>
          <a:p>
            <a:r>
              <a:rPr lang="en-US" sz="2800" b="0" i="0" dirty="0">
                <a:solidFill>
                  <a:srgbClr val="000000"/>
                </a:solidFill>
                <a:effectLst/>
                <a:latin typeface="CrimsonText-Roman"/>
              </a:rPr>
              <a:t>The basic workflow for deploying </a:t>
            </a:r>
            <a:r>
              <a:rPr lang="en-US" sz="2800" b="0" i="1" dirty="0">
                <a:solidFill>
                  <a:srgbClr val="000000"/>
                </a:solidFill>
                <a:effectLst/>
                <a:latin typeface="CrimsonText-Italic"/>
              </a:rPr>
              <a:t>and using </a:t>
            </a:r>
            <a:r>
              <a:rPr lang="en-US" sz="2800" b="0" i="0" dirty="0">
                <a:solidFill>
                  <a:srgbClr val="000000"/>
                </a:solidFill>
                <a:effectLst/>
                <a:latin typeface="CrimsonText-Roman"/>
              </a:rPr>
              <a:t>a </a:t>
            </a:r>
            <a:r>
              <a:rPr lang="en-US" sz="2800" b="0" i="0" dirty="0" err="1">
                <a:solidFill>
                  <a:srgbClr val="000000"/>
                </a:solidFill>
                <a:effectLst/>
                <a:latin typeface="CrimsonText-Roman"/>
              </a:rPr>
              <a:t>StorageClass</a:t>
            </a:r>
            <a:r>
              <a:rPr lang="en-US" sz="2800" b="0" i="0" dirty="0">
                <a:solidFill>
                  <a:srgbClr val="000000"/>
                </a:solidFill>
                <a:effectLst/>
                <a:latin typeface="CrimsonText-Roman"/>
              </a:rPr>
              <a:t> is as follows:</a:t>
            </a:r>
          </a:p>
          <a:p>
            <a:r>
              <a:rPr lang="en-US" sz="2800" b="0" i="0" dirty="0">
                <a:solidFill>
                  <a:srgbClr val="000000"/>
                </a:solidFill>
                <a:effectLst/>
                <a:latin typeface="CrimsonText-Roman"/>
              </a:rPr>
              <a:t>1. Have a storage back-end (can be cloud or on premises)</a:t>
            </a:r>
          </a:p>
          <a:p>
            <a:r>
              <a:rPr lang="en-US" sz="2800" b="0" i="0" dirty="0">
                <a:solidFill>
                  <a:srgbClr val="000000"/>
                </a:solidFill>
                <a:effectLst/>
                <a:latin typeface="CrimsonText-Roman"/>
              </a:rPr>
              <a:t>2. Have a Kubernetes cluster connected to the back-end storage</a:t>
            </a:r>
          </a:p>
          <a:p>
            <a:r>
              <a:rPr lang="en-US" sz="2800" b="0" i="0" dirty="0">
                <a:solidFill>
                  <a:srgbClr val="000000"/>
                </a:solidFill>
                <a:effectLst/>
                <a:latin typeface="CrimsonText-Roman"/>
              </a:rPr>
              <a:t>3. Install and configure the CSI storage plugin</a:t>
            </a:r>
          </a:p>
          <a:p>
            <a:r>
              <a:rPr lang="en-US" sz="2800" b="0" i="0" dirty="0">
                <a:solidFill>
                  <a:srgbClr val="000000"/>
                </a:solidFill>
                <a:effectLst/>
                <a:latin typeface="CrimsonText-Roman"/>
              </a:rPr>
              <a:t>4. Create one or more </a:t>
            </a:r>
            <a:r>
              <a:rPr lang="en-US" sz="2800" b="0" i="0" dirty="0" err="1">
                <a:solidFill>
                  <a:srgbClr val="000000"/>
                </a:solidFill>
                <a:effectLst/>
                <a:latin typeface="CrimsonText-Roman"/>
              </a:rPr>
              <a:t>StorageClasses</a:t>
            </a:r>
            <a:r>
              <a:rPr lang="en-US" sz="2800" b="0" i="0" dirty="0">
                <a:solidFill>
                  <a:srgbClr val="000000"/>
                </a:solidFill>
                <a:effectLst/>
                <a:latin typeface="CrimsonText-Roman"/>
              </a:rPr>
              <a:t> on Kubernetes</a:t>
            </a:r>
          </a:p>
          <a:p>
            <a:r>
              <a:rPr lang="en-US" sz="2800" b="0" i="0" dirty="0">
                <a:solidFill>
                  <a:srgbClr val="000000"/>
                </a:solidFill>
                <a:effectLst/>
                <a:latin typeface="CrimsonText-Roman"/>
              </a:rPr>
              <a:t>5. Deploy Pods with PVCs that reference those </a:t>
            </a:r>
            <a:r>
              <a:rPr lang="en-US" sz="2800" b="0" i="0" dirty="0" err="1">
                <a:solidFill>
                  <a:srgbClr val="000000"/>
                </a:solidFill>
                <a:effectLst/>
                <a:latin typeface="CrimsonText-Roman"/>
              </a:rPr>
              <a:t>StorageClasses</a:t>
            </a:r>
            <a:r>
              <a:rPr lang="en-US" sz="2800" dirty="0"/>
              <a:t> </a:t>
            </a:r>
            <a:br>
              <a:rPr lang="en-US" sz="2800" dirty="0"/>
            </a:br>
            <a:endParaRPr lang="en-US" sz="2800" dirty="0"/>
          </a:p>
        </p:txBody>
      </p:sp>
    </p:spTree>
    <p:extLst>
      <p:ext uri="{BB962C8B-B14F-4D97-AF65-F5344CB8AC3E}">
        <p14:creationId xmlns:p14="http://schemas.microsoft.com/office/powerpoint/2010/main" val="16805949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D8E8FC6-929B-ADFE-9032-1D07E947514A}"/>
              </a:ext>
            </a:extLst>
          </p:cNvPr>
          <p:cNvSpPr>
            <a:spLocks noGrp="1"/>
          </p:cNvSpPr>
          <p:nvPr>
            <p:ph type="dt" sz="half" idx="10"/>
          </p:nvPr>
        </p:nvSpPr>
        <p:spPr/>
        <p:txBody>
          <a:bodyPr/>
          <a:lstStyle/>
          <a:p>
            <a:fld id="{D40A7B7E-3938-4D0E-8E14-E58AA83CCFB6}" type="datetime1">
              <a:rPr lang="en-US" smtClean="0"/>
              <a:t>8/6/2024</a:t>
            </a:fld>
            <a:endParaRPr lang="en-US" dirty="0"/>
          </a:p>
        </p:txBody>
      </p:sp>
      <p:sp>
        <p:nvSpPr>
          <p:cNvPr id="5" name="Footer Placeholder 4">
            <a:extLst>
              <a:ext uri="{FF2B5EF4-FFF2-40B4-BE49-F238E27FC236}">
                <a16:creationId xmlns:a16="http://schemas.microsoft.com/office/drawing/2014/main" id="{72162300-A0F6-6F4A-9695-173614EC0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67F673-7BEE-8F95-3753-2871DB633D86}"/>
              </a:ext>
            </a:extLst>
          </p:cNvPr>
          <p:cNvSpPr>
            <a:spLocks noGrp="1"/>
          </p:cNvSpPr>
          <p:nvPr>
            <p:ph type="sldNum" sz="quarter" idx="12"/>
          </p:nvPr>
        </p:nvSpPr>
        <p:spPr/>
        <p:txBody>
          <a:bodyPr/>
          <a:lstStyle/>
          <a:p>
            <a:fld id="{5EE24C92-1265-4741-8F9F-404A15D9386E}" type="slidenum">
              <a:rPr lang="en-US" smtClean="0"/>
              <a:t>57</a:t>
            </a:fld>
            <a:endParaRPr lang="en-US"/>
          </a:p>
        </p:txBody>
      </p:sp>
      <p:sp>
        <p:nvSpPr>
          <p:cNvPr id="8" name="TextBox 7">
            <a:extLst>
              <a:ext uri="{FF2B5EF4-FFF2-40B4-BE49-F238E27FC236}">
                <a16:creationId xmlns:a16="http://schemas.microsoft.com/office/drawing/2014/main" id="{840BDE4E-DF1A-CB50-A437-9727A57859D9}"/>
              </a:ext>
            </a:extLst>
          </p:cNvPr>
          <p:cNvSpPr txBox="1"/>
          <p:nvPr/>
        </p:nvSpPr>
        <p:spPr>
          <a:xfrm>
            <a:off x="1472784" y="405134"/>
            <a:ext cx="6093500" cy="2862322"/>
          </a:xfrm>
          <a:prstGeom prst="rect">
            <a:avLst/>
          </a:prstGeom>
          <a:noFill/>
        </p:spPr>
        <p:txBody>
          <a:bodyPr wrap="square">
            <a:spAutoFit/>
          </a:bodyPr>
          <a:lstStyle/>
          <a:p>
            <a:r>
              <a:rPr lang="en-US" dirty="0" err="1"/>
              <a:t>apiVersion</a:t>
            </a:r>
            <a:r>
              <a:rPr lang="en-US" dirty="0"/>
              <a:t>: v1</a:t>
            </a:r>
          </a:p>
          <a:p>
            <a:r>
              <a:rPr lang="en-US" dirty="0"/>
              <a:t>kind: </a:t>
            </a:r>
            <a:r>
              <a:rPr lang="en-US" dirty="0" err="1"/>
              <a:t>PersistentVolumeClaim</a:t>
            </a:r>
            <a:endParaRPr lang="en-US" dirty="0"/>
          </a:p>
          <a:p>
            <a:r>
              <a:rPr lang="en-US" dirty="0"/>
              <a:t>metadata:</a:t>
            </a:r>
          </a:p>
          <a:p>
            <a:r>
              <a:rPr lang="en-US" dirty="0"/>
              <a:t>  name: foo-</a:t>
            </a:r>
            <a:r>
              <a:rPr lang="en-US" dirty="0" err="1"/>
              <a:t>pvc</a:t>
            </a:r>
            <a:endParaRPr lang="en-US" dirty="0"/>
          </a:p>
          <a:p>
            <a:r>
              <a:rPr lang="en-US" dirty="0"/>
              <a:t>  namespace: foo</a:t>
            </a:r>
          </a:p>
          <a:p>
            <a:r>
              <a:rPr lang="en-US" dirty="0"/>
              <a:t>spec:</a:t>
            </a:r>
          </a:p>
          <a:p>
            <a:r>
              <a:rPr lang="en-US" dirty="0"/>
              <a:t>  </a:t>
            </a:r>
            <a:r>
              <a:rPr lang="en-US" dirty="0" err="1"/>
              <a:t>storageClassName</a:t>
            </a:r>
            <a:r>
              <a:rPr lang="en-US" dirty="0"/>
              <a:t>: "" # Empty string must be explicitly set otherwise default </a:t>
            </a:r>
            <a:r>
              <a:rPr lang="en-US" dirty="0" err="1"/>
              <a:t>StorageClass</a:t>
            </a:r>
            <a:r>
              <a:rPr lang="en-US" dirty="0"/>
              <a:t> will be set</a:t>
            </a:r>
          </a:p>
          <a:p>
            <a:r>
              <a:rPr lang="en-US" dirty="0"/>
              <a:t>  </a:t>
            </a:r>
            <a:r>
              <a:rPr lang="en-US" dirty="0" err="1"/>
              <a:t>volumeName</a:t>
            </a:r>
            <a:r>
              <a:rPr lang="en-US" dirty="0"/>
              <a:t>: foo-</a:t>
            </a:r>
            <a:r>
              <a:rPr lang="en-US" dirty="0" err="1"/>
              <a:t>pv</a:t>
            </a:r>
            <a:endParaRPr lang="en-US" dirty="0"/>
          </a:p>
          <a:p>
            <a:r>
              <a:rPr lang="en-US" dirty="0"/>
              <a:t>  ...</a:t>
            </a:r>
          </a:p>
        </p:txBody>
      </p:sp>
      <p:sp>
        <p:nvSpPr>
          <p:cNvPr id="11" name="TextBox 10">
            <a:extLst>
              <a:ext uri="{FF2B5EF4-FFF2-40B4-BE49-F238E27FC236}">
                <a16:creationId xmlns:a16="http://schemas.microsoft.com/office/drawing/2014/main" id="{EF2AB9F6-0240-E276-58E3-D95B7F8E5B96}"/>
              </a:ext>
            </a:extLst>
          </p:cNvPr>
          <p:cNvSpPr txBox="1"/>
          <p:nvPr/>
        </p:nvSpPr>
        <p:spPr>
          <a:xfrm>
            <a:off x="8610600" y="3267456"/>
            <a:ext cx="3152931" cy="2862322"/>
          </a:xfrm>
          <a:prstGeom prst="rect">
            <a:avLst/>
          </a:prstGeom>
          <a:noFill/>
        </p:spPr>
        <p:txBody>
          <a:bodyPr wrap="square">
            <a:spAutoFit/>
          </a:bodyPr>
          <a:lstStyle/>
          <a:p>
            <a:r>
              <a:rPr lang="en-US" dirty="0" err="1"/>
              <a:t>apiVersion</a:t>
            </a:r>
            <a:r>
              <a:rPr lang="en-US" dirty="0"/>
              <a:t>: v1</a:t>
            </a:r>
          </a:p>
          <a:p>
            <a:r>
              <a:rPr lang="en-US" dirty="0"/>
              <a:t>kind: </a:t>
            </a:r>
            <a:r>
              <a:rPr lang="en-US" dirty="0" err="1"/>
              <a:t>PersistentVolume</a:t>
            </a:r>
            <a:endParaRPr lang="en-US" dirty="0"/>
          </a:p>
          <a:p>
            <a:r>
              <a:rPr lang="en-US" dirty="0"/>
              <a:t>metadata:</a:t>
            </a:r>
          </a:p>
          <a:p>
            <a:r>
              <a:rPr lang="en-US" dirty="0"/>
              <a:t>  name: foo-</a:t>
            </a:r>
            <a:r>
              <a:rPr lang="en-US" dirty="0" err="1"/>
              <a:t>pv</a:t>
            </a:r>
            <a:endParaRPr lang="en-US" dirty="0"/>
          </a:p>
          <a:p>
            <a:r>
              <a:rPr lang="en-US" dirty="0"/>
              <a:t>spec:</a:t>
            </a:r>
          </a:p>
          <a:p>
            <a:r>
              <a:rPr lang="en-US" dirty="0"/>
              <a:t>  </a:t>
            </a:r>
            <a:r>
              <a:rPr lang="en-US" dirty="0" err="1"/>
              <a:t>storageClassName</a:t>
            </a:r>
            <a:r>
              <a:rPr lang="en-US" dirty="0"/>
              <a:t>: ""</a:t>
            </a:r>
          </a:p>
          <a:p>
            <a:r>
              <a:rPr lang="en-US" dirty="0"/>
              <a:t>  </a:t>
            </a:r>
            <a:r>
              <a:rPr lang="en-US" dirty="0" err="1"/>
              <a:t>claimRef</a:t>
            </a:r>
            <a:r>
              <a:rPr lang="en-US" dirty="0"/>
              <a:t>:</a:t>
            </a:r>
          </a:p>
          <a:p>
            <a:r>
              <a:rPr lang="en-US" dirty="0"/>
              <a:t>    name: foo-</a:t>
            </a:r>
            <a:r>
              <a:rPr lang="en-US" dirty="0" err="1"/>
              <a:t>pvc</a:t>
            </a:r>
            <a:endParaRPr lang="en-US" dirty="0"/>
          </a:p>
          <a:p>
            <a:r>
              <a:rPr lang="en-US" dirty="0"/>
              <a:t>    namespace: foo</a:t>
            </a:r>
          </a:p>
          <a:p>
            <a:r>
              <a:rPr lang="en-US" dirty="0"/>
              <a:t>  ...</a:t>
            </a:r>
          </a:p>
        </p:txBody>
      </p:sp>
    </p:spTree>
    <p:extLst>
      <p:ext uri="{BB962C8B-B14F-4D97-AF65-F5344CB8AC3E}">
        <p14:creationId xmlns:p14="http://schemas.microsoft.com/office/powerpoint/2010/main" val="5460439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D8E8FC6-929B-ADFE-9032-1D07E947514A}"/>
              </a:ext>
            </a:extLst>
          </p:cNvPr>
          <p:cNvSpPr>
            <a:spLocks noGrp="1"/>
          </p:cNvSpPr>
          <p:nvPr>
            <p:ph type="dt" sz="half" idx="10"/>
          </p:nvPr>
        </p:nvSpPr>
        <p:spPr/>
        <p:txBody>
          <a:bodyPr/>
          <a:lstStyle/>
          <a:p>
            <a:fld id="{D40A7B7E-3938-4D0E-8E14-E58AA83CCFB6}" type="datetime1">
              <a:rPr lang="en-US" smtClean="0"/>
              <a:t>8/6/2024</a:t>
            </a:fld>
            <a:endParaRPr lang="en-US" dirty="0"/>
          </a:p>
        </p:txBody>
      </p:sp>
      <p:sp>
        <p:nvSpPr>
          <p:cNvPr id="5" name="Footer Placeholder 4">
            <a:extLst>
              <a:ext uri="{FF2B5EF4-FFF2-40B4-BE49-F238E27FC236}">
                <a16:creationId xmlns:a16="http://schemas.microsoft.com/office/drawing/2014/main" id="{72162300-A0F6-6F4A-9695-173614EC0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67F673-7BEE-8F95-3753-2871DB633D86}"/>
              </a:ext>
            </a:extLst>
          </p:cNvPr>
          <p:cNvSpPr>
            <a:spLocks noGrp="1"/>
          </p:cNvSpPr>
          <p:nvPr>
            <p:ph type="sldNum" sz="quarter" idx="12"/>
          </p:nvPr>
        </p:nvSpPr>
        <p:spPr/>
        <p:txBody>
          <a:bodyPr/>
          <a:lstStyle/>
          <a:p>
            <a:fld id="{5EE24C92-1265-4741-8F9F-404A15D9386E}" type="slidenum">
              <a:rPr lang="en-US" smtClean="0"/>
              <a:t>58</a:t>
            </a:fld>
            <a:endParaRPr lang="en-US"/>
          </a:p>
        </p:txBody>
      </p:sp>
      <p:sp>
        <p:nvSpPr>
          <p:cNvPr id="3" name="TextBox 2">
            <a:extLst>
              <a:ext uri="{FF2B5EF4-FFF2-40B4-BE49-F238E27FC236}">
                <a16:creationId xmlns:a16="http://schemas.microsoft.com/office/drawing/2014/main" id="{6F69C35B-8A5F-9140-300F-565BAFD9F5A7}"/>
              </a:ext>
            </a:extLst>
          </p:cNvPr>
          <p:cNvSpPr txBox="1"/>
          <p:nvPr/>
        </p:nvSpPr>
        <p:spPr>
          <a:xfrm>
            <a:off x="534650" y="1318895"/>
            <a:ext cx="4846819" cy="1754326"/>
          </a:xfrm>
          <a:prstGeom prst="rect">
            <a:avLst/>
          </a:prstGeom>
          <a:noFill/>
        </p:spPr>
        <p:txBody>
          <a:bodyPr wrap="square">
            <a:spAutoFit/>
          </a:bodyPr>
          <a:lstStyle/>
          <a:p>
            <a:r>
              <a:rPr lang="en-US" sz="1800" b="1" i="0" dirty="0">
                <a:solidFill>
                  <a:srgbClr val="000000"/>
                </a:solidFill>
                <a:effectLst/>
                <a:latin typeface="OpenSans-Bold"/>
              </a:rPr>
              <a:t>Access mode</a:t>
            </a:r>
          </a:p>
          <a:p>
            <a:r>
              <a:rPr lang="en-US" sz="1800" b="0" i="0" dirty="0">
                <a:solidFill>
                  <a:srgbClr val="000000"/>
                </a:solidFill>
                <a:effectLst/>
                <a:latin typeface="CrimsonText-Roman"/>
              </a:rPr>
              <a:t>Kubernetes supports three volume access modes:</a:t>
            </a:r>
          </a:p>
          <a:p>
            <a:r>
              <a:rPr lang="en-US" sz="1800" b="0" i="0" dirty="0">
                <a:solidFill>
                  <a:srgbClr val="000000"/>
                </a:solidFill>
                <a:effectLst/>
                <a:latin typeface="CrimsonText-Roman"/>
              </a:rPr>
              <a:t>• </a:t>
            </a:r>
            <a:r>
              <a:rPr lang="en-US" sz="1600" b="0" i="0" dirty="0" err="1">
                <a:solidFill>
                  <a:srgbClr val="000000"/>
                </a:solidFill>
                <a:effectLst/>
                <a:latin typeface="SourceCodePro-Regular"/>
              </a:rPr>
              <a:t>ReadWriteOnce</a:t>
            </a:r>
            <a:r>
              <a:rPr lang="en-US" sz="1600" b="0" i="0" dirty="0">
                <a:solidFill>
                  <a:srgbClr val="000000"/>
                </a:solidFill>
                <a:effectLst/>
                <a:latin typeface="SourceCodePro-Regular"/>
              </a:rPr>
              <a:t> </a:t>
            </a:r>
            <a:r>
              <a:rPr lang="en-US" sz="1800" b="0" i="0" dirty="0">
                <a:solidFill>
                  <a:srgbClr val="000000"/>
                </a:solidFill>
                <a:effectLst/>
                <a:latin typeface="CrimsonText-Roman"/>
              </a:rPr>
              <a:t>(RWO)</a:t>
            </a:r>
          </a:p>
          <a:p>
            <a:r>
              <a:rPr lang="en-US" sz="1800" b="0" i="0" dirty="0">
                <a:solidFill>
                  <a:srgbClr val="000000"/>
                </a:solidFill>
                <a:effectLst/>
                <a:latin typeface="CrimsonText-Roman"/>
              </a:rPr>
              <a:t>• </a:t>
            </a:r>
            <a:r>
              <a:rPr lang="en-US" sz="1600" b="0" i="0" dirty="0" err="1">
                <a:solidFill>
                  <a:srgbClr val="000000"/>
                </a:solidFill>
                <a:effectLst/>
                <a:latin typeface="SourceCodePro-Regular"/>
              </a:rPr>
              <a:t>ReadWriteMany</a:t>
            </a:r>
            <a:r>
              <a:rPr lang="en-US" sz="1600" b="0" i="0" dirty="0">
                <a:solidFill>
                  <a:srgbClr val="000000"/>
                </a:solidFill>
                <a:effectLst/>
                <a:latin typeface="SourceCodePro-Regular"/>
              </a:rPr>
              <a:t> </a:t>
            </a:r>
            <a:r>
              <a:rPr lang="en-US" sz="1800" b="0" i="0" dirty="0">
                <a:solidFill>
                  <a:srgbClr val="000000"/>
                </a:solidFill>
                <a:effectLst/>
                <a:latin typeface="CrimsonText-Roman"/>
              </a:rPr>
              <a:t>(RWM)</a:t>
            </a:r>
          </a:p>
          <a:p>
            <a:r>
              <a:rPr lang="en-US" sz="1800" b="0" i="0" dirty="0">
                <a:solidFill>
                  <a:srgbClr val="000000"/>
                </a:solidFill>
                <a:effectLst/>
                <a:latin typeface="CrimsonText-Roman"/>
              </a:rPr>
              <a:t>• </a:t>
            </a:r>
            <a:r>
              <a:rPr lang="en-US" sz="1600" b="0" i="0" dirty="0" err="1">
                <a:solidFill>
                  <a:srgbClr val="000000"/>
                </a:solidFill>
                <a:effectLst/>
                <a:latin typeface="SourceCodePro-Regular"/>
              </a:rPr>
              <a:t>ReadOnlyMany</a:t>
            </a:r>
            <a:r>
              <a:rPr lang="en-US" sz="1600" b="0" i="0" dirty="0">
                <a:solidFill>
                  <a:srgbClr val="000000"/>
                </a:solidFill>
                <a:effectLst/>
                <a:latin typeface="SourceCodePro-Regular"/>
              </a:rPr>
              <a:t> </a:t>
            </a:r>
            <a:r>
              <a:rPr lang="en-US" sz="1800" b="0" i="0" dirty="0">
                <a:solidFill>
                  <a:srgbClr val="000000"/>
                </a:solidFill>
                <a:effectLst/>
                <a:latin typeface="CrimsonText-Roman"/>
              </a:rPr>
              <a:t>(ROM)</a:t>
            </a:r>
            <a:r>
              <a:rPr lang="en-US" dirty="0"/>
              <a:t> </a:t>
            </a:r>
            <a:br>
              <a:rPr lang="en-US" dirty="0"/>
            </a:br>
            <a:endParaRPr lang="en-US" dirty="0"/>
          </a:p>
        </p:txBody>
      </p:sp>
      <p:sp>
        <p:nvSpPr>
          <p:cNvPr id="9" name="TextBox 8">
            <a:extLst>
              <a:ext uri="{FF2B5EF4-FFF2-40B4-BE49-F238E27FC236}">
                <a16:creationId xmlns:a16="http://schemas.microsoft.com/office/drawing/2014/main" id="{6ED19015-1158-E6D1-B63B-35CB8E911D79}"/>
              </a:ext>
            </a:extLst>
          </p:cNvPr>
          <p:cNvSpPr txBox="1"/>
          <p:nvPr/>
        </p:nvSpPr>
        <p:spPr>
          <a:xfrm>
            <a:off x="495925" y="3769550"/>
            <a:ext cx="6093500" cy="1754326"/>
          </a:xfrm>
          <a:prstGeom prst="rect">
            <a:avLst/>
          </a:prstGeom>
          <a:noFill/>
        </p:spPr>
        <p:txBody>
          <a:bodyPr wrap="square">
            <a:spAutoFit/>
          </a:bodyPr>
          <a:lstStyle/>
          <a:p>
            <a:r>
              <a:rPr lang="en-US" sz="1800" b="1" i="0" dirty="0">
                <a:solidFill>
                  <a:srgbClr val="000000"/>
                </a:solidFill>
                <a:effectLst/>
                <a:latin typeface="OpenSans-Bold"/>
              </a:rPr>
              <a:t>Reclaim policy</a:t>
            </a:r>
          </a:p>
          <a:p>
            <a:r>
              <a:rPr lang="en-US" sz="1800" b="0" i="0" dirty="0">
                <a:solidFill>
                  <a:srgbClr val="000000"/>
                </a:solidFill>
                <a:effectLst/>
                <a:latin typeface="CrimsonText-Roman"/>
              </a:rPr>
              <a:t>A volume’s </a:t>
            </a:r>
            <a:r>
              <a:rPr lang="en-US" sz="1600" b="0" i="0" dirty="0" err="1">
                <a:solidFill>
                  <a:srgbClr val="000000"/>
                </a:solidFill>
                <a:effectLst/>
                <a:latin typeface="SourceCodePro-Regular"/>
              </a:rPr>
              <a:t>ReclaimPolicy</a:t>
            </a:r>
            <a:r>
              <a:rPr lang="en-US" sz="1600" b="0" i="0" dirty="0">
                <a:solidFill>
                  <a:srgbClr val="000000"/>
                </a:solidFill>
                <a:effectLst/>
                <a:latin typeface="SourceCodePro-Regular"/>
              </a:rPr>
              <a:t> </a:t>
            </a:r>
            <a:r>
              <a:rPr lang="en-US" sz="1800" b="0" i="0" dirty="0">
                <a:solidFill>
                  <a:srgbClr val="000000"/>
                </a:solidFill>
                <a:effectLst/>
                <a:latin typeface="CrimsonText-Roman"/>
              </a:rPr>
              <a:t>tells Kubernetes how to deal with a PV when its PVC is released. Two policies currently exist:</a:t>
            </a:r>
          </a:p>
          <a:p>
            <a:r>
              <a:rPr lang="en-US" sz="1800" b="0" i="0" dirty="0">
                <a:solidFill>
                  <a:srgbClr val="000000"/>
                </a:solidFill>
                <a:effectLst/>
                <a:latin typeface="CrimsonText-Roman"/>
              </a:rPr>
              <a:t>• </a:t>
            </a:r>
            <a:r>
              <a:rPr lang="en-US" sz="1600" b="0" i="0" dirty="0">
                <a:solidFill>
                  <a:srgbClr val="000000"/>
                </a:solidFill>
                <a:effectLst/>
                <a:latin typeface="SourceCodePro-Regular"/>
              </a:rPr>
              <a:t>Delete</a:t>
            </a:r>
          </a:p>
          <a:p>
            <a:r>
              <a:rPr lang="en-US" sz="1800" b="0" i="0" dirty="0">
                <a:solidFill>
                  <a:srgbClr val="000000"/>
                </a:solidFill>
                <a:effectLst/>
                <a:latin typeface="CrimsonText-Roman"/>
              </a:rPr>
              <a:t>• </a:t>
            </a:r>
            <a:r>
              <a:rPr lang="en-US" sz="1600" b="0" i="0" dirty="0">
                <a:solidFill>
                  <a:srgbClr val="000000"/>
                </a:solidFill>
                <a:effectLst/>
                <a:latin typeface="SourceCodePro-Regular"/>
              </a:rPr>
              <a:t>Retain</a:t>
            </a:r>
            <a:r>
              <a:rPr lang="en-US" dirty="0"/>
              <a:t> </a:t>
            </a:r>
            <a:br>
              <a:rPr lang="en-US" dirty="0"/>
            </a:br>
            <a:endParaRPr lang="en-US" dirty="0"/>
          </a:p>
        </p:txBody>
      </p:sp>
    </p:spTree>
    <p:extLst>
      <p:ext uri="{BB962C8B-B14F-4D97-AF65-F5344CB8AC3E}">
        <p14:creationId xmlns:p14="http://schemas.microsoft.com/office/powerpoint/2010/main" val="42185573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D8E8FC6-929B-ADFE-9032-1D07E947514A}"/>
              </a:ext>
            </a:extLst>
          </p:cNvPr>
          <p:cNvSpPr>
            <a:spLocks noGrp="1"/>
          </p:cNvSpPr>
          <p:nvPr>
            <p:ph type="dt" sz="half" idx="10"/>
          </p:nvPr>
        </p:nvSpPr>
        <p:spPr/>
        <p:txBody>
          <a:bodyPr/>
          <a:lstStyle/>
          <a:p>
            <a:fld id="{D40A7B7E-3938-4D0E-8E14-E58AA83CCFB6}" type="datetime1">
              <a:rPr lang="en-US" smtClean="0"/>
              <a:t>8/6/2024</a:t>
            </a:fld>
            <a:endParaRPr lang="en-US" dirty="0"/>
          </a:p>
        </p:txBody>
      </p:sp>
      <p:sp>
        <p:nvSpPr>
          <p:cNvPr id="5" name="Footer Placeholder 4">
            <a:extLst>
              <a:ext uri="{FF2B5EF4-FFF2-40B4-BE49-F238E27FC236}">
                <a16:creationId xmlns:a16="http://schemas.microsoft.com/office/drawing/2014/main" id="{72162300-A0F6-6F4A-9695-173614EC0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67F673-7BEE-8F95-3753-2871DB633D86}"/>
              </a:ext>
            </a:extLst>
          </p:cNvPr>
          <p:cNvSpPr>
            <a:spLocks noGrp="1"/>
          </p:cNvSpPr>
          <p:nvPr>
            <p:ph type="sldNum" sz="quarter" idx="12"/>
          </p:nvPr>
        </p:nvSpPr>
        <p:spPr/>
        <p:txBody>
          <a:bodyPr/>
          <a:lstStyle/>
          <a:p>
            <a:fld id="{5EE24C92-1265-4741-8F9F-404A15D9386E}" type="slidenum">
              <a:rPr lang="en-US" smtClean="0"/>
              <a:t>59</a:t>
            </a:fld>
            <a:endParaRPr lang="en-US"/>
          </a:p>
        </p:txBody>
      </p:sp>
      <p:sp>
        <p:nvSpPr>
          <p:cNvPr id="3" name="TextBox 2">
            <a:extLst>
              <a:ext uri="{FF2B5EF4-FFF2-40B4-BE49-F238E27FC236}">
                <a16:creationId xmlns:a16="http://schemas.microsoft.com/office/drawing/2014/main" id="{6F69C35B-8A5F-9140-300F-565BAFD9F5A7}"/>
              </a:ext>
            </a:extLst>
          </p:cNvPr>
          <p:cNvSpPr txBox="1"/>
          <p:nvPr/>
        </p:nvSpPr>
        <p:spPr>
          <a:xfrm>
            <a:off x="534650" y="1318895"/>
            <a:ext cx="4846819" cy="1754326"/>
          </a:xfrm>
          <a:prstGeom prst="rect">
            <a:avLst/>
          </a:prstGeom>
          <a:noFill/>
        </p:spPr>
        <p:txBody>
          <a:bodyPr wrap="square">
            <a:spAutoFit/>
          </a:bodyPr>
          <a:lstStyle/>
          <a:p>
            <a:r>
              <a:rPr lang="en-US" sz="1800" b="1" i="0" dirty="0">
                <a:solidFill>
                  <a:srgbClr val="000000"/>
                </a:solidFill>
                <a:effectLst/>
                <a:latin typeface="OpenSans-Bold"/>
              </a:rPr>
              <a:t>Access mode</a:t>
            </a:r>
          </a:p>
          <a:p>
            <a:r>
              <a:rPr lang="en-US" sz="1800" b="0" i="0" dirty="0">
                <a:solidFill>
                  <a:srgbClr val="000000"/>
                </a:solidFill>
                <a:effectLst/>
                <a:latin typeface="CrimsonText-Roman"/>
              </a:rPr>
              <a:t>Kubernetes supports three volume access modes:</a:t>
            </a:r>
          </a:p>
          <a:p>
            <a:r>
              <a:rPr lang="en-US" sz="1800" b="0" i="0" dirty="0">
                <a:solidFill>
                  <a:srgbClr val="000000"/>
                </a:solidFill>
                <a:effectLst/>
                <a:latin typeface="CrimsonText-Roman"/>
              </a:rPr>
              <a:t>• </a:t>
            </a:r>
            <a:r>
              <a:rPr lang="en-US" sz="1600" b="0" i="0" dirty="0" err="1">
                <a:solidFill>
                  <a:srgbClr val="000000"/>
                </a:solidFill>
                <a:effectLst/>
                <a:latin typeface="SourceCodePro-Regular"/>
              </a:rPr>
              <a:t>ReadWriteOnce</a:t>
            </a:r>
            <a:r>
              <a:rPr lang="en-US" sz="1600" b="0" i="0" dirty="0">
                <a:solidFill>
                  <a:srgbClr val="000000"/>
                </a:solidFill>
                <a:effectLst/>
                <a:latin typeface="SourceCodePro-Regular"/>
              </a:rPr>
              <a:t> </a:t>
            </a:r>
            <a:r>
              <a:rPr lang="en-US" sz="1800" b="0" i="0" dirty="0">
                <a:solidFill>
                  <a:srgbClr val="000000"/>
                </a:solidFill>
                <a:effectLst/>
                <a:latin typeface="CrimsonText-Roman"/>
              </a:rPr>
              <a:t>(RWO)</a:t>
            </a:r>
          </a:p>
          <a:p>
            <a:r>
              <a:rPr lang="en-US" sz="1800" b="0" i="0" dirty="0">
                <a:solidFill>
                  <a:srgbClr val="000000"/>
                </a:solidFill>
                <a:effectLst/>
                <a:latin typeface="CrimsonText-Roman"/>
              </a:rPr>
              <a:t>• </a:t>
            </a:r>
            <a:r>
              <a:rPr lang="en-US" sz="1600" b="0" i="0" dirty="0" err="1">
                <a:solidFill>
                  <a:srgbClr val="000000"/>
                </a:solidFill>
                <a:effectLst/>
                <a:latin typeface="SourceCodePro-Regular"/>
              </a:rPr>
              <a:t>ReadWriteMany</a:t>
            </a:r>
            <a:r>
              <a:rPr lang="en-US" sz="1600" b="0" i="0" dirty="0">
                <a:solidFill>
                  <a:srgbClr val="000000"/>
                </a:solidFill>
                <a:effectLst/>
                <a:latin typeface="SourceCodePro-Regular"/>
              </a:rPr>
              <a:t> </a:t>
            </a:r>
            <a:r>
              <a:rPr lang="en-US" sz="1800" b="0" i="0" dirty="0">
                <a:solidFill>
                  <a:srgbClr val="000000"/>
                </a:solidFill>
                <a:effectLst/>
                <a:latin typeface="CrimsonText-Roman"/>
              </a:rPr>
              <a:t>(RWM)</a:t>
            </a:r>
          </a:p>
          <a:p>
            <a:r>
              <a:rPr lang="en-US" sz="1800" b="0" i="0" dirty="0">
                <a:solidFill>
                  <a:srgbClr val="000000"/>
                </a:solidFill>
                <a:effectLst/>
                <a:latin typeface="CrimsonText-Roman"/>
              </a:rPr>
              <a:t>• </a:t>
            </a:r>
            <a:r>
              <a:rPr lang="en-US" sz="1600" b="0" i="0" dirty="0" err="1">
                <a:solidFill>
                  <a:srgbClr val="000000"/>
                </a:solidFill>
                <a:effectLst/>
                <a:latin typeface="SourceCodePro-Regular"/>
              </a:rPr>
              <a:t>ReadOnlyMany</a:t>
            </a:r>
            <a:r>
              <a:rPr lang="en-US" sz="1600" b="0" i="0" dirty="0">
                <a:solidFill>
                  <a:srgbClr val="000000"/>
                </a:solidFill>
                <a:effectLst/>
                <a:latin typeface="SourceCodePro-Regular"/>
              </a:rPr>
              <a:t> </a:t>
            </a:r>
            <a:r>
              <a:rPr lang="en-US" sz="1800" b="0" i="0" dirty="0">
                <a:solidFill>
                  <a:srgbClr val="000000"/>
                </a:solidFill>
                <a:effectLst/>
                <a:latin typeface="CrimsonText-Roman"/>
              </a:rPr>
              <a:t>(ROM)</a:t>
            </a:r>
            <a:r>
              <a:rPr lang="en-US" dirty="0"/>
              <a:t> </a:t>
            </a:r>
            <a:br>
              <a:rPr lang="en-US" dirty="0"/>
            </a:br>
            <a:endParaRPr lang="en-US" dirty="0"/>
          </a:p>
        </p:txBody>
      </p:sp>
      <p:sp>
        <p:nvSpPr>
          <p:cNvPr id="9" name="TextBox 8">
            <a:extLst>
              <a:ext uri="{FF2B5EF4-FFF2-40B4-BE49-F238E27FC236}">
                <a16:creationId xmlns:a16="http://schemas.microsoft.com/office/drawing/2014/main" id="{6ED19015-1158-E6D1-B63B-35CB8E911D79}"/>
              </a:ext>
            </a:extLst>
          </p:cNvPr>
          <p:cNvSpPr txBox="1"/>
          <p:nvPr/>
        </p:nvSpPr>
        <p:spPr>
          <a:xfrm>
            <a:off x="495925" y="3769550"/>
            <a:ext cx="6093500" cy="1754326"/>
          </a:xfrm>
          <a:prstGeom prst="rect">
            <a:avLst/>
          </a:prstGeom>
          <a:noFill/>
        </p:spPr>
        <p:txBody>
          <a:bodyPr wrap="square">
            <a:spAutoFit/>
          </a:bodyPr>
          <a:lstStyle/>
          <a:p>
            <a:r>
              <a:rPr lang="en-US" sz="1800" b="1" i="0" dirty="0">
                <a:solidFill>
                  <a:srgbClr val="000000"/>
                </a:solidFill>
                <a:effectLst/>
                <a:latin typeface="OpenSans-Bold"/>
              </a:rPr>
              <a:t>Reclaim policy</a:t>
            </a:r>
          </a:p>
          <a:p>
            <a:r>
              <a:rPr lang="en-US" sz="1800" b="0" i="0" dirty="0">
                <a:solidFill>
                  <a:srgbClr val="000000"/>
                </a:solidFill>
                <a:effectLst/>
                <a:latin typeface="CrimsonText-Roman"/>
              </a:rPr>
              <a:t>A volume’s </a:t>
            </a:r>
            <a:r>
              <a:rPr lang="en-US" sz="1600" b="0" i="0" dirty="0" err="1">
                <a:solidFill>
                  <a:srgbClr val="000000"/>
                </a:solidFill>
                <a:effectLst/>
                <a:latin typeface="SourceCodePro-Regular"/>
              </a:rPr>
              <a:t>ReclaimPolicy</a:t>
            </a:r>
            <a:r>
              <a:rPr lang="en-US" sz="1600" b="0" i="0" dirty="0">
                <a:solidFill>
                  <a:srgbClr val="000000"/>
                </a:solidFill>
                <a:effectLst/>
                <a:latin typeface="SourceCodePro-Regular"/>
              </a:rPr>
              <a:t> </a:t>
            </a:r>
            <a:r>
              <a:rPr lang="en-US" sz="1800" b="0" i="0" dirty="0">
                <a:solidFill>
                  <a:srgbClr val="000000"/>
                </a:solidFill>
                <a:effectLst/>
                <a:latin typeface="CrimsonText-Roman"/>
              </a:rPr>
              <a:t>tells Kubernetes how to deal with a PV when its PVC is released. Two policies currently exist:</a:t>
            </a:r>
          </a:p>
          <a:p>
            <a:r>
              <a:rPr lang="en-US" sz="1800" b="0" i="0" dirty="0">
                <a:solidFill>
                  <a:srgbClr val="000000"/>
                </a:solidFill>
                <a:effectLst/>
                <a:latin typeface="CrimsonText-Roman"/>
              </a:rPr>
              <a:t>• </a:t>
            </a:r>
            <a:r>
              <a:rPr lang="en-US" sz="1600" b="0" i="0" dirty="0">
                <a:solidFill>
                  <a:srgbClr val="000000"/>
                </a:solidFill>
                <a:effectLst/>
                <a:latin typeface="SourceCodePro-Regular"/>
              </a:rPr>
              <a:t>Delete</a:t>
            </a:r>
          </a:p>
          <a:p>
            <a:r>
              <a:rPr lang="en-US" sz="1800" b="0" i="0" dirty="0">
                <a:solidFill>
                  <a:srgbClr val="000000"/>
                </a:solidFill>
                <a:effectLst/>
                <a:latin typeface="CrimsonText-Roman"/>
              </a:rPr>
              <a:t>• </a:t>
            </a:r>
            <a:r>
              <a:rPr lang="en-US" sz="1600" b="0" i="0" dirty="0">
                <a:solidFill>
                  <a:srgbClr val="000000"/>
                </a:solidFill>
                <a:effectLst/>
                <a:latin typeface="SourceCodePro-Regular"/>
              </a:rPr>
              <a:t>Retain</a:t>
            </a:r>
            <a:r>
              <a:rPr lang="en-US" dirty="0"/>
              <a:t> </a:t>
            </a:r>
            <a:br>
              <a:rPr lang="en-US" dirty="0"/>
            </a:br>
            <a:endParaRPr lang="en-US" dirty="0"/>
          </a:p>
        </p:txBody>
      </p:sp>
    </p:spTree>
    <p:extLst>
      <p:ext uri="{BB962C8B-B14F-4D97-AF65-F5344CB8AC3E}">
        <p14:creationId xmlns:p14="http://schemas.microsoft.com/office/powerpoint/2010/main" val="1167612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732C088-19E1-FA67-58B5-15EBB7A69E6F}"/>
              </a:ext>
            </a:extLst>
          </p:cNvPr>
          <p:cNvSpPr>
            <a:spLocks noGrp="1"/>
          </p:cNvSpPr>
          <p:nvPr>
            <p:ph type="dt" sz="half" idx="10"/>
          </p:nvPr>
        </p:nvSpPr>
        <p:spPr/>
        <p:txBody>
          <a:bodyPr/>
          <a:lstStyle/>
          <a:p>
            <a:fld id="{D40A7B7E-3938-4D0E-8E14-E58AA83CCFB6}" type="datetime1">
              <a:rPr lang="en-US" smtClean="0"/>
              <a:t>8/5/2024</a:t>
            </a:fld>
            <a:endParaRPr lang="en-US" dirty="0"/>
          </a:p>
        </p:txBody>
      </p:sp>
      <p:sp>
        <p:nvSpPr>
          <p:cNvPr id="5" name="Footer Placeholder 4">
            <a:extLst>
              <a:ext uri="{FF2B5EF4-FFF2-40B4-BE49-F238E27FC236}">
                <a16:creationId xmlns:a16="http://schemas.microsoft.com/office/drawing/2014/main" id="{FBEED0DE-1B0B-7B46-8C04-5B016D4E13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06220A-2FF3-1971-D3B0-F50AF815BD63}"/>
              </a:ext>
            </a:extLst>
          </p:cNvPr>
          <p:cNvSpPr>
            <a:spLocks noGrp="1"/>
          </p:cNvSpPr>
          <p:nvPr>
            <p:ph type="sldNum" sz="quarter" idx="12"/>
          </p:nvPr>
        </p:nvSpPr>
        <p:spPr/>
        <p:txBody>
          <a:bodyPr/>
          <a:lstStyle/>
          <a:p>
            <a:fld id="{5EE24C92-1265-4741-8F9F-404A15D9386E}" type="slidenum">
              <a:rPr lang="en-US" smtClean="0"/>
              <a:t>6</a:t>
            </a:fld>
            <a:endParaRPr lang="en-US"/>
          </a:p>
        </p:txBody>
      </p:sp>
      <p:sp>
        <p:nvSpPr>
          <p:cNvPr id="8" name="TextBox 7">
            <a:extLst>
              <a:ext uri="{FF2B5EF4-FFF2-40B4-BE49-F238E27FC236}">
                <a16:creationId xmlns:a16="http://schemas.microsoft.com/office/drawing/2014/main" id="{A8DD029E-3A1F-7539-3A88-F8EC869FB5E6}"/>
              </a:ext>
            </a:extLst>
          </p:cNvPr>
          <p:cNvSpPr txBox="1"/>
          <p:nvPr/>
        </p:nvSpPr>
        <p:spPr>
          <a:xfrm>
            <a:off x="3581400" y="1028343"/>
            <a:ext cx="6093500" cy="4801314"/>
          </a:xfrm>
          <a:prstGeom prst="rect">
            <a:avLst/>
          </a:prstGeom>
          <a:noFill/>
        </p:spPr>
        <p:txBody>
          <a:bodyPr wrap="square">
            <a:spAutoFit/>
          </a:bodyPr>
          <a:lstStyle/>
          <a:p>
            <a:r>
              <a:rPr lang="en-US" dirty="0" err="1"/>
              <a:t>apiVersion</a:t>
            </a:r>
            <a:r>
              <a:rPr lang="en-US" dirty="0"/>
              <a:t>: v1</a:t>
            </a:r>
          </a:p>
          <a:p>
            <a:r>
              <a:rPr lang="en-US" dirty="0"/>
              <a:t>kind: Service</a:t>
            </a:r>
          </a:p>
          <a:p>
            <a:r>
              <a:rPr lang="en-US" dirty="0"/>
              <a:t>metadata:</a:t>
            </a:r>
          </a:p>
          <a:p>
            <a:r>
              <a:rPr lang="en-US" dirty="0"/>
              <a:t>  name: my-service</a:t>
            </a:r>
          </a:p>
          <a:p>
            <a:r>
              <a:rPr lang="en-US" dirty="0"/>
              <a:t>spec:</a:t>
            </a:r>
          </a:p>
          <a:p>
            <a:r>
              <a:rPr lang="en-US" dirty="0"/>
              <a:t>  selector:</a:t>
            </a:r>
          </a:p>
          <a:p>
            <a:r>
              <a:rPr lang="en-US" dirty="0"/>
              <a:t>    app.kubernetes.io/name: </a:t>
            </a:r>
            <a:r>
              <a:rPr lang="en-US" dirty="0" err="1"/>
              <a:t>MyApp</a:t>
            </a:r>
            <a:endParaRPr lang="en-US" dirty="0"/>
          </a:p>
          <a:p>
            <a:r>
              <a:rPr lang="en-US" dirty="0"/>
              <a:t>  ports:</a:t>
            </a:r>
          </a:p>
          <a:p>
            <a:r>
              <a:rPr lang="en-US" dirty="0"/>
              <a:t>    - protocol: TCP</a:t>
            </a:r>
          </a:p>
          <a:p>
            <a:r>
              <a:rPr lang="en-US" dirty="0"/>
              <a:t>      port: 80</a:t>
            </a:r>
          </a:p>
          <a:p>
            <a:r>
              <a:rPr lang="en-US" dirty="0"/>
              <a:t>      </a:t>
            </a:r>
            <a:r>
              <a:rPr lang="en-US" dirty="0" err="1"/>
              <a:t>targetPort</a:t>
            </a:r>
            <a:r>
              <a:rPr lang="en-US" dirty="0"/>
              <a:t>: 9376</a:t>
            </a:r>
          </a:p>
          <a:p>
            <a:r>
              <a:rPr lang="en-US" dirty="0"/>
              <a:t>  </a:t>
            </a:r>
            <a:r>
              <a:rPr lang="en-US" dirty="0" err="1"/>
              <a:t>clusterIP</a:t>
            </a:r>
            <a:r>
              <a:rPr lang="en-US" dirty="0"/>
              <a:t>: 10.0.171.239</a:t>
            </a:r>
          </a:p>
          <a:p>
            <a:r>
              <a:rPr lang="en-US" dirty="0"/>
              <a:t>  type: </a:t>
            </a:r>
            <a:r>
              <a:rPr lang="en-US" dirty="0" err="1"/>
              <a:t>LoadBalancer</a:t>
            </a:r>
            <a:endParaRPr lang="en-US" dirty="0"/>
          </a:p>
          <a:p>
            <a:r>
              <a:rPr lang="en-US" dirty="0"/>
              <a:t>status:</a:t>
            </a:r>
          </a:p>
          <a:p>
            <a:r>
              <a:rPr lang="en-US" dirty="0"/>
              <a:t>  </a:t>
            </a:r>
            <a:r>
              <a:rPr lang="en-US" dirty="0" err="1"/>
              <a:t>loadBalancer</a:t>
            </a:r>
            <a:r>
              <a:rPr lang="en-US" dirty="0"/>
              <a:t>:</a:t>
            </a:r>
          </a:p>
          <a:p>
            <a:r>
              <a:rPr lang="en-US" dirty="0"/>
              <a:t>    ingress:</a:t>
            </a:r>
          </a:p>
          <a:p>
            <a:r>
              <a:rPr lang="en-US" dirty="0"/>
              <a:t>    - </a:t>
            </a:r>
            <a:r>
              <a:rPr lang="en-US" dirty="0" err="1"/>
              <a:t>ip</a:t>
            </a:r>
            <a:r>
              <a:rPr lang="en-US" dirty="0"/>
              <a:t>: 192.0.2.127</a:t>
            </a:r>
          </a:p>
        </p:txBody>
      </p:sp>
    </p:spTree>
    <p:extLst>
      <p:ext uri="{BB962C8B-B14F-4D97-AF65-F5344CB8AC3E}">
        <p14:creationId xmlns:p14="http://schemas.microsoft.com/office/powerpoint/2010/main" val="261820967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D8E8FC6-929B-ADFE-9032-1D07E947514A}"/>
              </a:ext>
            </a:extLst>
          </p:cNvPr>
          <p:cNvSpPr>
            <a:spLocks noGrp="1"/>
          </p:cNvSpPr>
          <p:nvPr>
            <p:ph type="dt" sz="half" idx="10"/>
          </p:nvPr>
        </p:nvSpPr>
        <p:spPr/>
        <p:txBody>
          <a:bodyPr/>
          <a:lstStyle/>
          <a:p>
            <a:fld id="{D40A7B7E-3938-4D0E-8E14-E58AA83CCFB6}" type="datetime1">
              <a:rPr lang="en-US" smtClean="0"/>
              <a:t>8/6/2024</a:t>
            </a:fld>
            <a:endParaRPr lang="en-US" dirty="0"/>
          </a:p>
        </p:txBody>
      </p:sp>
      <p:sp>
        <p:nvSpPr>
          <p:cNvPr id="5" name="Footer Placeholder 4">
            <a:extLst>
              <a:ext uri="{FF2B5EF4-FFF2-40B4-BE49-F238E27FC236}">
                <a16:creationId xmlns:a16="http://schemas.microsoft.com/office/drawing/2014/main" id="{72162300-A0F6-6F4A-9695-173614EC0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67F673-7BEE-8F95-3753-2871DB633D86}"/>
              </a:ext>
            </a:extLst>
          </p:cNvPr>
          <p:cNvSpPr>
            <a:spLocks noGrp="1"/>
          </p:cNvSpPr>
          <p:nvPr>
            <p:ph type="sldNum" sz="quarter" idx="12"/>
          </p:nvPr>
        </p:nvSpPr>
        <p:spPr/>
        <p:txBody>
          <a:bodyPr/>
          <a:lstStyle/>
          <a:p>
            <a:fld id="{5EE24C92-1265-4741-8F9F-404A15D9386E}" type="slidenum">
              <a:rPr lang="en-US" smtClean="0"/>
              <a:t>60</a:t>
            </a:fld>
            <a:endParaRPr lang="en-US"/>
          </a:p>
        </p:txBody>
      </p:sp>
      <p:sp>
        <p:nvSpPr>
          <p:cNvPr id="3" name="TextBox 2">
            <a:extLst>
              <a:ext uri="{FF2B5EF4-FFF2-40B4-BE49-F238E27FC236}">
                <a16:creationId xmlns:a16="http://schemas.microsoft.com/office/drawing/2014/main" id="{6F69C35B-8A5F-9140-300F-565BAFD9F5A7}"/>
              </a:ext>
            </a:extLst>
          </p:cNvPr>
          <p:cNvSpPr txBox="1"/>
          <p:nvPr/>
        </p:nvSpPr>
        <p:spPr>
          <a:xfrm>
            <a:off x="534650" y="1318894"/>
            <a:ext cx="10468130" cy="3046988"/>
          </a:xfrm>
          <a:prstGeom prst="rect">
            <a:avLst/>
          </a:prstGeom>
          <a:noFill/>
        </p:spPr>
        <p:txBody>
          <a:bodyPr wrap="square">
            <a:spAutoFit/>
          </a:bodyPr>
          <a:lstStyle/>
          <a:p>
            <a:r>
              <a:rPr lang="en-US" sz="2400" b="0" i="0" dirty="0">
                <a:solidFill>
                  <a:srgbClr val="000000"/>
                </a:solidFill>
                <a:effectLst/>
                <a:latin typeface="SourceCodePro-Regular"/>
              </a:rPr>
              <a:t>Delete </a:t>
            </a:r>
            <a:r>
              <a:rPr lang="en-US" sz="2400" b="0" i="0" dirty="0">
                <a:solidFill>
                  <a:srgbClr val="000000"/>
                </a:solidFill>
                <a:effectLst/>
                <a:latin typeface="CrimsonText-Roman"/>
              </a:rPr>
              <a:t>is the most dangerous and is the default for PVs created dynamically via </a:t>
            </a:r>
            <a:r>
              <a:rPr lang="en-US" sz="2400" b="0" i="1" dirty="0">
                <a:solidFill>
                  <a:srgbClr val="000000"/>
                </a:solidFill>
                <a:effectLst/>
                <a:latin typeface="CrimsonText-Italic"/>
              </a:rPr>
              <a:t>storage classes</a:t>
            </a:r>
            <a:r>
              <a:rPr lang="en-US" sz="2400" b="0" i="0" dirty="0">
                <a:solidFill>
                  <a:srgbClr val="000000"/>
                </a:solidFill>
                <a:effectLst/>
                <a:latin typeface="CrimsonText-Roman"/>
              </a:rPr>
              <a:t>. It deletes the PV </a:t>
            </a:r>
            <a:r>
              <a:rPr lang="en-US" sz="2400" b="1" i="0" dirty="0">
                <a:solidFill>
                  <a:srgbClr val="000000"/>
                </a:solidFill>
                <a:effectLst/>
                <a:latin typeface="CrimsonText-Bold"/>
              </a:rPr>
              <a:t>and associated storage resource on the external storage system </a:t>
            </a:r>
            <a:r>
              <a:rPr lang="en-US" sz="2400" b="0" i="0" dirty="0">
                <a:solidFill>
                  <a:srgbClr val="000000"/>
                </a:solidFill>
                <a:effectLst/>
                <a:latin typeface="CrimsonText-Roman"/>
              </a:rPr>
              <a:t>when the PVC is released. This means all data will be lost! Use with caution.</a:t>
            </a:r>
          </a:p>
          <a:p>
            <a:r>
              <a:rPr lang="en-US" sz="2400" b="0" i="0" dirty="0">
                <a:solidFill>
                  <a:srgbClr val="000000"/>
                </a:solidFill>
                <a:effectLst/>
                <a:latin typeface="SourceCodePro-Regular"/>
              </a:rPr>
              <a:t>Retain </a:t>
            </a:r>
            <a:r>
              <a:rPr lang="en-US" sz="2400" b="0" i="0" dirty="0">
                <a:solidFill>
                  <a:srgbClr val="000000"/>
                </a:solidFill>
                <a:effectLst/>
                <a:latin typeface="CrimsonText-Roman"/>
              </a:rPr>
              <a:t>will keep the associated </a:t>
            </a:r>
            <a:r>
              <a:rPr lang="en-US" sz="2400" b="0" i="0" dirty="0">
                <a:solidFill>
                  <a:srgbClr val="000000"/>
                </a:solidFill>
                <a:effectLst/>
                <a:latin typeface="SourceCodePro-Regular"/>
              </a:rPr>
              <a:t>PV </a:t>
            </a:r>
            <a:r>
              <a:rPr lang="en-US" sz="2400" b="0" i="0" dirty="0">
                <a:solidFill>
                  <a:srgbClr val="000000"/>
                </a:solidFill>
                <a:effectLst/>
                <a:latin typeface="CrimsonText-Roman"/>
              </a:rPr>
              <a:t>object on the cluster as well as any data stored on the external system. However, other PVCs are prevented from using it in future. The obvious disadvantage is it requires manual clean-up.</a:t>
            </a:r>
            <a:r>
              <a:rPr lang="en-US" sz="2400" dirty="0"/>
              <a:t> </a:t>
            </a:r>
            <a:br>
              <a:rPr lang="en-US" sz="2400" dirty="0"/>
            </a:br>
            <a:endParaRPr lang="en-US" sz="2400" dirty="0"/>
          </a:p>
        </p:txBody>
      </p:sp>
    </p:spTree>
    <p:extLst>
      <p:ext uri="{BB962C8B-B14F-4D97-AF65-F5344CB8AC3E}">
        <p14:creationId xmlns:p14="http://schemas.microsoft.com/office/powerpoint/2010/main" val="548454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D8E8FC6-929B-ADFE-9032-1D07E947514A}"/>
              </a:ext>
            </a:extLst>
          </p:cNvPr>
          <p:cNvSpPr>
            <a:spLocks noGrp="1"/>
          </p:cNvSpPr>
          <p:nvPr>
            <p:ph type="dt" sz="half" idx="10"/>
          </p:nvPr>
        </p:nvSpPr>
        <p:spPr/>
        <p:txBody>
          <a:bodyPr/>
          <a:lstStyle/>
          <a:p>
            <a:fld id="{D40A7B7E-3938-4D0E-8E14-E58AA83CCFB6}" type="datetime1">
              <a:rPr lang="en-US" smtClean="0"/>
              <a:t>8/6/2024</a:t>
            </a:fld>
            <a:endParaRPr lang="en-US" dirty="0"/>
          </a:p>
        </p:txBody>
      </p:sp>
      <p:sp>
        <p:nvSpPr>
          <p:cNvPr id="5" name="Footer Placeholder 4">
            <a:extLst>
              <a:ext uri="{FF2B5EF4-FFF2-40B4-BE49-F238E27FC236}">
                <a16:creationId xmlns:a16="http://schemas.microsoft.com/office/drawing/2014/main" id="{72162300-A0F6-6F4A-9695-173614EC0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67F673-7BEE-8F95-3753-2871DB633D86}"/>
              </a:ext>
            </a:extLst>
          </p:cNvPr>
          <p:cNvSpPr>
            <a:spLocks noGrp="1"/>
          </p:cNvSpPr>
          <p:nvPr>
            <p:ph type="sldNum" sz="quarter" idx="12"/>
          </p:nvPr>
        </p:nvSpPr>
        <p:spPr/>
        <p:txBody>
          <a:bodyPr/>
          <a:lstStyle/>
          <a:p>
            <a:fld id="{5EE24C92-1265-4741-8F9F-404A15D9386E}" type="slidenum">
              <a:rPr lang="en-US" smtClean="0"/>
              <a:t>61</a:t>
            </a:fld>
            <a:endParaRPr lang="en-US"/>
          </a:p>
        </p:txBody>
      </p:sp>
      <p:sp>
        <p:nvSpPr>
          <p:cNvPr id="7" name="TextBox 6">
            <a:extLst>
              <a:ext uri="{FF2B5EF4-FFF2-40B4-BE49-F238E27FC236}">
                <a16:creationId xmlns:a16="http://schemas.microsoft.com/office/drawing/2014/main" id="{4EE2B6EA-973C-5CA0-3615-C779F736814D}"/>
              </a:ext>
            </a:extLst>
          </p:cNvPr>
          <p:cNvSpPr txBox="1"/>
          <p:nvPr/>
        </p:nvSpPr>
        <p:spPr>
          <a:xfrm>
            <a:off x="374754" y="1578593"/>
            <a:ext cx="11107711" cy="3785652"/>
          </a:xfrm>
          <a:prstGeom prst="rect">
            <a:avLst/>
          </a:prstGeom>
          <a:noFill/>
        </p:spPr>
        <p:txBody>
          <a:bodyPr wrap="square">
            <a:spAutoFit/>
          </a:bodyPr>
          <a:lstStyle/>
          <a:p>
            <a:r>
              <a:rPr lang="en-US" sz="2400" b="0" i="0" dirty="0" err="1">
                <a:solidFill>
                  <a:srgbClr val="000000"/>
                </a:solidFill>
                <a:effectLst/>
                <a:latin typeface="CrimsonText-Roman"/>
              </a:rPr>
              <a:t>StorageClasses</a:t>
            </a:r>
            <a:r>
              <a:rPr lang="en-US" sz="2400" b="0" i="0" dirty="0">
                <a:solidFill>
                  <a:srgbClr val="000000"/>
                </a:solidFill>
                <a:effectLst/>
                <a:latin typeface="CrimsonText-Roman"/>
              </a:rPr>
              <a:t> (SC) let you dynamically create physical back-end storage resources that get automatically mapped to Persistent Volumes (PV) on Kubernetes. You define SCs in YAML files that reference a plugin and tie them to a particular tier of storage on a particular storage back-end. For example, </a:t>
            </a:r>
            <a:r>
              <a:rPr lang="en-US" sz="2400" b="0" i="1" dirty="0">
                <a:solidFill>
                  <a:srgbClr val="000000"/>
                </a:solidFill>
                <a:effectLst/>
                <a:latin typeface="CrimsonText-Italic"/>
              </a:rPr>
              <a:t>high-performance AWS SSD storage in the AWS Mumbai Region. </a:t>
            </a:r>
            <a:r>
              <a:rPr lang="en-US" sz="2400" b="0" i="0" dirty="0">
                <a:solidFill>
                  <a:srgbClr val="000000"/>
                </a:solidFill>
                <a:effectLst/>
                <a:latin typeface="CrimsonText-Roman"/>
              </a:rPr>
              <a:t>The SC needs a name, and you deploy it using </a:t>
            </a:r>
            <a:r>
              <a:rPr lang="en-US" sz="2000" b="0" i="0" dirty="0" err="1">
                <a:solidFill>
                  <a:srgbClr val="000000"/>
                </a:solidFill>
                <a:effectLst/>
                <a:latin typeface="SourceCodePro-Regular"/>
              </a:rPr>
              <a:t>kubectl</a:t>
            </a:r>
            <a:r>
              <a:rPr lang="en-US" sz="2000" b="0" i="0" dirty="0">
                <a:solidFill>
                  <a:srgbClr val="000000"/>
                </a:solidFill>
                <a:effectLst/>
                <a:latin typeface="SourceCodePro-Regular"/>
              </a:rPr>
              <a:t> apply</a:t>
            </a:r>
            <a:r>
              <a:rPr lang="en-US" sz="2400" b="0" i="0" dirty="0">
                <a:solidFill>
                  <a:srgbClr val="000000"/>
                </a:solidFill>
                <a:effectLst/>
                <a:latin typeface="CrimsonText-Roman"/>
              </a:rPr>
              <a:t>. Once deployed, the SC watches the API server for new PVCs that reference it. When matching PVCs appear, the SC dynamically creates the required asset on the back-end storage system and maps it to a PV on Kubernetes. Apps can then claim it by referencing the PVC name.</a:t>
            </a:r>
            <a:r>
              <a:rPr lang="en-US" sz="2400" dirty="0"/>
              <a:t> </a:t>
            </a:r>
            <a:br>
              <a:rPr lang="en-US" sz="2400" dirty="0"/>
            </a:br>
            <a:endParaRPr lang="en-US" sz="2400" dirty="0"/>
          </a:p>
        </p:txBody>
      </p:sp>
    </p:spTree>
    <p:extLst>
      <p:ext uri="{BB962C8B-B14F-4D97-AF65-F5344CB8AC3E}">
        <p14:creationId xmlns:p14="http://schemas.microsoft.com/office/powerpoint/2010/main" val="41517705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D8E8FC6-929B-ADFE-9032-1D07E947514A}"/>
              </a:ext>
            </a:extLst>
          </p:cNvPr>
          <p:cNvSpPr>
            <a:spLocks noGrp="1"/>
          </p:cNvSpPr>
          <p:nvPr>
            <p:ph type="dt" sz="half" idx="10"/>
          </p:nvPr>
        </p:nvSpPr>
        <p:spPr/>
        <p:txBody>
          <a:bodyPr/>
          <a:lstStyle/>
          <a:p>
            <a:fld id="{D40A7B7E-3938-4D0E-8E14-E58AA83CCFB6}" type="datetime1">
              <a:rPr lang="en-US" smtClean="0"/>
              <a:t>8/6/2024</a:t>
            </a:fld>
            <a:endParaRPr lang="en-US" dirty="0"/>
          </a:p>
        </p:txBody>
      </p:sp>
      <p:sp>
        <p:nvSpPr>
          <p:cNvPr id="5" name="Footer Placeholder 4">
            <a:extLst>
              <a:ext uri="{FF2B5EF4-FFF2-40B4-BE49-F238E27FC236}">
                <a16:creationId xmlns:a16="http://schemas.microsoft.com/office/drawing/2014/main" id="{72162300-A0F6-6F4A-9695-173614EC0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67F673-7BEE-8F95-3753-2871DB633D86}"/>
              </a:ext>
            </a:extLst>
          </p:cNvPr>
          <p:cNvSpPr>
            <a:spLocks noGrp="1"/>
          </p:cNvSpPr>
          <p:nvPr>
            <p:ph type="sldNum" sz="quarter" idx="12"/>
          </p:nvPr>
        </p:nvSpPr>
        <p:spPr/>
        <p:txBody>
          <a:bodyPr/>
          <a:lstStyle/>
          <a:p>
            <a:fld id="{5EE24C92-1265-4741-8F9F-404A15D9386E}" type="slidenum">
              <a:rPr lang="en-US" smtClean="0"/>
              <a:t>62</a:t>
            </a:fld>
            <a:endParaRPr lang="en-US"/>
          </a:p>
        </p:txBody>
      </p:sp>
      <p:sp>
        <p:nvSpPr>
          <p:cNvPr id="7" name="TextBox 6">
            <a:extLst>
              <a:ext uri="{FF2B5EF4-FFF2-40B4-BE49-F238E27FC236}">
                <a16:creationId xmlns:a16="http://schemas.microsoft.com/office/drawing/2014/main" id="{4EE2B6EA-973C-5CA0-3615-C779F736814D}"/>
              </a:ext>
            </a:extLst>
          </p:cNvPr>
          <p:cNvSpPr txBox="1"/>
          <p:nvPr/>
        </p:nvSpPr>
        <p:spPr>
          <a:xfrm>
            <a:off x="374754" y="1578593"/>
            <a:ext cx="11107711" cy="830997"/>
          </a:xfrm>
          <a:prstGeom prst="rect">
            <a:avLst/>
          </a:prstGeom>
          <a:noFill/>
        </p:spPr>
        <p:txBody>
          <a:bodyPr wrap="square">
            <a:spAutoFit/>
          </a:bodyPr>
          <a:lstStyle/>
          <a:p>
            <a:r>
              <a:rPr lang="en-US" sz="2400" dirty="0" err="1">
                <a:solidFill>
                  <a:srgbClr val="000000"/>
                </a:solidFill>
                <a:latin typeface="CrimsonText-Roman"/>
              </a:rPr>
              <a:t>k</a:t>
            </a:r>
            <a:r>
              <a:rPr lang="en-US" sz="2400" b="0" i="0" dirty="0" err="1">
                <a:solidFill>
                  <a:srgbClr val="000000"/>
                </a:solidFill>
                <a:effectLst/>
                <a:latin typeface="CrimsonText-Roman"/>
              </a:rPr>
              <a:t>ubectl</a:t>
            </a:r>
            <a:r>
              <a:rPr lang="en-US" sz="2400" b="0" i="0" dirty="0">
                <a:solidFill>
                  <a:srgbClr val="000000"/>
                </a:solidFill>
                <a:effectLst/>
                <a:latin typeface="CrimsonText-Roman"/>
              </a:rPr>
              <a:t> get </a:t>
            </a:r>
            <a:r>
              <a:rPr lang="en-US" sz="2400" b="0" i="0" dirty="0" err="1">
                <a:solidFill>
                  <a:srgbClr val="000000"/>
                </a:solidFill>
                <a:effectLst/>
                <a:latin typeface="CrimsonText-Roman"/>
              </a:rPr>
              <a:t>sc</a:t>
            </a:r>
            <a:br>
              <a:rPr lang="en-US" sz="2400" dirty="0"/>
            </a:br>
            <a:endParaRPr lang="en-US" sz="2400" dirty="0"/>
          </a:p>
        </p:txBody>
      </p:sp>
      <p:pic>
        <p:nvPicPr>
          <p:cNvPr id="3" name="Picture 2">
            <a:extLst>
              <a:ext uri="{FF2B5EF4-FFF2-40B4-BE49-F238E27FC236}">
                <a16:creationId xmlns:a16="http://schemas.microsoft.com/office/drawing/2014/main" id="{F5A9F508-38C0-D877-7CD2-3308C01EAED8}"/>
              </a:ext>
            </a:extLst>
          </p:cNvPr>
          <p:cNvPicPr>
            <a:picLocks noChangeAspect="1"/>
          </p:cNvPicPr>
          <p:nvPr/>
        </p:nvPicPr>
        <p:blipFill>
          <a:blip r:embed="rId2"/>
          <a:stretch>
            <a:fillRect/>
          </a:stretch>
        </p:blipFill>
        <p:spPr>
          <a:xfrm>
            <a:off x="374754" y="2133240"/>
            <a:ext cx="4421905" cy="3371019"/>
          </a:xfrm>
          <a:prstGeom prst="rect">
            <a:avLst/>
          </a:prstGeom>
        </p:spPr>
      </p:pic>
      <p:pic>
        <p:nvPicPr>
          <p:cNvPr id="9" name="Picture 8">
            <a:extLst>
              <a:ext uri="{FF2B5EF4-FFF2-40B4-BE49-F238E27FC236}">
                <a16:creationId xmlns:a16="http://schemas.microsoft.com/office/drawing/2014/main" id="{65E88716-F111-6E2D-5D87-7105F6E90424}"/>
              </a:ext>
            </a:extLst>
          </p:cNvPr>
          <p:cNvPicPr>
            <a:picLocks noChangeAspect="1"/>
          </p:cNvPicPr>
          <p:nvPr/>
        </p:nvPicPr>
        <p:blipFill>
          <a:blip r:embed="rId3"/>
          <a:stretch>
            <a:fillRect/>
          </a:stretch>
        </p:blipFill>
        <p:spPr>
          <a:xfrm>
            <a:off x="5029496" y="2349630"/>
            <a:ext cx="7162504" cy="3880178"/>
          </a:xfrm>
          <a:prstGeom prst="rect">
            <a:avLst/>
          </a:prstGeom>
        </p:spPr>
      </p:pic>
    </p:spTree>
    <p:extLst>
      <p:ext uri="{BB962C8B-B14F-4D97-AF65-F5344CB8AC3E}">
        <p14:creationId xmlns:p14="http://schemas.microsoft.com/office/powerpoint/2010/main" val="19276998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D8E8FC6-929B-ADFE-9032-1D07E947514A}"/>
              </a:ext>
            </a:extLst>
          </p:cNvPr>
          <p:cNvSpPr>
            <a:spLocks noGrp="1"/>
          </p:cNvSpPr>
          <p:nvPr>
            <p:ph type="dt" sz="half" idx="10"/>
          </p:nvPr>
        </p:nvSpPr>
        <p:spPr/>
        <p:txBody>
          <a:bodyPr/>
          <a:lstStyle/>
          <a:p>
            <a:fld id="{D40A7B7E-3938-4D0E-8E14-E58AA83CCFB6}" type="datetime1">
              <a:rPr lang="en-US" smtClean="0"/>
              <a:t>8/6/2024</a:t>
            </a:fld>
            <a:endParaRPr lang="en-US" dirty="0"/>
          </a:p>
        </p:txBody>
      </p:sp>
      <p:sp>
        <p:nvSpPr>
          <p:cNvPr id="5" name="Footer Placeholder 4">
            <a:extLst>
              <a:ext uri="{FF2B5EF4-FFF2-40B4-BE49-F238E27FC236}">
                <a16:creationId xmlns:a16="http://schemas.microsoft.com/office/drawing/2014/main" id="{72162300-A0F6-6F4A-9695-173614EC0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67F673-7BEE-8F95-3753-2871DB633D86}"/>
              </a:ext>
            </a:extLst>
          </p:cNvPr>
          <p:cNvSpPr>
            <a:spLocks noGrp="1"/>
          </p:cNvSpPr>
          <p:nvPr>
            <p:ph type="sldNum" sz="quarter" idx="12"/>
          </p:nvPr>
        </p:nvSpPr>
        <p:spPr/>
        <p:txBody>
          <a:bodyPr/>
          <a:lstStyle/>
          <a:p>
            <a:fld id="{5EE24C92-1265-4741-8F9F-404A15D9386E}" type="slidenum">
              <a:rPr lang="en-US" smtClean="0"/>
              <a:t>63</a:t>
            </a:fld>
            <a:endParaRPr lang="en-US"/>
          </a:p>
        </p:txBody>
      </p:sp>
      <p:sp>
        <p:nvSpPr>
          <p:cNvPr id="7" name="TextBox 6">
            <a:extLst>
              <a:ext uri="{FF2B5EF4-FFF2-40B4-BE49-F238E27FC236}">
                <a16:creationId xmlns:a16="http://schemas.microsoft.com/office/drawing/2014/main" id="{4EE2B6EA-973C-5CA0-3615-C779F736814D}"/>
              </a:ext>
            </a:extLst>
          </p:cNvPr>
          <p:cNvSpPr txBox="1"/>
          <p:nvPr/>
        </p:nvSpPr>
        <p:spPr>
          <a:xfrm>
            <a:off x="2599544" y="844075"/>
            <a:ext cx="11107711" cy="1323439"/>
          </a:xfrm>
          <a:prstGeom prst="rect">
            <a:avLst/>
          </a:prstGeom>
          <a:noFill/>
        </p:spPr>
        <p:txBody>
          <a:bodyPr wrap="square">
            <a:spAutoFit/>
          </a:bodyPr>
          <a:lstStyle/>
          <a:p>
            <a:r>
              <a:rPr lang="en-US" sz="3200" b="1" i="0" dirty="0">
                <a:solidFill>
                  <a:srgbClr val="000000"/>
                </a:solidFill>
                <a:effectLst/>
                <a:latin typeface="OpenSans-Bold"/>
              </a:rPr>
              <a:t>Creating and using a new storage class</a:t>
            </a:r>
            <a:r>
              <a:rPr lang="en-US" sz="4000" dirty="0"/>
              <a:t> </a:t>
            </a:r>
            <a:br>
              <a:rPr lang="en-US" sz="4000" dirty="0"/>
            </a:br>
            <a:endParaRPr lang="en-US" sz="4000" dirty="0"/>
          </a:p>
        </p:txBody>
      </p:sp>
      <p:pic>
        <p:nvPicPr>
          <p:cNvPr id="8" name="Picture 7">
            <a:extLst>
              <a:ext uri="{FF2B5EF4-FFF2-40B4-BE49-F238E27FC236}">
                <a16:creationId xmlns:a16="http://schemas.microsoft.com/office/drawing/2014/main" id="{BDAD37EB-D87C-D7A6-01CB-0C5F80A2FDF6}"/>
              </a:ext>
            </a:extLst>
          </p:cNvPr>
          <p:cNvPicPr>
            <a:picLocks noChangeAspect="1"/>
          </p:cNvPicPr>
          <p:nvPr/>
        </p:nvPicPr>
        <p:blipFill>
          <a:blip r:embed="rId2"/>
          <a:stretch>
            <a:fillRect/>
          </a:stretch>
        </p:blipFill>
        <p:spPr>
          <a:xfrm>
            <a:off x="2390715" y="1586959"/>
            <a:ext cx="7252307" cy="4426966"/>
          </a:xfrm>
          <a:prstGeom prst="rect">
            <a:avLst/>
          </a:prstGeom>
        </p:spPr>
      </p:pic>
    </p:spTree>
    <p:extLst>
      <p:ext uri="{BB962C8B-B14F-4D97-AF65-F5344CB8AC3E}">
        <p14:creationId xmlns:p14="http://schemas.microsoft.com/office/powerpoint/2010/main" val="1640207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228B737-541B-34BD-EB3F-67767FA0FBDE}"/>
              </a:ext>
            </a:extLst>
          </p:cNvPr>
          <p:cNvSpPr>
            <a:spLocks noGrp="1"/>
          </p:cNvSpPr>
          <p:nvPr>
            <p:ph type="dt" sz="half" idx="10"/>
          </p:nvPr>
        </p:nvSpPr>
        <p:spPr/>
        <p:txBody>
          <a:bodyPr/>
          <a:lstStyle/>
          <a:p>
            <a:fld id="{D40A7B7E-3938-4D0E-8E14-E58AA83CCFB6}" type="datetime1">
              <a:rPr lang="en-US" smtClean="0"/>
              <a:t>8/5/2024</a:t>
            </a:fld>
            <a:endParaRPr lang="en-US" dirty="0"/>
          </a:p>
        </p:txBody>
      </p:sp>
      <p:sp>
        <p:nvSpPr>
          <p:cNvPr id="5" name="Footer Placeholder 4">
            <a:extLst>
              <a:ext uri="{FF2B5EF4-FFF2-40B4-BE49-F238E27FC236}">
                <a16:creationId xmlns:a16="http://schemas.microsoft.com/office/drawing/2014/main" id="{7C7C849A-27B9-CD81-AF02-4891F461C5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44B017-3A3A-437D-BDD4-A5715E7892E7}"/>
              </a:ext>
            </a:extLst>
          </p:cNvPr>
          <p:cNvSpPr>
            <a:spLocks noGrp="1"/>
          </p:cNvSpPr>
          <p:nvPr>
            <p:ph type="sldNum" sz="quarter" idx="12"/>
          </p:nvPr>
        </p:nvSpPr>
        <p:spPr/>
        <p:txBody>
          <a:bodyPr/>
          <a:lstStyle/>
          <a:p>
            <a:fld id="{5EE24C92-1265-4741-8F9F-404A15D9386E}" type="slidenum">
              <a:rPr lang="en-US" smtClean="0"/>
              <a:t>7</a:t>
            </a:fld>
            <a:endParaRPr lang="en-US"/>
          </a:p>
        </p:txBody>
      </p:sp>
      <p:sp>
        <p:nvSpPr>
          <p:cNvPr id="8" name="TextBox 7">
            <a:extLst>
              <a:ext uri="{FF2B5EF4-FFF2-40B4-BE49-F238E27FC236}">
                <a16:creationId xmlns:a16="http://schemas.microsoft.com/office/drawing/2014/main" id="{B27596B3-03F0-4529-EE70-90721EE05A2B}"/>
              </a:ext>
            </a:extLst>
          </p:cNvPr>
          <p:cNvSpPr txBox="1"/>
          <p:nvPr/>
        </p:nvSpPr>
        <p:spPr>
          <a:xfrm>
            <a:off x="4345900" y="1480838"/>
            <a:ext cx="6093500" cy="4154984"/>
          </a:xfrm>
          <a:prstGeom prst="rect">
            <a:avLst/>
          </a:prstGeom>
          <a:noFill/>
        </p:spPr>
        <p:txBody>
          <a:bodyPr wrap="square">
            <a:spAutoFit/>
          </a:bodyPr>
          <a:lstStyle/>
          <a:p>
            <a:r>
              <a:rPr lang="en-US" sz="2400" dirty="0" err="1"/>
              <a:t>apiVersion</a:t>
            </a:r>
            <a:r>
              <a:rPr lang="en-US" sz="2400" dirty="0"/>
              <a:t>: v1</a:t>
            </a:r>
          </a:p>
          <a:p>
            <a:r>
              <a:rPr lang="en-US" sz="2400" dirty="0"/>
              <a:t>kind: Service</a:t>
            </a:r>
          </a:p>
          <a:p>
            <a:r>
              <a:rPr lang="en-US" sz="2400" dirty="0"/>
              <a:t>metadata:</a:t>
            </a:r>
          </a:p>
          <a:p>
            <a:r>
              <a:rPr lang="en-US" sz="2400" dirty="0"/>
              <a:t>name: cloud-</a:t>
            </a:r>
            <a:r>
              <a:rPr lang="en-US" sz="2400" dirty="0" err="1"/>
              <a:t>lb</a:t>
            </a:r>
            <a:endParaRPr lang="en-US" sz="2400" dirty="0"/>
          </a:p>
          <a:p>
            <a:r>
              <a:rPr lang="en-US" sz="2400" dirty="0"/>
              <a:t>spec:</a:t>
            </a:r>
          </a:p>
          <a:p>
            <a:r>
              <a:rPr lang="en-US" sz="2400" dirty="0"/>
              <a:t>type: </a:t>
            </a:r>
            <a:r>
              <a:rPr lang="en-US" sz="2400" dirty="0" err="1"/>
              <a:t>LoadBalancer</a:t>
            </a:r>
            <a:endParaRPr lang="en-US" sz="2400" dirty="0"/>
          </a:p>
          <a:p>
            <a:r>
              <a:rPr lang="en-US" sz="2400" dirty="0"/>
              <a:t>ports:</a:t>
            </a:r>
          </a:p>
          <a:p>
            <a:r>
              <a:rPr lang="en-US" sz="2400" dirty="0"/>
              <a:t>- port: 9000</a:t>
            </a:r>
          </a:p>
          <a:p>
            <a:r>
              <a:rPr lang="en-US" sz="2400" dirty="0" err="1"/>
              <a:t>targetPort</a:t>
            </a:r>
            <a:r>
              <a:rPr lang="en-US" sz="2400" dirty="0"/>
              <a:t>: 8080</a:t>
            </a:r>
          </a:p>
          <a:p>
            <a:r>
              <a:rPr lang="en-US" sz="2400" dirty="0"/>
              <a:t>selector:</a:t>
            </a:r>
          </a:p>
          <a:p>
            <a:r>
              <a:rPr lang="en-US" sz="2400" dirty="0"/>
              <a:t>chapter: services</a:t>
            </a:r>
          </a:p>
        </p:txBody>
      </p:sp>
    </p:spTree>
    <p:extLst>
      <p:ext uri="{BB962C8B-B14F-4D97-AF65-F5344CB8AC3E}">
        <p14:creationId xmlns:p14="http://schemas.microsoft.com/office/powerpoint/2010/main" val="3457948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E2973CA-EA16-AF41-89FA-16E48AE5DBE2}"/>
              </a:ext>
            </a:extLst>
          </p:cNvPr>
          <p:cNvSpPr>
            <a:spLocks noGrp="1"/>
          </p:cNvSpPr>
          <p:nvPr>
            <p:ph type="dt" sz="half" idx="10"/>
          </p:nvPr>
        </p:nvSpPr>
        <p:spPr/>
        <p:txBody>
          <a:bodyPr/>
          <a:lstStyle/>
          <a:p>
            <a:fld id="{D40A7B7E-3938-4D0E-8E14-E58AA83CCFB6}" type="datetime1">
              <a:rPr lang="en-US" smtClean="0"/>
              <a:t>8/5/2024</a:t>
            </a:fld>
            <a:endParaRPr lang="en-US" dirty="0"/>
          </a:p>
        </p:txBody>
      </p:sp>
      <p:sp>
        <p:nvSpPr>
          <p:cNvPr id="5" name="Footer Placeholder 4">
            <a:extLst>
              <a:ext uri="{FF2B5EF4-FFF2-40B4-BE49-F238E27FC236}">
                <a16:creationId xmlns:a16="http://schemas.microsoft.com/office/drawing/2014/main" id="{2A0D6218-FC2B-65D6-55B9-9AAC3E59AA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817475-189C-D8CC-0B2A-5A6D0B882411}"/>
              </a:ext>
            </a:extLst>
          </p:cNvPr>
          <p:cNvSpPr>
            <a:spLocks noGrp="1"/>
          </p:cNvSpPr>
          <p:nvPr>
            <p:ph type="sldNum" sz="quarter" idx="12"/>
          </p:nvPr>
        </p:nvSpPr>
        <p:spPr/>
        <p:txBody>
          <a:bodyPr/>
          <a:lstStyle/>
          <a:p>
            <a:fld id="{5EE24C92-1265-4741-8F9F-404A15D9386E}" type="slidenum">
              <a:rPr lang="en-US" smtClean="0"/>
              <a:t>8</a:t>
            </a:fld>
            <a:endParaRPr lang="en-US"/>
          </a:p>
        </p:txBody>
      </p:sp>
      <p:sp>
        <p:nvSpPr>
          <p:cNvPr id="3" name="TextBox 2">
            <a:extLst>
              <a:ext uri="{FF2B5EF4-FFF2-40B4-BE49-F238E27FC236}">
                <a16:creationId xmlns:a16="http://schemas.microsoft.com/office/drawing/2014/main" id="{ABBC2C2C-BD35-3F4A-29A9-248509086680}"/>
              </a:ext>
            </a:extLst>
          </p:cNvPr>
          <p:cNvSpPr txBox="1"/>
          <p:nvPr/>
        </p:nvSpPr>
        <p:spPr>
          <a:xfrm>
            <a:off x="3286594" y="3429000"/>
            <a:ext cx="6093500" cy="584775"/>
          </a:xfrm>
          <a:prstGeom prst="rect">
            <a:avLst/>
          </a:prstGeom>
          <a:noFill/>
        </p:spPr>
        <p:txBody>
          <a:bodyPr wrap="square">
            <a:spAutoFit/>
          </a:bodyPr>
          <a:lstStyle/>
          <a:p>
            <a:r>
              <a:rPr lang="en-US" sz="3200" dirty="0"/>
              <a:t>https://metallb.universe.tf/</a:t>
            </a:r>
          </a:p>
        </p:txBody>
      </p:sp>
      <p:sp>
        <p:nvSpPr>
          <p:cNvPr id="9" name="TextBox 8">
            <a:extLst>
              <a:ext uri="{FF2B5EF4-FFF2-40B4-BE49-F238E27FC236}">
                <a16:creationId xmlns:a16="http://schemas.microsoft.com/office/drawing/2014/main" id="{761E8B57-3752-BF58-23DE-8E54B8C67FD8}"/>
              </a:ext>
            </a:extLst>
          </p:cNvPr>
          <p:cNvSpPr txBox="1"/>
          <p:nvPr/>
        </p:nvSpPr>
        <p:spPr>
          <a:xfrm>
            <a:off x="4695669" y="763259"/>
            <a:ext cx="6093500" cy="646331"/>
          </a:xfrm>
          <a:prstGeom prst="rect">
            <a:avLst/>
          </a:prstGeom>
          <a:noFill/>
        </p:spPr>
        <p:txBody>
          <a:bodyPr wrap="square">
            <a:spAutoFit/>
          </a:bodyPr>
          <a:lstStyle/>
          <a:p>
            <a:r>
              <a:rPr lang="en-US" sz="3600" b="1" dirty="0" err="1"/>
              <a:t>MetalLB</a:t>
            </a:r>
            <a:endParaRPr lang="en-US" sz="3600" b="1" dirty="0"/>
          </a:p>
        </p:txBody>
      </p:sp>
      <p:pic>
        <p:nvPicPr>
          <p:cNvPr id="14" name="Picture 13">
            <a:extLst>
              <a:ext uri="{FF2B5EF4-FFF2-40B4-BE49-F238E27FC236}">
                <a16:creationId xmlns:a16="http://schemas.microsoft.com/office/drawing/2014/main" id="{A73FEB73-4380-AFE0-5083-C5E187F4CF27}"/>
              </a:ext>
            </a:extLst>
          </p:cNvPr>
          <p:cNvPicPr>
            <a:picLocks noChangeAspect="1"/>
          </p:cNvPicPr>
          <p:nvPr/>
        </p:nvPicPr>
        <p:blipFill>
          <a:blip r:embed="rId2"/>
          <a:stretch>
            <a:fillRect/>
          </a:stretch>
        </p:blipFill>
        <p:spPr>
          <a:xfrm>
            <a:off x="4658193" y="1652425"/>
            <a:ext cx="1886213" cy="1533739"/>
          </a:xfrm>
          <a:prstGeom prst="rect">
            <a:avLst/>
          </a:prstGeom>
        </p:spPr>
      </p:pic>
    </p:spTree>
    <p:extLst>
      <p:ext uri="{BB962C8B-B14F-4D97-AF65-F5344CB8AC3E}">
        <p14:creationId xmlns:p14="http://schemas.microsoft.com/office/powerpoint/2010/main" val="212056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414596B-9C43-9853-0C0E-4599B2F1CE2C}"/>
              </a:ext>
            </a:extLst>
          </p:cNvPr>
          <p:cNvSpPr>
            <a:spLocks noGrp="1"/>
          </p:cNvSpPr>
          <p:nvPr>
            <p:ph type="dt" sz="half" idx="10"/>
          </p:nvPr>
        </p:nvSpPr>
        <p:spPr/>
        <p:txBody>
          <a:bodyPr/>
          <a:lstStyle/>
          <a:p>
            <a:fld id="{D40A7B7E-3938-4D0E-8E14-E58AA83CCFB6}" type="datetime1">
              <a:rPr lang="en-US" smtClean="0"/>
              <a:t>8/5/2024</a:t>
            </a:fld>
            <a:endParaRPr lang="en-US" dirty="0"/>
          </a:p>
        </p:txBody>
      </p:sp>
      <p:sp>
        <p:nvSpPr>
          <p:cNvPr id="5" name="Footer Placeholder 4">
            <a:extLst>
              <a:ext uri="{FF2B5EF4-FFF2-40B4-BE49-F238E27FC236}">
                <a16:creationId xmlns:a16="http://schemas.microsoft.com/office/drawing/2014/main" id="{FD315BE9-4C05-4FA9-5532-4055FBC456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365795-950D-D5BB-8B80-B6E3D6D29BAE}"/>
              </a:ext>
            </a:extLst>
          </p:cNvPr>
          <p:cNvSpPr>
            <a:spLocks noGrp="1"/>
          </p:cNvSpPr>
          <p:nvPr>
            <p:ph type="sldNum" sz="quarter" idx="12"/>
          </p:nvPr>
        </p:nvSpPr>
        <p:spPr/>
        <p:txBody>
          <a:bodyPr/>
          <a:lstStyle/>
          <a:p>
            <a:fld id="{5EE24C92-1265-4741-8F9F-404A15D9386E}" type="slidenum">
              <a:rPr lang="en-US" smtClean="0"/>
              <a:t>9</a:t>
            </a:fld>
            <a:endParaRPr lang="en-US"/>
          </a:p>
        </p:txBody>
      </p:sp>
      <p:sp>
        <p:nvSpPr>
          <p:cNvPr id="7" name="TextBox 6">
            <a:extLst>
              <a:ext uri="{FF2B5EF4-FFF2-40B4-BE49-F238E27FC236}">
                <a16:creationId xmlns:a16="http://schemas.microsoft.com/office/drawing/2014/main" id="{49BE5093-0AB4-2C5D-BC98-BDBD59567091}"/>
              </a:ext>
            </a:extLst>
          </p:cNvPr>
          <p:cNvSpPr txBox="1"/>
          <p:nvPr/>
        </p:nvSpPr>
        <p:spPr>
          <a:xfrm>
            <a:off x="0" y="1153367"/>
            <a:ext cx="5090408" cy="1723549"/>
          </a:xfrm>
          <a:prstGeom prst="rect">
            <a:avLst/>
          </a:prstGeom>
          <a:noFill/>
        </p:spPr>
        <p:txBody>
          <a:bodyPr wrap="square">
            <a:spAutoFit/>
          </a:bodyPr>
          <a:lstStyle/>
          <a:p>
            <a:r>
              <a:rPr lang="en-US" sz="8800" b="1" i="0" dirty="0">
                <a:solidFill>
                  <a:srgbClr val="000000"/>
                </a:solidFill>
                <a:effectLst/>
                <a:latin typeface="OpenSans-Bold"/>
              </a:rPr>
              <a:t>Ingress</a:t>
            </a:r>
            <a:r>
              <a:rPr lang="en-US" dirty="0"/>
              <a:t> </a:t>
            </a:r>
            <a:br>
              <a:rPr lang="en-US" dirty="0"/>
            </a:br>
            <a:endParaRPr lang="en-US" dirty="0"/>
          </a:p>
        </p:txBody>
      </p:sp>
      <p:pic>
        <p:nvPicPr>
          <p:cNvPr id="11" name="Picture 10">
            <a:extLst>
              <a:ext uri="{FF2B5EF4-FFF2-40B4-BE49-F238E27FC236}">
                <a16:creationId xmlns:a16="http://schemas.microsoft.com/office/drawing/2014/main" id="{629FF62E-8A11-9EE5-27A5-7D54A8208861}"/>
              </a:ext>
            </a:extLst>
          </p:cNvPr>
          <p:cNvPicPr>
            <a:picLocks noChangeAspect="1"/>
          </p:cNvPicPr>
          <p:nvPr/>
        </p:nvPicPr>
        <p:blipFill>
          <a:blip r:embed="rId2"/>
          <a:stretch>
            <a:fillRect/>
          </a:stretch>
        </p:blipFill>
        <p:spPr>
          <a:xfrm>
            <a:off x="3461000" y="953055"/>
            <a:ext cx="5907851" cy="5103727"/>
          </a:xfrm>
          <a:prstGeom prst="rect">
            <a:avLst/>
          </a:prstGeom>
        </p:spPr>
      </p:pic>
    </p:spTree>
    <p:extLst>
      <p:ext uri="{BB962C8B-B14F-4D97-AF65-F5344CB8AC3E}">
        <p14:creationId xmlns:p14="http://schemas.microsoft.com/office/powerpoint/2010/main" val="26682449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17458</TotalTime>
  <Words>4240</Words>
  <Application>Microsoft Office PowerPoint</Application>
  <PresentationFormat>Widescreen</PresentationFormat>
  <Paragraphs>376</Paragraphs>
  <Slides>63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63</vt:i4>
      </vt:variant>
    </vt:vector>
  </HeadingPairs>
  <TitlesOfParts>
    <vt:vector size="72" baseType="lpstr">
      <vt:lpstr>Arial</vt:lpstr>
      <vt:lpstr>Calibri</vt:lpstr>
      <vt:lpstr>Calibri Light</vt:lpstr>
      <vt:lpstr>CrimsonText-Bold</vt:lpstr>
      <vt:lpstr>CrimsonText-Italic</vt:lpstr>
      <vt:lpstr>CrimsonText-Roman</vt:lpstr>
      <vt:lpstr>OpenSans-Bold</vt:lpstr>
      <vt:lpstr>SourceCodePro-Regular</vt:lpstr>
      <vt:lpstr>Office Theme</vt:lpstr>
      <vt:lpstr>Session 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Service discovery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SAMA</dc:creator>
  <cp:lastModifiedBy>Mohamed Imam</cp:lastModifiedBy>
  <cp:revision>359</cp:revision>
  <dcterms:created xsi:type="dcterms:W3CDTF">2024-03-14T10:03:54Z</dcterms:created>
  <dcterms:modified xsi:type="dcterms:W3CDTF">2024-08-06T12:07:12Z</dcterms:modified>
</cp:coreProperties>
</file>