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0" d="100"/>
          <a:sy n="80" d="100"/>
        </p:scale>
        <p:origin x="451" y="77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slide" Target="slides/slide2.xml"  /><Relationship Id="rId30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3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88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4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34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71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16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25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55752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7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화면 정의서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15440" y="4201319"/>
          <a:ext cx="9410700" cy="1160145"/>
        </p:xfrm>
        <a:graphic>
          <a:graphicData uri="http://schemas.openxmlformats.org/drawingml/2006/table">
            <a:tbl>
              <a:tblGrid>
                <a:gridCol w="2352675"/>
                <a:gridCol w="2352675"/>
                <a:gridCol w="2352675"/>
                <a:gridCol w="2352675"/>
              </a:tblGrid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sz="1600" b="1">
                          <a:effectLst/>
                        </a:rPr>
                        <a:t>version</a:t>
                      </a:r>
                      <a:endParaRPr lang="en-US" sz="1600" b="1"/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600" b="1">
                          <a:effectLst/>
                        </a:rPr>
                        <a:t>작성자</a:t>
                      </a:r>
                      <a:endParaRPr lang="ko-KR" altLang="en-US" sz="1600" b="1"/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600" b="1">
                          <a:effectLst/>
                        </a:rPr>
                        <a:t>설명</a:t>
                      </a:r>
                      <a:endParaRPr lang="ko-KR" altLang="en-US" sz="1600" b="1"/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600" b="1">
                          <a:effectLst/>
                        </a:rPr>
                        <a:t>날짜</a:t>
                      </a:r>
                      <a:endParaRPr lang="ko-KR" altLang="en-US" sz="1600" b="1"/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effectLst/>
                        </a:rPr>
                        <a:t>0.1</a:t>
                      </a:r>
                      <a:endParaRPr lang="en-US" altLang="ko-KR" sz="1400"/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박봉현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최초작성</a:t>
                      </a:r>
                      <a:r>
                        <a:rPr lang="en-US" altLang="ko-KR" sz="1400">
                          <a:effectLst/>
                        </a:rPr>
                        <a:t>. </a:t>
                      </a:r>
                      <a:r>
                        <a:rPr lang="ko-KR" altLang="en-US" sz="1400">
                          <a:effectLst/>
                        </a:rPr>
                        <a:t>각종 문제들이 적혀 있다</a:t>
                      </a:r>
                      <a:r>
                        <a:rPr lang="en-US" altLang="ko-KR" sz="1400">
                          <a:effectLst/>
                        </a:rPr>
                        <a:t>.</a:t>
                      </a:r>
                      <a:endParaRPr lang="en-US" altLang="ko-KR" sz="1400"/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effectLst/>
                        </a:rPr>
                        <a:t>2021.01.22</a:t>
                      </a:r>
                      <a:endParaRPr lang="en-US" altLang="ko-KR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endParaRPr lang="en-US" altLang="ko-KR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endParaRPr lang="en-US" altLang="ko-KR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Grid>
                <a:gridCol w="2857500"/>
                <a:gridCol w="2636520"/>
                <a:gridCol w="5852160"/>
              </a:tblGrid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sz="1600" b="1">
                          <a:effectLst/>
                        </a:rPr>
                        <a:t>Page</a:t>
                      </a:r>
                      <a:r>
                        <a:rPr lang="en-US" sz="1600" b="1" baseline="0">
                          <a:effectLst/>
                        </a:rPr>
                        <a:t> title</a:t>
                      </a:r>
                      <a:endParaRPr 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ID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Path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그룹생성 페이지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effectLst/>
                        </a:rPr>
                        <a:t>7</a:t>
                      </a:r>
                      <a:endParaRPr lang="en-US" altLang="ko-KR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그룹리스트 </a:t>
                      </a:r>
                      <a:r>
                        <a:rPr lang="en-US" altLang="ko-KR" sz="1400">
                          <a:effectLst/>
                        </a:rPr>
                        <a:t>&gt;</a:t>
                      </a:r>
                      <a:r>
                        <a:rPr lang="ko-KR" altLang="en-US" sz="1400">
                          <a:effectLst/>
                        </a:rPr>
                        <a:t> 그룹생성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Screen</a:t>
            </a:r>
            <a:endParaRPr lang="ko-KR" altLang="en-US" b="1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07775" y="1398138"/>
            <a:ext cx="4231043" cy="54598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Grid>
                <a:gridCol w="2857500"/>
                <a:gridCol w="2636520"/>
                <a:gridCol w="5852160"/>
              </a:tblGrid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sz="1600" b="1">
                          <a:effectLst/>
                        </a:rPr>
                        <a:t>Page</a:t>
                      </a:r>
                      <a:r>
                        <a:rPr lang="en-US" sz="1600" b="1" baseline="0">
                          <a:effectLst/>
                        </a:rPr>
                        <a:t> title</a:t>
                      </a:r>
                      <a:endParaRPr 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ID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Path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그룹리스트 페이지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effectLst/>
                        </a:rPr>
                        <a:t>8</a:t>
                      </a:r>
                      <a:endParaRPr lang="en-US" altLang="ko-KR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하단탭 </a:t>
                      </a:r>
                      <a:r>
                        <a:rPr lang="en-US" altLang="ko-KR" sz="1400">
                          <a:effectLst/>
                        </a:rPr>
                        <a:t>&gt;</a:t>
                      </a:r>
                      <a:r>
                        <a:rPr lang="ko-KR" altLang="en-US" sz="1400">
                          <a:effectLst/>
                        </a:rPr>
                        <a:t> 그룹</a:t>
                      </a:r>
                      <a:r>
                        <a:rPr lang="en-US" altLang="ko-KR" sz="1400">
                          <a:effectLst/>
                        </a:rPr>
                        <a:t>/</a:t>
                      </a:r>
                      <a:r>
                        <a:rPr lang="ko-KR" altLang="en-US" sz="1400">
                          <a:effectLst/>
                        </a:rPr>
                        <a:t>친구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Screen</a:t>
            </a:r>
            <a:endParaRPr lang="ko-KR" altLang="en-US" b="1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1974" y="1410486"/>
            <a:ext cx="4184522" cy="5447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Grid>
                <a:gridCol w="2857500"/>
                <a:gridCol w="2636520"/>
                <a:gridCol w="5852160"/>
              </a:tblGrid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sz="1600" b="1">
                          <a:effectLst/>
                        </a:rPr>
                        <a:t>Page</a:t>
                      </a:r>
                      <a:r>
                        <a:rPr lang="en-US" sz="1600" b="1" baseline="0">
                          <a:effectLst/>
                        </a:rPr>
                        <a:t> title</a:t>
                      </a:r>
                      <a:endParaRPr 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ID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Path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그룹메인 페이지</a:t>
                      </a:r>
                      <a:r>
                        <a:rPr lang="en-US" altLang="ko-KR" sz="1400">
                          <a:effectLst/>
                        </a:rPr>
                        <a:t>(</a:t>
                      </a:r>
                      <a:r>
                        <a:rPr lang="ko-KR" altLang="en-US" sz="1400">
                          <a:effectLst/>
                        </a:rPr>
                        <a:t>게시판페이지</a:t>
                      </a:r>
                      <a:r>
                        <a:rPr lang="en-US" altLang="ko-KR" sz="1400">
                          <a:effectLst/>
                        </a:rPr>
                        <a:t>)</a:t>
                      </a:r>
                      <a:endParaRPr lang="en-US" altLang="ko-KR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effectLst/>
                        </a:rPr>
                        <a:t>9</a:t>
                      </a:r>
                      <a:endParaRPr lang="en-US" altLang="ko-KR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그룹리스트 </a:t>
                      </a:r>
                      <a:r>
                        <a:rPr lang="en-US" altLang="ko-KR" sz="1400">
                          <a:effectLst/>
                        </a:rPr>
                        <a:t>&gt;</a:t>
                      </a:r>
                      <a:r>
                        <a:rPr lang="ko-KR" altLang="en-US" sz="1400">
                          <a:effectLst/>
                        </a:rPr>
                        <a:t> 그룹선택</a:t>
                      </a:r>
                      <a:r>
                        <a:rPr lang="en-US" altLang="ko-KR" sz="1400">
                          <a:effectLst/>
                        </a:rPr>
                        <a:t>&gt; </a:t>
                      </a:r>
                      <a:r>
                        <a:rPr lang="ko-KR" altLang="en-US" sz="1400">
                          <a:effectLst/>
                        </a:rPr>
                        <a:t>해당그룹메인페이지</a:t>
                      </a:r>
                      <a:r>
                        <a:rPr lang="en-US" altLang="ko-KR" sz="1400">
                          <a:effectLst/>
                        </a:rPr>
                        <a:t>(</a:t>
                      </a:r>
                      <a:r>
                        <a:rPr lang="ko-KR" altLang="en-US" sz="1400">
                          <a:effectLst/>
                        </a:rPr>
                        <a:t>게시판페이지</a:t>
                      </a:r>
                      <a:r>
                        <a:rPr lang="en-US" altLang="ko-KR" sz="1400">
                          <a:effectLst/>
                        </a:rPr>
                        <a:t>)</a:t>
                      </a:r>
                      <a:endParaRPr lang="en-US" altLang="ko-KR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Screen</a:t>
            </a:r>
            <a:endParaRPr lang="ko-KR" altLang="en-US" b="1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50740" y="1458675"/>
            <a:ext cx="4142704" cy="5399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Grid>
                <a:gridCol w="2857500"/>
                <a:gridCol w="2636520"/>
                <a:gridCol w="5852160"/>
              </a:tblGrid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sz="1600" b="1">
                          <a:effectLst/>
                        </a:rPr>
                        <a:t>Page</a:t>
                      </a:r>
                      <a:r>
                        <a:rPr lang="en-US" sz="1600" b="1" baseline="0">
                          <a:effectLst/>
                        </a:rPr>
                        <a:t> title</a:t>
                      </a:r>
                      <a:endParaRPr 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ID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Path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그룹 일정페이지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effectLst/>
                        </a:rPr>
                        <a:t>12</a:t>
                      </a:r>
                      <a:endParaRPr lang="en-US" altLang="ko-KR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그룹메인페이지 상단탭 </a:t>
                      </a:r>
                      <a:r>
                        <a:rPr lang="en-US" altLang="ko-KR" sz="1400">
                          <a:effectLst/>
                        </a:rPr>
                        <a:t>&gt;</a:t>
                      </a:r>
                      <a:r>
                        <a:rPr lang="ko-KR" altLang="en-US" sz="1400">
                          <a:effectLst/>
                        </a:rPr>
                        <a:t>일정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Screen</a:t>
            </a:r>
            <a:endParaRPr lang="ko-KR" altLang="en-US" b="1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22295" y="1449562"/>
            <a:ext cx="4175785" cy="5408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Grid>
                <a:gridCol w="2857500"/>
                <a:gridCol w="2636520"/>
                <a:gridCol w="5852160"/>
              </a:tblGrid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sz="1600" b="1">
                          <a:effectLst/>
                        </a:rPr>
                        <a:t>Page</a:t>
                      </a:r>
                      <a:r>
                        <a:rPr lang="en-US" sz="1600" b="1" baseline="0">
                          <a:effectLst/>
                        </a:rPr>
                        <a:t> title</a:t>
                      </a:r>
                      <a:endParaRPr 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ID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Path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그룹 채팅 페이지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effectLst/>
                        </a:rPr>
                        <a:t>16</a:t>
                      </a:r>
                      <a:endParaRPr lang="en-US" altLang="ko-KR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그룹메인페이지 상단탭 </a:t>
                      </a:r>
                      <a:r>
                        <a:rPr lang="en-US" altLang="ko-KR" sz="1400">
                          <a:effectLst/>
                        </a:rPr>
                        <a:t>&gt;</a:t>
                      </a:r>
                      <a:r>
                        <a:rPr lang="ko-KR" altLang="en-US" sz="1400">
                          <a:effectLst/>
                        </a:rPr>
                        <a:t> 채팅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Screen</a:t>
            </a:r>
            <a:endParaRPr lang="ko-KR" altLang="en-US" b="1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51637" y="1384544"/>
            <a:ext cx="4236162" cy="54734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Grid>
                <a:gridCol w="2857500"/>
                <a:gridCol w="2636520"/>
                <a:gridCol w="5852160"/>
              </a:tblGrid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sz="1600" b="1">
                          <a:effectLst/>
                        </a:rPr>
                        <a:t>Page</a:t>
                      </a:r>
                      <a:r>
                        <a:rPr lang="en-US" sz="1600" b="1" baseline="0">
                          <a:effectLst/>
                        </a:rPr>
                        <a:t> title</a:t>
                      </a:r>
                      <a:endParaRPr 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ID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Path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그룹원 페이지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effectLst/>
                        </a:rPr>
                        <a:t>17</a:t>
                      </a:r>
                      <a:endParaRPr lang="en-US" altLang="ko-KR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그룹메인페이지 상단탭 </a:t>
                      </a:r>
                      <a:r>
                        <a:rPr lang="en-US" altLang="ko-KR" sz="1400">
                          <a:effectLst/>
                        </a:rPr>
                        <a:t>&gt;</a:t>
                      </a:r>
                      <a:r>
                        <a:rPr lang="ko-KR" altLang="en-US" sz="1400">
                          <a:effectLst/>
                        </a:rPr>
                        <a:t> 그룹원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Screen</a:t>
            </a:r>
            <a:endParaRPr lang="ko-KR" altLang="en-US" b="1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5977" y="1396828"/>
            <a:ext cx="4188058" cy="5461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Grid>
                <a:gridCol w="2857500"/>
                <a:gridCol w="2636520"/>
                <a:gridCol w="5852160"/>
              </a:tblGrid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sz="1600" b="1">
                          <a:effectLst/>
                        </a:rPr>
                        <a:t>Page</a:t>
                      </a:r>
                      <a:r>
                        <a:rPr lang="en-US" sz="1600" b="1" baseline="0">
                          <a:effectLst/>
                        </a:rPr>
                        <a:t> title</a:t>
                      </a:r>
                      <a:endParaRPr 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ID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Path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초대하기 페이지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effectLst/>
                        </a:rPr>
                        <a:t>18</a:t>
                      </a:r>
                      <a:endParaRPr lang="en-US" altLang="ko-KR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그룹메인페이지 상단탭 </a:t>
                      </a:r>
                      <a:r>
                        <a:rPr lang="en-US" altLang="ko-KR" sz="1400">
                          <a:effectLst/>
                        </a:rPr>
                        <a:t>&gt;</a:t>
                      </a:r>
                      <a:r>
                        <a:rPr lang="ko-KR" altLang="en-US" sz="1400">
                          <a:effectLst/>
                        </a:rPr>
                        <a:t> 그룹원 </a:t>
                      </a:r>
                      <a:r>
                        <a:rPr lang="en-US" altLang="ko-KR" sz="1400">
                          <a:effectLst/>
                        </a:rPr>
                        <a:t>&gt;</a:t>
                      </a:r>
                      <a:r>
                        <a:rPr lang="ko-KR" altLang="en-US" sz="1400">
                          <a:effectLst/>
                        </a:rPr>
                        <a:t> 초대하기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Screen</a:t>
            </a:r>
            <a:endParaRPr lang="ko-KR" altLang="en-US" b="1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67976" y="1485873"/>
            <a:ext cx="4131879" cy="53721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Grid>
                <a:gridCol w="2857500"/>
                <a:gridCol w="2636520"/>
                <a:gridCol w="5852160"/>
              </a:tblGrid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sz="1600" b="1">
                          <a:effectLst/>
                        </a:rPr>
                        <a:t>Page</a:t>
                      </a:r>
                      <a:r>
                        <a:rPr lang="en-US" sz="1600" b="1" baseline="0">
                          <a:effectLst/>
                        </a:rPr>
                        <a:t> title</a:t>
                      </a:r>
                      <a:endParaRPr 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ID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Path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게시판 글쓰기 페이지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effectLst/>
                        </a:rPr>
                        <a:t>10</a:t>
                      </a:r>
                      <a:endParaRPr lang="en-US" altLang="ko-KR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그룹리스트 </a:t>
                      </a:r>
                      <a:r>
                        <a:rPr lang="en-US" altLang="ko-KR" sz="1400">
                          <a:effectLst/>
                        </a:rPr>
                        <a:t>&gt;</a:t>
                      </a:r>
                      <a:r>
                        <a:rPr lang="ko-KR" altLang="en-US" sz="1400">
                          <a:effectLst/>
                        </a:rPr>
                        <a:t> 그룹선택</a:t>
                      </a:r>
                      <a:r>
                        <a:rPr lang="en-US" altLang="ko-KR" sz="1400">
                          <a:effectLst/>
                        </a:rPr>
                        <a:t>&gt; </a:t>
                      </a:r>
                      <a:r>
                        <a:rPr lang="ko-KR" altLang="en-US" sz="1400">
                          <a:effectLst/>
                        </a:rPr>
                        <a:t>해당그룹메인페이지</a:t>
                      </a:r>
                      <a:r>
                        <a:rPr lang="en-US" altLang="ko-KR" sz="1400">
                          <a:effectLst/>
                        </a:rPr>
                        <a:t>(</a:t>
                      </a:r>
                      <a:r>
                        <a:rPr lang="ko-KR" altLang="en-US" sz="1400">
                          <a:effectLst/>
                        </a:rPr>
                        <a:t>게시판페이지</a:t>
                      </a:r>
                      <a:r>
                        <a:rPr lang="en-US" altLang="ko-KR" sz="1400">
                          <a:effectLst/>
                        </a:rPr>
                        <a:t>)</a:t>
                      </a:r>
                      <a:r>
                        <a:rPr lang="ko-KR" altLang="en-US" sz="1400">
                          <a:effectLst/>
                        </a:rPr>
                        <a:t> </a:t>
                      </a:r>
                      <a:r>
                        <a:rPr lang="en-US" altLang="ko-KR" sz="1400">
                          <a:effectLst/>
                        </a:rPr>
                        <a:t>&gt;</a:t>
                      </a:r>
                      <a:r>
                        <a:rPr lang="ko-KR" altLang="en-US" sz="1400">
                          <a:effectLst/>
                        </a:rPr>
                        <a:t> 글쓰기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Screen</a:t>
            </a:r>
            <a:endParaRPr lang="ko-KR" altLang="en-US" b="1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74280" y="1476374"/>
            <a:ext cx="4167309" cy="5381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Grid>
                <a:gridCol w="2857500"/>
                <a:gridCol w="2636520"/>
                <a:gridCol w="5852160"/>
              </a:tblGrid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sz="1600" b="1">
                          <a:effectLst/>
                        </a:rPr>
                        <a:t>Page</a:t>
                      </a:r>
                      <a:r>
                        <a:rPr lang="en-US" sz="1600" b="1" baseline="0">
                          <a:effectLst/>
                        </a:rPr>
                        <a:t> title</a:t>
                      </a:r>
                      <a:endParaRPr 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ID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Path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게시판 글 상세보기 페이지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effectLst/>
                        </a:rPr>
                        <a:t>11</a:t>
                      </a:r>
                      <a:endParaRPr lang="en-US" altLang="ko-KR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그룹리스트 </a:t>
                      </a:r>
                      <a:r>
                        <a:rPr lang="en-US" altLang="ko-KR" sz="1400">
                          <a:effectLst/>
                        </a:rPr>
                        <a:t>&gt;</a:t>
                      </a:r>
                      <a:r>
                        <a:rPr lang="ko-KR" altLang="en-US" sz="1400">
                          <a:effectLst/>
                        </a:rPr>
                        <a:t> 그룹선택</a:t>
                      </a:r>
                      <a:r>
                        <a:rPr lang="en-US" altLang="ko-KR" sz="1400">
                          <a:effectLst/>
                        </a:rPr>
                        <a:t>&gt; </a:t>
                      </a:r>
                      <a:r>
                        <a:rPr lang="ko-KR" altLang="en-US" sz="1400">
                          <a:effectLst/>
                        </a:rPr>
                        <a:t>해당그룹메인페이지</a:t>
                      </a:r>
                      <a:r>
                        <a:rPr lang="en-US" altLang="ko-KR" sz="1400">
                          <a:effectLst/>
                        </a:rPr>
                        <a:t>(</a:t>
                      </a:r>
                      <a:r>
                        <a:rPr lang="ko-KR" altLang="en-US" sz="1400">
                          <a:effectLst/>
                        </a:rPr>
                        <a:t>게시판페이지</a:t>
                      </a:r>
                      <a:r>
                        <a:rPr lang="en-US" altLang="ko-KR" sz="1400">
                          <a:effectLst/>
                        </a:rPr>
                        <a:t>)</a:t>
                      </a:r>
                      <a:r>
                        <a:rPr lang="ko-KR" altLang="en-US" sz="1400">
                          <a:effectLst/>
                        </a:rPr>
                        <a:t> </a:t>
                      </a:r>
                      <a:r>
                        <a:rPr lang="en-US" altLang="ko-KR" sz="1400">
                          <a:effectLst/>
                        </a:rPr>
                        <a:t>&gt;</a:t>
                      </a:r>
                      <a:r>
                        <a:rPr lang="ko-KR" altLang="en-US" sz="1400">
                          <a:effectLst/>
                        </a:rPr>
                        <a:t>게시글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Screen</a:t>
            </a:r>
            <a:endParaRPr lang="ko-KR" altLang="en-US" b="1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61135" y="1428750"/>
            <a:ext cx="4204399" cy="5429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Grid>
                <a:gridCol w="2857500"/>
                <a:gridCol w="2636520"/>
                <a:gridCol w="5852160"/>
              </a:tblGrid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sz="1600" b="1">
                          <a:effectLst/>
                        </a:rPr>
                        <a:t>Page</a:t>
                      </a:r>
                      <a:r>
                        <a:rPr lang="en-US" sz="1600" b="1" baseline="0">
                          <a:effectLst/>
                        </a:rPr>
                        <a:t> title</a:t>
                      </a:r>
                      <a:endParaRPr 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ID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Path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일정 목록 페이지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effectLst/>
                        </a:rPr>
                        <a:t>13</a:t>
                      </a:r>
                      <a:endParaRPr lang="en-US" altLang="ko-KR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그룹메인페이지 상단탭 </a:t>
                      </a:r>
                      <a:r>
                        <a:rPr lang="en-US" altLang="ko-KR" sz="1400">
                          <a:effectLst/>
                        </a:rPr>
                        <a:t>&gt;</a:t>
                      </a:r>
                      <a:r>
                        <a:rPr lang="ko-KR" altLang="en-US" sz="1400">
                          <a:effectLst/>
                        </a:rPr>
                        <a:t>일정 </a:t>
                      </a:r>
                      <a:r>
                        <a:rPr lang="en-US" altLang="ko-KR" sz="1400">
                          <a:effectLst/>
                        </a:rPr>
                        <a:t>&gt;</a:t>
                      </a:r>
                      <a:r>
                        <a:rPr lang="ko-KR" altLang="en-US" sz="1400">
                          <a:effectLst/>
                        </a:rPr>
                        <a:t>날짜 클릭 </a:t>
                      </a:r>
                      <a:r>
                        <a:rPr lang="en-US" altLang="ko-KR" sz="1400">
                          <a:effectLst/>
                        </a:rPr>
                        <a:t>&gt;</a:t>
                      </a:r>
                      <a:r>
                        <a:rPr lang="ko-KR" altLang="en-US" sz="1400">
                          <a:effectLst/>
                        </a:rPr>
                        <a:t> 해당날짜 일정목록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Screen</a:t>
            </a:r>
            <a:endParaRPr lang="ko-KR" altLang="en-US" b="1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4201" y="1371346"/>
            <a:ext cx="4191971" cy="54866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>
          <a:xfrm>
            <a:off x="4398963" y="1825625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br>
              <a:rPr kumimoji="0" lang="ko-KR" altLang="ko-KR" sz="1800" b="0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</a:br>
            <a:endParaRPr kumimoji="0" lang="ko-KR" altLang="ko-KR" sz="1800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27230" y="657301"/>
          <a:ext cx="8423263" cy="5977461"/>
        </p:xfrm>
        <a:graphic>
          <a:graphicData uri="http://schemas.openxmlformats.org/drawingml/2006/table">
            <a:tbl>
              <a:tblGrid>
                <a:gridCol w="1404621"/>
                <a:gridCol w="1404621"/>
                <a:gridCol w="1404621"/>
                <a:gridCol w="1404621"/>
                <a:gridCol w="1400158"/>
                <a:gridCol w="1404621"/>
              </a:tblGrid>
              <a:tr h="317798"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ko-KR" altLang="en-US" sz="900" b="1">
                          <a:effectLst/>
                        </a:rPr>
                        <a:t>대메뉴</a:t>
                      </a:r>
                      <a:endParaRPr lang="ko-KR" altLang="en-US" sz="900" b="1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ko-KR" altLang="en-US" sz="900" b="1">
                          <a:effectLst/>
                        </a:rPr>
                        <a:t>중메뉴</a:t>
                      </a:r>
                      <a:endParaRPr lang="ko-KR" altLang="en-US" sz="900" b="1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en-US" sz="900" b="1">
                          <a:effectLst/>
                        </a:rPr>
                        <a:t>Screen ID</a:t>
                      </a:r>
                      <a:endParaRPr lang="en-US" sz="900" b="1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en-US" sz="900" b="1">
                          <a:effectLst/>
                        </a:rPr>
                        <a:t>Page title</a:t>
                      </a:r>
                      <a:endParaRPr lang="en-US" sz="900" b="1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ko-KR" altLang="en-US" sz="900" b="1">
                          <a:effectLst/>
                        </a:rPr>
                        <a:t>설명</a:t>
                      </a:r>
                      <a:endParaRPr lang="ko-KR" altLang="en-US" sz="900" b="1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ko-KR" altLang="en-US" sz="900" b="1">
                          <a:effectLst/>
                        </a:rPr>
                        <a:t>비고</a:t>
                      </a:r>
                      <a:r>
                        <a:rPr lang="en-US" altLang="ko-KR" sz="900" b="1">
                          <a:effectLst/>
                        </a:rPr>
                        <a:t>, </a:t>
                      </a:r>
                      <a:r>
                        <a:rPr lang="ko-KR" altLang="en-US" sz="900" b="1">
                          <a:effectLst/>
                        </a:rPr>
                        <a:t>관계화면</a:t>
                      </a:r>
                      <a:r>
                        <a:rPr lang="en-US" altLang="ko-KR" sz="900" b="1">
                          <a:effectLst/>
                        </a:rPr>
                        <a:t>ID</a:t>
                      </a:r>
                      <a:endParaRPr lang="en-US" altLang="ko-KR" sz="900" b="1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330716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사용자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로그인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2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로그인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앱이름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로그인폼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쇼셜로그인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회원가입 버튼만들기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330716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회원가입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3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회원가입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회원가입폼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가입성공시 로그인페이지로 이동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753774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회원정보 조회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4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회원정보 조회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회원정보 표시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로그아웃버튼 클릭시 로그인페이지로 이동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수정버튼 클릭시 비밀번호변경페이지로 이동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1324410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친구프로필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5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친구프로필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친구 프로필표시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</a:t>
                      </a:r>
                      <a:br>
                        <a:rPr lang="ko-KR" altLang="en-US" sz="900">
                          <a:effectLst/>
                        </a:rPr>
                      </a:br>
                      <a:r>
                        <a:rPr lang="ko-KR" altLang="en-US" sz="900">
                          <a:effectLst/>
                        </a:rPr>
                        <a:t>버튼</a:t>
                      </a:r>
                      <a:r>
                        <a:rPr lang="en-US" altLang="ko-KR" sz="900">
                          <a:effectLst/>
                        </a:rPr>
                        <a:t>(1.</a:t>
                      </a:r>
                      <a:r>
                        <a:rPr lang="ko-KR" altLang="en-US" sz="900">
                          <a:effectLst/>
                        </a:rPr>
                        <a:t>친구가아닐때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</a:t>
                      </a:r>
                      <a:r>
                        <a:rPr lang="en-US" altLang="ko-KR" sz="900">
                          <a:effectLst/>
                        </a:rPr>
                        <a:t>2.</a:t>
                      </a:r>
                      <a:r>
                        <a:rPr lang="ko-KR" altLang="en-US" sz="900">
                          <a:effectLst/>
                        </a:rPr>
                        <a:t>내가 친구요청을 했을때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이친구가 나에게 친구요청을 했을때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이미친구일때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r>
                        <a:rPr lang="ko-KR" altLang="en-US" sz="900">
                          <a:effectLst/>
                        </a:rPr>
                        <a:t> 케이스분류</a:t>
                      </a:r>
                      <a:endParaRPr lang="ko-KR" altLang="en-US" sz="900">
                        <a:effectLst/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친구가 가입한 그룹리스트 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ko-KR" altLang="en-US" sz="900">
                          <a:effectLst/>
                        </a:rPr>
                        <a:t>신청하기 버튼클릭시 알림발송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r>
                        <a:rPr lang="ko-KR" altLang="en-US" sz="900">
                          <a:effectLst/>
                        </a:rPr>
                        <a:t> 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590197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비밀번호 변경  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6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비밀번호 변경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비밀번호 변경 폼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endParaRPr lang="en-US" altLang="ko-KR" sz="900">
                        <a:effectLst/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변경성공시 회원정보 조회 페이지로감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453997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그룹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그룹생성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7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그룹생성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그룹생성폼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모달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317798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내가 가입한 그룹리스트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8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그룹리스트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내가 가입한 그룹리스트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r>
                        <a:rPr lang="en-US" altLang="ko-KR" sz="900">
                          <a:effectLst/>
                        </a:rPr>
                        <a:t>PDF</a:t>
                      </a:r>
                      <a:r>
                        <a:rPr lang="ko-KR" altLang="en-US" sz="900">
                          <a:effectLst/>
                        </a:rPr>
                        <a:t>제목수정필요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590197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그룹메인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9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그룹메인 페이지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ko-KR" altLang="en-US" sz="900">
                          <a:effectLst/>
                        </a:rPr>
                        <a:t>게시판페이지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그룹의 게시판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글쓰기버튼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그룹생성 버튼필요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468455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그룹 일정 페이지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12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그룹 일정페이지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캘린더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해당날짜 클릭시 모달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일정 제목 일정내용 확인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일정추가버튼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317798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그룹 채팅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 strike="sngStrike" baseline="0">
                          <a:effectLst/>
                        </a:rPr>
                        <a:t>16</a:t>
                      </a:r>
                      <a:endParaRPr lang="en-US" altLang="ko-KR" sz="900" strike="sngStrike" baseline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 strike="sngStrike" baseline="0">
                          <a:effectLst/>
                        </a:rPr>
                        <a:t>그룹 채팅 페이지</a:t>
                      </a:r>
                      <a:endParaRPr lang="ko-KR" altLang="en-US" sz="900" strike="sngStrike" baseline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 strike="sngStrike" baseline="0">
                          <a:effectLst/>
                        </a:rPr>
                        <a:t>그룹원 채팅방</a:t>
                      </a:r>
                      <a:r>
                        <a:rPr lang="en-US" altLang="ko-KR" sz="900" strike="sngStrike" baseline="0">
                          <a:effectLst/>
                        </a:rPr>
                        <a:t>,</a:t>
                      </a:r>
                      <a:r>
                        <a:rPr lang="ko-KR" altLang="en-US" sz="900" strike="sngStrike" baseline="0">
                          <a:effectLst/>
                        </a:rPr>
                        <a:t> </a:t>
                      </a:r>
                      <a:endParaRPr lang="ko-KR" altLang="en-US" sz="900" strike="sngStrike" baseline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181599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1515" y="193357"/>
            <a:ext cx="6629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/>
              <a:t>스크린 목록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58140" y="345599"/>
          <a:ext cx="11349991" cy="859155"/>
        </p:xfrm>
        <a:graphic>
          <a:graphicData uri="http://schemas.openxmlformats.org/drawingml/2006/table">
            <a:tbl>
              <a:tblGrid>
                <a:gridCol w="2857500"/>
                <a:gridCol w="2636520"/>
                <a:gridCol w="5855971"/>
              </a:tblGrid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sz="1600" b="1">
                          <a:effectLst/>
                        </a:rPr>
                        <a:t>Page</a:t>
                      </a:r>
                      <a:r>
                        <a:rPr lang="en-US" sz="1600" b="1" baseline="0">
                          <a:effectLst/>
                        </a:rPr>
                        <a:t> title</a:t>
                      </a:r>
                      <a:endParaRPr 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ID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Path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일정 추가 페이지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effectLst/>
                        </a:rPr>
                        <a:t>14</a:t>
                      </a:r>
                      <a:endParaRPr lang="en-US" altLang="ko-KR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그룹메인페이지 상단탭 </a:t>
                      </a:r>
                      <a:r>
                        <a:rPr lang="en-US" altLang="ko-KR" sz="1400">
                          <a:effectLst/>
                        </a:rPr>
                        <a:t>&gt;</a:t>
                      </a:r>
                      <a:r>
                        <a:rPr lang="ko-KR" altLang="en-US" sz="1400">
                          <a:effectLst/>
                        </a:rPr>
                        <a:t>일정 </a:t>
                      </a:r>
                      <a:r>
                        <a:rPr lang="en-US" altLang="ko-KR" sz="1400">
                          <a:effectLst/>
                        </a:rPr>
                        <a:t>&gt;</a:t>
                      </a:r>
                      <a:r>
                        <a:rPr lang="ko-KR" altLang="en-US" sz="1400">
                          <a:effectLst/>
                        </a:rPr>
                        <a:t>날짜 클릭 </a:t>
                      </a:r>
                      <a:r>
                        <a:rPr lang="en-US" altLang="ko-KR" sz="1400">
                          <a:effectLst/>
                        </a:rPr>
                        <a:t>&gt;</a:t>
                      </a:r>
                      <a:r>
                        <a:rPr lang="ko-KR" altLang="en-US" sz="1400">
                          <a:effectLst/>
                        </a:rPr>
                        <a:t> 해당날짜 일정목록</a:t>
                      </a:r>
                      <a:r>
                        <a:rPr lang="en-US" altLang="ko-KR" sz="1400">
                          <a:effectLst/>
                        </a:rPr>
                        <a:t>&gt;</a:t>
                      </a:r>
                      <a:r>
                        <a:rPr lang="ko-KR" altLang="en-US" sz="1400">
                          <a:effectLst/>
                        </a:rPr>
                        <a:t> </a:t>
                      </a:r>
                      <a:endParaRPr lang="ko-KR" altLang="en-US" sz="1400">
                        <a:effectLst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일정추가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Screen</a:t>
            </a:r>
            <a:endParaRPr lang="ko-KR" altLang="en-US" b="1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27825" y="1292241"/>
            <a:ext cx="4307599" cy="55657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58140" y="345599"/>
          <a:ext cx="11349991" cy="859155"/>
        </p:xfrm>
        <a:graphic>
          <a:graphicData uri="http://schemas.openxmlformats.org/drawingml/2006/table">
            <a:tbl>
              <a:tblGrid>
                <a:gridCol w="2857500"/>
                <a:gridCol w="2636520"/>
                <a:gridCol w="5855971"/>
              </a:tblGrid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sz="1600" b="1">
                          <a:effectLst/>
                        </a:rPr>
                        <a:t>Page</a:t>
                      </a:r>
                      <a:r>
                        <a:rPr lang="en-US" sz="1600" b="1" baseline="0">
                          <a:effectLst/>
                        </a:rPr>
                        <a:t> title</a:t>
                      </a:r>
                      <a:endParaRPr 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ID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Path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일정 상세 페이지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effectLst/>
                        </a:rPr>
                        <a:t>15</a:t>
                      </a:r>
                      <a:endParaRPr lang="en-US" altLang="ko-KR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그룹메인페이지 상단탭 </a:t>
                      </a:r>
                      <a:r>
                        <a:rPr lang="en-US" altLang="ko-KR" sz="1400">
                          <a:effectLst/>
                        </a:rPr>
                        <a:t>&gt;</a:t>
                      </a:r>
                      <a:r>
                        <a:rPr lang="ko-KR" altLang="en-US" sz="1400">
                          <a:effectLst/>
                        </a:rPr>
                        <a:t>일정 </a:t>
                      </a:r>
                      <a:r>
                        <a:rPr lang="en-US" altLang="ko-KR" sz="1400">
                          <a:effectLst/>
                        </a:rPr>
                        <a:t>&gt;</a:t>
                      </a:r>
                      <a:r>
                        <a:rPr lang="ko-KR" altLang="en-US" sz="1400">
                          <a:effectLst/>
                        </a:rPr>
                        <a:t>날짜 클릭 </a:t>
                      </a:r>
                      <a:r>
                        <a:rPr lang="en-US" altLang="ko-KR" sz="1400">
                          <a:effectLst/>
                        </a:rPr>
                        <a:t>&gt;</a:t>
                      </a:r>
                      <a:r>
                        <a:rPr lang="ko-KR" altLang="en-US" sz="1400">
                          <a:effectLst/>
                        </a:rPr>
                        <a:t> 해당날짜 일정목록</a:t>
                      </a:r>
                      <a:r>
                        <a:rPr lang="en-US" altLang="ko-KR" sz="1400">
                          <a:effectLst/>
                        </a:rPr>
                        <a:t>&gt;</a:t>
                      </a:r>
                      <a:r>
                        <a:rPr lang="ko-KR" altLang="en-US" sz="1400">
                          <a:effectLst/>
                        </a:rPr>
                        <a:t> </a:t>
                      </a:r>
                      <a:endParaRPr lang="ko-KR" altLang="en-US" sz="1400">
                        <a:effectLst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일정클릭</a:t>
                      </a:r>
                      <a:r>
                        <a:rPr lang="en-US" altLang="ko-KR" sz="1400">
                          <a:effectLst/>
                        </a:rPr>
                        <a:t>&gt;</a:t>
                      </a:r>
                      <a:r>
                        <a:rPr lang="ko-KR" altLang="en-US" sz="1400">
                          <a:effectLst/>
                        </a:rPr>
                        <a:t> 해당일정 상세페이지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Screen</a:t>
            </a:r>
            <a:endParaRPr lang="ko-KR" altLang="en-US" b="1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80152" y="1372470"/>
            <a:ext cx="4220712" cy="54855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Grid>
                <a:gridCol w="2857500"/>
                <a:gridCol w="2636520"/>
                <a:gridCol w="5852160"/>
              </a:tblGrid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sz="1600" b="1">
                          <a:effectLst/>
                        </a:rPr>
                        <a:t>Page</a:t>
                      </a:r>
                      <a:r>
                        <a:rPr lang="en-US" sz="1600" b="1" baseline="0">
                          <a:effectLst/>
                        </a:rPr>
                        <a:t> title</a:t>
                      </a:r>
                      <a:endParaRPr 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ID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Path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쪽지함 페이지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effectLst/>
                        </a:rPr>
                        <a:t>19</a:t>
                      </a:r>
                      <a:endParaRPr lang="en-US" altLang="ko-KR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화면 하단탭 </a:t>
                      </a:r>
                      <a:r>
                        <a:rPr lang="en-US" altLang="ko-KR" sz="1400">
                          <a:effectLst/>
                        </a:rPr>
                        <a:t>&gt;</a:t>
                      </a:r>
                      <a:r>
                        <a:rPr lang="ko-KR" altLang="en-US" sz="1400">
                          <a:effectLst/>
                        </a:rPr>
                        <a:t> 쪽지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Screen</a:t>
            </a:r>
            <a:endParaRPr lang="ko-KR" altLang="en-US" b="1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25110" y="1402039"/>
            <a:ext cx="4202280" cy="5455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Grid>
                <a:gridCol w="2857500"/>
                <a:gridCol w="2636520"/>
                <a:gridCol w="5852160"/>
              </a:tblGrid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sz="1600" b="1">
                          <a:effectLst/>
                        </a:rPr>
                        <a:t>Page</a:t>
                      </a:r>
                      <a:r>
                        <a:rPr lang="en-US" sz="1600" b="1" baseline="0">
                          <a:effectLst/>
                        </a:rPr>
                        <a:t> title</a:t>
                      </a:r>
                      <a:endParaRPr 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ID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Path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피드 페이지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effectLst/>
                        </a:rPr>
                        <a:t>20</a:t>
                      </a:r>
                      <a:endParaRPr lang="en-US" altLang="ko-KR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홈화면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Screen</a:t>
            </a:r>
            <a:endParaRPr lang="ko-KR" altLang="en-US" b="1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85581" y="1420734"/>
            <a:ext cx="4192090" cy="54372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Grid>
                <a:gridCol w="2857500"/>
                <a:gridCol w="2636520"/>
                <a:gridCol w="5852160"/>
              </a:tblGrid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sz="1600" b="1">
                          <a:effectLst/>
                        </a:rPr>
                        <a:t>Page</a:t>
                      </a:r>
                      <a:r>
                        <a:rPr lang="en-US" sz="1600" b="1" baseline="0">
                          <a:effectLst/>
                        </a:rPr>
                        <a:t> title</a:t>
                      </a:r>
                      <a:endParaRPr 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ID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Path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친구 요청 페이지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effectLst/>
                        </a:rPr>
                        <a:t>21</a:t>
                      </a:r>
                      <a:endParaRPr lang="en-US" altLang="ko-KR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홈화면 </a:t>
                      </a:r>
                      <a:r>
                        <a:rPr lang="en-US" altLang="ko-KR" sz="1400">
                          <a:effectLst/>
                        </a:rPr>
                        <a:t>&gt;</a:t>
                      </a:r>
                      <a:r>
                        <a:rPr lang="ko-KR" altLang="en-US" sz="1400">
                          <a:effectLst/>
                        </a:rPr>
                        <a:t>친구</a:t>
                      </a:r>
                      <a:r>
                        <a:rPr lang="en-US" altLang="ko-KR" sz="1400">
                          <a:effectLst/>
                        </a:rPr>
                        <a:t> </a:t>
                      </a:r>
                      <a:r>
                        <a:rPr lang="ko-KR" altLang="en-US" sz="1400">
                          <a:effectLst/>
                        </a:rPr>
                        <a:t>추가 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Screen</a:t>
            </a:r>
            <a:endParaRPr lang="ko-KR" altLang="en-US" b="1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02689" y="1333499"/>
            <a:ext cx="4363345" cy="552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Grid>
                <a:gridCol w="2857500"/>
                <a:gridCol w="2636520"/>
                <a:gridCol w="5852160"/>
              </a:tblGrid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sz="1600" b="1">
                          <a:effectLst/>
                        </a:rPr>
                        <a:t>Page</a:t>
                      </a:r>
                      <a:r>
                        <a:rPr lang="en-US" sz="1600" b="1" baseline="0">
                          <a:effectLst/>
                        </a:rPr>
                        <a:t> title</a:t>
                      </a:r>
                      <a:endParaRPr 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ID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Path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알림 페이지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effectLst/>
                        </a:rPr>
                        <a:t>22</a:t>
                      </a:r>
                      <a:endParaRPr lang="en-US" altLang="ko-KR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알림버튼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Screen</a:t>
            </a:r>
            <a:endParaRPr lang="ko-KR" altLang="en-US" b="1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06633" y="1357491"/>
            <a:ext cx="4257776" cy="55005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>
          <a:xfrm>
            <a:off x="4398963" y="1825625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br>
              <a:rPr kumimoji="0" lang="ko-KR" altLang="ko-KR" sz="1800" b="0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</a:br>
            <a:endParaRPr kumimoji="0" lang="ko-KR" altLang="ko-KR" sz="1800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91511" y="585863"/>
          <a:ext cx="8423263" cy="5694115"/>
        </p:xfrm>
        <a:graphic>
          <a:graphicData uri="http://schemas.openxmlformats.org/drawingml/2006/table">
            <a:tbl>
              <a:tblGrid>
                <a:gridCol w="1404621"/>
                <a:gridCol w="1404621"/>
                <a:gridCol w="1404621"/>
                <a:gridCol w="1404621"/>
                <a:gridCol w="1400158"/>
                <a:gridCol w="1404621"/>
              </a:tblGrid>
              <a:tr h="307670"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ko-KR" altLang="en-US" sz="900" b="1">
                          <a:effectLst/>
                        </a:rPr>
                        <a:t>대메뉴</a:t>
                      </a:r>
                      <a:endParaRPr lang="ko-KR" altLang="en-US" sz="900" b="1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ko-KR" altLang="en-US" sz="900" b="1">
                          <a:effectLst/>
                        </a:rPr>
                        <a:t>중메뉴</a:t>
                      </a:r>
                      <a:endParaRPr lang="ko-KR" altLang="en-US" sz="900" b="1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en-US" sz="900" b="1">
                          <a:effectLst/>
                        </a:rPr>
                        <a:t>Screen ID</a:t>
                      </a:r>
                      <a:endParaRPr lang="en-US" sz="900" b="1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en-US" sz="900" b="1">
                          <a:effectLst/>
                        </a:rPr>
                        <a:t>Page title</a:t>
                      </a:r>
                      <a:endParaRPr lang="en-US" sz="900" b="1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ko-KR" altLang="en-US" sz="900" b="1">
                          <a:effectLst/>
                        </a:rPr>
                        <a:t>설명</a:t>
                      </a:r>
                      <a:endParaRPr lang="ko-KR" altLang="en-US" sz="900" b="1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ko-KR" altLang="en-US" sz="900" b="1">
                          <a:effectLst/>
                        </a:rPr>
                        <a:t>비고</a:t>
                      </a:r>
                      <a:r>
                        <a:rPr lang="en-US" altLang="ko-KR" sz="900" b="1">
                          <a:effectLst/>
                        </a:rPr>
                        <a:t>, </a:t>
                      </a:r>
                      <a:r>
                        <a:rPr lang="ko-KR" altLang="en-US" sz="900" b="1">
                          <a:effectLst/>
                        </a:rPr>
                        <a:t>관계화면</a:t>
                      </a:r>
                      <a:r>
                        <a:rPr lang="en-US" altLang="ko-KR" sz="900" b="1">
                          <a:effectLst/>
                        </a:rPr>
                        <a:t>ID</a:t>
                      </a:r>
                      <a:endParaRPr lang="en-US" altLang="ko-KR" sz="900" b="1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307670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그룹원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17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그룹원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그룹요청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ko-KR" altLang="en-US" sz="900">
                          <a:effectLst/>
                        </a:rPr>
                        <a:t>그룹장만보임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endParaRPr lang="en-US" altLang="ko-KR" sz="900">
                        <a:effectLst/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그룹원 리스트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초대하기 버튼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추방하기버튼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ko-KR" altLang="en-US" sz="900">
                          <a:effectLst/>
                        </a:rPr>
                        <a:t>그룹장만보임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r>
                        <a:rPr lang="ko-KR" altLang="en-US" sz="900">
                          <a:effectLst/>
                        </a:rPr>
                        <a:t> 그룹 탈퇴버튼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307670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초대 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18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초대하기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친구 목록이 모달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추가하기 버튼 클릭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ko-KR" altLang="en-US" sz="900">
                          <a:effectLst/>
                        </a:rPr>
                        <a:t>초대요청을 알림에서 확인가능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307670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게시판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게시판 글쓰기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10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게시판 글쓰기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공지버튼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ko-KR" altLang="en-US" sz="900">
                          <a:effectLst/>
                        </a:rPr>
                        <a:t>그룹장만보임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endParaRPr lang="en-US" altLang="ko-KR" sz="900">
                        <a:effectLst/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글쓰기폼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등록하기버튼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ko-KR" altLang="en-US" sz="900">
                          <a:effectLst/>
                        </a:rPr>
                        <a:t>클릭시 게시판탭으로이동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439529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게시판 글 상세보기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11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게시판 글 상세보기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글번호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글제목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글작성자</a:t>
                      </a:r>
                      <a:r>
                        <a:rPr lang="en-US" altLang="ko-KR" sz="900">
                          <a:effectLst/>
                        </a:rPr>
                        <a:t>/</a:t>
                      </a:r>
                      <a:r>
                        <a:rPr lang="ko-KR" altLang="en-US" sz="900">
                          <a:effectLst/>
                        </a:rPr>
                        <a:t>작성시간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글내용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댓글등록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댓글목록 구현</a:t>
                      </a:r>
                      <a:endParaRPr lang="ko-KR" altLang="en-US" sz="900">
                        <a:effectLst/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글수정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삭제버튼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댓글수정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삭제 버튼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571388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일정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일정 추가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14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일정 추가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일정 추가 폼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등록버튼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ko-KR" altLang="en-US" sz="900">
                          <a:effectLst/>
                        </a:rPr>
                        <a:t>클릭시 일정페이지로 이동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439529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일정 상세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15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일정 상세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일정 제목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시간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내용</a:t>
                      </a:r>
                      <a:br>
                        <a:rPr lang="ko-KR" altLang="en-US" sz="900">
                          <a:effectLst/>
                        </a:rPr>
                      </a:br>
                      <a:r>
                        <a:rPr lang="ko-KR" altLang="en-US" sz="900">
                          <a:effectLst/>
                        </a:rPr>
                        <a:t>일정 수정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삭제 페이지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ko-KR" altLang="en-US" sz="900">
                          <a:effectLst/>
                        </a:rPr>
                        <a:t>수정클릭시 일정상세페이지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r>
                        <a:rPr lang="ko-KR" altLang="en-US" sz="900">
                          <a:effectLst/>
                        </a:rPr>
                        <a:t> 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ko-KR" altLang="en-US" sz="900">
                          <a:effectLst/>
                        </a:rPr>
                        <a:t>삭제클릭시 일정페이지로 이동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307670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일정 목록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13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일정 목록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일정 목록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일정 추가 버튼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571388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쪽지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쪽지함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19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쪽지함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보낸사람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제목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날짜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br>
                        <a:rPr lang="ko-KR" altLang="en-US" sz="900">
                          <a:effectLst/>
                        </a:rPr>
                      </a:br>
                      <a:r>
                        <a:rPr lang="ko-KR" altLang="en-US" sz="900">
                          <a:effectLst/>
                        </a:rPr>
                        <a:t>리스트에서 쪽지 클릭시 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ko-KR" altLang="en-US" sz="900">
                          <a:effectLst/>
                        </a:rPr>
                        <a:t>모달 뜸 삭제버튼 답장버튼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307670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쪽지작성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 baseline="0">
                          <a:effectLst/>
                        </a:rPr>
                        <a:t>쪽지 작성 페이지</a:t>
                      </a:r>
                      <a:endParaRPr lang="ko-KR" altLang="en-US" sz="900" baseline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 baseline="0">
                          <a:effectLst/>
                        </a:rPr>
                        <a:t>쪽지 작성폼</a:t>
                      </a:r>
                      <a:r>
                        <a:rPr lang="en-US" altLang="ko-KR" sz="900" baseline="0">
                          <a:effectLst/>
                        </a:rPr>
                        <a:t>,</a:t>
                      </a:r>
                      <a:r>
                        <a:rPr lang="ko-KR" altLang="en-US" sz="900" baseline="0">
                          <a:effectLst/>
                        </a:rPr>
                        <a:t> 보내기버튼</a:t>
                      </a:r>
                      <a:endParaRPr lang="ko-KR" altLang="en-US" sz="900" baseline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X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307670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en-US" sz="900" strike="sngStrike" baseline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 strike="sngStrike" baseline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 strike="sngStrike" baseline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175812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3421" y="181451"/>
            <a:ext cx="6629400" cy="44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/>
              <a:t>스크린 목록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>
          <a:xfrm>
            <a:off x="4398963" y="1825625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br>
              <a:rPr kumimoji="0" lang="ko-KR" altLang="ko-KR" sz="1800" b="0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</a:br>
            <a:endParaRPr kumimoji="0" lang="ko-KR" altLang="ko-KR" sz="1800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91511" y="585863"/>
          <a:ext cx="8423263" cy="5752421"/>
        </p:xfrm>
        <a:graphic>
          <a:graphicData uri="http://schemas.openxmlformats.org/drawingml/2006/table">
            <a:tbl>
              <a:tblGrid>
                <a:gridCol w="1404621"/>
                <a:gridCol w="1404621"/>
                <a:gridCol w="1404621"/>
                <a:gridCol w="1404621"/>
                <a:gridCol w="1400158"/>
                <a:gridCol w="1404621"/>
              </a:tblGrid>
              <a:tr h="307670"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ko-KR" altLang="en-US" sz="900" b="1">
                          <a:effectLst/>
                        </a:rPr>
                        <a:t>대메뉴</a:t>
                      </a:r>
                      <a:endParaRPr lang="ko-KR" altLang="en-US" sz="900" b="1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ko-KR" altLang="en-US" sz="900" b="1">
                          <a:effectLst/>
                        </a:rPr>
                        <a:t>중메뉴</a:t>
                      </a:r>
                      <a:endParaRPr lang="ko-KR" altLang="en-US" sz="900" b="1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en-US" sz="900" b="1">
                          <a:effectLst/>
                        </a:rPr>
                        <a:t>Screen ID</a:t>
                      </a:r>
                      <a:endParaRPr lang="en-US" sz="900" b="1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en-US" sz="900" b="1">
                          <a:effectLst/>
                        </a:rPr>
                        <a:t>Page title</a:t>
                      </a:r>
                      <a:endParaRPr lang="en-US" sz="900" b="1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ko-KR" altLang="en-US" sz="900" b="1">
                          <a:effectLst/>
                        </a:rPr>
                        <a:t>설명</a:t>
                      </a:r>
                      <a:endParaRPr lang="ko-KR" altLang="en-US" sz="900" b="1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algn="ctr">
                        <a:defRPr/>
                      </a:pPr>
                      <a:r>
                        <a:rPr lang="ko-KR" altLang="en-US" sz="900" b="1">
                          <a:effectLst/>
                        </a:rPr>
                        <a:t>비고</a:t>
                      </a:r>
                      <a:r>
                        <a:rPr lang="en-US" altLang="ko-KR" sz="900" b="1">
                          <a:effectLst/>
                        </a:rPr>
                        <a:t>, </a:t>
                      </a:r>
                      <a:r>
                        <a:rPr lang="ko-KR" altLang="en-US" sz="900" b="1">
                          <a:effectLst/>
                        </a:rPr>
                        <a:t>관계화면</a:t>
                      </a:r>
                      <a:r>
                        <a:rPr lang="en-US" altLang="ko-KR" sz="900" b="1">
                          <a:effectLst/>
                        </a:rPr>
                        <a:t>ID</a:t>
                      </a:r>
                      <a:endParaRPr lang="en-US" altLang="ko-KR" sz="900" b="1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307670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피드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피드 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20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피드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해댱유저가 소속된 그룹의 새일정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친구또는 친구의친구가 만든 새로운 그룹 소식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무한스크롤  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307670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친구 요청페이지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21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친구 요청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피드에 있는 친구 추가 버튼 클릭시 모달뜸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전화번호로 친구검색후 요청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검색결과</a:t>
                      </a:r>
                      <a:r>
                        <a:rPr lang="en-US" altLang="ko-KR" sz="900">
                          <a:effectLst/>
                        </a:rPr>
                        <a:t>(1.</a:t>
                      </a:r>
                      <a:r>
                        <a:rPr lang="ko-KR" altLang="en-US" sz="900">
                          <a:effectLst/>
                        </a:rPr>
                        <a:t>잇을때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</a:t>
                      </a:r>
                      <a:r>
                        <a:rPr lang="en-US" altLang="ko-KR" sz="900">
                          <a:effectLst/>
                        </a:rPr>
                        <a:t>2</a:t>
                      </a:r>
                      <a:r>
                        <a:rPr lang="ko-KR" altLang="en-US" sz="900">
                          <a:effectLst/>
                        </a:rPr>
                        <a:t>이미 친구일때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</a:t>
                      </a:r>
                      <a:r>
                        <a:rPr lang="en-US" altLang="ko-KR" sz="900">
                          <a:effectLst/>
                        </a:rPr>
                        <a:t>3</a:t>
                      </a:r>
                      <a:r>
                        <a:rPr lang="ko-KR" altLang="en-US" sz="900">
                          <a:effectLst/>
                        </a:rPr>
                        <a:t>유저가 없을때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307670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알림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알림페이지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22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알림페이지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1.</a:t>
                      </a:r>
                      <a:r>
                        <a:rPr lang="ko-KR" altLang="en-US" sz="900">
                          <a:effectLst/>
                        </a:rPr>
                        <a:t> 친구요청알림</a:t>
                      </a:r>
                      <a:br>
                        <a:rPr lang="ko-KR" altLang="en-US" sz="900">
                          <a:effectLst/>
                        </a:rPr>
                      </a:br>
                      <a:r>
                        <a:rPr lang="en-US" altLang="ko-KR" sz="900">
                          <a:effectLst/>
                        </a:rPr>
                        <a:t>2.</a:t>
                      </a:r>
                      <a:r>
                        <a:rPr lang="ko-KR" altLang="en-US" sz="900">
                          <a:effectLst/>
                        </a:rPr>
                        <a:t> 그룹 초대알림</a:t>
                      </a:r>
                      <a:endParaRPr lang="ko-KR" altLang="en-US" sz="900">
                        <a:effectLst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3.</a:t>
                      </a:r>
                      <a:r>
                        <a:rPr lang="ko-KR" altLang="en-US" sz="900">
                          <a:effectLst/>
                        </a:rPr>
                        <a:t> 댓글 알림</a:t>
                      </a:r>
                      <a:endParaRPr lang="ko-KR" altLang="en-US" sz="900">
                        <a:effectLst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4.</a:t>
                      </a:r>
                      <a:r>
                        <a:rPr lang="ko-KR" altLang="en-US" sz="900">
                          <a:effectLst/>
                        </a:rPr>
                        <a:t> 가입신청알림 </a:t>
                      </a:r>
                      <a:endParaRPr lang="ko-KR" altLang="en-US" sz="900">
                        <a:effectLst/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알림삭제버튼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확인한알림 구분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439529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친구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친구리스트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친구 리스트 페이지</a:t>
                      </a: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effectLst/>
                        </a:rPr>
                        <a:t>X</a:t>
                      </a:r>
                      <a:endParaRPr lang="en-US" altLang="ko-KR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571388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439529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307670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571388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307670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307670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en-US" sz="900" strike="sngStrike" baseline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 strike="sngStrike" baseline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 strike="sngStrike" baseline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8f8f8"/>
                    </a:solidFill>
                  </a:tcPr>
                </a:tc>
              </a:tr>
              <a:tr h="175812"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47616" tIns="21976" rIns="47616" bIns="21976" anchor="ctr" anchorCtr="0"/>
                    <a:p>
                      <a:pPr lvl="0">
                        <a:defRPr/>
                      </a:pPr>
                      <a:r>
                        <a:rPr lang="ko-KR" altLang="en-US" sz="900">
                          <a:effectLst/>
                        </a:rPr>
                        <a:t> </a:t>
                      </a:r>
                      <a:endParaRPr lang="ko-KR" altLang="en-US" sz="900"/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3421" y="181451"/>
            <a:ext cx="6629400" cy="44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/>
              <a:t>스크린 목록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Grid>
                <a:gridCol w="2857500"/>
                <a:gridCol w="2636520"/>
                <a:gridCol w="5852160"/>
              </a:tblGrid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sz="1600" b="1">
                          <a:effectLst/>
                        </a:rPr>
                        <a:t>Page</a:t>
                      </a:r>
                      <a:r>
                        <a:rPr lang="en-US" sz="1600" b="1" baseline="0">
                          <a:effectLst/>
                        </a:rPr>
                        <a:t> title</a:t>
                      </a:r>
                      <a:endParaRPr 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ID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Path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로그인 페이지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effectLst/>
                        </a:rPr>
                        <a:t>2</a:t>
                      </a:r>
                      <a:endParaRPr lang="en-US" altLang="ko-KR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endParaRPr lang="en-US" altLang="ko-KR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Screen</a:t>
            </a:r>
            <a:endParaRPr lang="ko-KR" altLang="en-US" b="1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85576" y="1209272"/>
            <a:ext cx="4362956" cy="56487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Grid>
                <a:gridCol w="2857500"/>
                <a:gridCol w="2636520"/>
                <a:gridCol w="5852160"/>
              </a:tblGrid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sz="1600" b="1">
                          <a:effectLst/>
                        </a:rPr>
                        <a:t>Page</a:t>
                      </a:r>
                      <a:r>
                        <a:rPr lang="en-US" sz="1600" b="1" baseline="0">
                          <a:effectLst/>
                        </a:rPr>
                        <a:t> title</a:t>
                      </a:r>
                      <a:endParaRPr 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ID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Path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회원가입 페이지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effectLst/>
                        </a:rPr>
                        <a:t>3</a:t>
                      </a:r>
                      <a:endParaRPr lang="en-US" altLang="ko-KR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로그인페이지</a:t>
                      </a:r>
                      <a:r>
                        <a:rPr lang="en-US" altLang="ko-KR" sz="1400">
                          <a:effectLst/>
                        </a:rPr>
                        <a:t>&gt;</a:t>
                      </a:r>
                      <a:r>
                        <a:rPr lang="ko-KR" altLang="en-US" sz="1400">
                          <a:effectLst/>
                        </a:rPr>
                        <a:t> 회원가입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Screen</a:t>
            </a:r>
            <a:endParaRPr lang="ko-KR" altLang="en-US" b="1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98868" y="1295541"/>
            <a:ext cx="4294076" cy="55624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Grid>
                <a:gridCol w="2857500"/>
                <a:gridCol w="2636520"/>
                <a:gridCol w="5852160"/>
              </a:tblGrid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sz="1600" b="1">
                          <a:effectLst/>
                        </a:rPr>
                        <a:t>Page</a:t>
                      </a:r>
                      <a:r>
                        <a:rPr lang="en-US" sz="1600" b="1" baseline="0">
                          <a:effectLst/>
                        </a:rPr>
                        <a:t> title</a:t>
                      </a:r>
                      <a:endParaRPr 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ID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Path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회원정보 조회 페이지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effectLst/>
                        </a:rPr>
                        <a:t>3</a:t>
                      </a:r>
                      <a:endParaRPr lang="en-US" altLang="ko-KR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하단탭 </a:t>
                      </a:r>
                      <a:r>
                        <a:rPr lang="en-US" altLang="ko-KR" sz="1400">
                          <a:effectLst/>
                        </a:rPr>
                        <a:t>&gt;</a:t>
                      </a:r>
                      <a:r>
                        <a:rPr lang="ko-KR" altLang="en-US" sz="1400">
                          <a:effectLst/>
                        </a:rPr>
                        <a:t> 내정보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Screen</a:t>
            </a:r>
            <a:endParaRPr lang="ko-KR" altLang="en-US" b="1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5889" y="1381125"/>
            <a:ext cx="4231813" cy="5476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Grid>
                <a:gridCol w="2857500"/>
                <a:gridCol w="2636520"/>
                <a:gridCol w="5852160"/>
              </a:tblGrid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sz="1600" b="1">
                          <a:effectLst/>
                        </a:rPr>
                        <a:t>Page</a:t>
                      </a:r>
                      <a:r>
                        <a:rPr lang="en-US" sz="1600" b="1" baseline="0">
                          <a:effectLst/>
                        </a:rPr>
                        <a:t> title</a:t>
                      </a:r>
                      <a:endParaRPr 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ID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Path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친구프로필 페이지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effectLst/>
                        </a:rPr>
                        <a:t>5</a:t>
                      </a:r>
                      <a:endParaRPr lang="en-US" altLang="ko-KR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친구목록 </a:t>
                      </a:r>
                      <a:r>
                        <a:rPr lang="en-US" altLang="ko-KR" sz="1400">
                          <a:effectLst/>
                        </a:rPr>
                        <a:t>&gt;</a:t>
                      </a:r>
                      <a:r>
                        <a:rPr lang="ko-KR" altLang="en-US" sz="1400">
                          <a:effectLst/>
                        </a:rPr>
                        <a:t> 친구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Screen</a:t>
            </a:r>
            <a:endParaRPr lang="ko-KR" altLang="en-US" b="1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49229" y="1533746"/>
            <a:ext cx="4050476" cy="53242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Grid>
                <a:gridCol w="2857500"/>
                <a:gridCol w="2636520"/>
                <a:gridCol w="5852160"/>
              </a:tblGrid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sz="1600" b="1">
                          <a:effectLst/>
                        </a:rPr>
                        <a:t>Page</a:t>
                      </a:r>
                      <a:r>
                        <a:rPr lang="en-US" sz="1600" b="1" baseline="0">
                          <a:effectLst/>
                        </a:rPr>
                        <a:t> title</a:t>
                      </a:r>
                      <a:endParaRPr 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ID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600" b="1">
                          <a:effectLst/>
                        </a:rPr>
                        <a:t>Screen</a:t>
                      </a:r>
                      <a:r>
                        <a:rPr lang="en-US" altLang="ko-KR" sz="1600" b="1" baseline="0">
                          <a:effectLst/>
                        </a:rPr>
                        <a:t> Path</a:t>
                      </a:r>
                      <a:endParaRPr lang="ko-KR" altLang="en-US" sz="1600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비밀번호 변경 페이지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en-US" altLang="ko-KR" sz="1400">
                          <a:effectLst/>
                        </a:rPr>
                        <a:t>6</a:t>
                      </a:r>
                      <a:endParaRPr lang="en-US" altLang="ko-KR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9060" tIns="45720" rIns="99060" bIns="45720" anchor="ctr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effectLst/>
                        </a:rPr>
                        <a:t>회원정보 조회페이지 </a:t>
                      </a:r>
                      <a:r>
                        <a:rPr lang="en-US" altLang="ko-KR" sz="1400">
                          <a:effectLst/>
                        </a:rPr>
                        <a:t>&gt;</a:t>
                      </a:r>
                      <a:r>
                        <a:rPr lang="ko-KR" altLang="en-US" sz="1400">
                          <a:effectLst/>
                        </a:rPr>
                        <a:t> 수정</a:t>
                      </a:r>
                      <a:endParaRPr lang="ko-KR" altLang="en-US" sz="140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Screen</a:t>
            </a:r>
            <a:endParaRPr lang="ko-KR" altLang="en-US" b="1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61400" y="1544061"/>
            <a:ext cx="4097576" cy="53139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692</ep:Words>
  <ep:PresentationFormat>와이드스크린</ep:PresentationFormat>
  <ep:Paragraphs>25</ep:Paragraphs>
  <ep:Slides>25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Office 테마</vt:lpstr>
      <vt:lpstr>화면 정의서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2020-12-22T01:47:24.000</dcterms:created>
  <dc:creator>multicampus</dc:creator>
  <cp:lastModifiedBy>user</cp:lastModifiedBy>
  <dcterms:modified xsi:type="dcterms:W3CDTF">2021-01-22T03:51:36.504</dcterms:modified>
  <cp:revision>42</cp:revision>
  <dc:title>화면 정의서</dc:title>
  <cp:version/>
</cp:coreProperties>
</file>