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85245" autoAdjust="0"/>
  </p:normalViewPr>
  <p:slideViewPr>
    <p:cSldViewPr snapToGrid="0">
      <p:cViewPr varScale="1">
        <p:scale>
          <a:sx n="100" d="100"/>
          <a:sy n="100" d="100"/>
        </p:scale>
        <p:origin x="1824" y="690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64C21C-F0CD-480B-94D6-AEED5411578C}" type="datetime1">
              <a:rPr lang="ko-KR" altLang="en-US"/>
              <a:pPr lvl="0">
                <a:defRPr/>
              </a:pPr>
              <a:t>2021-02-05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D84A15F-0AB3-4813-B1BE-FC49F64BB9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기존 서비스들은 공개된 커뮤니티에서 모든인원을 대상으로 모집하기 때문에 범죄를 한 사람일수도 있고 신원이 보증되지 않아 위험할수 있지만 저희서비스는 모임의 구성원을 친구또는 친구의 친구로 제한하여 안전을 보장합니다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또한 구성원들이 친구들이기때문에 소극적인 사람도 더 편하게 이용할수 있게되고 모임의 주제에 조금 관심이 잇어도 참여하는 경우도 생길것이므로 진입장벽을 낮출수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또한 공개된 커뮤니티에서 구성원을 모집하는 경우에는 종교권유등 모임 창설의도와 다른의도를 가진사람들이 들어올수도있지만 저희서비스는 구성원들이 친구와 친구의 친구이기때문에 그런일이 일어날 확률히 현저히 줄어들것입니다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C717E8E-E185-459F-A946-8B0EB19BBD93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변경내용으로는 기존 계획에서 크게 변동된 내용은 없고 디자인적인 부분을 변경했습니다</a:t>
            </a:r>
            <a:r>
              <a:rPr lang="en-US" altLang="ko-KR"/>
              <a:t>.</a:t>
            </a:r>
            <a:r>
              <a:rPr lang="ko-KR" altLang="en-US"/>
              <a:t> 이과정에서 기존에 </a:t>
            </a:r>
            <a:r>
              <a:rPr lang="en-US" altLang="ko-KR"/>
              <a:t>css</a:t>
            </a:r>
            <a:r>
              <a:rPr lang="ko-KR" altLang="en-US"/>
              <a:t>와 뷰 브트스트랩으로 했던 디자인에 </a:t>
            </a:r>
            <a:r>
              <a:rPr lang="en-US" altLang="ko-KR"/>
              <a:t>vuetify</a:t>
            </a:r>
            <a:r>
              <a:rPr lang="ko-KR" altLang="en-US"/>
              <a:t>를 추가해서 프로젝트를 진행했습니다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C717E8E-E185-459F-A946-8B0EB19BBD93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C717E8E-E185-459F-A946-8B0EB19BBD93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C717E8E-E185-459F-A946-8B0EB19BBD93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C717E8E-E185-459F-A946-8B0EB19BBD93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C717E8E-E185-459F-A946-8B0EB19BBD93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C717E8E-E185-459F-A946-8B0EB19BBD9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D84A15F-0AB3-4813-B1BE-FC49F64BB93D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6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0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0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2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20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3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7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0" y="390527"/>
            <a:ext cx="6711950" cy="79057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defRPr lang="en-US" sz="3200" b="1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16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22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0305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BDFA-BE09-4013-BA4B-89F2D7B8B14E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4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4.png"  /><Relationship Id="rId4" Type="http://schemas.openxmlformats.org/officeDocument/2006/relationships/image" Target="../media/image5.svg"  /><Relationship Id="rId5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66010" y="4037535"/>
            <a:ext cx="4411980" cy="6373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40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ddd6"/>
                </a:solidFill>
                <a:latin typeface="나눔바른고딕"/>
                <a:ea typeface="나눔바른고딕"/>
                <a:cs typeface="+mj-cs"/>
              </a:rPr>
              <a:t>헬로우 프렌즈 미팅</a:t>
            </a:r>
            <a:endParaRPr lang="ko-KR" altLang="en-US" sz="40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43ddd6"/>
              </a:solidFill>
              <a:latin typeface="나눔바른고딕"/>
              <a:ea typeface="나눔바른고딕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99460" y="4674666"/>
            <a:ext cx="2592705" cy="4669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800" spc="-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12426"/>
                </a:solidFill>
                <a:latin typeface="나눔바른고딕"/>
                <a:ea typeface="나눔바른고딕"/>
                <a:cs typeface="+mn-cs"/>
              </a:rPr>
              <a:t>진영없는 진영팀</a:t>
            </a:r>
            <a:endParaRPr lang="ko-KR" altLang="en-US" sz="28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212426"/>
              </a:solidFill>
              <a:latin typeface="나눔바른고딕"/>
              <a:ea typeface="나눔바른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57869" y="4304235"/>
            <a:ext cx="2628284" cy="661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40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ddd6"/>
                </a:solidFill>
                <a:latin typeface="나눔바른고딕"/>
                <a:ea typeface="나눔바른고딕"/>
                <a:cs typeface="+mj-cs"/>
              </a:rPr>
              <a:t>Thank you</a:t>
            </a:r>
            <a:endParaRPr lang="ko-KR" altLang="en-US" sz="40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43ddd6"/>
              </a:solidFill>
              <a:latin typeface="나눔바른고딕"/>
              <a:ea typeface="나눔바른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1999" y="321249"/>
            <a:ext cx="1880002" cy="547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32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14f4f"/>
                </a:solidFill>
                <a:latin typeface="나눔바른고딕"/>
                <a:ea typeface="나눔바른고딕"/>
                <a:cs typeface="+mj-cs"/>
              </a:rPr>
              <a:t>Contents</a:t>
            </a:r>
            <a:endParaRPr lang="ko-KR" altLang="en-US" sz="32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514f4f"/>
              </a:solidFill>
              <a:latin typeface="나눔바른고딕"/>
              <a:ea typeface="나눔바른고딕"/>
              <a:cs typeface="+mj-cs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1973247" y="1861923"/>
            <a:ext cx="2413968" cy="424732"/>
            <a:chOff x="721166" y="1476449"/>
            <a:chExt cx="2413968" cy="424732"/>
          </a:xfrm>
        </p:grpSpPr>
        <p:sp>
          <p:nvSpPr>
            <p:cNvPr id="9" name="TextBox 8"/>
            <p:cNvSpPr txBox="1"/>
            <p:nvPr/>
          </p:nvSpPr>
          <p:spPr>
            <a:xfrm>
              <a:off x="1256804" y="1485718"/>
              <a:ext cx="187833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i="1" spc="-10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/>
                  <a:ea typeface="나눔바른고딕"/>
                  <a:cs typeface="+mn-cs"/>
                </a:rPr>
                <a:t>헬프미의 서비스</a:t>
              </a:r>
              <a:endParaRPr lang="ko-KR" altLang="en-US" sz="2000" i="1" spc="-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1166" y="1476449"/>
              <a:ext cx="377026" cy="424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altLang="ko-KR" sz="2400" i="1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d9ce"/>
                  </a:solidFill>
                  <a:latin typeface="나눔바른고딕"/>
                  <a:ea typeface="나눔바른고딕"/>
                  <a:cs typeface="+mj-cs"/>
                </a:rPr>
                <a:t>1</a:t>
              </a:r>
              <a:endParaRPr lang="ko-KR" altLang="en-US" sz="2400" i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d9ce"/>
                </a:solidFill>
                <a:latin typeface="나눔바른고딕"/>
                <a:ea typeface="나눔바른고딕"/>
                <a:cs typeface="+mj-cs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 rot="0">
            <a:off x="1973247" y="2394787"/>
            <a:ext cx="2652093" cy="424732"/>
            <a:chOff x="1251167" y="1943944"/>
            <a:chExt cx="2652093" cy="424732"/>
          </a:xfrm>
        </p:grpSpPr>
        <p:sp>
          <p:nvSpPr>
            <p:cNvPr id="20" name="TextBox 19"/>
            <p:cNvSpPr txBox="1"/>
            <p:nvPr/>
          </p:nvSpPr>
          <p:spPr>
            <a:xfrm>
              <a:off x="1558205" y="1953213"/>
              <a:ext cx="234505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ctr">
                <a:defRPr sz="2000" i="1" spc="-10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/>
                  <a:ea typeface="나눔바른고딕"/>
                </a:defRPr>
              </a:lvl1pPr>
            </a:lstStyle>
            <a:p>
              <a:pPr lvl="0">
                <a:defRPr/>
              </a:pPr>
              <a:r>
                <a:rPr lang="ko-KR" altLang="en-US"/>
                <a:t>우리가쓰고있는 기술</a:t>
              </a: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51167" y="1943944"/>
              <a:ext cx="377027" cy="424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altLang="ko-KR" sz="2400" i="1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d9ce"/>
                  </a:solidFill>
                  <a:latin typeface="나눔바른고딕"/>
                  <a:ea typeface="나눔바른고딕"/>
                  <a:cs typeface="+mj-cs"/>
                </a:rPr>
                <a:t>3</a:t>
              </a:r>
              <a:endParaRPr lang="ko-KR" altLang="en-US" sz="2400" i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d9ce"/>
                </a:solidFill>
                <a:latin typeface="나눔바른고딕"/>
                <a:ea typeface="나눔바른고딕"/>
                <a:cs typeface="+mj-cs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 rot="0">
            <a:off x="4723101" y="1861923"/>
            <a:ext cx="2178713" cy="424732"/>
            <a:chOff x="1251167" y="2539389"/>
            <a:chExt cx="2178713" cy="424732"/>
          </a:xfrm>
        </p:grpSpPr>
        <p:sp>
          <p:nvSpPr>
            <p:cNvPr id="23" name="TextBox 22"/>
            <p:cNvSpPr txBox="1"/>
            <p:nvPr/>
          </p:nvSpPr>
          <p:spPr>
            <a:xfrm>
              <a:off x="2018276" y="2548658"/>
              <a:ext cx="141160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ctr">
                <a:defRPr sz="2000" i="1" spc="-10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/>
                  <a:ea typeface="나눔바른고딕"/>
                </a:defRPr>
              </a:lvl1pPr>
            </a:lstStyle>
            <a:p>
              <a:pPr lvl="0">
                <a:defRPr/>
              </a:pPr>
              <a:r>
                <a:rPr lang="ko-KR" altLang="en-US"/>
                <a:t>변경된 내용</a:t>
              </a:r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1167" y="2539389"/>
              <a:ext cx="377027" cy="424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altLang="ko-KR" sz="2400" i="1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d9ce"/>
                  </a:solidFill>
                  <a:latin typeface="나눔바른고딕"/>
                  <a:ea typeface="나눔바른고딕"/>
                  <a:cs typeface="+mj-cs"/>
                </a:rPr>
                <a:t>2</a:t>
              </a:r>
              <a:endParaRPr lang="ko-KR" altLang="en-US" sz="2400" i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d9ce"/>
                </a:solidFill>
                <a:latin typeface="나눔바른고딕"/>
                <a:ea typeface="나눔바른고딕"/>
                <a:cs typeface="+mj-cs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4723101" y="2394787"/>
            <a:ext cx="2293013" cy="424732"/>
            <a:chOff x="1251167" y="3150187"/>
            <a:chExt cx="2293013" cy="424732"/>
          </a:xfrm>
        </p:grpSpPr>
        <p:sp>
          <p:nvSpPr>
            <p:cNvPr id="26" name="TextBox 25"/>
            <p:cNvSpPr txBox="1"/>
            <p:nvPr/>
          </p:nvSpPr>
          <p:spPr>
            <a:xfrm>
              <a:off x="1894451" y="3159456"/>
              <a:ext cx="164972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ctr">
                <a:defRPr sz="2000" i="1" spc="-10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/>
                  <a:ea typeface="나눔바른고딕"/>
                </a:defRPr>
              </a:lvl1pPr>
            </a:lstStyle>
            <a:p>
              <a:pPr lvl="0">
                <a:defRPr/>
              </a:pPr>
              <a:r>
                <a:rPr lang="ko-KR" altLang="en-US"/>
                <a:t>앞으로의 계획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1167" y="3150187"/>
              <a:ext cx="377026" cy="424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altLang="ko-KR" sz="2400" i="1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d9ce"/>
                  </a:solidFill>
                  <a:latin typeface="나눔바른고딕"/>
                  <a:ea typeface="나눔바른고딕"/>
                  <a:cs typeface="+mj-cs"/>
                </a:rPr>
                <a:t>4</a:t>
              </a:r>
              <a:endParaRPr lang="ko-KR" altLang="en-US" sz="2400" i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d9ce"/>
                </a:solidFill>
                <a:latin typeface="나눔바른고딕"/>
                <a:ea typeface="나눔바른고딕"/>
                <a:cs typeface="+mj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>
          <a:xfrm>
            <a:off x="3261946" y="3609453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vert="horz" wrap="square" lIns="84406" tIns="42203" rIns="84406" bIns="4220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662"/>
          </a:p>
        </p:txBody>
      </p:sp>
      <p:sp>
        <p:nvSpPr>
          <p:cNvPr id="8" name="Freeform 6"/>
          <p:cNvSpPr/>
          <p:nvPr/>
        </p:nvSpPr>
        <p:spPr>
          <a:xfrm>
            <a:off x="5805854" y="3609453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vert="horz" wrap="square" lIns="84406" tIns="42203" rIns="84406" bIns="4220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662"/>
          </a:p>
        </p:txBody>
      </p:sp>
      <p:sp>
        <p:nvSpPr>
          <p:cNvPr id="9" name="Freeform 7"/>
          <p:cNvSpPr/>
          <p:nvPr/>
        </p:nvSpPr>
        <p:spPr>
          <a:xfrm>
            <a:off x="659423" y="392157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quadBezTo>
                  <a:pt x="0" y="0"/>
                  <a:pt x="0" y="0"/>
                </a:quad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quadBezTo>
                  <a:pt x="726" y="0"/>
                  <a:pt x="726" y="0"/>
                </a:quad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ko-KR" altLang="en-US" sz="1704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0" name="Freeform 8"/>
          <p:cNvSpPr/>
          <p:nvPr/>
        </p:nvSpPr>
        <p:spPr>
          <a:xfrm>
            <a:off x="662354" y="2271556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quadBezTo>
                  <a:pt x="803" y="357"/>
                  <a:pt x="803" y="357"/>
                </a:quad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quadBezTo>
                  <a:pt x="78" y="357"/>
                  <a:pt x="78" y="357"/>
                </a:quad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ko-KR" altLang="en-US" sz="1704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Freeform 9"/>
          <p:cNvSpPr/>
          <p:nvPr/>
        </p:nvSpPr>
        <p:spPr>
          <a:xfrm>
            <a:off x="3175489" y="392157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quadBezTo>
                  <a:pt x="0" y="0"/>
                  <a:pt x="0" y="0"/>
                </a:quad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quadBezTo>
                  <a:pt x="726" y="0"/>
                  <a:pt x="726" y="0"/>
                </a:quad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ko-KR" altLang="en-US" sz="1704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" name="Freeform 10"/>
          <p:cNvSpPr/>
          <p:nvPr/>
        </p:nvSpPr>
        <p:spPr>
          <a:xfrm>
            <a:off x="3175489" y="2271556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quadBezTo>
                  <a:pt x="804" y="357"/>
                  <a:pt x="804" y="357"/>
                </a:quad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quadBezTo>
                  <a:pt x="79" y="357"/>
                  <a:pt x="79" y="357"/>
                </a:quad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ko-KR" altLang="en-US" sz="1704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3" name="Freeform 11"/>
          <p:cNvSpPr/>
          <p:nvPr/>
        </p:nvSpPr>
        <p:spPr>
          <a:xfrm>
            <a:off x="5698881" y="392157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5 w 804"/>
              <a:gd name="T11" fmla="*/ 0 h 360"/>
              <a:gd name="T12" fmla="*/ 402 w 804"/>
              <a:gd name="T13" fmla="*/ 282 h 36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quadBezTo>
                  <a:pt x="0" y="0"/>
                  <a:pt x="0" y="0"/>
                </a:quad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quadBezTo>
                  <a:pt x="725" y="0"/>
                  <a:pt x="725" y="0"/>
                </a:quad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ko-KR" altLang="en-US" sz="1704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4" name="Freeform 12"/>
          <p:cNvSpPr/>
          <p:nvPr/>
        </p:nvSpPr>
        <p:spPr>
          <a:xfrm>
            <a:off x="5698882" y="2271556"/>
            <a:ext cx="2782766" cy="1239715"/>
          </a:xfrm>
          <a:custGeom>
            <a:avLst/>
            <a:gdLst>
              <a:gd name="T0" fmla="*/ 402 w 803"/>
              <a:gd name="T1" fmla="*/ 78 h 357"/>
              <a:gd name="T2" fmla="*/ 725 w 803"/>
              <a:gd name="T3" fmla="*/ 357 h 357"/>
              <a:gd name="T4" fmla="*/ 803 w 803"/>
              <a:gd name="T5" fmla="*/ 357 h 357"/>
              <a:gd name="T6" fmla="*/ 402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2 w 803"/>
              <a:gd name="T13" fmla="*/ 78 h 35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quadBezTo>
                  <a:pt x="803" y="357"/>
                  <a:pt x="803" y="357"/>
                </a:quad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quadBezTo>
                  <a:pt x="78" y="357"/>
                  <a:pt x="78" y="357"/>
                </a:quad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ko-KR" altLang="en-US" sz="1704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>
          <a:xfrm>
            <a:off x="1068266" y="273315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84406" tIns="42203" rIns="84406" bIns="4220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662"/>
          </a:p>
        </p:txBody>
      </p:sp>
      <p:sp>
        <p:nvSpPr>
          <p:cNvPr id="16" name="Oval 14"/>
          <p:cNvSpPr>
            <a:spLocks noChangeArrowheads="1"/>
          </p:cNvSpPr>
          <p:nvPr/>
        </p:nvSpPr>
        <p:spPr>
          <a:xfrm>
            <a:off x="3587262" y="273315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84406" tIns="42203" rIns="84406" bIns="4220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662"/>
          </a:p>
        </p:txBody>
      </p:sp>
      <p:sp>
        <p:nvSpPr>
          <p:cNvPr id="17" name="Oval 15"/>
          <p:cNvSpPr>
            <a:spLocks noChangeArrowheads="1"/>
          </p:cNvSpPr>
          <p:nvPr/>
        </p:nvSpPr>
        <p:spPr>
          <a:xfrm>
            <a:off x="6098501" y="273315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84406" tIns="42203" rIns="84406" bIns="4220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662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>
          <a:xfrm>
            <a:off x="1970943" y="3564025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vert="horz" wrap="square" lIns="84406" tIns="42203" rIns="84406" bIns="4220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662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>
          <a:xfrm>
            <a:off x="4490671" y="3564025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vert="horz" wrap="square" lIns="84406" tIns="42203" rIns="84406" bIns="4220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662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>
          <a:xfrm>
            <a:off x="7001177" y="3564025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vert="horz" wrap="square" lIns="84406" tIns="42203" rIns="84406" bIns="4220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662"/>
          </a:p>
        </p:txBody>
      </p:sp>
      <p:sp>
        <p:nvSpPr>
          <p:cNvPr id="21" name="TextBox 20"/>
          <p:cNvSpPr txBox="1"/>
          <p:nvPr/>
        </p:nvSpPr>
        <p:spPr>
          <a:xfrm>
            <a:off x="1289685" y="3793581"/>
            <a:ext cx="1583055" cy="30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아는사람으로 구성</a:t>
            </a:r>
            <a:endParaRPr lang="ko-KR" altLang="en-US" sz="1363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/>
              <a:ea typeface="나눔바른고딕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66235" y="3793581"/>
            <a:ext cx="859155" cy="30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친구니까</a:t>
            </a:r>
            <a:endParaRPr lang="ko-KR" altLang="en-US" sz="1363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/>
              <a:ea typeface="나눔바른고딕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71285" y="3793581"/>
            <a:ext cx="1202055" cy="30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그룹창설목적</a:t>
            </a:r>
            <a:endParaRPr lang="ko-KR" altLang="en-US" sz="1363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/>
              <a:ea typeface="나눔바른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9260" y="3051552"/>
            <a:ext cx="735329" cy="4231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r>
              <a:rPr lang="ko-KR" altLang="en-US" sz="2215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안전</a:t>
            </a:r>
            <a:endParaRPr lang="ko-KR" altLang="en-US" sz="2215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56685" y="3051552"/>
            <a:ext cx="1278255" cy="4231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r>
              <a:rPr lang="ko-KR" altLang="en-US" sz="2215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진입장벽</a:t>
            </a:r>
            <a:endParaRPr lang="ko-KR" altLang="en-US" sz="2215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709410" y="3051552"/>
            <a:ext cx="735329" cy="4231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r>
              <a:rPr lang="ko-KR" altLang="en-US" sz="2215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c657c"/>
                </a:solidFill>
                <a:latin typeface="나눔바른고딕"/>
                <a:ea typeface="나눔바른고딕"/>
              </a:rPr>
              <a:t>그룹</a:t>
            </a:r>
            <a:endParaRPr lang="ko-KR" altLang="en-US" sz="2215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c657c"/>
              </a:solidFill>
              <a:latin typeface="나눔바른고딕"/>
              <a:ea typeface="나눔바른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헬프미의 서비스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변경 내용</a:t>
            </a:r>
            <a:endParaRPr lang="ko-KR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95057" y="2967678"/>
            <a:ext cx="2042299" cy="1622589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1136" y="2890812"/>
            <a:ext cx="1825218" cy="1829934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84117" y="2950807"/>
            <a:ext cx="1687882" cy="1639459"/>
          </a:xfrm>
          <a:prstGeom prst="rect">
            <a:avLst/>
          </a:prstGeom>
        </p:spPr>
      </p:pic>
      <p:sp>
        <p:nvSpPr>
          <p:cNvPr id="44" name=""/>
          <p:cNvSpPr/>
          <p:nvPr/>
        </p:nvSpPr>
        <p:spPr>
          <a:xfrm>
            <a:off x="4911246" y="3233281"/>
            <a:ext cx="1187362" cy="1187362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변경 내용 </a:t>
            </a:r>
            <a:r>
              <a:rPr lang="en-US" altLang="ko-KR"/>
              <a:t>-</a:t>
            </a:r>
            <a:r>
              <a:rPr lang="ko-KR" altLang="en-US"/>
              <a:t> 로그인페이지</a:t>
            </a:r>
            <a:endParaRPr lang="ko-KR" altLang="en-US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4348" y="1500797"/>
            <a:ext cx="2544292" cy="5070148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93625" y="1566039"/>
            <a:ext cx="2460308" cy="4926618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37879" y="1578802"/>
            <a:ext cx="2441428" cy="4900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변경 내용 </a:t>
            </a:r>
            <a:r>
              <a:rPr lang="en-US" altLang="ko-KR"/>
              <a:t>-</a:t>
            </a:r>
            <a:r>
              <a:rPr lang="ko-KR" altLang="en-US"/>
              <a:t> 회원가입페이지</a:t>
            </a:r>
            <a:endParaRPr lang="ko-KR" altLang="en-US"/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5526" y="1500513"/>
            <a:ext cx="2520863" cy="5005192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18819" y="1487465"/>
            <a:ext cx="2464131" cy="4952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변경 내용 </a:t>
            </a:r>
            <a:r>
              <a:rPr lang="en-US" altLang="ko-KR"/>
              <a:t>-</a:t>
            </a:r>
            <a:r>
              <a:rPr lang="ko-KR" altLang="en-US"/>
              <a:t> 프로필페이지</a:t>
            </a:r>
            <a:endParaRPr lang="ko-KR" altLang="en-US"/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8401" y="1578802"/>
            <a:ext cx="2364812" cy="4717465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92578" y="1560920"/>
            <a:ext cx="2358843" cy="4736018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41592" y="1556966"/>
            <a:ext cx="2320863" cy="47138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>
          <a:xfrm>
            <a:off x="5925130" y="2595603"/>
            <a:ext cx="2545770" cy="462993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quadBezTo>
                  <a:pt x="32" y="0"/>
                  <a:pt x="32" y="0"/>
                </a:quadBezTo>
                <a:cubicBezTo>
                  <a:pt x="14" y="0"/>
                  <a:pt x="0" y="15"/>
                  <a:pt x="0" y="33"/>
                </a:cubicBezTo>
                <a:quadBezTo>
                  <a:pt x="0" y="141"/>
                  <a:pt x="0" y="141"/>
                </a:quadBezTo>
                <a:quadBezTo>
                  <a:pt x="777" y="141"/>
                  <a:pt x="777" y="141"/>
                </a:quadBezTo>
                <a:quadBezTo>
                  <a:pt x="777" y="33"/>
                  <a:pt x="777" y="33"/>
                </a:quad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1c657c"/>
          </a:solidFill>
          <a:ln>
            <a:solidFill>
              <a:srgbClr val="1c6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en-US" altLang="ko-KR" sz="1704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5925130" y="3058597"/>
            <a:ext cx="2545770" cy="1786775"/>
          </a:xfrm>
          <a:custGeom>
            <a:avLst/>
            <a:gdLst>
              <a:gd name="connsiteX0" fmla="*/ 0 w 2924175"/>
              <a:gd name="connsiteY0" fmla="*/ 0 h 2052363"/>
              <a:gd name="connsiteX1" fmla="*/ 2924175 w 2924175"/>
              <a:gd name="connsiteY1" fmla="*/ 0 h 2052363"/>
              <a:gd name="connsiteX2" fmla="*/ 2924175 w 2924175"/>
              <a:gd name="connsiteY2" fmla="*/ 1932116 h 2052363"/>
              <a:gd name="connsiteX3" fmla="*/ 2847966 w 2924175"/>
              <a:gd name="connsiteY3" fmla="*/ 2043340 h 2052363"/>
              <a:gd name="connsiteX4" fmla="*/ 2801401 w 2924175"/>
              <a:gd name="connsiteY4" fmla="*/ 2052363 h 2052363"/>
              <a:gd name="connsiteX5" fmla="*/ 119028 w 2924175"/>
              <a:gd name="connsiteY5" fmla="*/ 2052363 h 2052363"/>
              <a:gd name="connsiteX6" fmla="*/ 73034 w 2924175"/>
              <a:gd name="connsiteY6" fmla="*/ 2043340 h 2052363"/>
              <a:gd name="connsiteX7" fmla="*/ 0 w 2924175"/>
              <a:gd name="connsiteY7" fmla="*/ 1932116 h 2052363"/>
              <a:gd name="connsiteX8" fmla="*/ 0 w 2924175"/>
              <a:gd name="connsiteY8" fmla="*/ 0 h 205236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175" h="2052363">
                <a:moveTo>
                  <a:pt x="0" y="0"/>
                </a:moveTo>
                <a:lnTo>
                  <a:pt x="2924175" y="0"/>
                </a:lnTo>
                <a:quadBezTo>
                  <a:pt x="2924175" y="0"/>
                  <a:pt x="2924175" y="1932116"/>
                </a:quadBezTo>
                <a:cubicBezTo>
                  <a:pt x="2924175" y="1982961"/>
                  <a:pt x="2892421" y="2025332"/>
                  <a:pt x="2847966" y="2043340"/>
                </a:cubicBezTo>
                <a:lnTo>
                  <a:pt x="2801401" y="2052363"/>
                </a:lnTo>
                <a:lnTo>
                  <a:pt x="119028" y="2052363"/>
                </a:lnTo>
                <a:lnTo>
                  <a:pt x="73034" y="2043340"/>
                </a:lnTo>
                <a:cubicBezTo>
                  <a:pt x="29637" y="2025332"/>
                  <a:pt x="0" y="1982961"/>
                  <a:pt x="0" y="1932116"/>
                </a:cubicBezTo>
                <a:quadBezTo>
                  <a:pt x="0" y="1932116"/>
                  <a:pt x="0" y="0"/>
                </a:quadBezTo>
                <a:close/>
              </a:path>
            </a:pathLst>
          </a:custGeom>
          <a:solidFill>
            <a:srgbClr val="ffffff"/>
          </a:solidFill>
          <a:ln w="9525">
            <a:solidFill>
              <a:srgbClr val="0d73bf"/>
            </a:solidFill>
            <a:round/>
          </a:ln>
        </p:spPr>
        <p:txBody>
          <a:bodyPr vert="horz" wrap="square" lIns="199385" tIns="0" rIns="199385" bIns="42203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ko-KR" altLang="en-US" sz="16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7847587" y="4160103"/>
            <a:ext cx="389743" cy="530716"/>
            <a:chOff x="8157282" y="4087385"/>
            <a:chExt cx="426608" cy="580915"/>
          </a:xfrm>
        </p:grpSpPr>
        <p:sp>
          <p:nvSpPr>
            <p:cNvPr id="14" name="Freeform 10"/>
            <p:cNvSpPr/>
            <p:nvPr/>
          </p:nvSpPr>
          <p:spPr>
            <a:xfrm>
              <a:off x="8157282" y="4087385"/>
              <a:ext cx="426608" cy="31770"/>
            </a:xfrm>
            <a:custGeom>
              <a:avLst/>
              <a:gdLst>
                <a:gd name="T0" fmla="*/ 114 w 119"/>
                <a:gd name="T1" fmla="*/ 9 h 9"/>
                <a:gd name="T2" fmla="*/ 5 w 119"/>
                <a:gd name="T3" fmla="*/ 9 h 9"/>
                <a:gd name="T4" fmla="*/ 0 w 119"/>
                <a:gd name="T5" fmla="*/ 5 h 9"/>
                <a:gd name="T6" fmla="*/ 0 w 119"/>
                <a:gd name="T7" fmla="*/ 5 h 9"/>
                <a:gd name="T8" fmla="*/ 5 w 119"/>
                <a:gd name="T9" fmla="*/ 0 h 9"/>
                <a:gd name="T10" fmla="*/ 114 w 119"/>
                <a:gd name="T11" fmla="*/ 0 h 9"/>
                <a:gd name="T12" fmla="*/ 119 w 119"/>
                <a:gd name="T13" fmla="*/ 5 h 9"/>
                <a:gd name="T14" fmla="*/ 119 w 119"/>
                <a:gd name="T15" fmla="*/ 5 h 9"/>
                <a:gd name="T16" fmla="*/ 114 w 119"/>
                <a:gd name="T17" fmla="*/ 9 h 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9">
                  <a:moveTo>
                    <a:pt x="114" y="9"/>
                  </a:moveTo>
                  <a:quadBezTo>
                    <a:pt x="5" y="9"/>
                    <a:pt x="5" y="9"/>
                  </a:quadBezTo>
                  <a:cubicBezTo>
                    <a:pt x="2" y="9"/>
                    <a:pt x="0" y="7"/>
                    <a:pt x="0" y="5"/>
                  </a:cubicBezTo>
                  <a:quadBezTo>
                    <a:pt x="0" y="5"/>
                    <a:pt x="0" y="5"/>
                  </a:quadBezTo>
                  <a:cubicBezTo>
                    <a:pt x="0" y="2"/>
                    <a:pt x="2" y="0"/>
                    <a:pt x="5" y="0"/>
                  </a:cubicBezTo>
                  <a:quadBezTo>
                    <a:pt x="114" y="0"/>
                    <a:pt x="114" y="0"/>
                  </a:quadBezTo>
                  <a:cubicBezTo>
                    <a:pt x="117" y="0"/>
                    <a:pt x="119" y="2"/>
                    <a:pt x="119" y="5"/>
                  </a:cubicBezTo>
                  <a:quadBezTo>
                    <a:pt x="119" y="5"/>
                    <a:pt x="119" y="5"/>
                  </a:quadBezTo>
                  <a:cubicBezTo>
                    <a:pt x="119" y="7"/>
                    <a:pt x="117" y="9"/>
                    <a:pt x="114" y="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84406" tIns="42203" rIns="84406" bIns="42203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662"/>
            </a:p>
          </p:txBody>
        </p:sp>
        <p:sp>
          <p:nvSpPr>
            <p:cNvPr id="15" name="Freeform 11"/>
            <p:cNvSpPr/>
            <p:nvPr/>
          </p:nvSpPr>
          <p:spPr>
            <a:xfrm>
              <a:off x="8157282" y="4414150"/>
              <a:ext cx="426608" cy="36307"/>
            </a:xfrm>
            <a:custGeom>
              <a:avLst/>
              <a:gdLst>
                <a:gd name="T0" fmla="*/ 114 w 119"/>
                <a:gd name="T1" fmla="*/ 10 h 10"/>
                <a:gd name="T2" fmla="*/ 5 w 119"/>
                <a:gd name="T3" fmla="*/ 10 h 10"/>
                <a:gd name="T4" fmla="*/ 0 w 119"/>
                <a:gd name="T5" fmla="*/ 5 h 10"/>
                <a:gd name="T6" fmla="*/ 0 w 119"/>
                <a:gd name="T7" fmla="*/ 5 h 10"/>
                <a:gd name="T8" fmla="*/ 5 w 119"/>
                <a:gd name="T9" fmla="*/ 0 h 10"/>
                <a:gd name="T10" fmla="*/ 114 w 119"/>
                <a:gd name="T11" fmla="*/ 0 h 10"/>
                <a:gd name="T12" fmla="*/ 119 w 119"/>
                <a:gd name="T13" fmla="*/ 5 h 10"/>
                <a:gd name="T14" fmla="*/ 119 w 119"/>
                <a:gd name="T15" fmla="*/ 5 h 10"/>
                <a:gd name="T16" fmla="*/ 114 w 119"/>
                <a:gd name="T17" fmla="*/ 10 h 1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0">
                  <a:moveTo>
                    <a:pt x="114" y="10"/>
                  </a:moveTo>
                  <a:quadBezTo>
                    <a:pt x="5" y="10"/>
                    <a:pt x="5" y="10"/>
                  </a:quadBezTo>
                  <a:cubicBezTo>
                    <a:pt x="2" y="10"/>
                    <a:pt x="0" y="8"/>
                    <a:pt x="0" y="5"/>
                  </a:cubicBezTo>
                  <a:quadBezTo>
                    <a:pt x="0" y="5"/>
                    <a:pt x="0" y="5"/>
                  </a:quadBezTo>
                  <a:cubicBezTo>
                    <a:pt x="0" y="3"/>
                    <a:pt x="2" y="0"/>
                    <a:pt x="5" y="0"/>
                  </a:cubicBezTo>
                  <a:quadBezTo>
                    <a:pt x="114" y="0"/>
                    <a:pt x="114" y="0"/>
                  </a:quadBezTo>
                  <a:cubicBezTo>
                    <a:pt x="117" y="0"/>
                    <a:pt x="119" y="3"/>
                    <a:pt x="119" y="5"/>
                  </a:cubicBezTo>
                  <a:quadBezTo>
                    <a:pt x="119" y="5"/>
                    <a:pt x="119" y="5"/>
                  </a:quadBezTo>
                  <a:cubicBezTo>
                    <a:pt x="119" y="8"/>
                    <a:pt x="117" y="10"/>
                    <a:pt x="114" y="1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84406" tIns="42203" rIns="84406" bIns="42203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662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>
            <a:xfrm>
              <a:off x="8175436" y="4102513"/>
              <a:ext cx="390301" cy="332815"/>
            </a:xfrm>
            <a:custGeom>
              <a:avLst/>
              <a:gdLst>
                <a:gd name="T0" fmla="*/ 105 w 109"/>
                <a:gd name="T1" fmla="*/ 93 h 93"/>
                <a:gd name="T2" fmla="*/ 4 w 109"/>
                <a:gd name="T3" fmla="*/ 93 h 93"/>
                <a:gd name="T4" fmla="*/ 0 w 109"/>
                <a:gd name="T5" fmla="*/ 89 h 93"/>
                <a:gd name="T6" fmla="*/ 0 w 109"/>
                <a:gd name="T7" fmla="*/ 4 h 93"/>
                <a:gd name="T8" fmla="*/ 4 w 109"/>
                <a:gd name="T9" fmla="*/ 0 h 93"/>
                <a:gd name="T10" fmla="*/ 105 w 109"/>
                <a:gd name="T11" fmla="*/ 0 h 93"/>
                <a:gd name="T12" fmla="*/ 109 w 109"/>
                <a:gd name="T13" fmla="*/ 4 h 93"/>
                <a:gd name="T14" fmla="*/ 109 w 109"/>
                <a:gd name="T15" fmla="*/ 89 h 93"/>
                <a:gd name="T16" fmla="*/ 105 w 109"/>
                <a:gd name="T17" fmla="*/ 93 h 93"/>
                <a:gd name="T18" fmla="*/ 4 w 109"/>
                <a:gd name="T19" fmla="*/ 88 h 93"/>
                <a:gd name="T20" fmla="*/ 105 w 109"/>
                <a:gd name="T21" fmla="*/ 88 h 93"/>
                <a:gd name="T22" fmla="*/ 105 w 109"/>
                <a:gd name="T23" fmla="*/ 5 h 93"/>
                <a:gd name="T24" fmla="*/ 4 w 109"/>
                <a:gd name="T25" fmla="*/ 5 h 93"/>
                <a:gd name="T26" fmla="*/ 4 w 109"/>
                <a:gd name="T27" fmla="*/ 88 h 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93">
                  <a:moveTo>
                    <a:pt x="105" y="93"/>
                  </a:moveTo>
                  <a:quadBezTo>
                    <a:pt x="4" y="93"/>
                    <a:pt x="4" y="93"/>
                  </a:quadBezTo>
                  <a:cubicBezTo>
                    <a:pt x="1" y="93"/>
                    <a:pt x="0" y="91"/>
                    <a:pt x="0" y="89"/>
                  </a:cubicBezTo>
                  <a:quadBezTo>
                    <a:pt x="0" y="4"/>
                    <a:pt x="0" y="4"/>
                  </a:quadBezTo>
                  <a:cubicBezTo>
                    <a:pt x="0" y="2"/>
                    <a:pt x="1" y="0"/>
                    <a:pt x="4" y="0"/>
                  </a:cubicBezTo>
                  <a:quadBezTo>
                    <a:pt x="105" y="0"/>
                    <a:pt x="105" y="0"/>
                  </a:quadBezTo>
                  <a:cubicBezTo>
                    <a:pt x="108" y="0"/>
                    <a:pt x="109" y="2"/>
                    <a:pt x="109" y="4"/>
                  </a:cubicBezTo>
                  <a:quadBezTo>
                    <a:pt x="109" y="89"/>
                    <a:pt x="109" y="89"/>
                  </a:quadBezTo>
                  <a:cubicBezTo>
                    <a:pt x="109" y="91"/>
                    <a:pt x="108" y="93"/>
                    <a:pt x="105" y="93"/>
                  </a:cubicBezTo>
                  <a:close/>
                  <a:moveTo>
                    <a:pt x="4" y="88"/>
                  </a:moveTo>
                  <a:quadBezTo>
                    <a:pt x="105" y="88"/>
                    <a:pt x="105" y="88"/>
                  </a:quadBezTo>
                  <a:quadBezTo>
                    <a:pt x="105" y="5"/>
                    <a:pt x="105" y="5"/>
                  </a:quadBezTo>
                  <a:quadBezTo>
                    <a:pt x="4" y="5"/>
                    <a:pt x="4" y="5"/>
                  </a:quadBezTo>
                  <a:lnTo>
                    <a:pt x="4" y="88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84406" tIns="42203" rIns="84406" bIns="42203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662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>
            <a:xfrm>
              <a:off x="8225357" y="4155462"/>
              <a:ext cx="290457" cy="7866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vert="horz" wrap="square" lIns="84406" tIns="42203" rIns="84406" bIns="42203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662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>
            <a:xfrm>
              <a:off x="8225357" y="4267409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</a:ln>
          </p:spPr>
          <p:txBody>
            <a:bodyPr vert="horz" wrap="square" lIns="84406" tIns="42203" rIns="84406" bIns="42203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662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>
            <a:xfrm>
              <a:off x="8225357" y="4302203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</a:ln>
          </p:spPr>
          <p:txBody>
            <a:bodyPr vert="horz" wrap="square" lIns="84406" tIns="42203" rIns="84406" bIns="42203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662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>
            <a:xfrm>
              <a:off x="8225357" y="4338509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</a:ln>
          </p:spPr>
          <p:txBody>
            <a:bodyPr vert="horz" wrap="square" lIns="84406" tIns="42203" rIns="84406" bIns="42203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662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>
            <a:xfrm>
              <a:off x="8225357" y="4371792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</a:ln>
          </p:spPr>
          <p:txBody>
            <a:bodyPr vert="horz" wrap="square" lIns="84406" tIns="42203" rIns="84406" bIns="42203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662"/>
            </a:p>
          </p:txBody>
        </p:sp>
        <p:sp>
          <p:nvSpPr>
            <p:cNvPr id="22" name="Freeform 18"/>
            <p:cNvSpPr/>
            <p:nvPr/>
          </p:nvSpPr>
          <p:spPr>
            <a:xfrm>
              <a:off x="8355457" y="4424740"/>
              <a:ext cx="31770" cy="243560"/>
            </a:xfrm>
            <a:custGeom>
              <a:avLst/>
              <a:gdLst>
                <a:gd name="T0" fmla="*/ 9 w 9"/>
                <a:gd name="T1" fmla="*/ 64 h 68"/>
                <a:gd name="T2" fmla="*/ 5 w 9"/>
                <a:gd name="T3" fmla="*/ 68 h 68"/>
                <a:gd name="T4" fmla="*/ 5 w 9"/>
                <a:gd name="T5" fmla="*/ 68 h 68"/>
                <a:gd name="T6" fmla="*/ 0 w 9"/>
                <a:gd name="T7" fmla="*/ 64 h 68"/>
                <a:gd name="T8" fmla="*/ 0 w 9"/>
                <a:gd name="T9" fmla="*/ 4 h 68"/>
                <a:gd name="T10" fmla="*/ 5 w 9"/>
                <a:gd name="T11" fmla="*/ 0 h 68"/>
                <a:gd name="T12" fmla="*/ 5 w 9"/>
                <a:gd name="T13" fmla="*/ 0 h 68"/>
                <a:gd name="T14" fmla="*/ 9 w 9"/>
                <a:gd name="T15" fmla="*/ 4 h 68"/>
                <a:gd name="T16" fmla="*/ 9 w 9"/>
                <a:gd name="T17" fmla="*/ 64 h 6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68">
                  <a:moveTo>
                    <a:pt x="9" y="64"/>
                  </a:moveTo>
                  <a:cubicBezTo>
                    <a:pt x="9" y="67"/>
                    <a:pt x="7" y="68"/>
                    <a:pt x="5" y="68"/>
                  </a:cubicBezTo>
                  <a:quadBezTo>
                    <a:pt x="5" y="68"/>
                    <a:pt x="5" y="68"/>
                  </a:quadBezTo>
                  <a:cubicBezTo>
                    <a:pt x="2" y="68"/>
                    <a:pt x="0" y="67"/>
                    <a:pt x="0" y="64"/>
                  </a:cubicBezTo>
                  <a:quadBezTo>
                    <a:pt x="0" y="4"/>
                    <a:pt x="0" y="4"/>
                  </a:quadBezTo>
                  <a:cubicBezTo>
                    <a:pt x="0" y="2"/>
                    <a:pt x="2" y="0"/>
                    <a:pt x="5" y="0"/>
                  </a:cubicBezTo>
                  <a:quadBezTo>
                    <a:pt x="5" y="0"/>
                    <a:pt x="5" y="0"/>
                  </a:quadBezTo>
                  <a:cubicBezTo>
                    <a:pt x="7" y="0"/>
                    <a:pt x="9" y="2"/>
                    <a:pt x="9" y="4"/>
                  </a:cubicBezTo>
                  <a:lnTo>
                    <a:pt x="9" y="6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84406" tIns="42203" rIns="84406" bIns="42203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662"/>
            </a:p>
          </p:txBody>
        </p:sp>
        <p:sp>
          <p:nvSpPr>
            <p:cNvPr id="23" name="Freeform 19"/>
            <p:cNvSpPr/>
            <p:nvPr/>
          </p:nvSpPr>
          <p:spPr>
            <a:xfrm>
              <a:off x="8207204" y="4442893"/>
              <a:ext cx="161870" cy="219356"/>
            </a:xfrm>
            <a:custGeom>
              <a:avLst/>
              <a:gdLst>
                <a:gd name="T0" fmla="*/ 8 w 45"/>
                <a:gd name="T1" fmla="*/ 59 h 61"/>
                <a:gd name="T2" fmla="*/ 2 w 45"/>
                <a:gd name="T3" fmla="*/ 60 h 61"/>
                <a:gd name="T4" fmla="*/ 2 w 45"/>
                <a:gd name="T5" fmla="*/ 60 h 61"/>
                <a:gd name="T6" fmla="*/ 1 w 45"/>
                <a:gd name="T7" fmla="*/ 54 h 61"/>
                <a:gd name="T8" fmla="*/ 37 w 45"/>
                <a:gd name="T9" fmla="*/ 2 h 61"/>
                <a:gd name="T10" fmla="*/ 43 w 45"/>
                <a:gd name="T11" fmla="*/ 1 h 61"/>
                <a:gd name="T12" fmla="*/ 43 w 45"/>
                <a:gd name="T13" fmla="*/ 1 h 61"/>
                <a:gd name="T14" fmla="*/ 44 w 45"/>
                <a:gd name="T15" fmla="*/ 7 h 61"/>
                <a:gd name="T16" fmla="*/ 8 w 45"/>
                <a:gd name="T17" fmla="*/ 59 h 6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1">
                  <a:moveTo>
                    <a:pt x="8" y="59"/>
                  </a:moveTo>
                  <a:cubicBezTo>
                    <a:pt x="7" y="61"/>
                    <a:pt x="4" y="61"/>
                    <a:pt x="2" y="60"/>
                  </a:cubicBezTo>
                  <a:quadBezTo>
                    <a:pt x="2" y="60"/>
                    <a:pt x="2" y="60"/>
                  </a:quadBezTo>
                  <a:cubicBezTo>
                    <a:pt x="0" y="59"/>
                    <a:pt x="0" y="56"/>
                    <a:pt x="1" y="54"/>
                  </a:cubicBezTo>
                  <a:quadBezTo>
                    <a:pt x="37" y="2"/>
                    <a:pt x="37" y="2"/>
                  </a:quadBezTo>
                  <a:cubicBezTo>
                    <a:pt x="38" y="0"/>
                    <a:pt x="41" y="0"/>
                    <a:pt x="43" y="1"/>
                  </a:cubicBezTo>
                  <a:quadBezTo>
                    <a:pt x="43" y="1"/>
                    <a:pt x="43" y="1"/>
                  </a:quadBezTo>
                  <a:cubicBezTo>
                    <a:pt x="44" y="2"/>
                    <a:pt x="45" y="5"/>
                    <a:pt x="44" y="7"/>
                  </a:cubicBezTo>
                  <a:lnTo>
                    <a:pt x="8" y="5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84406" tIns="42203" rIns="84406" bIns="42203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662"/>
            </a:p>
          </p:txBody>
        </p:sp>
        <p:sp>
          <p:nvSpPr>
            <p:cNvPr id="24" name="Freeform 20"/>
            <p:cNvSpPr/>
            <p:nvPr/>
          </p:nvSpPr>
          <p:spPr>
            <a:xfrm>
              <a:off x="8372099" y="4442893"/>
              <a:ext cx="161870" cy="219356"/>
            </a:xfrm>
            <a:custGeom>
              <a:avLst/>
              <a:gdLst>
                <a:gd name="T0" fmla="*/ 37 w 45"/>
                <a:gd name="T1" fmla="*/ 59 h 61"/>
                <a:gd name="T2" fmla="*/ 43 w 45"/>
                <a:gd name="T3" fmla="*/ 60 h 61"/>
                <a:gd name="T4" fmla="*/ 43 w 45"/>
                <a:gd name="T5" fmla="*/ 60 h 61"/>
                <a:gd name="T6" fmla="*/ 44 w 45"/>
                <a:gd name="T7" fmla="*/ 54 h 61"/>
                <a:gd name="T8" fmla="*/ 8 w 45"/>
                <a:gd name="T9" fmla="*/ 2 h 61"/>
                <a:gd name="T10" fmla="*/ 2 w 45"/>
                <a:gd name="T11" fmla="*/ 1 h 61"/>
                <a:gd name="T12" fmla="*/ 2 w 45"/>
                <a:gd name="T13" fmla="*/ 1 h 61"/>
                <a:gd name="T14" fmla="*/ 1 w 45"/>
                <a:gd name="T15" fmla="*/ 7 h 61"/>
                <a:gd name="T16" fmla="*/ 37 w 45"/>
                <a:gd name="T17" fmla="*/ 59 h 6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1">
                  <a:moveTo>
                    <a:pt x="37" y="59"/>
                  </a:moveTo>
                  <a:cubicBezTo>
                    <a:pt x="38" y="61"/>
                    <a:pt x="41" y="61"/>
                    <a:pt x="43" y="60"/>
                  </a:cubicBezTo>
                  <a:quadBezTo>
                    <a:pt x="43" y="60"/>
                    <a:pt x="43" y="60"/>
                  </a:quadBezTo>
                  <a:cubicBezTo>
                    <a:pt x="45" y="59"/>
                    <a:pt x="45" y="56"/>
                    <a:pt x="44" y="54"/>
                  </a:cubicBezTo>
                  <a:quadBezTo>
                    <a:pt x="8" y="2"/>
                    <a:pt x="8" y="2"/>
                  </a:quadBezTo>
                  <a:cubicBezTo>
                    <a:pt x="7" y="0"/>
                    <a:pt x="4" y="0"/>
                    <a:pt x="2" y="1"/>
                  </a:cubicBezTo>
                  <a:quadBezTo>
                    <a:pt x="2" y="1"/>
                    <a:pt x="2" y="1"/>
                  </a:quadBezTo>
                  <a:cubicBezTo>
                    <a:pt x="1" y="2"/>
                    <a:pt x="0" y="5"/>
                    <a:pt x="1" y="7"/>
                  </a:cubicBezTo>
                  <a:lnTo>
                    <a:pt x="37" y="5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84406" tIns="42203" rIns="84406" bIns="42203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662"/>
            </a:p>
          </p:txBody>
        </p:sp>
      </p:grpSp>
      <p:sp>
        <p:nvSpPr>
          <p:cNvPr id="27" name="Freeform 24"/>
          <p:cNvSpPr/>
          <p:nvPr/>
        </p:nvSpPr>
        <p:spPr>
          <a:xfrm>
            <a:off x="3300582" y="2595602"/>
            <a:ext cx="2545770" cy="458846"/>
          </a:xfrm>
          <a:custGeom>
            <a:avLst/>
            <a:gdLst>
              <a:gd name="T0" fmla="*/ 744 w 777"/>
              <a:gd name="T1" fmla="*/ 0 h 140"/>
              <a:gd name="T2" fmla="*/ 32 w 777"/>
              <a:gd name="T3" fmla="*/ 0 h 140"/>
              <a:gd name="T4" fmla="*/ 0 w 777"/>
              <a:gd name="T5" fmla="*/ 32 h 140"/>
              <a:gd name="T6" fmla="*/ 0 w 777"/>
              <a:gd name="T7" fmla="*/ 140 h 140"/>
              <a:gd name="T8" fmla="*/ 777 w 777"/>
              <a:gd name="T9" fmla="*/ 140 h 140"/>
              <a:gd name="T10" fmla="*/ 777 w 777"/>
              <a:gd name="T11" fmla="*/ 32 h 140"/>
              <a:gd name="T12" fmla="*/ 744 w 777"/>
              <a:gd name="T13" fmla="*/ 0 h 14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0">
                <a:moveTo>
                  <a:pt x="744" y="0"/>
                </a:moveTo>
                <a:quadBezTo>
                  <a:pt x="32" y="0"/>
                  <a:pt x="32" y="0"/>
                </a:quadBezTo>
                <a:cubicBezTo>
                  <a:pt x="14" y="0"/>
                  <a:pt x="0" y="14"/>
                  <a:pt x="0" y="32"/>
                </a:cubicBezTo>
                <a:quadBezTo>
                  <a:pt x="0" y="140"/>
                  <a:pt x="0" y="140"/>
                </a:quadBezTo>
                <a:quadBezTo>
                  <a:pt x="777" y="140"/>
                  <a:pt x="777" y="140"/>
                </a:quadBezTo>
                <a:quadBezTo>
                  <a:pt x="777" y="32"/>
                  <a:pt x="777" y="32"/>
                </a:quadBezTo>
                <a:cubicBezTo>
                  <a:pt x="777" y="14"/>
                  <a:pt x="762" y="0"/>
                  <a:pt x="744" y="0"/>
                </a:cubicBezTo>
                <a:close/>
              </a:path>
            </a:pathLst>
          </a:cu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r>
              <a:rPr lang="en-US" altLang="ko-KR" sz="1704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SENS API</a:t>
            </a:r>
            <a:endParaRPr lang="en-US" altLang="ko-KR" sz="1704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3300582" y="3054448"/>
            <a:ext cx="2545770" cy="1790923"/>
          </a:xfrm>
          <a:custGeom>
            <a:avLst/>
            <a:gdLst>
              <a:gd name="connsiteX0" fmla="*/ 0 w 2924175"/>
              <a:gd name="connsiteY0" fmla="*/ 0 h 2057126"/>
              <a:gd name="connsiteX1" fmla="*/ 2924175 w 2924175"/>
              <a:gd name="connsiteY1" fmla="*/ 0 h 2057126"/>
              <a:gd name="connsiteX2" fmla="*/ 2924175 w 2924175"/>
              <a:gd name="connsiteY2" fmla="*/ 1930084 h 2057126"/>
              <a:gd name="connsiteX3" fmla="*/ 2799982 w 2924175"/>
              <a:gd name="connsiteY3" fmla="*/ 2054242 h 2057126"/>
              <a:gd name="connsiteX4" fmla="*/ 1610743 w 2924175"/>
              <a:gd name="connsiteY4" fmla="*/ 2054242 h 2057126"/>
              <a:gd name="connsiteX5" fmla="*/ 1608391 w 2924175"/>
              <a:gd name="connsiteY5" fmla="*/ 2055829 h 2057126"/>
              <a:gd name="connsiteX6" fmla="*/ 1606468 w 2924175"/>
              <a:gd name="connsiteY6" fmla="*/ 2057126 h 2057126"/>
              <a:gd name="connsiteX7" fmla="*/ 1313944 w 2924175"/>
              <a:gd name="connsiteY7" fmla="*/ 2057126 h 2057126"/>
              <a:gd name="connsiteX8" fmla="*/ 1309669 w 2924175"/>
              <a:gd name="connsiteY8" fmla="*/ 2054242 h 2057126"/>
              <a:gd name="connsiteX9" fmla="*/ 120429 w 2924175"/>
              <a:gd name="connsiteY9" fmla="*/ 2054242 h 2057126"/>
              <a:gd name="connsiteX10" fmla="*/ 0 w 2924175"/>
              <a:gd name="connsiteY10" fmla="*/ 1930084 h 2057126"/>
              <a:gd name="connsiteX11" fmla="*/ 0 w 2924175"/>
              <a:gd name="connsiteY11" fmla="*/ 0 h 205712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4175" h="2057126">
                <a:moveTo>
                  <a:pt x="0" y="0"/>
                </a:moveTo>
                <a:lnTo>
                  <a:pt x="2924175" y="0"/>
                </a:lnTo>
                <a:quadBezTo>
                  <a:pt x="2924175" y="0"/>
                  <a:pt x="2924175" y="1930084"/>
                </a:quadBezTo>
                <a:cubicBezTo>
                  <a:pt x="2924175" y="1997807"/>
                  <a:pt x="2867724" y="2054242"/>
                  <a:pt x="2799982" y="2054242"/>
                </a:cubicBezTo>
                <a:quadBezTo>
                  <a:pt x="2799982" y="2054242"/>
                  <a:pt x="1610743" y="2054242"/>
                </a:quadBezTo>
                <a:quadBezTo>
                  <a:pt x="1610743" y="2054242"/>
                  <a:pt x="1608391" y="2055829"/>
                </a:quadBezTo>
                <a:lnTo>
                  <a:pt x="1606468" y="2057126"/>
                </a:lnTo>
                <a:lnTo>
                  <a:pt x="1313944" y="2057126"/>
                </a:lnTo>
                <a:lnTo>
                  <a:pt x="1309669" y="2054242"/>
                </a:lnTo>
                <a:quadBezTo>
                  <a:pt x="1309669" y="2054242"/>
                  <a:pt x="120429" y="2054242"/>
                </a:quadBezTo>
                <a:cubicBezTo>
                  <a:pt x="52688" y="2054242"/>
                  <a:pt x="0" y="1997807"/>
                  <a:pt x="0" y="1930084"/>
                </a:cubicBezTo>
                <a:quadBezTo>
                  <a:pt x="0" y="1930084"/>
                  <a:pt x="0" y="0"/>
                </a:quadBezTo>
                <a:close/>
              </a:path>
            </a:pathLst>
          </a:custGeom>
          <a:solidFill>
            <a:srgbClr val="ffffff"/>
          </a:solidFill>
          <a:ln w="9525">
            <a:solidFill>
              <a:srgbClr val="3e3d43"/>
            </a:solidFill>
            <a:round/>
          </a:ln>
        </p:spPr>
        <p:txBody>
          <a:bodyPr vert="horz" wrap="square" lIns="199385" tIns="0" rIns="199385" bIns="42203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 altLang="ko-KR" sz="16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en-US" altLang="ko-KR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SENS(Simple &amp; Easy Notification Service)</a:t>
            </a:r>
            <a:endParaRPr lang="en-US" altLang="ko-KR" sz="16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en-US" altLang="ko-KR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별도의 메시지 서버 구축 없이 다양한 메시지</a:t>
            </a:r>
            <a:endParaRPr lang="en-US" altLang="ko-KR" sz="16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en-US" altLang="ko-KR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알람 기능을 구현할 </a:t>
            </a:r>
            <a:endParaRPr lang="en-US" altLang="ko-KR" sz="16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en-US" altLang="ko-KR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수 있는 서비스입니다</a:t>
            </a:r>
            <a:endParaRPr lang="en-US" altLang="ko-KR" sz="16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5339981" y="4151038"/>
            <a:ext cx="508600" cy="489252"/>
            <a:chOff x="5198253" y="4063181"/>
            <a:chExt cx="556708" cy="535530"/>
          </a:xfrm>
        </p:grpSpPr>
        <p:sp>
          <p:nvSpPr>
            <p:cNvPr id="32" name="Freeform 29"/>
            <p:cNvSpPr/>
            <p:nvPr/>
          </p:nvSpPr>
          <p:spPr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</a:ln>
          </p:spPr>
          <p:txBody>
            <a:bodyPr vert="horz" wrap="square" lIns="84406" tIns="42203" rIns="84406" bIns="42203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vert="horz" wrap="square" lIns="84406" tIns="42203" rIns="84406" bIns="42203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vert="horz" wrap="square" lIns="84406" tIns="42203" rIns="84406" bIns="42203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vert="horz" wrap="square" lIns="84406" tIns="42203" rIns="84406" bIns="42203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quadBezTo>
                    <a:pt x="86" y="54"/>
                    <a:pt x="86" y="54"/>
                  </a:quadBezTo>
                  <a:quadBezTo>
                    <a:pt x="86" y="54"/>
                    <a:pt x="86" y="54"/>
                  </a:quad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84406" tIns="42203" rIns="84406" bIns="42203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662"/>
            </a:p>
          </p:txBody>
        </p:sp>
      </p:grpSp>
      <p:sp>
        <p:nvSpPr>
          <p:cNvPr id="39" name="Freeform 37"/>
          <p:cNvSpPr/>
          <p:nvPr/>
        </p:nvSpPr>
        <p:spPr>
          <a:xfrm>
            <a:off x="676034" y="2595603"/>
            <a:ext cx="2545770" cy="461610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quadBezTo>
                  <a:pt x="32" y="0"/>
                  <a:pt x="32" y="0"/>
                </a:quadBezTo>
                <a:cubicBezTo>
                  <a:pt x="14" y="0"/>
                  <a:pt x="0" y="15"/>
                  <a:pt x="0" y="33"/>
                </a:cubicBezTo>
                <a:quadBezTo>
                  <a:pt x="0" y="141"/>
                  <a:pt x="0" y="141"/>
                </a:quadBezTo>
                <a:quadBezTo>
                  <a:pt x="777" y="141"/>
                  <a:pt x="777" y="141"/>
                </a:quadBezTo>
                <a:quadBezTo>
                  <a:pt x="777" y="33"/>
                  <a:pt x="777" y="33"/>
                </a:quad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1c657c"/>
          </a:solidFill>
          <a:ln>
            <a:solidFill>
              <a:srgbClr val="1c6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r>
              <a:rPr lang="en-US" altLang="ko-KR" sz="1704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JWT</a:t>
            </a:r>
            <a:endParaRPr lang="en-US" altLang="ko-KR" sz="1704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65" name="자유형 64"/>
          <p:cNvSpPr/>
          <p:nvPr/>
        </p:nvSpPr>
        <p:spPr>
          <a:xfrm>
            <a:off x="676034" y="3057214"/>
            <a:ext cx="2545770" cy="1788158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quadBezTo>
                  <a:pt x="2924175" y="0"/>
                  <a:pt x="2924175" y="1932927"/>
                </a:quadBezTo>
                <a:cubicBezTo>
                  <a:pt x="2924175" y="2000749"/>
                  <a:pt x="2867724" y="2053499"/>
                  <a:pt x="2799982" y="2053499"/>
                </a:cubicBezTo>
                <a:quadBezTo>
                  <a:pt x="2799982" y="2053499"/>
                  <a:pt x="1610743" y="2053499"/>
                </a:quad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quadBezTo>
                  <a:pt x="1309669" y="2053499"/>
                  <a:pt x="120430" y="2053499"/>
                </a:quadBezTo>
                <a:cubicBezTo>
                  <a:pt x="52688" y="2053499"/>
                  <a:pt x="0" y="2000749"/>
                  <a:pt x="0" y="1932927"/>
                </a:cubicBezTo>
                <a:quadBezTo>
                  <a:pt x="0" y="1932927"/>
                  <a:pt x="0" y="0"/>
                </a:quadBezTo>
                <a:close/>
              </a:path>
            </a:pathLst>
          </a:custGeom>
          <a:solidFill>
            <a:srgbClr val="ffffff"/>
          </a:solidFill>
          <a:ln w="9525">
            <a:solidFill>
              <a:srgbClr val="0d73bf"/>
            </a:solidFill>
            <a:round/>
          </a:ln>
        </p:spPr>
        <p:txBody>
          <a:bodyPr vert="horz" wrap="square" lIns="199385" tIns="0" rIns="199385" bIns="42203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사용자마다 고유한 토큰을 서버에서 발급받아 서비스를 안전하게 이용하는 보안 기술입니다</a:t>
            </a:r>
            <a:r>
              <a:rPr lang="en-US" altLang="ko-KR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.</a:t>
            </a:r>
            <a:endParaRPr lang="en-US" altLang="ko-KR" sz="16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2562557" y="4220913"/>
            <a:ext cx="432588" cy="386979"/>
            <a:chOff x="2372348" y="4153948"/>
            <a:chExt cx="473506" cy="423583"/>
          </a:xfrm>
        </p:grpSpPr>
        <p:sp>
          <p:nvSpPr>
            <p:cNvPr id="44" name="Freeform 42"/>
            <p:cNvSpPr/>
            <p:nvPr/>
          </p:nvSpPr>
          <p:spPr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quadBezTo>
                    <a:pt x="45" y="40"/>
                    <a:pt x="45" y="40"/>
                  </a:quadBezTo>
                  <a:cubicBezTo>
                    <a:pt x="51" y="35"/>
                    <a:pt x="51" y="27"/>
                    <a:pt x="47" y="22"/>
                  </a:cubicBezTo>
                  <a:quadBezTo>
                    <a:pt x="33" y="6"/>
                    <a:pt x="33" y="6"/>
                  </a:quadBezTo>
                  <a:cubicBezTo>
                    <a:pt x="28" y="1"/>
                    <a:pt x="20" y="0"/>
                    <a:pt x="15" y="5"/>
                  </a:cubicBezTo>
                  <a:quadBezTo>
                    <a:pt x="0" y="17"/>
                    <a:pt x="0" y="17"/>
                  </a:quad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</a:ln>
          </p:spPr>
          <p:txBody>
            <a:bodyPr vert="horz" wrap="square" lIns="84406" tIns="42203" rIns="84406" bIns="42203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662"/>
            </a:p>
          </p:txBody>
        </p:sp>
        <p:sp>
          <p:nvSpPr>
            <p:cNvPr id="45" name="Freeform 43"/>
            <p:cNvSpPr/>
            <p:nvPr/>
          </p:nvSpPr>
          <p:spPr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quadBezTo>
                    <a:pt x="86" y="35"/>
                    <a:pt x="86" y="35"/>
                  </a:quadBezTo>
                  <a:cubicBezTo>
                    <a:pt x="78" y="22"/>
                    <a:pt x="68" y="10"/>
                    <a:pt x="55" y="0"/>
                  </a:cubicBezTo>
                  <a:quadBezTo>
                    <a:pt x="0" y="48"/>
                    <a:pt x="0" y="48"/>
                  </a:quad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</a:ln>
          </p:spPr>
          <p:txBody>
            <a:bodyPr vert="horz" wrap="square" lIns="84406" tIns="42203" rIns="84406" bIns="42203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662"/>
            </a:p>
          </p:txBody>
        </p:sp>
        <p:sp>
          <p:nvSpPr>
            <p:cNvPr id="46" name="Freeform 44"/>
            <p:cNvSpPr/>
            <p:nvPr/>
          </p:nvSpPr>
          <p:spPr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quadBezTo>
                    <a:pt x="0" y="35"/>
                    <a:pt x="0" y="35"/>
                  </a:quad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quadBezTo>
                    <a:pt x="48" y="35"/>
                    <a:pt x="48" y="35"/>
                  </a:quad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</a:ln>
          </p:spPr>
          <p:txBody>
            <a:bodyPr vert="horz" wrap="square" lIns="84406" tIns="42203" rIns="84406" bIns="42203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662"/>
            </a:p>
          </p:txBody>
        </p:sp>
        <p:sp>
          <p:nvSpPr>
            <p:cNvPr id="47" name="Freeform 45"/>
            <p:cNvSpPr/>
            <p:nvPr/>
          </p:nvSpPr>
          <p:spPr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quadBezTo>
                    <a:pt x="0" y="18"/>
                    <a:pt x="0" y="18"/>
                  </a:quadBezTo>
                  <a:quadBezTo>
                    <a:pt x="19" y="12"/>
                    <a:pt x="19" y="12"/>
                  </a:quad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</a:ln>
          </p:spPr>
          <p:txBody>
            <a:bodyPr vert="horz" wrap="square" lIns="84406" tIns="42203" rIns="84406" bIns="42203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우리가 쓰고있는기술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75624" y="2987943"/>
            <a:ext cx="2507885" cy="366936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r>
              <a:rPr lang="ko-KR" altLang="en-US" sz="1600" b="1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캘린더</a:t>
            </a:r>
            <a:r>
              <a:rPr lang="en-US" altLang="ko-KR" sz="1600" b="1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/</a:t>
            </a:r>
            <a:r>
              <a:rPr lang="ko-KR" altLang="en-US" sz="1600" b="1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 일정</a:t>
            </a:r>
            <a:endParaRPr lang="ko-KR" altLang="en-US" sz="1600" b="1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5553" y="2987943"/>
            <a:ext cx="2507885" cy="366936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r>
              <a:rPr lang="ko-KR" altLang="en-US" sz="1600" b="1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위치 공유</a:t>
            </a:r>
            <a:endParaRPr lang="ko-KR" altLang="en-US" sz="1600" b="1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58840" y="2987943"/>
            <a:ext cx="2507885" cy="366936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r>
              <a:rPr lang="ko-KR" altLang="en-US" sz="1600" b="1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채팅</a:t>
            </a:r>
            <a:endParaRPr lang="ko-KR" altLang="en-US" sz="1600" b="1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3836" y="3443695"/>
            <a:ext cx="2644966" cy="203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58270" indent="-158270" latinLnBrk="0">
              <a:spcBef>
                <a:spcPts val="171"/>
              </a:spcBef>
              <a:buFont typeface="Arial"/>
              <a:buChar char="•"/>
              <a:tabLst>
                <a:tab pos="60873" algn="l"/>
                <a:tab pos="97396" algn="l"/>
              </a:tabLst>
              <a:defRPr/>
            </a:pPr>
            <a:r>
              <a:rPr lang="ko-KR" altLang="en-US" sz="1600" spc="-6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캘린더에 일정등록기능을 만들고  확인할수 있다</a:t>
            </a:r>
            <a:endParaRPr lang="ko-KR" altLang="en-US" sz="1600" spc="-6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25708" y="3443695"/>
            <a:ext cx="2644966" cy="203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58270" indent="-158270" latinLnBrk="0">
              <a:spcBef>
                <a:spcPts val="171"/>
              </a:spcBef>
              <a:buFont typeface="Arial"/>
              <a:buChar char="•"/>
              <a:tabLst>
                <a:tab pos="60873" algn="l"/>
                <a:tab pos="97396" algn="l"/>
              </a:tabLst>
              <a:defRPr/>
            </a:pPr>
            <a:r>
              <a:rPr lang="en-US" altLang="ko-KR" sz="1600" spc="-6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GPS </a:t>
            </a:r>
            <a:r>
              <a:rPr lang="ko-KR" altLang="en-US" sz="1600" spc="-6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600" spc="-6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API</a:t>
            </a:r>
            <a:r>
              <a:rPr lang="ko-KR" altLang="en-US" sz="1600" spc="-6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를 통해 근처 친구들과 번개 모임을 할수 있다</a:t>
            </a:r>
            <a:endParaRPr lang="ko-KR" altLang="en-US" sz="1600" spc="-6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56925" y="3443695"/>
            <a:ext cx="2644966" cy="203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58270" indent="-158270" latinLnBrk="0">
              <a:spcBef>
                <a:spcPts val="171"/>
              </a:spcBef>
              <a:buFont typeface="Arial"/>
              <a:buChar char="•"/>
              <a:tabLst>
                <a:tab pos="60873" algn="l"/>
                <a:tab pos="97396" algn="l"/>
              </a:tabLst>
              <a:defRPr/>
            </a:pPr>
            <a:r>
              <a:rPr lang="ko-KR" altLang="en-US" sz="1600" spc="-6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채팅방에서 그룹원들끼리 채팅할수 있다</a:t>
            </a:r>
            <a:endParaRPr lang="ko-KR" altLang="en-US" sz="1600" spc="-6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2266" y="5526263"/>
            <a:ext cx="2507885" cy="46247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en-US" altLang="ko-KR" sz="1193" b="1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45553" y="5526263"/>
            <a:ext cx="2507885" cy="46247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en-US" altLang="ko-KR" sz="1363" b="1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58840" y="5526263"/>
            <a:ext cx="2507885" cy="46247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en-US" altLang="ko-KR" sz="1363" b="1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향후계획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98</ep:Words>
  <ep:PresentationFormat>화면 슬라이드 쇼(4:3)</ep:PresentationFormat>
  <ep:Paragraphs>30</ep:Paragraphs>
  <ep:Slides>10</ep:Slides>
  <ep:Notes>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헬프미의 서비스</vt:lpstr>
      <vt:lpstr>변경 내용</vt:lpstr>
      <vt:lpstr>변경 내용 - 로그인페이지</vt:lpstr>
      <vt:lpstr>변경 내용 - 회원가입페이지</vt:lpstr>
      <vt:lpstr>변경 내용 - 프로필페이지</vt:lpstr>
      <vt:lpstr>우리가 쓰고있는기술</vt:lpstr>
      <vt:lpstr>향후계획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2016-06-24T06:15:59.000</dcterms:created>
  <dc:creator>김혜선</dc:creator>
  <cp:lastModifiedBy>user</cp:lastModifiedBy>
  <dcterms:modified xsi:type="dcterms:W3CDTF">2021-02-05T08:51:30.158</dcterms:modified>
  <cp:revision>51</cp:revision>
  <dc:title>PowerPoint 프레젠테이션</dc:title>
  <cp:version/>
</cp:coreProperties>
</file>