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81" r:id="rId5"/>
    <p:sldId id="289" r:id="rId6"/>
    <p:sldId id="277" r:id="rId7"/>
    <p:sldId id="283" r:id="rId8"/>
    <p:sldId id="284" r:id="rId9"/>
    <p:sldId id="290" r:id="rId10"/>
    <p:sldId id="282" r:id="rId11"/>
    <p:sldId id="291" r:id="rId12"/>
    <p:sldId id="286" r:id="rId13"/>
    <p:sldId id="287" r:id="rId14"/>
    <p:sldId id="265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E64D43-3701-3274-9D43-A8EAF61FA8E9}" name="Tabish Hasan_Soa" initials="TH" userId="46ff323c9819e72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75" d="100"/>
          <a:sy n="75" d="100"/>
        </p:scale>
        <p:origin x="1930" y="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5579-5FAE-4D79-BADB-24F448772159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D690-5D1C-4A22-A83F-72B087D8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1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oundRect">
            <a:avLst>
              <a:gd name="adj" fmla="val 101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>
            <a:srgbClr val="000000"/>
          </a:fontRef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45C03C-4E4B-456A-82F7-0C8C80F802A4}" type="datetime1">
              <a:rPr lang="en-IN" smtClean="0"/>
              <a:t>06-01-2024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3856-92C1-48E2-A678-16485DB25C68}" type="datetime1">
              <a:rPr lang="en-IN" smtClean="0"/>
              <a:t>06-01-2024</a:t>
            </a:fld>
            <a:endParaRPr lang="en-IN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9461-CAE6-476C-8ED6-DBF4B56C1ADD}" type="datetime1">
              <a:rPr lang="en-IN" smtClean="0"/>
              <a:t>06-01-2024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7"/>
          <p:cNvCxnSpPr>
            <a:cxnSpLocks/>
          </p:cNvCxnSpPr>
          <p:nvPr userDrawn="1"/>
        </p:nvCxnSpPr>
        <p:spPr>
          <a:xfrm>
            <a:off x="0" y="6272613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FD6B-8032-4829-B4E8-B5A13942ACB1}" type="datetime1">
              <a:rPr lang="en-IN" smtClean="0"/>
              <a:t>06-01-2024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B156-E9C2-4089-BE8B-039826BBCF49}" type="datetime1">
              <a:rPr lang="en-IN" smtClean="0"/>
              <a:t>06-01-2024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A8F2-CEBB-42F2-ABB5-DBEDC54A2724}" type="datetime1">
              <a:rPr lang="en-IN" smtClean="0"/>
              <a:t>06-01-2024</a:t>
            </a:fld>
            <a:endParaRPr lang="en-IN"/>
          </a:p>
        </p:txBody>
      </p:sp>
      <p:sp>
        <p:nvSpPr>
          <p:cNvPr id="104869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DCA7-BC2C-498A-8892-C3DA341BAC80}" type="datetime1">
              <a:rPr lang="en-IN" smtClean="0"/>
              <a:t>06-01-2024</a:t>
            </a:fld>
            <a:endParaRPr lang="en-IN"/>
          </a:p>
        </p:txBody>
      </p:sp>
      <p:sp>
        <p:nvSpPr>
          <p:cNvPr id="10486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F9A9-599A-4B35-AA32-0CE3A73C181A}" type="datetime1">
              <a:rPr lang="en-IN" smtClean="0"/>
              <a:t>06-01-2024</a:t>
            </a:fld>
            <a:endParaRPr lang="en-IN"/>
          </a:p>
        </p:txBody>
      </p:sp>
      <p:sp>
        <p:nvSpPr>
          <p:cNvPr id="10486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8FD7-AC07-442D-84DA-2C9F324FA9B7}" type="datetime1">
              <a:rPr lang="en-IN" smtClean="0"/>
              <a:t>06-01-2024</a:t>
            </a:fld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0739-263C-4AC0-908C-23A0496DBB8C}" type="datetime1">
              <a:rPr lang="en-IN" smtClean="0"/>
              <a:t>06-01-2024</a:t>
            </a:fld>
            <a:endParaRPr lang="en-I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88007" y="222192"/>
            <a:ext cx="8785077" cy="6323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>
            <a:srgbClr val="000000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88006" y="1008404"/>
            <a:ext cx="8785077" cy="519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88006" y="6363177"/>
            <a:ext cx="118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6AF89DF0-7DAD-40C2-A6C2-6C23C0306B67}" type="datetime1">
              <a:rPr lang="en-IN" smtClean="0"/>
              <a:t>06-01-2024</a:t>
            </a:fld>
            <a:endParaRPr lang="en-IN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603" y="6364897"/>
            <a:ext cx="6905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IN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606" y="6364896"/>
            <a:ext cx="538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0" y="345440"/>
            <a:ext cx="9144000" cy="1265619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of Things Project using Python (CSE 4110)</a:t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IN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Mid-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Term Project Presentation on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IN" sz="2200" dirty="0"/>
              <a:t>Raspberry Pi Pico Bluetooth Home Automation System using Voice Recognition</a:t>
            </a:r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-126646" y="3395661"/>
            <a:ext cx="3803594" cy="1468671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Prakash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Das, </a:t>
            </a:r>
          </a:p>
          <a:p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Prof., CIOT, ITER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Bhanja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Kishor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Swain, </a:t>
            </a:r>
          </a:p>
          <a:p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Prof., CIOT, ITER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Subtitle 2"/>
          <p:cNvSpPr txBox="1"/>
          <p:nvPr/>
        </p:nvSpPr>
        <p:spPr>
          <a:xfrm>
            <a:off x="5519928" y="3011073"/>
            <a:ext cx="3154680" cy="184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Siddhant Vatsyayan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Eebad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Reza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74513" y="2720974"/>
            <a:ext cx="1847850" cy="184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9" name="Subtitle 2"/>
          <p:cNvSpPr txBox="1"/>
          <p:nvPr/>
        </p:nvSpPr>
        <p:spPr>
          <a:xfrm>
            <a:off x="265176" y="5175503"/>
            <a:ext cx="8409432" cy="114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48590" name="Title 1"/>
          <p:cNvSpPr txBox="1"/>
          <p:nvPr/>
        </p:nvSpPr>
        <p:spPr>
          <a:xfrm>
            <a:off x="265176" y="5175503"/>
            <a:ext cx="8641080" cy="14376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4444"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Institute of Technical Education &amp; Research (FET)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Siksha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‘O’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Anusandhan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Deemed to be University, Bhubaneswar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January, 2024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1444-036D-8BEB-D25B-E047AA2CC7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96DB-37BA-4615-11B2-344AD163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ensure the app works correctly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73EB-E74C-189F-833B-3050D929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3AE7-A0D9-17A2-CEDD-12CB7FD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B656-754D-86BA-228F-D8E8096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10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3488B-FD78-8965-D750-65092ED49FCA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A748A-26D2-42D6-5364-FE92E0A61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68" y="1828039"/>
            <a:ext cx="1757027" cy="3806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A4347-466B-B3E5-4B95-ABADBFFA4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9" y="1828040"/>
            <a:ext cx="1757027" cy="3806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E2A49-AF15-3F8B-4CD3-A9867B3EBC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17" y="1828040"/>
            <a:ext cx="1757027" cy="380689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861611-5FE9-9834-FFCD-7DD2CD7DC1F4}"/>
              </a:ext>
            </a:extLst>
          </p:cNvPr>
          <p:cNvSpPr/>
          <p:nvPr/>
        </p:nvSpPr>
        <p:spPr>
          <a:xfrm>
            <a:off x="2702560" y="3611880"/>
            <a:ext cx="721360" cy="513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EF5DC9F-FF71-45B3-AC90-F0CDE4F60ABC}"/>
              </a:ext>
            </a:extLst>
          </p:cNvPr>
          <p:cNvSpPr/>
          <p:nvPr/>
        </p:nvSpPr>
        <p:spPr>
          <a:xfrm>
            <a:off x="5765226" y="3611880"/>
            <a:ext cx="721360" cy="513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1444-036D-8BEB-D25B-E047AA2CC7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96DB-37BA-4615-11B2-344AD163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ensure the app works correctly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73EB-E74C-189F-833B-3050D929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3AE7-A0D9-17A2-CEDD-12CB7FD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B656-754D-86BA-228F-D8E8096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11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3488B-FD78-8965-D750-65092ED49FCA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A25EAE-6CD3-318B-0275-CC6255126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5" y="1940537"/>
            <a:ext cx="1804181" cy="3909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63973E-50ED-7AB4-D039-299A69E882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" t="49387" r="5984" b="41111"/>
          <a:stretch/>
        </p:blipFill>
        <p:spPr>
          <a:xfrm>
            <a:off x="789354" y="3206482"/>
            <a:ext cx="1571282" cy="3679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6F277B-3CC6-73F4-4651-78B1C7675008}"/>
              </a:ext>
            </a:extLst>
          </p:cNvPr>
          <p:cNvSpPr/>
          <p:nvPr/>
        </p:nvSpPr>
        <p:spPr>
          <a:xfrm>
            <a:off x="716280" y="3134360"/>
            <a:ext cx="1696720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E9E312-2D4E-6AD6-B125-FC4043AD5C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87" y="1940537"/>
            <a:ext cx="1804181" cy="3495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2EA2F6-2002-2B3F-CDB5-FE26E912A9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87" b="5294"/>
          <a:stretch/>
        </p:blipFill>
        <p:spPr>
          <a:xfrm>
            <a:off x="3578503" y="4746774"/>
            <a:ext cx="1805691" cy="11028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6A4540-7128-3B1C-C20C-2CE376CAB7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8" y="1940536"/>
            <a:ext cx="1870377" cy="3909059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2BBA69-0137-5EB0-582A-25D37EF6180E}"/>
              </a:ext>
            </a:extLst>
          </p:cNvPr>
          <p:cNvSpPr/>
          <p:nvPr/>
        </p:nvSpPr>
        <p:spPr>
          <a:xfrm>
            <a:off x="2702560" y="3611880"/>
            <a:ext cx="721360" cy="513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2168F49-FC74-5B67-93C4-80647B1AA3A0}"/>
              </a:ext>
            </a:extLst>
          </p:cNvPr>
          <p:cNvSpPr/>
          <p:nvPr/>
        </p:nvSpPr>
        <p:spPr>
          <a:xfrm>
            <a:off x="5572838" y="3606325"/>
            <a:ext cx="721360" cy="513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23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1444-036D-8BEB-D25B-E047AA2CC7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96DB-37BA-4615-11B2-344AD163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Voice Recognition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Real-Time Testing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Programming Blocks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Beginner Friendly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Cloud Storage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Cons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Screen Limitation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Security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OS Limitation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73EB-E74C-189F-833B-3050D929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3AE7-A0D9-17A2-CEDD-12CB7FD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B656-754D-86BA-228F-D8E8096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12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3488B-FD78-8965-D750-65092ED49FCA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7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1444-036D-8BEB-D25B-E047AA2CC7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400" dirty="0"/>
              <a:t>Socio-economic Issues Associated With The Project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96DB-37BA-4615-11B2-344AD163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endParaRPr lang="en-IN" i="0" dirty="0">
              <a:effectLst/>
              <a:latin typeface="Söhne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i="0" dirty="0">
                <a:effectLst/>
                <a:latin typeface="Söhne"/>
              </a:rPr>
              <a:t>Affordability and Accessibility</a:t>
            </a:r>
          </a:p>
          <a:p>
            <a:pPr marL="571500" indent="-571500">
              <a:buFont typeface="+mj-lt"/>
              <a:buAutoNum type="romanLcPeriod"/>
            </a:pPr>
            <a:r>
              <a:rPr lang="en-IN" i="0" dirty="0">
                <a:effectLst/>
                <a:latin typeface="Söhne"/>
              </a:rPr>
              <a:t>Technological Literacy and Education</a:t>
            </a:r>
            <a:endParaRPr lang="en-IN" dirty="0">
              <a:latin typeface="Söhne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i="0" dirty="0">
                <a:effectLst/>
                <a:latin typeface="Söhne"/>
              </a:rPr>
              <a:t>Data Privacy and Security</a:t>
            </a:r>
          </a:p>
          <a:p>
            <a:pPr marL="571500" indent="-571500">
              <a:buFont typeface="+mj-lt"/>
              <a:buAutoNum type="romanLcPeriod"/>
            </a:pPr>
            <a:r>
              <a:rPr lang="en-IN" i="0" dirty="0">
                <a:effectLst/>
                <a:latin typeface="Söhne"/>
              </a:rPr>
              <a:t>Job Displacement</a:t>
            </a:r>
          </a:p>
          <a:p>
            <a:pPr marL="571500" indent="-571500">
              <a:buFont typeface="+mj-lt"/>
              <a:buAutoNum type="romanLcPeriod"/>
            </a:pPr>
            <a:r>
              <a:rPr lang="en-IN" i="0" dirty="0">
                <a:effectLst/>
                <a:latin typeface="Söhne"/>
              </a:rPr>
              <a:t>Dependence on Technology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73EB-E74C-189F-833B-3050D929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3AE7-A0D9-17A2-CEDD-12CB7FD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B656-754D-86BA-228F-D8E8096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13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3488B-FD78-8965-D750-65092ED49FCA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4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Engineering Tools And Standards	</a:t>
            </a:r>
            <a:endParaRPr lang="en-IN" dirty="0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1420-AA15-49AF-B1FE-F9C592D22DE5}" type="datetime1">
              <a:rPr lang="en-IN" smtClean="0"/>
              <a:t>06-01-2024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4DAA4-775E-922F-E9FC-42D41959F4D7}"/>
              </a:ext>
            </a:extLst>
          </p:cNvPr>
          <p:cNvSpPr txBox="1"/>
          <p:nvPr/>
        </p:nvSpPr>
        <p:spPr>
          <a:xfrm>
            <a:off x="188006" y="3077497"/>
            <a:ext cx="2673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</a:t>
            </a:r>
          </a:p>
          <a:p>
            <a:r>
              <a:rPr lang="en-US" b="1" dirty="0"/>
              <a:t>Programming Languages</a:t>
            </a:r>
          </a:p>
          <a:p>
            <a:r>
              <a:rPr lang="en-US" dirty="0" err="1"/>
              <a:t>MicroPython</a:t>
            </a:r>
            <a:r>
              <a:rPr lang="en-US" dirty="0"/>
              <a:t> programming language and </a:t>
            </a:r>
            <a:r>
              <a:rPr lang="en-US" dirty="0" err="1"/>
              <a:t>Thonny</a:t>
            </a:r>
            <a:r>
              <a:rPr lang="en-US" dirty="0"/>
              <a:t> used for IoT application development with Raspberry Pi Pico W.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471D8-C0A4-E99B-D0F7-FAE5DCCCB30E}"/>
              </a:ext>
            </a:extLst>
          </p:cNvPr>
          <p:cNvSpPr txBox="1"/>
          <p:nvPr/>
        </p:nvSpPr>
        <p:spPr>
          <a:xfrm>
            <a:off x="3246488" y="3078480"/>
            <a:ext cx="285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02</a:t>
            </a:r>
          </a:p>
          <a:p>
            <a:r>
              <a:rPr lang="en-US" b="1" dirty="0"/>
              <a:t>Libraries</a:t>
            </a:r>
          </a:p>
          <a:p>
            <a:r>
              <a:rPr lang="en-US" dirty="0"/>
              <a:t>A UART (Universal Asynchronous Receiver-Transmitter) library facilitates serial communication between microcontrollers or devices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BC114-EE91-2293-1D8C-FED29403BDBA}"/>
              </a:ext>
            </a:extLst>
          </p:cNvPr>
          <p:cNvSpPr txBox="1"/>
          <p:nvPr/>
        </p:nvSpPr>
        <p:spPr>
          <a:xfrm>
            <a:off x="6379711" y="3077497"/>
            <a:ext cx="2483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03</a:t>
            </a:r>
          </a:p>
          <a:p>
            <a:r>
              <a:rPr lang="en-US" b="1" dirty="0"/>
              <a:t>MIT App Inventor</a:t>
            </a:r>
          </a:p>
          <a:p>
            <a:r>
              <a:rPr lang="en-US" dirty="0"/>
              <a:t>MIT App Inventor is a user-friendly, visual programming environment that enables individuals without coding experience to create Android applications</a:t>
            </a:r>
            <a:endParaRPr lang="en-IN" dirty="0"/>
          </a:p>
        </p:txBody>
      </p:sp>
      <p:pic>
        <p:nvPicPr>
          <p:cNvPr id="3076" name="Picture 4" descr="MicroPython Primer for Makers - What is MicroPython? - Tutorial Australia">
            <a:extLst>
              <a:ext uri="{FF2B5EF4-FFF2-40B4-BE49-F238E27FC236}">
                <a16:creationId xmlns:a16="http://schemas.microsoft.com/office/drawing/2014/main" id="{DAE01BD5-3897-85A2-1017-3BAF2DA21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r="14022" b="28548"/>
          <a:stretch/>
        </p:blipFill>
        <p:spPr bwMode="auto">
          <a:xfrm>
            <a:off x="188006" y="1579086"/>
            <a:ext cx="1346779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ransparent App icon on macos is difficult to hit · Issue #1530 · thonny/ thonny · GitHub">
            <a:extLst>
              <a:ext uri="{FF2B5EF4-FFF2-40B4-BE49-F238E27FC236}">
                <a16:creationId xmlns:a16="http://schemas.microsoft.com/office/drawing/2014/main" id="{5E2EAD09-3EC0-8077-367A-EDD62C958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79" y="1554343"/>
            <a:ext cx="1391504" cy="139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7 top Python libraries for data science and machine learning">
            <a:extLst>
              <a:ext uri="{FF2B5EF4-FFF2-40B4-BE49-F238E27FC236}">
                <a16:creationId xmlns:a16="http://schemas.microsoft.com/office/drawing/2014/main" id="{74D67C7E-9EFE-642C-6D37-77C74703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81" y="1629199"/>
            <a:ext cx="2657342" cy="139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eginner Tutorials">
            <a:extLst>
              <a:ext uri="{FF2B5EF4-FFF2-40B4-BE49-F238E27FC236}">
                <a16:creationId xmlns:a16="http://schemas.microsoft.com/office/drawing/2014/main" id="{7E9ACBC6-5602-2915-E632-CBA8C790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19" y="1488543"/>
            <a:ext cx="2135787" cy="149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6EC748-A725-277A-A543-39B8AFF3BE5F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1420-AA15-49AF-B1FE-F9C592D22DE5}" type="datetime1">
              <a:rPr lang="en-IN" smtClean="0"/>
              <a:t>06-01-2024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4DAA4-775E-922F-E9FC-42D41959F4D7}"/>
              </a:ext>
            </a:extLst>
          </p:cNvPr>
          <p:cNvSpPr txBox="1"/>
          <p:nvPr/>
        </p:nvSpPr>
        <p:spPr>
          <a:xfrm>
            <a:off x="348003" y="1305341"/>
            <a:ext cx="84479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Technological Innovation: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r>
              <a:rPr lang="en-US" dirty="0"/>
              <a:t>The Voice Controlled Home Automation project showcases significant technological innovation, employing Raspberry Pi Pico and HC05 Bluetooth Module for seamless device control through voice commands.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Socio-Economic Awareness: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r>
              <a:rPr lang="en-US" dirty="0"/>
              <a:t>Beyond technology, the project underscores the importance of considering socio-economic factors, emphasizing the need for accessibility, affordability, and inclusivity in the adoption of smart home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8C34A-53C0-9354-5E99-EA9963EA709A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1420-AA15-49AF-B1FE-F9C592D22DE5}" type="datetime1">
              <a:rPr lang="en-IN" smtClean="0"/>
              <a:t>06-01-2024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16</a:t>
            </a:fld>
            <a:endParaRPr lang="en-IN"/>
          </a:p>
        </p:txBody>
      </p:sp>
      <p:pic>
        <p:nvPicPr>
          <p:cNvPr id="4098" name="Picture 2" descr="Any Questions Text Written Over Green Stock Illustration 1899078496 |  Shutterstock">
            <a:extLst>
              <a:ext uri="{FF2B5EF4-FFF2-40B4-BE49-F238E27FC236}">
                <a16:creationId xmlns:a16="http://schemas.microsoft.com/office/drawing/2014/main" id="{3CB72E94-86DA-265E-5CDA-95E907AE0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"/>
          <a:stretch/>
        </p:blipFill>
        <p:spPr bwMode="auto">
          <a:xfrm>
            <a:off x="1060914" y="945763"/>
            <a:ext cx="6203486" cy="510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7B026F-23E3-2264-D94E-04FF292DA620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20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537390" y="854579"/>
            <a:ext cx="7418603" cy="51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	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Scheme	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Analysis, And Evaluation	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Socio-economic Issues Associated With The Project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Tools And Standards	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1800" dirty="0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A84-F85C-4617-A1EC-E732260831FD}" type="datetime1">
              <a:rPr lang="en-IN" smtClean="0"/>
              <a:t>06-01-2024</a:t>
            </a:fld>
            <a:endParaRPr lang="en-IN" dirty="0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2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E352F-6B9A-A998-D78D-15258C55B8FB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9C6-6521-4398-A7DC-DB682660407D}" type="datetime1">
              <a:rPr lang="en-IN" smtClean="0"/>
              <a:t>06-01-2024</a:t>
            </a:fld>
            <a:endParaRPr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3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F53637-A5EA-B1BE-DD7F-DF6592E3CABB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622B1-CDE8-A968-B389-48059A592E9A}"/>
              </a:ext>
            </a:extLst>
          </p:cNvPr>
          <p:cNvSpPr txBox="1"/>
          <p:nvPr/>
        </p:nvSpPr>
        <p:spPr>
          <a:xfrm>
            <a:off x="188006" y="1859363"/>
            <a:ext cx="2546881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01 </a:t>
            </a:r>
          </a:p>
          <a:p>
            <a:r>
              <a:rPr lang="en-US" b="1" dirty="0"/>
              <a:t>IOT Revolution</a:t>
            </a:r>
          </a:p>
          <a:p>
            <a:endParaRPr lang="en-US" b="1" dirty="0"/>
          </a:p>
          <a:p>
            <a:r>
              <a:rPr lang="en-US" dirty="0"/>
              <a:t>The IoT revolution has transformed the way we interact with the physical world, enabling the collection and exchange of data from interconnected devices.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0939F-36AE-BA35-F70D-CCF9837E0666}"/>
              </a:ext>
            </a:extLst>
          </p:cNvPr>
          <p:cNvSpPr txBox="1"/>
          <p:nvPr/>
        </p:nvSpPr>
        <p:spPr>
          <a:xfrm>
            <a:off x="2975160" y="1864940"/>
            <a:ext cx="3193680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02</a:t>
            </a:r>
          </a:p>
          <a:p>
            <a:r>
              <a:rPr lang="en-US" b="1" dirty="0"/>
              <a:t>Home Automation Significance</a:t>
            </a:r>
          </a:p>
          <a:p>
            <a:endParaRPr lang="en-IN" dirty="0"/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Efficiency &amp; Conveniences</a:t>
            </a:r>
          </a:p>
          <a:p>
            <a:pPr marL="400050" indent="-400050">
              <a:buFont typeface="+mj-lt"/>
              <a:buAutoNum type="romanLcPeriod"/>
            </a:pPr>
            <a:endParaRPr lang="en-IN" dirty="0"/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Energy Conservation</a:t>
            </a:r>
          </a:p>
          <a:p>
            <a:pPr marL="400050" indent="-400050">
              <a:buFont typeface="+mj-lt"/>
              <a:buAutoNum type="romanLcPeriod"/>
            </a:pPr>
            <a:endParaRPr lang="en-IN" dirty="0"/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Flexibility &amp; Remote Control</a:t>
            </a:r>
          </a:p>
          <a:p>
            <a:pPr marL="400050" indent="-400050">
              <a:buFont typeface="+mj-lt"/>
              <a:buAutoNum type="romanLcPeriod"/>
            </a:pPr>
            <a:endParaRPr lang="en-IN" dirty="0"/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Personalized Comforts</a:t>
            </a:r>
          </a:p>
          <a:p>
            <a:pPr algn="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76268-9C44-744B-3A63-103246C08AD7}"/>
              </a:ext>
            </a:extLst>
          </p:cNvPr>
          <p:cNvSpPr txBox="1"/>
          <p:nvPr/>
        </p:nvSpPr>
        <p:spPr>
          <a:xfrm>
            <a:off x="6409112" y="1873277"/>
            <a:ext cx="2546881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03</a:t>
            </a:r>
          </a:p>
          <a:p>
            <a:r>
              <a:rPr lang="en-US" b="1" dirty="0"/>
              <a:t>Project Extension</a:t>
            </a:r>
          </a:p>
          <a:p>
            <a:endParaRPr lang="en-US" b="1" dirty="0"/>
          </a:p>
          <a:p>
            <a:pPr lvl="0" algn="l"/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upon a normal Bluetooth Controlled Home Automation project, this project introduces voice command as control mechanism.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99F7-EAF4-B87E-BF82-102A1211B3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1D32-B71B-CD28-BCEA-D88EAE7D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07" y="1080656"/>
            <a:ext cx="5456336" cy="5123592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system using Android application </a:t>
            </a:r>
          </a:p>
          <a:p>
            <a:pPr marL="0" indent="0">
              <a:buNone/>
            </a:pPr>
            <a:endParaRPr lang="en-US" sz="1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Smart-lighting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door lock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sensors (Humidity, Temp.)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l">
              <a:buFont typeface="+mj-lt"/>
              <a:buAutoNum type="romanUcPeriod" startAt="2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system based on Gesture Human-Machine Interface (GHMI)</a:t>
            </a:r>
          </a:p>
          <a:p>
            <a:pPr marL="0" indent="0" algn="l">
              <a:buNone/>
            </a:pPr>
            <a:endParaRPr lang="en-US" sz="1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 Chimneys</a:t>
            </a:r>
          </a:p>
          <a:p>
            <a:pPr lvl="1"/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Tv’s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0DF3-9A55-F924-C739-9B9AAD15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2C2F-5A4A-E059-94CC-B0D04F7C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042C-32BA-01BA-280F-88A18187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4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E789D-1B89-5F67-F78D-0454499F0F62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Understanding Android Based Home Automation Systems">
            <a:extLst>
              <a:ext uri="{FF2B5EF4-FFF2-40B4-BE49-F238E27FC236}">
                <a16:creationId xmlns:a16="http://schemas.microsoft.com/office/drawing/2014/main" id="{A2E67EA2-162F-CD75-EA60-B32882A2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34" y="1047772"/>
            <a:ext cx="3325090" cy="210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DF] Gyroscope-Based Continuous Human Hand Gesture Recognition for  Multi-Modal Wearable Input Device for Human Machine Interaction | Semantic  Scholar">
            <a:extLst>
              <a:ext uri="{FF2B5EF4-FFF2-40B4-BE49-F238E27FC236}">
                <a16:creationId xmlns:a16="http://schemas.microsoft.com/office/drawing/2014/main" id="{E9C5437D-DF7D-B880-54A7-4F3360E5E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"/>
          <a:stretch/>
        </p:blipFill>
        <p:spPr bwMode="auto">
          <a:xfrm>
            <a:off x="5063212" y="3642453"/>
            <a:ext cx="3892781" cy="21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3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99F7-EAF4-B87E-BF82-102A1211B3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1D32-B71B-CD28-BCEA-D88EAE7D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07" y="1080656"/>
            <a:ext cx="4749753" cy="5123592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System Using Voice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Recongnition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HM2007</a:t>
            </a:r>
          </a:p>
          <a:p>
            <a:pPr marL="0" indent="0">
              <a:buNone/>
            </a:pPr>
            <a:endParaRPr lang="en-US" sz="1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Smart-lighting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plugs (Turn on/off)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sensors (Humidity, Temp.)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 startAt="4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System Using Speech Recognition and Machine learning</a:t>
            </a:r>
          </a:p>
          <a:p>
            <a:pPr marL="0" indent="0" algn="l">
              <a:buNone/>
            </a:pPr>
            <a:endParaRPr lang="en-US" sz="1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users to interact with the home automation system in a more conversational manner, like asking "What's the weather today?" or "Tell me about my schedule."</a:t>
            </a: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0DF3-9A55-F924-C739-9B9AAD15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2C2F-5A4A-E059-94CC-B0D04F7C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042C-32BA-01BA-280F-88A18187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5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E789D-1B89-5F67-F78D-0454499F0F62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Voice control concept icon. Speech recognition. Voice command device for  home automation system. Virtual assistant. VUI idea thin line illustration.  Vector isolated outline drawing. Editable stroke Stock Vector | Adobe Stock">
            <a:extLst>
              <a:ext uri="{FF2B5EF4-FFF2-40B4-BE49-F238E27FC236}">
                <a16:creationId xmlns:a16="http://schemas.microsoft.com/office/drawing/2014/main" id="{05F51002-7DFA-A4A4-7A79-C93C7A6A3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9" b="31861"/>
          <a:stretch/>
        </p:blipFill>
        <p:spPr bwMode="auto">
          <a:xfrm>
            <a:off x="4763191" y="1047772"/>
            <a:ext cx="4077393" cy="20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Smart Home Technology and How it Works? | SMLease Design | Smart  home technology, What is smart, Smart home">
            <a:extLst>
              <a:ext uri="{FF2B5EF4-FFF2-40B4-BE49-F238E27FC236}">
                <a16:creationId xmlns:a16="http://schemas.microsoft.com/office/drawing/2014/main" id="{9B61DD77-80E7-20C2-FCB0-03F3B1C1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3612562"/>
            <a:ext cx="4025842" cy="22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AA2-E723-F837-027D-D3AB0F95D7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Scheme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8CAB-085F-1B08-9AA4-86EF1ED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394D-9392-2650-C9B8-3C8E9146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A35-E1A4-AE12-27B2-52E4D0EB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6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7A1FF4-BF14-E15D-57E4-633E73B7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06" y="1213658"/>
            <a:ext cx="8785077" cy="4333701"/>
          </a:xfrm>
        </p:spPr>
        <p:txBody>
          <a:bodyPr>
            <a:normAutofit/>
          </a:bodyPr>
          <a:lstStyle/>
          <a:p>
            <a:pPr marL="0" indent="0" defTabSz="859536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726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0" indent="0" defTabSz="859536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726"/>
            </a:pPr>
            <a:endParaRPr lang="en-IN" sz="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29768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272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Home Automation project utilizes the following components:</a:t>
            </a:r>
          </a:p>
          <a:p>
            <a:pPr marL="886968" lvl="1" indent="-298450" defTabSz="429768">
              <a:lnSpc>
                <a:spcPct val="100000"/>
              </a:lnSpc>
              <a:spcBef>
                <a:spcPts val="1100"/>
              </a:spcBef>
              <a:buFont typeface="Times Roman"/>
              <a:defRPr sz="272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Pico W microcontroller</a:t>
            </a:r>
          </a:p>
          <a:p>
            <a:pPr marL="886968" lvl="1" indent="-298450" defTabSz="429768">
              <a:lnSpc>
                <a:spcPct val="100000"/>
              </a:lnSpc>
              <a:spcBef>
                <a:spcPts val="1100"/>
              </a:spcBef>
              <a:buFont typeface="Times Roman"/>
              <a:defRPr sz="272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HC05 Bluetooth Module</a:t>
            </a:r>
          </a:p>
          <a:p>
            <a:pPr marL="886968" lvl="1" indent="-298450" defTabSz="429768">
              <a:lnSpc>
                <a:spcPct val="100000"/>
              </a:lnSpc>
              <a:spcBef>
                <a:spcPts val="1100"/>
              </a:spcBef>
              <a:buFont typeface="Times Roman"/>
              <a:defRPr sz="272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V 4-Relay Module</a:t>
            </a:r>
          </a:p>
          <a:p>
            <a:pPr marL="886968" lvl="1" indent="-298450" defTabSz="429768">
              <a:lnSpc>
                <a:spcPct val="100000"/>
              </a:lnSpc>
              <a:spcBef>
                <a:spcPts val="1100"/>
              </a:spcBef>
              <a:buFont typeface="Times Roman"/>
              <a:defRPr sz="272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W Bulbs</a:t>
            </a:r>
          </a:p>
          <a:p>
            <a:pPr marL="886968" lvl="1" indent="-298450" defTabSz="429768">
              <a:lnSpc>
                <a:spcPct val="100000"/>
              </a:lnSpc>
              <a:spcBef>
                <a:spcPts val="1100"/>
              </a:spcBef>
              <a:buFont typeface="Times Roman"/>
              <a:defRPr sz="272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 Board</a:t>
            </a:r>
          </a:p>
          <a:p>
            <a:pPr marL="886968" lvl="1" indent="-298450" defTabSz="429768">
              <a:lnSpc>
                <a:spcPct val="100000"/>
              </a:lnSpc>
              <a:spcBef>
                <a:spcPts val="1100"/>
              </a:spcBef>
              <a:buFont typeface="Times Roman"/>
              <a:defRPr sz="272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  <a:p>
            <a:pPr marL="886968" lvl="1" indent="-298450" defTabSz="429768">
              <a:lnSpc>
                <a:spcPct val="100000"/>
              </a:lnSpc>
              <a:spcBef>
                <a:spcPts val="1100"/>
              </a:spcBef>
              <a:buFont typeface="Times Roman"/>
              <a:defRPr sz="272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V adapter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0810A-2BB7-4670-4EFA-4C5E96B3B1AA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9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AA2-E723-F837-027D-D3AB0F95D7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Scheme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8CAB-085F-1B08-9AA4-86EF1ED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394D-9392-2650-C9B8-3C8E9146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A35-E1A4-AE12-27B2-52E4D0EB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7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7A1FF4-BF14-E15D-57E4-633E73B7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06" y="1008405"/>
            <a:ext cx="8785077" cy="3173452"/>
          </a:xfrm>
        </p:spPr>
        <p:txBody>
          <a:bodyPr>
            <a:normAutofit/>
          </a:bodyPr>
          <a:lstStyle/>
          <a:p>
            <a:pPr marL="0" indent="0" defTabSz="859536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726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EA9964-F1D5-EE32-1AD5-667D1BA185B2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2CC36-70DB-CE86-D1EA-D5DBF37B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3" y="1612669"/>
            <a:ext cx="6159731" cy="39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6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AA2-E723-F837-027D-D3AB0F95D7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Scheme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8CAB-085F-1B08-9AA4-86EF1ED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394D-9392-2650-C9B8-3C8E9146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A35-E1A4-AE12-27B2-52E4D0EB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8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7A1FF4-BF14-E15D-57E4-633E73B7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06" y="1008405"/>
            <a:ext cx="8785077" cy="3173452"/>
          </a:xfrm>
        </p:spPr>
        <p:txBody>
          <a:bodyPr>
            <a:normAutofit/>
          </a:bodyPr>
          <a:lstStyle/>
          <a:p>
            <a:pPr marL="0" indent="0" defTabSz="859536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726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Diagram</a:t>
            </a:r>
          </a:p>
          <a:p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31CA7-62DF-5BDE-3EAA-626D3B1B6008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8546B7-EBFC-2083-C53D-83630F5A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1645535"/>
            <a:ext cx="7232073" cy="38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AA2-E723-F837-027D-D3AB0F95D7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Scheme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8CAB-085F-1B08-9AA4-86EF1ED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394D-9392-2650-C9B8-3C8E9146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Raspberry Pi Pico Bluetooth Home Automation Project in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MicroPython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A35-E1A4-AE12-27B2-52E4D0EB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9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7A1FF4-BF14-E15D-57E4-633E73B7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06" y="1300479"/>
            <a:ext cx="8785077" cy="471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 Inventor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Web-Based Platform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Editor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Testing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Focus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31CA7-62DF-5BDE-3EAA-626D3B1B6008}"/>
              </a:ext>
            </a:extLst>
          </p:cNvPr>
          <p:cNvSpPr/>
          <p:nvPr/>
        </p:nvSpPr>
        <p:spPr>
          <a:xfrm flipV="1">
            <a:off x="0" y="6237132"/>
            <a:ext cx="9144000" cy="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me Automation with MIT App Inventor and ESP8266 - IoT Projects Ideas">
            <a:extLst>
              <a:ext uri="{FF2B5EF4-FFF2-40B4-BE49-F238E27FC236}">
                <a16:creationId xmlns:a16="http://schemas.microsoft.com/office/drawing/2014/main" id="{D3E166D5-0A9D-05FF-1215-EBC10D8C3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" b="20701"/>
          <a:stretch/>
        </p:blipFill>
        <p:spPr bwMode="auto">
          <a:xfrm>
            <a:off x="3529975" y="2195668"/>
            <a:ext cx="5423549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3A1203-2587-9516-3479-BDA58A2BF085}"/>
              </a:ext>
            </a:extLst>
          </p:cNvPr>
          <p:cNvSpPr/>
          <p:nvPr/>
        </p:nvSpPr>
        <p:spPr>
          <a:xfrm>
            <a:off x="7393964" y="2226147"/>
            <a:ext cx="1249680" cy="382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Raspberry Pi Pico - Interface (almost) Everything!">
            <a:extLst>
              <a:ext uri="{FF2B5EF4-FFF2-40B4-BE49-F238E27FC236}">
                <a16:creationId xmlns:a16="http://schemas.microsoft.com/office/drawing/2014/main" id="{FD031146-FE18-071E-BA04-3AD6380AB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t="27803" r="20155" b="28097"/>
          <a:stretch/>
        </p:blipFill>
        <p:spPr bwMode="auto">
          <a:xfrm rot="10800000" flipV="1">
            <a:off x="6317059" y="2871306"/>
            <a:ext cx="1102305" cy="63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697</Words>
  <Application>Microsoft Office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Leelawadee</vt:lpstr>
      <vt:lpstr>Söhne</vt:lpstr>
      <vt:lpstr>Times New Roman</vt:lpstr>
      <vt:lpstr>Times Roman</vt:lpstr>
      <vt:lpstr>Office Theme</vt:lpstr>
      <vt:lpstr> Internet of Things Project using Python (CSE 4110) Mid-Term Project Presentation on Raspberry Pi Pico Bluetooth Home Automation System using Voice Recognition</vt:lpstr>
      <vt:lpstr>Contents</vt:lpstr>
      <vt:lpstr>Introduction </vt:lpstr>
      <vt:lpstr>Literature Survey</vt:lpstr>
      <vt:lpstr>Literature Survey</vt:lpstr>
      <vt:lpstr>Design Scheme</vt:lpstr>
      <vt:lpstr>Design Scheme</vt:lpstr>
      <vt:lpstr>Design Scheme</vt:lpstr>
      <vt:lpstr>Design Scheme</vt:lpstr>
      <vt:lpstr>Testing</vt:lpstr>
      <vt:lpstr>Testing</vt:lpstr>
      <vt:lpstr>Evaluation</vt:lpstr>
      <vt:lpstr>Socio-economic Issues Associated With The Project</vt:lpstr>
      <vt:lpstr>Engineering Tools And Standards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P</dc:creator>
  <cp:lastModifiedBy>Siddhant Vatsyayan</cp:lastModifiedBy>
  <cp:revision>38</cp:revision>
  <dcterms:created xsi:type="dcterms:W3CDTF">2019-03-27T05:45:00Z</dcterms:created>
  <dcterms:modified xsi:type="dcterms:W3CDTF">2024-01-06T08:27:54Z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b8f3d4c0aa4645bb8d6c6cb5aa55a820</vt:lpwstr>
  </property>
</Properties>
</file>