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E287-F7AC-4D4A-9757-E010E0D3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D2F51-1025-45E7-96B8-139DB2F32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0BA9-471E-489A-9E21-0FE8CA69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B06-98EA-475F-B6CA-289FF4901AD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BF4B-4351-4311-BE54-4F26BE5C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6DEBB-DE06-4B06-AEE3-43C20D02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6DBD-87F2-4037-894F-6BDD3AC8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09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1219-984C-4568-9C22-4FA6E389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18FD4-43D5-4845-88D3-DBD1FBCA4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69ED3-FB56-4CF7-9B01-76995B2F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B06-98EA-475F-B6CA-289FF4901AD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F06F-B1F9-417F-8407-F86C684E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EE86-9A7D-4124-B467-4922FC8D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6DBD-87F2-4037-894F-6BDD3AC8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99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9848A-138C-444C-8566-CB1E82B9D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5C696-D944-4DE9-9B95-1AA67495A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B1AF-18B5-4E7C-8415-97FE0D9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B06-98EA-475F-B6CA-289FF4901AD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7418-23BE-4588-825F-3AFBA64B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E7A9-1386-4EE3-BD60-1077485E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6DBD-87F2-4037-894F-6BDD3AC8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9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76E1-3F9A-453B-A78C-9BF7E087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40FA-E666-4DE1-9CBE-EC93BFE8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6980-4C20-4D21-979E-14BD0696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B06-98EA-475F-B6CA-289FF4901AD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8EB6-FFBF-42D6-A2CE-5C9518AD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E551-34D0-41E5-AE93-A1AB5FA9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6DBD-87F2-4037-894F-6BDD3AC8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19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7AF8-4465-4E32-8A66-1C2619A7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584C7-50CC-4D36-88A1-FF29148F9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6C7A-3A5F-4C01-90D5-77CC8435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B06-98EA-475F-B6CA-289FF4901AD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6C5C-EE3D-44E7-A402-8F520A7A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55EF-861F-42AF-9A9E-63FCD2D7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6DBD-87F2-4037-894F-6BDD3AC8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4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95C2-3BF5-4139-BB96-8F4254D1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A5ED-4A00-47A5-BC05-6A58F9D4C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A188F-DBB2-4D1A-B749-6686A473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8EAF3-4D29-425B-A61C-C2EC6B2D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B06-98EA-475F-B6CA-289FF4901AD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75B8-60A4-43F3-82C9-05285582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3DDD-7AAA-4C59-A2FA-48B5F86F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6DBD-87F2-4037-894F-6BDD3AC8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6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4BCE-908F-4F05-9F25-7640C1A1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C874-BAF4-4139-B312-7C5231B3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54FD-434F-40F8-9955-B1A916BD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0C3E-6493-442B-BD23-F7116430F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9B910-BA03-4897-8584-0F0766AA7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30C08-7DC4-4981-AFDD-EA4EBDDA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B06-98EA-475F-B6CA-289FF4901AD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2F763-DECA-465C-BE60-0C49CDC4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03466-C426-478A-8EAD-F7F3A8FF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6DBD-87F2-4037-894F-6BDD3AC8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18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19D3-B684-418F-A26F-185163C3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608E8-03CB-45F7-9D24-B80E0FCD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B06-98EA-475F-B6CA-289FF4901AD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49500-CA97-49C2-A401-D173612C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7FA59-E2F7-4BE1-935C-622F152D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6DBD-87F2-4037-894F-6BDD3AC8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4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A542F-5D04-4207-B2FC-872CC722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B06-98EA-475F-B6CA-289FF4901AD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63953-69C1-40DF-9B2C-B1C6D7E5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9E3BF-2273-4189-83BA-70B85369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6DBD-87F2-4037-894F-6BDD3AC8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58C1-3683-485C-99E7-0057A924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ABC4-C906-4C03-A23E-E60917A6D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5F03B-0EB9-41C4-BEC5-F3EC70966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5E01F-949A-46A0-9480-1DA43D2F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B06-98EA-475F-B6CA-289FF4901AD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E5594-5D36-47C2-A888-00F768DA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614B-4811-49BD-A580-6127D4EB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6DBD-87F2-4037-894F-6BDD3AC8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12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103C-3F51-4B22-AFE3-CCCCADC4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8226B-812D-4B3A-A29D-98EEA9FCF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A515-66E6-485D-B697-EBCFC507A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409F0-0ADD-42BC-87EA-529A9377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B06-98EA-475F-B6CA-289FF4901AD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F026-0A78-47EF-851A-B4FB83D2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8F50A-C2F0-4CAE-81F6-4678197B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6DBD-87F2-4037-894F-6BDD3AC8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8DBD5-142B-4D02-A281-061D4C7F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6CAD7-5E1E-43D9-A02F-D5A3FDC7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0C70-C281-4B29-8269-CDC38108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CB06-98EA-475F-B6CA-289FF4901AD7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59A1-1D33-4394-843E-8C58E9FF5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D7B7-5008-4318-AF5D-C9633A4EB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6DBD-87F2-4037-894F-6BDD3AC8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7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C868-F252-4472-A4C5-4F1513B59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Destinations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24A87-4D3E-4503-AFF6-08E4F0F7C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Based on feedback  scores, average hotel star rating, number of all-inclusive hotels, most visited city.</a:t>
            </a:r>
          </a:p>
        </p:txBody>
      </p:sp>
    </p:spTree>
    <p:extLst>
      <p:ext uri="{BB962C8B-B14F-4D97-AF65-F5344CB8AC3E}">
        <p14:creationId xmlns:p14="http://schemas.microsoft.com/office/powerpoint/2010/main" val="4053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8D5B79-AFDF-4F71-AE6D-EB41CAF7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892629"/>
            <a:ext cx="11236392" cy="5529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8460AA-7773-4BD0-91F9-AE13A2424233}"/>
              </a:ext>
            </a:extLst>
          </p:cNvPr>
          <p:cNvSpPr txBox="1"/>
          <p:nvPr/>
        </p:nvSpPr>
        <p:spPr>
          <a:xfrm>
            <a:off x="1230086" y="239486"/>
            <a:ext cx="978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 SELECTED DESTINATIONS </a:t>
            </a:r>
          </a:p>
        </p:txBody>
      </p:sp>
    </p:spTree>
    <p:extLst>
      <p:ext uri="{BB962C8B-B14F-4D97-AF65-F5344CB8AC3E}">
        <p14:creationId xmlns:p14="http://schemas.microsoft.com/office/powerpoint/2010/main" val="402775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9DF7-A7A7-42F1-B824-0962DF62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Lowest Scoring Destination:</a:t>
            </a:r>
            <a:br>
              <a:rPr lang="en-GB" dirty="0"/>
            </a:br>
            <a:r>
              <a:rPr lang="en-GB" sz="1800" dirty="0"/>
              <a:t>St </a:t>
            </a:r>
            <a:r>
              <a:rPr lang="en-GB" sz="1800" dirty="0" err="1"/>
              <a:t>Lucis</a:t>
            </a:r>
            <a:r>
              <a:rPr lang="en-GB" sz="1800" dirty="0"/>
              <a:t> has the lowest score of visited countries in this list, the average star rating of hotels in St Lucia is 6, 6 inclusive hotels in the destination and Canaries is the most visited city in St Lucia.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AB3DB3-6F91-49E7-939D-EBD8CB096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582208"/>
              </p:ext>
            </p:extLst>
          </p:nvPr>
        </p:nvGraphicFramePr>
        <p:xfrm>
          <a:off x="722790" y="3507251"/>
          <a:ext cx="10515600" cy="1005840"/>
        </p:xfrm>
        <a:graphic>
          <a:graphicData uri="http://schemas.openxmlformats.org/drawingml/2006/table">
            <a:tbl>
              <a:tblPr/>
              <a:tblGrid>
                <a:gridCol w="1647548">
                  <a:extLst>
                    <a:ext uri="{9D8B030D-6E8A-4147-A177-3AD203B41FA5}">
                      <a16:colId xmlns:a16="http://schemas.microsoft.com/office/drawing/2014/main" val="322687737"/>
                    </a:ext>
                  </a:extLst>
                </a:gridCol>
                <a:gridCol w="1857652">
                  <a:extLst>
                    <a:ext uri="{9D8B030D-6E8A-4147-A177-3AD203B41FA5}">
                      <a16:colId xmlns:a16="http://schemas.microsoft.com/office/drawing/2014/main" val="17410915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207226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828344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765196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2865712"/>
                    </a:ext>
                  </a:extLst>
                </a:gridCol>
              </a:tblGrid>
              <a:tr h="275901">
                <a:tc>
                  <a:txBody>
                    <a:bodyPr/>
                    <a:lstStyle/>
                    <a:p>
                      <a:pPr algn="r" fontAlgn="ctr"/>
                      <a:br>
                        <a:rPr lang="en-GB" b="1" dirty="0">
                          <a:effectLst/>
                        </a:rPr>
                      </a:br>
                      <a:r>
                        <a:rPr lang="en-GB" b="1" dirty="0">
                          <a:effectLst/>
                        </a:rPr>
                        <a:t>Destinations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Feedback_10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err="1">
                          <a:effectLst/>
                        </a:rPr>
                        <a:t>Star_rating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Inclusive_hotels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err="1">
                          <a:effectLst/>
                        </a:rPr>
                        <a:t>Most_visited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3420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St_Lucia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Canaries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77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60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8EFF-BDA2-4536-8691-A81596A9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Highest scoring destination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6AF898-FF58-45BA-8879-ADD3D9EC4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926454"/>
              </p:ext>
            </p:extLst>
          </p:nvPr>
        </p:nvGraphicFramePr>
        <p:xfrm>
          <a:off x="838199" y="3429000"/>
          <a:ext cx="10692540" cy="1536269"/>
        </p:xfrm>
        <a:graphic>
          <a:graphicData uri="http://schemas.openxmlformats.org/drawingml/2006/table">
            <a:tbl>
              <a:tblPr/>
              <a:tblGrid>
                <a:gridCol w="1782090">
                  <a:extLst>
                    <a:ext uri="{9D8B030D-6E8A-4147-A177-3AD203B41FA5}">
                      <a16:colId xmlns:a16="http://schemas.microsoft.com/office/drawing/2014/main" val="3841642360"/>
                    </a:ext>
                  </a:extLst>
                </a:gridCol>
                <a:gridCol w="1782090">
                  <a:extLst>
                    <a:ext uri="{9D8B030D-6E8A-4147-A177-3AD203B41FA5}">
                      <a16:colId xmlns:a16="http://schemas.microsoft.com/office/drawing/2014/main" val="948462929"/>
                    </a:ext>
                  </a:extLst>
                </a:gridCol>
                <a:gridCol w="1782090">
                  <a:extLst>
                    <a:ext uri="{9D8B030D-6E8A-4147-A177-3AD203B41FA5}">
                      <a16:colId xmlns:a16="http://schemas.microsoft.com/office/drawing/2014/main" val="327777722"/>
                    </a:ext>
                  </a:extLst>
                </a:gridCol>
                <a:gridCol w="1782090">
                  <a:extLst>
                    <a:ext uri="{9D8B030D-6E8A-4147-A177-3AD203B41FA5}">
                      <a16:colId xmlns:a16="http://schemas.microsoft.com/office/drawing/2014/main" val="1150220877"/>
                    </a:ext>
                  </a:extLst>
                </a:gridCol>
                <a:gridCol w="1782090">
                  <a:extLst>
                    <a:ext uri="{9D8B030D-6E8A-4147-A177-3AD203B41FA5}">
                      <a16:colId xmlns:a16="http://schemas.microsoft.com/office/drawing/2014/main" val="1738412714"/>
                    </a:ext>
                  </a:extLst>
                </a:gridCol>
                <a:gridCol w="1782090">
                  <a:extLst>
                    <a:ext uri="{9D8B030D-6E8A-4147-A177-3AD203B41FA5}">
                      <a16:colId xmlns:a16="http://schemas.microsoft.com/office/drawing/2014/main" val="1921755639"/>
                    </a:ext>
                  </a:extLst>
                </a:gridCol>
              </a:tblGrid>
              <a:tr h="802037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Destinations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Feedback_10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Star_rating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Inclusive_hotels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Most_visited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0617393"/>
                  </a:ext>
                </a:extLst>
              </a:tr>
              <a:tr h="734232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UAE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Dubai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99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92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7BF01-899A-468D-912E-2A048311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r>
              <a:rPr lang="en-GB" sz="4800" dirty="0"/>
              <a:t>Destinations where there are more than 9 all-inclusive hotels.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5B71A3-3BCF-4473-BD42-E9806DB75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388729"/>
              </p:ext>
            </p:extLst>
          </p:nvPr>
        </p:nvGraphicFramePr>
        <p:xfrm>
          <a:off x="1115568" y="3501798"/>
          <a:ext cx="10168131" cy="2222586"/>
        </p:xfrm>
        <a:graphic>
          <a:graphicData uri="http://schemas.openxmlformats.org/drawingml/2006/table">
            <a:tbl>
              <a:tblPr/>
              <a:tblGrid>
                <a:gridCol w="1613618">
                  <a:extLst>
                    <a:ext uri="{9D8B030D-6E8A-4147-A177-3AD203B41FA5}">
                      <a16:colId xmlns:a16="http://schemas.microsoft.com/office/drawing/2014/main" val="4128185454"/>
                    </a:ext>
                  </a:extLst>
                </a:gridCol>
                <a:gridCol w="1786672">
                  <a:extLst>
                    <a:ext uri="{9D8B030D-6E8A-4147-A177-3AD203B41FA5}">
                      <a16:colId xmlns:a16="http://schemas.microsoft.com/office/drawing/2014/main" val="1585125283"/>
                    </a:ext>
                  </a:extLst>
                </a:gridCol>
                <a:gridCol w="1613618">
                  <a:extLst>
                    <a:ext uri="{9D8B030D-6E8A-4147-A177-3AD203B41FA5}">
                      <a16:colId xmlns:a16="http://schemas.microsoft.com/office/drawing/2014/main" val="844749072"/>
                    </a:ext>
                  </a:extLst>
                </a:gridCol>
                <a:gridCol w="1926987">
                  <a:extLst>
                    <a:ext uri="{9D8B030D-6E8A-4147-A177-3AD203B41FA5}">
                      <a16:colId xmlns:a16="http://schemas.microsoft.com/office/drawing/2014/main" val="305758618"/>
                    </a:ext>
                  </a:extLst>
                </a:gridCol>
                <a:gridCol w="1613618">
                  <a:extLst>
                    <a:ext uri="{9D8B030D-6E8A-4147-A177-3AD203B41FA5}">
                      <a16:colId xmlns:a16="http://schemas.microsoft.com/office/drawing/2014/main" val="2795158223"/>
                    </a:ext>
                  </a:extLst>
                </a:gridCol>
                <a:gridCol w="1613618">
                  <a:extLst>
                    <a:ext uri="{9D8B030D-6E8A-4147-A177-3AD203B41FA5}">
                      <a16:colId xmlns:a16="http://schemas.microsoft.com/office/drawing/2014/main" val="3027984139"/>
                    </a:ext>
                  </a:extLst>
                </a:gridCol>
              </a:tblGrid>
              <a:tr h="37043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Destinations</a:t>
                      </a:r>
                      <a:endParaRPr lang="en-GB" sz="1700" b="0" i="0" u="none" strike="noStrike">
                        <a:solidFill>
                          <a:srgbClr val="AAAAA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Feedback_10</a:t>
                      </a:r>
                      <a:endParaRPr lang="en-GB" sz="1700" b="0" i="0" u="none" strike="noStrike">
                        <a:solidFill>
                          <a:srgbClr val="AAAAA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Star_rating</a:t>
                      </a:r>
                      <a:endParaRPr lang="en-GB" sz="1700" b="0" i="0" u="none" strike="noStrike">
                        <a:solidFill>
                          <a:srgbClr val="AAAAA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Inclusive_hotels</a:t>
                      </a:r>
                      <a:endParaRPr lang="en-GB" sz="1700" b="0" i="0" u="none" strike="noStrike">
                        <a:solidFill>
                          <a:srgbClr val="AAAAA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Most_visited</a:t>
                      </a:r>
                      <a:endParaRPr lang="en-GB" sz="1700" b="0" i="0" u="none" strike="noStrike">
                        <a:solidFill>
                          <a:srgbClr val="AAAAA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89" marR="84189" marT="42094" marB="42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64334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700" b="0" i="0" u="none" strike="noStrike">
                        <a:solidFill>
                          <a:srgbClr val="AAAAA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Greece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8.0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4.0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Thens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0418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AAAAA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Turkey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7.0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Izmir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710769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700" b="0" i="0" u="none" strike="noStrike">
                        <a:solidFill>
                          <a:srgbClr val="AAAAA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Denmark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Aarhus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09240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700" b="0" i="0" u="none" strike="noStrike">
                        <a:solidFill>
                          <a:srgbClr val="AAAAA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Dominican_Rep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Barahona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72023"/>
                  </a:ext>
                </a:extLst>
              </a:tr>
              <a:tr h="37043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GB" sz="1700" b="0" i="0" u="none" strike="noStrike">
                        <a:solidFill>
                          <a:srgbClr val="AAAAA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Thailand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4.0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 dirty="0" err="1">
                          <a:solidFill>
                            <a:srgbClr val="AAAAAA"/>
                          </a:solidFill>
                          <a:effectLst/>
                          <a:latin typeface="Arial" panose="020B0604020202020204" pitchFamily="34" charset="0"/>
                        </a:rPr>
                        <a:t>Bankok</a:t>
                      </a:r>
                      <a:endParaRPr lang="en-GB" sz="1700" b="0" i="0" u="none" strike="noStrike" dirty="0">
                        <a:solidFill>
                          <a:srgbClr val="AAAAA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89" marR="84189" marT="42094" marB="420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68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13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62A0-25D8-45FF-9FBE-EE3D06E7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 with a score above 8</a:t>
            </a: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6869CB-6D82-41D6-9008-29F7B5DD4F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35534"/>
          <a:ext cx="10515600" cy="73152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8600561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901413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513883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51109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813680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5258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Destinations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Feedback_10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Star_rating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Inclusive_hotels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Most_visited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920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UAE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Dubai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28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5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4269B-769F-4740-AF34-0A477B61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10 D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estination with highest feedback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B95FB1-DF5D-4789-B469-1C1C9A85F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219533"/>
              </p:ext>
            </p:extLst>
          </p:nvPr>
        </p:nvGraphicFramePr>
        <p:xfrm>
          <a:off x="4777316" y="1733666"/>
          <a:ext cx="6780702" cy="3388341"/>
        </p:xfrm>
        <a:graphic>
          <a:graphicData uri="http://schemas.openxmlformats.org/drawingml/2006/table">
            <a:tbl>
              <a:tblPr firstRow="1" bandRow="1"/>
              <a:tblGrid>
                <a:gridCol w="1148824">
                  <a:extLst>
                    <a:ext uri="{9D8B030D-6E8A-4147-A177-3AD203B41FA5}">
                      <a16:colId xmlns:a16="http://schemas.microsoft.com/office/drawing/2014/main" val="2038383805"/>
                    </a:ext>
                  </a:extLst>
                </a:gridCol>
                <a:gridCol w="1204276">
                  <a:extLst>
                    <a:ext uri="{9D8B030D-6E8A-4147-A177-3AD203B41FA5}">
                      <a16:colId xmlns:a16="http://schemas.microsoft.com/office/drawing/2014/main" val="1133012972"/>
                    </a:ext>
                  </a:extLst>
                </a:gridCol>
                <a:gridCol w="1036364">
                  <a:extLst>
                    <a:ext uri="{9D8B030D-6E8A-4147-A177-3AD203B41FA5}">
                      <a16:colId xmlns:a16="http://schemas.microsoft.com/office/drawing/2014/main" val="2879149592"/>
                    </a:ext>
                  </a:extLst>
                </a:gridCol>
                <a:gridCol w="1240653">
                  <a:extLst>
                    <a:ext uri="{9D8B030D-6E8A-4147-A177-3AD203B41FA5}">
                      <a16:colId xmlns:a16="http://schemas.microsoft.com/office/drawing/2014/main" val="2774880947"/>
                    </a:ext>
                  </a:extLst>
                </a:gridCol>
                <a:gridCol w="1157475">
                  <a:extLst>
                    <a:ext uri="{9D8B030D-6E8A-4147-A177-3AD203B41FA5}">
                      <a16:colId xmlns:a16="http://schemas.microsoft.com/office/drawing/2014/main" val="1266971331"/>
                    </a:ext>
                  </a:extLst>
                </a:gridCol>
                <a:gridCol w="993110">
                  <a:extLst>
                    <a:ext uri="{9D8B030D-6E8A-4147-A177-3AD203B41FA5}">
                      <a16:colId xmlns:a16="http://schemas.microsoft.com/office/drawing/2014/main" val="3115843526"/>
                    </a:ext>
                  </a:extLst>
                </a:gridCol>
              </a:tblGrid>
              <a:tr h="46091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Destinations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Feedback_10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Star_rating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Inclusive_hotels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Most_visited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2286" marR="62286" marT="31143" marB="31143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9511017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14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UAE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9.0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5.0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7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Dubai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840807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Greece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8.0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4.0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10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Thens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29693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1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Turkey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7.0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3.0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11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Izmir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72171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3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Italy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7.0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3.5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9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Rome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23819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2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Denmark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6.0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3.0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21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Aarhus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72409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13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Seychelles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6.0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3.0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4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Victoria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40133"/>
                  </a:ext>
                </a:extLst>
              </a:tr>
              <a:tr h="46091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4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Dominican_Rep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5.5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3.0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12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Barahona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2673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5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Thailand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5.0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4.0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13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Bankok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51670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7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Maldives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5.0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3.0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8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Male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91763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solidFill>
                            <a:srgbClr val="AAAAAA"/>
                          </a:solidFill>
                          <a:effectLst/>
                        </a:rPr>
                        <a:t>8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Barbados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5.0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2.0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15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solidFill>
                            <a:srgbClr val="AAAAAA"/>
                          </a:solidFill>
                          <a:effectLst/>
                        </a:rPr>
                        <a:t>Bridgetown</a:t>
                      </a:r>
                    </a:p>
                  </a:txBody>
                  <a:tcPr marL="62286" marR="62286" marT="31143" marB="31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4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3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C52F2-C0CB-4627-8766-32CFBD3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catter plot of 10 highest destinations and scores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B24DDE-75E4-430D-A9D6-968DCC662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3331" y="625683"/>
            <a:ext cx="6788917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9941877-401C-434E-ADFE-A0ABC5AD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1723"/>
            <a:ext cx="5346916" cy="60016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)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)"/>
              </a:rPr>
              <a:t>AxesSubplot:xlabel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)"/>
              </a:rPr>
              <a:t>='Destinations',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)"/>
              </a:rPr>
              <a:t>ylabel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)"/>
              </a:rPr>
              <a:t>='Feedback_10'&gt;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0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176CD-9C1C-4F82-8B76-3B290688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</a:t>
            </a:r>
            <a:r>
              <a:rPr lang="en-US" sz="4000" b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ar chart of 10 highest destinations and scores</a:t>
            </a:r>
            <a:br>
              <a:rPr lang="en-US" sz="4000" b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38EC2D1-0FA6-4C8D-9273-30CE218D8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6306" y="467208"/>
            <a:ext cx="6497991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67B4639-604F-495F-AC34-DEEBBF3E9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1482"/>
            <a:ext cx="2068195" cy="60016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)"/>
              </a:rPr>
              <a:t>&lt;AxesSubplot:xlabel='Destinations'&gt;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5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312</Words>
  <Application>Microsoft Office PowerPoint</Application>
  <PresentationFormat>Widescreen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var(--vscode-editor-font-family)</vt:lpstr>
      <vt:lpstr>Office Theme</vt:lpstr>
      <vt:lpstr>Destinations Ratings</vt:lpstr>
      <vt:lpstr>PowerPoint Presentation</vt:lpstr>
      <vt:lpstr>Lowest Scoring Destination: St Lucis has the lowest score of visited countries in this list, the average star rating of hotels in St Lucia is 6, 6 inclusive hotels in the destination and Canaries is the most visited city in St Lucia.</vt:lpstr>
      <vt:lpstr>Highest scoring destination</vt:lpstr>
      <vt:lpstr>Destinations where there are more than 9 all-inclusive hotels.</vt:lpstr>
      <vt:lpstr>Destination with a score above 8 </vt:lpstr>
      <vt:lpstr>10 Destination with highest feedback scores</vt:lpstr>
      <vt:lpstr>Scatter plot of 10 highest destinations and scores</vt:lpstr>
      <vt:lpstr>Bar chart of 10 highest destinations and scores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Destinations Ratings</dc:title>
  <dc:creator>Enobong Ebitu</dc:creator>
  <cp:lastModifiedBy>Enobong Ebitu</cp:lastModifiedBy>
  <cp:revision>6</cp:revision>
  <dcterms:created xsi:type="dcterms:W3CDTF">2021-05-25T05:41:20Z</dcterms:created>
  <dcterms:modified xsi:type="dcterms:W3CDTF">2021-05-25T09:41:12Z</dcterms:modified>
</cp:coreProperties>
</file>