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2" r:id="rId4"/>
    <p:sldId id="265" r:id="rId5"/>
    <p:sldId id="266" r:id="rId6"/>
    <p:sldId id="268" r:id="rId7"/>
    <p:sldId id="269" r:id="rId8"/>
    <p:sldId id="270" r:id="rId9"/>
    <p:sldId id="278" r:id="rId10"/>
    <p:sldId id="276" r:id="rId11"/>
    <p:sldId id="279" r:id="rId12"/>
    <p:sldId id="272" r:id="rId13"/>
    <p:sldId id="273" r:id="rId14"/>
    <p:sldId id="274" r:id="rId15"/>
    <p:sldId id="275" r:id="rId16"/>
    <p:sldId id="277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81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5F7E9-0CED-3148-B434-040881C55E8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C708-A2D6-7446-8CED-0F9971486F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72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Los datos ingresados no se pueden eliminar,  solo se pueden agregar en un área especial,  en la empresa.  Quedando el reporte de quién lo hizo</a:t>
            </a:r>
          </a:p>
          <a:p>
            <a:r>
              <a:rPr lang="es-CO" dirty="0" err="1"/>
              <a:t>Boton</a:t>
            </a:r>
            <a:r>
              <a:rPr lang="es-CO" dirty="0"/>
              <a:t> de pánico,  registro de dispositivos.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40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70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64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cobrado solo lo puede </a:t>
            </a:r>
            <a:r>
              <a:rPr lang="es-CO" dirty="0" err="1"/>
              <a:t>odfiicar</a:t>
            </a:r>
            <a:r>
              <a:rPr lang="es-CO" dirty="0"/>
              <a:t> el Director Operativo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689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2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07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46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70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cliente solo se puede modificar el Director Operativo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978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15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3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5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93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9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562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197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71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15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11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08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20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62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9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C708-A2D6-7446-8CED-0F9971486F2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75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DE23-4D6E-874E-8393-10545F96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9B20E-E9B5-344D-9644-B3A33ADEA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29792-8255-C64E-AA58-27C7B623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3D928-EC34-1A41-B166-AF5EA0A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DF4BD-F07E-6642-93CD-EA45F17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4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97DD-7983-4C43-BA69-817B3B9E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80C2-D210-8544-AA0F-B00BA8B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EFB39-FC12-F04F-B4F2-7D3FCF68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1D501-134C-E241-9173-51AFCD71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4F3B1-B19D-E64C-8BD3-171E981A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0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A30078-40EE-4C4E-A27D-8EE3808A9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7E2B51-5C05-654F-A8C5-F14693C7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05921-D2BD-4C47-AAAA-7370D6AB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A890A-F965-A345-BB01-74AB35F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007F9-FABE-2443-BD00-4BD3A173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1AF3-3851-964B-B85F-4202EBB3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4B210-AF28-3746-918F-57646F0A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49BF0-F283-1E40-A281-AFEEED66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8FF7A-3BEF-5047-B8D2-1F00B5A0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76FDC-8C72-E346-A396-BFFF9FD6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88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745AC-F720-C84B-82FF-287F2BEE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00AC2-9CDE-3740-9AAA-D4A35894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45B2E-FCF9-1D4F-9612-5994D1B0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1519D-E7A8-504C-B054-419DC987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BD07-DD36-DD4B-B1A1-1D2F440E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6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9E7B8-AD0E-FC46-9F30-124044E2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003BB-89A0-E745-A19B-7916EF93E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0BA00-4BB1-BB43-A3D4-29576F01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4D13C-F840-E646-BCA4-CA450FB8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0DDE0-015A-A64F-933E-E005B85B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994E11-5A50-CB4D-A1CB-47C12CB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7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A470-CAA5-C446-B848-C0836426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049F9-8B3A-4C40-BCB8-8CE95C89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094DA4-C4E2-0545-82CB-5A869AA7B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30D694-21A0-6D44-B00A-9AF733AEC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31A65A-47C8-7E47-84F2-834FC0A6D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FBC30-C3B2-7C4B-8E72-69C33A4E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11F7E-B420-0043-9CA0-B04C1106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28B8E5-9D10-484C-8621-DF2F1E4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7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688CC-427F-2746-8B3C-92C4B81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EE00C-0FE0-FA40-96C5-0ED66CF7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F427F5-5FC6-C54D-8EEA-41D7126F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1B4AF1-B287-BF46-8060-9EE1A4B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11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885E1-AE93-144A-9F08-F13E7096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0289B-1090-074D-84A5-BE043027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1A85F-5392-1F4E-BD98-C8E23CDF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8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C1CE3-B664-9549-9FC0-1A1ED778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8AFA0-C6FA-414C-B72D-D5775BBE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001855-5225-D74A-8DC4-9A0910BEB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E9A0C-28CC-C340-BA0A-AB1DCAD5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AE423-1075-DB40-8008-781086D2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3F6CB-0057-3F41-B226-96E19C0B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8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FBB8-162F-7248-ADEA-2FD43ADD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487C0-7A97-0544-BF6E-3C7F091C9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607F83-6068-1F4F-9948-21CEE2DD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5C2AF-F4C4-4D45-90C2-F4C88E07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2CCA3F-8AD5-F747-83E6-559A9A48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59AB7-70D4-6C4C-A068-BB7B23D9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1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F236DC-B896-9D44-9D8C-F55279C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1F356-0681-B241-A209-DA6FC97C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567C3-D6B1-274C-A511-849FDB51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DB19-2E11-7741-A356-7A307D94D1CD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4C803-07BF-6344-873A-A21FAC46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872FC-3FAE-8947-A156-EC50888B6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0DFA-B323-BF4D-B20F-C94C6F9D09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5383D-C15C-5940-ABB7-21B1604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 rot="16200000">
            <a:off x="-980081" y="3156970"/>
            <a:ext cx="30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/>
              <a:t>perfiles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BC1B44-B964-E744-A444-D59E314C9C8B}"/>
              </a:ext>
            </a:extLst>
          </p:cNvPr>
          <p:cNvSpPr txBox="1"/>
          <p:nvPr/>
        </p:nvSpPr>
        <p:spPr>
          <a:xfrm>
            <a:off x="1912790" y="2914496"/>
            <a:ext cx="96032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Supervisor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FF93D6-FAF5-3E42-B0FC-4BA88CDC61EB}"/>
              </a:ext>
            </a:extLst>
          </p:cNvPr>
          <p:cNvSpPr txBox="1"/>
          <p:nvPr/>
        </p:nvSpPr>
        <p:spPr>
          <a:xfrm rot="16200000">
            <a:off x="1151474" y="4077488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6642EE-80B4-CF46-82ED-8DD0F2D5DD0D}"/>
              </a:ext>
            </a:extLst>
          </p:cNvPr>
          <p:cNvSpPr txBox="1"/>
          <p:nvPr/>
        </p:nvSpPr>
        <p:spPr>
          <a:xfrm>
            <a:off x="2271125" y="2267365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(Agencia) Director Operativo 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DCDA30-B257-9D45-BD46-4C8F02A06A7F}"/>
              </a:ext>
            </a:extLst>
          </p:cNvPr>
          <p:cNvSpPr txBox="1"/>
          <p:nvPr/>
        </p:nvSpPr>
        <p:spPr>
          <a:xfrm rot="16200000">
            <a:off x="1584889" y="408070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65DF86-03CF-554C-8F25-5CE35ACE03F5}"/>
              </a:ext>
            </a:extLst>
          </p:cNvPr>
          <p:cNvSpPr txBox="1"/>
          <p:nvPr/>
        </p:nvSpPr>
        <p:spPr>
          <a:xfrm rot="16200000">
            <a:off x="1973833" y="408070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1FEC18-0FDD-274C-A578-E2232877BEE8}"/>
              </a:ext>
            </a:extLst>
          </p:cNvPr>
          <p:cNvSpPr txBox="1"/>
          <p:nvPr/>
        </p:nvSpPr>
        <p:spPr>
          <a:xfrm rot="16200000">
            <a:off x="2446505" y="4096792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4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81FB21-D4E0-6C4C-9E67-F28B5B7D709F}"/>
              </a:ext>
            </a:extLst>
          </p:cNvPr>
          <p:cNvSpPr txBox="1"/>
          <p:nvPr/>
        </p:nvSpPr>
        <p:spPr>
          <a:xfrm rot="16200000">
            <a:off x="2890735" y="4086247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5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EAF0B79-E4FC-2F4C-86EC-5447A0765FD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392954" y="2544364"/>
            <a:ext cx="1341506" cy="370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D37460A-06C4-7241-865A-4114EF0266B1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1529943" y="3191495"/>
            <a:ext cx="863011" cy="64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0F16BCC-D3DD-6A44-984B-107509C28772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1963358" y="3191495"/>
            <a:ext cx="429596" cy="6492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E59F73D-D3F6-2E43-A9D7-3EA534802519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2352303" y="3191495"/>
            <a:ext cx="40651" cy="6492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44598F4-274D-394B-B6F1-C1F5DFACBDD3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>
            <a:off x="2392954" y="3191495"/>
            <a:ext cx="432021" cy="665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7FF0557-CEB8-B949-AD7E-393C73548AB8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>
            <a:off x="2392954" y="3191495"/>
            <a:ext cx="876251" cy="654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B5373F0-5C90-EB49-9BA5-33C93999C0C5}"/>
              </a:ext>
            </a:extLst>
          </p:cNvPr>
          <p:cNvSpPr txBox="1"/>
          <p:nvPr/>
        </p:nvSpPr>
        <p:spPr>
          <a:xfrm>
            <a:off x="4294858" y="2936547"/>
            <a:ext cx="869982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Supevisor2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2B69348-DCC5-2045-9CC1-D0E72914134F}"/>
              </a:ext>
            </a:extLst>
          </p:cNvPr>
          <p:cNvSpPr txBox="1"/>
          <p:nvPr/>
        </p:nvSpPr>
        <p:spPr>
          <a:xfrm rot="16200000">
            <a:off x="3548921" y="4077488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0E94137-FABF-4940-B43D-739B314752E5}"/>
              </a:ext>
            </a:extLst>
          </p:cNvPr>
          <p:cNvSpPr txBox="1"/>
          <p:nvPr/>
        </p:nvSpPr>
        <p:spPr>
          <a:xfrm rot="16200000">
            <a:off x="3982336" y="408070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BC3D832-625A-2146-8539-7ACB921F98BC}"/>
              </a:ext>
            </a:extLst>
          </p:cNvPr>
          <p:cNvSpPr txBox="1"/>
          <p:nvPr/>
        </p:nvSpPr>
        <p:spPr>
          <a:xfrm rot="16200000">
            <a:off x="4371280" y="408070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ACDFE5B-A663-2C42-93F0-6EABB7AC4730}"/>
              </a:ext>
            </a:extLst>
          </p:cNvPr>
          <p:cNvSpPr txBox="1"/>
          <p:nvPr/>
        </p:nvSpPr>
        <p:spPr>
          <a:xfrm rot="16200000">
            <a:off x="4768495" y="4083254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4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A45028A-5851-DE4A-AAA9-EFC84EA64518}"/>
              </a:ext>
            </a:extLst>
          </p:cNvPr>
          <p:cNvSpPr txBox="1"/>
          <p:nvPr/>
        </p:nvSpPr>
        <p:spPr>
          <a:xfrm rot="16200000">
            <a:off x="5157439" y="4077488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5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E4DD7076-EBC6-5942-9D83-C17983C9A40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flipH="1">
            <a:off x="3927391" y="3213546"/>
            <a:ext cx="802458" cy="623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7C733347-8608-3346-A229-7C907296F944}"/>
              </a:ext>
            </a:extLst>
          </p:cNvPr>
          <p:cNvCxnSpPr>
            <a:cxnSpLocks/>
            <a:stCxn id="77" idx="2"/>
            <a:endCxn id="80" idx="3"/>
          </p:cNvCxnSpPr>
          <p:nvPr/>
        </p:nvCxnSpPr>
        <p:spPr>
          <a:xfrm flipH="1">
            <a:off x="4360806" y="3213546"/>
            <a:ext cx="369043" cy="6271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237788D9-87C5-AF41-AE34-9B464D1FCDF8}"/>
              </a:ext>
            </a:extLst>
          </p:cNvPr>
          <p:cNvCxnSpPr>
            <a:cxnSpLocks/>
            <a:stCxn id="77" idx="2"/>
            <a:endCxn id="81" idx="3"/>
          </p:cNvCxnSpPr>
          <p:nvPr/>
        </p:nvCxnSpPr>
        <p:spPr>
          <a:xfrm>
            <a:off x="4729849" y="3213546"/>
            <a:ext cx="19901" cy="6271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4A128F4E-808C-4E46-AFAC-2D6D1D9F3148}"/>
              </a:ext>
            </a:extLst>
          </p:cNvPr>
          <p:cNvCxnSpPr>
            <a:cxnSpLocks/>
            <a:stCxn id="77" idx="2"/>
            <a:endCxn id="83" idx="3"/>
          </p:cNvCxnSpPr>
          <p:nvPr/>
        </p:nvCxnSpPr>
        <p:spPr>
          <a:xfrm>
            <a:off x="4729849" y="3213546"/>
            <a:ext cx="417116" cy="6297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16D62B8-DC96-804E-BF32-09B654DC5F6F}"/>
              </a:ext>
            </a:extLst>
          </p:cNvPr>
          <p:cNvCxnSpPr>
            <a:cxnSpLocks/>
            <a:stCxn id="77" idx="2"/>
            <a:endCxn id="84" idx="3"/>
          </p:cNvCxnSpPr>
          <p:nvPr/>
        </p:nvCxnSpPr>
        <p:spPr>
          <a:xfrm>
            <a:off x="4729849" y="3213546"/>
            <a:ext cx="806060" cy="623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F9AD5FA4-D123-7348-A586-5D33EAF563DD}"/>
              </a:ext>
            </a:extLst>
          </p:cNvPr>
          <p:cNvCxnSpPr>
            <a:cxnSpLocks/>
            <a:stCxn id="10" idx="2"/>
            <a:endCxn id="77" idx="0"/>
          </p:cNvCxnSpPr>
          <p:nvPr/>
        </p:nvCxnSpPr>
        <p:spPr>
          <a:xfrm>
            <a:off x="3734460" y="2544364"/>
            <a:ext cx="995389" cy="3921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34AD065-20BC-C74E-BE9B-6590463359EB}"/>
              </a:ext>
            </a:extLst>
          </p:cNvPr>
          <p:cNvSpPr txBox="1"/>
          <p:nvPr/>
        </p:nvSpPr>
        <p:spPr>
          <a:xfrm>
            <a:off x="7260715" y="2945628"/>
            <a:ext cx="96032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Supervisor 1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D0A3708-E092-BE4F-9088-5725984BCC59}"/>
              </a:ext>
            </a:extLst>
          </p:cNvPr>
          <p:cNvSpPr txBox="1"/>
          <p:nvPr/>
        </p:nvSpPr>
        <p:spPr>
          <a:xfrm rot="16200000">
            <a:off x="6493494" y="4125732"/>
            <a:ext cx="938306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126A4677-6E78-A140-A88A-45A2051E0E2A}"/>
              </a:ext>
            </a:extLst>
          </p:cNvPr>
          <p:cNvSpPr txBox="1"/>
          <p:nvPr/>
        </p:nvSpPr>
        <p:spPr>
          <a:xfrm>
            <a:off x="7583684" y="2250838"/>
            <a:ext cx="292667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(Agencia) Director Operativo   2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F0EB241-7A12-F841-8B23-64C586FD7DC5}"/>
              </a:ext>
            </a:extLst>
          </p:cNvPr>
          <p:cNvSpPr txBox="1"/>
          <p:nvPr/>
        </p:nvSpPr>
        <p:spPr>
          <a:xfrm rot="16200000">
            <a:off x="6926908" y="4128951"/>
            <a:ext cx="93830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2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3C36D71-0279-BF47-9CC3-930F1FBE65E4}"/>
              </a:ext>
            </a:extLst>
          </p:cNvPr>
          <p:cNvSpPr txBox="1"/>
          <p:nvPr/>
        </p:nvSpPr>
        <p:spPr>
          <a:xfrm rot="16200000">
            <a:off x="7315853" y="4128950"/>
            <a:ext cx="938306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3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884808EC-04B0-0941-8D57-6E09D202C5E5}"/>
              </a:ext>
            </a:extLst>
          </p:cNvPr>
          <p:cNvSpPr txBox="1"/>
          <p:nvPr/>
        </p:nvSpPr>
        <p:spPr>
          <a:xfrm rot="16200000">
            <a:off x="7713068" y="4131498"/>
            <a:ext cx="938306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4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58D7914C-0C63-E646-A8AB-A90CEA845233}"/>
              </a:ext>
            </a:extLst>
          </p:cNvPr>
          <p:cNvSpPr txBox="1"/>
          <p:nvPr/>
        </p:nvSpPr>
        <p:spPr>
          <a:xfrm rot="16200000">
            <a:off x="8102012" y="4125732"/>
            <a:ext cx="938306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5</a:t>
            </a: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E54F860-6BC5-9B48-A41E-95C8B827D5CE}"/>
              </a:ext>
            </a:extLst>
          </p:cNvPr>
          <p:cNvCxnSpPr>
            <a:stCxn id="102" idx="2"/>
            <a:endCxn id="99" idx="0"/>
          </p:cNvCxnSpPr>
          <p:nvPr/>
        </p:nvCxnSpPr>
        <p:spPr>
          <a:xfrm flipH="1">
            <a:off x="7740879" y="2527837"/>
            <a:ext cx="1306140" cy="4177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3E25DB4-DB9C-0B4D-9635-3AF8AB007A8C}"/>
              </a:ext>
            </a:extLst>
          </p:cNvPr>
          <p:cNvCxnSpPr>
            <a:cxnSpLocks/>
            <a:stCxn id="99" idx="2"/>
            <a:endCxn id="101" idx="3"/>
          </p:cNvCxnSpPr>
          <p:nvPr/>
        </p:nvCxnSpPr>
        <p:spPr>
          <a:xfrm flipH="1">
            <a:off x="6962648" y="3222627"/>
            <a:ext cx="778231" cy="5724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4BE39D4F-4F97-7849-AC6D-A68EDA032AD1}"/>
              </a:ext>
            </a:extLst>
          </p:cNvPr>
          <p:cNvCxnSpPr>
            <a:cxnSpLocks/>
            <a:stCxn id="99" idx="2"/>
            <a:endCxn id="103" idx="3"/>
          </p:cNvCxnSpPr>
          <p:nvPr/>
        </p:nvCxnSpPr>
        <p:spPr>
          <a:xfrm flipH="1">
            <a:off x="7396063" y="3222627"/>
            <a:ext cx="344816" cy="575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369F927-ED48-5043-817C-39192A8D3854}"/>
              </a:ext>
            </a:extLst>
          </p:cNvPr>
          <p:cNvCxnSpPr>
            <a:cxnSpLocks/>
            <a:stCxn id="99" idx="2"/>
            <a:endCxn id="104" idx="3"/>
          </p:cNvCxnSpPr>
          <p:nvPr/>
        </p:nvCxnSpPr>
        <p:spPr>
          <a:xfrm>
            <a:off x="7740879" y="3222627"/>
            <a:ext cx="44128" cy="575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B8E1BA8D-5088-F645-889A-885CD8E99610}"/>
              </a:ext>
            </a:extLst>
          </p:cNvPr>
          <p:cNvCxnSpPr>
            <a:cxnSpLocks/>
            <a:stCxn id="99" idx="2"/>
            <a:endCxn id="106" idx="3"/>
          </p:cNvCxnSpPr>
          <p:nvPr/>
        </p:nvCxnSpPr>
        <p:spPr>
          <a:xfrm>
            <a:off x="7740879" y="3222627"/>
            <a:ext cx="441343" cy="5782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B27C567E-0683-8847-821E-7860C64C84BE}"/>
              </a:ext>
            </a:extLst>
          </p:cNvPr>
          <p:cNvCxnSpPr>
            <a:cxnSpLocks/>
            <a:stCxn id="99" idx="2"/>
            <a:endCxn id="107" idx="3"/>
          </p:cNvCxnSpPr>
          <p:nvPr/>
        </p:nvCxnSpPr>
        <p:spPr>
          <a:xfrm>
            <a:off x="7740879" y="3222627"/>
            <a:ext cx="830287" cy="5724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5EFD09A-DE1C-0747-AD88-F7755F77E9CF}"/>
              </a:ext>
            </a:extLst>
          </p:cNvPr>
          <p:cNvSpPr txBox="1"/>
          <p:nvPr/>
        </p:nvSpPr>
        <p:spPr>
          <a:xfrm>
            <a:off x="9695869" y="2949543"/>
            <a:ext cx="96032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Supervisor 2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E782DEE-01B9-8140-BDB9-8308415C946F}"/>
              </a:ext>
            </a:extLst>
          </p:cNvPr>
          <p:cNvSpPr txBox="1"/>
          <p:nvPr/>
        </p:nvSpPr>
        <p:spPr>
          <a:xfrm rot="16200000">
            <a:off x="9166686" y="4162113"/>
            <a:ext cx="75693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979C89BF-C04B-9445-81A6-830BDBBD1CF6}"/>
              </a:ext>
            </a:extLst>
          </p:cNvPr>
          <p:cNvSpPr txBox="1"/>
          <p:nvPr/>
        </p:nvSpPr>
        <p:spPr>
          <a:xfrm rot="16200000">
            <a:off x="9600101" y="4165331"/>
            <a:ext cx="75693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2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017A86D-C512-964A-A9C7-DC25E0A8FAD0}"/>
              </a:ext>
            </a:extLst>
          </p:cNvPr>
          <p:cNvSpPr txBox="1"/>
          <p:nvPr/>
        </p:nvSpPr>
        <p:spPr>
          <a:xfrm rot="16200000">
            <a:off x="9989045" y="4165331"/>
            <a:ext cx="75693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3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75FEF88-8946-7142-B9F1-FFDEB5B8021D}"/>
              </a:ext>
            </a:extLst>
          </p:cNvPr>
          <p:cNvSpPr txBox="1"/>
          <p:nvPr/>
        </p:nvSpPr>
        <p:spPr>
          <a:xfrm rot="16200000">
            <a:off x="10386260" y="4167879"/>
            <a:ext cx="75693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4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8AFCAECD-A1A0-C348-802F-403AF45C3F8A}"/>
              </a:ext>
            </a:extLst>
          </p:cNvPr>
          <p:cNvSpPr txBox="1"/>
          <p:nvPr/>
        </p:nvSpPr>
        <p:spPr>
          <a:xfrm rot="16200000">
            <a:off x="10775204" y="4162113"/>
            <a:ext cx="756938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5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3BD5B846-8EF0-8D47-AD12-383B08D454F7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>
          <a:xfrm flipH="1">
            <a:off x="9545156" y="3226542"/>
            <a:ext cx="630877" cy="695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424CC1AF-36F9-F440-AC04-9CE6AD50E0D1}"/>
              </a:ext>
            </a:extLst>
          </p:cNvPr>
          <p:cNvCxnSpPr>
            <a:cxnSpLocks/>
            <a:stCxn id="118" idx="2"/>
            <a:endCxn id="121" idx="3"/>
          </p:cNvCxnSpPr>
          <p:nvPr/>
        </p:nvCxnSpPr>
        <p:spPr>
          <a:xfrm flipH="1">
            <a:off x="9978571" y="3226542"/>
            <a:ext cx="197462" cy="6988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416DDA3B-DE9E-984E-A8B6-87742FC4FA43}"/>
              </a:ext>
            </a:extLst>
          </p:cNvPr>
          <p:cNvCxnSpPr>
            <a:cxnSpLocks/>
            <a:stCxn id="118" idx="2"/>
            <a:endCxn id="122" idx="3"/>
          </p:cNvCxnSpPr>
          <p:nvPr/>
        </p:nvCxnSpPr>
        <p:spPr>
          <a:xfrm>
            <a:off x="10176033" y="3226542"/>
            <a:ext cx="191482" cy="6988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2644AF28-74F4-254B-9258-46D0B61F4E74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>
          <a:xfrm>
            <a:off x="10176033" y="3226542"/>
            <a:ext cx="588697" cy="701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00A493E6-DC44-8245-96D4-3730E9FE0007}"/>
              </a:ext>
            </a:extLst>
          </p:cNvPr>
          <p:cNvCxnSpPr>
            <a:cxnSpLocks/>
            <a:stCxn id="118" idx="2"/>
            <a:endCxn id="125" idx="3"/>
          </p:cNvCxnSpPr>
          <p:nvPr/>
        </p:nvCxnSpPr>
        <p:spPr>
          <a:xfrm>
            <a:off x="10176033" y="3226542"/>
            <a:ext cx="977641" cy="695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3C433EBA-FDCE-BE45-8C8F-02DB0E2F22EF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9047019" y="2527837"/>
            <a:ext cx="1129014" cy="4217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echa derecha 172">
            <a:extLst>
              <a:ext uri="{FF2B5EF4-FFF2-40B4-BE49-F238E27FC236}">
                <a16:creationId xmlns:a16="http://schemas.microsoft.com/office/drawing/2014/main" id="{A03E7A15-8E75-534C-86AB-A798199F3118}"/>
              </a:ext>
            </a:extLst>
          </p:cNvPr>
          <p:cNvSpPr/>
          <p:nvPr/>
        </p:nvSpPr>
        <p:spPr>
          <a:xfrm>
            <a:off x="6100065" y="4065156"/>
            <a:ext cx="196769" cy="428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5" name="Flecha derecha 174">
            <a:extLst>
              <a:ext uri="{FF2B5EF4-FFF2-40B4-BE49-F238E27FC236}">
                <a16:creationId xmlns:a16="http://schemas.microsoft.com/office/drawing/2014/main" id="{F561A55C-E6D8-4541-BEB4-0938A2D807E9}"/>
              </a:ext>
            </a:extLst>
          </p:cNvPr>
          <p:cNvSpPr/>
          <p:nvPr/>
        </p:nvSpPr>
        <p:spPr>
          <a:xfrm>
            <a:off x="6104423" y="2849890"/>
            <a:ext cx="196769" cy="428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12D0781D-7101-C040-BEF1-BB75BDB7BAF7}"/>
              </a:ext>
            </a:extLst>
          </p:cNvPr>
          <p:cNvCxnSpPr>
            <a:cxnSpLocks/>
            <a:stCxn id="10" idx="2"/>
            <a:endCxn id="175" idx="0"/>
          </p:cNvCxnSpPr>
          <p:nvPr/>
        </p:nvCxnSpPr>
        <p:spPr>
          <a:xfrm>
            <a:off x="3734460" y="2544364"/>
            <a:ext cx="2468348" cy="305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echa derecha 179">
            <a:extLst>
              <a:ext uri="{FF2B5EF4-FFF2-40B4-BE49-F238E27FC236}">
                <a16:creationId xmlns:a16="http://schemas.microsoft.com/office/drawing/2014/main" id="{6A06B9B9-3CFC-BA4E-AC09-304031A39A11}"/>
              </a:ext>
            </a:extLst>
          </p:cNvPr>
          <p:cNvSpPr/>
          <p:nvPr/>
        </p:nvSpPr>
        <p:spPr>
          <a:xfrm>
            <a:off x="11451954" y="4010614"/>
            <a:ext cx="196769" cy="42826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F2E001F-54CD-0940-B703-6430A29487BE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047019" y="2527837"/>
            <a:ext cx="2459220" cy="369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echa derecha 184">
            <a:extLst>
              <a:ext uri="{FF2B5EF4-FFF2-40B4-BE49-F238E27FC236}">
                <a16:creationId xmlns:a16="http://schemas.microsoft.com/office/drawing/2014/main" id="{88D343A2-6A5D-F040-9368-E68F857C191F}"/>
              </a:ext>
            </a:extLst>
          </p:cNvPr>
          <p:cNvSpPr/>
          <p:nvPr/>
        </p:nvSpPr>
        <p:spPr>
          <a:xfrm>
            <a:off x="11447971" y="2897717"/>
            <a:ext cx="196769" cy="42826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03A33E35-0814-D84E-8324-D294CFDAA754}"/>
              </a:ext>
            </a:extLst>
          </p:cNvPr>
          <p:cNvSpPr txBox="1"/>
          <p:nvPr/>
        </p:nvSpPr>
        <p:spPr>
          <a:xfrm>
            <a:off x="5355776" y="5735741"/>
            <a:ext cx="24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Estructura con 4 niveles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A29952C-AC1C-9383-68D3-084C02F1E5DE}"/>
              </a:ext>
            </a:extLst>
          </p:cNvPr>
          <p:cNvSpPr txBox="1"/>
          <p:nvPr/>
        </p:nvSpPr>
        <p:spPr>
          <a:xfrm>
            <a:off x="4904456" y="123875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EB768D3-9ABC-3D3E-C060-E692172F7F99}"/>
              </a:ext>
            </a:extLst>
          </p:cNvPr>
          <p:cNvCxnSpPr>
            <a:cxnSpLocks/>
            <a:stCxn id="72" idx="2"/>
            <a:endCxn id="10" idx="0"/>
          </p:cNvCxnSpPr>
          <p:nvPr/>
        </p:nvCxnSpPr>
        <p:spPr>
          <a:xfrm flipH="1">
            <a:off x="3734460" y="1515758"/>
            <a:ext cx="2633331" cy="7516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355427D-E88C-81B3-981A-9046B967EF5C}"/>
              </a:ext>
            </a:extLst>
          </p:cNvPr>
          <p:cNvCxnSpPr>
            <a:cxnSpLocks/>
            <a:stCxn id="72" idx="2"/>
            <a:endCxn id="102" idx="0"/>
          </p:cNvCxnSpPr>
          <p:nvPr/>
        </p:nvCxnSpPr>
        <p:spPr>
          <a:xfrm>
            <a:off x="6367791" y="1515758"/>
            <a:ext cx="2679228" cy="735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41A9AEB-5FBE-742F-2F54-5530CFE389A1}"/>
              </a:ext>
            </a:extLst>
          </p:cNvPr>
          <p:cNvSpPr txBox="1"/>
          <p:nvPr/>
        </p:nvSpPr>
        <p:spPr>
          <a:xfrm>
            <a:off x="5535908" y="1906382"/>
            <a:ext cx="1833322" cy="276999"/>
          </a:xfrm>
          <a:prstGeom prst="rect">
            <a:avLst/>
          </a:prstGeom>
          <a:gradFill flip="none" rotWithShape="1">
            <a:gsLst>
              <a:gs pos="61000">
                <a:schemeClr val="accent1">
                  <a:lumMod val="75000"/>
                </a:schemeClr>
              </a:gs>
              <a:gs pos="27000">
                <a:schemeClr val="accent6">
                  <a:lumMod val="50000"/>
                </a:schemeClr>
              </a:gs>
            </a:gsLst>
            <a:lin ang="10800000" scaled="1"/>
            <a:tileRect/>
          </a:gra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err="1">
                <a:solidFill>
                  <a:schemeClr val="bg1"/>
                </a:solidFill>
              </a:rPr>
              <a:t>Depto</a:t>
            </a:r>
            <a:r>
              <a:rPr lang="es-CO" sz="1200" dirty="0">
                <a:solidFill>
                  <a:schemeClr val="bg1"/>
                </a:solidFill>
              </a:rPr>
              <a:t> de </a:t>
            </a:r>
            <a:r>
              <a:rPr lang="es-CO" sz="1200" dirty="0" err="1">
                <a:solidFill>
                  <a:schemeClr val="bg1"/>
                </a:solidFill>
              </a:rPr>
              <a:t>config</a:t>
            </a:r>
            <a:r>
              <a:rPr lang="es-CO" sz="1200" dirty="0">
                <a:solidFill>
                  <a:schemeClr val="bg1"/>
                </a:solidFill>
              </a:rPr>
              <a:t> y cambios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DEA230F1-D5DF-F748-A2CF-C174AC5BC2F0}"/>
              </a:ext>
            </a:extLst>
          </p:cNvPr>
          <p:cNvSpPr txBox="1"/>
          <p:nvPr/>
        </p:nvSpPr>
        <p:spPr>
          <a:xfrm>
            <a:off x="4915661" y="429759"/>
            <a:ext cx="2926670" cy="369332"/>
          </a:xfrm>
          <a:prstGeom prst="rect">
            <a:avLst/>
          </a:prstGeom>
          <a:solidFill>
            <a:schemeClr val="accent2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Root</a:t>
            </a:r>
            <a:endParaRPr lang="es-CO" dirty="0"/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CCE444E9-BCA1-6313-7308-CFFD23E4C3E9}"/>
              </a:ext>
            </a:extLst>
          </p:cNvPr>
          <p:cNvCxnSpPr>
            <a:cxnSpLocks/>
            <a:stCxn id="151" idx="2"/>
            <a:endCxn id="72" idx="0"/>
          </p:cNvCxnSpPr>
          <p:nvPr/>
        </p:nvCxnSpPr>
        <p:spPr>
          <a:xfrm flipH="1">
            <a:off x="6367791" y="799091"/>
            <a:ext cx="11205" cy="439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210FD91C-2480-4080-6503-EB909CB97B7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6378996" y="799091"/>
            <a:ext cx="2330669" cy="3547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echa derecha 158">
            <a:extLst>
              <a:ext uri="{FF2B5EF4-FFF2-40B4-BE49-F238E27FC236}">
                <a16:creationId xmlns:a16="http://schemas.microsoft.com/office/drawing/2014/main" id="{954F9F2E-D160-3241-078C-8F204C0CBA2A}"/>
              </a:ext>
            </a:extLst>
          </p:cNvPr>
          <p:cNvSpPr/>
          <p:nvPr/>
        </p:nvSpPr>
        <p:spPr>
          <a:xfrm>
            <a:off x="8571165" y="1153794"/>
            <a:ext cx="196769" cy="42826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75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4776181" y="15483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695" y="1496324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BE59E252-1F58-3E4E-8E03-6001733EBFBC}"/>
              </a:ext>
            </a:extLst>
          </p:cNvPr>
          <p:cNvSpPr txBox="1"/>
          <p:nvPr/>
        </p:nvSpPr>
        <p:spPr>
          <a:xfrm>
            <a:off x="970207" y="5661007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01BDC3D8-8FDD-8341-A676-B53FE9664662}"/>
              </a:ext>
            </a:extLst>
          </p:cNvPr>
          <p:cNvSpPr txBox="1"/>
          <p:nvPr/>
        </p:nvSpPr>
        <p:spPr>
          <a:xfrm>
            <a:off x="970207" y="5129166"/>
            <a:ext cx="257161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Asignar Capital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911749CD-6FC4-4B46-B172-6DE4683CCCF0}"/>
              </a:ext>
            </a:extLst>
          </p:cNvPr>
          <p:cNvSpPr txBox="1"/>
          <p:nvPr/>
        </p:nvSpPr>
        <p:spPr>
          <a:xfrm>
            <a:off x="3907454" y="2612960"/>
            <a:ext cx="15512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Agencia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1F5FF03F-B05E-9B49-BD49-D0BFAA6A935E}"/>
              </a:ext>
            </a:extLst>
          </p:cNvPr>
          <p:cNvSpPr txBox="1"/>
          <p:nvPr/>
        </p:nvSpPr>
        <p:spPr>
          <a:xfrm>
            <a:off x="5893523" y="2607806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99303C7C-E793-504F-B1FB-3D9EC74C8575}"/>
              </a:ext>
            </a:extLst>
          </p:cNvPr>
          <p:cNvSpPr txBox="1"/>
          <p:nvPr/>
        </p:nvSpPr>
        <p:spPr>
          <a:xfrm>
            <a:off x="8738064" y="2597067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pic>
        <p:nvPicPr>
          <p:cNvPr id="148" name="Gráfico 147" descr="Lupa contorno">
            <a:extLst>
              <a:ext uri="{FF2B5EF4-FFF2-40B4-BE49-F238E27FC236}">
                <a16:creationId xmlns:a16="http://schemas.microsoft.com/office/drawing/2014/main" id="{30520F8A-938C-574F-AD2C-929987EC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711" y="2605749"/>
            <a:ext cx="369332" cy="369332"/>
          </a:xfrm>
          <a:prstGeom prst="rect">
            <a:avLst/>
          </a:prstGeom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76995B35-31F1-0447-A834-4CE42FEC366D}"/>
              </a:ext>
            </a:extLst>
          </p:cNvPr>
          <p:cNvSpPr txBox="1"/>
          <p:nvPr/>
        </p:nvSpPr>
        <p:spPr>
          <a:xfrm>
            <a:off x="3921863" y="3647186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a asignar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9FFDC42A-7A23-E642-9516-654BDD098E93}"/>
              </a:ext>
            </a:extLst>
          </p:cNvPr>
          <p:cNvSpPr txBox="1"/>
          <p:nvPr/>
        </p:nvSpPr>
        <p:spPr>
          <a:xfrm>
            <a:off x="3889637" y="3147344"/>
            <a:ext cx="35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Asignar capital al Director Operativo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CBF662DA-F30D-6D46-80A6-F3C5E4A7F8CB}"/>
              </a:ext>
            </a:extLst>
          </p:cNvPr>
          <p:cNvSpPr txBox="1"/>
          <p:nvPr/>
        </p:nvSpPr>
        <p:spPr>
          <a:xfrm>
            <a:off x="5597089" y="3648082"/>
            <a:ext cx="1504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8AE7E646-C4D8-CD48-B98F-06E065B32FC9}"/>
              </a:ext>
            </a:extLst>
          </p:cNvPr>
          <p:cNvSpPr txBox="1"/>
          <p:nvPr/>
        </p:nvSpPr>
        <p:spPr>
          <a:xfrm>
            <a:off x="6738131" y="3654243"/>
            <a:ext cx="19198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 de recarga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EAD541FB-84EC-3F43-BB87-46B80AFA7FB5}"/>
              </a:ext>
            </a:extLst>
          </p:cNvPr>
          <p:cNvSpPr txBox="1"/>
          <p:nvPr/>
        </p:nvSpPr>
        <p:spPr>
          <a:xfrm>
            <a:off x="10258842" y="3654243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Comprobante</a:t>
            </a:r>
          </a:p>
        </p:txBody>
      </p:sp>
      <p:pic>
        <p:nvPicPr>
          <p:cNvPr id="154" name="Gráfico 153" descr="Clip con relleno sólido">
            <a:extLst>
              <a:ext uri="{FF2B5EF4-FFF2-40B4-BE49-F238E27FC236}">
                <a16:creationId xmlns:a16="http://schemas.microsoft.com/office/drawing/2014/main" id="{1502466F-5E7C-DB4D-A7BE-E95B1393C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8260" y="3643848"/>
            <a:ext cx="369332" cy="369332"/>
          </a:xfrm>
          <a:prstGeom prst="rect">
            <a:avLst/>
          </a:prstGeom>
        </p:spPr>
      </p:pic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B2FA2BF-D5B2-8E4B-BBAD-39CDDB3B3837}"/>
              </a:ext>
            </a:extLst>
          </p:cNvPr>
          <p:cNvSpPr txBox="1"/>
          <p:nvPr/>
        </p:nvSpPr>
        <p:spPr>
          <a:xfrm>
            <a:off x="6126070" y="6014129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754234FA-6554-9141-B8A6-AAC99535DB97}"/>
              </a:ext>
            </a:extLst>
          </p:cNvPr>
          <p:cNvSpPr txBox="1"/>
          <p:nvPr/>
        </p:nvSpPr>
        <p:spPr>
          <a:xfrm>
            <a:off x="3885903" y="4226720"/>
            <a:ext cx="6427140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Observaciones:</a:t>
            </a: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540BD60F-647B-154E-A007-617A033BB22A}"/>
              </a:ext>
            </a:extLst>
          </p:cNvPr>
          <p:cNvSpPr txBox="1"/>
          <p:nvPr/>
        </p:nvSpPr>
        <p:spPr>
          <a:xfrm>
            <a:off x="8891843" y="3666394"/>
            <a:ext cx="140390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efect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F82005-DECB-1341-A8B6-9EB5D8AF3FFC}"/>
              </a:ext>
            </a:extLst>
          </p:cNvPr>
          <p:cNvSpPr txBox="1"/>
          <p:nvPr/>
        </p:nvSpPr>
        <p:spPr>
          <a:xfrm>
            <a:off x="9248172" y="2037144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27169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3734460" y="19722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5545436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166386" y="84875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8E919D3-9119-8643-B377-329F07D8E539}"/>
              </a:ext>
            </a:extLst>
          </p:cNvPr>
          <p:cNvSpPr txBox="1"/>
          <p:nvPr/>
        </p:nvSpPr>
        <p:spPr>
          <a:xfrm>
            <a:off x="962368" y="601144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BA30FE-90AF-9440-A654-8278820245E0}"/>
              </a:ext>
            </a:extLst>
          </p:cNvPr>
          <p:cNvSpPr txBox="1"/>
          <p:nvPr/>
        </p:nvSpPr>
        <p:spPr>
          <a:xfrm>
            <a:off x="989519" y="4552871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Capital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5FF587-CFEF-2AC5-5676-FDB6747B2E4A}"/>
              </a:ext>
            </a:extLst>
          </p:cNvPr>
          <p:cNvSpPr txBox="1"/>
          <p:nvPr/>
        </p:nvSpPr>
        <p:spPr>
          <a:xfrm>
            <a:off x="982871" y="5028767"/>
            <a:ext cx="257161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Cierre período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8B9AC59-3A58-A37F-EBF5-BC254226A0DE}"/>
              </a:ext>
            </a:extLst>
          </p:cNvPr>
          <p:cNvSpPr txBox="1"/>
          <p:nvPr/>
        </p:nvSpPr>
        <p:spPr>
          <a:xfrm>
            <a:off x="8971003" y="1825506"/>
            <a:ext cx="11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Moneda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2CA3DE9-2319-A001-D651-CFF7D52E8169}"/>
              </a:ext>
            </a:extLst>
          </p:cNvPr>
          <p:cNvSpPr txBox="1"/>
          <p:nvPr/>
        </p:nvSpPr>
        <p:spPr>
          <a:xfrm>
            <a:off x="3734461" y="1825506"/>
            <a:ext cx="166013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87D0C39-0C45-15C9-6AB7-CEA651FAC7F1}"/>
              </a:ext>
            </a:extLst>
          </p:cNvPr>
          <p:cNvSpPr txBox="1"/>
          <p:nvPr/>
        </p:nvSpPr>
        <p:spPr>
          <a:xfrm>
            <a:off x="5875706" y="1820352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agencia</a:t>
            </a:r>
          </a:p>
        </p:txBody>
      </p:sp>
      <p:pic>
        <p:nvPicPr>
          <p:cNvPr id="72" name="Gráfico 71" descr="Lupa contorno">
            <a:extLst>
              <a:ext uri="{FF2B5EF4-FFF2-40B4-BE49-F238E27FC236}">
                <a16:creationId xmlns:a16="http://schemas.microsoft.com/office/drawing/2014/main" id="{B6C32A45-E3CC-C03A-6337-A583A2A1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894" y="1818295"/>
            <a:ext cx="369332" cy="369332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:a16="http://schemas.microsoft.com/office/drawing/2014/main" id="{08B68525-1971-0B0D-CB4C-745C50903025}"/>
              </a:ext>
            </a:extLst>
          </p:cNvPr>
          <p:cNvSpPr txBox="1"/>
          <p:nvPr/>
        </p:nvSpPr>
        <p:spPr>
          <a:xfrm>
            <a:off x="5173134" y="6342376"/>
            <a:ext cx="19673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Cerrar Período</a:t>
            </a:r>
          </a:p>
        </p:txBody>
      </p:sp>
    </p:spTree>
    <p:extLst>
      <p:ext uri="{BB962C8B-B14F-4D97-AF65-F5344CB8AC3E}">
        <p14:creationId xmlns:p14="http://schemas.microsoft.com/office/powerpoint/2010/main" val="352000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/>
            </a:gs>
            <a:gs pos="7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64544" y="5095448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Autorizar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70105" y="3059668"/>
            <a:ext cx="256387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Crear/Cartera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1025130" y="4110690"/>
            <a:ext cx="3410472" cy="28340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Supervisor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9DEEF6-4FCE-F941-A7D4-0B0A171B05FA}"/>
              </a:ext>
            </a:extLst>
          </p:cNvPr>
          <p:cNvSpPr txBox="1"/>
          <p:nvPr/>
        </p:nvSpPr>
        <p:spPr>
          <a:xfrm>
            <a:off x="4348213" y="1394068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213" y="1727576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C29494-E049-BA42-9D75-11F8CC14C50E}"/>
              </a:ext>
            </a:extLst>
          </p:cNvPr>
          <p:cNvSpPr txBox="1"/>
          <p:nvPr/>
        </p:nvSpPr>
        <p:spPr>
          <a:xfrm>
            <a:off x="970105" y="3567350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supervisor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E30A70-35A9-274A-9927-A51D37090D10}"/>
              </a:ext>
            </a:extLst>
          </p:cNvPr>
          <p:cNvSpPr txBox="1"/>
          <p:nvPr/>
        </p:nvSpPr>
        <p:spPr>
          <a:xfrm>
            <a:off x="970105" y="406019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1A856-513A-B94C-9937-181090CA1DAE}"/>
              </a:ext>
            </a:extLst>
          </p:cNvPr>
          <p:cNvSpPr txBox="1"/>
          <p:nvPr/>
        </p:nvSpPr>
        <p:spPr>
          <a:xfrm>
            <a:off x="950691" y="454548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Cerrar/abril Caja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0B5EF9-E959-0F42-969E-79B28F2DCFC7}"/>
              </a:ext>
            </a:extLst>
          </p:cNvPr>
          <p:cNvSpPr txBox="1"/>
          <p:nvPr/>
        </p:nvSpPr>
        <p:spPr>
          <a:xfrm>
            <a:off x="3949600" y="2547153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Crear/Cartera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2BCCBB-34F1-9447-8769-8A00BBB9DDBF}"/>
              </a:ext>
            </a:extLst>
          </p:cNvPr>
          <p:cNvSpPr txBox="1"/>
          <p:nvPr/>
        </p:nvSpPr>
        <p:spPr>
          <a:xfrm>
            <a:off x="3981442" y="2997398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5E1A23-CC00-8045-A558-04238CDCF3E2}"/>
              </a:ext>
            </a:extLst>
          </p:cNvPr>
          <p:cNvSpPr txBox="1"/>
          <p:nvPr/>
        </p:nvSpPr>
        <p:spPr>
          <a:xfrm>
            <a:off x="6048777" y="2984603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3C49CF-5830-114A-AA0C-BA44B5867D2D}"/>
              </a:ext>
            </a:extLst>
          </p:cNvPr>
          <p:cNvSpPr txBox="1"/>
          <p:nvPr/>
        </p:nvSpPr>
        <p:spPr>
          <a:xfrm>
            <a:off x="8731962" y="2988409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5F2789-3B54-5142-AA3A-61BDF08C45F8}"/>
              </a:ext>
            </a:extLst>
          </p:cNvPr>
          <p:cNvSpPr txBox="1"/>
          <p:nvPr/>
        </p:nvSpPr>
        <p:spPr>
          <a:xfrm>
            <a:off x="3981442" y="3434548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Residencia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8972132-76FC-2A43-83D6-2F6A06A20DD3}"/>
              </a:ext>
            </a:extLst>
          </p:cNvPr>
          <p:cNvSpPr txBox="1"/>
          <p:nvPr/>
        </p:nvSpPr>
        <p:spPr>
          <a:xfrm>
            <a:off x="3981442" y="3869328"/>
            <a:ext cx="13544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574CA3-A7BE-D441-ADEF-9B6D7CD1ED48}"/>
              </a:ext>
            </a:extLst>
          </p:cNvPr>
          <p:cNvSpPr txBox="1"/>
          <p:nvPr/>
        </p:nvSpPr>
        <p:spPr>
          <a:xfrm>
            <a:off x="5477547" y="3869328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FE74509-2E70-E34F-B999-BCB886AC235B}"/>
              </a:ext>
            </a:extLst>
          </p:cNvPr>
          <p:cNvSpPr txBox="1"/>
          <p:nvPr/>
        </p:nvSpPr>
        <p:spPr>
          <a:xfrm>
            <a:off x="7411201" y="3872600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04159A9-AC04-2E49-B774-572CAC77DBEE}"/>
              </a:ext>
            </a:extLst>
          </p:cNvPr>
          <p:cNvSpPr txBox="1"/>
          <p:nvPr/>
        </p:nvSpPr>
        <p:spPr>
          <a:xfrm>
            <a:off x="4684426" y="5779228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2F8538A-ECA4-AC41-9905-E0666FB4BCEF}"/>
              </a:ext>
            </a:extLst>
          </p:cNvPr>
          <p:cNvSpPr txBox="1"/>
          <p:nvPr/>
        </p:nvSpPr>
        <p:spPr>
          <a:xfrm>
            <a:off x="5646389" y="5624119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E1F3E3-E1CA-564B-BB29-9EDEE53142C8}"/>
              </a:ext>
            </a:extLst>
          </p:cNvPr>
          <p:cNvSpPr txBox="1"/>
          <p:nvPr/>
        </p:nvSpPr>
        <p:spPr>
          <a:xfrm>
            <a:off x="5676259" y="6045308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Personal</a:t>
            </a:r>
          </a:p>
        </p:txBody>
      </p:sp>
      <p:pic>
        <p:nvPicPr>
          <p:cNvPr id="34" name="Gráfico 33" descr="Clip con relleno sólido">
            <a:extLst>
              <a:ext uri="{FF2B5EF4-FFF2-40B4-BE49-F238E27FC236}">
                <a16:creationId xmlns:a16="http://schemas.microsoft.com/office/drawing/2014/main" id="{9729F45B-8922-6340-BAEA-6A1039AB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9335" y="5590199"/>
            <a:ext cx="369332" cy="369332"/>
          </a:xfrm>
          <a:prstGeom prst="rect">
            <a:avLst/>
          </a:prstGeom>
        </p:spPr>
      </p:pic>
      <p:pic>
        <p:nvPicPr>
          <p:cNvPr id="35" name="Gráfico 34" descr="Clip con relleno sólido">
            <a:extLst>
              <a:ext uri="{FF2B5EF4-FFF2-40B4-BE49-F238E27FC236}">
                <a16:creationId xmlns:a16="http://schemas.microsoft.com/office/drawing/2014/main" id="{2AAB55BE-9469-D647-8A02-A6BC1F6B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375" y="6045308"/>
            <a:ext cx="369332" cy="369332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11FF7DE-FA6C-884C-8D85-4A41B9134CCA}"/>
              </a:ext>
            </a:extLst>
          </p:cNvPr>
          <p:cNvSpPr txBox="1"/>
          <p:nvPr/>
        </p:nvSpPr>
        <p:spPr>
          <a:xfrm>
            <a:off x="3972750" y="4303601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Zona asignada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D0BA997-10F1-6543-971A-D36F2E825B09}"/>
              </a:ext>
            </a:extLst>
          </p:cNvPr>
          <p:cNvSpPr txBox="1"/>
          <p:nvPr/>
        </p:nvSpPr>
        <p:spPr>
          <a:xfrm>
            <a:off x="7934630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pic>
        <p:nvPicPr>
          <p:cNvPr id="40" name="Gráfico 39" descr="Lupa contorno">
            <a:extLst>
              <a:ext uri="{FF2B5EF4-FFF2-40B4-BE49-F238E27FC236}">
                <a16:creationId xmlns:a16="http://schemas.microsoft.com/office/drawing/2014/main" id="{245481FA-8023-ED47-A995-7B841A07E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274" y="2984603"/>
            <a:ext cx="369332" cy="369332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2CDBE2EC-E8AD-7B4A-B3D5-D04D2713D023}"/>
              </a:ext>
            </a:extLst>
          </p:cNvPr>
          <p:cNvSpPr txBox="1"/>
          <p:nvPr/>
        </p:nvSpPr>
        <p:spPr>
          <a:xfrm>
            <a:off x="3981443" y="4793130"/>
            <a:ext cx="2114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Supervisor Jefe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0D5BB37-A2B2-0747-8EAA-FCBB31AEFF5D}"/>
              </a:ext>
            </a:extLst>
          </p:cNvPr>
          <p:cNvSpPr txBox="1"/>
          <p:nvPr/>
        </p:nvSpPr>
        <p:spPr>
          <a:xfrm>
            <a:off x="9826906" y="3428871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Personal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892751F-C67E-4840-B3E3-BFDD5DC6E293}"/>
              </a:ext>
            </a:extLst>
          </p:cNvPr>
          <p:cNvSpPr txBox="1"/>
          <p:nvPr/>
        </p:nvSpPr>
        <p:spPr>
          <a:xfrm>
            <a:off x="9826906" y="4330386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Asignado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25E713-F1C4-CC4D-90D8-0C2D8F268FD3}"/>
              </a:ext>
            </a:extLst>
          </p:cNvPr>
          <p:cNvSpPr txBox="1"/>
          <p:nvPr/>
        </p:nvSpPr>
        <p:spPr>
          <a:xfrm>
            <a:off x="9311989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Eliminar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98C4823-B1E3-AE4D-BB55-8931AADAC575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48CCEA7-5CDD-4D44-8319-BBA772BC771E}"/>
              </a:ext>
            </a:extLst>
          </p:cNvPr>
          <p:cNvSpPr txBox="1"/>
          <p:nvPr/>
        </p:nvSpPr>
        <p:spPr>
          <a:xfrm>
            <a:off x="259519" y="897199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6314048-EAD2-9544-A8AF-6D10B45E59A3}"/>
              </a:ext>
            </a:extLst>
          </p:cNvPr>
          <p:cNvSpPr txBox="1"/>
          <p:nvPr/>
        </p:nvSpPr>
        <p:spPr>
          <a:xfrm>
            <a:off x="3889637" y="184329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Administrador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5954E73-D479-97D3-0D90-4DDA244F77EE}"/>
              </a:ext>
            </a:extLst>
          </p:cNvPr>
          <p:cNvSpPr txBox="1"/>
          <p:nvPr/>
        </p:nvSpPr>
        <p:spPr>
          <a:xfrm>
            <a:off x="942954" y="59885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6AFD9BE-6FB8-C278-6672-396AD208FB15}"/>
              </a:ext>
            </a:extLst>
          </p:cNvPr>
          <p:cNvSpPr txBox="1"/>
          <p:nvPr/>
        </p:nvSpPr>
        <p:spPr>
          <a:xfrm>
            <a:off x="962368" y="5546014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2130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/>
            </a:gs>
            <a:gs pos="7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64544" y="5095448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Autorizar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0106" y="258259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70105" y="305966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1025130" y="4110690"/>
            <a:ext cx="3410472" cy="28340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>
                <a:solidFill>
                  <a:schemeClr val="bg1"/>
                </a:solidFill>
              </a:rPr>
              <a:t>supervisro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9DEEF6-4FCE-F941-A7D4-0B0A171B05FA}"/>
              </a:ext>
            </a:extLst>
          </p:cNvPr>
          <p:cNvSpPr txBox="1"/>
          <p:nvPr/>
        </p:nvSpPr>
        <p:spPr>
          <a:xfrm>
            <a:off x="4348213" y="1394068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213" y="1727576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C29494-E049-BA42-9D75-11F8CC14C50E}"/>
              </a:ext>
            </a:extLst>
          </p:cNvPr>
          <p:cNvSpPr txBox="1"/>
          <p:nvPr/>
        </p:nvSpPr>
        <p:spPr>
          <a:xfrm>
            <a:off x="970105" y="3567350"/>
            <a:ext cx="256387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Asignar supervisor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E30A70-35A9-274A-9927-A51D37090D10}"/>
              </a:ext>
            </a:extLst>
          </p:cNvPr>
          <p:cNvSpPr txBox="1"/>
          <p:nvPr/>
        </p:nvSpPr>
        <p:spPr>
          <a:xfrm>
            <a:off x="970105" y="406019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1A856-513A-B94C-9937-181090CA1DAE}"/>
              </a:ext>
            </a:extLst>
          </p:cNvPr>
          <p:cNvSpPr txBox="1"/>
          <p:nvPr/>
        </p:nvSpPr>
        <p:spPr>
          <a:xfrm>
            <a:off x="950691" y="454548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Cerrar/abril Caja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75AFDE-89B0-CB4C-9C3A-C317A1F85EC0}"/>
              </a:ext>
            </a:extLst>
          </p:cNvPr>
          <p:cNvSpPr txBox="1"/>
          <p:nvPr/>
        </p:nvSpPr>
        <p:spPr>
          <a:xfrm>
            <a:off x="3889637" y="184329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5720BA3-2DE9-0143-9784-E46B9FB77071}"/>
              </a:ext>
            </a:extLst>
          </p:cNvPr>
          <p:cNvSpPr txBox="1"/>
          <p:nvPr/>
        </p:nvSpPr>
        <p:spPr>
          <a:xfrm>
            <a:off x="3907454" y="3079911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Supervisor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E55CF29-89F2-DB42-AAF7-89083F1C92BB}"/>
              </a:ext>
            </a:extLst>
          </p:cNvPr>
          <p:cNvSpPr txBox="1"/>
          <p:nvPr/>
        </p:nvSpPr>
        <p:spPr>
          <a:xfrm>
            <a:off x="6049855" y="3080684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5621CA-95A6-6C43-A111-734B854BF6EC}"/>
              </a:ext>
            </a:extLst>
          </p:cNvPr>
          <p:cNvSpPr txBox="1"/>
          <p:nvPr/>
        </p:nvSpPr>
        <p:spPr>
          <a:xfrm>
            <a:off x="8715750" y="3077583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pic>
        <p:nvPicPr>
          <p:cNvPr id="24" name="Gráfico 23" descr="Lupa contorno">
            <a:extLst>
              <a:ext uri="{FF2B5EF4-FFF2-40B4-BE49-F238E27FC236}">
                <a16:creationId xmlns:a16="http://schemas.microsoft.com/office/drawing/2014/main" id="{C41BED15-22B0-0140-AADE-078DBE8F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309" y="3077583"/>
            <a:ext cx="369332" cy="36933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60FCEE1-5441-634B-9F02-5BCA06CF2B10}"/>
              </a:ext>
            </a:extLst>
          </p:cNvPr>
          <p:cNvSpPr txBox="1"/>
          <p:nvPr/>
        </p:nvSpPr>
        <p:spPr>
          <a:xfrm>
            <a:off x="3907454" y="4048331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Cartera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5A3D6A-0D62-8C44-B3F3-2F4FD16D49B4}"/>
              </a:ext>
            </a:extLst>
          </p:cNvPr>
          <p:cNvSpPr txBox="1"/>
          <p:nvPr/>
        </p:nvSpPr>
        <p:spPr>
          <a:xfrm>
            <a:off x="6049855" y="4049104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EDB465-7417-EF4D-8FEA-96248EA085CF}"/>
              </a:ext>
            </a:extLst>
          </p:cNvPr>
          <p:cNvSpPr txBox="1"/>
          <p:nvPr/>
        </p:nvSpPr>
        <p:spPr>
          <a:xfrm>
            <a:off x="8715750" y="4046003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263CB3-71C6-F842-B920-27412DAD0EA3}"/>
              </a:ext>
            </a:extLst>
          </p:cNvPr>
          <p:cNvSpPr txBox="1"/>
          <p:nvPr/>
        </p:nvSpPr>
        <p:spPr>
          <a:xfrm>
            <a:off x="3907454" y="3563668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Asignar al Cartera:</a:t>
            </a:r>
          </a:p>
        </p:txBody>
      </p:sp>
      <p:pic>
        <p:nvPicPr>
          <p:cNvPr id="29" name="Gráfico 28" descr="Lupa contorno">
            <a:extLst>
              <a:ext uri="{FF2B5EF4-FFF2-40B4-BE49-F238E27FC236}">
                <a16:creationId xmlns:a16="http://schemas.microsoft.com/office/drawing/2014/main" id="{14FF16B7-4B57-AB44-B7F3-B34D313A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0791" y="4046003"/>
            <a:ext cx="369332" cy="36933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84A5AF5A-57F3-9649-899D-C0EAA9F46A61}"/>
              </a:ext>
            </a:extLst>
          </p:cNvPr>
          <p:cNvSpPr txBox="1"/>
          <p:nvPr/>
        </p:nvSpPr>
        <p:spPr>
          <a:xfrm>
            <a:off x="3907454" y="4616226"/>
            <a:ext cx="211844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de recorrido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C98BBD-9E72-4D4F-B0A2-3273C3D4A46E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1BCA51-2AC1-C644-846D-1F71639B5FB6}"/>
              </a:ext>
            </a:extLst>
          </p:cNvPr>
          <p:cNvSpPr txBox="1"/>
          <p:nvPr/>
        </p:nvSpPr>
        <p:spPr>
          <a:xfrm>
            <a:off x="259519" y="897199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C24BA7-A9B7-A840-93A2-6529D61BBF6C}"/>
              </a:ext>
            </a:extLst>
          </p:cNvPr>
          <p:cNvSpPr txBox="1"/>
          <p:nvPr/>
        </p:nvSpPr>
        <p:spPr>
          <a:xfrm>
            <a:off x="6205399" y="4616226"/>
            <a:ext cx="211844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Hora de inicio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F4C2092-D144-8E93-FF39-040BE60B9F5C}"/>
              </a:ext>
            </a:extLst>
          </p:cNvPr>
          <p:cNvSpPr txBox="1"/>
          <p:nvPr/>
        </p:nvSpPr>
        <p:spPr>
          <a:xfrm>
            <a:off x="942954" y="59885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D828B80-978C-DB9B-66C9-7FA3744DAA50}"/>
              </a:ext>
            </a:extLst>
          </p:cNvPr>
          <p:cNvSpPr txBox="1"/>
          <p:nvPr/>
        </p:nvSpPr>
        <p:spPr>
          <a:xfrm>
            <a:off x="962368" y="5546014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66430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/>
            </a:gs>
            <a:gs pos="7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64544" y="5095448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Autorizar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0106" y="258259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70105" y="305966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1025130" y="4110690"/>
            <a:ext cx="3410472" cy="28340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>
                <a:solidFill>
                  <a:schemeClr val="bg1"/>
                </a:solidFill>
              </a:rPr>
              <a:t>supevisor</a:t>
            </a:r>
            <a:r>
              <a:rPr lang="es-CO" sz="1200" dirty="0">
                <a:solidFill>
                  <a:schemeClr val="bg1"/>
                </a:solidFill>
              </a:rPr>
              <a:t>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9DEEF6-4FCE-F941-A7D4-0B0A171B05FA}"/>
              </a:ext>
            </a:extLst>
          </p:cNvPr>
          <p:cNvSpPr txBox="1"/>
          <p:nvPr/>
        </p:nvSpPr>
        <p:spPr>
          <a:xfrm>
            <a:off x="4348213" y="1394068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213" y="1727576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C29494-E049-BA42-9D75-11F8CC14C50E}"/>
              </a:ext>
            </a:extLst>
          </p:cNvPr>
          <p:cNvSpPr txBox="1"/>
          <p:nvPr/>
        </p:nvSpPr>
        <p:spPr>
          <a:xfrm>
            <a:off x="970105" y="3567350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supervisor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E30A70-35A9-274A-9927-A51D37090D10}"/>
              </a:ext>
            </a:extLst>
          </p:cNvPr>
          <p:cNvSpPr txBox="1"/>
          <p:nvPr/>
        </p:nvSpPr>
        <p:spPr>
          <a:xfrm>
            <a:off x="970105" y="4060194"/>
            <a:ext cx="256387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Recarga Caja Cartera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1A856-513A-B94C-9937-181090CA1DAE}"/>
              </a:ext>
            </a:extLst>
          </p:cNvPr>
          <p:cNvSpPr txBox="1"/>
          <p:nvPr/>
        </p:nvSpPr>
        <p:spPr>
          <a:xfrm>
            <a:off x="950691" y="454548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Cerrar/abril Caja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75AFDE-89B0-CB4C-9C3A-C317A1F85EC0}"/>
              </a:ext>
            </a:extLst>
          </p:cNvPr>
          <p:cNvSpPr txBox="1"/>
          <p:nvPr/>
        </p:nvSpPr>
        <p:spPr>
          <a:xfrm>
            <a:off x="3889637" y="184329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5720BA3-2DE9-0143-9784-E46B9FB77071}"/>
              </a:ext>
            </a:extLst>
          </p:cNvPr>
          <p:cNvSpPr txBox="1"/>
          <p:nvPr/>
        </p:nvSpPr>
        <p:spPr>
          <a:xfrm>
            <a:off x="3907454" y="2612960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Cartera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E55CF29-89F2-DB42-AAF7-89083F1C92BB}"/>
              </a:ext>
            </a:extLst>
          </p:cNvPr>
          <p:cNvSpPr txBox="1"/>
          <p:nvPr/>
        </p:nvSpPr>
        <p:spPr>
          <a:xfrm>
            <a:off x="5893523" y="2607806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5621CA-95A6-6C43-A111-734B854BF6EC}"/>
              </a:ext>
            </a:extLst>
          </p:cNvPr>
          <p:cNvSpPr txBox="1"/>
          <p:nvPr/>
        </p:nvSpPr>
        <p:spPr>
          <a:xfrm>
            <a:off x="8738064" y="2597067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pic>
        <p:nvPicPr>
          <p:cNvPr id="24" name="Gráfico 23" descr="Lupa contorno">
            <a:extLst>
              <a:ext uri="{FF2B5EF4-FFF2-40B4-BE49-F238E27FC236}">
                <a16:creationId xmlns:a16="http://schemas.microsoft.com/office/drawing/2014/main" id="{C41BED15-22B0-0140-AADE-078DBE8F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711" y="2605749"/>
            <a:ext cx="369332" cy="36933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60FCEE1-5441-634B-9F02-5BCA06CF2B10}"/>
              </a:ext>
            </a:extLst>
          </p:cNvPr>
          <p:cNvSpPr txBox="1"/>
          <p:nvPr/>
        </p:nvSpPr>
        <p:spPr>
          <a:xfrm>
            <a:off x="3921863" y="3647186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A recargar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263CB3-71C6-F842-B920-27412DAD0EA3}"/>
              </a:ext>
            </a:extLst>
          </p:cNvPr>
          <p:cNvSpPr txBox="1"/>
          <p:nvPr/>
        </p:nvSpPr>
        <p:spPr>
          <a:xfrm>
            <a:off x="3889637" y="3147344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Recargar Caja al Cartera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21258AB-9201-C74B-BC76-826CC23F32A1}"/>
              </a:ext>
            </a:extLst>
          </p:cNvPr>
          <p:cNvSpPr txBox="1"/>
          <p:nvPr/>
        </p:nvSpPr>
        <p:spPr>
          <a:xfrm>
            <a:off x="5504490" y="3648082"/>
            <a:ext cx="1504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66873A-84FF-3A46-9125-1C854FD04243}"/>
              </a:ext>
            </a:extLst>
          </p:cNvPr>
          <p:cNvSpPr txBox="1"/>
          <p:nvPr/>
        </p:nvSpPr>
        <p:spPr>
          <a:xfrm>
            <a:off x="6599232" y="3654243"/>
            <a:ext cx="19198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 de recarga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9C073C-D223-264A-964D-BB6E544CF6FA}"/>
              </a:ext>
            </a:extLst>
          </p:cNvPr>
          <p:cNvSpPr txBox="1"/>
          <p:nvPr/>
        </p:nvSpPr>
        <p:spPr>
          <a:xfrm>
            <a:off x="10327466" y="3654243"/>
            <a:ext cx="14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comprobante</a:t>
            </a:r>
          </a:p>
        </p:txBody>
      </p:sp>
      <p:pic>
        <p:nvPicPr>
          <p:cNvPr id="36" name="Gráfico 35" descr="Clip con relleno sólido">
            <a:extLst>
              <a:ext uri="{FF2B5EF4-FFF2-40B4-BE49-F238E27FC236}">
                <a16:creationId xmlns:a16="http://schemas.microsoft.com/office/drawing/2014/main" id="{3A3DDCC2-D4D6-D443-B88C-F99A412FF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6884" y="3643848"/>
            <a:ext cx="369332" cy="369332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D88647CC-10B0-FC49-B7C2-5646A229466F}"/>
              </a:ext>
            </a:extLst>
          </p:cNvPr>
          <p:cNvSpPr txBox="1"/>
          <p:nvPr/>
        </p:nvSpPr>
        <p:spPr>
          <a:xfrm>
            <a:off x="6084315" y="5957624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8C3C689-AC6A-284B-A3E2-6DE6CE571586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7FB7C43-2685-8E45-8BB8-241F34CB018C}"/>
              </a:ext>
            </a:extLst>
          </p:cNvPr>
          <p:cNvSpPr txBox="1"/>
          <p:nvPr/>
        </p:nvSpPr>
        <p:spPr>
          <a:xfrm>
            <a:off x="259519" y="897199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E271A5A-4124-0347-BC41-EDFDA267D65D}"/>
              </a:ext>
            </a:extLst>
          </p:cNvPr>
          <p:cNvSpPr txBox="1"/>
          <p:nvPr/>
        </p:nvSpPr>
        <p:spPr>
          <a:xfrm>
            <a:off x="8594584" y="3664638"/>
            <a:ext cx="173288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efect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2C0EBC4-9E78-C843-9899-1EE24B2C7395}"/>
              </a:ext>
            </a:extLst>
          </p:cNvPr>
          <p:cNvSpPr txBox="1"/>
          <p:nvPr/>
        </p:nvSpPr>
        <p:spPr>
          <a:xfrm>
            <a:off x="3925920" y="4197661"/>
            <a:ext cx="7938131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Observaciones:</a:t>
            </a: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ACDF7B2-BC3F-5B6F-7291-9A287EC7EE81}"/>
              </a:ext>
            </a:extLst>
          </p:cNvPr>
          <p:cNvSpPr txBox="1"/>
          <p:nvPr/>
        </p:nvSpPr>
        <p:spPr>
          <a:xfrm>
            <a:off x="942954" y="59885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8A960E4-F8FA-D451-2A9C-C35A1A401DE2}"/>
              </a:ext>
            </a:extLst>
          </p:cNvPr>
          <p:cNvSpPr txBox="1"/>
          <p:nvPr/>
        </p:nvSpPr>
        <p:spPr>
          <a:xfrm>
            <a:off x="962368" y="5546014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15771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/>
            </a:gs>
            <a:gs pos="7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64544" y="5044646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Autorizar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0106" y="258259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70105" y="305966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1025130" y="4110690"/>
            <a:ext cx="3410472" cy="28340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supervisor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C29494-E049-BA42-9D75-11F8CC14C50E}"/>
              </a:ext>
            </a:extLst>
          </p:cNvPr>
          <p:cNvSpPr txBox="1"/>
          <p:nvPr/>
        </p:nvSpPr>
        <p:spPr>
          <a:xfrm>
            <a:off x="970105" y="3567350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supervisor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E30A70-35A9-274A-9927-A51D37090D10}"/>
              </a:ext>
            </a:extLst>
          </p:cNvPr>
          <p:cNvSpPr txBox="1"/>
          <p:nvPr/>
        </p:nvSpPr>
        <p:spPr>
          <a:xfrm>
            <a:off x="970105" y="4048619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1A856-513A-B94C-9937-181090CA1DAE}"/>
              </a:ext>
            </a:extLst>
          </p:cNvPr>
          <p:cNvSpPr txBox="1"/>
          <p:nvPr/>
        </p:nvSpPr>
        <p:spPr>
          <a:xfrm>
            <a:off x="950691" y="4545488"/>
            <a:ext cx="256387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Cerrar/abril Caja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75AFDE-89B0-CB4C-9C3A-C317A1F85EC0}"/>
              </a:ext>
            </a:extLst>
          </p:cNvPr>
          <p:cNvSpPr txBox="1"/>
          <p:nvPr/>
        </p:nvSpPr>
        <p:spPr>
          <a:xfrm>
            <a:off x="3889637" y="184329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DCA8F1D-C905-0147-8D24-2063E828098D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1E5216B-CBA1-5B45-9CF6-3D774F301CF9}"/>
              </a:ext>
            </a:extLst>
          </p:cNvPr>
          <p:cNvSpPr txBox="1"/>
          <p:nvPr/>
        </p:nvSpPr>
        <p:spPr>
          <a:xfrm>
            <a:off x="259519" y="897199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5C233BC-3A34-FD49-8D68-A65E008D6BD9}"/>
              </a:ext>
            </a:extLst>
          </p:cNvPr>
          <p:cNvSpPr txBox="1"/>
          <p:nvPr/>
        </p:nvSpPr>
        <p:spPr>
          <a:xfrm>
            <a:off x="5697755" y="1266531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1FE6D6D-1A12-FE4C-8C3C-2E7D129B9ABF}"/>
              </a:ext>
            </a:extLst>
          </p:cNvPr>
          <p:cNvSpPr txBox="1"/>
          <p:nvPr/>
        </p:nvSpPr>
        <p:spPr>
          <a:xfrm>
            <a:off x="9015903" y="1266531"/>
            <a:ext cx="2027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Fecha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A619FA8-F538-0145-B67E-85F1C4160805}"/>
              </a:ext>
            </a:extLst>
          </p:cNvPr>
          <p:cNvSpPr txBox="1"/>
          <p:nvPr/>
        </p:nvSpPr>
        <p:spPr>
          <a:xfrm>
            <a:off x="4262496" y="2390132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Saldo inicial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F639AFE-A1F2-384C-9600-8B8418C9B775}"/>
              </a:ext>
            </a:extLst>
          </p:cNvPr>
          <p:cNvSpPr txBox="1"/>
          <p:nvPr/>
        </p:nvSpPr>
        <p:spPr>
          <a:xfrm>
            <a:off x="7551185" y="2390132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Último Cierre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43CDB9F-D669-D744-8A9B-60C0991C665B}"/>
              </a:ext>
            </a:extLst>
          </p:cNvPr>
          <p:cNvSpPr txBox="1"/>
          <p:nvPr/>
        </p:nvSpPr>
        <p:spPr>
          <a:xfrm>
            <a:off x="5755630" y="2378557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 0,00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C95D2A1-BE68-5F45-860A-B6F9DA0347F5}"/>
              </a:ext>
            </a:extLst>
          </p:cNvPr>
          <p:cNvSpPr txBox="1"/>
          <p:nvPr/>
        </p:nvSpPr>
        <p:spPr>
          <a:xfrm>
            <a:off x="10287403" y="1266531"/>
            <a:ext cx="11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Moneda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410201F-4C3B-0E4E-9F14-89614124B571}"/>
              </a:ext>
            </a:extLst>
          </p:cNvPr>
          <p:cNvSpPr txBox="1"/>
          <p:nvPr/>
        </p:nvSpPr>
        <p:spPr>
          <a:xfrm>
            <a:off x="9346740" y="2395785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Feb 15 -2022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E138FA-02DE-9249-9C00-63FA7A76A170}"/>
              </a:ext>
            </a:extLst>
          </p:cNvPr>
          <p:cNvSpPr txBox="1"/>
          <p:nvPr/>
        </p:nvSpPr>
        <p:spPr>
          <a:xfrm>
            <a:off x="4262496" y="2821775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Ingresos Efectivo: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CD075E0-DC4E-FC49-B472-8C07949378FB}"/>
              </a:ext>
            </a:extLst>
          </p:cNvPr>
          <p:cNvSpPr txBox="1"/>
          <p:nvPr/>
        </p:nvSpPr>
        <p:spPr>
          <a:xfrm>
            <a:off x="4262496" y="3252974"/>
            <a:ext cx="10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1E6897F-D1B4-CB4E-8682-1550479F4DED}"/>
              </a:ext>
            </a:extLst>
          </p:cNvPr>
          <p:cNvSpPr txBox="1"/>
          <p:nvPr/>
        </p:nvSpPr>
        <p:spPr>
          <a:xfrm>
            <a:off x="5729141" y="3213755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 0,00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8566BF6-A265-294E-BDE9-8EFB2C4C8C34}"/>
              </a:ext>
            </a:extLst>
          </p:cNvPr>
          <p:cNvSpPr txBox="1"/>
          <p:nvPr/>
        </p:nvSpPr>
        <p:spPr>
          <a:xfrm>
            <a:off x="7788622" y="3191107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34F1B1F-3496-9544-958B-B528255BCD5F}"/>
              </a:ext>
            </a:extLst>
          </p:cNvPr>
          <p:cNvSpPr txBox="1"/>
          <p:nvPr/>
        </p:nvSpPr>
        <p:spPr>
          <a:xfrm>
            <a:off x="4262496" y="3684173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8199EC4-4438-2543-9941-D923A58F3FB9}"/>
              </a:ext>
            </a:extLst>
          </p:cNvPr>
          <p:cNvSpPr txBox="1"/>
          <p:nvPr/>
        </p:nvSpPr>
        <p:spPr>
          <a:xfrm>
            <a:off x="5729141" y="3679621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 0,00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7065F44-5BEF-0C40-98B7-BE1E63196DB3}"/>
              </a:ext>
            </a:extLst>
          </p:cNvPr>
          <p:cNvSpPr txBox="1"/>
          <p:nvPr/>
        </p:nvSpPr>
        <p:spPr>
          <a:xfrm>
            <a:off x="7788622" y="3684396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88B6775-44FD-CA44-83C4-6B45265790A1}"/>
              </a:ext>
            </a:extLst>
          </p:cNvPr>
          <p:cNvSpPr txBox="1"/>
          <p:nvPr/>
        </p:nvSpPr>
        <p:spPr>
          <a:xfrm>
            <a:off x="4262496" y="4168257"/>
            <a:ext cx="16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43F48DF-1720-B944-93E3-AF42A28C7B89}"/>
              </a:ext>
            </a:extLst>
          </p:cNvPr>
          <p:cNvSpPr txBox="1"/>
          <p:nvPr/>
        </p:nvSpPr>
        <p:spPr>
          <a:xfrm>
            <a:off x="4262496" y="46270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Gastos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4E09FDA-95AC-C14A-BB19-50D0CF2071F5}"/>
              </a:ext>
            </a:extLst>
          </p:cNvPr>
          <p:cNvSpPr txBox="1"/>
          <p:nvPr/>
        </p:nvSpPr>
        <p:spPr>
          <a:xfrm>
            <a:off x="5682282" y="4663643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0,00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167A50C-744D-C94C-8C14-B44EB7E45B36}"/>
              </a:ext>
            </a:extLst>
          </p:cNvPr>
          <p:cNvSpPr txBox="1"/>
          <p:nvPr/>
        </p:nvSpPr>
        <p:spPr>
          <a:xfrm>
            <a:off x="4215593" y="563962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 Saldo en Caja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BF27FDCB-44B2-6747-8BA3-2FC96E89F35E}"/>
              </a:ext>
            </a:extLst>
          </p:cNvPr>
          <p:cNvCxnSpPr/>
          <p:nvPr/>
        </p:nvCxnSpPr>
        <p:spPr>
          <a:xfrm>
            <a:off x="5971414" y="5545321"/>
            <a:ext cx="1485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A2AF417-A78D-7245-BE5B-CF0112C6FC70}"/>
              </a:ext>
            </a:extLst>
          </p:cNvPr>
          <p:cNvSpPr txBox="1"/>
          <p:nvPr/>
        </p:nvSpPr>
        <p:spPr>
          <a:xfrm>
            <a:off x="5682282" y="5639623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b="1" dirty="0"/>
              <a:t>0,00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D26139D-FD64-7644-8790-47EEACECFB9B}"/>
              </a:ext>
            </a:extLst>
          </p:cNvPr>
          <p:cNvSpPr txBox="1"/>
          <p:nvPr/>
        </p:nvSpPr>
        <p:spPr>
          <a:xfrm>
            <a:off x="7788622" y="4663643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571A19D-8120-D44A-ACE9-B0903A6D772F}"/>
              </a:ext>
            </a:extLst>
          </p:cNvPr>
          <p:cNvSpPr txBox="1"/>
          <p:nvPr/>
        </p:nvSpPr>
        <p:spPr>
          <a:xfrm>
            <a:off x="3889637" y="1825506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Cartera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2C98EE2-86AE-CF46-96CC-68ED5B0B7F3E}"/>
              </a:ext>
            </a:extLst>
          </p:cNvPr>
          <p:cNvSpPr txBox="1"/>
          <p:nvPr/>
        </p:nvSpPr>
        <p:spPr>
          <a:xfrm>
            <a:off x="5875706" y="1820352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60F468F-E37F-F147-A569-6FF93A4ED3D0}"/>
              </a:ext>
            </a:extLst>
          </p:cNvPr>
          <p:cNvSpPr txBox="1"/>
          <p:nvPr/>
        </p:nvSpPr>
        <p:spPr>
          <a:xfrm>
            <a:off x="8720247" y="1809613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pic>
        <p:nvPicPr>
          <p:cNvPr id="78" name="Gráfico 77" descr="Lupa contorno">
            <a:extLst>
              <a:ext uri="{FF2B5EF4-FFF2-40B4-BE49-F238E27FC236}">
                <a16:creationId xmlns:a16="http://schemas.microsoft.com/office/drawing/2014/main" id="{0FB2FAEE-730C-E44E-95BC-048519957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894" y="1818295"/>
            <a:ext cx="369332" cy="369332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F4E02CF8-B825-664C-AB25-03D2A3AB0E38}"/>
              </a:ext>
            </a:extLst>
          </p:cNvPr>
          <p:cNvSpPr txBox="1"/>
          <p:nvPr/>
        </p:nvSpPr>
        <p:spPr>
          <a:xfrm>
            <a:off x="5394594" y="6375668"/>
            <a:ext cx="13302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Cerrar Caja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E1414BB-A377-4522-D683-173361AD9064}"/>
              </a:ext>
            </a:extLst>
          </p:cNvPr>
          <p:cNvSpPr txBox="1"/>
          <p:nvPr/>
        </p:nvSpPr>
        <p:spPr>
          <a:xfrm>
            <a:off x="942954" y="59885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5AE95F2-04F0-4332-5249-6C4A9229BA36}"/>
              </a:ext>
            </a:extLst>
          </p:cNvPr>
          <p:cNvSpPr txBox="1"/>
          <p:nvPr/>
        </p:nvSpPr>
        <p:spPr>
          <a:xfrm>
            <a:off x="962368" y="552061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793566E-34F3-915D-143D-1CB6053AFDD8}"/>
              </a:ext>
            </a:extLst>
          </p:cNvPr>
          <p:cNvSpPr txBox="1"/>
          <p:nvPr/>
        </p:nvSpPr>
        <p:spPr>
          <a:xfrm>
            <a:off x="4290431" y="5049609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Devol agencia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2EDBB2-E292-AAE8-C85B-2A78285AC4C6}"/>
              </a:ext>
            </a:extLst>
          </p:cNvPr>
          <p:cNvSpPr txBox="1"/>
          <p:nvPr/>
        </p:nvSpPr>
        <p:spPr>
          <a:xfrm>
            <a:off x="5710217" y="5086191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0,00</a:t>
            </a:r>
          </a:p>
        </p:txBody>
      </p:sp>
    </p:spTree>
    <p:extLst>
      <p:ext uri="{BB962C8B-B14F-4D97-AF65-F5344CB8AC3E}">
        <p14:creationId xmlns:p14="http://schemas.microsoft.com/office/powerpoint/2010/main" val="414882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/>
            </a:gs>
            <a:gs pos="72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53748" y="5027081"/>
            <a:ext cx="255002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Autorizar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0106" y="258259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70105" y="305966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1025130" y="4110690"/>
            <a:ext cx="3410472" cy="28340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supervisor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9DEEF6-4FCE-F941-A7D4-0B0A171B05FA}"/>
              </a:ext>
            </a:extLst>
          </p:cNvPr>
          <p:cNvSpPr txBox="1"/>
          <p:nvPr/>
        </p:nvSpPr>
        <p:spPr>
          <a:xfrm>
            <a:off x="4348213" y="1394068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213" y="1727576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C29494-E049-BA42-9D75-11F8CC14C50E}"/>
              </a:ext>
            </a:extLst>
          </p:cNvPr>
          <p:cNvSpPr txBox="1"/>
          <p:nvPr/>
        </p:nvSpPr>
        <p:spPr>
          <a:xfrm>
            <a:off x="970105" y="3567350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supervisor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E30A70-35A9-274A-9927-A51D37090D10}"/>
              </a:ext>
            </a:extLst>
          </p:cNvPr>
          <p:cNvSpPr txBox="1"/>
          <p:nvPr/>
        </p:nvSpPr>
        <p:spPr>
          <a:xfrm>
            <a:off x="970105" y="406019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1A856-513A-B94C-9937-181090CA1DAE}"/>
              </a:ext>
            </a:extLst>
          </p:cNvPr>
          <p:cNvSpPr txBox="1"/>
          <p:nvPr/>
        </p:nvSpPr>
        <p:spPr>
          <a:xfrm>
            <a:off x="950691" y="4545488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Cerrar/abril Caja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75AFDE-89B0-CB4C-9C3A-C317A1F85EC0}"/>
              </a:ext>
            </a:extLst>
          </p:cNvPr>
          <p:cNvSpPr txBox="1"/>
          <p:nvPr/>
        </p:nvSpPr>
        <p:spPr>
          <a:xfrm>
            <a:off x="3889637" y="184329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Administrador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0FCEE1-5441-634B-9F02-5BCA06CF2B10}"/>
              </a:ext>
            </a:extLst>
          </p:cNvPr>
          <p:cNvSpPr txBox="1"/>
          <p:nvPr/>
        </p:nvSpPr>
        <p:spPr>
          <a:xfrm>
            <a:off x="3838581" y="2638120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Cartera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5A3D6A-0D62-8C44-B3F3-2F4FD16D49B4}"/>
              </a:ext>
            </a:extLst>
          </p:cNvPr>
          <p:cNvSpPr txBox="1"/>
          <p:nvPr/>
        </p:nvSpPr>
        <p:spPr>
          <a:xfrm>
            <a:off x="5980982" y="2638893"/>
            <a:ext cx="25261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EDB465-7417-EF4D-8FEA-96248EA085CF}"/>
              </a:ext>
            </a:extLst>
          </p:cNvPr>
          <p:cNvSpPr txBox="1"/>
          <p:nvPr/>
        </p:nvSpPr>
        <p:spPr>
          <a:xfrm>
            <a:off x="8646877" y="2635792"/>
            <a:ext cx="3249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pic>
        <p:nvPicPr>
          <p:cNvPr id="29" name="Gráfico 28" descr="Lupa contorno">
            <a:extLst>
              <a:ext uri="{FF2B5EF4-FFF2-40B4-BE49-F238E27FC236}">
                <a16:creationId xmlns:a16="http://schemas.microsoft.com/office/drawing/2014/main" id="{14FF16B7-4B57-AB44-B7F3-B34D313A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1918" y="2635792"/>
            <a:ext cx="369332" cy="36933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DCA8F1D-C905-0147-8D24-2063E828098D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1E5216B-CBA1-5B45-9CF6-3D774F301CF9}"/>
              </a:ext>
            </a:extLst>
          </p:cNvPr>
          <p:cNvSpPr txBox="1"/>
          <p:nvPr/>
        </p:nvSpPr>
        <p:spPr>
          <a:xfrm>
            <a:off x="259519" y="897199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BA1AA-40FD-024D-99EE-44350226E5BA}"/>
              </a:ext>
            </a:extLst>
          </p:cNvPr>
          <p:cNvSpPr txBox="1"/>
          <p:nvPr/>
        </p:nvSpPr>
        <p:spPr>
          <a:xfrm>
            <a:off x="3734460" y="314361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Fecha Transacción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26D354-D350-0F45-9862-6567B6AFBA85}"/>
              </a:ext>
            </a:extLst>
          </p:cNvPr>
          <p:cNvSpPr txBox="1"/>
          <p:nvPr/>
        </p:nvSpPr>
        <p:spPr>
          <a:xfrm>
            <a:off x="3761358" y="3643259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Transac</a:t>
            </a:r>
            <a:r>
              <a:rPr lang="es-CO" dirty="0"/>
              <a:t>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0351EE-51E0-294B-83A1-F7734FD26095}"/>
              </a:ext>
            </a:extLst>
          </p:cNvPr>
          <p:cNvSpPr txBox="1"/>
          <p:nvPr/>
        </p:nvSpPr>
        <p:spPr>
          <a:xfrm>
            <a:off x="4678518" y="364325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tipo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0B97E75-FBB9-194B-97DF-F11F4BFCC65A}"/>
              </a:ext>
            </a:extLst>
          </p:cNvPr>
          <p:cNvSpPr txBox="1"/>
          <p:nvPr/>
        </p:nvSpPr>
        <p:spPr>
          <a:xfrm>
            <a:off x="5289583" y="3643259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identific</a:t>
            </a:r>
            <a:r>
              <a:rPr lang="es-CO" dirty="0"/>
              <a:t>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3C96B78-E420-314E-88B4-B45712F603DA}"/>
              </a:ext>
            </a:extLst>
          </p:cNvPr>
          <p:cNvSpPr txBox="1"/>
          <p:nvPr/>
        </p:nvSpPr>
        <p:spPr>
          <a:xfrm>
            <a:off x="8146309" y="363943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Valor </a:t>
            </a:r>
          </a:p>
        </p:txBody>
      </p:sp>
      <p:pic>
        <p:nvPicPr>
          <p:cNvPr id="41" name="Gráfico 40" descr="Lápiz con relleno sólido">
            <a:extLst>
              <a:ext uri="{FF2B5EF4-FFF2-40B4-BE49-F238E27FC236}">
                <a16:creationId xmlns:a16="http://schemas.microsoft.com/office/drawing/2014/main" id="{1A4356DF-5323-E549-88CD-289D8C50D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7978" y="4087421"/>
            <a:ext cx="283401" cy="2834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A6CF84C-6E2A-F944-8B69-43323C5CDC80}"/>
              </a:ext>
            </a:extLst>
          </p:cNvPr>
          <p:cNvSpPr txBox="1"/>
          <p:nvPr/>
        </p:nvSpPr>
        <p:spPr>
          <a:xfrm>
            <a:off x="6165013" y="3143612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Tipo transacción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2210B2-03DB-A442-B6F6-5FB260BCAFEF}"/>
              </a:ext>
            </a:extLst>
          </p:cNvPr>
          <p:cNvSpPr txBox="1"/>
          <p:nvPr/>
        </p:nvSpPr>
        <p:spPr>
          <a:xfrm>
            <a:off x="6690079" y="3643259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</a:t>
            </a:r>
          </a:p>
        </p:txBody>
      </p:sp>
      <p:pic>
        <p:nvPicPr>
          <p:cNvPr id="44" name="Gráfico 43" descr="Cerrar con relleno sólido">
            <a:extLst>
              <a:ext uri="{FF2B5EF4-FFF2-40B4-BE49-F238E27FC236}">
                <a16:creationId xmlns:a16="http://schemas.microsoft.com/office/drawing/2014/main" id="{7D445560-1DF3-3B4C-B54D-1F089F0EE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1909" y="4008767"/>
            <a:ext cx="397492" cy="397492"/>
          </a:xfrm>
          <a:prstGeom prst="rect">
            <a:avLst/>
          </a:prstGeom>
        </p:spPr>
      </p:pic>
      <p:pic>
        <p:nvPicPr>
          <p:cNvPr id="54" name="Gráfico 53" descr="Lápiz con relleno sólido">
            <a:extLst>
              <a:ext uri="{FF2B5EF4-FFF2-40B4-BE49-F238E27FC236}">
                <a16:creationId xmlns:a16="http://schemas.microsoft.com/office/drawing/2014/main" id="{2857C371-07E6-DD4F-848C-8C3469374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6120" y="4462798"/>
            <a:ext cx="283401" cy="283401"/>
          </a:xfrm>
          <a:prstGeom prst="rect">
            <a:avLst/>
          </a:prstGeom>
        </p:spPr>
      </p:pic>
      <p:pic>
        <p:nvPicPr>
          <p:cNvPr id="55" name="Gráfico 54" descr="Cerrar con relleno sólido">
            <a:extLst>
              <a:ext uri="{FF2B5EF4-FFF2-40B4-BE49-F238E27FC236}">
                <a16:creationId xmlns:a16="http://schemas.microsoft.com/office/drawing/2014/main" id="{4B4C4846-5A63-5341-BBE8-55FAFFB31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3751" y="4430444"/>
            <a:ext cx="397492" cy="397492"/>
          </a:xfrm>
          <a:prstGeom prst="rect">
            <a:avLst/>
          </a:prstGeom>
        </p:spPr>
      </p:pic>
      <p:pic>
        <p:nvPicPr>
          <p:cNvPr id="56" name="Gráfico 55" descr="Lápiz con relleno sólido">
            <a:extLst>
              <a:ext uri="{FF2B5EF4-FFF2-40B4-BE49-F238E27FC236}">
                <a16:creationId xmlns:a16="http://schemas.microsoft.com/office/drawing/2014/main" id="{65C26690-73A7-B644-B17B-FE77CEC9C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8677" y="4803198"/>
            <a:ext cx="283401" cy="283401"/>
          </a:xfrm>
          <a:prstGeom prst="rect">
            <a:avLst/>
          </a:prstGeom>
        </p:spPr>
      </p:pic>
      <p:pic>
        <p:nvPicPr>
          <p:cNvPr id="57" name="Gráfico 56" descr="Cerrar con relleno sólido">
            <a:extLst>
              <a:ext uri="{FF2B5EF4-FFF2-40B4-BE49-F238E27FC236}">
                <a16:creationId xmlns:a16="http://schemas.microsoft.com/office/drawing/2014/main" id="{E4A99098-E4D1-B243-A43B-FF1B78E41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2608" y="4724544"/>
            <a:ext cx="397492" cy="397492"/>
          </a:xfrm>
          <a:prstGeom prst="rect">
            <a:avLst/>
          </a:prstGeom>
        </p:spPr>
      </p:pic>
      <p:pic>
        <p:nvPicPr>
          <p:cNvPr id="58" name="Gráfico 57" descr="Lápiz con relleno sólido">
            <a:extLst>
              <a:ext uri="{FF2B5EF4-FFF2-40B4-BE49-F238E27FC236}">
                <a16:creationId xmlns:a16="http://schemas.microsoft.com/office/drawing/2014/main" id="{786FE2B9-35C0-574C-B56A-938F56674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2422" y="5125041"/>
            <a:ext cx="283401" cy="283401"/>
          </a:xfrm>
          <a:prstGeom prst="rect">
            <a:avLst/>
          </a:prstGeom>
        </p:spPr>
      </p:pic>
      <p:pic>
        <p:nvPicPr>
          <p:cNvPr id="59" name="Gráfico 58" descr="Cerrar con relleno sólido">
            <a:extLst>
              <a:ext uri="{FF2B5EF4-FFF2-40B4-BE49-F238E27FC236}">
                <a16:creationId xmlns:a16="http://schemas.microsoft.com/office/drawing/2014/main" id="{8BAD9E50-3C95-2245-80FE-F650D4BD0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6353" y="5046387"/>
            <a:ext cx="397492" cy="397492"/>
          </a:xfrm>
          <a:prstGeom prst="rect">
            <a:avLst/>
          </a:prstGeom>
        </p:spPr>
      </p:pic>
      <p:pic>
        <p:nvPicPr>
          <p:cNvPr id="60" name="Gráfico 59" descr="Lápiz con relleno sólido">
            <a:extLst>
              <a:ext uri="{FF2B5EF4-FFF2-40B4-BE49-F238E27FC236}">
                <a16:creationId xmlns:a16="http://schemas.microsoft.com/office/drawing/2014/main" id="{EF4DB8C4-459D-CA48-9EB9-28B63A3AB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8508" y="5485574"/>
            <a:ext cx="283401" cy="283401"/>
          </a:xfrm>
          <a:prstGeom prst="rect">
            <a:avLst/>
          </a:prstGeom>
        </p:spPr>
      </p:pic>
      <p:pic>
        <p:nvPicPr>
          <p:cNvPr id="61" name="Gráfico 60" descr="Cerrar con relleno sólido">
            <a:extLst>
              <a:ext uri="{FF2B5EF4-FFF2-40B4-BE49-F238E27FC236}">
                <a16:creationId xmlns:a16="http://schemas.microsoft.com/office/drawing/2014/main" id="{FB47EE00-DC7E-1C49-B9B6-C8E97ABA1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2439" y="5406920"/>
            <a:ext cx="397492" cy="397492"/>
          </a:xfrm>
          <a:prstGeom prst="rect">
            <a:avLst/>
          </a:prstGeom>
        </p:spPr>
      </p:pic>
      <p:pic>
        <p:nvPicPr>
          <p:cNvPr id="63" name="Gráfico 62" descr="Lápiz con relleno sólido">
            <a:extLst>
              <a:ext uri="{FF2B5EF4-FFF2-40B4-BE49-F238E27FC236}">
                <a16:creationId xmlns:a16="http://schemas.microsoft.com/office/drawing/2014/main" id="{A4253407-175C-3348-BBA3-7D63B3CF8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8457" y="5833591"/>
            <a:ext cx="283401" cy="283401"/>
          </a:xfrm>
          <a:prstGeom prst="rect">
            <a:avLst/>
          </a:prstGeom>
        </p:spPr>
      </p:pic>
      <p:pic>
        <p:nvPicPr>
          <p:cNvPr id="64" name="Gráfico 63" descr="Cerrar con relleno sólido">
            <a:extLst>
              <a:ext uri="{FF2B5EF4-FFF2-40B4-BE49-F238E27FC236}">
                <a16:creationId xmlns:a16="http://schemas.microsoft.com/office/drawing/2014/main" id="{530F5DFD-2EC5-6B4C-9503-8EE5ABDA9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2388" y="5754937"/>
            <a:ext cx="397492" cy="397492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9A9EFDD1-784B-7A9C-8636-B96595E91AED}"/>
              </a:ext>
            </a:extLst>
          </p:cNvPr>
          <p:cNvSpPr txBox="1"/>
          <p:nvPr/>
        </p:nvSpPr>
        <p:spPr>
          <a:xfrm>
            <a:off x="942954" y="59885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C8C430B-3E19-2D6B-8D56-53C178B53A85}"/>
              </a:ext>
            </a:extLst>
          </p:cNvPr>
          <p:cNvSpPr txBox="1"/>
          <p:nvPr/>
        </p:nvSpPr>
        <p:spPr>
          <a:xfrm>
            <a:off x="950691" y="548670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24460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469479" y="1279070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Registrar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292" y="3777064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292" y="4336601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1322D0-3184-2B42-9AE5-E72A6BDB7200}"/>
              </a:ext>
            </a:extLst>
          </p:cNvPr>
          <p:cNvSpPr txBox="1"/>
          <p:nvPr/>
        </p:nvSpPr>
        <p:spPr>
          <a:xfrm>
            <a:off x="4622153" y="2610101"/>
            <a:ext cx="2912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D0A27B-E2CD-D44E-87AE-5AEA850CB88C}"/>
              </a:ext>
            </a:extLst>
          </p:cNvPr>
          <p:cNvSpPr txBox="1"/>
          <p:nvPr/>
        </p:nvSpPr>
        <p:spPr>
          <a:xfrm>
            <a:off x="7978199" y="2611237"/>
            <a:ext cx="333026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9FFB2F-C4F2-8746-8FB9-293C63FC035C}"/>
              </a:ext>
            </a:extLst>
          </p:cNvPr>
          <p:cNvSpPr txBox="1"/>
          <p:nvPr/>
        </p:nvSpPr>
        <p:spPr>
          <a:xfrm>
            <a:off x="4627498" y="2130799"/>
            <a:ext cx="335070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DBE4D3-7A21-194A-82B1-D48016E369CE}"/>
              </a:ext>
            </a:extLst>
          </p:cNvPr>
          <p:cNvSpPr txBox="1"/>
          <p:nvPr/>
        </p:nvSpPr>
        <p:spPr>
          <a:xfrm>
            <a:off x="4622153" y="3593248"/>
            <a:ext cx="478806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365928-8FA0-3B42-8721-D4523C4BF26F}"/>
              </a:ext>
            </a:extLst>
          </p:cNvPr>
          <p:cNvSpPr txBox="1"/>
          <p:nvPr/>
        </p:nvSpPr>
        <p:spPr>
          <a:xfrm>
            <a:off x="4629871" y="3078866"/>
            <a:ext cx="430281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establecimiento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741AF6-AF90-A943-8DF2-5EBA8DCC3B52}"/>
              </a:ext>
            </a:extLst>
          </p:cNvPr>
          <p:cNvSpPr txBox="1"/>
          <p:nvPr/>
        </p:nvSpPr>
        <p:spPr>
          <a:xfrm>
            <a:off x="4671726" y="4626354"/>
            <a:ext cx="184377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Años de actividad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0D2603-0E50-5A41-9385-55277B7818C4}"/>
              </a:ext>
            </a:extLst>
          </p:cNvPr>
          <p:cNvSpPr txBox="1"/>
          <p:nvPr/>
        </p:nvSpPr>
        <p:spPr>
          <a:xfrm>
            <a:off x="6668428" y="4109801"/>
            <a:ext cx="170591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78E4968-EDD3-C049-8C81-A1EDB70F1ACE}"/>
              </a:ext>
            </a:extLst>
          </p:cNvPr>
          <p:cNvSpPr txBox="1"/>
          <p:nvPr/>
        </p:nvSpPr>
        <p:spPr>
          <a:xfrm>
            <a:off x="4664077" y="4120860"/>
            <a:ext cx="15123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810834-83A1-E84C-945C-8E3703346BCE}"/>
              </a:ext>
            </a:extLst>
          </p:cNvPr>
          <p:cNvSpPr txBox="1"/>
          <p:nvPr/>
        </p:nvSpPr>
        <p:spPr>
          <a:xfrm>
            <a:off x="4664077" y="5070583"/>
            <a:ext cx="213007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Actividad económica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87409C-9E09-D342-AF03-026613A78843}"/>
              </a:ext>
            </a:extLst>
          </p:cNvPr>
          <p:cNvSpPr txBox="1"/>
          <p:nvPr/>
        </p:nvSpPr>
        <p:spPr>
          <a:xfrm>
            <a:off x="4671726" y="5609501"/>
            <a:ext cx="150470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Ventas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2944C4-BDD8-8849-ADD4-24C6929C5569}"/>
              </a:ext>
            </a:extLst>
          </p:cNvPr>
          <p:cNvSpPr txBox="1"/>
          <p:nvPr/>
        </p:nvSpPr>
        <p:spPr>
          <a:xfrm>
            <a:off x="6337054" y="5609501"/>
            <a:ext cx="134863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Periodicidad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D22A0E0-B9E9-2048-B93F-E79007FA84CD}"/>
              </a:ext>
            </a:extLst>
          </p:cNvPr>
          <p:cNvSpPr txBox="1"/>
          <p:nvPr/>
        </p:nvSpPr>
        <p:spPr>
          <a:xfrm>
            <a:off x="8448255" y="4824127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EBD5F1-DE4C-F54B-AF79-828DA82C2373}"/>
              </a:ext>
            </a:extLst>
          </p:cNvPr>
          <p:cNvSpPr txBox="1"/>
          <p:nvPr/>
        </p:nvSpPr>
        <p:spPr>
          <a:xfrm>
            <a:off x="9410218" y="466901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57A2C44-5DE0-494C-AD6F-BB038A3C26E5}"/>
              </a:ext>
            </a:extLst>
          </p:cNvPr>
          <p:cNvSpPr txBox="1"/>
          <p:nvPr/>
        </p:nvSpPr>
        <p:spPr>
          <a:xfrm>
            <a:off x="9440088" y="509020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Local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3AE2D6-7FD2-6D46-8CE8-C379F814010F}"/>
              </a:ext>
            </a:extLst>
          </p:cNvPr>
          <p:cNvSpPr txBox="1"/>
          <p:nvPr/>
        </p:nvSpPr>
        <p:spPr>
          <a:xfrm>
            <a:off x="8448255" y="5677237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42" name="Gráfico 41" descr="Marcador con relleno sólido">
            <a:extLst>
              <a:ext uri="{FF2B5EF4-FFF2-40B4-BE49-F238E27FC236}">
                <a16:creationId xmlns:a16="http://schemas.microsoft.com/office/drawing/2014/main" id="{E8EC49B5-0F9F-9547-967D-4DCE5202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6903" y="5511396"/>
            <a:ext cx="626786" cy="626786"/>
          </a:xfrm>
          <a:prstGeom prst="rect">
            <a:avLst/>
          </a:prstGeom>
        </p:spPr>
      </p:pic>
      <p:pic>
        <p:nvPicPr>
          <p:cNvPr id="44" name="Gráfico 43" descr="Clip con relleno sólido">
            <a:extLst>
              <a:ext uri="{FF2B5EF4-FFF2-40B4-BE49-F238E27FC236}">
                <a16:creationId xmlns:a16="http://schemas.microsoft.com/office/drawing/2014/main" id="{BA5F819B-6666-3A40-9F55-80FF65D0A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3164" y="4635098"/>
            <a:ext cx="369332" cy="369332"/>
          </a:xfrm>
          <a:prstGeom prst="rect">
            <a:avLst/>
          </a:prstGeom>
        </p:spPr>
      </p:pic>
      <p:pic>
        <p:nvPicPr>
          <p:cNvPr id="136" name="Gráfico 135" descr="Clip con relleno sólido">
            <a:extLst>
              <a:ext uri="{FF2B5EF4-FFF2-40B4-BE49-F238E27FC236}">
                <a16:creationId xmlns:a16="http://schemas.microsoft.com/office/drawing/2014/main" id="{934704CC-B9A8-5D4E-A9C5-7BE1DD92E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9844" y="5008793"/>
            <a:ext cx="369332" cy="369332"/>
          </a:xfrm>
          <a:prstGeom prst="rect">
            <a:avLst/>
          </a:prstGeom>
        </p:spPr>
      </p:pic>
      <p:sp>
        <p:nvSpPr>
          <p:cNvPr id="137" name="CuadroTexto 136">
            <a:extLst>
              <a:ext uri="{FF2B5EF4-FFF2-40B4-BE49-F238E27FC236}">
                <a16:creationId xmlns:a16="http://schemas.microsoft.com/office/drawing/2014/main" id="{93ECA1AA-9955-0A40-B865-4202FEB643E5}"/>
              </a:ext>
            </a:extLst>
          </p:cNvPr>
          <p:cNvSpPr txBox="1"/>
          <p:nvPr/>
        </p:nvSpPr>
        <p:spPr>
          <a:xfrm>
            <a:off x="6977167" y="1279070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Modificar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688" y="4857363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10082" y="5378125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5433EA8-CA13-1444-B9A0-743C34D647F8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141" name="Título 1">
            <a:extLst>
              <a:ext uri="{FF2B5EF4-FFF2-40B4-BE49-F238E27FC236}">
                <a16:creationId xmlns:a16="http://schemas.microsoft.com/office/drawing/2014/main" id="{A0355D4A-C7DA-0845-9179-4EF5F6F6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7BFA49BE-42F5-234A-A9CA-1685A0F774D5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5CD7FA5-3C6B-A448-97EB-784B17843009}"/>
              </a:ext>
            </a:extLst>
          </p:cNvPr>
          <p:cNvSpPr txBox="1"/>
          <p:nvPr/>
        </p:nvSpPr>
        <p:spPr>
          <a:xfrm>
            <a:off x="8852538" y="4071419"/>
            <a:ext cx="262167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 </a:t>
            </a:r>
          </a:p>
        </p:txBody>
      </p:sp>
      <p:pic>
        <p:nvPicPr>
          <p:cNvPr id="144" name="Gráfico 143" descr="Lupa contorno">
            <a:extLst>
              <a:ext uri="{FF2B5EF4-FFF2-40B4-BE49-F238E27FC236}">
                <a16:creationId xmlns:a16="http://schemas.microsoft.com/office/drawing/2014/main" id="{C075B0BD-ABB6-C740-BD15-E073CB367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0835" y="2106052"/>
            <a:ext cx="369332" cy="369332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0B2E619-A93F-204F-BCA4-04B65D2389CC}"/>
              </a:ext>
            </a:extLst>
          </p:cNvPr>
          <p:cNvSpPr txBox="1"/>
          <p:nvPr/>
        </p:nvSpPr>
        <p:spPr>
          <a:xfrm>
            <a:off x="6794147" y="6284645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509DB2AB-71E6-1949-8FE3-3F2F646FFFE3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1A920D0-108B-0647-88D9-7DB261EDB550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Agencia -  código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8F201A2-0B55-3A47-9200-6EEA9650751E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10681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469479" y="127907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Desembolso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1322D0-3184-2B42-9AE5-E72A6BDB7200}"/>
              </a:ext>
            </a:extLst>
          </p:cNvPr>
          <p:cNvSpPr txBox="1"/>
          <p:nvPr/>
        </p:nvSpPr>
        <p:spPr>
          <a:xfrm>
            <a:off x="4622153" y="2610101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D0A27B-E2CD-D44E-87AE-5AEA850CB88C}"/>
              </a:ext>
            </a:extLst>
          </p:cNvPr>
          <p:cNvSpPr txBox="1"/>
          <p:nvPr/>
        </p:nvSpPr>
        <p:spPr>
          <a:xfrm>
            <a:off x="7978199" y="2611237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9FFB2F-C4F2-8746-8FB9-293C63FC035C}"/>
              </a:ext>
            </a:extLst>
          </p:cNvPr>
          <p:cNvSpPr txBox="1"/>
          <p:nvPr/>
        </p:nvSpPr>
        <p:spPr>
          <a:xfrm>
            <a:off x="4627498" y="2130799"/>
            <a:ext cx="335070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DBE4D3-7A21-194A-82B1-D48016E369CE}"/>
              </a:ext>
            </a:extLst>
          </p:cNvPr>
          <p:cNvSpPr txBox="1"/>
          <p:nvPr/>
        </p:nvSpPr>
        <p:spPr>
          <a:xfrm>
            <a:off x="4622154" y="3593248"/>
            <a:ext cx="21877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Desembolso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365928-8FA0-3B42-8721-D4523C4BF26F}"/>
              </a:ext>
            </a:extLst>
          </p:cNvPr>
          <p:cNvSpPr txBox="1"/>
          <p:nvPr/>
        </p:nvSpPr>
        <p:spPr>
          <a:xfrm>
            <a:off x="4629871" y="3078866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establecimiento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78E4968-EDD3-C049-8C81-A1EDB70F1ACE}"/>
              </a:ext>
            </a:extLst>
          </p:cNvPr>
          <p:cNvSpPr txBox="1"/>
          <p:nvPr/>
        </p:nvSpPr>
        <p:spPr>
          <a:xfrm>
            <a:off x="4629871" y="4090177"/>
            <a:ext cx="122649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Cuotas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D22A0E0-B9E9-2048-B93F-E79007FA84CD}"/>
              </a:ext>
            </a:extLst>
          </p:cNvPr>
          <p:cNvSpPr txBox="1"/>
          <p:nvPr/>
        </p:nvSpPr>
        <p:spPr>
          <a:xfrm>
            <a:off x="9088792" y="5182096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EBD5F1-DE4C-F54B-AF79-828DA82C2373}"/>
              </a:ext>
            </a:extLst>
          </p:cNvPr>
          <p:cNvSpPr txBox="1"/>
          <p:nvPr/>
        </p:nvSpPr>
        <p:spPr>
          <a:xfrm>
            <a:off x="9997391" y="4808401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57A2C44-5DE0-494C-AD6F-BB038A3C26E5}"/>
              </a:ext>
            </a:extLst>
          </p:cNvPr>
          <p:cNvSpPr txBox="1"/>
          <p:nvPr/>
        </p:nvSpPr>
        <p:spPr>
          <a:xfrm>
            <a:off x="10041337" y="519684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Local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3AE2D6-7FD2-6D46-8CE8-C379F814010F}"/>
              </a:ext>
            </a:extLst>
          </p:cNvPr>
          <p:cNvSpPr txBox="1"/>
          <p:nvPr/>
        </p:nvSpPr>
        <p:spPr>
          <a:xfrm>
            <a:off x="9503848" y="6212410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42" name="Gráfico 41" descr="Marcador con relleno sólido">
            <a:extLst>
              <a:ext uri="{FF2B5EF4-FFF2-40B4-BE49-F238E27FC236}">
                <a16:creationId xmlns:a16="http://schemas.microsoft.com/office/drawing/2014/main" id="{E8EC49B5-0F9F-9547-967D-4DCE5202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2496" y="6046569"/>
            <a:ext cx="626786" cy="626786"/>
          </a:xfrm>
          <a:prstGeom prst="rect">
            <a:avLst/>
          </a:prstGeom>
        </p:spPr>
      </p:pic>
      <p:pic>
        <p:nvPicPr>
          <p:cNvPr id="44" name="Gráfico 43" descr="Clip con relleno sólido">
            <a:extLst>
              <a:ext uri="{FF2B5EF4-FFF2-40B4-BE49-F238E27FC236}">
                <a16:creationId xmlns:a16="http://schemas.microsoft.com/office/drawing/2014/main" id="{BA5F819B-6666-3A40-9F55-80FF65D0A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45889" y="4751527"/>
            <a:ext cx="369332" cy="369332"/>
          </a:xfrm>
          <a:prstGeom prst="rect">
            <a:avLst/>
          </a:prstGeom>
        </p:spPr>
      </p:pic>
      <p:pic>
        <p:nvPicPr>
          <p:cNvPr id="136" name="Gráfico 135" descr="Clip con relleno sólido">
            <a:extLst>
              <a:ext uri="{FF2B5EF4-FFF2-40B4-BE49-F238E27FC236}">
                <a16:creationId xmlns:a16="http://schemas.microsoft.com/office/drawing/2014/main" id="{934704CC-B9A8-5D4E-A9C5-7BE1DD92E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52983" y="5175306"/>
            <a:ext cx="369332" cy="3693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D3BF70-D2C9-024B-811E-EC7081DB1E14}"/>
              </a:ext>
            </a:extLst>
          </p:cNvPr>
          <p:cNvSpPr txBox="1"/>
          <p:nvPr/>
        </p:nvSpPr>
        <p:spPr>
          <a:xfrm>
            <a:off x="10041337" y="5585279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Cliente</a:t>
            </a:r>
          </a:p>
        </p:txBody>
      </p:sp>
      <p:pic>
        <p:nvPicPr>
          <p:cNvPr id="30" name="Gráfico 29" descr="Clip con relleno sólido">
            <a:extLst>
              <a:ext uri="{FF2B5EF4-FFF2-40B4-BE49-F238E27FC236}">
                <a16:creationId xmlns:a16="http://schemas.microsoft.com/office/drawing/2014/main" id="{6CD7A004-D7A2-1A47-9307-98202D0A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49264" y="5603061"/>
            <a:ext cx="369332" cy="369332"/>
          </a:xfrm>
          <a:prstGeom prst="rect">
            <a:avLst/>
          </a:prstGeom>
        </p:spPr>
      </p:pic>
      <p:pic>
        <p:nvPicPr>
          <p:cNvPr id="8" name="Gráfico 7" descr="Lupa contorno">
            <a:extLst>
              <a:ext uri="{FF2B5EF4-FFF2-40B4-BE49-F238E27FC236}">
                <a16:creationId xmlns:a16="http://schemas.microsoft.com/office/drawing/2014/main" id="{18F24C78-79DE-754C-8B26-6E68D4E04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0835" y="2106052"/>
            <a:ext cx="369332" cy="369332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BF208E03-743E-2E48-9565-DBC368D690EC}"/>
              </a:ext>
            </a:extLst>
          </p:cNvPr>
          <p:cNvSpPr txBox="1"/>
          <p:nvPr/>
        </p:nvSpPr>
        <p:spPr>
          <a:xfrm>
            <a:off x="8792950" y="2113006"/>
            <a:ext cx="2087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0E2BE24-95A6-AC40-A136-504DD0D6B8C0}"/>
              </a:ext>
            </a:extLst>
          </p:cNvPr>
          <p:cNvSpPr txBox="1"/>
          <p:nvPr/>
        </p:nvSpPr>
        <p:spPr>
          <a:xfrm>
            <a:off x="6078636" y="4087913"/>
            <a:ext cx="214321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Periodicidad en días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C6561C2-BF17-7740-BF2E-5BC33B3312AC}"/>
              </a:ext>
            </a:extLst>
          </p:cNvPr>
          <p:cNvSpPr txBox="1"/>
          <p:nvPr/>
        </p:nvSpPr>
        <p:spPr>
          <a:xfrm>
            <a:off x="4655166" y="4759229"/>
            <a:ext cx="102983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Cuota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59AFA30-AFD2-364F-AA1A-6DD04B4E326F}"/>
              </a:ext>
            </a:extLst>
          </p:cNvPr>
          <p:cNvSpPr txBox="1"/>
          <p:nvPr/>
        </p:nvSpPr>
        <p:spPr>
          <a:xfrm>
            <a:off x="6066628" y="4759229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86007B-4219-124B-AC11-EEDD18B42A18}"/>
              </a:ext>
            </a:extLst>
          </p:cNvPr>
          <p:cNvSpPr txBox="1"/>
          <p:nvPr/>
        </p:nvSpPr>
        <p:spPr>
          <a:xfrm>
            <a:off x="4543422" y="5299148"/>
            <a:ext cx="1265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Crédito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44144F-4836-124C-A031-39AF79E544BF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517BBA8-6E0F-6B42-8DA9-5EFA103DEA4B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Desembolso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E0B703F-B36B-A444-AE7C-1D33C2F4B29C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28BBB13-B171-2B41-A7A8-AA432513DA10}"/>
              </a:ext>
            </a:extLst>
          </p:cNvPr>
          <p:cNvSpPr txBox="1"/>
          <p:nvPr/>
        </p:nvSpPr>
        <p:spPr>
          <a:xfrm>
            <a:off x="1436855" y="3780445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D2561E5-8C0A-4A4D-B377-123B420CD30C}"/>
              </a:ext>
            </a:extLst>
          </p:cNvPr>
          <p:cNvSpPr txBox="1"/>
          <p:nvPr/>
        </p:nvSpPr>
        <p:spPr>
          <a:xfrm>
            <a:off x="1436855" y="4339982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F9444EE-6502-2B4B-8F38-9DBFE6FC6BDA}"/>
              </a:ext>
            </a:extLst>
          </p:cNvPr>
          <p:cNvSpPr txBox="1"/>
          <p:nvPr/>
        </p:nvSpPr>
        <p:spPr>
          <a:xfrm>
            <a:off x="1425251" y="4860744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5001B86-9737-AB42-A5C9-531B1147DFD3}"/>
              </a:ext>
            </a:extLst>
          </p:cNvPr>
          <p:cNvSpPr txBox="1"/>
          <p:nvPr/>
        </p:nvSpPr>
        <p:spPr>
          <a:xfrm>
            <a:off x="1413645" y="5381506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04C33C2-6A50-D347-A7AB-236F67A7314B}"/>
              </a:ext>
            </a:extLst>
          </p:cNvPr>
          <p:cNvSpPr txBox="1"/>
          <p:nvPr/>
        </p:nvSpPr>
        <p:spPr>
          <a:xfrm>
            <a:off x="6884320" y="3583389"/>
            <a:ext cx="21877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96192C3B-EDF0-974D-8647-470DBFFA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0A8AEDF-C30C-734D-8FDB-C73F18DEB9D8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CC9A87D-9C24-7B4A-A0E2-8666BB160276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984FD55-D2D4-0C4F-B654-ACE53D5A4F22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816A6C5-A135-8446-96F1-F5FCE075D75F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06855D5-F735-3645-81D0-68AA06C53ACB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8610266-9C54-2DC0-105F-37D4401D8010}"/>
              </a:ext>
            </a:extLst>
          </p:cNvPr>
          <p:cNvSpPr txBox="1"/>
          <p:nvPr/>
        </p:nvSpPr>
        <p:spPr>
          <a:xfrm>
            <a:off x="9161677" y="3570233"/>
            <a:ext cx="21877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 desembolso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1A901-7B3E-AB5B-3E3E-3C10BA0DD8E2}"/>
              </a:ext>
            </a:extLst>
          </p:cNvPr>
          <p:cNvSpPr txBox="1"/>
          <p:nvPr/>
        </p:nvSpPr>
        <p:spPr>
          <a:xfrm>
            <a:off x="10069286" y="437605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 </a:t>
            </a:r>
            <a:r>
              <a:rPr lang="es-CO" dirty="0" err="1"/>
              <a:t>desem</a:t>
            </a:r>
            <a:endParaRPr lang="es-CO" dirty="0"/>
          </a:p>
        </p:txBody>
      </p:sp>
      <p:pic>
        <p:nvPicPr>
          <p:cNvPr id="47" name="Gráfico 46" descr="Clip con relleno sólido">
            <a:extLst>
              <a:ext uri="{FF2B5EF4-FFF2-40B4-BE49-F238E27FC236}">
                <a16:creationId xmlns:a16="http://schemas.microsoft.com/office/drawing/2014/main" id="{7D2922B2-43F4-2106-65AA-C6A605869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065" y="433998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8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4480965" y="1335745"/>
            <a:ext cx="261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Agregar Gestión Cobranza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25980" y="3784771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25980" y="4344308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9FFB2F-C4F2-8746-8FB9-293C63FC035C}"/>
              </a:ext>
            </a:extLst>
          </p:cNvPr>
          <p:cNvSpPr txBox="1"/>
          <p:nvPr/>
        </p:nvSpPr>
        <p:spPr>
          <a:xfrm>
            <a:off x="4627498" y="2130799"/>
            <a:ext cx="335070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Crédito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DBE4D3-7A21-194A-82B1-D48016E369CE}"/>
              </a:ext>
            </a:extLst>
          </p:cNvPr>
          <p:cNvSpPr txBox="1"/>
          <p:nvPr/>
        </p:nvSpPr>
        <p:spPr>
          <a:xfrm>
            <a:off x="4575853" y="3477499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6810834-83A1-E84C-945C-8E3703346BCE}"/>
              </a:ext>
            </a:extLst>
          </p:cNvPr>
          <p:cNvSpPr txBox="1"/>
          <p:nvPr/>
        </p:nvSpPr>
        <p:spPr>
          <a:xfrm>
            <a:off x="4608496" y="3955776"/>
            <a:ext cx="128349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Recibido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87409C-9E09-D342-AF03-026613A78843}"/>
              </a:ext>
            </a:extLst>
          </p:cNvPr>
          <p:cNvSpPr txBox="1"/>
          <p:nvPr/>
        </p:nvSpPr>
        <p:spPr>
          <a:xfrm>
            <a:off x="4581674" y="4461635"/>
            <a:ext cx="218951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Próxima cuota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3AE2D6-7FD2-6D46-8CE8-C379F814010F}"/>
              </a:ext>
            </a:extLst>
          </p:cNvPr>
          <p:cNvSpPr txBox="1"/>
          <p:nvPr/>
        </p:nvSpPr>
        <p:spPr>
          <a:xfrm>
            <a:off x="9495848" y="4419495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42" name="Gráfico 41" descr="Marcador con relleno sólido">
            <a:extLst>
              <a:ext uri="{FF2B5EF4-FFF2-40B4-BE49-F238E27FC236}">
                <a16:creationId xmlns:a16="http://schemas.microsoft.com/office/drawing/2014/main" id="{E8EC49B5-0F9F-9547-967D-4DCE5202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4496" y="4253654"/>
            <a:ext cx="626786" cy="626786"/>
          </a:xfrm>
          <a:prstGeom prst="rect">
            <a:avLst/>
          </a:prstGeom>
        </p:spPr>
      </p:pic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14376" y="486507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2770" y="5385832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pic>
        <p:nvPicPr>
          <p:cNvPr id="35" name="Gráfico 34" descr="Lupa contorno">
            <a:extLst>
              <a:ext uri="{FF2B5EF4-FFF2-40B4-BE49-F238E27FC236}">
                <a16:creationId xmlns:a16="http://schemas.microsoft.com/office/drawing/2014/main" id="{23CEE4F8-18B3-A24A-AA70-4268AA24D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835" y="2106052"/>
            <a:ext cx="369332" cy="36933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B9BE9C48-DC8D-4A46-B64D-724D7EF3912B}"/>
              </a:ext>
            </a:extLst>
          </p:cNvPr>
          <p:cNvSpPr txBox="1"/>
          <p:nvPr/>
        </p:nvSpPr>
        <p:spPr>
          <a:xfrm>
            <a:off x="4561011" y="3049444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E2008CA-4F08-984E-AF53-93D0263DB393}"/>
              </a:ext>
            </a:extLst>
          </p:cNvPr>
          <p:cNvSpPr txBox="1"/>
          <p:nvPr/>
        </p:nvSpPr>
        <p:spPr>
          <a:xfrm>
            <a:off x="7993566" y="3028958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2066EE4-8459-A941-BD0E-29BE2699F3F7}"/>
              </a:ext>
            </a:extLst>
          </p:cNvPr>
          <p:cNvSpPr txBox="1"/>
          <p:nvPr/>
        </p:nvSpPr>
        <p:spPr>
          <a:xfrm>
            <a:off x="4570067" y="2696225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1002B5B-C527-994B-9BF2-0E79E5C3A6D3}"/>
              </a:ext>
            </a:extLst>
          </p:cNvPr>
          <p:cNvSpPr txBox="1"/>
          <p:nvPr/>
        </p:nvSpPr>
        <p:spPr>
          <a:xfrm>
            <a:off x="8632803" y="2106052"/>
            <a:ext cx="2027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10075E-833D-A441-A1B3-766A34B0C546}"/>
              </a:ext>
            </a:extLst>
          </p:cNvPr>
          <p:cNvSpPr txBox="1"/>
          <p:nvPr/>
        </p:nvSpPr>
        <p:spPr>
          <a:xfrm>
            <a:off x="5986428" y="3949946"/>
            <a:ext cx="17940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71CA22B-C5C4-9342-A7B2-8581F9C9905C}"/>
              </a:ext>
            </a:extLst>
          </p:cNvPr>
          <p:cNvSpPr txBox="1"/>
          <p:nvPr/>
        </p:nvSpPr>
        <p:spPr>
          <a:xfrm>
            <a:off x="4581267" y="4992484"/>
            <a:ext cx="6823051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Gestión cobranza</a:t>
            </a: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573700C-B527-D540-B1A4-78C21685C72D}"/>
              </a:ext>
            </a:extLst>
          </p:cNvPr>
          <p:cNvSpPr txBox="1"/>
          <p:nvPr/>
        </p:nvSpPr>
        <p:spPr>
          <a:xfrm>
            <a:off x="4612090" y="6151240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1096760A-7D64-7E4B-8796-0F7C1285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DA5D21A-70A5-7A40-8E8F-576F49D34BEF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8C6E355-38DC-7448-AE82-C583D0EFF967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87226B-33E3-3445-9B6F-B55C8F740CF3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77BE588-CBA2-1245-8605-FE650FBFC94D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04D2079-F2D1-C44F-BB5A-04CAA80D4032}"/>
              </a:ext>
            </a:extLst>
          </p:cNvPr>
          <p:cNvSpPr txBox="1"/>
          <p:nvPr/>
        </p:nvSpPr>
        <p:spPr>
          <a:xfrm>
            <a:off x="6883441" y="4475085"/>
            <a:ext cx="218951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Próxima visita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D3E96B-1294-6A48-BCD0-E3F263E5BF4C}"/>
              </a:ext>
            </a:extLst>
          </p:cNvPr>
          <p:cNvSpPr txBox="1"/>
          <p:nvPr/>
        </p:nvSpPr>
        <p:spPr>
          <a:xfrm>
            <a:off x="7936776" y="3940821"/>
            <a:ext cx="17940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 pago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F69AA70-FD5F-0C4A-BAEC-F3D00A228EE2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13935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154401" y="273921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D160D2-264C-345A-9FE3-9AF8140ED409}"/>
              </a:ext>
            </a:extLst>
          </p:cNvPr>
          <p:cNvSpPr/>
          <p:nvPr/>
        </p:nvSpPr>
        <p:spPr>
          <a:xfrm>
            <a:off x="5026254" y="1664488"/>
            <a:ext cx="1349828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Empresa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08D9AB7-A186-DFE4-870D-47379F71FD5A}"/>
              </a:ext>
            </a:extLst>
          </p:cNvPr>
          <p:cNvSpPr/>
          <p:nvPr/>
        </p:nvSpPr>
        <p:spPr>
          <a:xfrm>
            <a:off x="5026254" y="2437375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Asigna capital a la agencia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3C5E1EF-3316-0326-AF29-FA36752162A0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5701168" y="2143460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608B28-FE77-FC36-7D73-13FBF9172999}"/>
              </a:ext>
            </a:extLst>
          </p:cNvPr>
          <p:cNvSpPr/>
          <p:nvPr/>
        </p:nvSpPr>
        <p:spPr>
          <a:xfrm>
            <a:off x="5019333" y="3103409"/>
            <a:ext cx="1349828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Agencia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A05241B-0293-9E36-867A-7C8153BAB8A1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5694247" y="2916347"/>
            <a:ext cx="6921" cy="1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AE800B0-2270-2500-78A4-CE2D0FE6DB34}"/>
              </a:ext>
            </a:extLst>
          </p:cNvPr>
          <p:cNvSpPr/>
          <p:nvPr/>
        </p:nvSpPr>
        <p:spPr>
          <a:xfrm>
            <a:off x="3545792" y="4015806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Custodia dinero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60FBCBF-7F47-19C1-DD50-068C447F2FCB}"/>
              </a:ext>
            </a:extLst>
          </p:cNvPr>
          <p:cNvSpPr/>
          <p:nvPr/>
        </p:nvSpPr>
        <p:spPr>
          <a:xfrm>
            <a:off x="5026250" y="4015804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Asigna capital al Cartera/cartera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0E876B9-4E8E-568F-DE30-0DF5179A0B96}"/>
              </a:ext>
            </a:extLst>
          </p:cNvPr>
          <p:cNvSpPr/>
          <p:nvPr/>
        </p:nvSpPr>
        <p:spPr>
          <a:xfrm>
            <a:off x="6506708" y="4015804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Paga Gastos Generales Agencia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90974F7-6625-8E35-43B7-58B88A7209A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5694247" y="3582381"/>
            <a:ext cx="6917" cy="43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A089265-6591-7DD3-F4F9-1591F8B28269}"/>
              </a:ext>
            </a:extLst>
          </p:cNvPr>
          <p:cNvSpPr/>
          <p:nvPr/>
        </p:nvSpPr>
        <p:spPr>
          <a:xfrm>
            <a:off x="5026253" y="4734266"/>
            <a:ext cx="1349828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Cartera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43967B7-57E3-92C5-7464-C0CBC7E5763D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5701164" y="4494776"/>
            <a:ext cx="3" cy="23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8452BD6-88B8-EE2A-7F5C-991C1FD81205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4220706" y="3582381"/>
            <a:ext cx="1473541" cy="4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5065CE8-0424-66E8-9149-9D17C51B4704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5694247" y="3582381"/>
            <a:ext cx="1487375" cy="43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883BF73-3DB7-DC85-CFEB-A1153572C655}"/>
              </a:ext>
            </a:extLst>
          </p:cNvPr>
          <p:cNvSpPr/>
          <p:nvPr/>
        </p:nvSpPr>
        <p:spPr>
          <a:xfrm>
            <a:off x="2058417" y="5567562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Custodia dinero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6908BE9-4597-39CA-BC6A-6725DEF1F72C}"/>
              </a:ext>
            </a:extLst>
          </p:cNvPr>
          <p:cNvSpPr/>
          <p:nvPr/>
        </p:nvSpPr>
        <p:spPr>
          <a:xfrm>
            <a:off x="3538875" y="5567560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Desembolso dinero al cliente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78E8BB3-0BD6-D68A-319B-3594B7F224A5}"/>
              </a:ext>
            </a:extLst>
          </p:cNvPr>
          <p:cNvSpPr/>
          <p:nvPr/>
        </p:nvSpPr>
        <p:spPr>
          <a:xfrm>
            <a:off x="5019333" y="5567560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Paga Gastos Autorizados del Cartera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4A1A5E0-6979-811E-CDF8-0FA45DC0DFD6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2733331" y="5213238"/>
            <a:ext cx="2967836" cy="3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BA04776-5BA9-34A9-BD8A-4D159DADF36B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 flipH="1">
            <a:off x="5694247" y="5213238"/>
            <a:ext cx="6920" cy="35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C4E22BB-08F8-F6CD-75BB-AD3035E22E4D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flipH="1">
            <a:off x="4213789" y="5213238"/>
            <a:ext cx="1487378" cy="35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C43FB02-BFE0-6D59-03A2-E492F309517E}"/>
              </a:ext>
            </a:extLst>
          </p:cNvPr>
          <p:cNvSpPr/>
          <p:nvPr/>
        </p:nvSpPr>
        <p:spPr>
          <a:xfrm>
            <a:off x="6510806" y="5567560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Cartera Castigada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9BFA052D-60CF-A534-3201-72A147623D6C}"/>
              </a:ext>
            </a:extLst>
          </p:cNvPr>
          <p:cNvCxnSpPr>
            <a:cxnSpLocks/>
            <a:stCxn id="50" idx="2"/>
            <a:endCxn id="78" idx="0"/>
          </p:cNvCxnSpPr>
          <p:nvPr/>
        </p:nvCxnSpPr>
        <p:spPr>
          <a:xfrm>
            <a:off x="5701167" y="5213238"/>
            <a:ext cx="1484553" cy="35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0919D5-8B68-EFDA-7B35-68EB7E914C75}"/>
              </a:ext>
            </a:extLst>
          </p:cNvPr>
          <p:cNvSpPr/>
          <p:nvPr/>
        </p:nvSpPr>
        <p:spPr>
          <a:xfrm>
            <a:off x="8002279" y="5567560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Devolución dinero al administrador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49E1F68-F64A-AAAF-88A6-072C3C3C520F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flipH="1" flipV="1">
            <a:off x="5701167" y="5213238"/>
            <a:ext cx="2976026" cy="35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AE1C60C0-3777-EA4F-3157-50036DA85041}"/>
              </a:ext>
            </a:extLst>
          </p:cNvPr>
          <p:cNvSpPr/>
          <p:nvPr/>
        </p:nvSpPr>
        <p:spPr>
          <a:xfrm>
            <a:off x="8002275" y="4002104"/>
            <a:ext cx="1349828" cy="478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Devolución dinero a la empresa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64642F5-BDE2-F3A8-04D1-81487DD58E8D}"/>
              </a:ext>
            </a:extLst>
          </p:cNvPr>
          <p:cNvCxnSpPr>
            <a:cxnSpLocks/>
            <a:stCxn id="86" idx="0"/>
            <a:endCxn id="33" idx="2"/>
          </p:cNvCxnSpPr>
          <p:nvPr/>
        </p:nvCxnSpPr>
        <p:spPr>
          <a:xfrm flipH="1" flipV="1">
            <a:off x="5694247" y="3582381"/>
            <a:ext cx="2982942" cy="41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1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469479" y="1279070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Registrar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075" y="3777064"/>
            <a:ext cx="161864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075" y="4336601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471" y="4857363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9865" y="5378125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464F6CD-373D-DF49-8EB9-D51FFBFBF6AE}"/>
              </a:ext>
            </a:extLst>
          </p:cNvPr>
          <p:cNvSpPr txBox="1"/>
          <p:nvPr/>
        </p:nvSpPr>
        <p:spPr>
          <a:xfrm>
            <a:off x="4627498" y="2130799"/>
            <a:ext cx="335070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Gasto/Salida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8E1D6-E025-8040-9545-B586C40466FA}"/>
              </a:ext>
            </a:extLst>
          </p:cNvPr>
          <p:cNvSpPr txBox="1"/>
          <p:nvPr/>
        </p:nvSpPr>
        <p:spPr>
          <a:xfrm>
            <a:off x="4626504" y="3748726"/>
            <a:ext cx="4788065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Detalle/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Cantid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/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Unit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Total</a:t>
            </a: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DBF88B4-44B9-114A-845C-AEBCDEA33100}"/>
              </a:ext>
            </a:extLst>
          </p:cNvPr>
          <p:cNvSpPr txBox="1"/>
          <p:nvPr/>
        </p:nvSpPr>
        <p:spPr>
          <a:xfrm>
            <a:off x="4626504" y="4527278"/>
            <a:ext cx="116128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Pagado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344EFBD-ACC5-5B46-AC7C-0350DFF97A7C}"/>
              </a:ext>
            </a:extLst>
          </p:cNvPr>
          <p:cNvSpPr txBox="1"/>
          <p:nvPr/>
        </p:nvSpPr>
        <p:spPr>
          <a:xfrm>
            <a:off x="8218255" y="4518296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45" name="Gráfico 44" descr="Marcador con relleno sólido">
            <a:extLst>
              <a:ext uri="{FF2B5EF4-FFF2-40B4-BE49-F238E27FC236}">
                <a16:creationId xmlns:a16="http://schemas.microsoft.com/office/drawing/2014/main" id="{1523F41D-C564-0547-A514-71603BB89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6903" y="4352455"/>
            <a:ext cx="626786" cy="626786"/>
          </a:xfrm>
          <a:prstGeom prst="rect">
            <a:avLst/>
          </a:prstGeom>
        </p:spPr>
      </p:pic>
      <p:pic>
        <p:nvPicPr>
          <p:cNvPr id="46" name="Gráfico 45" descr="Lupa contorno">
            <a:extLst>
              <a:ext uri="{FF2B5EF4-FFF2-40B4-BE49-F238E27FC236}">
                <a16:creationId xmlns:a16="http://schemas.microsoft.com/office/drawing/2014/main" id="{74813EEF-3837-A545-8499-BAD8546C6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835" y="2106052"/>
            <a:ext cx="369332" cy="36933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9857870E-5CE4-6840-AEB5-47D49BB2A7B8}"/>
              </a:ext>
            </a:extLst>
          </p:cNvPr>
          <p:cNvSpPr txBox="1"/>
          <p:nvPr/>
        </p:nvSpPr>
        <p:spPr>
          <a:xfrm>
            <a:off x="8632803" y="2106052"/>
            <a:ext cx="2027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700D0AF-CD63-2B43-921A-79F6691CCCF7}"/>
              </a:ext>
            </a:extLst>
          </p:cNvPr>
          <p:cNvSpPr txBox="1"/>
          <p:nvPr/>
        </p:nvSpPr>
        <p:spPr>
          <a:xfrm>
            <a:off x="6106006" y="4548477"/>
            <a:ext cx="17940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AA1407E-C3E2-BE45-91DC-CA5CC7226DF3}"/>
              </a:ext>
            </a:extLst>
          </p:cNvPr>
          <p:cNvSpPr txBox="1"/>
          <p:nvPr/>
        </p:nvSpPr>
        <p:spPr>
          <a:xfrm>
            <a:off x="4562331" y="5133381"/>
            <a:ext cx="516461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Autorizado por: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F8E6105-5663-674B-9D82-36025C3547D7}"/>
              </a:ext>
            </a:extLst>
          </p:cNvPr>
          <p:cNvSpPr txBox="1"/>
          <p:nvPr/>
        </p:nvSpPr>
        <p:spPr>
          <a:xfrm>
            <a:off x="4612090" y="6151240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1D36079-BFDA-664F-A18E-C260A8591DE8}"/>
              </a:ext>
            </a:extLst>
          </p:cNvPr>
          <p:cNvSpPr txBox="1"/>
          <p:nvPr/>
        </p:nvSpPr>
        <p:spPr>
          <a:xfrm>
            <a:off x="4627498" y="2661648"/>
            <a:ext cx="185527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Ident.beneficiario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2C97528-EAF1-784C-838F-DAD973CF102D}"/>
              </a:ext>
            </a:extLst>
          </p:cNvPr>
          <p:cNvSpPr txBox="1"/>
          <p:nvPr/>
        </p:nvSpPr>
        <p:spPr>
          <a:xfrm>
            <a:off x="6728572" y="2655172"/>
            <a:ext cx="393171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Beneficiario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B1F9A7F-1411-3243-B6FF-D290CC650BD5}"/>
              </a:ext>
            </a:extLst>
          </p:cNvPr>
          <p:cNvSpPr txBox="1"/>
          <p:nvPr/>
        </p:nvSpPr>
        <p:spPr>
          <a:xfrm>
            <a:off x="4612090" y="3187276"/>
            <a:ext cx="25951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 Comprobante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51083A-EB06-FC44-9541-2C5CFA0FE6EE}"/>
              </a:ext>
            </a:extLst>
          </p:cNvPr>
          <p:cNvSpPr txBox="1"/>
          <p:nvPr/>
        </p:nvSpPr>
        <p:spPr>
          <a:xfrm>
            <a:off x="8305501" y="5726852"/>
            <a:ext cx="10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 </a:t>
            </a:r>
            <a:r>
              <a:rPr lang="es-CO" dirty="0" err="1"/>
              <a:t>doc</a:t>
            </a:r>
            <a:endParaRPr lang="es-CO" dirty="0"/>
          </a:p>
        </p:txBody>
      </p:sp>
      <p:pic>
        <p:nvPicPr>
          <p:cNvPr id="58" name="Gráfico 57" descr="Clip con relleno sólido">
            <a:extLst>
              <a:ext uri="{FF2B5EF4-FFF2-40B4-BE49-F238E27FC236}">
                <a16:creationId xmlns:a16="http://schemas.microsoft.com/office/drawing/2014/main" id="{5AAD23D5-C168-0447-9E90-D02C001EA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5630" y="5717894"/>
            <a:ext cx="369332" cy="369332"/>
          </a:xfrm>
          <a:prstGeom prst="rect">
            <a:avLst/>
          </a:prstGeom>
        </p:spPr>
      </p:pic>
      <p:sp>
        <p:nvSpPr>
          <p:cNvPr id="59" name="Título 1">
            <a:extLst>
              <a:ext uri="{FF2B5EF4-FFF2-40B4-BE49-F238E27FC236}">
                <a16:creationId xmlns:a16="http://schemas.microsoft.com/office/drawing/2014/main" id="{64BAADB0-0C39-6C4B-92D8-DEF5C3AF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E023C37-36AB-1543-B4C9-36D2472FA0A5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6F36605-AEE1-8C49-996A-8AF63BFCEF5F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EDBB0F1-0CD7-BF4B-BC91-572B7BE3ECF3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CC523F-183F-BB4F-9E0A-B18C773803C0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2ED690F-71F2-504E-9C5F-CA5CE9DC53EF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192739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469479" y="127907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075" y="3777064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075" y="4336601"/>
            <a:ext cx="16302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Cuadre de caja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471" y="4857363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9865" y="5378125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D1AA261-641F-BA45-8FF9-7D88835B053E}"/>
              </a:ext>
            </a:extLst>
          </p:cNvPr>
          <p:cNvSpPr txBox="1"/>
          <p:nvPr/>
        </p:nvSpPr>
        <p:spPr>
          <a:xfrm>
            <a:off x="8787627" y="1279070"/>
            <a:ext cx="2027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Fecha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805F11-2111-EA42-AE2D-153AE3B7FF3E}"/>
              </a:ext>
            </a:extLst>
          </p:cNvPr>
          <p:cNvSpPr txBox="1"/>
          <p:nvPr/>
        </p:nvSpPr>
        <p:spPr>
          <a:xfrm>
            <a:off x="4034220" y="2402671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Saldo inicial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9B89CD3-2152-6946-A8EE-FE79C42DEF95}"/>
              </a:ext>
            </a:extLst>
          </p:cNvPr>
          <p:cNvSpPr txBox="1"/>
          <p:nvPr/>
        </p:nvSpPr>
        <p:spPr>
          <a:xfrm>
            <a:off x="7322909" y="2402671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Último Cierre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745B279-4D78-F143-97E9-D5F248CE6F72}"/>
              </a:ext>
            </a:extLst>
          </p:cNvPr>
          <p:cNvSpPr txBox="1"/>
          <p:nvPr/>
        </p:nvSpPr>
        <p:spPr>
          <a:xfrm>
            <a:off x="5527354" y="2391096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RS 0,00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8B2DA95-1F67-9448-8BCE-D2C8F79AF16A}"/>
              </a:ext>
            </a:extLst>
          </p:cNvPr>
          <p:cNvSpPr txBox="1"/>
          <p:nvPr/>
        </p:nvSpPr>
        <p:spPr>
          <a:xfrm>
            <a:off x="3964770" y="1648402"/>
            <a:ext cx="11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Moneda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54CECE0-029D-C84C-823A-DBD02722817B}"/>
              </a:ext>
            </a:extLst>
          </p:cNvPr>
          <p:cNvSpPr txBox="1"/>
          <p:nvPr/>
        </p:nvSpPr>
        <p:spPr>
          <a:xfrm>
            <a:off x="9118464" y="2408324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/>
              <a:t>Feb 15 -2022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A8B78C-6709-9D45-829A-38FA84AD266C}"/>
              </a:ext>
            </a:extLst>
          </p:cNvPr>
          <p:cNvSpPr txBox="1"/>
          <p:nvPr/>
        </p:nvSpPr>
        <p:spPr>
          <a:xfrm>
            <a:off x="4034220" y="2834314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Ingresos Efectivo: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7A1DF-42A0-964F-B188-0C2887C98CC4}"/>
              </a:ext>
            </a:extLst>
          </p:cNvPr>
          <p:cNvSpPr txBox="1"/>
          <p:nvPr/>
        </p:nvSpPr>
        <p:spPr>
          <a:xfrm>
            <a:off x="4034220" y="3265513"/>
            <a:ext cx="10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A510DD7-949E-164B-81CE-BAB05D211C24}"/>
              </a:ext>
            </a:extLst>
          </p:cNvPr>
          <p:cNvSpPr txBox="1"/>
          <p:nvPr/>
        </p:nvSpPr>
        <p:spPr>
          <a:xfrm>
            <a:off x="5500865" y="3226294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RS 0,00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D4BABC0-4815-3745-9B3A-242E65BE2202}"/>
              </a:ext>
            </a:extLst>
          </p:cNvPr>
          <p:cNvSpPr txBox="1"/>
          <p:nvPr/>
        </p:nvSpPr>
        <p:spPr>
          <a:xfrm>
            <a:off x="7560346" y="3203646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180274-9905-0D4B-B61D-4BE7F824BF98}"/>
              </a:ext>
            </a:extLst>
          </p:cNvPr>
          <p:cNvSpPr txBox="1"/>
          <p:nvPr/>
        </p:nvSpPr>
        <p:spPr>
          <a:xfrm>
            <a:off x="4034220" y="3696712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Recarga caja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01DE19-BBA6-CB4C-83FA-F245D763C631}"/>
              </a:ext>
            </a:extLst>
          </p:cNvPr>
          <p:cNvSpPr txBox="1"/>
          <p:nvPr/>
        </p:nvSpPr>
        <p:spPr>
          <a:xfrm>
            <a:off x="5500865" y="3692160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RS 0,00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D866161-79BC-B843-A2F5-7A210D1F1520}"/>
              </a:ext>
            </a:extLst>
          </p:cNvPr>
          <p:cNvSpPr txBox="1"/>
          <p:nvPr/>
        </p:nvSpPr>
        <p:spPr>
          <a:xfrm>
            <a:off x="7560346" y="3696935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9D659B-A53C-CC4D-9CF1-9ED60CC84A68}"/>
              </a:ext>
            </a:extLst>
          </p:cNvPr>
          <p:cNvSpPr txBox="1"/>
          <p:nvPr/>
        </p:nvSpPr>
        <p:spPr>
          <a:xfrm>
            <a:off x="4034220" y="4180796"/>
            <a:ext cx="16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904D62F-7275-C741-84C5-36F13FD8D6CC}"/>
              </a:ext>
            </a:extLst>
          </p:cNvPr>
          <p:cNvSpPr txBox="1"/>
          <p:nvPr/>
        </p:nvSpPr>
        <p:spPr>
          <a:xfrm>
            <a:off x="4034220" y="46396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Gastos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BA49A57-011B-A74B-B36C-3F7AA062B361}"/>
              </a:ext>
            </a:extLst>
          </p:cNvPr>
          <p:cNvSpPr txBox="1"/>
          <p:nvPr/>
        </p:nvSpPr>
        <p:spPr>
          <a:xfrm>
            <a:off x="5454006" y="4676182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RS 0,00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B80B480-09B5-F349-9CE9-B27D8D9519F1}"/>
              </a:ext>
            </a:extLst>
          </p:cNvPr>
          <p:cNvSpPr txBox="1"/>
          <p:nvPr/>
        </p:nvSpPr>
        <p:spPr>
          <a:xfrm>
            <a:off x="3987316" y="523411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 Saldo en Caja 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C2EDFAE-721F-CA49-84FA-3AC1F631155F}"/>
              </a:ext>
            </a:extLst>
          </p:cNvPr>
          <p:cNvCxnSpPr/>
          <p:nvPr/>
        </p:nvCxnSpPr>
        <p:spPr>
          <a:xfrm>
            <a:off x="5743137" y="5139816"/>
            <a:ext cx="1485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2DB1CDC-0AF9-6843-AA7A-0A79A17FFDDA}"/>
              </a:ext>
            </a:extLst>
          </p:cNvPr>
          <p:cNvSpPr txBox="1"/>
          <p:nvPr/>
        </p:nvSpPr>
        <p:spPr>
          <a:xfrm>
            <a:off x="5454005" y="5234118"/>
            <a:ext cx="15047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CO" b="1" dirty="0"/>
              <a:t>RS 0,00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8934B744-64D5-104B-8497-2871A826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95E44FE-6693-874D-8909-D6C9A61D6C33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099B65B-EF41-7E42-91B4-0B6C5F2AC63C}"/>
              </a:ext>
            </a:extLst>
          </p:cNvPr>
          <p:cNvSpPr txBox="1"/>
          <p:nvPr/>
        </p:nvSpPr>
        <p:spPr>
          <a:xfrm>
            <a:off x="7560346" y="467618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Ver </a:t>
            </a:r>
            <a:r>
              <a:rPr lang="es-CO" dirty="0" err="1"/>
              <a:t>mvto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A66BA40-FC4F-A74B-9A93-25024ADF618E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03FBB26-1840-FA44-A5CC-8813168168EE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2A5F2F3-DA76-E645-9643-E86BAC7B0005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BDFC740-BE46-1749-92AD-479433EF4D0B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185933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469479" y="1279070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Consultar mis clientes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075" y="3777064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075" y="4336601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471" y="4857363"/>
            <a:ext cx="16302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9865" y="5378125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Créditos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7DC6BFF-1558-7E41-90F5-C398D6C50BDA}"/>
              </a:ext>
            </a:extLst>
          </p:cNvPr>
          <p:cNvSpPr txBox="1"/>
          <p:nvPr/>
        </p:nvSpPr>
        <p:spPr>
          <a:xfrm>
            <a:off x="3958006" y="2028286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1F2B00B-01A8-AF42-8006-FC0BC6F61FA1}"/>
              </a:ext>
            </a:extLst>
          </p:cNvPr>
          <p:cNvSpPr txBox="1"/>
          <p:nvPr/>
        </p:nvSpPr>
        <p:spPr>
          <a:xfrm>
            <a:off x="6350986" y="2020760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4581818-7016-5149-A10F-51FDD9E22D08}"/>
              </a:ext>
            </a:extLst>
          </p:cNvPr>
          <p:cNvSpPr txBox="1"/>
          <p:nvPr/>
        </p:nvSpPr>
        <p:spPr>
          <a:xfrm>
            <a:off x="8637497" y="2043910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Apellido</a:t>
            </a:r>
          </a:p>
        </p:txBody>
      </p:sp>
      <p:pic>
        <p:nvPicPr>
          <p:cNvPr id="40" name="Gráfico 39" descr="Lupa contorno">
            <a:extLst>
              <a:ext uri="{FF2B5EF4-FFF2-40B4-BE49-F238E27FC236}">
                <a16:creationId xmlns:a16="http://schemas.microsoft.com/office/drawing/2014/main" id="{2023E326-A4D5-914D-8FB0-D641F0C58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3634" y="1966731"/>
            <a:ext cx="369332" cy="369332"/>
          </a:xfrm>
          <a:prstGeom prst="rect">
            <a:avLst/>
          </a:prstGeom>
        </p:spPr>
      </p:pic>
      <p:pic>
        <p:nvPicPr>
          <p:cNvPr id="41" name="Gráfico 40" descr="Lupa contorno">
            <a:extLst>
              <a:ext uri="{FF2B5EF4-FFF2-40B4-BE49-F238E27FC236}">
                <a16:creationId xmlns:a16="http://schemas.microsoft.com/office/drawing/2014/main" id="{847A5D5D-0F2D-1E41-A162-1EC16CA6F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732" y="2028286"/>
            <a:ext cx="369332" cy="369332"/>
          </a:xfrm>
          <a:prstGeom prst="rect">
            <a:avLst/>
          </a:prstGeom>
        </p:spPr>
      </p:pic>
      <p:pic>
        <p:nvPicPr>
          <p:cNvPr id="43" name="Gráfico 42" descr="Lupa contorno">
            <a:extLst>
              <a:ext uri="{FF2B5EF4-FFF2-40B4-BE49-F238E27FC236}">
                <a16:creationId xmlns:a16="http://schemas.microsoft.com/office/drawing/2014/main" id="{79639FE1-9355-4341-8265-C399951B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028" y="1973928"/>
            <a:ext cx="369332" cy="369332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A2E7CB3B-9FA0-774E-9F41-D2126A3B7146}"/>
              </a:ext>
            </a:extLst>
          </p:cNvPr>
          <p:cNvSpPr txBox="1"/>
          <p:nvPr/>
        </p:nvSpPr>
        <p:spPr>
          <a:xfrm>
            <a:off x="3427498" y="2678454"/>
            <a:ext cx="866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Identif</a:t>
            </a:r>
            <a:endParaRPr lang="es-CO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6A897CB-775B-0A49-8B7A-A4DB71694052}"/>
              </a:ext>
            </a:extLst>
          </p:cNvPr>
          <p:cNvSpPr txBox="1"/>
          <p:nvPr/>
        </p:nvSpPr>
        <p:spPr>
          <a:xfrm>
            <a:off x="4446069" y="2678454"/>
            <a:ext cx="14126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C521F7C-53D9-C345-9C38-A3D4AF3EA214}"/>
              </a:ext>
            </a:extLst>
          </p:cNvPr>
          <p:cNvSpPr txBox="1"/>
          <p:nvPr/>
        </p:nvSpPr>
        <p:spPr>
          <a:xfrm>
            <a:off x="6010579" y="2679599"/>
            <a:ext cx="16706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22F4956-CAFD-F741-A5C9-3E68F67EEC81}"/>
              </a:ext>
            </a:extLst>
          </p:cNvPr>
          <p:cNvSpPr txBox="1"/>
          <p:nvPr/>
        </p:nvSpPr>
        <p:spPr>
          <a:xfrm>
            <a:off x="7860512" y="2691212"/>
            <a:ext cx="12434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Saldo deuda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C8F6A64-59B8-3E4B-8477-EC1C263755D4}"/>
              </a:ext>
            </a:extLst>
          </p:cNvPr>
          <p:cNvSpPr txBox="1"/>
          <p:nvPr/>
        </p:nvSpPr>
        <p:spPr>
          <a:xfrm>
            <a:off x="9234564" y="2679637"/>
            <a:ext cx="10258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Calificación</a:t>
            </a:r>
          </a:p>
        </p:txBody>
      </p:sp>
      <p:pic>
        <p:nvPicPr>
          <p:cNvPr id="51" name="Gráfico 50" descr="Lupa contorno">
            <a:extLst>
              <a:ext uri="{FF2B5EF4-FFF2-40B4-BE49-F238E27FC236}">
                <a16:creationId xmlns:a16="http://schemas.microsoft.com/office/drawing/2014/main" id="{2553032D-C6F0-9343-9FE2-31798C69C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030" y="3114388"/>
            <a:ext cx="369332" cy="369332"/>
          </a:xfrm>
          <a:prstGeom prst="rect">
            <a:avLst/>
          </a:prstGeom>
        </p:spPr>
      </p:pic>
      <p:pic>
        <p:nvPicPr>
          <p:cNvPr id="7" name="Gráfico 6" descr="Dinero con relleno sólido">
            <a:extLst>
              <a:ext uri="{FF2B5EF4-FFF2-40B4-BE49-F238E27FC236}">
                <a16:creationId xmlns:a16="http://schemas.microsoft.com/office/drawing/2014/main" id="{25C76EF7-6A11-C348-BC89-90C70A9C5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72209" y="3008112"/>
            <a:ext cx="467026" cy="46702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6DD779A-911F-4D4A-8909-CFDB9A5EF666}"/>
              </a:ext>
            </a:extLst>
          </p:cNvPr>
          <p:cNvCxnSpPr>
            <a:cxnSpLocks/>
          </p:cNvCxnSpPr>
          <p:nvPr/>
        </p:nvCxnSpPr>
        <p:spPr>
          <a:xfrm flipV="1">
            <a:off x="3427498" y="2981186"/>
            <a:ext cx="6963532" cy="1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áfico 51" descr="Lupa contorno">
            <a:extLst>
              <a:ext uri="{FF2B5EF4-FFF2-40B4-BE49-F238E27FC236}">
                <a16:creationId xmlns:a16="http://schemas.microsoft.com/office/drawing/2014/main" id="{34B1317C-C041-4D47-86C3-FDC47A89B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1831" y="3536760"/>
            <a:ext cx="369332" cy="369332"/>
          </a:xfrm>
          <a:prstGeom prst="rect">
            <a:avLst/>
          </a:prstGeom>
        </p:spPr>
      </p:pic>
      <p:pic>
        <p:nvPicPr>
          <p:cNvPr id="53" name="Gráfico 52" descr="Dinero con relleno sólido">
            <a:extLst>
              <a:ext uri="{FF2B5EF4-FFF2-40B4-BE49-F238E27FC236}">
                <a16:creationId xmlns:a16="http://schemas.microsoft.com/office/drawing/2014/main" id="{6AAA62B3-30BB-244C-8048-2BA9FD20C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3010" y="3418928"/>
            <a:ext cx="467026" cy="467026"/>
          </a:xfrm>
          <a:prstGeom prst="rect">
            <a:avLst/>
          </a:prstGeom>
        </p:spPr>
      </p:pic>
      <p:pic>
        <p:nvPicPr>
          <p:cNvPr id="54" name="Gráfico 53" descr="Lupa contorno">
            <a:extLst>
              <a:ext uri="{FF2B5EF4-FFF2-40B4-BE49-F238E27FC236}">
                <a16:creationId xmlns:a16="http://schemas.microsoft.com/office/drawing/2014/main" id="{D591C85F-8200-0345-99BD-FA4C4C919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910" y="4461191"/>
            <a:ext cx="369332" cy="369332"/>
          </a:xfrm>
          <a:prstGeom prst="rect">
            <a:avLst/>
          </a:prstGeom>
        </p:spPr>
      </p:pic>
      <p:pic>
        <p:nvPicPr>
          <p:cNvPr id="55" name="Gráfico 54" descr="Dinero con relleno sólido">
            <a:extLst>
              <a:ext uri="{FF2B5EF4-FFF2-40B4-BE49-F238E27FC236}">
                <a16:creationId xmlns:a16="http://schemas.microsoft.com/office/drawing/2014/main" id="{FF54C23E-2CC9-2E42-B4A1-DA6F100AF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3010" y="3922092"/>
            <a:ext cx="467026" cy="467026"/>
          </a:xfrm>
          <a:prstGeom prst="rect">
            <a:avLst/>
          </a:prstGeom>
        </p:spPr>
      </p:pic>
      <p:pic>
        <p:nvPicPr>
          <p:cNvPr id="56" name="Gráfico 55" descr="Lupa contorno">
            <a:extLst>
              <a:ext uri="{FF2B5EF4-FFF2-40B4-BE49-F238E27FC236}">
                <a16:creationId xmlns:a16="http://schemas.microsoft.com/office/drawing/2014/main" id="{EDC9C70E-1CCB-894D-A4BF-13A990BCD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877" y="4925786"/>
            <a:ext cx="369332" cy="369332"/>
          </a:xfrm>
          <a:prstGeom prst="rect">
            <a:avLst/>
          </a:prstGeom>
        </p:spPr>
      </p:pic>
      <p:pic>
        <p:nvPicPr>
          <p:cNvPr id="57" name="Gráfico 56" descr="Dinero con relleno sólido">
            <a:extLst>
              <a:ext uri="{FF2B5EF4-FFF2-40B4-BE49-F238E27FC236}">
                <a16:creationId xmlns:a16="http://schemas.microsoft.com/office/drawing/2014/main" id="{4B1B0AB4-DB08-1744-8A80-B4C64AE4D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3010" y="4368988"/>
            <a:ext cx="467026" cy="467026"/>
          </a:xfrm>
          <a:prstGeom prst="rect">
            <a:avLst/>
          </a:prstGeom>
        </p:spPr>
      </p:pic>
      <p:pic>
        <p:nvPicPr>
          <p:cNvPr id="58" name="Gráfico 57" descr="Lupa contorno">
            <a:extLst>
              <a:ext uri="{FF2B5EF4-FFF2-40B4-BE49-F238E27FC236}">
                <a16:creationId xmlns:a16="http://schemas.microsoft.com/office/drawing/2014/main" id="{E96B1F23-6939-B140-B2D3-1A2DAB48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910" y="4007351"/>
            <a:ext cx="369332" cy="369332"/>
          </a:xfrm>
          <a:prstGeom prst="rect">
            <a:avLst/>
          </a:prstGeom>
        </p:spPr>
      </p:pic>
      <p:pic>
        <p:nvPicPr>
          <p:cNvPr id="59" name="Gráfico 58" descr="Dinero con relleno sólido">
            <a:extLst>
              <a:ext uri="{FF2B5EF4-FFF2-40B4-BE49-F238E27FC236}">
                <a16:creationId xmlns:a16="http://schemas.microsoft.com/office/drawing/2014/main" id="{CCBFF14F-8EB7-D443-BCA8-8312D32D9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4857" y="4845579"/>
            <a:ext cx="467026" cy="4670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E4F7D1-D082-AF4E-8843-188A7140CFF2}"/>
              </a:ext>
            </a:extLst>
          </p:cNvPr>
          <p:cNvSpPr txBox="1"/>
          <p:nvPr/>
        </p:nvSpPr>
        <p:spPr>
          <a:xfrm>
            <a:off x="6909264" y="6405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=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288BEB39-8302-9546-A91F-70D8AEED6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7A439D6-5799-1649-8D19-B18C4A64DF02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52B1DC0-BADC-1041-8BEC-65D7FA0E5364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13930F9-AFB1-714B-A58E-6FA962DA610B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7D8547D-83D3-F545-86F0-E428B12FE139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7F0EC7E-89F0-6D40-9438-431A2B5E2ACB}"/>
              </a:ext>
            </a:extLst>
          </p:cNvPr>
          <p:cNvGrpSpPr/>
          <p:nvPr/>
        </p:nvGrpSpPr>
        <p:grpSpPr>
          <a:xfrm>
            <a:off x="1183202" y="2908238"/>
            <a:ext cx="10055816" cy="3643033"/>
            <a:chOff x="1183202" y="2908238"/>
            <a:chExt cx="10055816" cy="3643033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70CA73A7-656D-7847-B5BE-6F4C6615D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192" y="6551271"/>
              <a:ext cx="100468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33E46BA9-B901-AF46-84D8-981419D9A1DD}"/>
                </a:ext>
              </a:extLst>
            </p:cNvPr>
            <p:cNvCxnSpPr>
              <a:cxnSpLocks/>
            </p:cNvCxnSpPr>
            <p:nvPr/>
          </p:nvCxnSpPr>
          <p:spPr>
            <a:xfrm>
              <a:off x="1192192" y="2915766"/>
              <a:ext cx="0" cy="363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D8DF3E8C-FFCF-C748-B1E1-8E3417698FB3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02" y="2908238"/>
              <a:ext cx="271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7E9BD37-F7DE-FF42-942E-363C4C2837C1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018" y="5378125"/>
              <a:ext cx="0" cy="1173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FF80618-4D1F-C94B-AB32-978B744FD237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269999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5378028" y="90336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Consultar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075" y="3777064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075" y="4336601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471" y="4857363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9865" y="5378125"/>
            <a:ext cx="16302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Mis Créditos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64A765E-92D9-A64F-82E9-1F3EC3144598}"/>
              </a:ext>
            </a:extLst>
          </p:cNvPr>
          <p:cNvSpPr txBox="1"/>
          <p:nvPr/>
        </p:nvSpPr>
        <p:spPr>
          <a:xfrm>
            <a:off x="3958006" y="2028286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 Crédito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8E480AC-0627-4C48-8E3D-088E6468AE5F}"/>
              </a:ext>
            </a:extLst>
          </p:cNvPr>
          <p:cNvSpPr txBox="1"/>
          <p:nvPr/>
        </p:nvSpPr>
        <p:spPr>
          <a:xfrm>
            <a:off x="6350986" y="2020760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B1BDEFA-80DA-E941-8F42-EC5578182620}"/>
              </a:ext>
            </a:extLst>
          </p:cNvPr>
          <p:cNvSpPr txBox="1"/>
          <p:nvPr/>
        </p:nvSpPr>
        <p:spPr>
          <a:xfrm>
            <a:off x="8637497" y="2043910"/>
            <a:ext cx="1412648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Nombre</a:t>
            </a:r>
          </a:p>
        </p:txBody>
      </p:sp>
      <p:pic>
        <p:nvPicPr>
          <p:cNvPr id="66" name="Gráfico 65" descr="Lupa contorno">
            <a:extLst>
              <a:ext uri="{FF2B5EF4-FFF2-40B4-BE49-F238E27FC236}">
                <a16:creationId xmlns:a16="http://schemas.microsoft.com/office/drawing/2014/main" id="{3CCF843B-69E6-3A42-BDC2-28EBFFB6D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3634" y="1966731"/>
            <a:ext cx="369332" cy="369332"/>
          </a:xfrm>
          <a:prstGeom prst="rect">
            <a:avLst/>
          </a:prstGeom>
        </p:spPr>
      </p:pic>
      <p:pic>
        <p:nvPicPr>
          <p:cNvPr id="67" name="Gráfico 66" descr="Lupa contorno">
            <a:extLst>
              <a:ext uri="{FF2B5EF4-FFF2-40B4-BE49-F238E27FC236}">
                <a16:creationId xmlns:a16="http://schemas.microsoft.com/office/drawing/2014/main" id="{C24840D0-333B-4241-89BD-546A4880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732" y="2028286"/>
            <a:ext cx="369332" cy="369332"/>
          </a:xfrm>
          <a:prstGeom prst="rect">
            <a:avLst/>
          </a:prstGeom>
        </p:spPr>
      </p:pic>
      <p:pic>
        <p:nvPicPr>
          <p:cNvPr id="68" name="Gráfico 67" descr="Lupa contorno">
            <a:extLst>
              <a:ext uri="{FF2B5EF4-FFF2-40B4-BE49-F238E27FC236}">
                <a16:creationId xmlns:a16="http://schemas.microsoft.com/office/drawing/2014/main" id="{78529083-407E-664B-9C37-C86B7AE9D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028" y="1973928"/>
            <a:ext cx="369332" cy="36933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803DC946-7CE2-784B-B13E-760157E4D3D4}"/>
              </a:ext>
            </a:extLst>
          </p:cNvPr>
          <p:cNvSpPr txBox="1"/>
          <p:nvPr/>
        </p:nvSpPr>
        <p:spPr>
          <a:xfrm>
            <a:off x="3277024" y="2678454"/>
            <a:ext cx="8667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Cred</a:t>
            </a:r>
            <a:endParaRPr lang="es-CO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A7B7DF4-60AB-0949-B81D-D4E07D13E736}"/>
              </a:ext>
            </a:extLst>
          </p:cNvPr>
          <p:cNvSpPr txBox="1"/>
          <p:nvPr/>
        </p:nvSpPr>
        <p:spPr>
          <a:xfrm>
            <a:off x="4133550" y="2678454"/>
            <a:ext cx="924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Identif</a:t>
            </a:r>
            <a:endParaRPr lang="es-CO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FECE6F7-7E38-3147-8A29-AA0FAB56EA7B}"/>
              </a:ext>
            </a:extLst>
          </p:cNvPr>
          <p:cNvSpPr txBox="1"/>
          <p:nvPr/>
        </p:nvSpPr>
        <p:spPr>
          <a:xfrm>
            <a:off x="6220875" y="2703192"/>
            <a:ext cx="15852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AEAABD-22F2-EF42-8759-CE48DED3CA5E}"/>
              </a:ext>
            </a:extLst>
          </p:cNvPr>
          <p:cNvSpPr txBox="1"/>
          <p:nvPr/>
        </p:nvSpPr>
        <p:spPr>
          <a:xfrm>
            <a:off x="7739897" y="2700335"/>
            <a:ext cx="12434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Saldo deuda</a:t>
            </a:r>
          </a:p>
        </p:txBody>
      </p:sp>
      <p:pic>
        <p:nvPicPr>
          <p:cNvPr id="74" name="Gráfico 73" descr="Lupa contorno">
            <a:extLst>
              <a:ext uri="{FF2B5EF4-FFF2-40B4-BE49-F238E27FC236}">
                <a16:creationId xmlns:a16="http://schemas.microsoft.com/office/drawing/2014/main" id="{572BCEAD-D67D-B34D-8728-3E7C68DB1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838" y="3200542"/>
            <a:ext cx="369332" cy="369332"/>
          </a:xfrm>
          <a:prstGeom prst="rect">
            <a:avLst/>
          </a:prstGeom>
        </p:spPr>
      </p:pic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F4C9132-F803-1C45-92D6-253EF66EE378}"/>
              </a:ext>
            </a:extLst>
          </p:cNvPr>
          <p:cNvCxnSpPr>
            <a:cxnSpLocks/>
          </p:cNvCxnSpPr>
          <p:nvPr/>
        </p:nvCxnSpPr>
        <p:spPr>
          <a:xfrm>
            <a:off x="3427498" y="2997505"/>
            <a:ext cx="7785340" cy="1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áfico 76" descr="Lupa contorno">
            <a:extLst>
              <a:ext uri="{FF2B5EF4-FFF2-40B4-BE49-F238E27FC236}">
                <a16:creationId xmlns:a16="http://schemas.microsoft.com/office/drawing/2014/main" id="{AD8A19CC-2E3E-D242-8E0C-7D326F0E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3639" y="3622914"/>
            <a:ext cx="369332" cy="369332"/>
          </a:xfrm>
          <a:prstGeom prst="rect">
            <a:avLst/>
          </a:prstGeom>
        </p:spPr>
      </p:pic>
      <p:pic>
        <p:nvPicPr>
          <p:cNvPr id="79" name="Gráfico 78" descr="Lupa contorno">
            <a:extLst>
              <a:ext uri="{FF2B5EF4-FFF2-40B4-BE49-F238E27FC236}">
                <a16:creationId xmlns:a16="http://schemas.microsoft.com/office/drawing/2014/main" id="{09D26A4F-E30B-6243-B04F-D9DC83A0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718" y="4547345"/>
            <a:ext cx="369332" cy="369332"/>
          </a:xfrm>
          <a:prstGeom prst="rect">
            <a:avLst/>
          </a:prstGeom>
        </p:spPr>
      </p:pic>
      <p:pic>
        <p:nvPicPr>
          <p:cNvPr id="81" name="Gráfico 80" descr="Lupa contorno">
            <a:extLst>
              <a:ext uri="{FF2B5EF4-FFF2-40B4-BE49-F238E27FC236}">
                <a16:creationId xmlns:a16="http://schemas.microsoft.com/office/drawing/2014/main" id="{CC28CE2D-050C-D146-834F-34F13485E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4685" y="5011940"/>
            <a:ext cx="369332" cy="369332"/>
          </a:xfrm>
          <a:prstGeom prst="rect">
            <a:avLst/>
          </a:prstGeom>
        </p:spPr>
      </p:pic>
      <p:pic>
        <p:nvPicPr>
          <p:cNvPr id="83" name="Gráfico 82" descr="Lupa contorno">
            <a:extLst>
              <a:ext uri="{FF2B5EF4-FFF2-40B4-BE49-F238E27FC236}">
                <a16:creationId xmlns:a16="http://schemas.microsoft.com/office/drawing/2014/main" id="{9C2F90F7-433E-C340-BA20-F903D05BF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718" y="4093505"/>
            <a:ext cx="369332" cy="369332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A7531788-7F8E-DB4A-8D30-D7DF5F2676F2}"/>
              </a:ext>
            </a:extLst>
          </p:cNvPr>
          <p:cNvSpPr txBox="1"/>
          <p:nvPr/>
        </p:nvSpPr>
        <p:spPr>
          <a:xfrm>
            <a:off x="4911390" y="2692232"/>
            <a:ext cx="15852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pic>
        <p:nvPicPr>
          <p:cNvPr id="7" name="Gráfico 6" descr="Transfer1 con relleno sólido">
            <a:extLst>
              <a:ext uri="{FF2B5EF4-FFF2-40B4-BE49-F238E27FC236}">
                <a16:creationId xmlns:a16="http://schemas.microsoft.com/office/drawing/2014/main" id="{7BFFCC7D-175D-284D-9C7E-E938037AD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1516" y="3174682"/>
            <a:ext cx="421052" cy="421052"/>
          </a:xfrm>
          <a:prstGeom prst="rect">
            <a:avLst/>
          </a:prstGeom>
        </p:spPr>
      </p:pic>
      <p:pic>
        <p:nvPicPr>
          <p:cNvPr id="88" name="Gráfico 87" descr="Transfer1 con relleno sólido">
            <a:extLst>
              <a:ext uri="{FF2B5EF4-FFF2-40B4-BE49-F238E27FC236}">
                <a16:creationId xmlns:a16="http://schemas.microsoft.com/office/drawing/2014/main" id="{0C9E5D57-7B44-7E4B-B350-0F9038727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1516" y="3637775"/>
            <a:ext cx="421052" cy="421052"/>
          </a:xfrm>
          <a:prstGeom prst="rect">
            <a:avLst/>
          </a:prstGeom>
        </p:spPr>
      </p:pic>
      <p:pic>
        <p:nvPicPr>
          <p:cNvPr id="90" name="Gráfico 89" descr="Transfer1 con relleno sólido">
            <a:extLst>
              <a:ext uri="{FF2B5EF4-FFF2-40B4-BE49-F238E27FC236}">
                <a16:creationId xmlns:a16="http://schemas.microsoft.com/office/drawing/2014/main" id="{E6110DBF-0320-9A47-BE53-F1D7DF314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26973" y="4083038"/>
            <a:ext cx="421052" cy="421052"/>
          </a:xfrm>
          <a:prstGeom prst="rect">
            <a:avLst/>
          </a:prstGeom>
        </p:spPr>
      </p:pic>
      <p:pic>
        <p:nvPicPr>
          <p:cNvPr id="91" name="Gráfico 90" descr="Transfer1 con relleno sólido">
            <a:extLst>
              <a:ext uri="{FF2B5EF4-FFF2-40B4-BE49-F238E27FC236}">
                <a16:creationId xmlns:a16="http://schemas.microsoft.com/office/drawing/2014/main" id="{E0393B28-EE22-5744-BDDF-33558FD16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28650" y="4536021"/>
            <a:ext cx="421052" cy="421052"/>
          </a:xfrm>
          <a:prstGeom prst="rect">
            <a:avLst/>
          </a:prstGeom>
        </p:spPr>
      </p:pic>
      <p:pic>
        <p:nvPicPr>
          <p:cNvPr id="92" name="Gráfico 91" descr="Transfer1 con relleno sólido">
            <a:extLst>
              <a:ext uri="{FF2B5EF4-FFF2-40B4-BE49-F238E27FC236}">
                <a16:creationId xmlns:a16="http://schemas.microsoft.com/office/drawing/2014/main" id="{1EDE2432-7F0B-0A4A-9BB6-8C24EFB82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067" y="4957073"/>
            <a:ext cx="421052" cy="421052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65B88D99-1234-574A-B8F2-3788499AEDD9}"/>
              </a:ext>
            </a:extLst>
          </p:cNvPr>
          <p:cNvSpPr txBox="1"/>
          <p:nvPr/>
        </p:nvSpPr>
        <p:spPr>
          <a:xfrm>
            <a:off x="10432140" y="2528351"/>
            <a:ext cx="8199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Días Mora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9906A12-F582-A34F-860F-F8C3B82C4E96}"/>
              </a:ext>
            </a:extLst>
          </p:cNvPr>
          <p:cNvSpPr txBox="1"/>
          <p:nvPr/>
        </p:nvSpPr>
        <p:spPr>
          <a:xfrm>
            <a:off x="3847312" y="595052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/>
              <a:t>Vr</a:t>
            </a:r>
            <a:r>
              <a:rPr lang="es-CO" sz="1400" dirty="0"/>
              <a:t>. Total</a:t>
            </a:r>
          </a:p>
          <a:p>
            <a:pPr algn="ctr"/>
            <a:r>
              <a:rPr lang="es-CO" sz="1400" dirty="0"/>
              <a:t> Cartera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C51EB40-D0FA-474D-8D67-933ECA9E19EC}"/>
              </a:ext>
            </a:extLst>
          </p:cNvPr>
          <p:cNvSpPr txBox="1"/>
          <p:nvPr/>
        </p:nvSpPr>
        <p:spPr>
          <a:xfrm>
            <a:off x="2767575" y="609180"/>
            <a:ext cx="1585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Cantidad</a:t>
            </a:r>
          </a:p>
          <a:p>
            <a:pPr algn="ctr"/>
            <a:r>
              <a:rPr lang="es-CO" sz="1400" dirty="0"/>
              <a:t>Créditos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8AFF132-0265-3649-9B26-A32D5B33FA3C}"/>
              </a:ext>
            </a:extLst>
          </p:cNvPr>
          <p:cNvSpPr txBox="1"/>
          <p:nvPr/>
        </p:nvSpPr>
        <p:spPr>
          <a:xfrm>
            <a:off x="4950446" y="609180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Cantidad</a:t>
            </a:r>
          </a:p>
          <a:p>
            <a:pPr algn="ctr"/>
            <a:r>
              <a:rPr lang="es-CO" sz="1400" dirty="0"/>
              <a:t>Vencidos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BDDCBC0-B77B-0E4E-9437-D6ACAABD71D3}"/>
              </a:ext>
            </a:extLst>
          </p:cNvPr>
          <p:cNvSpPr txBox="1"/>
          <p:nvPr/>
        </p:nvSpPr>
        <p:spPr>
          <a:xfrm>
            <a:off x="5885901" y="609180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Valor </a:t>
            </a:r>
          </a:p>
          <a:p>
            <a:pPr algn="ctr"/>
            <a:r>
              <a:rPr lang="es-CO" sz="1400" dirty="0"/>
              <a:t>Vencido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30D4ED7C-071B-CD4A-92AE-AFF76A5E230D}"/>
              </a:ext>
            </a:extLst>
          </p:cNvPr>
          <p:cNvSpPr txBox="1"/>
          <p:nvPr/>
        </p:nvSpPr>
        <p:spPr>
          <a:xfrm>
            <a:off x="6681375" y="631213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índice </a:t>
            </a:r>
          </a:p>
          <a:p>
            <a:pPr algn="ctr"/>
            <a:r>
              <a:rPr lang="es-CO" sz="1400" dirty="0"/>
              <a:t>Vencido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CE489B8-3E80-5444-979A-5CA94BB4EF24}"/>
              </a:ext>
            </a:extLst>
          </p:cNvPr>
          <p:cNvSpPr txBox="1"/>
          <p:nvPr/>
        </p:nvSpPr>
        <p:spPr>
          <a:xfrm>
            <a:off x="10703845" y="655924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Valor</a:t>
            </a:r>
          </a:p>
          <a:p>
            <a:pPr algn="ctr"/>
            <a:r>
              <a:rPr lang="es-CO" sz="1400" dirty="0"/>
              <a:t> Perdido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D4E09C3-BFC6-9446-ACE1-BE3937080F88}"/>
              </a:ext>
            </a:extLst>
          </p:cNvPr>
          <p:cNvSpPr txBox="1"/>
          <p:nvPr/>
        </p:nvSpPr>
        <p:spPr>
          <a:xfrm>
            <a:off x="3109569" y="1107006"/>
            <a:ext cx="924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##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4E7FC94F-B99A-7F49-9B9D-413DBB88FF24}"/>
              </a:ext>
            </a:extLst>
          </p:cNvPr>
          <p:cNvSpPr txBox="1"/>
          <p:nvPr/>
        </p:nvSpPr>
        <p:spPr>
          <a:xfrm>
            <a:off x="3977592" y="1097567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42EFB9C7-ECAC-BA4F-8E99-803A0E2B29BF}"/>
              </a:ext>
            </a:extLst>
          </p:cNvPr>
          <p:cNvSpPr txBox="1"/>
          <p:nvPr/>
        </p:nvSpPr>
        <p:spPr>
          <a:xfrm>
            <a:off x="5159145" y="1131895"/>
            <a:ext cx="924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##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E4522A0-3392-C543-BA3C-7DD27719D039}"/>
              </a:ext>
            </a:extLst>
          </p:cNvPr>
          <p:cNvSpPr txBox="1"/>
          <p:nvPr/>
        </p:nvSpPr>
        <p:spPr>
          <a:xfrm>
            <a:off x="6013650" y="1143971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8C9416E-41FE-CC4C-89DC-F4289040E6F8}"/>
              </a:ext>
            </a:extLst>
          </p:cNvPr>
          <p:cNvSpPr txBox="1"/>
          <p:nvPr/>
        </p:nvSpPr>
        <p:spPr>
          <a:xfrm>
            <a:off x="6999861" y="1170393"/>
            <a:ext cx="924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0%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6C3ABDB-D8F7-7D4C-B784-3CF456DAF4CC}"/>
              </a:ext>
            </a:extLst>
          </p:cNvPr>
          <p:cNvSpPr txBox="1"/>
          <p:nvPr/>
        </p:nvSpPr>
        <p:spPr>
          <a:xfrm>
            <a:off x="10931297" y="1170393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923B996-C687-C349-8685-DC13E3FF1F12}"/>
              </a:ext>
            </a:extLst>
          </p:cNvPr>
          <p:cNvSpPr txBox="1"/>
          <p:nvPr/>
        </p:nvSpPr>
        <p:spPr>
          <a:xfrm>
            <a:off x="7667788" y="611476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/>
              <a:t>Vr</a:t>
            </a:r>
            <a:r>
              <a:rPr lang="es-CO" sz="1400" dirty="0"/>
              <a:t>. mora</a:t>
            </a:r>
          </a:p>
          <a:p>
            <a:pPr algn="ctr"/>
            <a:r>
              <a:rPr lang="es-CO" sz="1400" dirty="0"/>
              <a:t>1 día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01057DC5-CA22-9C4F-A6BD-3928088EFD4B}"/>
              </a:ext>
            </a:extLst>
          </p:cNvPr>
          <p:cNvSpPr txBox="1"/>
          <p:nvPr/>
        </p:nvSpPr>
        <p:spPr>
          <a:xfrm>
            <a:off x="7795537" y="1146267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F9F60150-FEB3-A049-A849-6B5A25747998}"/>
              </a:ext>
            </a:extLst>
          </p:cNvPr>
          <p:cNvSpPr txBox="1"/>
          <p:nvPr/>
        </p:nvSpPr>
        <p:spPr>
          <a:xfrm>
            <a:off x="8752238" y="635602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/>
              <a:t>Vr</a:t>
            </a:r>
            <a:r>
              <a:rPr lang="es-CO" sz="1400" dirty="0"/>
              <a:t>. mora</a:t>
            </a:r>
          </a:p>
          <a:p>
            <a:pPr algn="ctr"/>
            <a:r>
              <a:rPr lang="es-CO" sz="1400" dirty="0"/>
              <a:t>7 días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46FA9FFE-514C-9245-ABCB-08E58227EF16}"/>
              </a:ext>
            </a:extLst>
          </p:cNvPr>
          <p:cNvSpPr txBox="1"/>
          <p:nvPr/>
        </p:nvSpPr>
        <p:spPr>
          <a:xfrm>
            <a:off x="8879987" y="1170393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892CC3D5-B54F-364C-9726-A38A4D342095}"/>
              </a:ext>
            </a:extLst>
          </p:cNvPr>
          <p:cNvSpPr txBox="1"/>
          <p:nvPr/>
        </p:nvSpPr>
        <p:spPr>
          <a:xfrm>
            <a:off x="9705248" y="649752"/>
            <a:ext cx="14126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/>
              <a:t>Vr</a:t>
            </a:r>
            <a:r>
              <a:rPr lang="es-CO" sz="1400" dirty="0"/>
              <a:t>. mora</a:t>
            </a:r>
          </a:p>
          <a:p>
            <a:pPr algn="ctr"/>
            <a:r>
              <a:rPr lang="es-CO" sz="1400" dirty="0"/>
              <a:t>+7 días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DCEDAAB-1B96-0341-8B32-9A1893D7D36D}"/>
              </a:ext>
            </a:extLst>
          </p:cNvPr>
          <p:cNvSpPr txBox="1"/>
          <p:nvPr/>
        </p:nvSpPr>
        <p:spPr>
          <a:xfrm>
            <a:off x="9832997" y="1184543"/>
            <a:ext cx="10973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 00.000,00</a:t>
            </a:r>
          </a:p>
        </p:txBody>
      </p: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07BB5B57-5A3F-9242-99FE-01F2D56DDC2F}"/>
              </a:ext>
            </a:extLst>
          </p:cNvPr>
          <p:cNvGrpSpPr/>
          <p:nvPr/>
        </p:nvGrpSpPr>
        <p:grpSpPr>
          <a:xfrm>
            <a:off x="1192192" y="3452718"/>
            <a:ext cx="10656401" cy="3098553"/>
            <a:chOff x="1192192" y="3452718"/>
            <a:chExt cx="10656401" cy="3098553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CFF3796-9E13-B14F-BFF3-EBEDB261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192" y="6551271"/>
              <a:ext cx="106564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FA23B1A9-9249-C24A-BFD7-17124E69760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192" y="3452718"/>
              <a:ext cx="0" cy="309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DC0B4505-5EEA-5E49-ABB6-E06D5E6A8E77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192192" y="3452718"/>
              <a:ext cx="239447" cy="15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B6DE4EFE-1E26-C742-8727-44D5E17B6A82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11848593" y="5378125"/>
              <a:ext cx="0" cy="1173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287A81A-0CEB-284C-A8AE-52E236D286B9}"/>
              </a:ext>
            </a:extLst>
          </p:cNvPr>
          <p:cNvSpPr txBox="1"/>
          <p:nvPr/>
        </p:nvSpPr>
        <p:spPr>
          <a:xfrm>
            <a:off x="9053762" y="2679707"/>
            <a:ext cx="12434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Estado</a:t>
            </a:r>
          </a:p>
        </p:txBody>
      </p:sp>
      <p:sp>
        <p:nvSpPr>
          <p:cNvPr id="135" name="Título 1">
            <a:extLst>
              <a:ext uri="{FF2B5EF4-FFF2-40B4-BE49-F238E27FC236}">
                <a16:creationId xmlns:a16="http://schemas.microsoft.com/office/drawing/2014/main" id="{29A05849-4BC6-7345-A177-ABF086F0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571" y="44403"/>
            <a:ext cx="3808031" cy="453308"/>
          </a:xfrm>
        </p:spPr>
        <p:txBody>
          <a:bodyPr>
            <a:normAutofit fontScale="90000"/>
          </a:bodyPr>
          <a:lstStyle/>
          <a:p>
            <a:r>
              <a:rPr lang="es-CO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87EDC492-CB21-3146-A8D5-53C2BA861733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13DBAAD-1B91-C742-BCCC-1D1F5F0CF154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A9775D84-FF49-9243-A545-26CB29D8C21D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41253E5F-1950-CB45-9E8D-1F2A55A61FC3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55D69BE9-E7D6-BC48-B5B1-871F12590739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48906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5">
                <a:lumMod val="5000"/>
                <a:lumOff val="95000"/>
              </a:schemeClr>
            </a:gs>
            <a:gs pos="82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4276772" y="1081865"/>
            <a:ext cx="278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Consultar Crédito individual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414142" y="3754436"/>
            <a:ext cx="756938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Cartera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431639" y="2164035"/>
            <a:ext cx="16525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Registro Cliente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431638" y="2723572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Desembolso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1431639" y="3283109"/>
            <a:ext cx="163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Cobranza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1433075" y="3777064"/>
            <a:ext cx="1618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Salidas Efectivo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1433075" y="4336601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Cuadre de caja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570DF654-34BB-704F-9474-DB7C08B561A3}"/>
              </a:ext>
            </a:extLst>
          </p:cNvPr>
          <p:cNvSpPr txBox="1"/>
          <p:nvPr/>
        </p:nvSpPr>
        <p:spPr>
          <a:xfrm>
            <a:off x="1421471" y="4857363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Mis clientes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502A232-DF80-6047-A7E9-807DD7DBA4D3}"/>
              </a:ext>
            </a:extLst>
          </p:cNvPr>
          <p:cNvSpPr txBox="1"/>
          <p:nvPr/>
        </p:nvSpPr>
        <p:spPr>
          <a:xfrm>
            <a:off x="1409865" y="5378125"/>
            <a:ext cx="16302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Mis Créditos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A7B7DF4-60AB-0949-B81D-D4E07D13E736}"/>
              </a:ext>
            </a:extLst>
          </p:cNvPr>
          <p:cNvSpPr txBox="1"/>
          <p:nvPr/>
        </p:nvSpPr>
        <p:spPr>
          <a:xfrm>
            <a:off x="3201883" y="2200352"/>
            <a:ext cx="9245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Nro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  Cuota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FECE6F7-7E38-3147-8A29-AA0FAB56EA7B}"/>
              </a:ext>
            </a:extLst>
          </p:cNvPr>
          <p:cNvSpPr txBox="1"/>
          <p:nvPr/>
        </p:nvSpPr>
        <p:spPr>
          <a:xfrm>
            <a:off x="7866293" y="1549163"/>
            <a:ext cx="15852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Feb 15 2022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AEAABD-22F2-EF42-8759-CE48DED3CA5E}"/>
              </a:ext>
            </a:extLst>
          </p:cNvPr>
          <p:cNvSpPr txBox="1"/>
          <p:nvPr/>
        </p:nvSpPr>
        <p:spPr>
          <a:xfrm>
            <a:off x="5153092" y="2200352"/>
            <a:ext cx="12434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Valor Programado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F4C9132-F803-1C45-92D6-253EF66EE378}"/>
              </a:ext>
            </a:extLst>
          </p:cNvPr>
          <p:cNvCxnSpPr>
            <a:cxnSpLocks/>
          </p:cNvCxnSpPr>
          <p:nvPr/>
        </p:nvCxnSpPr>
        <p:spPr>
          <a:xfrm>
            <a:off x="3426109" y="2683017"/>
            <a:ext cx="7785340" cy="1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7531788-7F8E-DB4A-8D30-D7DF5F2676F2}"/>
              </a:ext>
            </a:extLst>
          </p:cNvPr>
          <p:cNvSpPr txBox="1"/>
          <p:nvPr/>
        </p:nvSpPr>
        <p:spPr>
          <a:xfrm>
            <a:off x="3807854" y="2192594"/>
            <a:ext cx="1585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Fecha  </a:t>
            </a:r>
          </a:p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programada</a:t>
            </a:r>
          </a:p>
        </p:txBody>
      </p:sp>
      <p:pic>
        <p:nvPicPr>
          <p:cNvPr id="7" name="Gráfico 6" descr="Transfer1 con relleno sólido">
            <a:extLst>
              <a:ext uri="{FF2B5EF4-FFF2-40B4-BE49-F238E27FC236}">
                <a16:creationId xmlns:a16="http://schemas.microsoft.com/office/drawing/2014/main" id="{7BFFCC7D-175D-284D-9C7E-E938037A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1496" y="1485546"/>
            <a:ext cx="421052" cy="421052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65B88D99-1234-574A-B8F2-3788499AEDD9}"/>
              </a:ext>
            </a:extLst>
          </p:cNvPr>
          <p:cNvSpPr txBox="1"/>
          <p:nvPr/>
        </p:nvSpPr>
        <p:spPr>
          <a:xfrm>
            <a:off x="9542676" y="2345292"/>
            <a:ext cx="8199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Mora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15602507-9EA9-DF4C-9018-C9405AF24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6532" y="4120902"/>
            <a:ext cx="400365" cy="400365"/>
          </a:xfrm>
          <a:prstGeom prst="rect">
            <a:avLst/>
          </a:prstGeom>
        </p:spPr>
      </p:pic>
      <p:pic>
        <p:nvPicPr>
          <p:cNvPr id="97" name="Gráfico 96" descr="Marca de verificación con relleno sólido">
            <a:extLst>
              <a:ext uri="{FF2B5EF4-FFF2-40B4-BE49-F238E27FC236}">
                <a16:creationId xmlns:a16="http://schemas.microsoft.com/office/drawing/2014/main" id="{C0E43EC2-BEF8-D84A-A6C9-5785A5125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3246" y="3278046"/>
            <a:ext cx="400365" cy="400365"/>
          </a:xfrm>
          <a:prstGeom prst="rect">
            <a:avLst/>
          </a:prstGeom>
        </p:spPr>
      </p:pic>
      <p:pic>
        <p:nvPicPr>
          <p:cNvPr id="98" name="Gráfico 97" descr="Marca de verificación con relleno sólido">
            <a:extLst>
              <a:ext uri="{FF2B5EF4-FFF2-40B4-BE49-F238E27FC236}">
                <a16:creationId xmlns:a16="http://schemas.microsoft.com/office/drawing/2014/main" id="{9B670813-6457-DB47-AE2B-F67F8DF5B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3245" y="2864450"/>
            <a:ext cx="400365" cy="400365"/>
          </a:xfrm>
          <a:prstGeom prst="rect">
            <a:avLst/>
          </a:prstGeom>
        </p:spPr>
      </p:pic>
      <p:pic>
        <p:nvPicPr>
          <p:cNvPr id="27" name="Gráfico 26" descr="Pulgar hacia abajo con relleno sólido">
            <a:extLst>
              <a:ext uri="{FF2B5EF4-FFF2-40B4-BE49-F238E27FC236}">
                <a16:creationId xmlns:a16="http://schemas.microsoft.com/office/drawing/2014/main" id="{A55F254E-5F90-4F48-9922-6923436A54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607" y="3777729"/>
            <a:ext cx="415290" cy="415290"/>
          </a:xfrm>
          <a:prstGeom prst="rect">
            <a:avLst/>
          </a:prstGeom>
        </p:spPr>
      </p:pic>
      <p:pic>
        <p:nvPicPr>
          <p:cNvPr id="99" name="Gráfico 98" descr="Pulgar hacia abajo con relleno sólido">
            <a:extLst>
              <a:ext uri="{FF2B5EF4-FFF2-40B4-BE49-F238E27FC236}">
                <a16:creationId xmlns:a16="http://schemas.microsoft.com/office/drawing/2014/main" id="{A14422BE-876E-B543-8071-B3AA9F715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86532" y="4554871"/>
            <a:ext cx="415290" cy="4152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185973E-3203-934E-BDB4-3318F4D14287}"/>
              </a:ext>
            </a:extLst>
          </p:cNvPr>
          <p:cNvSpPr txBox="1"/>
          <p:nvPr/>
        </p:nvSpPr>
        <p:spPr>
          <a:xfrm>
            <a:off x="6151615" y="1512659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Fecha desembolso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CCD4B1-9119-A34A-A29B-A76B48163779}"/>
              </a:ext>
            </a:extLst>
          </p:cNvPr>
          <p:cNvSpPr txBox="1"/>
          <p:nvPr/>
        </p:nvSpPr>
        <p:spPr>
          <a:xfrm>
            <a:off x="3321824" y="1561687"/>
            <a:ext cx="14453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/>
              <a:t>Nro</a:t>
            </a:r>
            <a:r>
              <a:rPr lang="es-CO" sz="1400" dirty="0"/>
              <a:t> </a:t>
            </a:r>
            <a:r>
              <a:rPr lang="es-CO" sz="1400" dirty="0" err="1"/>
              <a:t>Créditio</a:t>
            </a:r>
            <a:endParaRPr lang="es-CO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1D4FD13-0266-F942-8359-FA865A699D7F}"/>
              </a:ext>
            </a:extLst>
          </p:cNvPr>
          <p:cNvSpPr txBox="1"/>
          <p:nvPr/>
        </p:nvSpPr>
        <p:spPr>
          <a:xfrm>
            <a:off x="4538802" y="1572961"/>
            <a:ext cx="14453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#####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6864C-C3C9-B147-97E0-4B7607F5DF83}"/>
              </a:ext>
            </a:extLst>
          </p:cNvPr>
          <p:cNvSpPr txBox="1"/>
          <p:nvPr/>
        </p:nvSpPr>
        <p:spPr>
          <a:xfrm>
            <a:off x="9380585" y="1511406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Estado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61AFC69-EC30-8E4D-8FEE-22835F26A699}"/>
              </a:ext>
            </a:extLst>
          </p:cNvPr>
          <p:cNvSpPr txBox="1"/>
          <p:nvPr/>
        </p:nvSpPr>
        <p:spPr>
          <a:xfrm>
            <a:off x="10089089" y="1549163"/>
            <a:ext cx="10770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8DA57F0-8C17-0140-A06C-4833DFC4EECD}"/>
              </a:ext>
            </a:extLst>
          </p:cNvPr>
          <p:cNvSpPr txBox="1"/>
          <p:nvPr/>
        </p:nvSpPr>
        <p:spPr>
          <a:xfrm>
            <a:off x="6396507" y="2178602"/>
            <a:ext cx="12434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Fecha </a:t>
            </a:r>
          </a:p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pago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1C75F28-221B-2747-9B5C-20CC2A59AFDD}"/>
              </a:ext>
            </a:extLst>
          </p:cNvPr>
          <p:cNvSpPr txBox="1"/>
          <p:nvPr/>
        </p:nvSpPr>
        <p:spPr>
          <a:xfrm>
            <a:off x="7450433" y="2179932"/>
            <a:ext cx="12434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Valor</a:t>
            </a:r>
          </a:p>
          <a:p>
            <a:pPr algn="ctr"/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 Pagado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BA4E53-62EE-ED4C-852A-2138C0A70CA3}"/>
              </a:ext>
            </a:extLst>
          </p:cNvPr>
          <p:cNvSpPr txBox="1"/>
          <p:nvPr/>
        </p:nvSpPr>
        <p:spPr>
          <a:xfrm>
            <a:off x="8504359" y="2308073"/>
            <a:ext cx="12434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sz="1400" dirty="0">
                <a:solidFill>
                  <a:schemeClr val="bg1">
                    <a:lumMod val="75000"/>
                  </a:schemeClr>
                </a:solidFill>
              </a:rPr>
              <a:t>. mora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0903DA9-323C-4F4C-A095-270F49206209}"/>
              </a:ext>
            </a:extLst>
          </p:cNvPr>
          <p:cNvSpPr txBox="1"/>
          <p:nvPr/>
        </p:nvSpPr>
        <p:spPr>
          <a:xfrm>
            <a:off x="10312957" y="2313854"/>
            <a:ext cx="8199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>
                    <a:lumMod val="75000"/>
                  </a:schemeClr>
                </a:solidFill>
              </a:rPr>
              <a:t>Calif</a:t>
            </a:r>
            <a:endParaRPr lang="es-CO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E4DCA6E-41FB-DC41-ADA0-471C530C803D}"/>
              </a:ext>
            </a:extLst>
          </p:cNvPr>
          <p:cNvGrpSpPr/>
          <p:nvPr/>
        </p:nvGrpSpPr>
        <p:grpSpPr>
          <a:xfrm>
            <a:off x="1184056" y="1881039"/>
            <a:ext cx="10656401" cy="4707317"/>
            <a:chOff x="1192192" y="1843954"/>
            <a:chExt cx="10656401" cy="4707317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09968D4-F669-FE49-96D3-34E3D4666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192" y="6551271"/>
              <a:ext cx="106564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A3B7633-FDA9-1C4A-94E4-979B2E07DD75}"/>
                </a:ext>
              </a:extLst>
            </p:cNvPr>
            <p:cNvCxnSpPr>
              <a:cxnSpLocks/>
            </p:cNvCxnSpPr>
            <p:nvPr/>
          </p:nvCxnSpPr>
          <p:spPr>
            <a:xfrm>
              <a:off x="1192192" y="3452718"/>
              <a:ext cx="0" cy="309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C73D3CC4-466E-ED44-8A33-201C5DEC9915}"/>
                </a:ext>
              </a:extLst>
            </p:cNvPr>
            <p:cNvCxnSpPr/>
            <p:nvPr/>
          </p:nvCxnSpPr>
          <p:spPr>
            <a:xfrm>
              <a:off x="1192192" y="3452718"/>
              <a:ext cx="239447" cy="15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064E281-3F21-CC44-BB7A-40A7639BBCFD}"/>
                </a:ext>
              </a:extLst>
            </p:cNvPr>
            <p:cNvCxnSpPr>
              <a:cxnSpLocks/>
            </p:cNvCxnSpPr>
            <p:nvPr/>
          </p:nvCxnSpPr>
          <p:spPr>
            <a:xfrm>
              <a:off x="11848593" y="1843954"/>
              <a:ext cx="0" cy="470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B6A6E0C-D882-774C-A872-CA998C9FD42E}"/>
              </a:ext>
            </a:extLst>
          </p:cNvPr>
          <p:cNvSpPr txBox="1"/>
          <p:nvPr/>
        </p:nvSpPr>
        <p:spPr>
          <a:xfrm>
            <a:off x="1410082" y="5911950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9EBC04D-0F47-FF49-94F2-8F30DB085685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Cartera - código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F18FD98-4FB5-BF46-B4D5-4C684F5702F0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AB8A4EF-B90D-6E44-A7AC-AB5EF6EEBE8E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E04C310-AE5A-C74B-9980-6322B23B49A9}"/>
              </a:ext>
            </a:extLst>
          </p:cNvPr>
          <p:cNvSpPr txBox="1"/>
          <p:nvPr/>
        </p:nvSpPr>
        <p:spPr>
          <a:xfrm>
            <a:off x="3912243" y="324091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Cartera</a:t>
            </a:r>
          </a:p>
        </p:txBody>
      </p:sp>
    </p:spTree>
    <p:extLst>
      <p:ext uri="{BB962C8B-B14F-4D97-AF65-F5344CB8AC3E}">
        <p14:creationId xmlns:p14="http://schemas.microsoft.com/office/powerpoint/2010/main" val="410929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adroTexto 94">
            <a:extLst>
              <a:ext uri="{FF2B5EF4-FFF2-40B4-BE49-F238E27FC236}">
                <a16:creationId xmlns:a16="http://schemas.microsoft.com/office/drawing/2014/main" id="{9F1BD973-D15C-9145-8B02-E8F4FB48EE58}"/>
              </a:ext>
            </a:extLst>
          </p:cNvPr>
          <p:cNvSpPr txBox="1"/>
          <p:nvPr/>
        </p:nvSpPr>
        <p:spPr>
          <a:xfrm rot="16200000">
            <a:off x="350921" y="3754436"/>
            <a:ext cx="883383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err="1">
                <a:solidFill>
                  <a:schemeClr val="bg1"/>
                </a:solidFill>
              </a:rPr>
              <a:t>Suprvisor</a:t>
            </a:r>
            <a:r>
              <a:rPr lang="es-CO" sz="12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1268089" y="2968673"/>
            <a:ext cx="16525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Registro visita 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B6A6E0C-D882-774C-A872-CA998C9FD42E}"/>
              </a:ext>
            </a:extLst>
          </p:cNvPr>
          <p:cNvSpPr txBox="1"/>
          <p:nvPr/>
        </p:nvSpPr>
        <p:spPr>
          <a:xfrm>
            <a:off x="1290340" y="3502839"/>
            <a:ext cx="1630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9EBC04D-0F47-FF49-94F2-8F30DB085685}"/>
              </a:ext>
            </a:extLst>
          </p:cNvPr>
          <p:cNvSpPr txBox="1"/>
          <p:nvPr/>
        </p:nvSpPr>
        <p:spPr>
          <a:xfrm>
            <a:off x="259519" y="13601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Supervisor- código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F18FD98-4FB5-BF46-B4D5-4C684F5702F0}"/>
              </a:ext>
            </a:extLst>
          </p:cNvPr>
          <p:cNvSpPr txBox="1"/>
          <p:nvPr/>
        </p:nvSpPr>
        <p:spPr>
          <a:xfrm>
            <a:off x="259519" y="649141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Empresa- código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AB8A4EF-B90D-6E44-A7AC-AB5EF6EEBE8E}"/>
              </a:ext>
            </a:extLst>
          </p:cNvPr>
          <p:cNvSpPr txBox="1"/>
          <p:nvPr/>
        </p:nvSpPr>
        <p:spPr>
          <a:xfrm>
            <a:off x="259519" y="1010608"/>
            <a:ext cx="4302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-  código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BAEB68F-B691-C1DF-0761-01636B91988C}"/>
              </a:ext>
            </a:extLst>
          </p:cNvPr>
          <p:cNvSpPr txBox="1"/>
          <p:nvPr/>
        </p:nvSpPr>
        <p:spPr>
          <a:xfrm>
            <a:off x="4480965" y="1335745"/>
            <a:ext cx="22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Agregar Gestión visita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04C0758-5C2C-6B28-C956-5731871F83E5}"/>
              </a:ext>
            </a:extLst>
          </p:cNvPr>
          <p:cNvSpPr txBox="1"/>
          <p:nvPr/>
        </p:nvSpPr>
        <p:spPr>
          <a:xfrm>
            <a:off x="4480965" y="1858901"/>
            <a:ext cx="175654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Cartera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333A951-FB54-314F-53BA-B9576E6CF99B}"/>
              </a:ext>
            </a:extLst>
          </p:cNvPr>
          <p:cNvSpPr txBox="1"/>
          <p:nvPr/>
        </p:nvSpPr>
        <p:spPr>
          <a:xfrm>
            <a:off x="4446311" y="3682829"/>
            <a:ext cx="128349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Vr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. Recibido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4834682-EF7B-3D98-644E-EF9AFB593AC2}"/>
              </a:ext>
            </a:extLst>
          </p:cNvPr>
          <p:cNvSpPr txBox="1"/>
          <p:nvPr/>
        </p:nvSpPr>
        <p:spPr>
          <a:xfrm>
            <a:off x="9629416" y="3040892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52" name="Gráfico 51" descr="Marcador con relleno sólido">
            <a:extLst>
              <a:ext uri="{FF2B5EF4-FFF2-40B4-BE49-F238E27FC236}">
                <a16:creationId xmlns:a16="http://schemas.microsoft.com/office/drawing/2014/main" id="{937A6B22-29FB-3E43-E91F-46DD901F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8064" y="2875051"/>
            <a:ext cx="626786" cy="626786"/>
          </a:xfrm>
          <a:prstGeom prst="rect">
            <a:avLst/>
          </a:prstGeom>
        </p:spPr>
      </p:pic>
      <p:pic>
        <p:nvPicPr>
          <p:cNvPr id="62" name="Gráfico 61" descr="Lupa contorno">
            <a:extLst>
              <a:ext uri="{FF2B5EF4-FFF2-40B4-BE49-F238E27FC236}">
                <a16:creationId xmlns:a16="http://schemas.microsoft.com/office/drawing/2014/main" id="{81A371EB-DB8D-15CC-5C7E-35B4F66F6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7881" y="1810832"/>
            <a:ext cx="369332" cy="369332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CA7054D4-3077-5607-3DA4-1F62DE7E5D28}"/>
              </a:ext>
            </a:extLst>
          </p:cNvPr>
          <p:cNvSpPr txBox="1"/>
          <p:nvPr/>
        </p:nvSpPr>
        <p:spPr>
          <a:xfrm>
            <a:off x="4426684" y="2402646"/>
            <a:ext cx="22270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B333932-F445-457E-199E-B195355860EC}"/>
              </a:ext>
            </a:extLst>
          </p:cNvPr>
          <p:cNvSpPr txBox="1"/>
          <p:nvPr/>
        </p:nvSpPr>
        <p:spPr>
          <a:xfrm>
            <a:off x="9296350" y="833807"/>
            <a:ext cx="2027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8AAF40A-A951-1D57-55C8-B91F40E1584E}"/>
              </a:ext>
            </a:extLst>
          </p:cNvPr>
          <p:cNvSpPr txBox="1"/>
          <p:nvPr/>
        </p:nvSpPr>
        <p:spPr>
          <a:xfrm>
            <a:off x="6022016" y="3687505"/>
            <a:ext cx="17940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EAE591-E82E-CB45-C083-BA6B8986C97A}"/>
              </a:ext>
            </a:extLst>
          </p:cNvPr>
          <p:cNvSpPr txBox="1"/>
          <p:nvPr/>
        </p:nvSpPr>
        <p:spPr>
          <a:xfrm>
            <a:off x="4404516" y="4242505"/>
            <a:ext cx="6823051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Observado:</a:t>
            </a: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4632013-6AA3-CD34-A6FF-CC63372C5E70}"/>
              </a:ext>
            </a:extLst>
          </p:cNvPr>
          <p:cNvSpPr txBox="1"/>
          <p:nvPr/>
        </p:nvSpPr>
        <p:spPr>
          <a:xfrm>
            <a:off x="4511788" y="6082818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4638743-35A9-D2D3-0C7F-E5BA1BC5CC74}"/>
              </a:ext>
            </a:extLst>
          </p:cNvPr>
          <p:cNvSpPr txBox="1"/>
          <p:nvPr/>
        </p:nvSpPr>
        <p:spPr>
          <a:xfrm>
            <a:off x="8011496" y="3687505"/>
            <a:ext cx="17940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 pago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DAB3BEC-B116-B2A2-5E3E-996E6830865D}"/>
              </a:ext>
            </a:extLst>
          </p:cNvPr>
          <p:cNvSpPr txBox="1"/>
          <p:nvPr/>
        </p:nvSpPr>
        <p:spPr>
          <a:xfrm>
            <a:off x="3912243" y="324091"/>
            <a:ext cx="19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Supervisor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3D8AA6D-7322-645B-7D7B-B79A2A93CD12}"/>
              </a:ext>
            </a:extLst>
          </p:cNvPr>
          <p:cNvSpPr txBox="1"/>
          <p:nvPr/>
        </p:nvSpPr>
        <p:spPr>
          <a:xfrm>
            <a:off x="7058501" y="2418938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6A57BA3-0756-BC52-B46F-F64010D4A70E}"/>
              </a:ext>
            </a:extLst>
          </p:cNvPr>
          <p:cNvSpPr txBox="1"/>
          <p:nvPr/>
        </p:nvSpPr>
        <p:spPr>
          <a:xfrm>
            <a:off x="7058501" y="1860115"/>
            <a:ext cx="175654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Panfletador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5" name="Gráfico 84" descr="Lupa contorno">
            <a:extLst>
              <a:ext uri="{FF2B5EF4-FFF2-40B4-BE49-F238E27FC236}">
                <a16:creationId xmlns:a16="http://schemas.microsoft.com/office/drawing/2014/main" id="{D0CE66BC-BB9C-91DF-513E-C5428372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083" y="1815131"/>
            <a:ext cx="369332" cy="369332"/>
          </a:xfrm>
          <a:prstGeom prst="rect">
            <a:avLst/>
          </a:prstGeom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7841F0E3-EAB7-1B73-933C-F5432CEDA7FB}"/>
              </a:ext>
            </a:extLst>
          </p:cNvPr>
          <p:cNvSpPr txBox="1"/>
          <p:nvPr/>
        </p:nvSpPr>
        <p:spPr>
          <a:xfrm>
            <a:off x="4426684" y="3132505"/>
            <a:ext cx="175654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Cliente visitado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53BDDBC-BD4C-842B-845C-0522768E8710}"/>
              </a:ext>
            </a:extLst>
          </p:cNvPr>
          <p:cNvSpPr txBox="1"/>
          <p:nvPr/>
        </p:nvSpPr>
        <p:spPr>
          <a:xfrm>
            <a:off x="6416164" y="3120823"/>
            <a:ext cx="307617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Cliente visitado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871CE7C-C18C-B6EE-0C61-23690FFF0932}"/>
              </a:ext>
            </a:extLst>
          </p:cNvPr>
          <p:cNvSpPr txBox="1"/>
          <p:nvPr/>
        </p:nvSpPr>
        <p:spPr>
          <a:xfrm>
            <a:off x="4404516" y="5351503"/>
            <a:ext cx="12328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Fotos visita</a:t>
            </a:r>
          </a:p>
        </p:txBody>
      </p:sp>
      <p:pic>
        <p:nvPicPr>
          <p:cNvPr id="92" name="Gráfico 91" descr="Clip con relleno sólido">
            <a:extLst>
              <a:ext uri="{FF2B5EF4-FFF2-40B4-BE49-F238E27FC236}">
                <a16:creationId xmlns:a16="http://schemas.microsoft.com/office/drawing/2014/main" id="{C26194A3-75E0-7CA2-E871-F06F08CC3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8567" y="533758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 Tecnológica 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0E0A3CB-819B-FD7D-984D-9EFAF21A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3734460" y="19722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5545436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35299" y="1313966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8E919D3-9119-8643-B377-329F07D8E539}"/>
              </a:ext>
            </a:extLst>
          </p:cNvPr>
          <p:cNvSpPr txBox="1"/>
          <p:nvPr/>
        </p:nvSpPr>
        <p:spPr>
          <a:xfrm>
            <a:off x="962368" y="601144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E36FBC5-FEA4-304C-9973-A574C7FD5BA8}"/>
              </a:ext>
            </a:extLst>
          </p:cNvPr>
          <p:cNvSpPr txBox="1"/>
          <p:nvPr/>
        </p:nvSpPr>
        <p:spPr>
          <a:xfrm>
            <a:off x="4420650" y="2582600"/>
            <a:ext cx="138984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Moneda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0E02C74-807F-DE46-B12D-7A9A0350BA49}"/>
              </a:ext>
            </a:extLst>
          </p:cNvPr>
          <p:cNvSpPr txBox="1"/>
          <p:nvPr/>
        </p:nvSpPr>
        <p:spPr>
          <a:xfrm>
            <a:off x="5945998" y="2582599"/>
            <a:ext cx="197156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Capital Inicial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017BA6B-815B-3D4F-8AF6-C2884E8CC60C}"/>
              </a:ext>
            </a:extLst>
          </p:cNvPr>
          <p:cNvSpPr txBox="1"/>
          <p:nvPr/>
        </p:nvSpPr>
        <p:spPr>
          <a:xfrm>
            <a:off x="4421557" y="3083611"/>
            <a:ext cx="138984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Inicio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47E1429-5681-3C45-8703-1BC1FEAA125E}"/>
              </a:ext>
            </a:extLst>
          </p:cNvPr>
          <p:cNvSpPr txBox="1"/>
          <p:nvPr/>
        </p:nvSpPr>
        <p:spPr>
          <a:xfrm>
            <a:off x="8056460" y="2577859"/>
            <a:ext cx="188619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Formas de pago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BA30FE-90AF-9440-A654-8278820245E0}"/>
              </a:ext>
            </a:extLst>
          </p:cNvPr>
          <p:cNvSpPr txBox="1"/>
          <p:nvPr/>
        </p:nvSpPr>
        <p:spPr>
          <a:xfrm>
            <a:off x="989519" y="4552871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Capital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79AE3B-930C-534C-8FF9-ED4B3113244A}"/>
              </a:ext>
            </a:extLst>
          </p:cNvPr>
          <p:cNvSpPr txBox="1"/>
          <p:nvPr/>
        </p:nvSpPr>
        <p:spPr>
          <a:xfrm>
            <a:off x="10081552" y="2578352"/>
            <a:ext cx="197156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Formas de Recarga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5FF587-CFEF-2AC5-5676-FDB6747B2E4A}"/>
              </a:ext>
            </a:extLst>
          </p:cNvPr>
          <p:cNvSpPr txBox="1"/>
          <p:nvPr/>
        </p:nvSpPr>
        <p:spPr>
          <a:xfrm>
            <a:off x="982871" y="5028767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Cierre/apertura período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C5D484-845C-E7B3-927E-CDF15F81F11D}"/>
              </a:ext>
            </a:extLst>
          </p:cNvPr>
          <p:cNvSpPr txBox="1"/>
          <p:nvPr/>
        </p:nvSpPr>
        <p:spPr>
          <a:xfrm>
            <a:off x="4411731" y="3614845"/>
            <a:ext cx="252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Cobranza incluye los días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F256C9-083E-4257-582D-8B40CD7E263E}"/>
              </a:ext>
            </a:extLst>
          </p:cNvPr>
          <p:cNvSpPr txBox="1"/>
          <p:nvPr/>
        </p:nvSpPr>
        <p:spPr>
          <a:xfrm>
            <a:off x="7339172" y="34855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Lun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4F918E-CA92-A0A8-5AEF-265C737AE95B}"/>
              </a:ext>
            </a:extLst>
          </p:cNvPr>
          <p:cNvSpPr txBox="1"/>
          <p:nvPr/>
        </p:nvSpPr>
        <p:spPr>
          <a:xfrm>
            <a:off x="7344969" y="38045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98D161-35E5-D479-6CC9-37D85D8C6E39}"/>
              </a:ext>
            </a:extLst>
          </p:cNvPr>
          <p:cNvSpPr txBox="1"/>
          <p:nvPr/>
        </p:nvSpPr>
        <p:spPr>
          <a:xfrm>
            <a:off x="7369629" y="41260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Mie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ACFC28-AACF-AE44-3937-C75025CE9166}"/>
              </a:ext>
            </a:extLst>
          </p:cNvPr>
          <p:cNvSpPr txBox="1"/>
          <p:nvPr/>
        </p:nvSpPr>
        <p:spPr>
          <a:xfrm>
            <a:off x="7369629" y="44450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738808-E6E6-066C-9D73-436495315A7A}"/>
              </a:ext>
            </a:extLst>
          </p:cNvPr>
          <p:cNvSpPr txBox="1"/>
          <p:nvPr/>
        </p:nvSpPr>
        <p:spPr>
          <a:xfrm>
            <a:off x="7369629" y="478758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FD0642-36BB-F42D-49C9-621243B928B4}"/>
              </a:ext>
            </a:extLst>
          </p:cNvPr>
          <p:cNvSpPr txBox="1"/>
          <p:nvPr/>
        </p:nvSpPr>
        <p:spPr>
          <a:xfrm>
            <a:off x="7358721" y="510658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Sab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07E9F9-4241-1912-9D43-2A633F95499E}"/>
              </a:ext>
            </a:extLst>
          </p:cNvPr>
          <p:cNvSpPr txBox="1"/>
          <p:nvPr/>
        </p:nvSpPr>
        <p:spPr>
          <a:xfrm>
            <a:off x="7327950" y="5449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Dom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92C43C9-DF2D-A1F0-23E1-2B98F54B552B}"/>
              </a:ext>
            </a:extLst>
          </p:cNvPr>
          <p:cNvSpPr/>
          <p:nvPr/>
        </p:nvSpPr>
        <p:spPr>
          <a:xfrm>
            <a:off x="7986056" y="3577886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FA7C5D3-3AF6-A14A-96DB-8F842FE7D9D4}"/>
              </a:ext>
            </a:extLst>
          </p:cNvPr>
          <p:cNvSpPr/>
          <p:nvPr/>
        </p:nvSpPr>
        <p:spPr>
          <a:xfrm>
            <a:off x="7986056" y="3882380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302A7FB-0D79-F05D-3770-6AB3B45F3007}"/>
              </a:ext>
            </a:extLst>
          </p:cNvPr>
          <p:cNvSpPr/>
          <p:nvPr/>
        </p:nvSpPr>
        <p:spPr>
          <a:xfrm>
            <a:off x="7981127" y="4229305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7216301-C292-23E4-C46E-29FAA7DC083A}"/>
              </a:ext>
            </a:extLst>
          </p:cNvPr>
          <p:cNvSpPr/>
          <p:nvPr/>
        </p:nvSpPr>
        <p:spPr>
          <a:xfrm>
            <a:off x="7975517" y="4544115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B60E366-7E10-4E22-97E3-1C078F258800}"/>
              </a:ext>
            </a:extLst>
          </p:cNvPr>
          <p:cNvSpPr/>
          <p:nvPr/>
        </p:nvSpPr>
        <p:spPr>
          <a:xfrm>
            <a:off x="7965316" y="5214612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99C0862-95C1-4A2F-9F1C-4A79879CD863}"/>
              </a:ext>
            </a:extLst>
          </p:cNvPr>
          <p:cNvSpPr/>
          <p:nvPr/>
        </p:nvSpPr>
        <p:spPr>
          <a:xfrm>
            <a:off x="7975517" y="4916293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0CA972F-FFD4-D1ED-4057-A7433B4DDCC9}"/>
              </a:ext>
            </a:extLst>
          </p:cNvPr>
          <p:cNvSpPr/>
          <p:nvPr/>
        </p:nvSpPr>
        <p:spPr>
          <a:xfrm>
            <a:off x="7965316" y="5570864"/>
            <a:ext cx="325540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96D2F69-4BFE-C727-D06A-AED358FF2737}"/>
              </a:ext>
            </a:extLst>
          </p:cNvPr>
          <p:cNvSpPr txBox="1"/>
          <p:nvPr/>
        </p:nvSpPr>
        <p:spPr>
          <a:xfrm>
            <a:off x="5945998" y="3104470"/>
            <a:ext cx="219651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Causales de egresos</a:t>
            </a:r>
          </a:p>
        </p:txBody>
      </p:sp>
    </p:spTree>
    <p:extLst>
      <p:ext uri="{BB962C8B-B14F-4D97-AF65-F5344CB8AC3E}">
        <p14:creationId xmlns:p14="http://schemas.microsoft.com/office/powerpoint/2010/main" val="318685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3734460" y="19722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0460" y="1385215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9B2254-239D-834D-94F9-71E550E0FC72}"/>
              </a:ext>
            </a:extLst>
          </p:cNvPr>
          <p:cNvSpPr txBox="1"/>
          <p:nvPr/>
        </p:nvSpPr>
        <p:spPr>
          <a:xfrm>
            <a:off x="3949600" y="2547153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Crear/modificar/eliminar Administrador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1CF61F-8962-F046-B638-6D94547A2F62}"/>
              </a:ext>
            </a:extLst>
          </p:cNvPr>
          <p:cNvSpPr txBox="1"/>
          <p:nvPr/>
        </p:nvSpPr>
        <p:spPr>
          <a:xfrm>
            <a:off x="3981442" y="2997398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7A1D369-2C73-D14E-B456-1F995F1F3E59}"/>
              </a:ext>
            </a:extLst>
          </p:cNvPr>
          <p:cNvSpPr txBox="1"/>
          <p:nvPr/>
        </p:nvSpPr>
        <p:spPr>
          <a:xfrm>
            <a:off x="6048777" y="2984603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2E981A7-F26A-084B-A1E4-BAB1333C995E}"/>
              </a:ext>
            </a:extLst>
          </p:cNvPr>
          <p:cNvSpPr txBox="1"/>
          <p:nvPr/>
        </p:nvSpPr>
        <p:spPr>
          <a:xfrm>
            <a:off x="8731962" y="2988409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AF40F7-3966-A241-955E-C93DC537EF8D}"/>
              </a:ext>
            </a:extLst>
          </p:cNvPr>
          <p:cNvSpPr txBox="1"/>
          <p:nvPr/>
        </p:nvSpPr>
        <p:spPr>
          <a:xfrm>
            <a:off x="3972749" y="3435150"/>
            <a:ext cx="478806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Residencia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3E7F917-D96E-E744-9551-D806914B53F5}"/>
              </a:ext>
            </a:extLst>
          </p:cNvPr>
          <p:cNvSpPr txBox="1"/>
          <p:nvPr/>
        </p:nvSpPr>
        <p:spPr>
          <a:xfrm>
            <a:off x="3981442" y="3869328"/>
            <a:ext cx="13544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AB5575-A408-774B-B29E-7F4849D868E0}"/>
              </a:ext>
            </a:extLst>
          </p:cNvPr>
          <p:cNvSpPr txBox="1"/>
          <p:nvPr/>
        </p:nvSpPr>
        <p:spPr>
          <a:xfrm>
            <a:off x="5477547" y="3869328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89ED117-66C8-184A-9B10-3D77FD3AB943}"/>
              </a:ext>
            </a:extLst>
          </p:cNvPr>
          <p:cNvSpPr txBox="1"/>
          <p:nvPr/>
        </p:nvSpPr>
        <p:spPr>
          <a:xfrm>
            <a:off x="7411201" y="3872600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320403-BD0D-A548-B13C-C27FA5A34587}"/>
              </a:ext>
            </a:extLst>
          </p:cNvPr>
          <p:cNvSpPr txBox="1"/>
          <p:nvPr/>
        </p:nvSpPr>
        <p:spPr>
          <a:xfrm>
            <a:off x="6428060" y="598646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0C80F2-0B42-2B48-BF0C-05413A078BA6}"/>
              </a:ext>
            </a:extLst>
          </p:cNvPr>
          <p:cNvSpPr txBox="1"/>
          <p:nvPr/>
        </p:nvSpPr>
        <p:spPr>
          <a:xfrm>
            <a:off x="7390023" y="5831360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AF3D1B-B212-D446-B3AE-3F181B7CFB8F}"/>
              </a:ext>
            </a:extLst>
          </p:cNvPr>
          <p:cNvSpPr txBox="1"/>
          <p:nvPr/>
        </p:nvSpPr>
        <p:spPr>
          <a:xfrm>
            <a:off x="7419893" y="6252549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Personal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409E50-2B6E-644F-9C46-057C44EA9DF3}"/>
              </a:ext>
            </a:extLst>
          </p:cNvPr>
          <p:cNvSpPr txBox="1"/>
          <p:nvPr/>
        </p:nvSpPr>
        <p:spPr>
          <a:xfrm>
            <a:off x="10191889" y="5884478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Georeferenciación</a:t>
            </a:r>
            <a:endParaRPr lang="es-CO" dirty="0"/>
          </a:p>
        </p:txBody>
      </p:sp>
      <p:pic>
        <p:nvPicPr>
          <p:cNvPr id="38" name="Gráfico 37" descr="Marcador con relleno sólido">
            <a:extLst>
              <a:ext uri="{FF2B5EF4-FFF2-40B4-BE49-F238E27FC236}">
                <a16:creationId xmlns:a16="http://schemas.microsoft.com/office/drawing/2014/main" id="{D36223D6-51A6-DD47-B374-ABD9EB77C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845" y="5389240"/>
            <a:ext cx="626786" cy="626786"/>
          </a:xfrm>
          <a:prstGeom prst="rect">
            <a:avLst/>
          </a:prstGeom>
        </p:spPr>
      </p:pic>
      <p:pic>
        <p:nvPicPr>
          <p:cNvPr id="40" name="Gráfico 39" descr="Clip con relleno sólido">
            <a:extLst>
              <a:ext uri="{FF2B5EF4-FFF2-40B4-BE49-F238E27FC236}">
                <a16:creationId xmlns:a16="http://schemas.microsoft.com/office/drawing/2014/main" id="{50B80FA8-BB40-0746-8A33-1D7A79E1D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2969" y="5797440"/>
            <a:ext cx="369332" cy="369332"/>
          </a:xfrm>
          <a:prstGeom prst="rect">
            <a:avLst/>
          </a:prstGeom>
        </p:spPr>
      </p:pic>
      <p:pic>
        <p:nvPicPr>
          <p:cNvPr id="41" name="Gráfico 40" descr="Clip con relleno sólido">
            <a:extLst>
              <a:ext uri="{FF2B5EF4-FFF2-40B4-BE49-F238E27FC236}">
                <a16:creationId xmlns:a16="http://schemas.microsoft.com/office/drawing/2014/main" id="{31BE1288-CD20-864D-BA2E-646A97F3D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8009" y="6252549"/>
            <a:ext cx="369332" cy="369332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07C27134-662F-F247-9857-A276D483DD2F}"/>
              </a:ext>
            </a:extLst>
          </p:cNvPr>
          <p:cNvSpPr txBox="1"/>
          <p:nvPr/>
        </p:nvSpPr>
        <p:spPr>
          <a:xfrm>
            <a:off x="3972750" y="4303601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Establecimiento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3CB7825-7EFE-DC40-97BB-292F7A0F5FE9}"/>
              </a:ext>
            </a:extLst>
          </p:cNvPr>
          <p:cNvSpPr txBox="1"/>
          <p:nvPr/>
        </p:nvSpPr>
        <p:spPr>
          <a:xfrm>
            <a:off x="3990134" y="4743721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establecimiento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797F76-828F-CA44-A285-F943D7364B25}"/>
              </a:ext>
            </a:extLst>
          </p:cNvPr>
          <p:cNvSpPr txBox="1"/>
          <p:nvPr/>
        </p:nvSpPr>
        <p:spPr>
          <a:xfrm>
            <a:off x="3990134" y="5178501"/>
            <a:ext cx="13544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1C9AFCB-27BF-104C-B5D5-55A996E872AA}"/>
              </a:ext>
            </a:extLst>
          </p:cNvPr>
          <p:cNvSpPr txBox="1"/>
          <p:nvPr/>
        </p:nvSpPr>
        <p:spPr>
          <a:xfrm>
            <a:off x="5486239" y="5178501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9833350-EE3E-D846-B6FC-6F7D5B77DD84}"/>
              </a:ext>
            </a:extLst>
          </p:cNvPr>
          <p:cNvSpPr txBox="1"/>
          <p:nvPr/>
        </p:nvSpPr>
        <p:spPr>
          <a:xfrm>
            <a:off x="7419893" y="5181773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AAE4474-CFD9-9640-A935-C4725032CA1A}"/>
              </a:ext>
            </a:extLst>
          </p:cNvPr>
          <p:cNvSpPr txBox="1"/>
          <p:nvPr/>
        </p:nvSpPr>
        <p:spPr>
          <a:xfrm>
            <a:off x="9299545" y="6379300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pic>
        <p:nvPicPr>
          <p:cNvPr id="57" name="Gráfico 56" descr="Lupa contorno">
            <a:extLst>
              <a:ext uri="{FF2B5EF4-FFF2-40B4-BE49-F238E27FC236}">
                <a16:creationId xmlns:a16="http://schemas.microsoft.com/office/drawing/2014/main" id="{4EA1B46E-CD1D-6947-86BC-C3F23CAFD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1274" y="2984603"/>
            <a:ext cx="369332" cy="369332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8871C246-E1FE-FA41-AB4A-B03543CE6A2B}"/>
              </a:ext>
            </a:extLst>
          </p:cNvPr>
          <p:cNvSpPr txBox="1"/>
          <p:nvPr/>
        </p:nvSpPr>
        <p:spPr>
          <a:xfrm>
            <a:off x="8865532" y="3428871"/>
            <a:ext cx="305262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Personal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8C2597E-3FC9-A54F-9676-5AD70F878F21}"/>
              </a:ext>
            </a:extLst>
          </p:cNvPr>
          <p:cNvSpPr txBox="1"/>
          <p:nvPr/>
        </p:nvSpPr>
        <p:spPr>
          <a:xfrm>
            <a:off x="9340270" y="5178501"/>
            <a:ext cx="25778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Asignado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93A6021-A2B3-5442-A510-C35CFDA92A6B}"/>
              </a:ext>
            </a:extLst>
          </p:cNvPr>
          <p:cNvSpPr txBox="1"/>
          <p:nvPr/>
        </p:nvSpPr>
        <p:spPr>
          <a:xfrm>
            <a:off x="3958167" y="5674855"/>
            <a:ext cx="27163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 establecimiento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A464ED0-5F4C-6F44-A983-790B5EF91AB3}"/>
              </a:ext>
            </a:extLst>
          </p:cNvPr>
          <p:cNvSpPr txBox="1"/>
          <p:nvPr/>
        </p:nvSpPr>
        <p:spPr>
          <a:xfrm>
            <a:off x="10577508" y="6355801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Eliminar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B490F7F-4E42-1FC2-B773-2ABA150B4D9B}"/>
              </a:ext>
            </a:extLst>
          </p:cNvPr>
          <p:cNvSpPr txBox="1"/>
          <p:nvPr/>
        </p:nvSpPr>
        <p:spPr>
          <a:xfrm>
            <a:off x="983958" y="5601876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A59D70B-6BE5-C9C9-5D0F-94C235B4D85F}"/>
              </a:ext>
            </a:extLst>
          </p:cNvPr>
          <p:cNvSpPr txBox="1"/>
          <p:nvPr/>
        </p:nvSpPr>
        <p:spPr>
          <a:xfrm>
            <a:off x="962368" y="606788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01FAE46-4A27-B411-9BDA-9D60C9C824F7}"/>
              </a:ext>
            </a:extLst>
          </p:cNvPr>
          <p:cNvSpPr txBox="1"/>
          <p:nvPr/>
        </p:nvSpPr>
        <p:spPr>
          <a:xfrm>
            <a:off x="982871" y="5085207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Cierre período</a:t>
            </a:r>
          </a:p>
        </p:txBody>
      </p:sp>
    </p:spTree>
    <p:extLst>
      <p:ext uri="{BB962C8B-B14F-4D97-AF65-F5344CB8AC3E}">
        <p14:creationId xmlns:p14="http://schemas.microsoft.com/office/powerpoint/2010/main" val="384506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3734460" y="19722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3341" y="1440357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Pais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FC5075C-C78D-AD4A-9D0E-1A44A2CB3468}"/>
              </a:ext>
            </a:extLst>
          </p:cNvPr>
          <p:cNvSpPr txBox="1"/>
          <p:nvPr/>
        </p:nvSpPr>
        <p:spPr>
          <a:xfrm>
            <a:off x="3949600" y="2547153"/>
            <a:ext cx="357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Crear/modificar/eliminar Supervisor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50A6ED3-A4FE-4245-9F62-BD4CE62E07A6}"/>
              </a:ext>
            </a:extLst>
          </p:cNvPr>
          <p:cNvSpPr txBox="1"/>
          <p:nvPr/>
        </p:nvSpPr>
        <p:spPr>
          <a:xfrm>
            <a:off x="3981442" y="2997398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74FBF60-7DA7-3F4C-867F-F18E88C87004}"/>
              </a:ext>
            </a:extLst>
          </p:cNvPr>
          <p:cNvSpPr txBox="1"/>
          <p:nvPr/>
        </p:nvSpPr>
        <p:spPr>
          <a:xfrm>
            <a:off x="6048777" y="2984603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9E35C53-7D8D-A54F-A5FD-4606FC0C9D7A}"/>
              </a:ext>
            </a:extLst>
          </p:cNvPr>
          <p:cNvSpPr txBox="1"/>
          <p:nvPr/>
        </p:nvSpPr>
        <p:spPr>
          <a:xfrm>
            <a:off x="8731962" y="2988409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AC81640-D54F-6E47-BB73-FF3F1C441E6F}"/>
              </a:ext>
            </a:extLst>
          </p:cNvPr>
          <p:cNvSpPr txBox="1"/>
          <p:nvPr/>
        </p:nvSpPr>
        <p:spPr>
          <a:xfrm>
            <a:off x="3981442" y="3434548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Residencia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BA0DEF5-F9BF-B04E-92A2-364D4A791472}"/>
              </a:ext>
            </a:extLst>
          </p:cNvPr>
          <p:cNvSpPr txBox="1"/>
          <p:nvPr/>
        </p:nvSpPr>
        <p:spPr>
          <a:xfrm>
            <a:off x="3981442" y="3869328"/>
            <a:ext cx="13544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4DC9730-2C58-9E45-A313-525D700272D3}"/>
              </a:ext>
            </a:extLst>
          </p:cNvPr>
          <p:cNvSpPr txBox="1"/>
          <p:nvPr/>
        </p:nvSpPr>
        <p:spPr>
          <a:xfrm>
            <a:off x="5477547" y="3869328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D10636C-2FFF-E44F-9908-5DA7BF8C8B3D}"/>
              </a:ext>
            </a:extLst>
          </p:cNvPr>
          <p:cNvSpPr txBox="1"/>
          <p:nvPr/>
        </p:nvSpPr>
        <p:spPr>
          <a:xfrm>
            <a:off x="7411201" y="3872600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AA4613F-F796-EA49-B637-55425AF935D3}"/>
              </a:ext>
            </a:extLst>
          </p:cNvPr>
          <p:cNvSpPr txBox="1"/>
          <p:nvPr/>
        </p:nvSpPr>
        <p:spPr>
          <a:xfrm>
            <a:off x="4684426" y="5779228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3402807-DB42-CE4C-8F03-1F446E803857}"/>
              </a:ext>
            </a:extLst>
          </p:cNvPr>
          <p:cNvSpPr txBox="1"/>
          <p:nvPr/>
        </p:nvSpPr>
        <p:spPr>
          <a:xfrm>
            <a:off x="5646389" y="5624119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5CCA5381-A298-5C45-A91B-78F9037126C4}"/>
              </a:ext>
            </a:extLst>
          </p:cNvPr>
          <p:cNvSpPr txBox="1"/>
          <p:nvPr/>
        </p:nvSpPr>
        <p:spPr>
          <a:xfrm>
            <a:off x="5676259" y="6045308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Personal</a:t>
            </a:r>
          </a:p>
        </p:txBody>
      </p:sp>
      <p:pic>
        <p:nvPicPr>
          <p:cNvPr id="99" name="Gráfico 98" descr="Clip con relleno sólido">
            <a:extLst>
              <a:ext uri="{FF2B5EF4-FFF2-40B4-BE49-F238E27FC236}">
                <a16:creationId xmlns:a16="http://schemas.microsoft.com/office/drawing/2014/main" id="{948E9876-2E3C-4F4E-966C-05BF2253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9335" y="5590199"/>
            <a:ext cx="369332" cy="369332"/>
          </a:xfrm>
          <a:prstGeom prst="rect">
            <a:avLst/>
          </a:prstGeom>
        </p:spPr>
      </p:pic>
      <p:pic>
        <p:nvPicPr>
          <p:cNvPr id="100" name="Gráfico 99" descr="Clip con relleno sólido">
            <a:extLst>
              <a:ext uri="{FF2B5EF4-FFF2-40B4-BE49-F238E27FC236}">
                <a16:creationId xmlns:a16="http://schemas.microsoft.com/office/drawing/2014/main" id="{C7959642-8E44-E543-8109-08A93F22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375" y="6045308"/>
            <a:ext cx="369332" cy="369332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CBC5A720-28A5-3547-878F-A61FB3BA5343}"/>
              </a:ext>
            </a:extLst>
          </p:cNvPr>
          <p:cNvSpPr txBox="1"/>
          <p:nvPr/>
        </p:nvSpPr>
        <p:spPr>
          <a:xfrm>
            <a:off x="3972750" y="4303601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Zona supervisada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3425B97-820B-474A-826C-551D12A9B975}"/>
              </a:ext>
            </a:extLst>
          </p:cNvPr>
          <p:cNvSpPr txBox="1"/>
          <p:nvPr/>
        </p:nvSpPr>
        <p:spPr>
          <a:xfrm>
            <a:off x="7934630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pic>
        <p:nvPicPr>
          <p:cNvPr id="107" name="Gráfico 106" descr="Lupa contorno">
            <a:extLst>
              <a:ext uri="{FF2B5EF4-FFF2-40B4-BE49-F238E27FC236}">
                <a16:creationId xmlns:a16="http://schemas.microsoft.com/office/drawing/2014/main" id="{1E70BE3E-1B36-4F45-92E2-D8A58A092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274" y="2984603"/>
            <a:ext cx="369332" cy="369332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C3E6D1A-DB51-AD46-9859-1112FD7DFB37}"/>
              </a:ext>
            </a:extLst>
          </p:cNvPr>
          <p:cNvSpPr txBox="1"/>
          <p:nvPr/>
        </p:nvSpPr>
        <p:spPr>
          <a:xfrm>
            <a:off x="3981443" y="4793130"/>
            <a:ext cx="21145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Jefe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2E64145-045B-004E-BD05-829C74D050D4}"/>
              </a:ext>
            </a:extLst>
          </p:cNvPr>
          <p:cNvSpPr txBox="1"/>
          <p:nvPr/>
        </p:nvSpPr>
        <p:spPr>
          <a:xfrm>
            <a:off x="9826906" y="3428871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Personal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BFDD955-9F70-1F48-9A05-3B06DBD443DA}"/>
              </a:ext>
            </a:extLst>
          </p:cNvPr>
          <p:cNvSpPr txBox="1"/>
          <p:nvPr/>
        </p:nvSpPr>
        <p:spPr>
          <a:xfrm>
            <a:off x="9826906" y="4330386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Asignado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904E6CB-5A35-3B47-AA8A-1B9FCD58DCFF}"/>
              </a:ext>
            </a:extLst>
          </p:cNvPr>
          <p:cNvSpPr txBox="1"/>
          <p:nvPr/>
        </p:nvSpPr>
        <p:spPr>
          <a:xfrm>
            <a:off x="9311989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Eliminar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E26B190-C920-CF00-D649-0E77C1BEEF4B}"/>
              </a:ext>
            </a:extLst>
          </p:cNvPr>
          <p:cNvSpPr txBox="1"/>
          <p:nvPr/>
        </p:nvSpPr>
        <p:spPr>
          <a:xfrm>
            <a:off x="991797" y="5640596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AF30AFA-1ADB-F1EB-85B6-31676D39FEE0}"/>
              </a:ext>
            </a:extLst>
          </p:cNvPr>
          <p:cNvSpPr txBox="1"/>
          <p:nvPr/>
        </p:nvSpPr>
        <p:spPr>
          <a:xfrm>
            <a:off x="970207" y="6106603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ECAFAAC-6ECF-0D95-7707-CEC70694015D}"/>
              </a:ext>
            </a:extLst>
          </p:cNvPr>
          <p:cNvSpPr txBox="1"/>
          <p:nvPr/>
        </p:nvSpPr>
        <p:spPr>
          <a:xfrm>
            <a:off x="990710" y="5123927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Cierre período</a:t>
            </a:r>
          </a:p>
        </p:txBody>
      </p:sp>
    </p:spTree>
    <p:extLst>
      <p:ext uri="{BB962C8B-B14F-4D97-AF65-F5344CB8AC3E}">
        <p14:creationId xmlns:p14="http://schemas.microsoft.com/office/powerpoint/2010/main" val="36819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3734460" y="19722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6FC024-63D5-B545-9D8E-EEB4E5F06C47}"/>
              </a:ext>
            </a:extLst>
          </p:cNvPr>
          <p:cNvSpPr txBox="1"/>
          <p:nvPr/>
        </p:nvSpPr>
        <p:spPr>
          <a:xfrm>
            <a:off x="4290431" y="628026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Generales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3341" y="1440357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Pais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DE953D-6D15-304E-A55F-B0CC42ADAB7C}"/>
              </a:ext>
            </a:extLst>
          </p:cNvPr>
          <p:cNvSpPr txBox="1"/>
          <p:nvPr/>
        </p:nvSpPr>
        <p:spPr>
          <a:xfrm>
            <a:off x="3949600" y="2547153"/>
            <a:ext cx="327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Crear/modificar/eliminar Cartera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D6F684-AF91-DA4B-ABBC-585D7C76E43D}"/>
              </a:ext>
            </a:extLst>
          </p:cNvPr>
          <p:cNvSpPr txBox="1"/>
          <p:nvPr/>
        </p:nvSpPr>
        <p:spPr>
          <a:xfrm>
            <a:off x="3981442" y="2997398"/>
            <a:ext cx="150495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E7D7AD4-F10B-654D-825E-263DA971F162}"/>
              </a:ext>
            </a:extLst>
          </p:cNvPr>
          <p:cNvSpPr txBox="1"/>
          <p:nvPr/>
        </p:nvSpPr>
        <p:spPr>
          <a:xfrm>
            <a:off x="6048777" y="2984603"/>
            <a:ext cx="252616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8A4441-F3BE-A24B-AA81-8EDA1D6E1D31}"/>
              </a:ext>
            </a:extLst>
          </p:cNvPr>
          <p:cNvSpPr txBox="1"/>
          <p:nvPr/>
        </p:nvSpPr>
        <p:spPr>
          <a:xfrm>
            <a:off x="8731962" y="2988409"/>
            <a:ext cx="32495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FFB4A5D-E4B1-7343-B5EE-0DF11D4D7700}"/>
              </a:ext>
            </a:extLst>
          </p:cNvPr>
          <p:cNvSpPr txBox="1"/>
          <p:nvPr/>
        </p:nvSpPr>
        <p:spPr>
          <a:xfrm>
            <a:off x="3981442" y="3434548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Dirección Residencia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98056-0E19-A344-B658-4D8B760BB85E}"/>
              </a:ext>
            </a:extLst>
          </p:cNvPr>
          <p:cNvSpPr txBox="1"/>
          <p:nvPr/>
        </p:nvSpPr>
        <p:spPr>
          <a:xfrm>
            <a:off x="3981442" y="3869328"/>
            <a:ext cx="135448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País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6A46B6-F482-1A4B-8A63-9B45FFE1AA14}"/>
              </a:ext>
            </a:extLst>
          </p:cNvPr>
          <p:cNvSpPr txBox="1"/>
          <p:nvPr/>
        </p:nvSpPr>
        <p:spPr>
          <a:xfrm>
            <a:off x="5477547" y="3869328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74B2E55-376F-BF4F-B6D5-97EFA3CABB93}"/>
              </a:ext>
            </a:extLst>
          </p:cNvPr>
          <p:cNvSpPr txBox="1"/>
          <p:nvPr/>
        </p:nvSpPr>
        <p:spPr>
          <a:xfrm>
            <a:off x="7411201" y="3872600"/>
            <a:ext cx="177876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7F181B9-78F3-8B4B-8ADC-E1D950CFA0E3}"/>
              </a:ext>
            </a:extLst>
          </p:cNvPr>
          <p:cNvSpPr txBox="1"/>
          <p:nvPr/>
        </p:nvSpPr>
        <p:spPr>
          <a:xfrm>
            <a:off x="4684426" y="5779228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0D5CC05-9C85-C24A-815C-2AFD10E30054}"/>
              </a:ext>
            </a:extLst>
          </p:cNvPr>
          <p:cNvSpPr txBox="1"/>
          <p:nvPr/>
        </p:nvSpPr>
        <p:spPr>
          <a:xfrm>
            <a:off x="5646389" y="5624119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4CD928-87E1-934F-9E2D-79D8CDA22353}"/>
              </a:ext>
            </a:extLst>
          </p:cNvPr>
          <p:cNvSpPr txBox="1"/>
          <p:nvPr/>
        </p:nvSpPr>
        <p:spPr>
          <a:xfrm>
            <a:off x="5676259" y="6045308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Personal</a:t>
            </a:r>
          </a:p>
        </p:txBody>
      </p:sp>
      <p:pic>
        <p:nvPicPr>
          <p:cNvPr id="31" name="Gráfico 30" descr="Clip con relleno sólido">
            <a:extLst>
              <a:ext uri="{FF2B5EF4-FFF2-40B4-BE49-F238E27FC236}">
                <a16:creationId xmlns:a16="http://schemas.microsoft.com/office/drawing/2014/main" id="{5E24FEC4-0BDC-9245-BF82-473BC72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9335" y="5590199"/>
            <a:ext cx="369332" cy="369332"/>
          </a:xfrm>
          <a:prstGeom prst="rect">
            <a:avLst/>
          </a:prstGeom>
        </p:spPr>
      </p:pic>
      <p:pic>
        <p:nvPicPr>
          <p:cNvPr id="32" name="Gráfico 31" descr="Clip con relleno sólido">
            <a:extLst>
              <a:ext uri="{FF2B5EF4-FFF2-40B4-BE49-F238E27FC236}">
                <a16:creationId xmlns:a16="http://schemas.microsoft.com/office/drawing/2014/main" id="{D26FEFE5-1559-FD4C-9532-E196A2E8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375" y="6045308"/>
            <a:ext cx="369332" cy="36933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48EECB4-9D37-414F-8E38-2B0682EFED41}"/>
              </a:ext>
            </a:extLst>
          </p:cNvPr>
          <p:cNvSpPr txBox="1"/>
          <p:nvPr/>
        </p:nvSpPr>
        <p:spPr>
          <a:xfrm>
            <a:off x="3972750" y="4303601"/>
            <a:ext cx="5732681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Zona asignada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4537D07-8772-334C-977D-C3FF2823CDA6}"/>
              </a:ext>
            </a:extLst>
          </p:cNvPr>
          <p:cNvSpPr txBox="1"/>
          <p:nvPr/>
        </p:nvSpPr>
        <p:spPr>
          <a:xfrm>
            <a:off x="7934630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Aceptar</a:t>
            </a:r>
          </a:p>
        </p:txBody>
      </p:sp>
      <p:pic>
        <p:nvPicPr>
          <p:cNvPr id="35" name="Gráfico 34" descr="Lupa contorno">
            <a:extLst>
              <a:ext uri="{FF2B5EF4-FFF2-40B4-BE49-F238E27FC236}">
                <a16:creationId xmlns:a16="http://schemas.microsoft.com/office/drawing/2014/main" id="{AA5925D2-DF41-E343-BEE4-4A08DA596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274" y="2984603"/>
            <a:ext cx="369332" cy="369332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CDF821E5-77A6-214A-A4FD-E87F751486B8}"/>
              </a:ext>
            </a:extLst>
          </p:cNvPr>
          <p:cNvSpPr txBox="1"/>
          <p:nvPr/>
        </p:nvSpPr>
        <p:spPr>
          <a:xfrm>
            <a:off x="3981443" y="4793130"/>
            <a:ext cx="211455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Administrador Jefe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E2E64C1-4386-7C42-A133-9D9F64CE5EAC}"/>
              </a:ext>
            </a:extLst>
          </p:cNvPr>
          <p:cNvSpPr txBox="1"/>
          <p:nvPr/>
        </p:nvSpPr>
        <p:spPr>
          <a:xfrm>
            <a:off x="9826906" y="3428871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Personal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75215B-F657-B341-8950-94E114AD9203}"/>
              </a:ext>
            </a:extLst>
          </p:cNvPr>
          <p:cNvSpPr txBox="1"/>
          <p:nvPr/>
        </p:nvSpPr>
        <p:spPr>
          <a:xfrm>
            <a:off x="9826906" y="4330386"/>
            <a:ext cx="2091252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Celular Asignado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BCF175-F235-DB43-9ED4-354C5C41189B}"/>
              </a:ext>
            </a:extLst>
          </p:cNvPr>
          <p:cNvSpPr txBox="1"/>
          <p:nvPr/>
        </p:nvSpPr>
        <p:spPr>
          <a:xfrm>
            <a:off x="9311989" y="6183392"/>
            <a:ext cx="1029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Eliminar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DC04756-14CC-9F36-C318-A4F7ABB2052F}"/>
              </a:ext>
            </a:extLst>
          </p:cNvPr>
          <p:cNvSpPr txBox="1"/>
          <p:nvPr/>
        </p:nvSpPr>
        <p:spPr>
          <a:xfrm>
            <a:off x="1018846" y="5625798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92734B-F68A-AF38-24EB-7DADC11A4B1D}"/>
              </a:ext>
            </a:extLst>
          </p:cNvPr>
          <p:cNvSpPr txBox="1"/>
          <p:nvPr/>
        </p:nvSpPr>
        <p:spPr>
          <a:xfrm>
            <a:off x="997256" y="6091805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4CA28C1-8524-D9F3-66B5-1B5E1396917E}"/>
              </a:ext>
            </a:extLst>
          </p:cNvPr>
          <p:cNvSpPr txBox="1"/>
          <p:nvPr/>
        </p:nvSpPr>
        <p:spPr>
          <a:xfrm>
            <a:off x="1017759" y="5109129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Cierre período</a:t>
            </a:r>
          </a:p>
        </p:txBody>
      </p:sp>
    </p:spTree>
    <p:extLst>
      <p:ext uri="{BB962C8B-B14F-4D97-AF65-F5344CB8AC3E}">
        <p14:creationId xmlns:p14="http://schemas.microsoft.com/office/powerpoint/2010/main" val="24640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6">
                <a:lumMod val="5000"/>
                <a:lumOff val="95000"/>
              </a:schemeClr>
            </a:gs>
            <a:gs pos="73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4776181" y="15483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695" y="1496324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Pais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96A388-4C7C-7B43-BF80-0DB64731F89E}"/>
              </a:ext>
            </a:extLst>
          </p:cNvPr>
          <p:cNvSpPr txBox="1"/>
          <p:nvPr/>
        </p:nvSpPr>
        <p:spPr>
          <a:xfrm>
            <a:off x="4842288" y="258841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/>
              <a:t>Total </a:t>
            </a:r>
          </a:p>
          <a:p>
            <a:pPr algn="ctr"/>
            <a:r>
              <a:rPr lang="es-CO" sz="1000" dirty="0"/>
              <a:t>Cartera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25508-7EE0-5045-B10E-3D2CE70820D4}"/>
              </a:ext>
            </a:extLst>
          </p:cNvPr>
          <p:cNvSpPr txBox="1"/>
          <p:nvPr/>
        </p:nvSpPr>
        <p:spPr>
          <a:xfrm>
            <a:off x="5567909" y="2577086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Total </a:t>
            </a:r>
          </a:p>
          <a:p>
            <a:r>
              <a:rPr lang="es-CO" sz="1000" dirty="0"/>
              <a:t>Vigente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A0E083E-14D1-864C-8608-95F2BD95E3D9}"/>
              </a:ext>
            </a:extLst>
          </p:cNvPr>
          <p:cNvSpPr txBox="1"/>
          <p:nvPr/>
        </p:nvSpPr>
        <p:spPr>
          <a:xfrm>
            <a:off x="6150981" y="256580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/>
              <a:t>Total vencida </a:t>
            </a:r>
          </a:p>
          <a:p>
            <a:pPr algn="ctr"/>
            <a:r>
              <a:rPr lang="es-CO" sz="1000" dirty="0"/>
              <a:t>hasta 6 días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7BF3B8-CDC4-664E-9FC8-EAA8A5513207}"/>
              </a:ext>
            </a:extLst>
          </p:cNvPr>
          <p:cNvSpPr txBox="1"/>
          <p:nvPr/>
        </p:nvSpPr>
        <p:spPr>
          <a:xfrm>
            <a:off x="6962604" y="2577086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Ind.Vencida</a:t>
            </a:r>
            <a:endParaRPr lang="es-CO" sz="1000" dirty="0"/>
          </a:p>
          <a:p>
            <a:pPr algn="ctr"/>
            <a:r>
              <a:rPr lang="es-CO" sz="1000" dirty="0"/>
              <a:t>Hasta 6 días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C8F8047-0408-BA4A-B63F-B20D68258CC3}"/>
              </a:ext>
            </a:extLst>
          </p:cNvPr>
          <p:cNvSpPr txBox="1"/>
          <p:nvPr/>
        </p:nvSpPr>
        <p:spPr>
          <a:xfrm>
            <a:off x="4804161" y="29932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F31963-BB3D-8D4D-80EF-BCC2D7CC308E}"/>
              </a:ext>
            </a:extLst>
          </p:cNvPr>
          <p:cNvSpPr txBox="1"/>
          <p:nvPr/>
        </p:nvSpPr>
        <p:spPr>
          <a:xfrm>
            <a:off x="5476159" y="29932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FC1D249-A8B5-804F-A26A-39D4BA9BE78C}"/>
              </a:ext>
            </a:extLst>
          </p:cNvPr>
          <p:cNvSpPr txBox="1"/>
          <p:nvPr/>
        </p:nvSpPr>
        <p:spPr>
          <a:xfrm>
            <a:off x="6193520" y="29730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42878C7-C8F3-CE4D-B432-DE14C42C6BE2}"/>
              </a:ext>
            </a:extLst>
          </p:cNvPr>
          <p:cNvSpPr txBox="1"/>
          <p:nvPr/>
        </p:nvSpPr>
        <p:spPr>
          <a:xfrm>
            <a:off x="7045662" y="2973047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0.00%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63780F-F91A-9046-AA3C-3D9B061E6CF2}"/>
              </a:ext>
            </a:extLst>
          </p:cNvPr>
          <p:cNvSpPr txBox="1"/>
          <p:nvPr/>
        </p:nvSpPr>
        <p:spPr>
          <a:xfrm>
            <a:off x="4089793" y="26773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nivel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E41E740-A84C-514A-AFA0-644798DD496D}"/>
              </a:ext>
            </a:extLst>
          </p:cNvPr>
          <p:cNvSpPr txBox="1"/>
          <p:nvPr/>
        </p:nvSpPr>
        <p:spPr>
          <a:xfrm>
            <a:off x="3636265" y="2924081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solidFill>
                  <a:srgbClr val="002060"/>
                </a:solidFill>
              </a:rPr>
              <a:t>General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EBAA7E7-C4B4-1249-B607-B3E483C00C56}"/>
              </a:ext>
            </a:extLst>
          </p:cNvPr>
          <p:cNvSpPr txBox="1"/>
          <p:nvPr/>
        </p:nvSpPr>
        <p:spPr>
          <a:xfrm>
            <a:off x="4873610" y="32500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BCEFB79-3615-C74A-B31C-8E78DBD57C4D}"/>
              </a:ext>
            </a:extLst>
          </p:cNvPr>
          <p:cNvSpPr txBox="1"/>
          <p:nvPr/>
        </p:nvSpPr>
        <p:spPr>
          <a:xfrm>
            <a:off x="5545608" y="32500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A1B888-308A-0547-A1F5-CB36791B3594}"/>
              </a:ext>
            </a:extLst>
          </p:cNvPr>
          <p:cNvSpPr txBox="1"/>
          <p:nvPr/>
        </p:nvSpPr>
        <p:spPr>
          <a:xfrm>
            <a:off x="6262969" y="32298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6068ED3-C895-CB44-ACB8-A0223F75D202}"/>
              </a:ext>
            </a:extLst>
          </p:cNvPr>
          <p:cNvSpPr txBox="1"/>
          <p:nvPr/>
        </p:nvSpPr>
        <p:spPr>
          <a:xfrm>
            <a:off x="7115111" y="3229830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42DEB0-D482-9149-BD9D-B776583DDFE2}"/>
              </a:ext>
            </a:extLst>
          </p:cNvPr>
          <p:cNvSpPr txBox="1"/>
          <p:nvPr/>
        </p:nvSpPr>
        <p:spPr>
          <a:xfrm>
            <a:off x="3974705" y="3252924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Administrador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30AD828-4B7D-244A-B811-4BDDD8D7F867}"/>
              </a:ext>
            </a:extLst>
          </p:cNvPr>
          <p:cNvSpPr txBox="1"/>
          <p:nvPr/>
        </p:nvSpPr>
        <p:spPr>
          <a:xfrm>
            <a:off x="4878674" y="34995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FFA001E-394F-D843-B21A-BE8D008FE2AA}"/>
              </a:ext>
            </a:extLst>
          </p:cNvPr>
          <p:cNvSpPr txBox="1"/>
          <p:nvPr/>
        </p:nvSpPr>
        <p:spPr>
          <a:xfrm>
            <a:off x="5550672" y="34995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721F756-AF76-F642-B6B3-EA8479D8E6E0}"/>
              </a:ext>
            </a:extLst>
          </p:cNvPr>
          <p:cNvSpPr txBox="1"/>
          <p:nvPr/>
        </p:nvSpPr>
        <p:spPr>
          <a:xfrm>
            <a:off x="6268033" y="34793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6F3F705-B452-3B49-8DA2-F386EDE6C491}"/>
              </a:ext>
            </a:extLst>
          </p:cNvPr>
          <p:cNvSpPr txBox="1"/>
          <p:nvPr/>
        </p:nvSpPr>
        <p:spPr>
          <a:xfrm>
            <a:off x="7120175" y="3479393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98CE43B-35F2-F84E-B1A9-8FA03C5823BB}"/>
              </a:ext>
            </a:extLst>
          </p:cNvPr>
          <p:cNvSpPr txBox="1"/>
          <p:nvPr/>
        </p:nvSpPr>
        <p:spPr>
          <a:xfrm>
            <a:off x="4183804" y="3489771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173BE78-83F7-6A49-9D3F-B910096A00F3}"/>
              </a:ext>
            </a:extLst>
          </p:cNvPr>
          <p:cNvSpPr txBox="1"/>
          <p:nvPr/>
        </p:nvSpPr>
        <p:spPr>
          <a:xfrm>
            <a:off x="4894742" y="41964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55412AB-A07C-044C-955B-E6C9046BBF21}"/>
              </a:ext>
            </a:extLst>
          </p:cNvPr>
          <p:cNvSpPr txBox="1"/>
          <p:nvPr/>
        </p:nvSpPr>
        <p:spPr>
          <a:xfrm>
            <a:off x="5566740" y="41964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EDE6D20-EB77-6540-AF1D-CB1805A7314D}"/>
              </a:ext>
            </a:extLst>
          </p:cNvPr>
          <p:cNvSpPr txBox="1"/>
          <p:nvPr/>
        </p:nvSpPr>
        <p:spPr>
          <a:xfrm>
            <a:off x="6284101" y="41762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1DF5BB9-6BA9-F64C-84A2-D91F0EE08378}"/>
              </a:ext>
            </a:extLst>
          </p:cNvPr>
          <p:cNvSpPr txBox="1"/>
          <p:nvPr/>
        </p:nvSpPr>
        <p:spPr>
          <a:xfrm>
            <a:off x="7136243" y="417627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DCA8597-5BB8-D446-A73A-52DE67AD3768}"/>
              </a:ext>
            </a:extLst>
          </p:cNvPr>
          <p:cNvSpPr txBox="1"/>
          <p:nvPr/>
        </p:nvSpPr>
        <p:spPr>
          <a:xfrm>
            <a:off x="4199872" y="4186653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2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B98F9B6-D87C-C847-BCA9-E25E60AD9E90}"/>
              </a:ext>
            </a:extLst>
          </p:cNvPr>
          <p:cNvSpPr txBox="1"/>
          <p:nvPr/>
        </p:nvSpPr>
        <p:spPr>
          <a:xfrm>
            <a:off x="4889678" y="45265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D665B89-9DB0-A24B-8DF5-C88CA7C93184}"/>
              </a:ext>
            </a:extLst>
          </p:cNvPr>
          <p:cNvSpPr txBox="1"/>
          <p:nvPr/>
        </p:nvSpPr>
        <p:spPr>
          <a:xfrm>
            <a:off x="5561676" y="45265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AF7E41F-DC21-F54A-89C5-4F044F7AC153}"/>
              </a:ext>
            </a:extLst>
          </p:cNvPr>
          <p:cNvSpPr txBox="1"/>
          <p:nvPr/>
        </p:nvSpPr>
        <p:spPr>
          <a:xfrm>
            <a:off x="6279037" y="45063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C61CEE3-BD92-DE49-9E86-8139B780910D}"/>
              </a:ext>
            </a:extLst>
          </p:cNvPr>
          <p:cNvSpPr txBox="1"/>
          <p:nvPr/>
        </p:nvSpPr>
        <p:spPr>
          <a:xfrm>
            <a:off x="7131179" y="4506396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F3C792BA-54E2-B84B-AC7A-F16A8308391B}"/>
              </a:ext>
            </a:extLst>
          </p:cNvPr>
          <p:cNvSpPr txBox="1"/>
          <p:nvPr/>
        </p:nvSpPr>
        <p:spPr>
          <a:xfrm>
            <a:off x="3990773" y="4529490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Administrador 2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16D18C4-D4F0-FE43-85E5-5DAF88AF9548}"/>
              </a:ext>
            </a:extLst>
          </p:cNvPr>
          <p:cNvSpPr txBox="1"/>
          <p:nvPr/>
        </p:nvSpPr>
        <p:spPr>
          <a:xfrm>
            <a:off x="4894742" y="47761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D92EA76-E2D0-6146-AE12-40229F118D4A}"/>
              </a:ext>
            </a:extLst>
          </p:cNvPr>
          <p:cNvSpPr txBox="1"/>
          <p:nvPr/>
        </p:nvSpPr>
        <p:spPr>
          <a:xfrm>
            <a:off x="5566740" y="47761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F8366CC-02C2-CC4F-849F-6E8391D9C3FF}"/>
              </a:ext>
            </a:extLst>
          </p:cNvPr>
          <p:cNvSpPr txBox="1"/>
          <p:nvPr/>
        </p:nvSpPr>
        <p:spPr>
          <a:xfrm>
            <a:off x="6284101" y="47559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2D39305-A6F1-7A48-B36B-37E6346F6825}"/>
              </a:ext>
            </a:extLst>
          </p:cNvPr>
          <p:cNvSpPr txBox="1"/>
          <p:nvPr/>
        </p:nvSpPr>
        <p:spPr>
          <a:xfrm>
            <a:off x="7136243" y="4755959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6D24663D-D2CB-BF4D-85B7-A4E169665594}"/>
              </a:ext>
            </a:extLst>
          </p:cNvPr>
          <p:cNvSpPr txBox="1"/>
          <p:nvPr/>
        </p:nvSpPr>
        <p:spPr>
          <a:xfrm>
            <a:off x="4199872" y="4766337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7600BEC-A7BF-224D-8733-56C6B468176E}"/>
              </a:ext>
            </a:extLst>
          </p:cNvPr>
          <p:cNvSpPr txBox="1"/>
          <p:nvPr/>
        </p:nvSpPr>
        <p:spPr>
          <a:xfrm>
            <a:off x="4894742" y="50209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C65244B-6FF5-9549-9345-67D4EFA454FA}"/>
              </a:ext>
            </a:extLst>
          </p:cNvPr>
          <p:cNvSpPr txBox="1"/>
          <p:nvPr/>
        </p:nvSpPr>
        <p:spPr>
          <a:xfrm>
            <a:off x="5566740" y="50209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23152C4-FBD2-874B-AADC-972BF4345F19}"/>
              </a:ext>
            </a:extLst>
          </p:cNvPr>
          <p:cNvSpPr txBox="1"/>
          <p:nvPr/>
        </p:nvSpPr>
        <p:spPr>
          <a:xfrm>
            <a:off x="6284101" y="50007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FB530A2-60AA-474D-B092-9B389D20FCFB}"/>
              </a:ext>
            </a:extLst>
          </p:cNvPr>
          <p:cNvSpPr txBox="1"/>
          <p:nvPr/>
        </p:nvSpPr>
        <p:spPr>
          <a:xfrm>
            <a:off x="7136243" y="5000762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67AABFE-A8EF-4746-9112-469599045417}"/>
              </a:ext>
            </a:extLst>
          </p:cNvPr>
          <p:cNvSpPr txBox="1"/>
          <p:nvPr/>
        </p:nvSpPr>
        <p:spPr>
          <a:xfrm>
            <a:off x="4199872" y="5011140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2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BFB3C77-979B-D24E-B915-FE835D71CD40}"/>
              </a:ext>
            </a:extLst>
          </p:cNvPr>
          <p:cNvSpPr txBox="1"/>
          <p:nvPr/>
        </p:nvSpPr>
        <p:spPr>
          <a:xfrm>
            <a:off x="7875388" y="29590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C99BAB4-2D0E-6048-BDC3-3E373488B034}"/>
              </a:ext>
            </a:extLst>
          </p:cNvPr>
          <p:cNvSpPr txBox="1"/>
          <p:nvPr/>
        </p:nvSpPr>
        <p:spPr>
          <a:xfrm>
            <a:off x="7944837" y="32158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2DE9665-3E38-3C40-A883-C1CBCA33B9FB}"/>
              </a:ext>
            </a:extLst>
          </p:cNvPr>
          <p:cNvSpPr txBox="1"/>
          <p:nvPr/>
        </p:nvSpPr>
        <p:spPr>
          <a:xfrm>
            <a:off x="7949901" y="346542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FED7B7-6B4B-F047-B534-9C829E755E70}"/>
              </a:ext>
            </a:extLst>
          </p:cNvPr>
          <p:cNvSpPr txBox="1"/>
          <p:nvPr/>
        </p:nvSpPr>
        <p:spPr>
          <a:xfrm>
            <a:off x="7977980" y="418438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7C448F08-93BF-4C49-978B-440B36C225AA}"/>
              </a:ext>
            </a:extLst>
          </p:cNvPr>
          <p:cNvSpPr txBox="1"/>
          <p:nvPr/>
        </p:nvSpPr>
        <p:spPr>
          <a:xfrm>
            <a:off x="7960905" y="449242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EFC7E3B-80DE-8B4A-999C-72039C398A93}"/>
              </a:ext>
            </a:extLst>
          </p:cNvPr>
          <p:cNvSpPr txBox="1"/>
          <p:nvPr/>
        </p:nvSpPr>
        <p:spPr>
          <a:xfrm>
            <a:off x="7965969" y="474198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CB97040-4011-064E-B507-E913B4E166AC}"/>
              </a:ext>
            </a:extLst>
          </p:cNvPr>
          <p:cNvSpPr txBox="1"/>
          <p:nvPr/>
        </p:nvSpPr>
        <p:spPr>
          <a:xfrm>
            <a:off x="7965969" y="498679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B400D07-FFF0-FE48-8795-98BBFE5E810D}"/>
              </a:ext>
            </a:extLst>
          </p:cNvPr>
          <p:cNvSpPr txBox="1"/>
          <p:nvPr/>
        </p:nvSpPr>
        <p:spPr>
          <a:xfrm>
            <a:off x="7788262" y="2542160"/>
            <a:ext cx="90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Vr</a:t>
            </a:r>
            <a:r>
              <a:rPr lang="es-CO" sz="1000" dirty="0"/>
              <a:t>. vencida</a:t>
            </a:r>
          </a:p>
          <a:p>
            <a:pPr algn="ctr"/>
            <a:r>
              <a:rPr lang="es-CO" sz="1000" dirty="0"/>
              <a:t>De 7 a 30 días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0C041D5-C48D-0643-A424-4874BCFBAB5E}"/>
              </a:ext>
            </a:extLst>
          </p:cNvPr>
          <p:cNvSpPr txBox="1"/>
          <p:nvPr/>
        </p:nvSpPr>
        <p:spPr>
          <a:xfrm>
            <a:off x="8555264" y="2552538"/>
            <a:ext cx="90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Ind.Vencida</a:t>
            </a:r>
            <a:endParaRPr lang="es-CO" sz="1000" dirty="0"/>
          </a:p>
          <a:p>
            <a:pPr algn="ctr"/>
            <a:r>
              <a:rPr lang="es-CO" sz="1000" dirty="0"/>
              <a:t>De 7 a 30 días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6C90E5F-C6CD-474E-AA80-D3B6AEC74309}"/>
              </a:ext>
            </a:extLst>
          </p:cNvPr>
          <p:cNvSpPr txBox="1"/>
          <p:nvPr/>
        </p:nvSpPr>
        <p:spPr>
          <a:xfrm>
            <a:off x="8687213" y="2948499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0.00%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0BDE4F7-8D41-024B-ACBD-94B5728DAA39}"/>
              </a:ext>
            </a:extLst>
          </p:cNvPr>
          <p:cNvSpPr txBox="1"/>
          <p:nvPr/>
        </p:nvSpPr>
        <p:spPr>
          <a:xfrm>
            <a:off x="8756662" y="3205282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B7D9A55-C61E-C543-9B2C-28413913B14A}"/>
              </a:ext>
            </a:extLst>
          </p:cNvPr>
          <p:cNvSpPr txBox="1"/>
          <p:nvPr/>
        </p:nvSpPr>
        <p:spPr>
          <a:xfrm>
            <a:off x="8761726" y="34548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9DD6ACB-81B4-8948-AD38-D001978C385A}"/>
              </a:ext>
            </a:extLst>
          </p:cNvPr>
          <p:cNvSpPr txBox="1"/>
          <p:nvPr/>
        </p:nvSpPr>
        <p:spPr>
          <a:xfrm>
            <a:off x="8704232" y="4150569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B33C6FD-DC14-5F49-9939-8C58A4AA3758}"/>
              </a:ext>
            </a:extLst>
          </p:cNvPr>
          <p:cNvSpPr txBox="1"/>
          <p:nvPr/>
        </p:nvSpPr>
        <p:spPr>
          <a:xfrm>
            <a:off x="8789458" y="4476603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F73C15A-6788-754E-8DA2-43F9008D44A6}"/>
              </a:ext>
            </a:extLst>
          </p:cNvPr>
          <p:cNvSpPr txBox="1"/>
          <p:nvPr/>
        </p:nvSpPr>
        <p:spPr>
          <a:xfrm>
            <a:off x="8777794" y="4731411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E2D9EBCF-1907-D84F-A670-E7037063AB36}"/>
              </a:ext>
            </a:extLst>
          </p:cNvPr>
          <p:cNvSpPr txBox="1"/>
          <p:nvPr/>
        </p:nvSpPr>
        <p:spPr>
          <a:xfrm>
            <a:off x="8777794" y="4976214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9249702-D755-EB48-B861-F2C8D3870297}"/>
              </a:ext>
            </a:extLst>
          </p:cNvPr>
          <p:cNvSpPr txBox="1"/>
          <p:nvPr/>
        </p:nvSpPr>
        <p:spPr>
          <a:xfrm>
            <a:off x="9476578" y="29492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6380B17-1BA6-AE4C-B91D-DD980F52A728}"/>
              </a:ext>
            </a:extLst>
          </p:cNvPr>
          <p:cNvSpPr txBox="1"/>
          <p:nvPr/>
        </p:nvSpPr>
        <p:spPr>
          <a:xfrm>
            <a:off x="9546027" y="320603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72DD76A4-9321-9C41-8C09-B074D8F25CA9}"/>
              </a:ext>
            </a:extLst>
          </p:cNvPr>
          <p:cNvSpPr txBox="1"/>
          <p:nvPr/>
        </p:nvSpPr>
        <p:spPr>
          <a:xfrm>
            <a:off x="9551091" y="34556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D5253D9-700E-6549-8641-1F1BB620C633}"/>
              </a:ext>
            </a:extLst>
          </p:cNvPr>
          <p:cNvSpPr txBox="1"/>
          <p:nvPr/>
        </p:nvSpPr>
        <p:spPr>
          <a:xfrm>
            <a:off x="9579170" y="41745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08E28DF-F1CF-5140-BFE1-E832A1693735}"/>
              </a:ext>
            </a:extLst>
          </p:cNvPr>
          <p:cNvSpPr txBox="1"/>
          <p:nvPr/>
        </p:nvSpPr>
        <p:spPr>
          <a:xfrm>
            <a:off x="9562095" y="448260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A5ACA7C-8EBD-4243-99B3-EB9D4A74FCC2}"/>
              </a:ext>
            </a:extLst>
          </p:cNvPr>
          <p:cNvSpPr txBox="1"/>
          <p:nvPr/>
        </p:nvSpPr>
        <p:spPr>
          <a:xfrm>
            <a:off x="9567159" y="47321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A3CB777-7B00-A548-8163-4A4AA98EF7B9}"/>
              </a:ext>
            </a:extLst>
          </p:cNvPr>
          <p:cNvSpPr txBox="1"/>
          <p:nvPr/>
        </p:nvSpPr>
        <p:spPr>
          <a:xfrm>
            <a:off x="9567159" y="497696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27B72045-5237-8648-BACA-3B97AC89EB1C}"/>
              </a:ext>
            </a:extLst>
          </p:cNvPr>
          <p:cNvSpPr txBox="1"/>
          <p:nvPr/>
        </p:nvSpPr>
        <p:spPr>
          <a:xfrm>
            <a:off x="10211600" y="255253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Ind.Vencida</a:t>
            </a:r>
            <a:endParaRPr lang="es-CO" sz="1000" dirty="0"/>
          </a:p>
          <a:p>
            <a:pPr algn="ctr"/>
            <a:r>
              <a:rPr lang="es-CO" sz="1000" dirty="0"/>
              <a:t>Más de 30 días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FD45563B-F82B-3444-B0D6-513BF8C93F3F}"/>
              </a:ext>
            </a:extLst>
          </p:cNvPr>
          <p:cNvSpPr txBox="1"/>
          <p:nvPr/>
        </p:nvSpPr>
        <p:spPr>
          <a:xfrm>
            <a:off x="10369999" y="2948499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0.00%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F9DE538-2315-AA47-AA76-24C815134B08}"/>
              </a:ext>
            </a:extLst>
          </p:cNvPr>
          <p:cNvSpPr txBox="1"/>
          <p:nvPr/>
        </p:nvSpPr>
        <p:spPr>
          <a:xfrm>
            <a:off x="10439448" y="3205282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73201295-8D0E-E04F-B00F-218D4DB69618}"/>
              </a:ext>
            </a:extLst>
          </p:cNvPr>
          <p:cNvSpPr txBox="1"/>
          <p:nvPr/>
        </p:nvSpPr>
        <p:spPr>
          <a:xfrm>
            <a:off x="10444512" y="34548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044208F-FA84-3E46-8520-C650E427EB08}"/>
              </a:ext>
            </a:extLst>
          </p:cNvPr>
          <p:cNvSpPr txBox="1"/>
          <p:nvPr/>
        </p:nvSpPr>
        <p:spPr>
          <a:xfrm>
            <a:off x="10426548" y="4150568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93515164-BA1B-C342-B2F8-61A2804EC5FF}"/>
              </a:ext>
            </a:extLst>
          </p:cNvPr>
          <p:cNvSpPr txBox="1"/>
          <p:nvPr/>
        </p:nvSpPr>
        <p:spPr>
          <a:xfrm>
            <a:off x="10460580" y="4482603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0.00%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6CBBCC8-9E35-A446-B99C-C43BF022DE58}"/>
              </a:ext>
            </a:extLst>
          </p:cNvPr>
          <p:cNvSpPr txBox="1"/>
          <p:nvPr/>
        </p:nvSpPr>
        <p:spPr>
          <a:xfrm>
            <a:off x="10460580" y="4731411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8398C70-DFF1-8841-8FE0-01882D09B526}"/>
              </a:ext>
            </a:extLst>
          </p:cNvPr>
          <p:cNvSpPr txBox="1"/>
          <p:nvPr/>
        </p:nvSpPr>
        <p:spPr>
          <a:xfrm>
            <a:off x="10460580" y="4976214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0.00%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5DF0850-5BB7-EA4E-8943-4F65022B4572}"/>
              </a:ext>
            </a:extLst>
          </p:cNvPr>
          <p:cNvSpPr txBox="1"/>
          <p:nvPr/>
        </p:nvSpPr>
        <p:spPr>
          <a:xfrm>
            <a:off x="9395385" y="254586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Vr</a:t>
            </a:r>
            <a:r>
              <a:rPr lang="es-CO" sz="1000" dirty="0"/>
              <a:t>. vencida</a:t>
            </a:r>
          </a:p>
          <a:p>
            <a:pPr algn="ctr"/>
            <a:r>
              <a:rPr lang="es-CO" sz="1000" dirty="0"/>
              <a:t>Más de 30 días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06DBE90B-8972-204F-9F33-BE5AE7E2ED7D}"/>
              </a:ext>
            </a:extLst>
          </p:cNvPr>
          <p:cNvSpPr txBox="1"/>
          <p:nvPr/>
        </p:nvSpPr>
        <p:spPr>
          <a:xfrm>
            <a:off x="6020305" y="5831281"/>
            <a:ext cx="12595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Resultados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CCBF993-3286-5043-9904-3AD5CEFEB840}"/>
              </a:ext>
            </a:extLst>
          </p:cNvPr>
          <p:cNvSpPr txBox="1"/>
          <p:nvPr/>
        </p:nvSpPr>
        <p:spPr>
          <a:xfrm>
            <a:off x="4878921" y="37451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03FFC08-E3F2-3F4F-B562-0F8457F19E66}"/>
              </a:ext>
            </a:extLst>
          </p:cNvPr>
          <p:cNvSpPr txBox="1"/>
          <p:nvPr/>
        </p:nvSpPr>
        <p:spPr>
          <a:xfrm>
            <a:off x="5550919" y="37451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4A222E76-A1F1-2740-AAC8-69DA373FFE94}"/>
              </a:ext>
            </a:extLst>
          </p:cNvPr>
          <p:cNvSpPr txBox="1"/>
          <p:nvPr/>
        </p:nvSpPr>
        <p:spPr>
          <a:xfrm>
            <a:off x="6268280" y="37249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1FC1B7F-737C-6C4B-A448-B79ED3DB7C59}"/>
              </a:ext>
            </a:extLst>
          </p:cNvPr>
          <p:cNvSpPr txBox="1"/>
          <p:nvPr/>
        </p:nvSpPr>
        <p:spPr>
          <a:xfrm>
            <a:off x="4403971" y="3735312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Cliente 1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7A84A4-7E25-7448-921F-A0EE8291E83C}"/>
              </a:ext>
            </a:extLst>
          </p:cNvPr>
          <p:cNvSpPr txBox="1"/>
          <p:nvPr/>
        </p:nvSpPr>
        <p:spPr>
          <a:xfrm>
            <a:off x="7950148" y="371096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52EB4DDB-844E-BD4A-9F27-D2D7E0337E8E}"/>
              </a:ext>
            </a:extLst>
          </p:cNvPr>
          <p:cNvSpPr txBox="1"/>
          <p:nvPr/>
        </p:nvSpPr>
        <p:spPr>
          <a:xfrm>
            <a:off x="9551338" y="37011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6B96E820-BF43-E74B-B2D4-B280781BAEAC}"/>
              </a:ext>
            </a:extLst>
          </p:cNvPr>
          <p:cNvSpPr txBox="1"/>
          <p:nvPr/>
        </p:nvSpPr>
        <p:spPr>
          <a:xfrm>
            <a:off x="4881714" y="3979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13529C51-9218-9247-830A-70D512ECCC57}"/>
              </a:ext>
            </a:extLst>
          </p:cNvPr>
          <p:cNvSpPr txBox="1"/>
          <p:nvPr/>
        </p:nvSpPr>
        <p:spPr>
          <a:xfrm>
            <a:off x="5553712" y="3979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0E6C0FA0-A8A2-B542-B761-92056B0C5D39}"/>
              </a:ext>
            </a:extLst>
          </p:cNvPr>
          <p:cNvSpPr txBox="1"/>
          <p:nvPr/>
        </p:nvSpPr>
        <p:spPr>
          <a:xfrm>
            <a:off x="6271073" y="39593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944D9D9-18E0-4543-9C27-77963DDF0AE8}"/>
              </a:ext>
            </a:extLst>
          </p:cNvPr>
          <p:cNvSpPr txBox="1"/>
          <p:nvPr/>
        </p:nvSpPr>
        <p:spPr>
          <a:xfrm>
            <a:off x="4406764" y="3969737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Cliente 2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C356321-0259-3348-B2AC-6E1A9A492498}"/>
              </a:ext>
            </a:extLst>
          </p:cNvPr>
          <p:cNvSpPr txBox="1"/>
          <p:nvPr/>
        </p:nvSpPr>
        <p:spPr>
          <a:xfrm>
            <a:off x="7952941" y="394538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3EC39299-CF71-0E47-8F89-5DAD530991F9}"/>
              </a:ext>
            </a:extLst>
          </p:cNvPr>
          <p:cNvSpPr txBox="1"/>
          <p:nvPr/>
        </p:nvSpPr>
        <p:spPr>
          <a:xfrm>
            <a:off x="9554131" y="39355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CD4F3888-54BE-E941-821E-01B6C5079082}"/>
              </a:ext>
            </a:extLst>
          </p:cNvPr>
          <p:cNvSpPr txBox="1"/>
          <p:nvPr/>
        </p:nvSpPr>
        <p:spPr>
          <a:xfrm>
            <a:off x="7788262" y="5831281"/>
            <a:ext cx="12595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  <a:softEdge rad="0"/>
          </a:effectLst>
          <a:scene3d>
            <a:camera prst="orthographicFront"/>
            <a:lightRig rig="freezing" dir="t"/>
          </a:scene3d>
          <a:sp3d contourW="69850"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Cartera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A29257-B614-784F-88AE-0405878D1B39}"/>
              </a:ext>
            </a:extLst>
          </p:cNvPr>
          <p:cNvSpPr txBox="1"/>
          <p:nvPr/>
        </p:nvSpPr>
        <p:spPr>
          <a:xfrm>
            <a:off x="6040533" y="2104860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Resultado General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74033C2-3BB6-384A-A94B-B7D59A6BCE2C}"/>
              </a:ext>
            </a:extLst>
          </p:cNvPr>
          <p:cNvSpPr txBox="1"/>
          <p:nvPr/>
        </p:nvSpPr>
        <p:spPr>
          <a:xfrm>
            <a:off x="8692697" y="2129186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fecha</a:t>
            </a:r>
          </a:p>
        </p:txBody>
      </p:sp>
      <p:pic>
        <p:nvPicPr>
          <p:cNvPr id="36" name="Gráfico 35" descr="Documento con relleno sólido">
            <a:extLst>
              <a:ext uri="{FF2B5EF4-FFF2-40B4-BE49-F238E27FC236}">
                <a16:creationId xmlns:a16="http://schemas.microsoft.com/office/drawing/2014/main" id="{9D83381E-8A90-1A42-BAFB-19C19740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915" y="2003080"/>
            <a:ext cx="496663" cy="496663"/>
          </a:xfrm>
          <a:prstGeom prst="rect">
            <a:avLst/>
          </a:prstGeom>
        </p:spPr>
      </p:pic>
      <p:sp>
        <p:nvSpPr>
          <p:cNvPr id="158" name="CuadroTexto 157">
            <a:extLst>
              <a:ext uri="{FF2B5EF4-FFF2-40B4-BE49-F238E27FC236}">
                <a16:creationId xmlns:a16="http://schemas.microsoft.com/office/drawing/2014/main" id="{7038BF64-B99D-3D64-7208-CB83138219E8}"/>
              </a:ext>
            </a:extLst>
          </p:cNvPr>
          <p:cNvSpPr txBox="1"/>
          <p:nvPr/>
        </p:nvSpPr>
        <p:spPr>
          <a:xfrm>
            <a:off x="1005472" y="5611038"/>
            <a:ext cx="25500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4A6D7B9-9313-F3B8-801E-AC8A01A30D9F}"/>
              </a:ext>
            </a:extLst>
          </p:cNvPr>
          <p:cNvSpPr txBox="1"/>
          <p:nvPr/>
        </p:nvSpPr>
        <p:spPr>
          <a:xfrm>
            <a:off x="983882" y="6077045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2162EC8A-2E79-55F8-424A-6E5478FB7F51}"/>
              </a:ext>
            </a:extLst>
          </p:cNvPr>
          <p:cNvSpPr txBox="1"/>
          <p:nvPr/>
        </p:nvSpPr>
        <p:spPr>
          <a:xfrm>
            <a:off x="1004385" y="5094369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Cierre período</a:t>
            </a:r>
          </a:p>
        </p:txBody>
      </p:sp>
    </p:spTree>
    <p:extLst>
      <p:ext uri="{BB962C8B-B14F-4D97-AF65-F5344CB8AC3E}">
        <p14:creationId xmlns:p14="http://schemas.microsoft.com/office/powerpoint/2010/main" val="238544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B418FC3-E1FE-B749-9F54-3B6F1D1A8498}"/>
              </a:ext>
            </a:extLst>
          </p:cNvPr>
          <p:cNvSpPr txBox="1"/>
          <p:nvPr/>
        </p:nvSpPr>
        <p:spPr>
          <a:xfrm>
            <a:off x="4776181" y="15483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Módulo Gerencial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9F20F-93E6-4B47-9F52-E6F09716DC23}"/>
              </a:ext>
            </a:extLst>
          </p:cNvPr>
          <p:cNvSpPr txBox="1"/>
          <p:nvPr/>
        </p:nvSpPr>
        <p:spPr>
          <a:xfrm>
            <a:off x="1003375" y="2547153"/>
            <a:ext cx="25306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Configuración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69D7393-8D43-D340-9A0F-3DC956E8A983}"/>
              </a:ext>
            </a:extLst>
          </p:cNvPr>
          <p:cNvSpPr txBox="1"/>
          <p:nvPr/>
        </p:nvSpPr>
        <p:spPr>
          <a:xfrm>
            <a:off x="983958" y="4596052"/>
            <a:ext cx="255002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34C84-CEF6-B74C-BE0B-DA6F359263C4}"/>
              </a:ext>
            </a:extLst>
          </p:cNvPr>
          <p:cNvSpPr txBox="1"/>
          <p:nvPr/>
        </p:nvSpPr>
        <p:spPr>
          <a:xfrm>
            <a:off x="977945" y="3588023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supervisor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3302FE-3E2E-7B45-912E-ECE35AC4B4D1}"/>
              </a:ext>
            </a:extLst>
          </p:cNvPr>
          <p:cNvSpPr txBox="1"/>
          <p:nvPr/>
        </p:nvSpPr>
        <p:spPr>
          <a:xfrm>
            <a:off x="997256" y="4086864"/>
            <a:ext cx="25638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Cartera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784FAB-E182-E541-940B-FF4EF7E0C001}"/>
              </a:ext>
            </a:extLst>
          </p:cNvPr>
          <p:cNvSpPr txBox="1"/>
          <p:nvPr/>
        </p:nvSpPr>
        <p:spPr>
          <a:xfrm>
            <a:off x="977945" y="3079359"/>
            <a:ext cx="2563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Creación Administrador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162734-8CC4-8F4F-93D0-9484C6512BC9}"/>
              </a:ext>
            </a:extLst>
          </p:cNvPr>
          <p:cNvSpPr txBox="1"/>
          <p:nvPr/>
        </p:nvSpPr>
        <p:spPr>
          <a:xfrm>
            <a:off x="259519" y="1266531"/>
            <a:ext cx="2530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Empresa -  código</a:t>
            </a:r>
          </a:p>
        </p:txBody>
      </p:sp>
      <p:sp>
        <p:nvSpPr>
          <p:cNvPr id="73" name="Título 1">
            <a:extLst>
              <a:ext uri="{FF2B5EF4-FFF2-40B4-BE49-F238E27FC236}">
                <a16:creationId xmlns:a16="http://schemas.microsoft.com/office/drawing/2014/main" id="{0928CC81-2599-E74C-9851-5A8A6C53EE99}"/>
              </a:ext>
            </a:extLst>
          </p:cNvPr>
          <p:cNvSpPr txBox="1">
            <a:spLocks/>
          </p:cNvSpPr>
          <p:nvPr/>
        </p:nvSpPr>
        <p:spPr>
          <a:xfrm>
            <a:off x="-73571" y="44403"/>
            <a:ext cx="3808031" cy="453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>
                <a:latin typeface="Aharoni" panose="02010803020104030203" pitchFamily="2" charset="-79"/>
                <a:cs typeface="Aharoni" panose="02010803020104030203" pitchFamily="2" charset="-79"/>
              </a:rPr>
              <a:t>Estructura Tecnológica </a:t>
            </a:r>
            <a:endParaRPr lang="es-CO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AC3EF94-9644-F247-8226-8FE94CBA131C}"/>
              </a:ext>
            </a:extLst>
          </p:cNvPr>
          <p:cNvSpPr txBox="1"/>
          <p:nvPr/>
        </p:nvSpPr>
        <p:spPr>
          <a:xfrm rot="16200000">
            <a:off x="-786430" y="3871989"/>
            <a:ext cx="2926670" cy="276999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Empresa  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F31720-9973-D647-88AF-B3AB2BA60744}"/>
              </a:ext>
            </a:extLst>
          </p:cNvPr>
          <p:cNvSpPr txBox="1"/>
          <p:nvPr/>
        </p:nvSpPr>
        <p:spPr>
          <a:xfrm>
            <a:off x="6801157" y="1060560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C3C858F-AF84-4242-BF8C-CE448CC51204}"/>
              </a:ext>
            </a:extLst>
          </p:cNvPr>
          <p:cNvSpPr txBox="1"/>
          <p:nvPr/>
        </p:nvSpPr>
        <p:spPr>
          <a:xfrm>
            <a:off x="9389295" y="1081865"/>
            <a:ext cx="33302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Apellidos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536016D-6E54-9045-8E2D-1288A4315B56}"/>
              </a:ext>
            </a:extLst>
          </p:cNvPr>
          <p:cNvSpPr txBox="1"/>
          <p:nvPr/>
        </p:nvSpPr>
        <p:spPr>
          <a:xfrm>
            <a:off x="4343341" y="1059153"/>
            <a:ext cx="291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Identificación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DCC3BC-B3C9-FF46-A650-1C7E62BB194D}"/>
              </a:ext>
            </a:extLst>
          </p:cNvPr>
          <p:cNvSpPr txBox="1"/>
          <p:nvPr/>
        </p:nvSpPr>
        <p:spPr>
          <a:xfrm>
            <a:off x="4348695" y="1496324"/>
            <a:ext cx="4788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Ciudad, </a:t>
            </a:r>
            <a:r>
              <a:rPr lang="es-CO" dirty="0" err="1">
                <a:solidFill>
                  <a:schemeClr val="bg1">
                    <a:lumMod val="75000"/>
                  </a:schemeClr>
                </a:solidFill>
              </a:rPr>
              <a:t>Depto</a:t>
            </a:r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/provincia,    País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96A388-4C7C-7B43-BF80-0DB64731F89E}"/>
              </a:ext>
            </a:extLst>
          </p:cNvPr>
          <p:cNvSpPr txBox="1"/>
          <p:nvPr/>
        </p:nvSpPr>
        <p:spPr>
          <a:xfrm>
            <a:off x="4842288" y="258841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/>
              <a:t>Total </a:t>
            </a:r>
          </a:p>
          <a:p>
            <a:pPr algn="ctr"/>
            <a:r>
              <a:rPr lang="es-CO" sz="1000" dirty="0"/>
              <a:t>Cartera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25508-7EE0-5045-B10E-3D2CE70820D4}"/>
              </a:ext>
            </a:extLst>
          </p:cNvPr>
          <p:cNvSpPr txBox="1"/>
          <p:nvPr/>
        </p:nvSpPr>
        <p:spPr>
          <a:xfrm>
            <a:off x="5567909" y="2577086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Total </a:t>
            </a:r>
          </a:p>
          <a:p>
            <a:r>
              <a:rPr lang="es-CO" sz="1000" dirty="0"/>
              <a:t>Vigente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A0E083E-14D1-864C-8608-95F2BD95E3D9}"/>
              </a:ext>
            </a:extLst>
          </p:cNvPr>
          <p:cNvSpPr txBox="1"/>
          <p:nvPr/>
        </p:nvSpPr>
        <p:spPr>
          <a:xfrm>
            <a:off x="6150981" y="256580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/>
              <a:t>Total vencida </a:t>
            </a:r>
          </a:p>
          <a:p>
            <a:pPr algn="ctr"/>
            <a:r>
              <a:rPr lang="es-CO" sz="1000" dirty="0"/>
              <a:t>hasta 6 días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C8F8047-0408-BA4A-B63F-B20D68258CC3}"/>
              </a:ext>
            </a:extLst>
          </p:cNvPr>
          <p:cNvSpPr txBox="1"/>
          <p:nvPr/>
        </p:nvSpPr>
        <p:spPr>
          <a:xfrm>
            <a:off x="4804161" y="29932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F31963-BB3D-8D4D-80EF-BCC2D7CC308E}"/>
              </a:ext>
            </a:extLst>
          </p:cNvPr>
          <p:cNvSpPr txBox="1"/>
          <p:nvPr/>
        </p:nvSpPr>
        <p:spPr>
          <a:xfrm>
            <a:off x="5476159" y="29932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FC1D249-A8B5-804F-A26A-39D4BA9BE78C}"/>
              </a:ext>
            </a:extLst>
          </p:cNvPr>
          <p:cNvSpPr txBox="1"/>
          <p:nvPr/>
        </p:nvSpPr>
        <p:spPr>
          <a:xfrm>
            <a:off x="6193520" y="297304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63780F-F91A-9046-AA3C-3D9B061E6CF2}"/>
              </a:ext>
            </a:extLst>
          </p:cNvPr>
          <p:cNvSpPr txBox="1"/>
          <p:nvPr/>
        </p:nvSpPr>
        <p:spPr>
          <a:xfrm>
            <a:off x="4089793" y="26773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nivel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E41E740-A84C-514A-AFA0-644798DD496D}"/>
              </a:ext>
            </a:extLst>
          </p:cNvPr>
          <p:cNvSpPr txBox="1"/>
          <p:nvPr/>
        </p:nvSpPr>
        <p:spPr>
          <a:xfrm>
            <a:off x="3636265" y="2924081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solidFill>
                  <a:srgbClr val="002060"/>
                </a:solidFill>
              </a:rPr>
              <a:t>General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EBAA7E7-C4B4-1249-B607-B3E483C00C56}"/>
              </a:ext>
            </a:extLst>
          </p:cNvPr>
          <p:cNvSpPr txBox="1"/>
          <p:nvPr/>
        </p:nvSpPr>
        <p:spPr>
          <a:xfrm>
            <a:off x="4873610" y="32500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BCEFB79-3615-C74A-B31C-8E78DBD57C4D}"/>
              </a:ext>
            </a:extLst>
          </p:cNvPr>
          <p:cNvSpPr txBox="1"/>
          <p:nvPr/>
        </p:nvSpPr>
        <p:spPr>
          <a:xfrm>
            <a:off x="5545608" y="32500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A1B888-308A-0547-A1F5-CB36791B3594}"/>
              </a:ext>
            </a:extLst>
          </p:cNvPr>
          <p:cNvSpPr txBox="1"/>
          <p:nvPr/>
        </p:nvSpPr>
        <p:spPr>
          <a:xfrm>
            <a:off x="6262969" y="322983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C42DEB0-D482-9149-BD9D-B776583DDFE2}"/>
              </a:ext>
            </a:extLst>
          </p:cNvPr>
          <p:cNvSpPr txBox="1"/>
          <p:nvPr/>
        </p:nvSpPr>
        <p:spPr>
          <a:xfrm>
            <a:off x="3974705" y="3252924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Administrador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30AD828-4B7D-244A-B811-4BDDD8D7F867}"/>
              </a:ext>
            </a:extLst>
          </p:cNvPr>
          <p:cNvSpPr txBox="1"/>
          <p:nvPr/>
        </p:nvSpPr>
        <p:spPr>
          <a:xfrm>
            <a:off x="4878674" y="34995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FFA001E-394F-D843-B21A-BE8D008FE2AA}"/>
              </a:ext>
            </a:extLst>
          </p:cNvPr>
          <p:cNvSpPr txBox="1"/>
          <p:nvPr/>
        </p:nvSpPr>
        <p:spPr>
          <a:xfrm>
            <a:off x="5550672" y="34995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721F756-AF76-F642-B6B3-EA8479D8E6E0}"/>
              </a:ext>
            </a:extLst>
          </p:cNvPr>
          <p:cNvSpPr txBox="1"/>
          <p:nvPr/>
        </p:nvSpPr>
        <p:spPr>
          <a:xfrm>
            <a:off x="6268033" y="347939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98CE43B-35F2-F84E-B1A9-8FA03C5823BB}"/>
              </a:ext>
            </a:extLst>
          </p:cNvPr>
          <p:cNvSpPr txBox="1"/>
          <p:nvPr/>
        </p:nvSpPr>
        <p:spPr>
          <a:xfrm>
            <a:off x="4183804" y="3489771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173BE78-83F7-6A49-9D3F-B910096A00F3}"/>
              </a:ext>
            </a:extLst>
          </p:cNvPr>
          <p:cNvSpPr txBox="1"/>
          <p:nvPr/>
        </p:nvSpPr>
        <p:spPr>
          <a:xfrm>
            <a:off x="4894742" y="41964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55412AB-A07C-044C-955B-E6C9046BBF21}"/>
              </a:ext>
            </a:extLst>
          </p:cNvPr>
          <p:cNvSpPr txBox="1"/>
          <p:nvPr/>
        </p:nvSpPr>
        <p:spPr>
          <a:xfrm>
            <a:off x="5566740" y="41964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EDE6D20-EB77-6540-AF1D-CB1805A7314D}"/>
              </a:ext>
            </a:extLst>
          </p:cNvPr>
          <p:cNvSpPr txBox="1"/>
          <p:nvPr/>
        </p:nvSpPr>
        <p:spPr>
          <a:xfrm>
            <a:off x="6284101" y="41762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DCA8597-5BB8-D446-A73A-52DE67AD3768}"/>
              </a:ext>
            </a:extLst>
          </p:cNvPr>
          <p:cNvSpPr txBox="1"/>
          <p:nvPr/>
        </p:nvSpPr>
        <p:spPr>
          <a:xfrm>
            <a:off x="4199872" y="4186653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2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B98F9B6-D87C-C847-BCA9-E25E60AD9E90}"/>
              </a:ext>
            </a:extLst>
          </p:cNvPr>
          <p:cNvSpPr txBox="1"/>
          <p:nvPr/>
        </p:nvSpPr>
        <p:spPr>
          <a:xfrm>
            <a:off x="4889678" y="45265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D665B89-9DB0-A24B-8DF5-C88CA7C93184}"/>
              </a:ext>
            </a:extLst>
          </p:cNvPr>
          <p:cNvSpPr txBox="1"/>
          <p:nvPr/>
        </p:nvSpPr>
        <p:spPr>
          <a:xfrm>
            <a:off x="5561676" y="45265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AF7E41F-DC21-F54A-89C5-4F044F7AC153}"/>
              </a:ext>
            </a:extLst>
          </p:cNvPr>
          <p:cNvSpPr txBox="1"/>
          <p:nvPr/>
        </p:nvSpPr>
        <p:spPr>
          <a:xfrm>
            <a:off x="6279037" y="45063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F3C792BA-54E2-B84B-AC7A-F16A8308391B}"/>
              </a:ext>
            </a:extLst>
          </p:cNvPr>
          <p:cNvSpPr txBox="1"/>
          <p:nvPr/>
        </p:nvSpPr>
        <p:spPr>
          <a:xfrm>
            <a:off x="3990773" y="4529490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Administrador 2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16D18C4-D4F0-FE43-85E5-5DAF88AF9548}"/>
              </a:ext>
            </a:extLst>
          </p:cNvPr>
          <p:cNvSpPr txBox="1"/>
          <p:nvPr/>
        </p:nvSpPr>
        <p:spPr>
          <a:xfrm>
            <a:off x="4894742" y="47761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D92EA76-E2D0-6146-AE12-40229F118D4A}"/>
              </a:ext>
            </a:extLst>
          </p:cNvPr>
          <p:cNvSpPr txBox="1"/>
          <p:nvPr/>
        </p:nvSpPr>
        <p:spPr>
          <a:xfrm>
            <a:off x="5566740" y="47761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F8366CC-02C2-CC4F-849F-6E8391D9C3FF}"/>
              </a:ext>
            </a:extLst>
          </p:cNvPr>
          <p:cNvSpPr txBox="1"/>
          <p:nvPr/>
        </p:nvSpPr>
        <p:spPr>
          <a:xfrm>
            <a:off x="6284101" y="47559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6D24663D-D2CB-BF4D-85B7-A4E169665594}"/>
              </a:ext>
            </a:extLst>
          </p:cNvPr>
          <p:cNvSpPr txBox="1"/>
          <p:nvPr/>
        </p:nvSpPr>
        <p:spPr>
          <a:xfrm>
            <a:off x="4199872" y="4766337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7600BEC-A7BF-224D-8733-56C6B468176E}"/>
              </a:ext>
            </a:extLst>
          </p:cNvPr>
          <p:cNvSpPr txBox="1"/>
          <p:nvPr/>
        </p:nvSpPr>
        <p:spPr>
          <a:xfrm>
            <a:off x="4894742" y="50209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C65244B-6FF5-9549-9345-67D4EFA454FA}"/>
              </a:ext>
            </a:extLst>
          </p:cNvPr>
          <p:cNvSpPr txBox="1"/>
          <p:nvPr/>
        </p:nvSpPr>
        <p:spPr>
          <a:xfrm>
            <a:off x="5566740" y="50209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23152C4-FBD2-874B-AADC-972BF4345F19}"/>
              </a:ext>
            </a:extLst>
          </p:cNvPr>
          <p:cNvSpPr txBox="1"/>
          <p:nvPr/>
        </p:nvSpPr>
        <p:spPr>
          <a:xfrm>
            <a:off x="6284101" y="50007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67AABFE-A8EF-4746-9112-469599045417}"/>
              </a:ext>
            </a:extLst>
          </p:cNvPr>
          <p:cNvSpPr txBox="1"/>
          <p:nvPr/>
        </p:nvSpPr>
        <p:spPr>
          <a:xfrm>
            <a:off x="4199872" y="5011140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Cartera 2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BFB3C77-979B-D24E-B915-FE835D71CD40}"/>
              </a:ext>
            </a:extLst>
          </p:cNvPr>
          <p:cNvSpPr txBox="1"/>
          <p:nvPr/>
        </p:nvSpPr>
        <p:spPr>
          <a:xfrm>
            <a:off x="7020268" y="29650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C99BAB4-2D0E-6048-BDC3-3E373488B034}"/>
              </a:ext>
            </a:extLst>
          </p:cNvPr>
          <p:cNvSpPr txBox="1"/>
          <p:nvPr/>
        </p:nvSpPr>
        <p:spPr>
          <a:xfrm>
            <a:off x="7089717" y="32218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2DE9665-3E38-3C40-A883-C1CBCA33B9FB}"/>
              </a:ext>
            </a:extLst>
          </p:cNvPr>
          <p:cNvSpPr txBox="1"/>
          <p:nvPr/>
        </p:nvSpPr>
        <p:spPr>
          <a:xfrm>
            <a:off x="7094781" y="347144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DFED7B7-6B4B-F047-B534-9C829E755E70}"/>
              </a:ext>
            </a:extLst>
          </p:cNvPr>
          <p:cNvSpPr txBox="1"/>
          <p:nvPr/>
        </p:nvSpPr>
        <p:spPr>
          <a:xfrm>
            <a:off x="7122860" y="419039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7C448F08-93BF-4C49-978B-440B36C225AA}"/>
              </a:ext>
            </a:extLst>
          </p:cNvPr>
          <p:cNvSpPr txBox="1"/>
          <p:nvPr/>
        </p:nvSpPr>
        <p:spPr>
          <a:xfrm>
            <a:off x="7105785" y="449844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EFC7E3B-80DE-8B4A-999C-72039C398A93}"/>
              </a:ext>
            </a:extLst>
          </p:cNvPr>
          <p:cNvSpPr txBox="1"/>
          <p:nvPr/>
        </p:nvSpPr>
        <p:spPr>
          <a:xfrm>
            <a:off x="7110849" y="474800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CB97040-4011-064E-B507-E913B4E166AC}"/>
              </a:ext>
            </a:extLst>
          </p:cNvPr>
          <p:cNvSpPr txBox="1"/>
          <p:nvPr/>
        </p:nvSpPr>
        <p:spPr>
          <a:xfrm>
            <a:off x="7110849" y="49928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B400D07-FFF0-FE48-8795-98BBFE5E810D}"/>
              </a:ext>
            </a:extLst>
          </p:cNvPr>
          <p:cNvSpPr txBox="1"/>
          <p:nvPr/>
        </p:nvSpPr>
        <p:spPr>
          <a:xfrm>
            <a:off x="6933142" y="2548178"/>
            <a:ext cx="90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Vr</a:t>
            </a:r>
            <a:r>
              <a:rPr lang="es-CO" sz="1000" dirty="0"/>
              <a:t>. vencida</a:t>
            </a:r>
          </a:p>
          <a:p>
            <a:pPr algn="ctr"/>
            <a:r>
              <a:rPr lang="es-CO" sz="1000" dirty="0"/>
              <a:t>De 7 a 30 días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89249702-D755-EB48-B861-F2C8D3870297}"/>
              </a:ext>
            </a:extLst>
          </p:cNvPr>
          <p:cNvSpPr txBox="1"/>
          <p:nvPr/>
        </p:nvSpPr>
        <p:spPr>
          <a:xfrm>
            <a:off x="9476578" y="29492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>
                <a:solidFill>
                  <a:srgbClr val="002060"/>
                </a:solidFill>
              </a:rPr>
              <a:t>00,000.00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6380B17-1BA6-AE4C-B91D-DD980F52A728}"/>
              </a:ext>
            </a:extLst>
          </p:cNvPr>
          <p:cNvSpPr txBox="1"/>
          <p:nvPr/>
        </p:nvSpPr>
        <p:spPr>
          <a:xfrm>
            <a:off x="9546027" y="320603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72DD76A4-9321-9C41-8C09-B074D8F25CA9}"/>
              </a:ext>
            </a:extLst>
          </p:cNvPr>
          <p:cNvSpPr txBox="1"/>
          <p:nvPr/>
        </p:nvSpPr>
        <p:spPr>
          <a:xfrm>
            <a:off x="9551091" y="34556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D5253D9-700E-6549-8641-1F1BB620C633}"/>
              </a:ext>
            </a:extLst>
          </p:cNvPr>
          <p:cNvSpPr txBox="1"/>
          <p:nvPr/>
        </p:nvSpPr>
        <p:spPr>
          <a:xfrm>
            <a:off x="9579170" y="41745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08E28DF-F1CF-5140-BFE1-E832A1693735}"/>
              </a:ext>
            </a:extLst>
          </p:cNvPr>
          <p:cNvSpPr txBox="1"/>
          <p:nvPr/>
        </p:nvSpPr>
        <p:spPr>
          <a:xfrm>
            <a:off x="9562095" y="448260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4">
                    <a:lumMod val="75000"/>
                  </a:schemeClr>
                </a:solidFill>
              </a:rPr>
              <a:t>00,000.00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A5ACA7C-8EBD-4243-99B3-EB9D4A74FCC2}"/>
              </a:ext>
            </a:extLst>
          </p:cNvPr>
          <p:cNvSpPr txBox="1"/>
          <p:nvPr/>
        </p:nvSpPr>
        <p:spPr>
          <a:xfrm>
            <a:off x="9567159" y="47321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A3CB777-7B00-A548-8163-4A4AA98EF7B9}"/>
              </a:ext>
            </a:extLst>
          </p:cNvPr>
          <p:cNvSpPr txBox="1"/>
          <p:nvPr/>
        </p:nvSpPr>
        <p:spPr>
          <a:xfrm>
            <a:off x="9567159" y="497696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00,000.00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5DF0850-5BB7-EA4E-8943-4F65022B4572}"/>
              </a:ext>
            </a:extLst>
          </p:cNvPr>
          <p:cNvSpPr txBox="1"/>
          <p:nvPr/>
        </p:nvSpPr>
        <p:spPr>
          <a:xfrm>
            <a:off x="9395385" y="254586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 err="1"/>
              <a:t>Vr</a:t>
            </a:r>
            <a:r>
              <a:rPr lang="es-CO" sz="1000" dirty="0"/>
              <a:t>. vencida</a:t>
            </a:r>
          </a:p>
          <a:p>
            <a:pPr algn="ctr"/>
            <a:r>
              <a:rPr lang="es-CO" sz="1000" dirty="0"/>
              <a:t>Más de 30 días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8CCBF993-3286-5043-9904-3AD5CEFEB840}"/>
              </a:ext>
            </a:extLst>
          </p:cNvPr>
          <p:cNvSpPr txBox="1"/>
          <p:nvPr/>
        </p:nvSpPr>
        <p:spPr>
          <a:xfrm>
            <a:off x="4878921" y="37451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03FFC08-E3F2-3F4F-B562-0F8457F19E66}"/>
              </a:ext>
            </a:extLst>
          </p:cNvPr>
          <p:cNvSpPr txBox="1"/>
          <p:nvPr/>
        </p:nvSpPr>
        <p:spPr>
          <a:xfrm>
            <a:off x="5550919" y="37451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4A222E76-A1F1-2740-AAC8-69DA373FFE94}"/>
              </a:ext>
            </a:extLst>
          </p:cNvPr>
          <p:cNvSpPr txBox="1"/>
          <p:nvPr/>
        </p:nvSpPr>
        <p:spPr>
          <a:xfrm>
            <a:off x="6268280" y="37249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1FC1B7F-737C-6C4B-A448-B79ED3DB7C59}"/>
              </a:ext>
            </a:extLst>
          </p:cNvPr>
          <p:cNvSpPr txBox="1"/>
          <p:nvPr/>
        </p:nvSpPr>
        <p:spPr>
          <a:xfrm>
            <a:off x="4403971" y="3735312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Cliente 1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7A84A4-7E25-7448-921F-A0EE8291E83C}"/>
              </a:ext>
            </a:extLst>
          </p:cNvPr>
          <p:cNvSpPr txBox="1"/>
          <p:nvPr/>
        </p:nvSpPr>
        <p:spPr>
          <a:xfrm>
            <a:off x="7095028" y="371698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52EB4DDB-844E-BD4A-9F27-D2D7E0337E8E}"/>
              </a:ext>
            </a:extLst>
          </p:cNvPr>
          <p:cNvSpPr txBox="1"/>
          <p:nvPr/>
        </p:nvSpPr>
        <p:spPr>
          <a:xfrm>
            <a:off x="9551338" y="37011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6B96E820-BF43-E74B-B2D4-B280781BAEAC}"/>
              </a:ext>
            </a:extLst>
          </p:cNvPr>
          <p:cNvSpPr txBox="1"/>
          <p:nvPr/>
        </p:nvSpPr>
        <p:spPr>
          <a:xfrm>
            <a:off x="4881714" y="3979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13529C51-9218-9247-830A-70D512ECCC57}"/>
              </a:ext>
            </a:extLst>
          </p:cNvPr>
          <p:cNvSpPr txBox="1"/>
          <p:nvPr/>
        </p:nvSpPr>
        <p:spPr>
          <a:xfrm>
            <a:off x="5553712" y="3979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0E6C0FA0-A8A2-B542-B761-92056B0C5D39}"/>
              </a:ext>
            </a:extLst>
          </p:cNvPr>
          <p:cNvSpPr txBox="1"/>
          <p:nvPr/>
        </p:nvSpPr>
        <p:spPr>
          <a:xfrm>
            <a:off x="6271073" y="39593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944D9D9-18E0-4543-9C27-77963DDF0AE8}"/>
              </a:ext>
            </a:extLst>
          </p:cNvPr>
          <p:cNvSpPr txBox="1"/>
          <p:nvPr/>
        </p:nvSpPr>
        <p:spPr>
          <a:xfrm>
            <a:off x="4406764" y="3969737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Cliente 2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C356321-0259-3348-B2AC-6E1A9A492498}"/>
              </a:ext>
            </a:extLst>
          </p:cNvPr>
          <p:cNvSpPr txBox="1"/>
          <p:nvPr/>
        </p:nvSpPr>
        <p:spPr>
          <a:xfrm>
            <a:off x="7097821" y="395140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3EC39299-CF71-0E47-8F89-5DAD530991F9}"/>
              </a:ext>
            </a:extLst>
          </p:cNvPr>
          <p:cNvSpPr txBox="1"/>
          <p:nvPr/>
        </p:nvSpPr>
        <p:spPr>
          <a:xfrm>
            <a:off x="9554131" y="39355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00,000.00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A29257-B614-784F-88AE-0405878D1B39}"/>
              </a:ext>
            </a:extLst>
          </p:cNvPr>
          <p:cNvSpPr txBox="1"/>
          <p:nvPr/>
        </p:nvSpPr>
        <p:spPr>
          <a:xfrm>
            <a:off x="4259534" y="2020183"/>
            <a:ext cx="218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Resultado Resultados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BE59E252-1F58-3E4E-8E03-6001733EBFBC}"/>
              </a:ext>
            </a:extLst>
          </p:cNvPr>
          <p:cNvSpPr txBox="1"/>
          <p:nvPr/>
        </p:nvSpPr>
        <p:spPr>
          <a:xfrm>
            <a:off x="970207" y="5661007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Cambio Clave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01BDC3D8-8FDD-8341-A676-B53FE9664662}"/>
              </a:ext>
            </a:extLst>
          </p:cNvPr>
          <p:cNvSpPr txBox="1"/>
          <p:nvPr/>
        </p:nvSpPr>
        <p:spPr>
          <a:xfrm>
            <a:off x="970207" y="5129166"/>
            <a:ext cx="2571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Asignar Capital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6BFE1C4-D6E9-D365-4B78-87CE18FB9E87}"/>
              </a:ext>
            </a:extLst>
          </p:cNvPr>
          <p:cNvSpPr txBox="1"/>
          <p:nvPr/>
        </p:nvSpPr>
        <p:spPr>
          <a:xfrm>
            <a:off x="6632078" y="2024824"/>
            <a:ext cx="13459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inicial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9C0EED05-3F62-33B1-9A89-FBD634E2F0F5}"/>
              </a:ext>
            </a:extLst>
          </p:cNvPr>
          <p:cNvSpPr txBox="1"/>
          <p:nvPr/>
        </p:nvSpPr>
        <p:spPr>
          <a:xfrm>
            <a:off x="8198553" y="2032873"/>
            <a:ext cx="13459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Fecha Final</a:t>
            </a:r>
          </a:p>
        </p:txBody>
      </p:sp>
    </p:spTree>
    <p:extLst>
      <p:ext uri="{BB962C8B-B14F-4D97-AF65-F5344CB8AC3E}">
        <p14:creationId xmlns:p14="http://schemas.microsoft.com/office/powerpoint/2010/main" val="104437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1704</Words>
  <Application>Microsoft Macintosh PowerPoint</Application>
  <PresentationFormat>Panorámica</PresentationFormat>
  <Paragraphs>904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Tema de Office</vt:lpstr>
      <vt:lpstr>Estructura Tecnológica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Tecnológica </vt:lpstr>
      <vt:lpstr>Estructura Tecnológica </vt:lpstr>
      <vt:lpstr>Estructura Tecnológica </vt:lpstr>
      <vt:lpstr>Estructura Tecnológica </vt:lpstr>
      <vt:lpstr>Estructura Tecnológica </vt:lpstr>
      <vt:lpstr>Estructura Tecnológica </vt:lpstr>
      <vt:lpstr>Estructura Tecnológica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Tecnológica </dc:title>
  <dc:creator>gabriel alfonso pineda ortiz</dc:creator>
  <cp:lastModifiedBy>gabriel alfonso pineda ortiz</cp:lastModifiedBy>
  <cp:revision>21</cp:revision>
  <dcterms:created xsi:type="dcterms:W3CDTF">2022-04-12T01:26:49Z</dcterms:created>
  <dcterms:modified xsi:type="dcterms:W3CDTF">2022-04-19T04:07:59Z</dcterms:modified>
</cp:coreProperties>
</file>