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5" r:id="rId8"/>
    <p:sldId id="266" r:id="rId9"/>
    <p:sldId id="267" r:id="rId10"/>
    <p:sldId id="268" r:id="rId11"/>
    <p:sldId id="274" r:id="rId12"/>
    <p:sldId id="275" r:id="rId13"/>
    <p:sldId id="276" r:id="rId14"/>
    <p:sldId id="277"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4" autoAdjust="0"/>
    <p:restoredTop sz="94660"/>
  </p:normalViewPr>
  <p:slideViewPr>
    <p:cSldViewPr snapToGrid="0">
      <p:cViewPr varScale="1">
        <p:scale>
          <a:sx n="71" d="100"/>
          <a:sy n="71" d="100"/>
        </p:scale>
        <p:origin x="7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3256A0-ED15-4C78-983A-A6B2191A32C0}" type="datetimeFigureOut">
              <a:rPr lang="en-US" smtClean="0"/>
              <a:t>11/4/2022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16868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3256A0-ED15-4C78-983A-A6B2191A32C0}"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423271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256A0-ED15-4C78-983A-A6B2191A32C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33647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256A0-ED15-4C78-983A-A6B2191A32C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5244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256A0-ED15-4C78-983A-A6B2191A32C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3136873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256A0-ED15-4C78-983A-A6B2191A32C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1221652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256A0-ED15-4C78-983A-A6B2191A32C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2715395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256A0-ED15-4C78-983A-A6B2191A32C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447619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256A0-ED15-4C78-983A-A6B2191A32C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382155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256A0-ED15-4C78-983A-A6B2191A32C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3051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256A0-ED15-4C78-983A-A6B2191A32C0}"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98596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3256A0-ED15-4C78-983A-A6B2191A32C0}"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1948380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3256A0-ED15-4C78-983A-A6B2191A32C0}" type="datetimeFigureOut">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98065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3256A0-ED15-4C78-983A-A6B2191A32C0}" type="datetimeFigureOut">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197306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256A0-ED15-4C78-983A-A6B2191A32C0}" type="datetimeFigureOut">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332328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3256A0-ED15-4C78-983A-A6B2191A32C0}"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118478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3256A0-ED15-4C78-983A-A6B2191A32C0}"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4904C-F5E7-4430-8231-BA6B0D5ED0B9}" type="slidenum">
              <a:rPr lang="en-US" smtClean="0"/>
              <a:t>‹#›</a:t>
            </a:fld>
            <a:endParaRPr lang="en-US"/>
          </a:p>
        </p:txBody>
      </p:sp>
    </p:spTree>
    <p:extLst>
      <p:ext uri="{BB962C8B-B14F-4D97-AF65-F5344CB8AC3E}">
        <p14:creationId xmlns:p14="http://schemas.microsoft.com/office/powerpoint/2010/main" val="138269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3256A0-ED15-4C78-983A-A6B2191A32C0}" type="datetimeFigureOut">
              <a:rPr lang="en-US" smtClean="0"/>
              <a:t>11/4/2022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D4904C-F5E7-4430-8231-BA6B0D5ED0B9}" type="slidenum">
              <a:rPr lang="en-US" smtClean="0"/>
              <a:t>‹#›</a:t>
            </a:fld>
            <a:endParaRPr lang="en-US"/>
          </a:p>
        </p:txBody>
      </p:sp>
    </p:spTree>
    <p:extLst>
      <p:ext uri="{BB962C8B-B14F-4D97-AF65-F5344CB8AC3E}">
        <p14:creationId xmlns:p14="http://schemas.microsoft.com/office/powerpoint/2010/main" val="1059227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dev-cpp.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4054-C619-AB42-AA39-6D7FEA60262D}"/>
              </a:ext>
            </a:extLst>
          </p:cNvPr>
          <p:cNvSpPr>
            <a:spLocks noGrp="1"/>
          </p:cNvSpPr>
          <p:nvPr>
            <p:ph type="ctrTitle"/>
          </p:nvPr>
        </p:nvSpPr>
        <p:spPr>
          <a:xfrm>
            <a:off x="0" y="-161365"/>
            <a:ext cx="11358282" cy="1546413"/>
          </a:xfrm>
        </p:spPr>
        <p:txBody>
          <a:bodyPr>
            <a:normAutofit fontScale="90000"/>
          </a:bodyPr>
          <a:lstStyle/>
          <a:p>
            <a:r>
              <a:rPr lang="en-US" sz="4800" b="1" dirty="0"/>
              <a:t>   PROJECT FINAL DEFFENCE ON [SUDOKU GAME (ALPHABETICAL)]</a:t>
            </a:r>
          </a:p>
        </p:txBody>
      </p:sp>
      <p:sp>
        <p:nvSpPr>
          <p:cNvPr id="3" name="Subtitle 2">
            <a:extLst>
              <a:ext uri="{FF2B5EF4-FFF2-40B4-BE49-F238E27FC236}">
                <a16:creationId xmlns:a16="http://schemas.microsoft.com/office/drawing/2014/main" id="{579F3DBB-15EF-ED83-7A2D-D8541220AEB3}"/>
              </a:ext>
            </a:extLst>
          </p:cNvPr>
          <p:cNvSpPr>
            <a:spLocks noGrp="1"/>
          </p:cNvSpPr>
          <p:nvPr>
            <p:ph type="subTitle" idx="1"/>
          </p:nvPr>
        </p:nvSpPr>
        <p:spPr>
          <a:xfrm>
            <a:off x="2214282" y="2072655"/>
            <a:ext cx="9144000" cy="4253832"/>
          </a:xfrm>
        </p:spPr>
        <p:txBody>
          <a:bodyPr>
            <a:normAutofit/>
          </a:bodyPr>
          <a:lstStyle/>
          <a:p>
            <a:r>
              <a:rPr lang="en-US" sz="4000" dirty="0"/>
              <a:t>PRESENTED BY:</a:t>
            </a:r>
          </a:p>
          <a:p>
            <a:r>
              <a:rPr lang="en-US" sz="4000" dirty="0"/>
              <a:t>PRAZWOL BISHTA</a:t>
            </a:r>
          </a:p>
          <a:p>
            <a:r>
              <a:rPr lang="en-US" sz="4000" dirty="0"/>
              <a:t>BIBEK POUDEL</a:t>
            </a:r>
          </a:p>
          <a:p>
            <a:r>
              <a:rPr lang="en-US" sz="4000" dirty="0"/>
              <a:t>RIKESH LAMA GOLEY</a:t>
            </a:r>
          </a:p>
          <a:p>
            <a:r>
              <a:rPr lang="en-US" sz="4000" dirty="0"/>
              <a:t>HARI NARAYAN CHAUDHARY</a:t>
            </a:r>
          </a:p>
        </p:txBody>
      </p:sp>
    </p:spTree>
    <p:extLst>
      <p:ext uri="{BB962C8B-B14F-4D97-AF65-F5344CB8AC3E}">
        <p14:creationId xmlns:p14="http://schemas.microsoft.com/office/powerpoint/2010/main" val="1692132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B8E-5F54-A45A-52A9-B201F2818F37}"/>
              </a:ext>
            </a:extLst>
          </p:cNvPr>
          <p:cNvSpPr>
            <a:spLocks noGrp="1"/>
          </p:cNvSpPr>
          <p:nvPr>
            <p:ph type="title"/>
          </p:nvPr>
        </p:nvSpPr>
        <p:spPr>
          <a:xfrm>
            <a:off x="0" y="-194141"/>
            <a:ext cx="10018713" cy="1752599"/>
          </a:xfrm>
        </p:spPr>
        <p:txBody>
          <a:bodyPr/>
          <a:lstStyle/>
          <a:p>
            <a:r>
              <a:rPr lang="en-US" b="1" dirty="0"/>
              <a:t>Working principle (flowchart)</a:t>
            </a:r>
            <a:br>
              <a:rPr lang="en-US" dirty="0"/>
            </a:br>
            <a:endParaRPr lang="en-US" dirty="0"/>
          </a:p>
        </p:txBody>
      </p:sp>
      <p:pic>
        <p:nvPicPr>
          <p:cNvPr id="5" name="Content Placeholder 4">
            <a:extLst>
              <a:ext uri="{FF2B5EF4-FFF2-40B4-BE49-F238E27FC236}">
                <a16:creationId xmlns:a16="http://schemas.microsoft.com/office/drawing/2014/main" id="{437582C8-18DC-2BE2-6D55-ED20330A2D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517" y="979782"/>
            <a:ext cx="6135760" cy="5501700"/>
          </a:xfrm>
          <a:prstGeom prst="rect">
            <a:avLst/>
          </a:prstGeom>
        </p:spPr>
      </p:pic>
    </p:spTree>
    <p:extLst>
      <p:ext uri="{BB962C8B-B14F-4D97-AF65-F5344CB8AC3E}">
        <p14:creationId xmlns:p14="http://schemas.microsoft.com/office/powerpoint/2010/main" val="366891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03D4-93C7-7A9C-D9E0-1FC04CAD442D}"/>
              </a:ext>
            </a:extLst>
          </p:cNvPr>
          <p:cNvSpPr>
            <a:spLocks noGrp="1"/>
          </p:cNvSpPr>
          <p:nvPr>
            <p:ph type="title"/>
          </p:nvPr>
        </p:nvSpPr>
        <p:spPr>
          <a:xfrm>
            <a:off x="-1058864" y="-442913"/>
            <a:ext cx="10018713" cy="1752599"/>
          </a:xfrm>
        </p:spPr>
        <p:txBody>
          <a:bodyPr>
            <a:normAutofit/>
          </a:bodyPr>
          <a:lstStyle/>
          <a:p>
            <a:r>
              <a:rPr lang="en-US" sz="4400" b="1" dirty="0"/>
              <a:t>Result and Analysis</a:t>
            </a:r>
          </a:p>
        </p:txBody>
      </p:sp>
      <p:sp>
        <p:nvSpPr>
          <p:cNvPr id="6" name="Content Placeholder 5">
            <a:extLst>
              <a:ext uri="{FF2B5EF4-FFF2-40B4-BE49-F238E27FC236}">
                <a16:creationId xmlns:a16="http://schemas.microsoft.com/office/drawing/2014/main" id="{35F55169-F029-95BC-F696-739767249453}"/>
              </a:ext>
            </a:extLst>
          </p:cNvPr>
          <p:cNvSpPr>
            <a:spLocks noGrp="1"/>
          </p:cNvSpPr>
          <p:nvPr>
            <p:ph idx="1"/>
          </p:nvPr>
        </p:nvSpPr>
        <p:spPr>
          <a:xfrm>
            <a:off x="1484310" y="1450022"/>
            <a:ext cx="10018713" cy="6065203"/>
          </a:xfrm>
        </p:spPr>
        <p:txBody>
          <a:bodyPr>
            <a:normAutofit lnSpcReduction="10000"/>
          </a:bodyPr>
          <a:lstStyle/>
          <a:p>
            <a:r>
              <a:rPr lang="en-US" sz="3000" dirty="0">
                <a:effectLst/>
                <a:latin typeface="Times New Roman" panose="02020603050405020304" pitchFamily="18" charset="0"/>
                <a:ea typeface="Times New Roman" panose="02020603050405020304" pitchFamily="18" charset="0"/>
              </a:rPr>
              <a:t>we have our console as shown below in the </a:t>
            </a:r>
            <a:r>
              <a:rPr lang="en-US" sz="3000" u="sng" dirty="0">
                <a:effectLst/>
                <a:latin typeface="Times New Roman" panose="02020603050405020304" pitchFamily="18" charset="0"/>
                <a:ea typeface="Times New Roman" panose="02020603050405020304" pitchFamily="18" charset="0"/>
              </a:rPr>
              <a:t>Fig 1:</a:t>
            </a:r>
          </a:p>
          <a:p>
            <a:endParaRPr lang="en-US" sz="3000" u="sng" dirty="0">
              <a:latin typeface="Times New Roman" panose="02020603050405020304" pitchFamily="18" charset="0"/>
              <a:ea typeface="Times New Roman" panose="02020603050405020304" pitchFamily="18" charset="0"/>
            </a:endParaRPr>
          </a:p>
          <a:p>
            <a:endParaRPr lang="en-US" sz="3000" u="sng" dirty="0">
              <a:effectLst/>
              <a:latin typeface="Times New Roman" panose="02020603050405020304" pitchFamily="18" charset="0"/>
              <a:ea typeface="Times New Roman" panose="02020603050405020304" pitchFamily="18" charset="0"/>
            </a:endParaRPr>
          </a:p>
          <a:p>
            <a:endParaRPr lang="en-US" sz="3000" u="sng" dirty="0">
              <a:effectLst/>
              <a:latin typeface="Times New Roman" panose="02020603050405020304" pitchFamily="18" charset="0"/>
              <a:ea typeface="Times New Roman" panose="02020603050405020304" pitchFamily="18" charset="0"/>
            </a:endParaRPr>
          </a:p>
          <a:p>
            <a:endParaRPr lang="en-US" sz="3000" u="sng" dirty="0">
              <a:latin typeface="Times New Roman" panose="02020603050405020304" pitchFamily="18" charset="0"/>
              <a:ea typeface="Times New Roman" panose="02020603050405020304" pitchFamily="18" charset="0"/>
            </a:endParaRPr>
          </a:p>
          <a:p>
            <a:endParaRPr lang="en-US" sz="3000" u="sng" dirty="0">
              <a:effectLst/>
              <a:latin typeface="Times New Roman" panose="02020603050405020304" pitchFamily="18" charset="0"/>
              <a:ea typeface="Times New Roman" panose="02020603050405020304" pitchFamily="18" charset="0"/>
            </a:endParaRPr>
          </a:p>
          <a:p>
            <a:r>
              <a:rPr lang="en-US" sz="3000" u="sng"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The rule is given on our initial console as well as the puzzle table</a:t>
            </a:r>
          </a:p>
          <a:p>
            <a:r>
              <a:rPr lang="en-US" sz="3200" dirty="0">
                <a:effectLst/>
                <a:latin typeface="Times New Roman" panose="02020603050405020304" pitchFamily="18" charset="0"/>
                <a:ea typeface="Times New Roman" panose="02020603050405020304" pitchFamily="18" charset="0"/>
              </a:rPr>
              <a:t>The insertion of character on the table is based as co-ordinate system, we have to give co-ordinate to insert our character at a possible place</a:t>
            </a:r>
            <a:endParaRPr lang="en-US" sz="3200" dirty="0"/>
          </a:p>
          <a:p>
            <a:endParaRPr lang="en-US" sz="3000" u="sng" dirty="0">
              <a:effectLst/>
              <a:latin typeface="Times New Roman" panose="02020603050405020304" pitchFamily="18" charset="0"/>
              <a:ea typeface="Times New Roman" panose="02020603050405020304" pitchFamily="18" charset="0"/>
            </a:endParaRPr>
          </a:p>
          <a:p>
            <a:endParaRPr lang="en-US" sz="3000" u="sng" dirty="0">
              <a:effectLst/>
              <a:latin typeface="Times New Roman" panose="02020603050405020304" pitchFamily="18" charset="0"/>
              <a:ea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55BE4CA2-6C6F-2E79-910D-BA6611B1312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1226" y="1309686"/>
            <a:ext cx="5046345" cy="2783840"/>
          </a:xfrm>
          <a:prstGeom prst="rect">
            <a:avLst/>
          </a:prstGeom>
          <a:noFill/>
          <a:ln>
            <a:noFill/>
          </a:ln>
        </p:spPr>
      </p:pic>
    </p:spTree>
    <p:extLst>
      <p:ext uri="{BB962C8B-B14F-4D97-AF65-F5344CB8AC3E}">
        <p14:creationId xmlns:p14="http://schemas.microsoft.com/office/powerpoint/2010/main" val="394824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A414FF-E90C-6458-43C2-9E7CF95BA26A}"/>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6CD5EA8D-41CB-61D2-D938-54FE69F47ACD}"/>
              </a:ext>
            </a:extLst>
          </p:cNvPr>
          <p:cNvSpPr>
            <a:spLocks noGrp="1"/>
          </p:cNvSpPr>
          <p:nvPr>
            <p:ph type="body" idx="1"/>
          </p:nvPr>
        </p:nvSpPr>
        <p:spPr/>
        <p:txBody>
          <a:bodyPr/>
          <a:lstStyle/>
          <a:p>
            <a:endParaRPr lang="en-US"/>
          </a:p>
        </p:txBody>
      </p:sp>
      <p:sp>
        <p:nvSpPr>
          <p:cNvPr id="3" name="Content Placeholder 2">
            <a:extLst>
              <a:ext uri="{FF2B5EF4-FFF2-40B4-BE49-F238E27FC236}">
                <a16:creationId xmlns:a16="http://schemas.microsoft.com/office/drawing/2014/main" id="{F9D8536D-F16F-532E-67D6-E5389E951259}"/>
              </a:ext>
            </a:extLst>
          </p:cNvPr>
          <p:cNvSpPr>
            <a:spLocks noGrp="1"/>
          </p:cNvSpPr>
          <p:nvPr>
            <p:ph sz="half" idx="2"/>
          </p:nvPr>
        </p:nvSpPr>
        <p:spPr>
          <a:xfrm>
            <a:off x="1772179" y="0"/>
            <a:ext cx="8671984" cy="2455862"/>
          </a:xfrm>
        </p:spPr>
        <p:txBody>
          <a:bodyPr/>
          <a:lstStyle/>
          <a:p>
            <a:r>
              <a:rPr lang="en-US" sz="2500" dirty="0">
                <a:effectLst/>
                <a:latin typeface="Times New Roman" panose="02020603050405020304" pitchFamily="18" charset="0"/>
                <a:ea typeface="Times New Roman" panose="02020603050405020304" pitchFamily="18" charset="0"/>
              </a:rPr>
              <a:t>Fig 2: shows the selection of the place by giving co-ordinate</a:t>
            </a:r>
          </a:p>
          <a:p>
            <a:endParaRPr lang="en-US" dirty="0"/>
          </a:p>
        </p:txBody>
      </p:sp>
      <p:sp>
        <p:nvSpPr>
          <p:cNvPr id="7" name="Text Placeholder 6">
            <a:extLst>
              <a:ext uri="{FF2B5EF4-FFF2-40B4-BE49-F238E27FC236}">
                <a16:creationId xmlns:a16="http://schemas.microsoft.com/office/drawing/2014/main" id="{89F9F87A-1F0C-35FA-CD7C-084AB9712BC6}"/>
              </a:ext>
            </a:extLst>
          </p:cNvPr>
          <p:cNvSpPr>
            <a:spLocks noGrp="1"/>
          </p:cNvSpPr>
          <p:nvPr>
            <p:ph type="body" sz="quarter" idx="3"/>
          </p:nvPr>
        </p:nvSpPr>
        <p:spPr>
          <a:xfrm>
            <a:off x="6880487" y="2620540"/>
            <a:ext cx="4622537" cy="576262"/>
          </a:xfrm>
        </p:spPr>
        <p:txBody>
          <a:bodyPr/>
          <a:lstStyle/>
          <a:p>
            <a:endParaRPr lang="en-US" dirty="0"/>
          </a:p>
        </p:txBody>
      </p:sp>
      <p:sp>
        <p:nvSpPr>
          <p:cNvPr id="8" name="Content Placeholder 7">
            <a:extLst>
              <a:ext uri="{FF2B5EF4-FFF2-40B4-BE49-F238E27FC236}">
                <a16:creationId xmlns:a16="http://schemas.microsoft.com/office/drawing/2014/main" id="{0DF1EC5E-174D-1585-C62F-B2A6A83A97E1}"/>
              </a:ext>
            </a:extLst>
          </p:cNvPr>
          <p:cNvSpPr>
            <a:spLocks noGrp="1"/>
          </p:cNvSpPr>
          <p:nvPr>
            <p:ph sz="quarter" idx="4"/>
          </p:nvPr>
        </p:nvSpPr>
        <p:spPr>
          <a:xfrm>
            <a:off x="1042988" y="2797466"/>
            <a:ext cx="11149012" cy="3668527"/>
          </a:xfrm>
        </p:spPr>
        <p:txBody>
          <a:bodyPr>
            <a:normAutofit/>
          </a:bodyPr>
          <a:lstStyle/>
          <a:p>
            <a:r>
              <a:rPr lang="en-US" sz="2500" dirty="0">
                <a:effectLst/>
                <a:latin typeface="Times New Roman" panose="02020603050405020304" pitchFamily="18" charset="0"/>
                <a:ea typeface="Times New Roman" panose="02020603050405020304" pitchFamily="18" charset="0"/>
              </a:rPr>
              <a:t>. If user insert the co-ordinate that contain already a character then it shows error as shown in Fig 3:</a:t>
            </a:r>
            <a:endParaRPr lang="en-US" sz="2500" dirty="0"/>
          </a:p>
        </p:txBody>
      </p:sp>
      <p:pic>
        <p:nvPicPr>
          <p:cNvPr id="4" name="Picture 3">
            <a:extLst>
              <a:ext uri="{FF2B5EF4-FFF2-40B4-BE49-F238E27FC236}">
                <a16:creationId xmlns:a16="http://schemas.microsoft.com/office/drawing/2014/main" id="{F4E22707-652E-07D3-8208-4C572C2D6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163" y="513702"/>
            <a:ext cx="3691837" cy="2283764"/>
          </a:xfrm>
          <a:prstGeom prst="rect">
            <a:avLst/>
          </a:prstGeom>
        </p:spPr>
      </p:pic>
      <p:pic>
        <p:nvPicPr>
          <p:cNvPr id="9" name="Picture 8">
            <a:extLst>
              <a:ext uri="{FF2B5EF4-FFF2-40B4-BE49-F238E27FC236}">
                <a16:creationId xmlns:a16="http://schemas.microsoft.com/office/drawing/2014/main" id="{CD3227A8-C738-65FA-5E29-E184AC3F1F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8475" y="3361480"/>
            <a:ext cx="6121799" cy="3496520"/>
          </a:xfrm>
          <a:prstGeom prst="rect">
            <a:avLst/>
          </a:prstGeom>
          <a:noFill/>
          <a:ln>
            <a:noFill/>
          </a:ln>
        </p:spPr>
      </p:pic>
    </p:spTree>
    <p:extLst>
      <p:ext uri="{BB962C8B-B14F-4D97-AF65-F5344CB8AC3E}">
        <p14:creationId xmlns:p14="http://schemas.microsoft.com/office/powerpoint/2010/main" val="99926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E648-34E8-507B-54AA-9C0835B8BB5A}"/>
              </a:ext>
            </a:extLst>
          </p:cNvPr>
          <p:cNvSpPr>
            <a:spLocks noGrp="1"/>
          </p:cNvSpPr>
          <p:nvPr>
            <p:ph type="title"/>
          </p:nvPr>
        </p:nvSpPr>
        <p:spPr>
          <a:xfrm>
            <a:off x="1484311" y="-17462"/>
            <a:ext cx="10018713" cy="2455862"/>
          </a:xfrm>
        </p:spPr>
        <p:txBody>
          <a:bodyPr/>
          <a:lstStyle/>
          <a:p>
            <a:endParaRPr lang="en-US" dirty="0"/>
          </a:p>
        </p:txBody>
      </p:sp>
      <p:sp>
        <p:nvSpPr>
          <p:cNvPr id="3" name="Text Placeholder 2">
            <a:extLst>
              <a:ext uri="{FF2B5EF4-FFF2-40B4-BE49-F238E27FC236}">
                <a16:creationId xmlns:a16="http://schemas.microsoft.com/office/drawing/2014/main" id="{A1A81725-B5B4-70AB-15CE-ABCF1959C8AC}"/>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A29352BC-6D68-A5DD-01E0-E6EFA5B21349}"/>
              </a:ext>
            </a:extLst>
          </p:cNvPr>
          <p:cNvSpPr>
            <a:spLocks noGrp="1"/>
          </p:cNvSpPr>
          <p:nvPr>
            <p:ph sz="half" idx="2"/>
          </p:nvPr>
        </p:nvSpPr>
        <p:spPr>
          <a:xfrm>
            <a:off x="1484311" y="211138"/>
            <a:ext cx="10707689" cy="2455862"/>
          </a:xfrm>
        </p:spPr>
        <p:txBody>
          <a:bodyPr>
            <a:normAutofit/>
          </a:bodyPr>
          <a:lstStyle/>
          <a:p>
            <a:r>
              <a:rPr lang="en-US" sz="3000" dirty="0">
                <a:effectLst/>
                <a:latin typeface="Times New Roman" panose="02020603050405020304" pitchFamily="18" charset="0"/>
                <a:ea typeface="Times New Roman" panose="02020603050405020304" pitchFamily="18" charset="0"/>
              </a:rPr>
              <a:t>If the user select wrong co-ordinate and want to re-select the co-ordinate that he sure about it, there is a option that user can re-position their co-ordinate as shown in the Fig 4:</a:t>
            </a:r>
            <a:endParaRPr lang="en-US" sz="3000" dirty="0"/>
          </a:p>
        </p:txBody>
      </p:sp>
      <p:sp>
        <p:nvSpPr>
          <p:cNvPr id="5" name="Text Placeholder 4">
            <a:extLst>
              <a:ext uri="{FF2B5EF4-FFF2-40B4-BE49-F238E27FC236}">
                <a16:creationId xmlns:a16="http://schemas.microsoft.com/office/drawing/2014/main" id="{47F77A9B-BFCE-A5D6-EDF4-8796EB4071BE}"/>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A43C1693-2DD7-66A9-89D2-B26D89E647F5}"/>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2EACB97F-8EF2-5057-7B24-67B2141307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3876" y="2199003"/>
            <a:ext cx="6484247" cy="4658997"/>
          </a:xfrm>
          <a:prstGeom prst="rect">
            <a:avLst/>
          </a:prstGeom>
          <a:noFill/>
          <a:ln>
            <a:noFill/>
          </a:ln>
        </p:spPr>
      </p:pic>
    </p:spTree>
    <p:extLst>
      <p:ext uri="{BB962C8B-B14F-4D97-AF65-F5344CB8AC3E}">
        <p14:creationId xmlns:p14="http://schemas.microsoft.com/office/powerpoint/2010/main" val="395291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676B-67DB-4C18-4ADB-67C4B0B3685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276BF8F-59FA-A09D-FCEF-E1A7B20D2F3B}"/>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34B82363-EEAA-B4D1-E521-613767E1DB76}"/>
              </a:ext>
            </a:extLst>
          </p:cNvPr>
          <p:cNvSpPr>
            <a:spLocks noGrp="1"/>
          </p:cNvSpPr>
          <p:nvPr>
            <p:ph sz="half" idx="2"/>
          </p:nvPr>
        </p:nvSpPr>
        <p:spPr>
          <a:xfrm>
            <a:off x="1628244" y="194733"/>
            <a:ext cx="10563755" cy="2455862"/>
          </a:xfrm>
        </p:spPr>
        <p:txBody>
          <a:bodyPr>
            <a:normAutofit/>
          </a:bodyPr>
          <a:lstStyle/>
          <a:p>
            <a:r>
              <a:rPr lang="en-US" sz="3000" dirty="0">
                <a:effectLst/>
                <a:latin typeface="Times New Roman" panose="02020603050405020304" pitchFamily="18" charset="0"/>
                <a:ea typeface="Times New Roman" panose="02020603050405020304" pitchFamily="18" charset="0"/>
              </a:rPr>
              <a:t>According to the game rule user must not place more than one character in a single row and column though if user insert the character that is already present in a row or column it shows error as shown in the Fig 5:</a:t>
            </a:r>
            <a:endParaRPr lang="en-US" sz="3000" dirty="0"/>
          </a:p>
        </p:txBody>
      </p:sp>
      <p:sp>
        <p:nvSpPr>
          <p:cNvPr id="5" name="Text Placeholder 4">
            <a:extLst>
              <a:ext uri="{FF2B5EF4-FFF2-40B4-BE49-F238E27FC236}">
                <a16:creationId xmlns:a16="http://schemas.microsoft.com/office/drawing/2014/main" id="{EB87C857-FFF6-BC9D-DA1F-1970AF1599A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855CF966-B294-CE70-A4EE-6AA56DABA19C}"/>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45D82844-20AB-A47C-137D-8023D8A7BB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5819" y="2147887"/>
            <a:ext cx="6726194" cy="4710113"/>
          </a:xfrm>
          <a:prstGeom prst="rect">
            <a:avLst/>
          </a:prstGeom>
          <a:noFill/>
          <a:ln>
            <a:noFill/>
          </a:ln>
        </p:spPr>
      </p:pic>
    </p:spTree>
    <p:extLst>
      <p:ext uri="{BB962C8B-B14F-4D97-AF65-F5344CB8AC3E}">
        <p14:creationId xmlns:p14="http://schemas.microsoft.com/office/powerpoint/2010/main" val="4034399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39548-43E0-CC00-9858-A540A16D2BE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AA8E653-B4A5-6E53-29C4-08EF913013D7}"/>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103C49EF-2B3C-E11B-1B14-37DB36EA0604}"/>
              </a:ext>
            </a:extLst>
          </p:cNvPr>
          <p:cNvSpPr>
            <a:spLocks noGrp="1"/>
          </p:cNvSpPr>
          <p:nvPr>
            <p:ph sz="half" idx="2"/>
          </p:nvPr>
        </p:nvSpPr>
        <p:spPr>
          <a:xfrm>
            <a:off x="1628775" y="0"/>
            <a:ext cx="10563224" cy="3141662"/>
          </a:xfrm>
        </p:spPr>
        <p:txBody>
          <a:bodyPr>
            <a:noAutofit/>
          </a:bodyPr>
          <a:lstStyle/>
          <a:p>
            <a:r>
              <a:rPr lang="en-US" sz="2500" dirty="0">
                <a:effectLst/>
                <a:latin typeface="Times New Roman" panose="02020603050405020304" pitchFamily="18" charset="0"/>
                <a:ea typeface="Times New Roman" panose="02020603050405020304" pitchFamily="18" charset="0"/>
              </a:rPr>
              <a:t>After analyzing our program we found functional error. </a:t>
            </a:r>
            <a:r>
              <a:rPr lang="en-US" sz="2500" dirty="0" err="1">
                <a:effectLst/>
                <a:latin typeface="Times New Roman" panose="02020603050405020304" pitchFamily="18" charset="0"/>
                <a:ea typeface="Times New Roman" panose="02020603050405020304" pitchFamily="18" charset="0"/>
              </a:rPr>
              <a:t>i.e</a:t>
            </a:r>
            <a:r>
              <a:rPr lang="en-US" sz="2500" dirty="0">
                <a:effectLst/>
                <a:latin typeface="Times New Roman" panose="02020603050405020304" pitchFamily="18" charset="0"/>
                <a:ea typeface="Times New Roman" panose="02020603050405020304" pitchFamily="18" charset="0"/>
              </a:rPr>
              <a:t> If the user insert character in one of the available box of the table but later he finds that the inserted value is wrong and he wants to insert other character in that co-ordinate but character is already placed in that box so it throw error which becomes greatest drawback of our program. This shows in the Fig 6: </a:t>
            </a:r>
          </a:p>
          <a:p>
            <a:r>
              <a:rPr lang="en-US" sz="2500" dirty="0">
                <a:effectLst/>
                <a:latin typeface="Times New Roman" panose="02020603050405020304" pitchFamily="18" charset="0"/>
                <a:ea typeface="Times New Roman" panose="02020603050405020304" pitchFamily="18" charset="0"/>
              </a:rPr>
              <a:t>It is Fixable</a:t>
            </a:r>
            <a:endParaRPr lang="en-US" sz="2500" dirty="0"/>
          </a:p>
        </p:txBody>
      </p:sp>
      <p:sp>
        <p:nvSpPr>
          <p:cNvPr id="5" name="Text Placeholder 4">
            <a:extLst>
              <a:ext uri="{FF2B5EF4-FFF2-40B4-BE49-F238E27FC236}">
                <a16:creationId xmlns:a16="http://schemas.microsoft.com/office/drawing/2014/main" id="{F37CD1BA-FB33-F6C6-55BD-CEE5FF95B74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BB7AD71-CC49-CC2F-1220-FC62D877CA74}"/>
              </a:ext>
            </a:extLst>
          </p:cNvPr>
          <p:cNvSpPr>
            <a:spLocks noGrp="1"/>
          </p:cNvSpPr>
          <p:nvPr>
            <p:ph sz="quarter" idx="4"/>
          </p:nvPr>
        </p:nvSpPr>
        <p:spPr/>
        <p:txBody>
          <a:bodyPr>
            <a:normAutofit/>
          </a:bodyPr>
          <a:lstStyle/>
          <a:p>
            <a:endParaRPr lang="en-US"/>
          </a:p>
        </p:txBody>
      </p:sp>
      <p:pic>
        <p:nvPicPr>
          <p:cNvPr id="7" name="Picture 6">
            <a:extLst>
              <a:ext uri="{FF2B5EF4-FFF2-40B4-BE49-F238E27FC236}">
                <a16:creationId xmlns:a16="http://schemas.microsoft.com/office/drawing/2014/main" id="{09B6B58D-A450-86E4-8D7A-E3B4CE52330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5625" y="2438399"/>
            <a:ext cx="7917398" cy="4256087"/>
          </a:xfrm>
          <a:prstGeom prst="rect">
            <a:avLst/>
          </a:prstGeom>
          <a:noFill/>
          <a:ln>
            <a:noFill/>
          </a:ln>
        </p:spPr>
      </p:pic>
    </p:spTree>
    <p:extLst>
      <p:ext uri="{BB962C8B-B14F-4D97-AF65-F5344CB8AC3E}">
        <p14:creationId xmlns:p14="http://schemas.microsoft.com/office/powerpoint/2010/main" val="3080110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B087-F7E6-8A74-3423-551EE1019AF6}"/>
              </a:ext>
            </a:extLst>
          </p:cNvPr>
          <p:cNvSpPr>
            <a:spLocks noGrp="1"/>
          </p:cNvSpPr>
          <p:nvPr>
            <p:ph type="title"/>
          </p:nvPr>
        </p:nvSpPr>
        <p:spPr>
          <a:xfrm>
            <a:off x="1086643" y="0"/>
            <a:ext cx="10018713" cy="1752599"/>
          </a:xfrm>
        </p:spPr>
        <p:txBody>
          <a:bodyPr>
            <a:normAutofit/>
          </a:bodyPr>
          <a:lstStyle/>
          <a:p>
            <a:r>
              <a:rPr lang="en-US" sz="6600" b="1" dirty="0"/>
              <a:t>               INTRODUCTION</a:t>
            </a:r>
          </a:p>
        </p:txBody>
      </p:sp>
      <p:sp>
        <p:nvSpPr>
          <p:cNvPr id="3" name="Content Placeholder 2">
            <a:extLst>
              <a:ext uri="{FF2B5EF4-FFF2-40B4-BE49-F238E27FC236}">
                <a16:creationId xmlns:a16="http://schemas.microsoft.com/office/drawing/2014/main" id="{8FCD3F29-5850-DA71-7392-3B4D75EF40A5}"/>
              </a:ext>
            </a:extLst>
          </p:cNvPr>
          <p:cNvSpPr>
            <a:spLocks noGrp="1"/>
          </p:cNvSpPr>
          <p:nvPr>
            <p:ph idx="1"/>
          </p:nvPr>
        </p:nvSpPr>
        <p:spPr>
          <a:xfrm>
            <a:off x="1362636" y="709053"/>
            <a:ext cx="11353800" cy="6442659"/>
          </a:xfrm>
        </p:spPr>
        <p:txBody>
          <a:bodyPr>
            <a:normAutofit/>
          </a:bodyPr>
          <a:lstStyle/>
          <a:p>
            <a:pPr marL="0" indent="0">
              <a:buNone/>
            </a:pPr>
            <a:r>
              <a:rPr lang="en-US" sz="4400" b="1" dirty="0">
                <a:effectLst/>
                <a:latin typeface="Times New Roman" panose="02020603050405020304" pitchFamily="18" charset="0"/>
                <a:ea typeface="Times New Roman" panose="02020603050405020304" pitchFamily="18" charset="0"/>
              </a:rPr>
              <a:t>1.1 Background</a:t>
            </a:r>
          </a:p>
          <a:p>
            <a:pPr>
              <a:buFont typeface="Wingdings" panose="05000000000000000000" pitchFamily="2" charset="2"/>
              <a:buChar char="Ø"/>
            </a:pPr>
            <a:r>
              <a:rPr lang="en-US" sz="3600" dirty="0">
                <a:effectLst/>
                <a:latin typeface="Times New Roman" panose="02020603050405020304" pitchFamily="18" charset="0"/>
                <a:ea typeface="Times New Roman" panose="02020603050405020304" pitchFamily="18" charset="0"/>
              </a:rPr>
              <a:t>The history of Sudoku dates back to an 18th Century Swiss mathematician’s game called “Latin Squares” </a:t>
            </a:r>
          </a:p>
          <a:p>
            <a:pPr>
              <a:buFont typeface="Wingdings" panose="05000000000000000000" pitchFamily="2" charset="2"/>
              <a:buChar char="Ø"/>
            </a:pPr>
            <a:r>
              <a:rPr lang="en-US" sz="3600" dirty="0">
                <a:effectLst/>
                <a:latin typeface="Times New Roman" panose="02020603050405020304" pitchFamily="18" charset="0"/>
                <a:ea typeface="Times New Roman" panose="02020603050405020304" pitchFamily="18" charset="0"/>
              </a:rPr>
              <a:t>The game first appeared in Japan in 1984 where it was given the name “Sudoku,” </a:t>
            </a:r>
          </a:p>
          <a:p>
            <a:pPr>
              <a:buFont typeface="Wingdings" panose="05000000000000000000" pitchFamily="2" charset="2"/>
              <a:buChar char="Ø"/>
            </a:pPr>
            <a:r>
              <a:rPr lang="en-US" sz="3600" dirty="0"/>
              <a:t>It was later improved in the modern era and given the name </a:t>
            </a:r>
            <a:r>
              <a:rPr lang="en-US" sz="3600" dirty="0" err="1"/>
              <a:t>Wordoku</a:t>
            </a:r>
            <a:r>
              <a:rPr lang="en-US" sz="3600" dirty="0"/>
              <a:t> when it took on an alphabetical format.</a:t>
            </a:r>
          </a:p>
        </p:txBody>
      </p:sp>
    </p:spTree>
    <p:extLst>
      <p:ext uri="{BB962C8B-B14F-4D97-AF65-F5344CB8AC3E}">
        <p14:creationId xmlns:p14="http://schemas.microsoft.com/office/powerpoint/2010/main" val="2421799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528B-6000-99F1-5C98-FEDBBF930C1E}"/>
              </a:ext>
            </a:extLst>
          </p:cNvPr>
          <p:cNvSpPr>
            <a:spLocks noGrp="1"/>
          </p:cNvSpPr>
          <p:nvPr>
            <p:ph type="title"/>
          </p:nvPr>
        </p:nvSpPr>
        <p:spPr>
          <a:xfrm>
            <a:off x="-2111187" y="-400050"/>
            <a:ext cx="12438856" cy="2058519"/>
          </a:xfrm>
        </p:spPr>
        <p:txBody>
          <a:bodyPr/>
          <a:lstStyle/>
          <a:p>
            <a:r>
              <a:rPr lang="en-US" b="1" dirty="0">
                <a:latin typeface="Times New Roman" panose="02020603050405020304" pitchFamily="18" charset="0"/>
                <a:cs typeface="Times New Roman" panose="02020603050405020304" pitchFamily="18" charset="0"/>
              </a:rPr>
              <a:t>1.2 Problem Statement</a:t>
            </a:r>
          </a:p>
        </p:txBody>
      </p:sp>
      <p:sp>
        <p:nvSpPr>
          <p:cNvPr id="3" name="Content Placeholder 2">
            <a:extLst>
              <a:ext uri="{FF2B5EF4-FFF2-40B4-BE49-F238E27FC236}">
                <a16:creationId xmlns:a16="http://schemas.microsoft.com/office/drawing/2014/main" id="{4A6F199B-194C-09F6-729F-B79574A472AF}"/>
              </a:ext>
            </a:extLst>
          </p:cNvPr>
          <p:cNvSpPr>
            <a:spLocks noGrp="1"/>
          </p:cNvSpPr>
          <p:nvPr>
            <p:ph idx="1"/>
          </p:nvPr>
        </p:nvSpPr>
        <p:spPr>
          <a:xfrm>
            <a:off x="1427018" y="1000125"/>
            <a:ext cx="10764982" cy="6432225"/>
          </a:xfrm>
        </p:spPr>
        <p:txBody>
          <a:bodyPr>
            <a:normAutofit/>
          </a:bodyPr>
          <a:lstStyle/>
          <a:p>
            <a:pPr>
              <a:buFont typeface="Wingdings" panose="05000000000000000000" pitchFamily="2" charset="2"/>
              <a:buChar char="Ø"/>
            </a:pPr>
            <a:r>
              <a:rPr lang="en-US" sz="3600" dirty="0"/>
              <a:t>Most of us struggle with the question of how to pass the time while we're idle.</a:t>
            </a:r>
          </a:p>
          <a:p>
            <a:pPr marL="0" indent="0">
              <a:buNone/>
            </a:pPr>
            <a:r>
              <a:rPr lang="en-US" sz="4000" b="1" dirty="0">
                <a:latin typeface="Times New Roman" panose="02020603050405020304" pitchFamily="18" charset="0"/>
                <a:cs typeface="Times New Roman" panose="02020603050405020304" pitchFamily="18" charset="0"/>
              </a:rPr>
              <a:t>1.3 Objectives</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 main goal is to make one of the existing sudoku-making techniques (ALPHABETICAL)</a:t>
            </a:r>
          </a:p>
          <a:p>
            <a:pPr marL="0" indent="0">
              <a:buNone/>
            </a:pPr>
            <a:r>
              <a:rPr lang="en-US" sz="4000" b="1" dirty="0"/>
              <a:t>1.4 Project Features</a:t>
            </a:r>
          </a:p>
          <a:p>
            <a:pPr>
              <a:buFont typeface="Wingdings" panose="05000000000000000000" pitchFamily="2" charset="2"/>
              <a:buChar char="Ø"/>
            </a:pPr>
            <a:r>
              <a:rPr lang="en-US" sz="3600" dirty="0"/>
              <a:t>Accessible from everywhere if device is provided</a:t>
            </a:r>
          </a:p>
          <a:p>
            <a:pPr>
              <a:buFont typeface="Wingdings" panose="05000000000000000000" pitchFamily="2" charset="2"/>
              <a:buChar char="Ø"/>
            </a:pPr>
            <a:r>
              <a:rPr lang="en-US" sz="3600" dirty="0"/>
              <a:t>Hints are available to make it little easier</a:t>
            </a:r>
          </a:p>
          <a:p>
            <a:pPr marL="0" indent="0">
              <a:buNone/>
            </a:pP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550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68A4-A81D-8EE7-EFD8-9FEC9CB87F33}"/>
              </a:ext>
            </a:extLst>
          </p:cNvPr>
          <p:cNvSpPr>
            <a:spLocks noGrp="1"/>
          </p:cNvSpPr>
          <p:nvPr>
            <p:ph type="title"/>
          </p:nvPr>
        </p:nvSpPr>
        <p:spPr>
          <a:xfrm>
            <a:off x="-1066800" y="1"/>
            <a:ext cx="10657897" cy="1260764"/>
          </a:xfrm>
        </p:spPr>
        <p:txBody>
          <a:bodyPr>
            <a:normAutofit/>
          </a:bodyPr>
          <a:lstStyle/>
          <a:p>
            <a:endParaRPr lang="en-US" b="1" dirty="0"/>
          </a:p>
        </p:txBody>
      </p:sp>
      <p:sp>
        <p:nvSpPr>
          <p:cNvPr id="3" name="Content Placeholder 2">
            <a:extLst>
              <a:ext uri="{FF2B5EF4-FFF2-40B4-BE49-F238E27FC236}">
                <a16:creationId xmlns:a16="http://schemas.microsoft.com/office/drawing/2014/main" id="{9505DB89-58B8-787E-7684-9CB0032F52D9}"/>
              </a:ext>
            </a:extLst>
          </p:cNvPr>
          <p:cNvSpPr>
            <a:spLocks noGrp="1"/>
          </p:cNvSpPr>
          <p:nvPr>
            <p:ph idx="1"/>
          </p:nvPr>
        </p:nvSpPr>
        <p:spPr>
          <a:xfrm>
            <a:off x="1870072" y="-1928812"/>
            <a:ext cx="10018713" cy="10915650"/>
          </a:xfrm>
        </p:spPr>
        <p:txBody>
          <a:bodyPr>
            <a:normAutofit/>
          </a:bodyPr>
          <a:lstStyle/>
          <a:p>
            <a:pPr marL="0" indent="0">
              <a:buNone/>
            </a:pPr>
            <a:r>
              <a:rPr lang="en-US" sz="4000" b="1" dirty="0"/>
              <a:t>1.5. Application</a:t>
            </a:r>
          </a:p>
          <a:p>
            <a:pPr>
              <a:buFont typeface="Wingdings" panose="05000000000000000000" pitchFamily="2" charset="2"/>
              <a:buChar char="Ø"/>
            </a:pPr>
            <a:r>
              <a:rPr lang="en-US" sz="3600" dirty="0"/>
              <a:t>Helps with clarity of mind</a:t>
            </a:r>
          </a:p>
          <a:p>
            <a:pPr>
              <a:buFont typeface="Wingdings" panose="05000000000000000000" pitchFamily="2" charset="2"/>
              <a:buChar char="Ø"/>
            </a:pPr>
            <a:r>
              <a:rPr lang="en-US" sz="3600" dirty="0"/>
              <a:t>Mathematics</a:t>
            </a:r>
          </a:p>
          <a:p>
            <a:pPr marL="0" indent="0">
              <a:buNone/>
            </a:pPr>
            <a:r>
              <a:rPr lang="en-US" sz="4400" b="1" dirty="0"/>
              <a:t>1.6 SYSTEM REQUIREMENT</a:t>
            </a:r>
          </a:p>
          <a:p>
            <a:pPr marL="0" indent="0">
              <a:buNone/>
            </a:pPr>
            <a:r>
              <a:rPr lang="en-US" sz="3600" b="1" dirty="0"/>
              <a:t>1.6.1 Software Requirement</a:t>
            </a:r>
            <a:endParaRPr lang="en-US" sz="3600" dirty="0"/>
          </a:p>
          <a:p>
            <a:pPr>
              <a:buFont typeface="Wingdings" panose="05000000000000000000" pitchFamily="2" charset="2"/>
              <a:buChar char="Ø"/>
            </a:pPr>
            <a:r>
              <a:rPr lang="en-US" dirty="0"/>
              <a:t>MinGW compiler or any other</a:t>
            </a:r>
          </a:p>
          <a:p>
            <a:pPr>
              <a:buFont typeface="Wingdings" panose="05000000000000000000" pitchFamily="2" charset="2"/>
              <a:buChar char="Ø"/>
            </a:pPr>
            <a:r>
              <a:rPr lang="en-US" dirty="0"/>
              <a:t>Any IDE software </a:t>
            </a:r>
          </a:p>
          <a:p>
            <a:pPr marL="0" indent="0">
              <a:buNone/>
            </a:pPr>
            <a:r>
              <a:rPr lang="en-US" sz="2800" b="1" dirty="0"/>
              <a:t>1.6.2 Hardware Requirement</a:t>
            </a:r>
          </a:p>
          <a:p>
            <a:pPr>
              <a:buFont typeface="Wingdings" panose="05000000000000000000" pitchFamily="2" charset="2"/>
              <a:buChar char="Ø"/>
            </a:pPr>
            <a:r>
              <a:rPr lang="en-US" dirty="0"/>
              <a:t>Any computer device</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5304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48B9-B0CE-1013-CC2E-F0B1B73BA7F5}"/>
              </a:ext>
            </a:extLst>
          </p:cNvPr>
          <p:cNvSpPr>
            <a:spLocks noGrp="1"/>
          </p:cNvSpPr>
          <p:nvPr>
            <p:ph type="title"/>
          </p:nvPr>
        </p:nvSpPr>
        <p:spPr>
          <a:xfrm>
            <a:off x="1484309" y="0"/>
            <a:ext cx="10018713" cy="1752599"/>
          </a:xfrm>
        </p:spPr>
        <p:txBody>
          <a:bodyPr>
            <a:normAutofit/>
          </a:bodyPr>
          <a:lstStyle/>
          <a:p>
            <a:r>
              <a:rPr lang="en-US" sz="5400" b="1" dirty="0"/>
              <a:t>LITERATURE REVIEW</a:t>
            </a:r>
          </a:p>
        </p:txBody>
      </p:sp>
      <p:sp>
        <p:nvSpPr>
          <p:cNvPr id="3" name="Content Placeholder 2">
            <a:extLst>
              <a:ext uri="{FF2B5EF4-FFF2-40B4-BE49-F238E27FC236}">
                <a16:creationId xmlns:a16="http://schemas.microsoft.com/office/drawing/2014/main" id="{72C9F95C-492E-3034-3F78-7FD47BC8AAD6}"/>
              </a:ext>
            </a:extLst>
          </p:cNvPr>
          <p:cNvSpPr>
            <a:spLocks noGrp="1"/>
          </p:cNvSpPr>
          <p:nvPr>
            <p:ph idx="1"/>
          </p:nvPr>
        </p:nvSpPr>
        <p:spPr>
          <a:xfrm>
            <a:off x="1627185" y="314324"/>
            <a:ext cx="10018713" cy="8429626"/>
          </a:xfrm>
        </p:spPr>
        <p:txBody>
          <a:bodyPr>
            <a:noAutofit/>
          </a:bodyPr>
          <a:lstStyle/>
          <a:p>
            <a:pPr>
              <a:buFont typeface="Wingdings" panose="05000000000000000000" pitchFamily="2" charset="2"/>
              <a:buChar char="Ø"/>
            </a:pPr>
            <a:r>
              <a:rPr lang="en-US" sz="3600" dirty="0">
                <a:effectLst/>
                <a:latin typeface="Times New Roman" panose="02020603050405020304" pitchFamily="18" charset="0"/>
                <a:ea typeface="Times New Roman" panose="02020603050405020304" pitchFamily="18" charset="0"/>
              </a:rPr>
              <a:t>The first project we reviewed was of </a:t>
            </a:r>
            <a:r>
              <a:rPr lang="en-US" sz="3600" dirty="0" err="1">
                <a:effectLst/>
                <a:latin typeface="Times New Roman" panose="02020603050405020304" pitchFamily="18" charset="0"/>
                <a:ea typeface="Times New Roman" panose="02020603050405020304" pitchFamily="18" charset="0"/>
              </a:rPr>
              <a:t>Tarun</a:t>
            </a:r>
            <a:r>
              <a:rPr lang="en-US" sz="3600" dirty="0">
                <a:effectLst/>
                <a:latin typeface="Times New Roman" panose="02020603050405020304" pitchFamily="18" charset="0"/>
                <a:ea typeface="Times New Roman" panose="02020603050405020304" pitchFamily="18" charset="0"/>
              </a:rPr>
              <a:t> Kumar from “</a:t>
            </a:r>
            <a:r>
              <a:rPr lang="en-US" sz="3600" dirty="0" err="1">
                <a:effectLst/>
                <a:latin typeface="Times New Roman" panose="02020603050405020304" pitchFamily="18" charset="0"/>
                <a:ea typeface="Times New Roman" panose="02020603050405020304" pitchFamily="18" charset="0"/>
              </a:rPr>
              <a:t>Ims</a:t>
            </a:r>
            <a:r>
              <a:rPr lang="en-US" sz="3600" dirty="0">
                <a:effectLst/>
                <a:latin typeface="Times New Roman" panose="02020603050405020304" pitchFamily="18" charset="0"/>
                <a:ea typeface="Times New Roman" panose="02020603050405020304" pitchFamily="18" charset="0"/>
              </a:rPr>
              <a:t> Engineering College, </a:t>
            </a:r>
            <a:r>
              <a:rPr lang="en-US" sz="3600" dirty="0" err="1">
                <a:effectLst/>
                <a:latin typeface="Times New Roman" panose="02020603050405020304" pitchFamily="18" charset="0"/>
                <a:ea typeface="Times New Roman" panose="02020603050405020304" pitchFamily="18" charset="0"/>
              </a:rPr>
              <a:t>Gaziabaad</a:t>
            </a:r>
            <a:r>
              <a:rPr lang="en-US" sz="3600" dirty="0">
                <a:effectLst/>
                <a:latin typeface="Times New Roman" panose="02020603050405020304" pitchFamily="18" charset="0"/>
                <a:ea typeface="Times New Roman" panose="02020603050405020304" pitchFamily="18" charset="0"/>
              </a:rPr>
              <a:t>” </a:t>
            </a:r>
            <a:endParaRPr lang="en-US" sz="3600" dirty="0">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3600" dirty="0">
                <a:effectLst/>
                <a:latin typeface="Times New Roman" panose="02020603050405020304" pitchFamily="18" charset="0"/>
                <a:ea typeface="Times New Roman" panose="02020603050405020304" pitchFamily="18" charset="0"/>
              </a:rPr>
              <a:t>He used Java swing and code blocks to create the project</a:t>
            </a:r>
          </a:p>
          <a:p>
            <a:pPr>
              <a:buFont typeface="Wingdings" panose="05000000000000000000" pitchFamily="2" charset="2"/>
              <a:buChar char="Ø"/>
            </a:pPr>
            <a:r>
              <a:rPr lang="en-US" sz="3600" dirty="0">
                <a:effectLst/>
                <a:latin typeface="Times New Roman" panose="02020603050405020304" pitchFamily="18" charset="0"/>
                <a:ea typeface="Times New Roman" panose="02020603050405020304" pitchFamily="18" charset="0"/>
              </a:rPr>
              <a:t>This project included features like </a:t>
            </a:r>
            <a:r>
              <a:rPr lang="en-US" sz="3600" dirty="0">
                <a:latin typeface="Times New Roman" panose="02020603050405020304" pitchFamily="18" charset="0"/>
                <a:ea typeface="Times New Roman" panose="02020603050405020304" pitchFamily="18" charset="0"/>
              </a:rPr>
              <a:t>proper GUI, levels</a:t>
            </a:r>
            <a:r>
              <a:rPr lang="en-US" sz="3600" dirty="0">
                <a:effectLst/>
                <a:latin typeface="Times New Roman" panose="02020603050405020304" pitchFamily="18" charset="0"/>
                <a:ea typeface="Times New Roman" panose="02020603050405020304" pitchFamily="18" charset="0"/>
              </a:rPr>
              <a:t> </a:t>
            </a:r>
            <a:r>
              <a:rPr lang="en-US" sz="3600" dirty="0" err="1">
                <a:effectLst/>
                <a:latin typeface="Times New Roman" panose="02020603050405020304" pitchFamily="18" charset="0"/>
                <a:ea typeface="Times New Roman" panose="02020603050405020304" pitchFamily="18" charset="0"/>
              </a:rPr>
              <a:t>etc</a:t>
            </a:r>
            <a:endParaRPr lang="en-US" sz="36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3600" dirty="0">
                <a:effectLst/>
                <a:latin typeface="Times New Roman" panose="02020603050405020304" pitchFamily="18" charset="0"/>
                <a:ea typeface="Times New Roman" panose="02020603050405020304" pitchFamily="18" charset="0"/>
              </a:rPr>
              <a:t>We also reviewed another project done by Gokul das </a:t>
            </a:r>
          </a:p>
          <a:p>
            <a:pPr>
              <a:buFont typeface="Wingdings" panose="05000000000000000000" pitchFamily="2" charset="2"/>
              <a:buChar char="Ø"/>
            </a:pPr>
            <a:endParaRPr lang="en-US" sz="36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US" sz="3600" dirty="0"/>
          </a:p>
        </p:txBody>
      </p:sp>
    </p:spTree>
    <p:extLst>
      <p:ext uri="{BB962C8B-B14F-4D97-AF65-F5344CB8AC3E}">
        <p14:creationId xmlns:p14="http://schemas.microsoft.com/office/powerpoint/2010/main" val="4066566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5218-F2E7-AED1-E70D-12594516CB2A}"/>
              </a:ext>
            </a:extLst>
          </p:cNvPr>
          <p:cNvSpPr>
            <a:spLocks noGrp="1"/>
          </p:cNvSpPr>
          <p:nvPr>
            <p:ph type="title"/>
          </p:nvPr>
        </p:nvSpPr>
        <p:spPr>
          <a:xfrm>
            <a:off x="-1686750" y="0"/>
            <a:ext cx="10018713" cy="1117327"/>
          </a:xfrm>
        </p:spPr>
        <p:txBody>
          <a:bodyPr>
            <a:normAutofit/>
          </a:bodyPr>
          <a:lstStyle/>
          <a:p>
            <a:r>
              <a:rPr lang="en-US" sz="5400" b="1" dirty="0"/>
              <a:t>Continue…</a:t>
            </a:r>
          </a:p>
        </p:txBody>
      </p:sp>
      <p:sp>
        <p:nvSpPr>
          <p:cNvPr id="3" name="Content Placeholder 2">
            <a:extLst>
              <a:ext uri="{FF2B5EF4-FFF2-40B4-BE49-F238E27FC236}">
                <a16:creationId xmlns:a16="http://schemas.microsoft.com/office/drawing/2014/main" id="{868FE140-065C-4694-0D50-904BC0A7FB97}"/>
              </a:ext>
            </a:extLst>
          </p:cNvPr>
          <p:cNvSpPr>
            <a:spLocks noGrp="1"/>
          </p:cNvSpPr>
          <p:nvPr>
            <p:ph idx="1"/>
          </p:nvPr>
        </p:nvSpPr>
        <p:spPr>
          <a:xfrm>
            <a:off x="1384299" y="1243013"/>
            <a:ext cx="10018713" cy="6581344"/>
          </a:xfrm>
        </p:spPr>
        <p:txBody>
          <a:bodyPr>
            <a:normAutofit lnSpcReduction="10000"/>
          </a:bodyPr>
          <a:lstStyle/>
          <a:p>
            <a:pPr>
              <a:buFont typeface="Wingdings" panose="05000000000000000000" pitchFamily="2" charset="2"/>
              <a:buChar char="Ø"/>
            </a:pPr>
            <a:r>
              <a:rPr lang="en-US" sz="3500" dirty="0">
                <a:effectLst/>
                <a:latin typeface="Times New Roman" panose="02020603050405020304" pitchFamily="18" charset="0"/>
                <a:ea typeface="Times New Roman" panose="02020603050405020304" pitchFamily="18" charset="0"/>
              </a:rPr>
              <a:t>In that Project he created </a:t>
            </a:r>
            <a:r>
              <a:rPr lang="en-US" sz="3500" dirty="0" err="1">
                <a:effectLst/>
                <a:latin typeface="Times New Roman" panose="02020603050405020304" pitchFamily="18" charset="0"/>
                <a:ea typeface="Times New Roman" panose="02020603050405020304" pitchFamily="18" charset="0"/>
              </a:rPr>
              <a:t>soduko</a:t>
            </a:r>
            <a:r>
              <a:rPr lang="en-US" sz="3500" dirty="0">
                <a:effectLst/>
                <a:latin typeface="Times New Roman" panose="02020603050405020304" pitchFamily="18" charset="0"/>
                <a:ea typeface="Times New Roman" panose="02020603050405020304" pitchFamily="18" charset="0"/>
              </a:rPr>
              <a:t> game using C#. </a:t>
            </a:r>
          </a:p>
          <a:p>
            <a:pPr>
              <a:buFont typeface="Wingdings" panose="05000000000000000000" pitchFamily="2" charset="2"/>
              <a:buChar char="Ø"/>
            </a:pPr>
            <a:r>
              <a:rPr lang="en-US" sz="3500" dirty="0">
                <a:effectLst/>
                <a:latin typeface="Times New Roman" panose="02020603050405020304" pitchFamily="18" charset="0"/>
                <a:ea typeface="Times New Roman" panose="02020603050405020304" pitchFamily="18" charset="0"/>
              </a:rPr>
              <a:t>Its was consists </a:t>
            </a:r>
            <a:r>
              <a:rPr lang="en-US" sz="3500" dirty="0">
                <a:latin typeface="Times New Roman" panose="02020603050405020304" pitchFamily="18" charset="0"/>
                <a:ea typeface="Times New Roman" panose="02020603050405020304" pitchFamily="18" charset="0"/>
              </a:rPr>
              <a:t>of</a:t>
            </a:r>
            <a:r>
              <a:rPr lang="en-US" sz="3500" dirty="0">
                <a:effectLst/>
                <a:latin typeface="Times New Roman" panose="02020603050405020304" pitchFamily="18" charset="0"/>
                <a:ea typeface="Times New Roman" panose="02020603050405020304" pitchFamily="18" charset="0"/>
              </a:rPr>
              <a:t> Auto generation of sudoku table, sudoku table solver </a:t>
            </a:r>
            <a:r>
              <a:rPr lang="en-US" sz="3500" dirty="0" err="1">
                <a:effectLst/>
                <a:latin typeface="Times New Roman" panose="02020603050405020304" pitchFamily="18" charset="0"/>
                <a:ea typeface="Times New Roman" panose="02020603050405020304" pitchFamily="18" charset="0"/>
              </a:rPr>
              <a:t>etc</a:t>
            </a:r>
            <a:r>
              <a:rPr lang="en-US" sz="3500" dirty="0">
                <a:effectLst/>
                <a:latin typeface="Times New Roman" panose="02020603050405020304" pitchFamily="18" charset="0"/>
                <a:ea typeface="Times New Roman" panose="02020603050405020304" pitchFamily="18" charset="0"/>
              </a:rPr>
              <a:t> </a:t>
            </a:r>
          </a:p>
          <a:p>
            <a:pPr>
              <a:buFont typeface="Wingdings" panose="05000000000000000000" pitchFamily="2" charset="2"/>
              <a:buChar char="Ø"/>
            </a:pPr>
            <a:r>
              <a:rPr lang="en-US" sz="3500" dirty="0">
                <a:effectLst/>
                <a:latin typeface="Times New Roman" panose="02020603050405020304" pitchFamily="18" charset="0"/>
                <a:ea typeface="Times New Roman" panose="02020603050405020304" pitchFamily="18" charset="0"/>
              </a:rPr>
              <a:t>Many of the projects that we reviewed contained features like Generating automatic sudoku table, auto check the correct value, good graphics </a:t>
            </a:r>
            <a:r>
              <a:rPr lang="en-US" sz="3500" dirty="0" err="1">
                <a:effectLst/>
                <a:latin typeface="Times New Roman" panose="02020603050405020304" pitchFamily="18" charset="0"/>
                <a:ea typeface="Times New Roman" panose="02020603050405020304" pitchFamily="18" charset="0"/>
              </a:rPr>
              <a:t>etc</a:t>
            </a:r>
            <a:endParaRPr lang="en-US" sz="35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3500" dirty="0">
                <a:effectLst/>
                <a:latin typeface="Times New Roman" panose="02020603050405020304" pitchFamily="18" charset="0"/>
                <a:ea typeface="Times New Roman" panose="02020603050405020304" pitchFamily="18" charset="0"/>
              </a:rPr>
              <a:t>we decided to combine these feature in our game </a:t>
            </a:r>
            <a:r>
              <a:rPr lang="en-US" sz="3500" dirty="0" err="1">
                <a:effectLst/>
                <a:latin typeface="Times New Roman" panose="02020603050405020304" pitchFamily="18" charset="0"/>
                <a:ea typeface="Times New Roman" panose="02020603050405020304" pitchFamily="18" charset="0"/>
              </a:rPr>
              <a:t>Wordoku</a:t>
            </a:r>
            <a:r>
              <a:rPr lang="en-US" sz="3500" dirty="0">
                <a:latin typeface="Times New Roman" panose="02020603050405020304" pitchFamily="18" charset="0"/>
                <a:ea typeface="Times New Roman" panose="02020603050405020304" pitchFamily="18" charset="0"/>
              </a:rPr>
              <a:t> </a:t>
            </a:r>
            <a:r>
              <a:rPr lang="en-US" sz="3500" dirty="0">
                <a:effectLst/>
                <a:latin typeface="Times New Roman" panose="02020603050405020304" pitchFamily="18" charset="0"/>
                <a:ea typeface="Times New Roman" panose="02020603050405020304" pitchFamily="18" charset="0"/>
              </a:rPr>
              <a:t>with the reference of sudoku </a:t>
            </a:r>
          </a:p>
          <a:p>
            <a:pPr>
              <a:buFont typeface="Wingdings" panose="05000000000000000000" pitchFamily="2" charset="2"/>
              <a:buChar char="Ø"/>
            </a:pPr>
            <a:r>
              <a:rPr lang="en-US" sz="3500" dirty="0">
                <a:effectLst/>
                <a:latin typeface="Times New Roman" panose="02020603050405020304" pitchFamily="18" charset="0"/>
                <a:ea typeface="Times New Roman" panose="02020603050405020304" pitchFamily="18" charset="0"/>
              </a:rPr>
              <a:t>With these features everyone can play this game with different variant like number as well as alphabetical so they won’t get bored easily</a:t>
            </a:r>
          </a:p>
          <a:p>
            <a:pPr>
              <a:buFont typeface="Wingdings" panose="05000000000000000000" pitchFamily="2" charset="2"/>
              <a:buChar char="Ø"/>
            </a:pPr>
            <a:endParaRPr lang="en-US" sz="3600" dirty="0">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US" sz="3600" dirty="0"/>
          </a:p>
        </p:txBody>
      </p:sp>
    </p:spTree>
    <p:extLst>
      <p:ext uri="{BB962C8B-B14F-4D97-AF65-F5344CB8AC3E}">
        <p14:creationId xmlns:p14="http://schemas.microsoft.com/office/powerpoint/2010/main" val="217686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3A21-E806-FF94-8054-E862AAC5D379}"/>
              </a:ext>
            </a:extLst>
          </p:cNvPr>
          <p:cNvSpPr>
            <a:spLocks noGrp="1"/>
          </p:cNvSpPr>
          <p:nvPr>
            <p:ph type="title"/>
          </p:nvPr>
        </p:nvSpPr>
        <p:spPr>
          <a:xfrm>
            <a:off x="1484311" y="1"/>
            <a:ext cx="10018713" cy="1066800"/>
          </a:xfrm>
        </p:spPr>
        <p:txBody>
          <a:bodyPr>
            <a:normAutofit/>
          </a:bodyPr>
          <a:lstStyle/>
          <a:p>
            <a:r>
              <a:rPr lang="en-US" sz="5400" b="1" dirty="0"/>
              <a:t>METHODOLOGY</a:t>
            </a:r>
          </a:p>
        </p:txBody>
      </p:sp>
      <p:sp>
        <p:nvSpPr>
          <p:cNvPr id="3" name="Content Placeholder 2">
            <a:extLst>
              <a:ext uri="{FF2B5EF4-FFF2-40B4-BE49-F238E27FC236}">
                <a16:creationId xmlns:a16="http://schemas.microsoft.com/office/drawing/2014/main" id="{4F7FD98C-1AAD-4AE3-EF6E-18CCDF8D24DC}"/>
              </a:ext>
            </a:extLst>
          </p:cNvPr>
          <p:cNvSpPr>
            <a:spLocks noGrp="1"/>
          </p:cNvSpPr>
          <p:nvPr>
            <p:ph idx="1"/>
          </p:nvPr>
        </p:nvSpPr>
        <p:spPr>
          <a:xfrm>
            <a:off x="1484310" y="277092"/>
            <a:ext cx="10018713" cy="2729344"/>
          </a:xfrm>
        </p:spPr>
        <p:txBody>
          <a:bodyPr>
            <a:normAutofit/>
          </a:bodyPr>
          <a:lstStyle/>
          <a:p>
            <a:pPr>
              <a:buFont typeface="Wingdings" panose="05000000000000000000" pitchFamily="2" charset="2"/>
              <a:buChar char="Ø"/>
            </a:pPr>
            <a:r>
              <a:rPr lang="en-GB" dirty="0">
                <a:effectLst/>
                <a:latin typeface="Times New Roman" panose="02020603050405020304" pitchFamily="18" charset="0"/>
                <a:ea typeface="Times New Roman" panose="02020603050405020304" pitchFamily="18" charset="0"/>
              </a:rPr>
              <a:t>We have used Dev-C++ IDE for development</a:t>
            </a:r>
          </a:p>
          <a:p>
            <a:pPr>
              <a:buFont typeface="Wingdings" panose="05000000000000000000" pitchFamily="2" charset="2"/>
              <a:buChar char="Ø"/>
            </a:pPr>
            <a:r>
              <a:rPr lang="en-US" u="sng" dirty="0">
                <a:solidFill>
                  <a:srgbClr val="18BC9C"/>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Dev-C++</a:t>
            </a:r>
            <a:r>
              <a:rPr lang="en-US" dirty="0">
                <a:solidFill>
                  <a:srgbClr val="2C3E50"/>
                </a:solidFill>
                <a:effectLst/>
                <a:latin typeface="Times New Roman" panose="02020603050405020304" pitchFamily="18" charset="0"/>
                <a:ea typeface="Times New Roman" panose="02020603050405020304" pitchFamily="18" charset="0"/>
              </a:rPr>
              <a:t> is a full-featured C and C++ Integrated Development Environment (IDE) for Windows platforms</a:t>
            </a:r>
            <a:endParaRPr lang="en-US" dirty="0"/>
          </a:p>
        </p:txBody>
      </p:sp>
      <p:pic>
        <p:nvPicPr>
          <p:cNvPr id="4" name="Picture 3">
            <a:extLst>
              <a:ext uri="{FF2B5EF4-FFF2-40B4-BE49-F238E27FC236}">
                <a16:creationId xmlns:a16="http://schemas.microsoft.com/office/drawing/2014/main" id="{C37BEB3D-3DE9-C51B-8805-FBC5EFBAD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527" y="2462643"/>
            <a:ext cx="5274945" cy="3613150"/>
          </a:xfrm>
          <a:prstGeom prst="rect">
            <a:avLst/>
          </a:prstGeom>
        </p:spPr>
      </p:pic>
      <p:sp>
        <p:nvSpPr>
          <p:cNvPr id="5" name="TextBox 4">
            <a:extLst>
              <a:ext uri="{FF2B5EF4-FFF2-40B4-BE49-F238E27FC236}">
                <a16:creationId xmlns:a16="http://schemas.microsoft.com/office/drawing/2014/main" id="{FA06B2B3-730E-3805-12CE-618445505EFB}"/>
              </a:ext>
            </a:extLst>
          </p:cNvPr>
          <p:cNvSpPr txBox="1"/>
          <p:nvPr/>
        </p:nvSpPr>
        <p:spPr>
          <a:xfrm>
            <a:off x="5430981" y="6075793"/>
            <a:ext cx="3823854" cy="461665"/>
          </a:xfrm>
          <a:prstGeom prst="rect">
            <a:avLst/>
          </a:prstGeom>
          <a:noFill/>
        </p:spPr>
        <p:txBody>
          <a:bodyPr wrap="square" rtlCol="0">
            <a:spAutoFit/>
          </a:bodyPr>
          <a:lstStyle/>
          <a:p>
            <a:r>
              <a:rPr lang="en-US" sz="2400" dirty="0"/>
              <a:t>Fig: Dev-</a:t>
            </a:r>
            <a:r>
              <a:rPr lang="en-US" sz="2400" dirty="0" err="1"/>
              <a:t>c++</a:t>
            </a:r>
            <a:endParaRPr lang="en-US" sz="2400" dirty="0"/>
          </a:p>
        </p:txBody>
      </p:sp>
    </p:spTree>
    <p:extLst>
      <p:ext uri="{BB962C8B-B14F-4D97-AF65-F5344CB8AC3E}">
        <p14:creationId xmlns:p14="http://schemas.microsoft.com/office/powerpoint/2010/main" val="374064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D7FD4-3131-C1CF-E3CD-C26DAAAC9692}"/>
              </a:ext>
            </a:extLst>
          </p:cNvPr>
          <p:cNvSpPr>
            <a:spLocks noGrp="1"/>
          </p:cNvSpPr>
          <p:nvPr>
            <p:ph type="title"/>
          </p:nvPr>
        </p:nvSpPr>
        <p:spPr>
          <a:xfrm>
            <a:off x="966883" y="0"/>
            <a:ext cx="8634318" cy="1129553"/>
          </a:xfrm>
        </p:spPr>
        <p:txBody>
          <a:bodyPr>
            <a:normAutofit fontScale="90000"/>
          </a:bodyPr>
          <a:lstStyle/>
          <a:p>
            <a:r>
              <a:rPr lang="en-US" sz="4000" b="1" dirty="0"/>
              <a:t>Hardware and software requirement</a:t>
            </a:r>
            <a:br>
              <a:rPr lang="en-US" sz="4000" b="1" dirty="0"/>
            </a:br>
            <a:endParaRPr lang="en-US" dirty="0"/>
          </a:p>
        </p:txBody>
      </p:sp>
      <p:sp>
        <p:nvSpPr>
          <p:cNvPr id="3" name="Content Placeholder 2">
            <a:extLst>
              <a:ext uri="{FF2B5EF4-FFF2-40B4-BE49-F238E27FC236}">
                <a16:creationId xmlns:a16="http://schemas.microsoft.com/office/drawing/2014/main" id="{190D98D9-E381-9467-4C87-C18DC580AFCD}"/>
              </a:ext>
            </a:extLst>
          </p:cNvPr>
          <p:cNvSpPr>
            <a:spLocks noGrp="1"/>
          </p:cNvSpPr>
          <p:nvPr>
            <p:ph idx="1"/>
          </p:nvPr>
        </p:nvSpPr>
        <p:spPr>
          <a:xfrm>
            <a:off x="1650157" y="-1909482"/>
            <a:ext cx="10018713" cy="7100047"/>
          </a:xfrm>
        </p:spPr>
        <p:txBody>
          <a:bodyPr/>
          <a:lstStyle/>
          <a:p>
            <a:pPr>
              <a:buFont typeface="Wingdings" panose="05000000000000000000" pitchFamily="2" charset="2"/>
              <a:buChar char="Ø"/>
            </a:pPr>
            <a:r>
              <a:rPr lang="en-US" dirty="0"/>
              <a:t>C programming language is used </a:t>
            </a:r>
          </a:p>
          <a:p>
            <a:pPr>
              <a:buFont typeface="Wingdings" panose="05000000000000000000" pitchFamily="2" charset="2"/>
              <a:buChar char="Ø"/>
            </a:pPr>
            <a:r>
              <a:rPr lang="en-US" dirty="0"/>
              <a:t>Dev-</a:t>
            </a:r>
            <a:r>
              <a:rPr lang="en-US" dirty="0" err="1"/>
              <a:t>c++</a:t>
            </a:r>
            <a:r>
              <a:rPr lang="en-US" dirty="0"/>
              <a:t> IDE is used </a:t>
            </a:r>
          </a:p>
          <a:p>
            <a:pPr marL="0" indent="0">
              <a:buNone/>
            </a:pPr>
            <a:r>
              <a:rPr lang="en-US" sz="3600" b="1" dirty="0">
                <a:effectLst/>
                <a:latin typeface="Times New Roman" panose="02020603050405020304" pitchFamily="18" charset="0"/>
                <a:ea typeface="Times New Roman" panose="02020603050405020304" pitchFamily="18" charset="0"/>
              </a:rPr>
              <a:t>Proposed project block diagram</a:t>
            </a:r>
          </a:p>
          <a:p>
            <a:endParaRPr lang="en-US" dirty="0"/>
          </a:p>
        </p:txBody>
      </p:sp>
      <p:pic>
        <p:nvPicPr>
          <p:cNvPr id="4" name="Picture 3">
            <a:extLst>
              <a:ext uri="{FF2B5EF4-FFF2-40B4-BE49-F238E27FC236}">
                <a16:creationId xmlns:a16="http://schemas.microsoft.com/office/drawing/2014/main" id="{6A6AC3B6-43D9-4582-00E6-E10EE8B90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874" y="2258801"/>
            <a:ext cx="6900113" cy="3424722"/>
          </a:xfrm>
          <a:prstGeom prst="rect">
            <a:avLst/>
          </a:prstGeom>
        </p:spPr>
      </p:pic>
      <p:sp>
        <p:nvSpPr>
          <p:cNvPr id="5" name="TextBox 4">
            <a:extLst>
              <a:ext uri="{FF2B5EF4-FFF2-40B4-BE49-F238E27FC236}">
                <a16:creationId xmlns:a16="http://schemas.microsoft.com/office/drawing/2014/main" id="{E33D1F08-A035-460E-2FA5-EC462BD22CA3}"/>
              </a:ext>
            </a:extLst>
          </p:cNvPr>
          <p:cNvSpPr txBox="1"/>
          <p:nvPr/>
        </p:nvSpPr>
        <p:spPr>
          <a:xfrm>
            <a:off x="3128131" y="5782235"/>
            <a:ext cx="4311821" cy="461665"/>
          </a:xfrm>
          <a:prstGeom prst="rect">
            <a:avLst/>
          </a:prstGeom>
          <a:noFill/>
        </p:spPr>
        <p:txBody>
          <a:bodyPr wrap="none" rtlCol="0">
            <a:spAutoFit/>
          </a:bodyPr>
          <a:lstStyle/>
          <a:p>
            <a:r>
              <a:rPr lang="en-US" sz="2400" b="1" dirty="0"/>
              <a:t>Fig: Block diagram of </a:t>
            </a:r>
            <a:r>
              <a:rPr lang="en-US" sz="2400" b="1" dirty="0" err="1"/>
              <a:t>Wordoku</a:t>
            </a:r>
            <a:r>
              <a:rPr lang="en-US" sz="2400" b="1" dirty="0"/>
              <a:t> </a:t>
            </a:r>
          </a:p>
        </p:txBody>
      </p:sp>
    </p:spTree>
    <p:extLst>
      <p:ext uri="{BB962C8B-B14F-4D97-AF65-F5344CB8AC3E}">
        <p14:creationId xmlns:p14="http://schemas.microsoft.com/office/powerpoint/2010/main" val="343789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FC5C-90C6-63DC-3175-EC2F0AC57E54}"/>
              </a:ext>
            </a:extLst>
          </p:cNvPr>
          <p:cNvSpPr>
            <a:spLocks noGrp="1"/>
          </p:cNvSpPr>
          <p:nvPr>
            <p:ph type="title"/>
          </p:nvPr>
        </p:nvSpPr>
        <p:spPr>
          <a:xfrm>
            <a:off x="-653771" y="0"/>
            <a:ext cx="10018713" cy="1752599"/>
          </a:xfrm>
        </p:spPr>
        <p:txBody>
          <a:bodyPr>
            <a:normAutofit fontScale="90000"/>
          </a:bodyPr>
          <a:lstStyle/>
          <a:p>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Entity-relationship model</a:t>
            </a:r>
            <a:b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dirty="0"/>
            </a:br>
            <a:endParaRPr lang="en-US" dirty="0"/>
          </a:p>
        </p:txBody>
      </p:sp>
      <p:pic>
        <p:nvPicPr>
          <p:cNvPr id="5" name="Content Placeholder 4">
            <a:extLst>
              <a:ext uri="{FF2B5EF4-FFF2-40B4-BE49-F238E27FC236}">
                <a16:creationId xmlns:a16="http://schemas.microsoft.com/office/drawing/2014/main" id="{FF5CD96C-5991-8CCE-8938-1AAA0409E9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1494" y="897323"/>
            <a:ext cx="7019365" cy="5207641"/>
          </a:xfrm>
          <a:prstGeom prst="rect">
            <a:avLst/>
          </a:prstGeom>
        </p:spPr>
      </p:pic>
    </p:spTree>
    <p:extLst>
      <p:ext uri="{BB962C8B-B14F-4D97-AF65-F5344CB8AC3E}">
        <p14:creationId xmlns:p14="http://schemas.microsoft.com/office/powerpoint/2010/main" val="3991235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297</TotalTime>
  <Words>615</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Corbel</vt:lpstr>
      <vt:lpstr>Times New Roman</vt:lpstr>
      <vt:lpstr>Wingdings</vt:lpstr>
      <vt:lpstr>Parallax</vt:lpstr>
      <vt:lpstr>   PROJECT FINAL DEFFENCE ON [SUDOKU GAME (ALPHABETICAL)]</vt:lpstr>
      <vt:lpstr>               INTRODUCTION</vt:lpstr>
      <vt:lpstr>1.2 Problem Statement</vt:lpstr>
      <vt:lpstr>PowerPoint Presentation</vt:lpstr>
      <vt:lpstr>LITERATURE REVIEW</vt:lpstr>
      <vt:lpstr>Continue…</vt:lpstr>
      <vt:lpstr>METHODOLOGY</vt:lpstr>
      <vt:lpstr>Hardware and software requirement </vt:lpstr>
      <vt:lpstr>Entity-relationship model  </vt:lpstr>
      <vt:lpstr>Working principle (flowchart) </vt:lpstr>
      <vt:lpstr>Result and Analysis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MID-TERM DEFFENCE ON [SUDOKU GAME (ALPHABETICAL)]</dc:title>
  <dc:creator>akash chaudhary</dc:creator>
  <cp:lastModifiedBy>akash chaudhary</cp:lastModifiedBy>
  <cp:revision>5</cp:revision>
  <dcterms:created xsi:type="dcterms:W3CDTF">2022-09-22T13:38:14Z</dcterms:created>
  <dcterms:modified xsi:type="dcterms:W3CDTF">2022-11-04T14:37:22Z</dcterms:modified>
</cp:coreProperties>
</file>