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8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9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0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11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2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3.xml" ContentType="application/vnd.openxmlformats-officedocument.theme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14.xml" ContentType="application/vnd.openxmlformats-officedocument.theme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8" r:id="rId4"/>
    <p:sldMasterId id="2147483713" r:id="rId5"/>
    <p:sldMasterId id="2147483725" r:id="rId6"/>
    <p:sldMasterId id="2147483737" r:id="rId7"/>
    <p:sldMasterId id="2147483752" r:id="rId8"/>
    <p:sldMasterId id="2147483766" r:id="rId9"/>
    <p:sldMasterId id="2147483781" r:id="rId10"/>
    <p:sldMasterId id="2147483796" r:id="rId11"/>
    <p:sldMasterId id="2147483810" r:id="rId12"/>
    <p:sldMasterId id="2147483824" r:id="rId13"/>
    <p:sldMasterId id="2147483839" r:id="rId14"/>
    <p:sldMasterId id="2147483851" r:id="rId15"/>
  </p:sldMasterIdLst>
  <p:notesMasterIdLst>
    <p:notesMasterId r:id="rId60"/>
  </p:notesMasterIdLst>
  <p:sldIdLst>
    <p:sldId id="256" r:id="rId16"/>
    <p:sldId id="258" r:id="rId17"/>
    <p:sldId id="257" r:id="rId18"/>
    <p:sldId id="260" r:id="rId19"/>
    <p:sldId id="259" r:id="rId20"/>
    <p:sldId id="262" r:id="rId21"/>
    <p:sldId id="261" r:id="rId22"/>
    <p:sldId id="263" r:id="rId23"/>
    <p:sldId id="264" r:id="rId24"/>
    <p:sldId id="265" r:id="rId25"/>
    <p:sldId id="266" r:id="rId26"/>
    <p:sldId id="267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301" r:id="rId52"/>
    <p:sldId id="299" r:id="rId53"/>
    <p:sldId id="300" r:id="rId54"/>
    <p:sldId id="282" r:id="rId55"/>
    <p:sldId id="283" r:id="rId56"/>
    <p:sldId id="279" r:id="rId57"/>
    <p:sldId id="280" r:id="rId58"/>
    <p:sldId id="281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Relationship Id="rId61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slide" Target="slides/slide41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wmf"/><Relationship Id="rId7" Type="http://schemas.openxmlformats.org/officeDocument/2006/relationships/image" Target="../media/image24.e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C1EB7-9984-44B4-B4DF-ECCE159E3A59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973E5-82CB-4D2E-B053-DCE15BEF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0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0FBD7BF-4C83-4C1E-9DF1-6B61CEEB867B}" type="slidenum">
              <a:rPr lang="en-US" sz="1200">
                <a:solidFill>
                  <a:prstClr val="black"/>
                </a:solidFill>
              </a:rPr>
              <a:pPr eaLnBrk="1" hangingPunct="1"/>
              <a:t>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DAEB5-F23C-4634-BA2D-63706950CBF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897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DAEB5-F23C-4634-BA2D-63706950CBF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897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DAEB5-F23C-4634-BA2D-63706950CBFB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897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DAEB5-F23C-4634-BA2D-63706950CBF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89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DAEB5-F23C-4634-BA2D-63706950CBF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68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DAEB5-F23C-4634-BA2D-63706950CBFB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98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928BCD-B8BD-4C0F-A953-50F0B545963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EA10E5-93BC-4469-84E5-D6380BCB8C1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B4F0CF-7FB8-4D4D-B539-0600BE13FB1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F145E9-76A2-46C5-A0DB-FD1D8E2417A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0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6BACF5-25BC-4243-8DA9-CFFD8DDEDE33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1CBCD0D-7760-4F5E-A484-F623AF9C24A0}" type="slidenum">
              <a:rPr lang="en-US">
                <a:solidFill>
                  <a:prstClr val="black"/>
                </a:solidFill>
              </a:rPr>
              <a:pPr eaLnBrk="1" hangingPunct="1"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AEC66A9-4689-4F7D-8C4F-DE1BD8028C80}" type="slidenum">
              <a:rPr lang="en-US">
                <a:solidFill>
                  <a:prstClr val="black"/>
                </a:solidFill>
              </a:rPr>
              <a:pPr eaLnBrk="1" hangingPunct="1"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22B9146-CDBA-4F7F-A13C-26D71916720E}" type="slidenum">
              <a:rPr lang="en-US">
                <a:solidFill>
                  <a:prstClr val="black"/>
                </a:solidFill>
              </a:rPr>
              <a:pPr eaLnBrk="1" hangingPunct="1"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3C5534E-FD7F-42B8-9F20-C3C42F418A32}" type="slidenum">
              <a:rPr lang="en-US">
                <a:solidFill>
                  <a:prstClr val="black"/>
                </a:solidFill>
              </a:rPr>
              <a:pPr eaLnBrk="1" hangingPunct="1"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348C818-F479-4A15-A7FB-C172DE94E9B7}" type="slidenum">
              <a:rPr lang="en-US">
                <a:solidFill>
                  <a:prstClr val="black"/>
                </a:solidFill>
              </a:rPr>
              <a:pPr eaLnBrk="1" hangingPunct="1"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803B81B-0894-4705-B7F5-371925D8675B}" type="slidenum">
              <a:rPr lang="en-US">
                <a:solidFill>
                  <a:prstClr val="black"/>
                </a:solidFill>
              </a:rPr>
              <a:pPr eaLnBrk="1" hangingPunct="1"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5C2468C-1977-4C2A-9D77-1FDE2B63A88C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15AADE-9F38-4183-8B4B-3D1268C749B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68C-1977-4C2A-9D77-1FDE2B63A88C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AADE-9F38-4183-8B4B-3D1268C74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411D5-949F-428C-933F-515195FE29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413619545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E7CB5-0F27-4A53-968C-BB07BFC1F79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70097464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D921B-A6D6-4D8E-9D99-521D6F0A09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23957604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86D92-0E20-4FB3-A950-69A28232A6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96721370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17CEF-BDDB-4463-B4F6-CFF88B2A752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08201869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3091B-107A-47F7-B1F0-2730151344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91024597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6CE93-2D20-46BB-8509-690CA94FE1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42024958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48434-BA47-4D43-A8DF-069A4579E11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11679102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05D7F-908A-4430-8721-55F497AC3D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403565822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01240-5670-4179-9083-6A232321F9F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65980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68C-1977-4C2A-9D77-1FDE2B63A88C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315AADE-9F38-4183-8B4B-3D1268C74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E04C-2F32-450D-8E42-5BB2A439FE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62383757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B3BEE-22EA-45F1-ADBC-3531432E17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88816890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2FC52-15A9-442C-8233-12ABFCD5F91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60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143000" y="3886200"/>
            <a:ext cx="701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CC0000"/>
                </a:solidFill>
                <a:latin typeface="Arial Narrow" pitchFamily="34" charset="0"/>
              </a:rPr>
              <a:t>Profs. Todd Austin, Scott Mahlke and </a:t>
            </a:r>
            <a:r>
              <a:rPr lang="en-US" b="1" dirty="0" err="1" smtClean="0">
                <a:solidFill>
                  <a:srgbClr val="CC0000"/>
                </a:solidFill>
                <a:latin typeface="Arial Narrow" pitchFamily="34" charset="0"/>
              </a:rPr>
              <a:t>Reetu</a:t>
            </a:r>
            <a:r>
              <a:rPr lang="en-US" b="1" dirty="0" smtClean="0">
                <a:solidFill>
                  <a:srgbClr val="CC0000"/>
                </a:solidFill>
                <a:latin typeface="Arial Narrow" pitchFamily="34" charset="0"/>
              </a:rPr>
              <a:t> Das 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2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00"/>
                </a:solidFill>
                <a:latin typeface="Arial Narrow" pitchFamily="34" charset="0"/>
              </a:rPr>
              <a:t>EECS 370 – Introduction to Computer Organization – Winter 2013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497138" y="4419600"/>
            <a:ext cx="4284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000000"/>
                </a:solidFill>
                <a:latin typeface="Arial Narrow" pitchFamily="34" charset="0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000000"/>
                </a:solidFill>
                <a:latin typeface="Arial Narrow" pitchFamily="34" charset="0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27795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411D5-949F-428C-933F-515195FE29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68210579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E7CB5-0F27-4A53-968C-BB07BFC1F79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49946714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D921B-A6D6-4D8E-9D99-521D6F0A09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408989746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86D92-0E20-4FB3-A950-69A28232A6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52389611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17CEF-BDDB-4463-B4F6-CFF88B2A752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5543998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3091B-107A-47F7-B1F0-2730151344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687948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E2A5E-5E44-4CA1-92BA-9E8CFD394A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9477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6CE93-2D20-46BB-8509-690CA94FE1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21860657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48434-BA47-4D43-A8DF-069A4579E11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39424354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05D7F-908A-4430-8721-55F497AC3D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19841496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01240-5670-4179-9083-6A232321F9F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04781710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E04C-2F32-450D-8E42-5BB2A439FE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71749927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B3BEE-22EA-45F1-ADBC-3531432E17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15504638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2FC52-15A9-442C-8233-12ABFCD5F91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81052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CFC24-4137-4C69-B88C-58C8F7C363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17639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41B23-CC01-4782-A253-DC9F838F5D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19483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07543-A737-4FA6-A8BA-32DDD6B34A2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83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B3547-BD16-4011-ABFB-14EA45F04D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4422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37AFC-667A-4CDD-A4E0-D16E697671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5831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CDB26A-BFE4-4B5B-A089-C423412D5CE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743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BB2095-849E-4FFD-901F-35B3E9258AC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156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EA98C-9DC3-42B2-9F52-E3BD0765621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19138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8B71D-A04B-40E6-9163-04646E482ED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9052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988B7-C74C-4B34-A845-4510798B5F3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4992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7CD98-E7D8-4B5D-ABBA-0A64BE2FB19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95830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895E9-7608-4D56-8BE4-2A87445355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9330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01C260F-8CF7-4065-91ED-FA3F0BAEF9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6020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E6DE19B-A262-4E42-BFC3-4E09D23F4FB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258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3B029-3980-42E9-927C-87E56CC821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1030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CFC24-4137-4C69-B88C-58C8F7C363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22372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41B23-CC01-4782-A253-DC9F838F5D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7822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07543-A737-4FA6-A8BA-32DDD6B34A2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16584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37AFC-667A-4CDD-A4E0-D16E697671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3014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CDB26A-BFE4-4B5B-A089-C423412D5CE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98226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BB2095-849E-4FFD-901F-35B3E9258AC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81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EA98C-9DC3-42B2-9F52-E3BD0765621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0698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8B71D-A04B-40E6-9163-04646E482ED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76776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988B7-C74C-4B34-A845-4510798B5F3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92026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7CD98-E7D8-4B5D-ABBA-0A64BE2FB19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309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02BD0-5F46-4539-B2FC-299C6F4816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2684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895E9-7608-4D56-8BE4-2A87445355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0601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01C260F-8CF7-4065-91ED-FA3F0BAEF9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6417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E6DE19B-A262-4E42-BFC3-4E09D23F4FB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3929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143000" y="3886200"/>
            <a:ext cx="701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CC0000"/>
                </a:solidFill>
                <a:latin typeface="Arial Narrow" pitchFamily="34" charset="0"/>
              </a:rPr>
              <a:t>Profs. Todd Austin, Scott Mahlke and </a:t>
            </a:r>
            <a:r>
              <a:rPr lang="en-US" b="1" dirty="0" err="1" smtClean="0">
                <a:solidFill>
                  <a:srgbClr val="CC0000"/>
                </a:solidFill>
                <a:latin typeface="Arial Narrow" pitchFamily="34" charset="0"/>
              </a:rPr>
              <a:t>Reetu</a:t>
            </a:r>
            <a:r>
              <a:rPr lang="en-US" b="1" dirty="0" smtClean="0">
                <a:solidFill>
                  <a:srgbClr val="CC0000"/>
                </a:solidFill>
                <a:latin typeface="Arial Narrow" pitchFamily="34" charset="0"/>
              </a:rPr>
              <a:t> Das 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2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00"/>
                </a:solidFill>
                <a:latin typeface="Arial Narrow" pitchFamily="34" charset="0"/>
              </a:rPr>
              <a:t>EECS 370 – Introduction to Computer Organization – Winter 2013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497138" y="4419600"/>
            <a:ext cx="4284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000000"/>
                </a:solidFill>
                <a:latin typeface="Arial Narrow" pitchFamily="34" charset="0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000000"/>
                </a:solidFill>
                <a:latin typeface="Arial Narrow" pitchFamily="34" charset="0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367579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55BC-A514-402C-9BAF-C2B8CBD90DB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45086391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AF3E2-6CC0-4722-85AA-4AA27EF7BB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06856875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71F73-5379-49BB-A0AF-415F3AC7DC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46182426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F9E74-80BA-4A54-ABD8-9CA19B68E9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8540828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11435-E989-4020-B031-833E4D1360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90426965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0E5D8-7C7A-41E9-AB01-59B77C4D67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297964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B76EE-C333-4A75-AE45-B7B24957AB5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88355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D821E-5FF6-4A47-9855-B9645752C07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95355119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9AB68-92F6-4997-B02A-A2DE178D51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419708827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674B-226C-42A4-93EE-B35C354549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264313760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25917-5B50-437F-8827-5A0C46D7DF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26939826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55AE3-C392-48A0-8D99-5300865E66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14598821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DEBF0-70DA-44CA-BACB-36F7E95380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424271818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C95B7-FF76-49EA-8A36-0FD56EA3E8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6452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442A8A9-DB66-47C5-9F54-BBA18679C745}" type="datetimeFigureOut">
              <a:rPr lang="en-US" smtClean="0">
                <a:solidFill>
                  <a:srgbClr val="CCD1B9"/>
                </a:solidFill>
              </a:rPr>
              <a:pPr/>
              <a:t>10/8/2013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45C8EC-0C55-474F-869D-FCEBA428E7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4503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C8EC-0C55-474F-869D-FCEBA428E727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882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42A8A9-DB66-47C5-9F54-BBA18679C745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45C8EC-0C55-474F-869D-FCEBA428E727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16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8F378-00F8-4655-9810-FA3EB8FF9F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6725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C8EC-0C55-474F-869D-FCEBA428E727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3145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C8EC-0C55-474F-869D-FCEBA428E727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552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C8EC-0C55-474F-869D-FCEBA428E727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2205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C8EC-0C55-474F-869D-FCEBA428E727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87733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45C8EC-0C55-474F-869D-FCEBA428E7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89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CCD1B9"/>
                </a:solidFill>
              </a:rPr>
              <a:pPr/>
              <a:t>10/8/2013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C8EC-0C55-474F-869D-FCEBA428E727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43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C8EC-0C55-474F-869D-FCEBA428E727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5140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45C8EC-0C55-474F-869D-FCEBA428E727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5019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099A2FE-54DB-4C59-86F5-758AA96D98B5}" type="datetimeFigureOut">
              <a:rPr lang="en-US" smtClean="0">
                <a:solidFill>
                  <a:srgbClr val="CCD1B9"/>
                </a:solidFill>
              </a:rPr>
              <a:pPr/>
              <a:t>10/8/2013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E65EC5-9D7E-4AEE-90F2-AC2C55021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9324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A2FE-54DB-4C59-86F5-758AA96D98B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EC5-9D7E-4AEE-90F2-AC2C550215C6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12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84C55-2232-4F31-A800-290DEC9AAEE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24649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99A2FE-54DB-4C59-86F5-758AA96D98B5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8E65EC5-9D7E-4AEE-90F2-AC2C550215C6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6253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A2FE-54DB-4C59-86F5-758AA96D98B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EC5-9D7E-4AEE-90F2-AC2C550215C6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2350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A2FE-54DB-4C59-86F5-758AA96D98B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EC5-9D7E-4AEE-90F2-AC2C550215C6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06709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A2FE-54DB-4C59-86F5-758AA96D98B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EC5-9D7E-4AEE-90F2-AC2C550215C6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25647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A2FE-54DB-4C59-86F5-758AA96D98B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EC5-9D7E-4AEE-90F2-AC2C550215C6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28367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A2FE-54DB-4C59-86F5-758AA96D98B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E65EC5-9D7E-4AEE-90F2-AC2C55021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57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A2FE-54DB-4C59-86F5-758AA96D98B5}" type="datetimeFigureOut">
              <a:rPr lang="en-US" smtClean="0">
                <a:solidFill>
                  <a:srgbClr val="CCD1B9"/>
                </a:solidFill>
              </a:rPr>
              <a:pPr/>
              <a:t>10/8/2013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EC5-9D7E-4AEE-90F2-AC2C550215C6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71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A2FE-54DB-4C59-86F5-758AA96D98B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EC5-9D7E-4AEE-90F2-AC2C550215C6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6817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A2FE-54DB-4C59-86F5-758AA96D98B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8E65EC5-9D7E-4AEE-90F2-AC2C550215C6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735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22A83-77E8-4257-8BC4-B0B5CB8340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56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68C-1977-4C2A-9D77-1FDE2B63A88C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AADE-9F38-4183-8B4B-3D1268C749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B9F3A-3872-4083-B1CA-DADDB85F3E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109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5A15E-4ED8-461E-A9B2-BB00E8822E3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50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1526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3055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2387A-1AC0-4902-BE0C-CF9253A5D7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8002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F4DF1-90EB-4750-8E40-AD4869B11D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1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A8C31-79DE-453E-98BB-C22DF6A11AD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20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2ADC0-B7A6-4DA5-AFBF-D403B74D4AF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6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03535-3D26-4F1C-B404-FBF44F8CBB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21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798A4-EB76-4534-BB89-4A33C6B846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550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 sz="3600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6A32F-4E15-4168-B08A-E096A51A130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2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A9A3E-2F88-4C32-80B7-C995252283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99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C2468C-1977-4C2A-9D77-1FDE2B63A88C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315AADE-9F38-4183-8B4B-3D1268C749B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6F235-01C8-434F-8A79-65976584D6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48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9305E-F593-4D11-A4DA-0C140DC514B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2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6ABCA-E5A8-4CB5-8FCE-522828F20B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4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739C9-F217-4683-9137-A3029671FD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9635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31B5C-C509-4809-AB37-7226093A0F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17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3FCE7-985A-4D12-981A-CDC68C46EA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066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F4E56-517B-411A-A5F7-2E6F79D4AEA1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0B926-B4DD-475B-AFBA-CAF5F71988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138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E9D44-02CC-4CCD-A751-50609314C658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F3A19-1CE8-4599-8FCC-3A5A992787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650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BF355-1701-45DE-ADE4-A04A45F86D88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8279-E5D1-44C1-B69C-2BB091A34C0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395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613A4-7C12-4E63-8561-6E8AA31FCFC6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F1829-14B0-4761-80E6-5CEABC1818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68C-1977-4C2A-9D77-1FDE2B63A88C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AADE-9F38-4183-8B4B-3D1268C749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2DBFB-6B34-4FC7-9301-C41986B7096D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DB249-12E4-4828-A1F1-F295F7901D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086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43F59-4138-4EC3-A56A-EAC8EE7C2AD3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82503-0658-4FA7-BF70-9FD3BBD8FB5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9647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1CB80-CBE5-41A9-A5EF-237C826687ED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F13DF-195C-4176-95A8-CA85EB05C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778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934EF-F7D7-4358-92EE-597F8495A897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671C7-E17D-4D5D-B650-BAADF695822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3528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E3E99-5495-40D8-B5BA-561949AB716F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53F81-5F34-4DF6-9299-E9DFA1A3673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684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834F3-ABC8-4AFC-A384-D0299557B181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CE60E-97CC-4A66-B61E-369FB9B130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787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A2A2D-20B3-452F-A05C-2EF18F2D674E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78D78-B6B5-4D10-ABA9-E19FF44A0E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52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3AB7A-FBC1-4231-9BF0-96CDB84A5AFD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47006-55B5-4DCC-956A-0A13B3DF3AB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199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4FC36-D05C-4EF7-995F-17E170C340F0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0BD77-075A-424D-A9F6-FB21DEDAF2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69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2BAD9-4F59-4C46-99DE-C07096E46BB7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DD913-E0B7-4F46-BB88-46C620DD4E7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40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68C-1977-4C2A-9D77-1FDE2B63A88C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AADE-9F38-4183-8B4B-3D1268C749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442A8A9-DB66-47C5-9F54-BBA18679C745}" type="datetimeFigureOut">
              <a:rPr lang="en-US" smtClean="0">
                <a:solidFill>
                  <a:srgbClr val="CCD1B9"/>
                </a:solidFill>
              </a:rPr>
              <a:pPr/>
              <a:t>10/8/2013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45C8EC-0C55-474F-869D-FCEBA428E7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120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C8EC-0C55-474F-869D-FCEBA428E727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218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42A8A9-DB66-47C5-9F54-BBA18679C745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45C8EC-0C55-474F-869D-FCEBA428E727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28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C8EC-0C55-474F-869D-FCEBA428E727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177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C8EC-0C55-474F-869D-FCEBA428E727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286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C8EC-0C55-474F-869D-FCEBA428E727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42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C8EC-0C55-474F-869D-FCEBA428E727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313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45C8EC-0C55-474F-869D-FCEBA428E7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16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CCD1B9"/>
                </a:solidFill>
              </a:rPr>
              <a:pPr/>
              <a:t>10/8/2013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C8EC-0C55-474F-869D-FCEBA428E727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45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C8EC-0C55-474F-869D-FCEBA428E727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99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68C-1977-4C2A-9D77-1FDE2B63A88C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AADE-9F38-4183-8B4B-3D1268C749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45C8EC-0C55-474F-869D-FCEBA428E727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663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442A8A9-DB66-47C5-9F54-BBA18679C745}" type="datetimeFigureOut">
              <a:rPr lang="en-US" smtClean="0">
                <a:solidFill>
                  <a:srgbClr val="CCD1B9"/>
                </a:solidFill>
              </a:rPr>
              <a:pPr/>
              <a:t>10/8/2013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45C8EC-0C55-474F-869D-FCEBA428E7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1205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C8EC-0C55-474F-869D-FCEBA428E727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218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42A8A9-DB66-47C5-9F54-BBA18679C745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45C8EC-0C55-474F-869D-FCEBA428E727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28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C8EC-0C55-474F-869D-FCEBA428E727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177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C8EC-0C55-474F-869D-FCEBA428E727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286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C8EC-0C55-474F-869D-FCEBA428E727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421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C8EC-0C55-474F-869D-FCEBA428E727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3138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45C8EC-0C55-474F-869D-FCEBA428E7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16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CCD1B9"/>
                </a:solidFill>
              </a:rPr>
              <a:pPr/>
              <a:t>10/8/2013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C8EC-0C55-474F-869D-FCEBA428E727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45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68C-1977-4C2A-9D77-1FDE2B63A88C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AADE-9F38-4183-8B4B-3D1268C74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C8EC-0C55-474F-869D-FCEBA428E727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99047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45C8EC-0C55-474F-869D-FCEBA428E727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663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F4E56-517B-411A-A5F7-2E6F79D4AEA1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0B926-B4DD-475B-AFBA-CAF5F71988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696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E9D44-02CC-4CCD-A751-50609314C658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F3A19-1CE8-4599-8FCC-3A5A992787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1723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BF355-1701-45DE-ADE4-A04A45F86D88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8279-E5D1-44C1-B69C-2BB091A34C0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0432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613A4-7C12-4E63-8561-6E8AA31FCFC6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F1829-14B0-4761-80E6-5CEABC1818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85105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2DBFB-6B34-4FC7-9301-C41986B7096D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DB249-12E4-4828-A1F1-F295F7901D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805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43F59-4138-4EC3-A56A-EAC8EE7C2AD3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82503-0658-4FA7-BF70-9FD3BBD8FB5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48793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1CB80-CBE5-41A9-A5EF-237C826687ED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F13DF-195C-4176-95A8-CA85EB05C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678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934EF-F7D7-4358-92EE-597F8495A897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671C7-E17D-4D5D-B650-BAADF695822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5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68C-1977-4C2A-9D77-1FDE2B63A88C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15AADE-9F38-4183-8B4B-3D1268C749B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E3E99-5495-40D8-B5BA-561949AB716F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53F81-5F34-4DF6-9299-E9DFA1A3673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451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834F3-ABC8-4AFC-A384-D0299557B181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CE60E-97CC-4A66-B61E-369FB9B130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935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A2A2D-20B3-452F-A05C-2EF18F2D674E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78D78-B6B5-4D10-ABA9-E19FF44A0E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5319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3AB7A-FBC1-4231-9BF0-96CDB84A5AFD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47006-55B5-4DCC-956A-0A13B3DF3AB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8763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4FC36-D05C-4EF7-995F-17E170C340F0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0BD77-075A-424D-A9F6-FB21DEDAF2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5130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2BAD9-4F59-4C46-99DE-C07096E46BB7}" type="datetime1">
              <a:rPr lang="en-US">
                <a:solidFill>
                  <a:srgbClr val="333399"/>
                </a:solidFill>
              </a:rPr>
              <a:pPr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DD913-E0B7-4F46-BB88-46C620DD4E7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8765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96B06-E386-4B62-9E0A-3B40739A1A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950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8E422-C6EB-4140-8454-13550A7D2B9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94387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B575F-B0E1-4F06-9644-EFFF568BBDE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9877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8B167-0758-4B66-B465-2D3FF7F727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5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68C-1977-4C2A-9D77-1FDE2B63A88C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AADE-9F38-4183-8B4B-3D1268C749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4A6D0-100A-4069-BEEE-C473DCB43F5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260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2108B-329C-4712-A208-CC1487EB842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49583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BCA9C-1701-416F-85DB-7DC87C5895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8631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93597-8F0B-4125-99FD-DF469BDE2D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01988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2E929-6CED-431C-A9A4-1E8CD59989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109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BE644-78D4-44F9-BFA9-9A84FA7F72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82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8BB5A-AD02-4EFF-9CFE-CFC5EEEB91B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3719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0BE6E-2305-4A01-B114-148176BB37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5465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57F2C-F47C-4629-A057-FB3DE06C9F8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7965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143000" y="3886200"/>
            <a:ext cx="701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CC0000"/>
                </a:solidFill>
                <a:latin typeface="Arial Narrow" pitchFamily="34" charset="0"/>
              </a:rPr>
              <a:t>Profs. Todd Austin, Scott Mahlke and </a:t>
            </a:r>
            <a:r>
              <a:rPr lang="en-US" b="1" dirty="0" err="1" smtClean="0">
                <a:solidFill>
                  <a:srgbClr val="CC0000"/>
                </a:solidFill>
                <a:latin typeface="Arial Narrow" pitchFamily="34" charset="0"/>
              </a:rPr>
              <a:t>Reetu</a:t>
            </a:r>
            <a:r>
              <a:rPr lang="en-US" b="1" dirty="0" smtClean="0">
                <a:solidFill>
                  <a:srgbClr val="CC0000"/>
                </a:solidFill>
                <a:latin typeface="Arial Narrow" pitchFamily="34" charset="0"/>
              </a:rPr>
              <a:t> Das 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2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00"/>
                </a:solidFill>
                <a:latin typeface="Arial Narrow" pitchFamily="34" charset="0"/>
              </a:rPr>
              <a:t>EECS 370 – Introduction to Computer Organization – Winter 2013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497138" y="4419600"/>
            <a:ext cx="4284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000000"/>
                </a:solidFill>
                <a:latin typeface="Arial Narrow" pitchFamily="34" charset="0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000000"/>
                </a:solidFill>
                <a:latin typeface="Arial Narrow" pitchFamily="34" charset="0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54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7.xml"/><Relationship Id="rId13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46.xml"/><Relationship Id="rId12" Type="http://schemas.openxmlformats.org/officeDocument/2006/relationships/slideLayout" Target="../slideLayouts/slideLayout151.xml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8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slideLayout" Target="../slideLayouts/slideLayout165.xml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slideLayout" Target="../slideLayouts/slideLayout16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slideLayout" Target="../slideLayouts/slideLayout16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4.xml"/><Relationship Id="rId3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73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67.xml"/><Relationship Id="rId6" Type="http://schemas.openxmlformats.org/officeDocument/2006/relationships/slideLayout" Target="../slideLayouts/slideLayout172.xml"/><Relationship Id="rId11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71.xml"/><Relationship Id="rId10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70.xml"/><Relationship Id="rId9" Type="http://schemas.openxmlformats.org/officeDocument/2006/relationships/slideLayout" Target="../slideLayouts/slideLayout17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5.xml"/><Relationship Id="rId3" Type="http://schemas.openxmlformats.org/officeDocument/2006/relationships/slideLayout" Target="../slideLayouts/slideLayout180.xml"/><Relationship Id="rId7" Type="http://schemas.openxmlformats.org/officeDocument/2006/relationships/slideLayout" Target="../slideLayouts/slideLayout184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83.xml"/><Relationship Id="rId11" Type="http://schemas.openxmlformats.org/officeDocument/2006/relationships/slideLayout" Target="../slideLayouts/slideLayout188.xml"/><Relationship Id="rId5" Type="http://schemas.openxmlformats.org/officeDocument/2006/relationships/slideLayout" Target="../slideLayouts/slideLayout182.xml"/><Relationship Id="rId10" Type="http://schemas.openxmlformats.org/officeDocument/2006/relationships/slideLayout" Target="../slideLayouts/slideLayout187.xml"/><Relationship Id="rId4" Type="http://schemas.openxmlformats.org/officeDocument/2006/relationships/slideLayout" Target="../slideLayouts/slideLayout181.xml"/><Relationship Id="rId9" Type="http://schemas.openxmlformats.org/officeDocument/2006/relationships/slideLayout" Target="../slideLayouts/slideLayout18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5C2468C-1977-4C2A-9D77-1FDE2B63A88C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315AADE-9F38-4183-8B4B-3D1268C749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0310FF-D996-4A4A-A9CF-D1DC2FEE29F7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82753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048A8F-0B9E-45EB-8B0F-F960BDFD050D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 rot="16200000">
            <a:off x="-718155" y="5130601"/>
            <a:ext cx="17141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333399"/>
                </a:solidFill>
                <a:latin typeface="Cambria" pitchFamily="18" charset="0"/>
              </a:rPr>
              <a:t>UM EECS 270 </a:t>
            </a:r>
            <a:r>
              <a:rPr lang="en-US" sz="1200" dirty="0" smtClean="0">
                <a:solidFill>
                  <a:srgbClr val="333399"/>
                </a:solidFill>
                <a:latin typeface="Cambria" pitchFamily="18" charset="0"/>
              </a:rPr>
              <a:t>Fall 2012</a:t>
            </a:r>
            <a:endParaRPr lang="en-US" sz="1200" dirty="0">
              <a:solidFill>
                <a:srgbClr val="333399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08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048A8F-0B9E-45EB-8B0F-F960BDFD050D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 rot="16200000">
            <a:off x="-718155" y="5130601"/>
            <a:ext cx="17141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333399"/>
                </a:solidFill>
                <a:latin typeface="Cambria" pitchFamily="18" charset="0"/>
              </a:rPr>
              <a:t>UM EECS 270 </a:t>
            </a:r>
            <a:r>
              <a:rPr lang="en-US" sz="1200" dirty="0" smtClean="0">
                <a:solidFill>
                  <a:srgbClr val="333399"/>
                </a:solidFill>
                <a:latin typeface="Cambria" pitchFamily="18" charset="0"/>
              </a:rPr>
              <a:t>Fall 2012</a:t>
            </a:r>
            <a:endParaRPr lang="en-US" sz="1200" dirty="0">
              <a:solidFill>
                <a:srgbClr val="333399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68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5E18F1-2CEF-48A6-8A39-BF961F56639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87174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D545C8EC-0C55-474F-869D-FCEBA428E727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1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099A2FE-54DB-4C59-86F5-758AA96D98B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8E65EC5-9D7E-4AEE-90F2-AC2C550215C6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7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D995C9-7AA9-4334-BABA-0D9E32D7E66C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812800" y="6167438"/>
            <a:ext cx="10287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srgbClr val="000000"/>
                </a:solidFill>
                <a:latin typeface="Times New Roman" pitchFamily="18" charset="0"/>
              </a:rPr>
              <a:t>Digital Design 2e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srgbClr val="000000"/>
                </a:solidFill>
                <a:latin typeface="Times New Roman" pitchFamily="18" charset="0"/>
              </a:rPr>
              <a:t>Copyright </a:t>
            </a:r>
            <a:r>
              <a:rPr lang="en-US" sz="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© 2010</a:t>
            </a:r>
            <a:r>
              <a:rPr lang="en-US" sz="9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srgbClr val="000000"/>
                </a:solidFill>
                <a:latin typeface="Times New Roman" pitchFamily="18" charset="0"/>
              </a:rPr>
              <a:t>Frank Vahid</a:t>
            </a:r>
          </a:p>
        </p:txBody>
      </p:sp>
      <p:pic>
        <p:nvPicPr>
          <p:cNvPr id="2" name="Picture 1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6194425"/>
            <a:ext cx="6191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0" y="1011238"/>
            <a:ext cx="1450975" cy="131762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100000">
                <a:srgbClr val="0066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9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accent2"/>
                </a:solidFill>
                <a:latin typeface="Cambria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Cambria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mbria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8C59E6-09FB-467D-8390-185429D36487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 rot="16200000">
            <a:off x="-718156" y="5130601"/>
            <a:ext cx="17141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333399"/>
                </a:solidFill>
                <a:latin typeface="Cambria" pitchFamily="18" charset="0"/>
              </a:rPr>
              <a:t>UM EECS 270 </a:t>
            </a:r>
            <a:r>
              <a:rPr lang="en-US" sz="1200" dirty="0" smtClean="0">
                <a:solidFill>
                  <a:srgbClr val="333399"/>
                </a:solidFill>
                <a:latin typeface="Cambria" pitchFamily="18" charset="0"/>
              </a:rPr>
              <a:t>Fall 2012</a:t>
            </a:r>
            <a:endParaRPr lang="en-US" sz="1200" dirty="0">
              <a:solidFill>
                <a:srgbClr val="333399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04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mbria" pitchFamily="18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mbria" pitchFamily="18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mbria" pitchFamily="18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mbria" pitchFamily="18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75BF8D-E7AE-45E3-8976-5BD628300D9F}" type="datetime1">
              <a:rPr lang="en-US">
                <a:solidFill>
                  <a:srgbClr val="3333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00B857-0632-4204-9B65-EFD42B51D8F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 rot="16200000">
            <a:off x="-787803" y="5059364"/>
            <a:ext cx="18565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333399"/>
                </a:solidFill>
              </a:rPr>
              <a:t>UM EECS 270 </a:t>
            </a:r>
            <a:r>
              <a:rPr lang="en-US" sz="1200" dirty="0" smtClean="0">
                <a:solidFill>
                  <a:srgbClr val="333399"/>
                </a:solidFill>
              </a:rPr>
              <a:t>Fall 2012</a:t>
            </a:r>
            <a:endParaRPr lang="en-US" sz="12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55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D545C8EC-0C55-474F-869D-FCEBA428E727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9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442A8A9-DB66-47C5-9F54-BBA18679C745}" type="datetimeFigureOut">
              <a:rPr lang="en-US" smtClean="0">
                <a:solidFill>
                  <a:srgbClr val="534949"/>
                </a:solidFill>
              </a:rPr>
              <a:pPr/>
              <a:t>10/8/2013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D545C8EC-0C55-474F-869D-FCEBA428E727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9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75BF8D-E7AE-45E3-8976-5BD628300D9F}" type="datetime1">
              <a:rPr lang="en-US">
                <a:solidFill>
                  <a:srgbClr val="3333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10/8/2013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00B857-0632-4204-9B65-EFD42B51D8F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 rot="16200000">
            <a:off x="-787803" y="5059364"/>
            <a:ext cx="18565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333399"/>
                </a:solidFill>
              </a:rPr>
              <a:t>UM EECS 270 </a:t>
            </a:r>
            <a:r>
              <a:rPr lang="en-US" sz="1200" dirty="0" smtClean="0">
                <a:solidFill>
                  <a:srgbClr val="333399"/>
                </a:solidFill>
              </a:rPr>
              <a:t>Fall 2012</a:t>
            </a:r>
            <a:endParaRPr lang="en-US" sz="12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6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accent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333399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BF09D5-0F9A-48E5-8C87-7CAE503873CC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 rot="16200000">
            <a:off x="-789389" y="5059364"/>
            <a:ext cx="18565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333399"/>
                </a:solidFill>
              </a:rPr>
              <a:t>UM EECS </a:t>
            </a:r>
            <a:r>
              <a:rPr lang="en-US" sz="1200" dirty="0" smtClean="0">
                <a:solidFill>
                  <a:srgbClr val="333399"/>
                </a:solidFill>
              </a:rPr>
              <a:t>270 Fall 2012</a:t>
            </a:r>
            <a:endParaRPr lang="en-US" sz="12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95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0310FF-D996-4A4A-A9CF-D1DC2FEE29F7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389661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97.xml"/><Relationship Id="rId16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emf"/><Relationship Id="rId1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2.emf"/><Relationship Id="rId18" Type="http://schemas.openxmlformats.org/officeDocument/2006/relationships/oleObject" Target="../embeddings/oleObject23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6.e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4.emf"/><Relationship Id="rId2" Type="http://schemas.openxmlformats.org/officeDocument/2006/relationships/slideLayout" Target="../slideLayouts/slideLayout97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1.emf"/><Relationship Id="rId5" Type="http://schemas.openxmlformats.org/officeDocument/2006/relationships/image" Target="../media/image18.wmf"/><Relationship Id="rId15" Type="http://schemas.openxmlformats.org/officeDocument/2006/relationships/image" Target="../media/image23.emf"/><Relationship Id="rId23" Type="http://schemas.openxmlformats.org/officeDocument/2006/relationships/image" Target="../media/image27.e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5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2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9.e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9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0.emf"/><Relationship Id="rId14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8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9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2.xml"/><Relationship Id="rId4" Type="http://schemas.openxmlformats.org/officeDocument/2006/relationships/image" Target="../media/image4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9.emf"/><Relationship Id="rId18" Type="http://schemas.openxmlformats.org/officeDocument/2006/relationships/image" Target="../media/image51.e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41.bin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151.xml"/><Relationship Id="rId16" Type="http://schemas.openxmlformats.org/officeDocument/2006/relationships/image" Target="../media/image50.emf"/><Relationship Id="rId20" Type="http://schemas.openxmlformats.org/officeDocument/2006/relationships/image" Target="../media/image52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5" Type="http://schemas.openxmlformats.org/officeDocument/2006/relationships/oleObject" Target="../embeddings/oleObject43.bin"/><Relationship Id="rId10" Type="http://schemas.openxmlformats.org/officeDocument/2006/relationships/oleObject" Target="../embeddings/oleObject40.bin"/><Relationship Id="rId19" Type="http://schemas.openxmlformats.org/officeDocument/2006/relationships/oleObject" Target="../embeddings/oleObject45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7.emf"/><Relationship Id="rId14" Type="http://schemas.openxmlformats.org/officeDocument/2006/relationships/oleObject" Target="../embeddings/oleObject4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4.emf"/><Relationship Id="rId2" Type="http://schemas.openxmlformats.org/officeDocument/2006/relationships/slideLayout" Target="../slideLayouts/slideLayout15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7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8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en.m.wikipedia.org/wiki/File:Branch_prediction_2bit_saturating_counter.gif" TargetMode="External"/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17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7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70.xml"/><Relationship Id="rId5" Type="http://schemas.openxmlformats.org/officeDocument/2006/relationships/image" Target="../media/image63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8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1.w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600215"/>
            <a:ext cx="1981200" cy="35858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DIGITAL LOGIC REVIEW SESSION</a:t>
            </a:r>
          </a:p>
          <a:p>
            <a:endParaRPr lang="en-US" dirty="0"/>
          </a:p>
          <a:p>
            <a:r>
              <a:rPr lang="en-US" sz="1400" dirty="0" smtClean="0"/>
              <a:t>Austin </a:t>
            </a:r>
            <a:r>
              <a:rPr lang="en-US" sz="1400" dirty="0" err="1" smtClean="0"/>
              <a:t>Maliszewski</a:t>
            </a:r>
            <a:endParaRPr lang="en-US" sz="1400" dirty="0" smtClean="0"/>
          </a:p>
          <a:p>
            <a:r>
              <a:rPr lang="en-US" sz="1400" dirty="0" err="1" smtClean="0"/>
              <a:t>Branden</a:t>
            </a:r>
            <a:r>
              <a:rPr lang="en-US" sz="1400" dirty="0" smtClean="0"/>
              <a:t> </a:t>
            </a:r>
            <a:r>
              <a:rPr lang="en-US" sz="1400" dirty="0" err="1" smtClean="0"/>
              <a:t>Ghena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Slides heavily borrowed (stolen) from</a:t>
            </a:r>
          </a:p>
          <a:p>
            <a:r>
              <a:rPr lang="en-US" sz="1400" dirty="0" smtClean="0"/>
              <a:t>V. </a:t>
            </a:r>
            <a:r>
              <a:rPr lang="en-US" sz="1400" dirty="0" err="1" smtClean="0"/>
              <a:t>Bertacco</a:t>
            </a:r>
            <a:r>
              <a:rPr lang="en-US" sz="1400" dirty="0" smtClean="0"/>
              <a:t>, </a:t>
            </a:r>
          </a:p>
          <a:p>
            <a:r>
              <a:rPr lang="en-US" sz="1400" dirty="0" smtClean="0"/>
              <a:t>R. Dick,</a:t>
            </a:r>
          </a:p>
          <a:p>
            <a:r>
              <a:rPr lang="en-US" sz="1400" dirty="0" smtClean="0"/>
              <a:t>T. Austin,</a:t>
            </a:r>
          </a:p>
          <a:p>
            <a:r>
              <a:rPr lang="en-US" sz="1400" dirty="0" smtClean="0"/>
              <a:t>S. </a:t>
            </a:r>
            <a:r>
              <a:rPr lang="en-US" sz="1400" dirty="0" err="1" smtClean="0"/>
              <a:t>Mahlke</a:t>
            </a:r>
            <a:r>
              <a:rPr lang="en-US" sz="1400" dirty="0" smtClean="0"/>
              <a:t>, </a:t>
            </a:r>
          </a:p>
          <a:p>
            <a:r>
              <a:rPr lang="en-US" sz="1400" dirty="0" smtClean="0"/>
              <a:t>K. </a:t>
            </a:r>
            <a:r>
              <a:rPr lang="en-US" sz="1400" dirty="0" err="1" smtClean="0"/>
              <a:t>Sakallah</a:t>
            </a:r>
            <a:r>
              <a:rPr lang="en-US" sz="1400" dirty="0"/>
              <a:t> </a:t>
            </a:r>
            <a:r>
              <a:rPr lang="en-US" sz="1400" dirty="0" smtClean="0"/>
              <a:t>&amp;</a:t>
            </a:r>
          </a:p>
          <a:p>
            <a:r>
              <a:rPr lang="en-US" sz="1400" dirty="0" smtClean="0"/>
              <a:t>F. </a:t>
            </a:r>
            <a:r>
              <a:rPr lang="en-US" sz="1400" dirty="0" err="1" smtClean="0"/>
              <a:t>Vahid</a:t>
            </a:r>
            <a:endParaRPr lang="en-US" sz="1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EECS</a:t>
            </a:r>
            <a:br>
              <a:rPr lang="en-US" dirty="0" smtClean="0"/>
            </a:br>
            <a:r>
              <a:rPr lang="en-US" dirty="0" smtClean="0"/>
              <a:t>370</a:t>
            </a:r>
            <a:endParaRPr lang="en-US" dirty="0"/>
          </a:p>
        </p:txBody>
      </p:sp>
      <p:pic>
        <p:nvPicPr>
          <p:cNvPr id="1026" name="Picture 2" descr="Circui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61555"/>
            <a:ext cx="426463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9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D39FEC2-B11B-4408-8A9D-D0BC787F68B0}" type="slidenum">
              <a:rPr lang="en-US">
                <a:solidFill>
                  <a:srgbClr val="000000"/>
                </a:solidFill>
              </a:rPr>
              <a:pPr eaLnBrk="1" hangingPunct="1"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Addition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0010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How do we add two binary numbers?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000" i="1" smtClean="0"/>
              <a:t>Just like elementary school!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57200" y="4953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>
                <a:solidFill>
                  <a:srgbClr val="000000"/>
                </a:solidFill>
              </a:rPr>
              <a:t>If we have a fixed number of bits (which is usually the case), a carry out of the most significant column indicates that there’s not enough bits to hold the sum value.  This case is referred to as </a:t>
            </a:r>
            <a:r>
              <a:rPr lang="en-US" sz="2000" b="1">
                <a:solidFill>
                  <a:srgbClr val="000000"/>
                </a:solidFill>
              </a:rPr>
              <a:t>overflow.</a:t>
            </a:r>
            <a:endParaRPr lang="en-US" sz="2000" i="1">
              <a:solidFill>
                <a:srgbClr val="000000"/>
              </a:solidFill>
            </a:endParaRPr>
          </a:p>
        </p:txBody>
      </p:sp>
      <p:graphicFrame>
        <p:nvGraphicFramePr>
          <p:cNvPr id="22539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38400" y="3429000"/>
          <a:ext cx="30718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4" imgW="2051712" imgH="409723" progId="Visio.Drawing.11">
                  <p:embed/>
                </p:oleObj>
              </mc:Choice>
              <mc:Fallback>
                <p:oleObj name="Visio" r:id="rId4" imgW="2051712" imgH="40972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29000"/>
                        <a:ext cx="30718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1447800" y="2743200"/>
          <a:ext cx="1335088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Visio" r:id="rId6" imgW="668160" imgH="986651" progId="Visio.Drawing.11">
                  <p:embed/>
                </p:oleObj>
              </mc:Choice>
              <mc:Fallback>
                <p:oleObj name="Visio" r:id="rId6" imgW="668160" imgH="9866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743200"/>
                        <a:ext cx="1335088" cy="197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6172200" y="2751138"/>
          <a:ext cx="1335088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8" imgW="668122" imgH="815340" progId="Visio.Drawing.11">
                  <p:embed/>
                </p:oleObj>
              </mc:Choice>
              <mc:Fallback>
                <p:oleObj name="Visio" r:id="rId8" imgW="668122" imgH="8153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751138"/>
                        <a:ext cx="1335088" cy="163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7248525" y="4248150"/>
          <a:ext cx="2270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10" imgW="113386" imgH="234391" progId="Visio.Drawing.11">
                  <p:embed/>
                </p:oleObj>
              </mc:Choice>
              <mc:Fallback>
                <p:oleObj name="Visio" r:id="rId10" imgW="113386" imgH="2343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4248150"/>
                        <a:ext cx="2270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6972300" y="4248150"/>
          <a:ext cx="2270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Visio" r:id="rId12" imgW="113386" imgH="234391" progId="Visio.Drawing.11">
                  <p:embed/>
                </p:oleObj>
              </mc:Choice>
              <mc:Fallback>
                <p:oleObj name="Visio" r:id="rId12" imgW="113386" imgH="2343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4248150"/>
                        <a:ext cx="2270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6407150" y="4243388"/>
          <a:ext cx="2270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Visio" r:id="rId13" imgW="113386" imgH="234391" progId="Visio.Drawing.11">
                  <p:embed/>
                </p:oleObj>
              </mc:Choice>
              <mc:Fallback>
                <p:oleObj name="Visio" r:id="rId13" imgW="113386" imgH="2343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4243388"/>
                        <a:ext cx="2270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6996113" y="3371850"/>
          <a:ext cx="1730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Visio" r:id="rId15" imgW="85039" imgH="165811" progId="Visio.Drawing.11">
                  <p:embed/>
                </p:oleObj>
              </mc:Choice>
              <mc:Fallback>
                <p:oleObj name="Visio" r:id="rId15" imgW="85039" imgH="165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113" y="3371850"/>
                        <a:ext cx="173037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6713538" y="3370263"/>
          <a:ext cx="17303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Visio" r:id="rId17" imgW="85039" imgH="165811" progId="Visio.Drawing.11">
                  <p:embed/>
                </p:oleObj>
              </mc:Choice>
              <mc:Fallback>
                <p:oleObj name="Visio" r:id="rId17" imgW="85039" imgH="165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3370263"/>
                        <a:ext cx="173037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6689725" y="4249738"/>
          <a:ext cx="2270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Visio" r:id="rId18" imgW="113386" imgH="234391" progId="Visio.Drawing.11">
                  <p:embed/>
                </p:oleObj>
              </mc:Choice>
              <mc:Fallback>
                <p:oleObj name="Visio" r:id="rId18" imgW="113386" imgH="2343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725" y="4249738"/>
                        <a:ext cx="2270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51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767D09A-6F0F-448B-85E9-F3C86977DA44}" type="slidenum">
              <a:rPr lang="en-US">
                <a:solidFill>
                  <a:srgbClr val="000000"/>
                </a:solidFill>
              </a:rPr>
              <a:pPr eaLnBrk="1" hangingPunct="1"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Addition Implementation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229600" cy="762000"/>
          </a:xfrm>
        </p:spPr>
        <p:txBody>
          <a:bodyPr/>
          <a:lstStyle/>
          <a:p>
            <a:pPr eaLnBrk="1" hangingPunct="1"/>
            <a:r>
              <a:rPr lang="en-US" sz="2000" smtClean="0"/>
              <a:t>Addition of two 1-bit binary numbers, A and B – requires two output bits, which we’ll call S (sum) and C (carry).</a:t>
            </a:r>
          </a:p>
        </p:txBody>
      </p:sp>
      <p:graphicFrame>
        <p:nvGraphicFramePr>
          <p:cNvPr id="25616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24200" y="2743200"/>
          <a:ext cx="9112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4" imgW="520248" imgH="177646" progId="Equation.3">
                  <p:embed/>
                </p:oleObj>
              </mc:Choice>
              <mc:Fallback>
                <p:oleObj name="Equation" r:id="rId4" imgW="520248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43200"/>
                        <a:ext cx="9112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8"/>
          <p:cNvGraphicFramePr>
            <a:graphicFrameLocks noChangeAspect="1"/>
          </p:cNvGraphicFramePr>
          <p:nvPr/>
        </p:nvGraphicFramePr>
        <p:xfrm>
          <a:off x="3048000" y="3200400"/>
          <a:ext cx="23542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6" imgW="1346200" imgH="241300" progId="Equation.3">
                  <p:embed/>
                </p:oleObj>
              </mc:Choice>
              <mc:Fallback>
                <p:oleObj name="Equation" r:id="rId6" imgW="1346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00400"/>
                        <a:ext cx="23542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4" name="Group 24"/>
          <p:cNvGrpSpPr>
            <a:grpSpLocks/>
          </p:cNvGrpSpPr>
          <p:nvPr/>
        </p:nvGrpSpPr>
        <p:grpSpPr bwMode="auto">
          <a:xfrm>
            <a:off x="5943600" y="2362200"/>
            <a:ext cx="2133600" cy="1447800"/>
            <a:chOff x="3984" y="1968"/>
            <a:chExt cx="1344" cy="912"/>
          </a:xfrm>
        </p:grpSpPr>
        <p:sp>
          <p:nvSpPr>
            <p:cNvPr id="4112" name="Rectangle 21"/>
            <p:cNvSpPr>
              <a:spLocks noChangeArrowheads="1"/>
            </p:cNvSpPr>
            <p:nvPr/>
          </p:nvSpPr>
          <p:spPr bwMode="auto">
            <a:xfrm>
              <a:off x="3984" y="1968"/>
              <a:ext cx="1344" cy="9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4113" name="Object 19"/>
            <p:cNvGraphicFramePr>
              <a:graphicFrameLocks noChangeAspect="1"/>
            </p:cNvGraphicFramePr>
            <p:nvPr/>
          </p:nvGraphicFramePr>
          <p:xfrm>
            <a:off x="4128" y="2208"/>
            <a:ext cx="112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" name="Equation" r:id="rId8" imgW="1193800" imgH="215900" progId="Equation.3">
                    <p:embed/>
                  </p:oleObj>
                </mc:Choice>
                <mc:Fallback>
                  <p:oleObj name="Equation" r:id="rId8" imgW="11938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208"/>
                          <a:ext cx="112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20"/>
            <p:cNvGraphicFramePr>
              <a:graphicFrameLocks noChangeAspect="1"/>
            </p:cNvGraphicFramePr>
            <p:nvPr/>
          </p:nvGraphicFramePr>
          <p:xfrm>
            <a:off x="4272" y="2496"/>
            <a:ext cx="73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Visio" r:id="rId10" imgW="1163520" imgH="489001" progId="Visio.Drawing.11">
                    <p:embed/>
                  </p:oleObj>
                </mc:Choice>
                <mc:Fallback>
                  <p:oleObj name="Visio" r:id="rId10" imgW="1163520" imgH="489001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496"/>
                          <a:ext cx="73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5" name="Text Box 22"/>
            <p:cNvSpPr txBox="1">
              <a:spLocks noChangeArrowheads="1"/>
            </p:cNvSpPr>
            <p:nvPr/>
          </p:nvSpPr>
          <p:spPr bwMode="auto">
            <a:xfrm>
              <a:off x="4128" y="1968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XOR Operation</a:t>
              </a:r>
            </a:p>
          </p:txBody>
        </p:sp>
      </p:grpSp>
      <p:graphicFrame>
        <p:nvGraphicFramePr>
          <p:cNvPr id="25625" name="Object 25"/>
          <p:cNvGraphicFramePr>
            <a:graphicFrameLocks noChangeAspect="1"/>
          </p:cNvGraphicFramePr>
          <p:nvPr/>
        </p:nvGraphicFramePr>
        <p:xfrm>
          <a:off x="1676400" y="4724400"/>
          <a:ext cx="26416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Visio" r:id="rId12" imgW="2110464" imgH="1174756" progId="Visio.Drawing.11">
                  <p:embed/>
                </p:oleObj>
              </mc:Choice>
              <mc:Fallback>
                <p:oleObj name="Visio" r:id="rId12" imgW="2110464" imgH="11747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26416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1905000" y="42672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Implementation:</a:t>
            </a: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5257800" y="4876800"/>
            <a:ext cx="2743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This circuit is called a </a:t>
            </a:r>
            <a:r>
              <a:rPr lang="en-US" sz="2000" b="1">
                <a:solidFill>
                  <a:srgbClr val="000000"/>
                </a:solidFill>
              </a:rPr>
              <a:t>Half Adder (HA)</a:t>
            </a:r>
            <a:endParaRPr lang="en-US" sz="2000">
              <a:solidFill>
                <a:srgbClr val="000000"/>
              </a:solidFill>
            </a:endParaRPr>
          </a:p>
        </p:txBody>
      </p:sp>
      <p:graphicFrame>
        <p:nvGraphicFramePr>
          <p:cNvPr id="25628" name="Object 28"/>
          <p:cNvGraphicFramePr>
            <a:graphicFrameLocks noChangeAspect="1"/>
          </p:cNvGraphicFramePr>
          <p:nvPr/>
        </p:nvGraphicFramePr>
        <p:xfrm>
          <a:off x="1144588" y="2206625"/>
          <a:ext cx="1554162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Visio" r:id="rId14" imgW="1243889" imgH="1434389" progId="Visio.Drawing.11">
                  <p:embed/>
                </p:oleObj>
              </mc:Choice>
              <mc:Fallback>
                <p:oleObj name="Visio" r:id="rId14" imgW="1243889" imgH="14343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206625"/>
                        <a:ext cx="1554162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9" name="Object 29"/>
          <p:cNvGraphicFramePr>
            <a:graphicFrameLocks noChangeAspect="1"/>
          </p:cNvGraphicFramePr>
          <p:nvPr/>
        </p:nvGraphicFramePr>
        <p:xfrm>
          <a:off x="2012950" y="2555875"/>
          <a:ext cx="5222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Visio" r:id="rId16" imgW="418490" imgH="337109" progId="Visio.Drawing.11">
                  <p:embed/>
                </p:oleObj>
              </mc:Choice>
              <mc:Fallback>
                <p:oleObj name="Visio" r:id="rId16" imgW="418490" imgH="33710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2555875"/>
                        <a:ext cx="52228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Object 30"/>
          <p:cNvGraphicFramePr>
            <a:graphicFrameLocks noChangeAspect="1"/>
          </p:cNvGraphicFramePr>
          <p:nvPr/>
        </p:nvGraphicFramePr>
        <p:xfrm>
          <a:off x="2005013" y="2897188"/>
          <a:ext cx="5222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Visio" r:id="rId18" imgW="418490" imgH="337109" progId="Visio.Drawing.11">
                  <p:embed/>
                </p:oleObj>
              </mc:Choice>
              <mc:Fallback>
                <p:oleObj name="Visio" r:id="rId18" imgW="418490" imgH="33710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2897188"/>
                        <a:ext cx="52228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Object 31"/>
          <p:cNvGraphicFramePr>
            <a:graphicFrameLocks noChangeAspect="1"/>
          </p:cNvGraphicFramePr>
          <p:nvPr/>
        </p:nvGraphicFramePr>
        <p:xfrm>
          <a:off x="2005013" y="3238500"/>
          <a:ext cx="5222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Visio" r:id="rId20" imgW="418490" imgH="337109" progId="Visio.Drawing.11">
                  <p:embed/>
                </p:oleObj>
              </mc:Choice>
              <mc:Fallback>
                <p:oleObj name="Visio" r:id="rId20" imgW="418490" imgH="33710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3238500"/>
                        <a:ext cx="5222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2" name="Object 32"/>
          <p:cNvGraphicFramePr>
            <a:graphicFrameLocks noChangeAspect="1"/>
          </p:cNvGraphicFramePr>
          <p:nvPr/>
        </p:nvGraphicFramePr>
        <p:xfrm>
          <a:off x="2016125" y="3570288"/>
          <a:ext cx="5222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Visio" r:id="rId22" imgW="418490" imgH="337109" progId="Visio.Drawing.11">
                  <p:embed/>
                </p:oleObj>
              </mc:Choice>
              <mc:Fallback>
                <p:oleObj name="Visio" r:id="rId22" imgW="418490" imgH="33710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3570288"/>
                        <a:ext cx="52228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43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256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26" grpId="0"/>
      <p:bldP spid="25627" grpId="0"/>
      <p:bldP spid="2562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FCE73B6-09BB-492F-B00A-EA4E5CDBC7DE}" type="slidenum">
              <a:rPr lang="en-US">
                <a:solidFill>
                  <a:srgbClr val="000000"/>
                </a:solidFill>
              </a:rPr>
              <a:pPr eaLnBrk="1" hangingPunct="1"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2000"/>
            <a:ext cx="8001000" cy="5364163"/>
          </a:xfrm>
        </p:spPr>
        <p:txBody>
          <a:bodyPr/>
          <a:lstStyle/>
          <a:p>
            <a:pPr eaLnBrk="1" hangingPunct="1"/>
            <a:r>
              <a:rPr lang="en-US" sz="2400" smtClean="0"/>
              <a:t>What if we want to add larger numbers?</a:t>
            </a:r>
          </a:p>
          <a:p>
            <a:pPr lvl="1" eaLnBrk="1" hangingPunct="1"/>
            <a:r>
              <a:rPr lang="en-US" sz="2000" smtClean="0"/>
              <a:t>What’s missing from HA?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>
              <a:buFontTx/>
              <a:buNone/>
            </a:pPr>
            <a:endParaRPr lang="en-US" sz="2000" smtClean="0"/>
          </a:p>
          <a:p>
            <a:pPr lvl="1" eaLnBrk="1" hangingPunct="1">
              <a:buFontTx/>
              <a:buNone/>
            </a:pPr>
            <a:endParaRPr lang="en-US" sz="2000" smtClean="0"/>
          </a:p>
          <a:p>
            <a:pPr lvl="1" eaLnBrk="1" hangingPunct="1">
              <a:buFontTx/>
              <a:buNone/>
            </a:pPr>
            <a:endParaRPr lang="en-US" sz="2000" smtClean="0"/>
          </a:p>
          <a:p>
            <a:pPr lvl="1" eaLnBrk="1" hangingPunct="1">
              <a:buFontTx/>
              <a:buNone/>
            </a:pPr>
            <a:endParaRPr lang="en-US" sz="2000" smtClean="0"/>
          </a:p>
          <a:p>
            <a:pPr lvl="1" eaLnBrk="1" hangingPunct="1">
              <a:buFontTx/>
              <a:buNone/>
            </a:pPr>
            <a:r>
              <a:rPr lang="en-US" sz="2000" smtClean="0"/>
              <a:t>Need to add carry-in (C</a:t>
            </a:r>
            <a:r>
              <a:rPr lang="en-US" sz="2000" baseline="-25000" smtClean="0"/>
              <a:t>i</a:t>
            </a:r>
            <a:r>
              <a:rPr lang="en-US" sz="2000" smtClean="0"/>
              <a:t>) input!</a:t>
            </a:r>
          </a:p>
        </p:txBody>
      </p:sp>
      <p:graphicFrame>
        <p:nvGraphicFramePr>
          <p:cNvPr id="307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43600" y="1281113"/>
          <a:ext cx="2203450" cy="380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4" imgW="1465728" imgH="2531852" progId="Visio.Drawing.11">
                  <p:embed/>
                </p:oleObj>
              </mc:Choice>
              <mc:Fallback>
                <p:oleObj name="Visio" r:id="rId4" imgW="1465728" imgH="253185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281113"/>
                        <a:ext cx="2203450" cy="380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92250" y="2027238"/>
          <a:ext cx="2671763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6" imgW="668160" imgH="667737" progId="Visio.Drawing.11">
                  <p:embed/>
                </p:oleObj>
              </mc:Choice>
              <mc:Fallback>
                <p:oleObj name="Visio" r:id="rId6" imgW="668160" imgH="6677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2027238"/>
                        <a:ext cx="2671763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1492250" y="2027238"/>
          <a:ext cx="2671763" cy="27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8" imgW="668160" imgH="681791" progId="Visio.Drawing.11">
                  <p:embed/>
                </p:oleObj>
              </mc:Choice>
              <mc:Fallback>
                <p:oleObj name="Visio" r:id="rId8" imgW="668160" imgH="6817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2027238"/>
                        <a:ext cx="2671763" cy="272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/>
          <p:cNvGraphicFramePr>
            <a:graphicFrameLocks noChangeAspect="1"/>
          </p:cNvGraphicFramePr>
          <p:nvPr/>
        </p:nvGraphicFramePr>
        <p:xfrm>
          <a:off x="1492250" y="2027238"/>
          <a:ext cx="2671763" cy="27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Visio" r:id="rId10" imgW="668160" imgH="681791" progId="Visio.Drawing.11">
                  <p:embed/>
                </p:oleObj>
              </mc:Choice>
              <mc:Fallback>
                <p:oleObj name="Visio" r:id="rId10" imgW="668160" imgH="6817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2027238"/>
                        <a:ext cx="2671763" cy="272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18"/>
          <p:cNvGraphicFramePr>
            <a:graphicFrameLocks noChangeAspect="1"/>
          </p:cNvGraphicFramePr>
          <p:nvPr/>
        </p:nvGraphicFramePr>
        <p:xfrm>
          <a:off x="5762625" y="5176838"/>
          <a:ext cx="24876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12" imgW="1244600" imgH="279400" progId="Equation.3">
                  <p:embed/>
                </p:oleObj>
              </mc:Choice>
              <mc:Fallback>
                <p:oleObj name="Equation" r:id="rId12" imgW="1244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5176838"/>
                        <a:ext cx="248761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19"/>
          <p:cNvGraphicFramePr>
            <a:graphicFrameLocks noChangeAspect="1"/>
          </p:cNvGraphicFramePr>
          <p:nvPr/>
        </p:nvGraphicFramePr>
        <p:xfrm>
          <a:off x="5648325" y="5748338"/>
          <a:ext cx="26400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14" imgW="1320227" imgH="279279" progId="Equation.3">
                  <p:embed/>
                </p:oleObj>
              </mc:Choice>
              <mc:Fallback>
                <p:oleObj name="Equation" r:id="rId14" imgW="1320227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325" y="5748338"/>
                        <a:ext cx="264001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223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8ED66C3-6D1F-462E-8FF6-D8C62D655FC5}" type="slidenum">
              <a:rPr lang="en-US">
                <a:solidFill>
                  <a:srgbClr val="000000"/>
                </a:solidFill>
              </a:rPr>
              <a:pPr eaLnBrk="1" hangingPunct="1"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Final Circuit: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This circuit is called a </a:t>
            </a:r>
            <a:r>
              <a:rPr lang="en-US" sz="1800" b="1" dirty="0" smtClean="0"/>
              <a:t>Full Adder (FA)</a:t>
            </a:r>
          </a:p>
          <a:p>
            <a:pPr eaLnBrk="1" hangingPunct="1"/>
            <a:r>
              <a:rPr lang="en-US" sz="1800" dirty="0" smtClean="0"/>
              <a:t>After all that design work, we really just have 2 HAs with an OR gate</a:t>
            </a:r>
          </a:p>
          <a:p>
            <a:pPr eaLnBrk="1" hangingPunct="1"/>
            <a:r>
              <a:rPr lang="en-US" sz="1800" dirty="0" smtClean="0"/>
              <a:t>To make an n-bit adder, simply cascade Full Adders to make a </a:t>
            </a:r>
            <a:r>
              <a:rPr lang="en-US" sz="1800" b="1" dirty="0" smtClean="0"/>
              <a:t>Ripple Carry Adder</a:t>
            </a:r>
            <a:r>
              <a:rPr lang="en-US" sz="1800" dirty="0" smtClean="0"/>
              <a:t>: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</p:txBody>
      </p:sp>
      <p:graphicFrame>
        <p:nvGraphicFramePr>
          <p:cNvPr id="3994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38625" y="381000"/>
          <a:ext cx="26765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Visio" r:id="rId4" imgW="3346176" imgH="1801773" progId="Visio.Drawing.11">
                  <p:embed/>
                </p:oleObj>
              </mc:Choice>
              <mc:Fallback>
                <p:oleObj name="Visio" r:id="rId4" imgW="3346176" imgH="18017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381000"/>
                        <a:ext cx="26765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379721"/>
              </p:ext>
            </p:extLst>
          </p:nvPr>
        </p:nvGraphicFramePr>
        <p:xfrm>
          <a:off x="941388" y="1011238"/>
          <a:ext cx="190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6" imgW="952200" imgH="228600" progId="Equation.DSMT4">
                  <p:embed/>
                </p:oleObj>
              </mc:Choice>
              <mc:Fallback>
                <p:oleObj name="Equation" r:id="rId6" imgW="952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1011238"/>
                        <a:ext cx="190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606034"/>
              </p:ext>
            </p:extLst>
          </p:nvPr>
        </p:nvGraphicFramePr>
        <p:xfrm>
          <a:off x="874713" y="1436688"/>
          <a:ext cx="26400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8" imgW="1320480" imgH="253800" progId="Equation.DSMT4">
                  <p:embed/>
                </p:oleObj>
              </mc:Choice>
              <mc:Fallback>
                <p:oleObj name="Equation" r:id="rId8" imgW="1320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1436688"/>
                        <a:ext cx="26400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6"/>
          <p:cNvGraphicFramePr>
            <a:graphicFrameLocks noChangeAspect="1"/>
          </p:cNvGraphicFramePr>
          <p:nvPr/>
        </p:nvGraphicFramePr>
        <p:xfrm>
          <a:off x="4016375" y="684213"/>
          <a:ext cx="4173538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Visio" r:id="rId10" imgW="5219090" imgH="1612392" progId="Visio.Drawing.11">
                  <p:embed/>
                </p:oleObj>
              </mc:Choice>
              <mc:Fallback>
                <p:oleObj name="Visio" r:id="rId10" imgW="5219090" imgH="161239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684213"/>
                        <a:ext cx="4173538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19"/>
          <p:cNvGraphicFramePr>
            <a:graphicFrameLocks noChangeAspect="1"/>
          </p:cNvGraphicFramePr>
          <p:nvPr/>
        </p:nvGraphicFramePr>
        <p:xfrm>
          <a:off x="4322763" y="777875"/>
          <a:ext cx="3913187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Visio" r:id="rId12" imgW="4892040" imgH="1803197" progId="Visio.Drawing.11">
                  <p:embed/>
                </p:oleObj>
              </mc:Choice>
              <mc:Fallback>
                <p:oleObj name="Visio" r:id="rId12" imgW="4892040" imgH="180319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777875"/>
                        <a:ext cx="3913187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802622" y="4166596"/>
            <a:ext cx="5653514" cy="1498986"/>
            <a:chOff x="1208429" y="3498649"/>
            <a:chExt cx="5653514" cy="1498986"/>
          </a:xfrm>
        </p:grpSpPr>
        <p:sp>
          <p:nvSpPr>
            <p:cNvPr id="12" name="Rectangle 11"/>
            <p:cNvSpPr/>
            <p:nvPr/>
          </p:nvSpPr>
          <p:spPr>
            <a:xfrm>
              <a:off x="5536605" y="3919537"/>
              <a:ext cx="872836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53948" y="3703493"/>
              <a:ext cx="438150" cy="216044"/>
              <a:chOff x="5915025" y="3690938"/>
              <a:chExt cx="438150" cy="216044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flipV="1">
                <a:off x="5915025" y="3690938"/>
                <a:ext cx="0" cy="2160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6353175" y="3690938"/>
                <a:ext cx="0" cy="2160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flipV="1">
              <a:off x="5973023" y="4529137"/>
              <a:ext cx="0" cy="2160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V="1">
              <a:off x="6516814" y="4116315"/>
              <a:ext cx="0" cy="2160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V="1">
              <a:off x="5428583" y="4116315"/>
              <a:ext cx="0" cy="2160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687266" y="3898741"/>
              <a:ext cx="1362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20683" y="3898741"/>
              <a:ext cx="1362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B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06332" y="4317853"/>
              <a:ext cx="1362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25437" y="4103502"/>
              <a:ext cx="1779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</a:rPr>
                <a:t>C</a:t>
              </a:r>
              <a:r>
                <a:rPr lang="en-US" sz="1600" baseline="-25000" dirty="0" err="1">
                  <a:solidFill>
                    <a:srgbClr val="000000"/>
                  </a:solidFill>
                </a:rPr>
                <a:t>i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312" y="4103486"/>
              <a:ext cx="22281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C</a:t>
              </a:r>
              <a:r>
                <a:rPr lang="en-US" sz="1600" baseline="-25000" dirty="0">
                  <a:solidFill>
                    <a:srgbClr val="000000"/>
                  </a:solidFill>
                </a:rPr>
                <a:t>o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50173" y="3498649"/>
              <a:ext cx="2115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</a:t>
              </a:r>
              <a:r>
                <a:rPr lang="en-US" sz="1600" baseline="-25000" dirty="0">
                  <a:solidFill>
                    <a:srgbClr val="000000"/>
                  </a:solidFill>
                </a:rPr>
                <a:t>0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7776" y="3498649"/>
              <a:ext cx="2115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B</a:t>
              </a:r>
              <a:r>
                <a:rPr lang="en-US" sz="1600" baseline="-25000" dirty="0">
                  <a:solidFill>
                    <a:srgbClr val="000000"/>
                  </a:solidFill>
                </a:rPr>
                <a:t>0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6532" y="4751414"/>
              <a:ext cx="2115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</a:t>
              </a:r>
              <a:r>
                <a:rPr lang="en-US" sz="1600" baseline="-25000" dirty="0">
                  <a:solidFill>
                    <a:srgbClr val="000000"/>
                  </a:solidFill>
                </a:rPr>
                <a:t>0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35404" y="3919537"/>
              <a:ext cx="872836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52747" y="3703493"/>
              <a:ext cx="438150" cy="216044"/>
              <a:chOff x="5915025" y="3690938"/>
              <a:chExt cx="438150" cy="216044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flipV="1">
                <a:off x="5915025" y="3690938"/>
                <a:ext cx="0" cy="2160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6353175" y="3690938"/>
                <a:ext cx="0" cy="2160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 flipV="1">
              <a:off x="4671822" y="4529137"/>
              <a:ext cx="0" cy="2160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V="1">
              <a:off x="5215613" y="4116315"/>
              <a:ext cx="0" cy="2160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V="1">
              <a:off x="4127382" y="4116315"/>
              <a:ext cx="0" cy="2160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386065" y="3898741"/>
              <a:ext cx="1362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9482" y="3898741"/>
              <a:ext cx="1362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B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05131" y="4317853"/>
              <a:ext cx="1362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24236" y="4103502"/>
              <a:ext cx="1779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</a:rPr>
                <a:t>C</a:t>
              </a:r>
              <a:r>
                <a:rPr lang="en-US" sz="1600" baseline="-25000" dirty="0" err="1">
                  <a:solidFill>
                    <a:srgbClr val="000000"/>
                  </a:solidFill>
                </a:rPr>
                <a:t>i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43111" y="4103486"/>
              <a:ext cx="22281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C</a:t>
              </a:r>
              <a:r>
                <a:rPr lang="en-US" sz="1600" baseline="-25000" dirty="0">
                  <a:solidFill>
                    <a:srgbClr val="000000"/>
                  </a:solidFill>
                </a:rPr>
                <a:t>o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48972" y="3498649"/>
              <a:ext cx="2115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</a:t>
              </a:r>
              <a:r>
                <a:rPr lang="en-US" sz="1600" baseline="-25000" dirty="0">
                  <a:solidFill>
                    <a:srgbClr val="000000"/>
                  </a:solidFill>
                </a:rPr>
                <a:t>1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86575" y="3498649"/>
              <a:ext cx="2115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B</a:t>
              </a:r>
              <a:r>
                <a:rPr lang="en-US" sz="1600" baseline="-25000" dirty="0">
                  <a:solidFill>
                    <a:srgbClr val="000000"/>
                  </a:solidFill>
                </a:rPr>
                <a:t>1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65331" y="4751414"/>
              <a:ext cx="2115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</a:t>
              </a:r>
              <a:r>
                <a:rPr lang="en-US" sz="1600" baseline="-25000" dirty="0">
                  <a:solidFill>
                    <a:srgbClr val="000000"/>
                  </a:solidFill>
                </a:rPr>
                <a:t>1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38966" y="3919537"/>
              <a:ext cx="872836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156309" y="3703493"/>
              <a:ext cx="438150" cy="216044"/>
              <a:chOff x="5915025" y="3690938"/>
              <a:chExt cx="438150" cy="216044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V="1">
                <a:off x="5915025" y="3690938"/>
                <a:ext cx="0" cy="2160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6353175" y="3690938"/>
                <a:ext cx="0" cy="2160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3375384" y="4529137"/>
              <a:ext cx="0" cy="2160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V="1">
              <a:off x="3919175" y="4116315"/>
              <a:ext cx="0" cy="2160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V="1">
              <a:off x="2830944" y="4116315"/>
              <a:ext cx="0" cy="2160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089627" y="3898741"/>
              <a:ext cx="1362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23044" y="3898741"/>
              <a:ext cx="1362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B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08693" y="4317853"/>
              <a:ext cx="1362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27798" y="4103502"/>
              <a:ext cx="1779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</a:rPr>
                <a:t>C</a:t>
              </a:r>
              <a:r>
                <a:rPr lang="en-US" sz="1600" baseline="-25000" dirty="0" err="1">
                  <a:solidFill>
                    <a:srgbClr val="000000"/>
                  </a:solidFill>
                </a:rPr>
                <a:t>i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46673" y="4103486"/>
              <a:ext cx="22281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C</a:t>
              </a:r>
              <a:r>
                <a:rPr lang="en-US" sz="1600" baseline="-25000" dirty="0">
                  <a:solidFill>
                    <a:srgbClr val="000000"/>
                  </a:solidFill>
                </a:rPr>
                <a:t>o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52534" y="3498649"/>
              <a:ext cx="2115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</a:t>
              </a:r>
              <a:r>
                <a:rPr lang="en-US" sz="1600" baseline="-25000" dirty="0">
                  <a:solidFill>
                    <a:srgbClr val="000000"/>
                  </a:solidFill>
                </a:rPr>
                <a:t>2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90137" y="3498649"/>
              <a:ext cx="2115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B</a:t>
              </a:r>
              <a:r>
                <a:rPr lang="en-US" sz="1600" baseline="-25000" dirty="0">
                  <a:solidFill>
                    <a:srgbClr val="000000"/>
                  </a:solidFill>
                </a:rPr>
                <a:t>2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68893" y="4751414"/>
              <a:ext cx="2115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</a:t>
              </a:r>
              <a:r>
                <a:rPr lang="en-US" sz="1600" baseline="-25000" dirty="0">
                  <a:solidFill>
                    <a:srgbClr val="000000"/>
                  </a:solidFill>
                </a:rPr>
                <a:t>2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647291" y="3919537"/>
              <a:ext cx="872836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864634" y="3703493"/>
              <a:ext cx="438150" cy="216044"/>
              <a:chOff x="5915025" y="3690938"/>
              <a:chExt cx="438150" cy="216044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V="1">
                <a:off x="5915025" y="3690938"/>
                <a:ext cx="0" cy="2160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6353175" y="3690938"/>
                <a:ext cx="0" cy="2160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V="1">
              <a:off x="2083709" y="4529137"/>
              <a:ext cx="0" cy="2160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V="1">
              <a:off x="2627500" y="4116315"/>
              <a:ext cx="0" cy="2160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 flipV="1">
              <a:off x="1539269" y="4116315"/>
              <a:ext cx="0" cy="2160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797952" y="3898741"/>
              <a:ext cx="1362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31369" y="3898741"/>
              <a:ext cx="1362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B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17018" y="4317853"/>
              <a:ext cx="1362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6123" y="4103502"/>
              <a:ext cx="1779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</a:rPr>
                <a:t>C</a:t>
              </a:r>
              <a:r>
                <a:rPr lang="en-US" sz="1600" baseline="-25000" dirty="0" err="1">
                  <a:solidFill>
                    <a:srgbClr val="000000"/>
                  </a:solidFill>
                </a:rPr>
                <a:t>i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654998" y="4103486"/>
              <a:ext cx="22281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C</a:t>
              </a:r>
              <a:r>
                <a:rPr lang="en-US" sz="1600" baseline="-25000" dirty="0">
                  <a:solidFill>
                    <a:srgbClr val="000000"/>
                  </a:solidFill>
                </a:rPr>
                <a:t>o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60859" y="3498649"/>
              <a:ext cx="2115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</a:t>
              </a:r>
              <a:r>
                <a:rPr lang="en-US" sz="1600" baseline="-25000" dirty="0">
                  <a:solidFill>
                    <a:srgbClr val="000000"/>
                  </a:solidFill>
                </a:rPr>
                <a:t>3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98462" y="3498649"/>
              <a:ext cx="2115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B</a:t>
              </a:r>
              <a:r>
                <a:rPr lang="en-US" sz="1600" baseline="-25000" dirty="0">
                  <a:solidFill>
                    <a:srgbClr val="000000"/>
                  </a:solidFill>
                </a:rPr>
                <a:t>3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77218" y="4751414"/>
              <a:ext cx="2115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</a:t>
              </a:r>
              <a:r>
                <a:rPr lang="en-US" sz="1600" baseline="-25000" dirty="0">
                  <a:solidFill>
                    <a:srgbClr val="000000"/>
                  </a:solidFill>
                </a:rPr>
                <a:t>3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50280" y="4039671"/>
              <a:ext cx="404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solidFill>
                    <a:srgbClr val="000000"/>
                  </a:solidFill>
                </a:rPr>
                <a:t>FA</a:t>
              </a:r>
              <a:endParaRPr lang="en-US" sz="1400" i="1" dirty="0">
                <a:solidFill>
                  <a:srgbClr val="00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39594" y="4039671"/>
              <a:ext cx="404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solidFill>
                    <a:srgbClr val="000000"/>
                  </a:solidFill>
                </a:rPr>
                <a:t>FA</a:t>
              </a:r>
              <a:endParaRPr lang="en-US" sz="1400" i="1" dirty="0">
                <a:solidFill>
                  <a:srgbClr val="00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438393" y="4039671"/>
              <a:ext cx="404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solidFill>
                    <a:srgbClr val="000000"/>
                  </a:solidFill>
                </a:rPr>
                <a:t>FA</a:t>
              </a:r>
              <a:endParaRPr lang="en-US" sz="1400" i="1" dirty="0">
                <a:solidFill>
                  <a:srgbClr val="0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41955" y="4039671"/>
              <a:ext cx="404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solidFill>
                    <a:srgbClr val="000000"/>
                  </a:solidFill>
                </a:rPr>
                <a:t>FA</a:t>
              </a:r>
              <a:endParaRPr lang="en-US" sz="1400" i="1" dirty="0">
                <a:solidFill>
                  <a:srgbClr val="0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39125" y="4100210"/>
              <a:ext cx="22281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C</a:t>
              </a:r>
              <a:r>
                <a:rPr lang="en-US" sz="1600" baseline="-25000" dirty="0">
                  <a:solidFill>
                    <a:srgbClr val="000000"/>
                  </a:solidFill>
                </a:rPr>
                <a:t>0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15613" y="3961075"/>
              <a:ext cx="22281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C</a:t>
              </a:r>
              <a:r>
                <a:rPr lang="en-US" sz="1600" baseline="-25000" dirty="0">
                  <a:solidFill>
                    <a:srgbClr val="000000"/>
                  </a:solidFill>
                </a:rPr>
                <a:t>1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919850" y="3961075"/>
              <a:ext cx="22281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C</a:t>
              </a:r>
              <a:r>
                <a:rPr lang="en-US" sz="1600" baseline="-25000" dirty="0">
                  <a:solidFill>
                    <a:srgbClr val="000000"/>
                  </a:solidFill>
                </a:rPr>
                <a:t>2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31555" y="3961075"/>
              <a:ext cx="22281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C</a:t>
              </a:r>
              <a:r>
                <a:rPr lang="en-US" sz="1600" baseline="-25000" dirty="0">
                  <a:solidFill>
                    <a:srgbClr val="000000"/>
                  </a:solidFill>
                </a:rPr>
                <a:t>3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08429" y="4103502"/>
              <a:ext cx="22281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C</a:t>
              </a:r>
              <a:r>
                <a:rPr lang="en-US" sz="1600" baseline="-25000" dirty="0">
                  <a:solidFill>
                    <a:srgbClr val="000000"/>
                  </a:solidFill>
                </a:rPr>
                <a:t>4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20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Carry Look-Ahead Adder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600200" y="3048000"/>
            <a:ext cx="2514600" cy="1676400"/>
          </a:xfrm>
          <a:prstGeom prst="rect">
            <a:avLst/>
          </a:prstGeom>
          <a:solidFill>
            <a:srgbClr val="FFCC00">
              <a:alpha val="10196"/>
            </a:srgbClr>
          </a:solidFill>
          <a:ln w="7620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2590800" y="2286000"/>
            <a:ext cx="0" cy="838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3657600" y="22860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676400" y="1901825"/>
            <a:ext cx="33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</a:rPr>
              <a:t>A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2422525" y="1916113"/>
            <a:ext cx="33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</a:rPr>
              <a:t>B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489325" y="1916113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</a:rPr>
              <a:t>S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2057400" y="4495800"/>
            <a:ext cx="0" cy="762000"/>
          </a:xfrm>
          <a:prstGeom prst="line">
            <a:avLst/>
          </a:prstGeom>
          <a:noFill/>
          <a:ln w="57150">
            <a:solidFill>
              <a:srgbClr val="CC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2743200" y="4419600"/>
            <a:ext cx="0" cy="83820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733800" y="3810000"/>
            <a:ext cx="0" cy="1371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556000" y="5127625"/>
            <a:ext cx="33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</a:rPr>
              <a:t>C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590800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</a:rPr>
              <a:t>p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1905000" y="51784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</a:rPr>
              <a:t>g</a:t>
            </a:r>
          </a:p>
        </p:txBody>
      </p:sp>
      <p:sp>
        <p:nvSpPr>
          <p:cNvPr id="34831" name="AutoShape 15"/>
          <p:cNvSpPr>
            <a:spLocks noChangeArrowheads="1"/>
          </p:cNvSpPr>
          <p:nvPr/>
        </p:nvSpPr>
        <p:spPr bwMode="auto">
          <a:xfrm rot="5400000">
            <a:off x="1821656" y="4045744"/>
            <a:ext cx="471488" cy="4572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4832" name="Group 16"/>
          <p:cNvGrpSpPr>
            <a:grpSpLocks/>
          </p:cNvGrpSpPr>
          <p:nvPr/>
        </p:nvGrpSpPr>
        <p:grpSpPr bwMode="auto">
          <a:xfrm>
            <a:off x="2535238" y="3957638"/>
            <a:ext cx="387350" cy="471487"/>
            <a:chOff x="3215" y="3677"/>
            <a:chExt cx="244" cy="297"/>
          </a:xfrm>
        </p:grpSpPr>
        <p:sp>
          <p:nvSpPr>
            <p:cNvPr id="34893" name="Line 17"/>
            <p:cNvSpPr>
              <a:spLocks noChangeShapeType="1"/>
            </p:cNvSpPr>
            <p:nvPr/>
          </p:nvSpPr>
          <p:spPr bwMode="auto">
            <a:xfrm rot="5400000">
              <a:off x="3170" y="3722"/>
              <a:ext cx="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894" name="Freeform 18"/>
            <p:cNvSpPr>
              <a:spLocks/>
            </p:cNvSpPr>
            <p:nvPr/>
          </p:nvSpPr>
          <p:spPr bwMode="auto">
            <a:xfrm rot="5400000">
              <a:off x="3172" y="3809"/>
              <a:ext cx="208" cy="122"/>
            </a:xfrm>
            <a:custGeom>
              <a:avLst/>
              <a:gdLst>
                <a:gd name="T0" fmla="*/ 0 w 288"/>
                <a:gd name="T1" fmla="*/ 3 h 192"/>
                <a:gd name="T2" fmla="*/ 7 w 288"/>
                <a:gd name="T3" fmla="*/ 3 h 192"/>
                <a:gd name="T4" fmla="*/ 15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895" name="Freeform 19"/>
            <p:cNvSpPr>
              <a:spLocks/>
            </p:cNvSpPr>
            <p:nvPr/>
          </p:nvSpPr>
          <p:spPr bwMode="auto">
            <a:xfrm rot="5400000" flipV="1">
              <a:off x="3294" y="3809"/>
              <a:ext cx="208" cy="122"/>
            </a:xfrm>
            <a:custGeom>
              <a:avLst/>
              <a:gdLst>
                <a:gd name="T0" fmla="*/ 0 w 288"/>
                <a:gd name="T1" fmla="*/ 3 h 192"/>
                <a:gd name="T2" fmla="*/ 7 w 288"/>
                <a:gd name="T3" fmla="*/ 3 h 192"/>
                <a:gd name="T4" fmla="*/ 15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896" name="Line 20"/>
            <p:cNvSpPr>
              <a:spLocks noChangeShapeType="1"/>
            </p:cNvSpPr>
            <p:nvPr/>
          </p:nvSpPr>
          <p:spPr bwMode="auto">
            <a:xfrm rot="5400000">
              <a:off x="3414" y="3722"/>
              <a:ext cx="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897" name="Freeform 21"/>
            <p:cNvSpPr>
              <a:spLocks/>
            </p:cNvSpPr>
            <p:nvPr/>
          </p:nvSpPr>
          <p:spPr bwMode="auto">
            <a:xfrm rot="5400000">
              <a:off x="3307" y="3585"/>
              <a:ext cx="59" cy="244"/>
            </a:xfrm>
            <a:custGeom>
              <a:avLst/>
              <a:gdLst>
                <a:gd name="T0" fmla="*/ 0 w 96"/>
                <a:gd name="T1" fmla="*/ 6 h 384"/>
                <a:gd name="T2" fmla="*/ 1 w 96"/>
                <a:gd name="T3" fmla="*/ 3 h 384"/>
                <a:gd name="T4" fmla="*/ 0 w 96"/>
                <a:gd name="T5" fmla="*/ 0 h 384"/>
                <a:gd name="T6" fmla="*/ 0 60000 65536"/>
                <a:gd name="T7" fmla="*/ 0 60000 65536"/>
                <a:gd name="T8" fmla="*/ 0 60000 65536"/>
                <a:gd name="T9" fmla="*/ 0 w 96"/>
                <a:gd name="T10" fmla="*/ 0 h 384"/>
                <a:gd name="T11" fmla="*/ 96 w 9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84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4833" name="Rectangle 22"/>
          <p:cNvSpPr>
            <a:spLocks noChangeArrowheads="1"/>
          </p:cNvSpPr>
          <p:nvPr/>
        </p:nvSpPr>
        <p:spPr bwMode="auto">
          <a:xfrm>
            <a:off x="3276600" y="3276600"/>
            <a:ext cx="6858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Full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adder</a:t>
            </a:r>
          </a:p>
        </p:txBody>
      </p:sp>
      <p:sp>
        <p:nvSpPr>
          <p:cNvPr id="34834" name="Line 23"/>
          <p:cNvSpPr>
            <a:spLocks noChangeShapeType="1"/>
          </p:cNvSpPr>
          <p:nvPr/>
        </p:nvSpPr>
        <p:spPr bwMode="auto">
          <a:xfrm>
            <a:off x="1828800" y="2971800"/>
            <a:ext cx="0" cy="7620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5" name="Line 24"/>
          <p:cNvSpPr>
            <a:spLocks noChangeShapeType="1"/>
          </p:cNvSpPr>
          <p:nvPr/>
        </p:nvSpPr>
        <p:spPr bwMode="auto">
          <a:xfrm>
            <a:off x="1828800" y="3733800"/>
            <a:ext cx="1219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6" name="Line 25"/>
          <p:cNvSpPr>
            <a:spLocks noChangeShapeType="1"/>
          </p:cNvSpPr>
          <p:nvPr/>
        </p:nvSpPr>
        <p:spPr bwMode="auto">
          <a:xfrm>
            <a:off x="1981200" y="37338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7" name="Line 26"/>
          <p:cNvSpPr>
            <a:spLocks noChangeShapeType="1"/>
          </p:cNvSpPr>
          <p:nvPr/>
        </p:nvSpPr>
        <p:spPr bwMode="auto">
          <a:xfrm>
            <a:off x="2667000" y="37338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8" name="Line 27"/>
          <p:cNvSpPr>
            <a:spLocks noChangeShapeType="1"/>
          </p:cNvSpPr>
          <p:nvPr/>
        </p:nvSpPr>
        <p:spPr bwMode="auto">
          <a:xfrm>
            <a:off x="3048000" y="3733800"/>
            <a:ext cx="2286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9" name="Line 28"/>
          <p:cNvSpPr>
            <a:spLocks noChangeShapeType="1"/>
          </p:cNvSpPr>
          <p:nvPr/>
        </p:nvSpPr>
        <p:spPr bwMode="auto">
          <a:xfrm>
            <a:off x="1828800" y="2286000"/>
            <a:ext cx="0" cy="838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0" name="Line 29"/>
          <p:cNvSpPr>
            <a:spLocks noChangeShapeType="1"/>
          </p:cNvSpPr>
          <p:nvPr/>
        </p:nvSpPr>
        <p:spPr bwMode="auto">
          <a:xfrm>
            <a:off x="2590800" y="3124200"/>
            <a:ext cx="0" cy="3048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1" name="Line 30"/>
          <p:cNvSpPr>
            <a:spLocks noChangeShapeType="1"/>
          </p:cNvSpPr>
          <p:nvPr/>
        </p:nvSpPr>
        <p:spPr bwMode="auto">
          <a:xfrm>
            <a:off x="2133600" y="3429000"/>
            <a:ext cx="11430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2" name="Line 31"/>
          <p:cNvSpPr>
            <a:spLocks noChangeShapeType="1"/>
          </p:cNvSpPr>
          <p:nvPr/>
        </p:nvSpPr>
        <p:spPr bwMode="auto">
          <a:xfrm>
            <a:off x="2133600" y="3429000"/>
            <a:ext cx="0" cy="6096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3" name="Line 32"/>
          <p:cNvSpPr>
            <a:spLocks noChangeShapeType="1"/>
          </p:cNvSpPr>
          <p:nvPr/>
        </p:nvSpPr>
        <p:spPr bwMode="auto">
          <a:xfrm>
            <a:off x="2819400" y="3429000"/>
            <a:ext cx="0" cy="6096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4" name="Text Box 33"/>
          <p:cNvSpPr txBox="1">
            <a:spLocks noChangeArrowheads="1"/>
          </p:cNvSpPr>
          <p:nvPr/>
        </p:nvSpPr>
        <p:spPr bwMode="auto">
          <a:xfrm>
            <a:off x="3108325" y="3976688"/>
            <a:ext cx="40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  <a:latin typeface="Arial Narrow" pitchFamily="34" charset="0"/>
              </a:rPr>
              <a:t>X</a:t>
            </a:r>
          </a:p>
        </p:txBody>
      </p:sp>
      <p:sp>
        <p:nvSpPr>
          <p:cNvPr id="34845" name="Rectangle 34"/>
          <p:cNvSpPr>
            <a:spLocks noChangeArrowheads="1"/>
          </p:cNvSpPr>
          <p:nvPr/>
        </p:nvSpPr>
        <p:spPr bwMode="auto">
          <a:xfrm>
            <a:off x="4876800" y="2667000"/>
            <a:ext cx="2514600" cy="2667000"/>
          </a:xfrm>
          <a:prstGeom prst="rect">
            <a:avLst/>
          </a:prstGeom>
          <a:solidFill>
            <a:srgbClr val="009999">
              <a:alpha val="10196"/>
            </a:srgbClr>
          </a:solidFill>
          <a:ln w="76200">
            <a:solidFill>
              <a:srgbClr val="0099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34846" name="Group 35"/>
          <p:cNvGrpSpPr>
            <a:grpSpLocks/>
          </p:cNvGrpSpPr>
          <p:nvPr/>
        </p:nvGrpSpPr>
        <p:grpSpPr bwMode="auto">
          <a:xfrm>
            <a:off x="5118100" y="4660900"/>
            <a:ext cx="387350" cy="471488"/>
            <a:chOff x="3215" y="3677"/>
            <a:chExt cx="244" cy="297"/>
          </a:xfrm>
        </p:grpSpPr>
        <p:sp>
          <p:nvSpPr>
            <p:cNvPr id="34888" name="Line 36"/>
            <p:cNvSpPr>
              <a:spLocks noChangeShapeType="1"/>
            </p:cNvSpPr>
            <p:nvPr/>
          </p:nvSpPr>
          <p:spPr bwMode="auto">
            <a:xfrm rot="5400000">
              <a:off x="3170" y="3722"/>
              <a:ext cx="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889" name="Freeform 37"/>
            <p:cNvSpPr>
              <a:spLocks/>
            </p:cNvSpPr>
            <p:nvPr/>
          </p:nvSpPr>
          <p:spPr bwMode="auto">
            <a:xfrm rot="5400000">
              <a:off x="3172" y="3809"/>
              <a:ext cx="208" cy="122"/>
            </a:xfrm>
            <a:custGeom>
              <a:avLst/>
              <a:gdLst>
                <a:gd name="T0" fmla="*/ 0 w 288"/>
                <a:gd name="T1" fmla="*/ 3 h 192"/>
                <a:gd name="T2" fmla="*/ 7 w 288"/>
                <a:gd name="T3" fmla="*/ 3 h 192"/>
                <a:gd name="T4" fmla="*/ 15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890" name="Freeform 38"/>
            <p:cNvSpPr>
              <a:spLocks/>
            </p:cNvSpPr>
            <p:nvPr/>
          </p:nvSpPr>
          <p:spPr bwMode="auto">
            <a:xfrm rot="5400000" flipV="1">
              <a:off x="3294" y="3809"/>
              <a:ext cx="208" cy="122"/>
            </a:xfrm>
            <a:custGeom>
              <a:avLst/>
              <a:gdLst>
                <a:gd name="T0" fmla="*/ 0 w 288"/>
                <a:gd name="T1" fmla="*/ 3 h 192"/>
                <a:gd name="T2" fmla="*/ 7 w 288"/>
                <a:gd name="T3" fmla="*/ 3 h 192"/>
                <a:gd name="T4" fmla="*/ 15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891" name="Line 39"/>
            <p:cNvSpPr>
              <a:spLocks noChangeShapeType="1"/>
            </p:cNvSpPr>
            <p:nvPr/>
          </p:nvSpPr>
          <p:spPr bwMode="auto">
            <a:xfrm rot="5400000">
              <a:off x="3414" y="3722"/>
              <a:ext cx="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892" name="Freeform 40"/>
            <p:cNvSpPr>
              <a:spLocks/>
            </p:cNvSpPr>
            <p:nvPr/>
          </p:nvSpPr>
          <p:spPr bwMode="auto">
            <a:xfrm rot="5400000">
              <a:off x="3307" y="3585"/>
              <a:ext cx="59" cy="244"/>
            </a:xfrm>
            <a:custGeom>
              <a:avLst/>
              <a:gdLst>
                <a:gd name="T0" fmla="*/ 0 w 96"/>
                <a:gd name="T1" fmla="*/ 6 h 384"/>
                <a:gd name="T2" fmla="*/ 1 w 96"/>
                <a:gd name="T3" fmla="*/ 3 h 384"/>
                <a:gd name="T4" fmla="*/ 0 w 96"/>
                <a:gd name="T5" fmla="*/ 0 h 384"/>
                <a:gd name="T6" fmla="*/ 0 60000 65536"/>
                <a:gd name="T7" fmla="*/ 0 60000 65536"/>
                <a:gd name="T8" fmla="*/ 0 60000 65536"/>
                <a:gd name="T9" fmla="*/ 0 w 96"/>
                <a:gd name="T10" fmla="*/ 0 h 384"/>
                <a:gd name="T11" fmla="*/ 96 w 9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84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4847" name="AutoShape 41"/>
          <p:cNvSpPr>
            <a:spLocks noChangeArrowheads="1"/>
          </p:cNvSpPr>
          <p:nvPr/>
        </p:nvSpPr>
        <p:spPr bwMode="auto">
          <a:xfrm rot="5400000">
            <a:off x="5403056" y="3664744"/>
            <a:ext cx="471488" cy="4572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8" name="Line 42"/>
          <p:cNvSpPr>
            <a:spLocks noChangeShapeType="1"/>
          </p:cNvSpPr>
          <p:nvPr/>
        </p:nvSpPr>
        <p:spPr bwMode="auto">
          <a:xfrm>
            <a:off x="5295900" y="5118100"/>
            <a:ext cx="12700" cy="419100"/>
          </a:xfrm>
          <a:prstGeom prst="line">
            <a:avLst/>
          </a:prstGeom>
          <a:noFill/>
          <a:ln w="57150">
            <a:solidFill>
              <a:srgbClr val="CC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9" name="Text Box 43"/>
          <p:cNvSpPr txBox="1">
            <a:spLocks noChangeArrowheads="1"/>
          </p:cNvSpPr>
          <p:nvPr/>
        </p:nvSpPr>
        <p:spPr bwMode="auto">
          <a:xfrm>
            <a:off x="5156200" y="5457825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</a:rPr>
              <a:t>G</a:t>
            </a:r>
          </a:p>
        </p:txBody>
      </p:sp>
      <p:sp>
        <p:nvSpPr>
          <p:cNvPr id="34850" name="Line 44"/>
          <p:cNvSpPr>
            <a:spLocks noChangeShapeType="1"/>
          </p:cNvSpPr>
          <p:nvPr/>
        </p:nvSpPr>
        <p:spPr bwMode="auto">
          <a:xfrm>
            <a:off x="6096000" y="5029200"/>
            <a:ext cx="0" cy="5334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51" name="Text Box 45"/>
          <p:cNvSpPr txBox="1">
            <a:spLocks noChangeArrowheads="1"/>
          </p:cNvSpPr>
          <p:nvPr/>
        </p:nvSpPr>
        <p:spPr bwMode="auto">
          <a:xfrm>
            <a:off x="5943600" y="54832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</a:rPr>
              <a:t>P</a:t>
            </a:r>
          </a:p>
        </p:txBody>
      </p:sp>
      <p:sp>
        <p:nvSpPr>
          <p:cNvPr id="34852" name="AutoShape 46"/>
          <p:cNvSpPr>
            <a:spLocks noChangeArrowheads="1"/>
          </p:cNvSpPr>
          <p:nvPr/>
        </p:nvSpPr>
        <p:spPr bwMode="auto">
          <a:xfrm rot="5400000">
            <a:off x="5860256" y="4579144"/>
            <a:ext cx="471488" cy="4572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53" name="Line 47"/>
          <p:cNvSpPr>
            <a:spLocks noChangeShapeType="1"/>
          </p:cNvSpPr>
          <p:nvPr/>
        </p:nvSpPr>
        <p:spPr bwMode="auto">
          <a:xfrm flipH="1">
            <a:off x="6858000" y="3886200"/>
            <a:ext cx="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54" name="Text Box 48"/>
          <p:cNvSpPr txBox="1">
            <a:spLocks noChangeArrowheads="1"/>
          </p:cNvSpPr>
          <p:nvPr/>
        </p:nvSpPr>
        <p:spPr bwMode="auto">
          <a:xfrm>
            <a:off x="6680200" y="5508625"/>
            <a:ext cx="33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</a:rPr>
              <a:t>C</a:t>
            </a:r>
          </a:p>
        </p:txBody>
      </p:sp>
      <p:sp>
        <p:nvSpPr>
          <p:cNvPr id="34855" name="Text Box 49"/>
          <p:cNvSpPr txBox="1">
            <a:spLocks noChangeArrowheads="1"/>
          </p:cNvSpPr>
          <p:nvPr/>
        </p:nvSpPr>
        <p:spPr bwMode="auto">
          <a:xfrm>
            <a:off x="7680325" y="3059113"/>
            <a:ext cx="420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</a:rPr>
              <a:t>G</a:t>
            </a:r>
            <a:r>
              <a:rPr lang="en-US" sz="2000" b="1" baseline="-25000">
                <a:solidFill>
                  <a:srgbClr val="000000"/>
                </a:solidFill>
                <a:latin typeface="Arial Narrow" pitchFamily="34" charset="0"/>
              </a:rPr>
              <a:t>0</a:t>
            </a:r>
          </a:p>
        </p:txBody>
      </p:sp>
      <p:sp>
        <p:nvSpPr>
          <p:cNvPr id="34856" name="Text Box 50"/>
          <p:cNvSpPr txBox="1">
            <a:spLocks noChangeArrowheads="1"/>
          </p:cNvSpPr>
          <p:nvPr/>
        </p:nvSpPr>
        <p:spPr bwMode="auto">
          <a:xfrm>
            <a:off x="7696200" y="3959225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</a:rPr>
              <a:t>P</a:t>
            </a:r>
            <a:r>
              <a:rPr lang="en-US" sz="2000" b="1" baseline="-25000">
                <a:solidFill>
                  <a:srgbClr val="000000"/>
                </a:solidFill>
                <a:latin typeface="Arial Narrow" pitchFamily="34" charset="0"/>
              </a:rPr>
              <a:t>0</a:t>
            </a:r>
          </a:p>
        </p:txBody>
      </p:sp>
      <p:sp>
        <p:nvSpPr>
          <p:cNvPr id="34857" name="Text Box 51"/>
          <p:cNvSpPr txBox="1">
            <a:spLocks noChangeArrowheads="1"/>
          </p:cNvSpPr>
          <p:nvPr/>
        </p:nvSpPr>
        <p:spPr bwMode="auto">
          <a:xfrm>
            <a:off x="7696200" y="472122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</a:rPr>
              <a:t>C</a:t>
            </a:r>
            <a:r>
              <a:rPr lang="en-US" sz="2000" b="1" baseline="-25000">
                <a:solidFill>
                  <a:srgbClr val="000000"/>
                </a:solidFill>
                <a:latin typeface="Arial Narrow" pitchFamily="34" charset="0"/>
              </a:rPr>
              <a:t>0</a:t>
            </a:r>
          </a:p>
        </p:txBody>
      </p:sp>
      <p:sp>
        <p:nvSpPr>
          <p:cNvPr id="34858" name="Line 52"/>
          <p:cNvSpPr>
            <a:spLocks noChangeShapeType="1"/>
          </p:cNvSpPr>
          <p:nvPr/>
        </p:nvSpPr>
        <p:spPr bwMode="auto">
          <a:xfrm>
            <a:off x="5181600" y="2590800"/>
            <a:ext cx="0" cy="2133600"/>
          </a:xfrm>
          <a:prstGeom prst="line">
            <a:avLst/>
          </a:prstGeom>
          <a:noFill/>
          <a:ln w="57150">
            <a:solidFill>
              <a:srgbClr val="CC00FF">
                <a:alpha val="89803"/>
              </a:srgb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59" name="Line 53"/>
          <p:cNvSpPr>
            <a:spLocks noChangeShapeType="1"/>
          </p:cNvSpPr>
          <p:nvPr/>
        </p:nvSpPr>
        <p:spPr bwMode="auto">
          <a:xfrm>
            <a:off x="5562600" y="3048000"/>
            <a:ext cx="0" cy="6096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60" name="Line 54"/>
          <p:cNvSpPr>
            <a:spLocks noChangeShapeType="1"/>
          </p:cNvSpPr>
          <p:nvPr/>
        </p:nvSpPr>
        <p:spPr bwMode="auto">
          <a:xfrm>
            <a:off x="5562600" y="30480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61" name="Line 55"/>
          <p:cNvSpPr>
            <a:spLocks noChangeShapeType="1"/>
          </p:cNvSpPr>
          <p:nvPr/>
        </p:nvSpPr>
        <p:spPr bwMode="auto">
          <a:xfrm flipV="1">
            <a:off x="6019800" y="2590800"/>
            <a:ext cx="0" cy="4572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62" name="Line 56"/>
          <p:cNvSpPr>
            <a:spLocks noChangeShapeType="1"/>
          </p:cNvSpPr>
          <p:nvPr/>
        </p:nvSpPr>
        <p:spPr bwMode="auto">
          <a:xfrm flipH="1">
            <a:off x="5791200" y="3352800"/>
            <a:ext cx="1828800" cy="0"/>
          </a:xfrm>
          <a:prstGeom prst="line">
            <a:avLst/>
          </a:prstGeom>
          <a:noFill/>
          <a:ln w="5715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63" name="Line 57"/>
          <p:cNvSpPr>
            <a:spLocks noChangeShapeType="1"/>
          </p:cNvSpPr>
          <p:nvPr/>
        </p:nvSpPr>
        <p:spPr bwMode="auto">
          <a:xfrm>
            <a:off x="5791200" y="3352800"/>
            <a:ext cx="0" cy="304800"/>
          </a:xfrm>
          <a:prstGeom prst="line">
            <a:avLst/>
          </a:prstGeom>
          <a:noFill/>
          <a:ln w="57150">
            <a:solidFill>
              <a:srgbClr val="CC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64" name="Line 58"/>
          <p:cNvSpPr>
            <a:spLocks noChangeShapeType="1"/>
          </p:cNvSpPr>
          <p:nvPr/>
        </p:nvSpPr>
        <p:spPr bwMode="auto">
          <a:xfrm>
            <a:off x="6019800" y="3048000"/>
            <a:ext cx="0" cy="1524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65" name="Line 59"/>
          <p:cNvSpPr>
            <a:spLocks noChangeShapeType="1"/>
          </p:cNvSpPr>
          <p:nvPr/>
        </p:nvSpPr>
        <p:spPr bwMode="auto">
          <a:xfrm flipH="1">
            <a:off x="6172200" y="4191000"/>
            <a:ext cx="14478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66" name="Line 60"/>
          <p:cNvSpPr>
            <a:spLocks noChangeShapeType="1"/>
          </p:cNvSpPr>
          <p:nvPr/>
        </p:nvSpPr>
        <p:spPr bwMode="auto">
          <a:xfrm>
            <a:off x="6172200" y="4191000"/>
            <a:ext cx="0" cy="381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67" name="AutoShape 61"/>
          <p:cNvSpPr>
            <a:spLocks noChangeArrowheads="1"/>
          </p:cNvSpPr>
          <p:nvPr/>
        </p:nvSpPr>
        <p:spPr bwMode="auto">
          <a:xfrm rot="16200000" flipV="1">
            <a:off x="6736556" y="3448844"/>
            <a:ext cx="471488" cy="4572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68" name="Line 62"/>
          <p:cNvSpPr>
            <a:spLocks noChangeShapeType="1"/>
          </p:cNvSpPr>
          <p:nvPr/>
        </p:nvSpPr>
        <p:spPr bwMode="auto">
          <a:xfrm flipV="1">
            <a:off x="7086600" y="38862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69" name="Line 63"/>
          <p:cNvSpPr>
            <a:spLocks noChangeShapeType="1"/>
          </p:cNvSpPr>
          <p:nvPr/>
        </p:nvSpPr>
        <p:spPr bwMode="auto">
          <a:xfrm flipV="1">
            <a:off x="7064375" y="2286000"/>
            <a:ext cx="0" cy="444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70" name="Line 64"/>
          <p:cNvSpPr>
            <a:spLocks noChangeShapeType="1"/>
          </p:cNvSpPr>
          <p:nvPr/>
        </p:nvSpPr>
        <p:spPr bwMode="auto">
          <a:xfrm>
            <a:off x="5638800" y="4114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71" name="Line 65"/>
          <p:cNvSpPr>
            <a:spLocks noChangeShapeType="1"/>
          </p:cNvSpPr>
          <p:nvPr/>
        </p:nvSpPr>
        <p:spPr bwMode="auto">
          <a:xfrm flipH="1">
            <a:off x="5410200" y="4343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72" name="Line 66"/>
          <p:cNvSpPr>
            <a:spLocks noChangeShapeType="1"/>
          </p:cNvSpPr>
          <p:nvPr/>
        </p:nvSpPr>
        <p:spPr bwMode="auto">
          <a:xfrm>
            <a:off x="5410200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73" name="Text Box 67"/>
          <p:cNvSpPr txBox="1">
            <a:spLocks noChangeArrowheads="1"/>
          </p:cNvSpPr>
          <p:nvPr/>
        </p:nvSpPr>
        <p:spPr bwMode="auto">
          <a:xfrm>
            <a:off x="6324600" y="4491038"/>
            <a:ext cx="40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  <a:latin typeface="Arial Narrow" pitchFamily="34" charset="0"/>
              </a:rPr>
              <a:t>Y</a:t>
            </a:r>
          </a:p>
        </p:txBody>
      </p:sp>
      <p:sp>
        <p:nvSpPr>
          <p:cNvPr id="34874" name="Text Box 68"/>
          <p:cNvSpPr txBox="1">
            <a:spLocks noChangeArrowheads="1"/>
          </p:cNvSpPr>
          <p:nvPr/>
        </p:nvSpPr>
        <p:spPr bwMode="auto">
          <a:xfrm>
            <a:off x="4953000" y="2130425"/>
            <a:ext cx="420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</a:rPr>
              <a:t>G</a:t>
            </a:r>
            <a:r>
              <a:rPr lang="en-US" sz="2000" b="1" baseline="-25000">
                <a:solidFill>
                  <a:srgbClr val="000000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34875" name="Text Box 69"/>
          <p:cNvSpPr txBox="1">
            <a:spLocks noChangeArrowheads="1"/>
          </p:cNvSpPr>
          <p:nvPr/>
        </p:nvSpPr>
        <p:spPr bwMode="auto">
          <a:xfrm>
            <a:off x="5791200" y="2130425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</a:rPr>
              <a:t>P</a:t>
            </a:r>
            <a:r>
              <a:rPr lang="en-US" sz="2000" b="1" baseline="-25000">
                <a:solidFill>
                  <a:srgbClr val="000000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34876" name="Text Box 70"/>
          <p:cNvSpPr txBox="1">
            <a:spLocks noChangeArrowheads="1"/>
          </p:cNvSpPr>
          <p:nvPr/>
        </p:nvSpPr>
        <p:spPr bwMode="auto">
          <a:xfrm>
            <a:off x="7058025" y="213042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</a:rPr>
              <a:t>C</a:t>
            </a:r>
            <a:r>
              <a:rPr lang="en-US" sz="2000" b="1" baseline="-25000">
                <a:solidFill>
                  <a:srgbClr val="000000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34877" name="Line 71"/>
          <p:cNvSpPr>
            <a:spLocks noChangeShapeType="1"/>
          </p:cNvSpPr>
          <p:nvPr/>
        </p:nvSpPr>
        <p:spPr bwMode="auto">
          <a:xfrm>
            <a:off x="6858000" y="49530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78" name="Line 72"/>
          <p:cNvSpPr>
            <a:spLocks noChangeShapeType="1"/>
          </p:cNvSpPr>
          <p:nvPr/>
        </p:nvSpPr>
        <p:spPr bwMode="auto">
          <a:xfrm flipH="1" flipV="1">
            <a:off x="6972300" y="3127375"/>
            <a:ext cx="0" cy="301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79" name="Line 73"/>
          <p:cNvSpPr>
            <a:spLocks noChangeShapeType="1"/>
          </p:cNvSpPr>
          <p:nvPr/>
        </p:nvSpPr>
        <p:spPr bwMode="auto">
          <a:xfrm flipV="1">
            <a:off x="7162800" y="3124200"/>
            <a:ext cx="0" cy="228600"/>
          </a:xfrm>
          <a:prstGeom prst="line">
            <a:avLst/>
          </a:prstGeom>
          <a:noFill/>
          <a:ln w="5715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4880" name="Group 74"/>
          <p:cNvGrpSpPr>
            <a:grpSpLocks/>
          </p:cNvGrpSpPr>
          <p:nvPr/>
        </p:nvGrpSpPr>
        <p:grpSpPr bwMode="auto">
          <a:xfrm flipV="1">
            <a:off x="6870700" y="2730500"/>
            <a:ext cx="387350" cy="471488"/>
            <a:chOff x="3215" y="3677"/>
            <a:chExt cx="244" cy="297"/>
          </a:xfrm>
        </p:grpSpPr>
        <p:sp>
          <p:nvSpPr>
            <p:cNvPr id="34883" name="Line 75"/>
            <p:cNvSpPr>
              <a:spLocks noChangeShapeType="1"/>
            </p:cNvSpPr>
            <p:nvPr/>
          </p:nvSpPr>
          <p:spPr bwMode="auto">
            <a:xfrm rot="5400000">
              <a:off x="3170" y="3722"/>
              <a:ext cx="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884" name="Freeform 76"/>
            <p:cNvSpPr>
              <a:spLocks/>
            </p:cNvSpPr>
            <p:nvPr/>
          </p:nvSpPr>
          <p:spPr bwMode="auto">
            <a:xfrm rot="5400000">
              <a:off x="3172" y="3809"/>
              <a:ext cx="208" cy="122"/>
            </a:xfrm>
            <a:custGeom>
              <a:avLst/>
              <a:gdLst>
                <a:gd name="T0" fmla="*/ 0 w 288"/>
                <a:gd name="T1" fmla="*/ 3 h 192"/>
                <a:gd name="T2" fmla="*/ 7 w 288"/>
                <a:gd name="T3" fmla="*/ 3 h 192"/>
                <a:gd name="T4" fmla="*/ 15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885" name="Freeform 77"/>
            <p:cNvSpPr>
              <a:spLocks/>
            </p:cNvSpPr>
            <p:nvPr/>
          </p:nvSpPr>
          <p:spPr bwMode="auto">
            <a:xfrm rot="5400000" flipV="1">
              <a:off x="3294" y="3809"/>
              <a:ext cx="208" cy="122"/>
            </a:xfrm>
            <a:custGeom>
              <a:avLst/>
              <a:gdLst>
                <a:gd name="T0" fmla="*/ 0 w 288"/>
                <a:gd name="T1" fmla="*/ 3 h 192"/>
                <a:gd name="T2" fmla="*/ 7 w 288"/>
                <a:gd name="T3" fmla="*/ 3 h 192"/>
                <a:gd name="T4" fmla="*/ 15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886" name="Line 78"/>
            <p:cNvSpPr>
              <a:spLocks noChangeShapeType="1"/>
            </p:cNvSpPr>
            <p:nvPr/>
          </p:nvSpPr>
          <p:spPr bwMode="auto">
            <a:xfrm rot="5400000">
              <a:off x="3414" y="3722"/>
              <a:ext cx="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887" name="Freeform 79"/>
            <p:cNvSpPr>
              <a:spLocks/>
            </p:cNvSpPr>
            <p:nvPr/>
          </p:nvSpPr>
          <p:spPr bwMode="auto">
            <a:xfrm rot="5400000">
              <a:off x="3307" y="3585"/>
              <a:ext cx="59" cy="244"/>
            </a:xfrm>
            <a:custGeom>
              <a:avLst/>
              <a:gdLst>
                <a:gd name="T0" fmla="*/ 0 w 96"/>
                <a:gd name="T1" fmla="*/ 6 h 384"/>
                <a:gd name="T2" fmla="*/ 1 w 96"/>
                <a:gd name="T3" fmla="*/ 3 h 384"/>
                <a:gd name="T4" fmla="*/ 0 w 96"/>
                <a:gd name="T5" fmla="*/ 0 h 384"/>
                <a:gd name="T6" fmla="*/ 0 60000 65536"/>
                <a:gd name="T7" fmla="*/ 0 60000 65536"/>
                <a:gd name="T8" fmla="*/ 0 60000 65536"/>
                <a:gd name="T9" fmla="*/ 0 w 96"/>
                <a:gd name="T10" fmla="*/ 0 h 384"/>
                <a:gd name="T11" fmla="*/ 96 w 9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84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4881" name="Slide Number Placeholder 84"/>
          <p:cNvSpPr txBox="1">
            <a:spLocks noGrp="1"/>
          </p:cNvSpPr>
          <p:nvPr/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64CB173A-F0A0-49B0-8FE9-E6A57846FC78}" type="slidenum">
              <a:rPr lang="en-US" sz="1200">
                <a:solidFill>
                  <a:srgbClr val="000000"/>
                </a:solidFill>
                <a:latin typeface="Verdana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12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146" name="Footer Placeholder 3"/>
          <p:cNvSpPr txBox="1">
            <a:spLocks noGrp="1"/>
          </p:cNvSpPr>
          <p:nvPr/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000000"/>
                </a:solidFill>
                <a:latin typeface="Verdana" pitchFamily="34" charset="0"/>
              </a:rPr>
              <a:t>EECS 370: Introduction to </a:t>
            </a:r>
            <a:br>
              <a:rPr lang="en-US" sz="1000">
                <a:solidFill>
                  <a:srgbClr val="000000"/>
                </a:solidFill>
                <a:latin typeface="Verdana" pitchFamily="34" charset="0"/>
              </a:rPr>
            </a:br>
            <a:r>
              <a:rPr lang="en-US" sz="1000">
                <a:solidFill>
                  <a:srgbClr val="000000"/>
                </a:solidFill>
                <a:latin typeface="Verdana" pitchFamily="34" charset="0"/>
              </a:rPr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0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8-bit Carry Look-ahead Adder</a:t>
            </a: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838200" y="1662113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1143000" y="1662113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1752600" y="1662113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2057400" y="1662113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2667000" y="1662113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2971800" y="1662113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3581400" y="1662113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3886200" y="1662113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4495800" y="1662113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4800600" y="1662113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5410200" y="1662113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5715000" y="1662113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6324600" y="1662113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6629400" y="1662113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7239000" y="1662113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7543800" y="1662113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7162800" y="2119313"/>
            <a:ext cx="762000" cy="533400"/>
          </a:xfrm>
          <a:prstGeom prst="rect">
            <a:avLst/>
          </a:prstGeom>
          <a:solidFill>
            <a:srgbClr val="FF9933">
              <a:alpha val="30196"/>
            </a:srgbClr>
          </a:solidFill>
          <a:ln w="5715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Arial" charset="0"/>
              </a:rPr>
              <a:t>X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685800" y="1357313"/>
            <a:ext cx="7467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0     1           0     0            1     0           1     1             1    0            1    1            0     0            1     1</a:t>
            </a:r>
            <a:endParaRPr lang="en-US" sz="1400" baseline="-25000"/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6248400" y="2119313"/>
            <a:ext cx="762000" cy="533400"/>
          </a:xfrm>
          <a:prstGeom prst="rect">
            <a:avLst/>
          </a:prstGeom>
          <a:solidFill>
            <a:srgbClr val="FF9933">
              <a:alpha val="30196"/>
            </a:srgbClr>
          </a:solidFill>
          <a:ln w="5715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Arial" charset="0"/>
              </a:rPr>
              <a:t>X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5334000" y="2119313"/>
            <a:ext cx="762000" cy="533400"/>
          </a:xfrm>
          <a:prstGeom prst="rect">
            <a:avLst/>
          </a:prstGeom>
          <a:solidFill>
            <a:srgbClr val="FF9933">
              <a:alpha val="30196"/>
            </a:srgbClr>
          </a:solidFill>
          <a:ln w="5715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Arial" charset="0"/>
              </a:rPr>
              <a:t>X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4419600" y="2119313"/>
            <a:ext cx="762000" cy="533400"/>
          </a:xfrm>
          <a:prstGeom prst="rect">
            <a:avLst/>
          </a:prstGeom>
          <a:solidFill>
            <a:srgbClr val="FF9933">
              <a:alpha val="30196"/>
            </a:srgbClr>
          </a:solidFill>
          <a:ln w="5715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Arial" charset="0"/>
              </a:rPr>
              <a:t>X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3505200" y="2119313"/>
            <a:ext cx="762000" cy="533400"/>
          </a:xfrm>
          <a:prstGeom prst="rect">
            <a:avLst/>
          </a:prstGeom>
          <a:solidFill>
            <a:srgbClr val="FF9933">
              <a:alpha val="30196"/>
            </a:srgbClr>
          </a:solidFill>
          <a:ln w="5715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Arial" charset="0"/>
              </a:rPr>
              <a:t>X</a:t>
            </a: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2590800" y="2119313"/>
            <a:ext cx="762000" cy="533400"/>
          </a:xfrm>
          <a:prstGeom prst="rect">
            <a:avLst/>
          </a:prstGeom>
          <a:solidFill>
            <a:srgbClr val="FF9933">
              <a:alpha val="30196"/>
            </a:srgbClr>
          </a:solidFill>
          <a:ln w="5715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Arial" charset="0"/>
              </a:rPr>
              <a:t>X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1676400" y="2119313"/>
            <a:ext cx="762000" cy="533400"/>
          </a:xfrm>
          <a:prstGeom prst="rect">
            <a:avLst/>
          </a:prstGeom>
          <a:solidFill>
            <a:srgbClr val="FF9933">
              <a:alpha val="30196"/>
            </a:srgbClr>
          </a:solidFill>
          <a:ln w="5715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Arial" charset="0"/>
              </a:rPr>
              <a:t>X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762000" y="2119313"/>
            <a:ext cx="762000" cy="533400"/>
          </a:xfrm>
          <a:prstGeom prst="rect">
            <a:avLst/>
          </a:prstGeom>
          <a:solidFill>
            <a:srgbClr val="FF9933">
              <a:alpha val="30196"/>
            </a:srgbClr>
          </a:solidFill>
          <a:ln w="5715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Arial" charset="0"/>
              </a:rPr>
              <a:t>X</a:t>
            </a: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685800" y="4800600"/>
            <a:ext cx="7467600" cy="1066800"/>
            <a:chOff x="432" y="4032"/>
            <a:chExt cx="4704" cy="672"/>
          </a:xfrm>
        </p:grpSpPr>
        <p:grpSp>
          <p:nvGrpSpPr>
            <p:cNvPr id="35979" name="Group 29"/>
            <p:cNvGrpSpPr>
              <a:grpSpLocks/>
            </p:cNvGrpSpPr>
            <p:nvPr/>
          </p:nvGrpSpPr>
          <p:grpSpPr bwMode="auto">
            <a:xfrm>
              <a:off x="480" y="4032"/>
              <a:ext cx="2544" cy="672"/>
              <a:chOff x="912" y="3216"/>
              <a:chExt cx="2544" cy="672"/>
            </a:xfrm>
          </p:grpSpPr>
          <p:sp>
            <p:nvSpPr>
              <p:cNvPr id="35983" name="Rectangle 30"/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480" cy="480"/>
              </a:xfrm>
              <a:prstGeom prst="rect">
                <a:avLst/>
              </a:prstGeom>
              <a:solidFill>
                <a:srgbClr val="336699">
                  <a:alpha val="30196"/>
                </a:srgbClr>
              </a:solidFill>
              <a:ln w="571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>
                    <a:latin typeface="Arial" charset="0"/>
                  </a:rPr>
                  <a:t>Y</a:t>
                </a:r>
              </a:p>
            </p:txBody>
          </p:sp>
          <p:sp>
            <p:nvSpPr>
              <p:cNvPr id="35984" name="Line 31"/>
              <p:cNvSpPr>
                <a:spLocks noChangeShapeType="1"/>
              </p:cNvSpPr>
              <p:nvPr/>
            </p:nvSpPr>
            <p:spPr bwMode="auto">
              <a:xfrm>
                <a:off x="960" y="321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CC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85" name="Line 32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86" name="Line 33"/>
              <p:cNvSpPr>
                <a:spLocks noChangeShapeType="1"/>
              </p:cNvSpPr>
              <p:nvPr/>
            </p:nvSpPr>
            <p:spPr bwMode="auto">
              <a:xfrm>
                <a:off x="1344" y="321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87" name="Line 34"/>
              <p:cNvSpPr>
                <a:spLocks noChangeShapeType="1"/>
              </p:cNvSpPr>
              <p:nvPr/>
            </p:nvSpPr>
            <p:spPr bwMode="auto">
              <a:xfrm>
                <a:off x="3264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CC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88" name="Line 35"/>
              <p:cNvSpPr>
                <a:spLocks noChangeShapeType="1"/>
              </p:cNvSpPr>
              <p:nvPr/>
            </p:nvSpPr>
            <p:spPr bwMode="auto">
              <a:xfrm flipH="1">
                <a:off x="1392" y="3456"/>
                <a:ext cx="1872" cy="0"/>
              </a:xfrm>
              <a:prstGeom prst="line">
                <a:avLst/>
              </a:prstGeom>
              <a:noFill/>
              <a:ln w="38100">
                <a:solidFill>
                  <a:srgbClr val="CC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89" name="Line 36"/>
              <p:cNvSpPr>
                <a:spLocks noChangeShapeType="1"/>
              </p:cNvSpPr>
              <p:nvPr/>
            </p:nvSpPr>
            <p:spPr bwMode="auto">
              <a:xfrm>
                <a:off x="3456" y="321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90" name="Line 37"/>
              <p:cNvSpPr>
                <a:spLocks noChangeShapeType="1"/>
              </p:cNvSpPr>
              <p:nvPr/>
            </p:nvSpPr>
            <p:spPr bwMode="auto">
              <a:xfrm flipH="1" flipV="1">
                <a:off x="1392" y="3648"/>
                <a:ext cx="2064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5980" name="Group 38"/>
            <p:cNvGrpSpPr>
              <a:grpSpLocks/>
            </p:cNvGrpSpPr>
            <p:nvPr/>
          </p:nvGrpSpPr>
          <p:grpSpPr bwMode="auto">
            <a:xfrm>
              <a:off x="432" y="4224"/>
              <a:ext cx="4704" cy="432"/>
              <a:chOff x="864" y="3408"/>
              <a:chExt cx="4704" cy="432"/>
            </a:xfrm>
          </p:grpSpPr>
          <p:sp>
            <p:nvSpPr>
              <p:cNvPr id="35981" name="Text Box 39"/>
              <p:cNvSpPr txBox="1">
                <a:spLocks noChangeArrowheads="1"/>
              </p:cNvSpPr>
              <p:nvPr/>
            </p:nvSpPr>
            <p:spPr bwMode="auto">
              <a:xfrm>
                <a:off x="864" y="3408"/>
                <a:ext cx="47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0     0           1</a:t>
                </a:r>
                <a:endParaRPr lang="en-US" sz="1400" b="1" baseline="-25000"/>
              </a:p>
            </p:txBody>
          </p:sp>
          <p:sp>
            <p:nvSpPr>
              <p:cNvPr id="35982" name="Text Box 40"/>
              <p:cNvSpPr txBox="1">
                <a:spLocks noChangeArrowheads="1"/>
              </p:cNvSpPr>
              <p:nvPr/>
            </p:nvSpPr>
            <p:spPr bwMode="auto">
              <a:xfrm>
                <a:off x="1440" y="364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</p:grp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371600" y="5700713"/>
            <a:ext cx="6637338" cy="396875"/>
            <a:chOff x="1296" y="3792"/>
            <a:chExt cx="4181" cy="250"/>
          </a:xfrm>
        </p:grpSpPr>
        <p:sp>
          <p:nvSpPr>
            <p:cNvPr id="35975" name="Line 42"/>
            <p:cNvSpPr>
              <a:spLocks noChangeShapeType="1"/>
            </p:cNvSpPr>
            <p:nvPr/>
          </p:nvSpPr>
          <p:spPr bwMode="auto">
            <a:xfrm flipH="1">
              <a:off x="1296" y="4032"/>
              <a:ext cx="4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76" name="Line 43"/>
            <p:cNvSpPr>
              <a:spLocks noChangeShapeType="1"/>
            </p:cNvSpPr>
            <p:nvPr/>
          </p:nvSpPr>
          <p:spPr bwMode="auto">
            <a:xfrm flipV="1">
              <a:off x="1296" y="3888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77" name="Text Box 44"/>
            <p:cNvSpPr txBox="1">
              <a:spLocks noChangeArrowheads="1"/>
            </p:cNvSpPr>
            <p:nvPr/>
          </p:nvSpPr>
          <p:spPr bwMode="auto">
            <a:xfrm>
              <a:off x="5088" y="3840"/>
              <a:ext cx="3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latin typeface="Arial" charset="0"/>
                </a:rPr>
                <a:t>Carry</a:t>
              </a:r>
            </a:p>
          </p:txBody>
        </p:sp>
        <p:sp>
          <p:nvSpPr>
            <p:cNvPr id="35978" name="Text Box 45"/>
            <p:cNvSpPr txBox="1">
              <a:spLocks noChangeArrowheads="1"/>
            </p:cNvSpPr>
            <p:nvPr/>
          </p:nvSpPr>
          <p:spPr bwMode="auto">
            <a:xfrm>
              <a:off x="1344" y="379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/>
                <a:t>0</a:t>
              </a:r>
            </a:p>
          </p:txBody>
        </p:sp>
      </p:grpSp>
      <p:grpSp>
        <p:nvGrpSpPr>
          <p:cNvPr id="6" name="Group 150"/>
          <p:cNvGrpSpPr>
            <a:grpSpLocks/>
          </p:cNvGrpSpPr>
          <p:nvPr/>
        </p:nvGrpSpPr>
        <p:grpSpPr bwMode="auto">
          <a:xfrm>
            <a:off x="685800" y="3733800"/>
            <a:ext cx="7467600" cy="1066800"/>
            <a:chOff x="432" y="3984"/>
            <a:chExt cx="4704" cy="672"/>
          </a:xfrm>
        </p:grpSpPr>
        <p:sp>
          <p:nvSpPr>
            <p:cNvPr id="35956" name="Rectangle 53"/>
            <p:cNvSpPr>
              <a:spLocks noChangeArrowheads="1"/>
            </p:cNvSpPr>
            <p:nvPr/>
          </p:nvSpPr>
          <p:spPr bwMode="auto">
            <a:xfrm>
              <a:off x="2784" y="4176"/>
              <a:ext cx="480" cy="480"/>
            </a:xfrm>
            <a:prstGeom prst="rect">
              <a:avLst/>
            </a:prstGeom>
            <a:solidFill>
              <a:srgbClr val="336699">
                <a:alpha val="30196"/>
              </a:srgbClr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Y</a:t>
              </a:r>
            </a:p>
          </p:txBody>
        </p:sp>
        <p:sp>
          <p:nvSpPr>
            <p:cNvPr id="35957" name="Rectangle 54"/>
            <p:cNvSpPr>
              <a:spLocks noChangeArrowheads="1"/>
            </p:cNvSpPr>
            <p:nvPr/>
          </p:nvSpPr>
          <p:spPr bwMode="auto">
            <a:xfrm>
              <a:off x="480" y="4176"/>
              <a:ext cx="480" cy="480"/>
            </a:xfrm>
            <a:prstGeom prst="rect">
              <a:avLst/>
            </a:prstGeom>
            <a:solidFill>
              <a:srgbClr val="336699">
                <a:alpha val="30196"/>
              </a:srgbClr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Y</a:t>
              </a:r>
            </a:p>
          </p:txBody>
        </p:sp>
        <p:sp>
          <p:nvSpPr>
            <p:cNvPr id="35958" name="Line 55"/>
            <p:cNvSpPr>
              <a:spLocks noChangeShapeType="1"/>
            </p:cNvSpPr>
            <p:nvPr/>
          </p:nvSpPr>
          <p:spPr bwMode="auto">
            <a:xfrm>
              <a:off x="2832" y="3984"/>
              <a:ext cx="0" cy="192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59" name="Line 56"/>
            <p:cNvSpPr>
              <a:spLocks noChangeShapeType="1"/>
            </p:cNvSpPr>
            <p:nvPr/>
          </p:nvSpPr>
          <p:spPr bwMode="auto">
            <a:xfrm>
              <a:off x="3024" y="3984"/>
              <a:ext cx="0" cy="19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60" name="Line 57"/>
            <p:cNvSpPr>
              <a:spLocks noChangeShapeType="1"/>
            </p:cNvSpPr>
            <p:nvPr/>
          </p:nvSpPr>
          <p:spPr bwMode="auto">
            <a:xfrm>
              <a:off x="3216" y="3984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61" name="Line 58"/>
            <p:cNvSpPr>
              <a:spLocks noChangeShapeType="1"/>
            </p:cNvSpPr>
            <p:nvPr/>
          </p:nvSpPr>
          <p:spPr bwMode="auto">
            <a:xfrm>
              <a:off x="528" y="3984"/>
              <a:ext cx="0" cy="192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62" name="Line 59"/>
            <p:cNvSpPr>
              <a:spLocks noChangeShapeType="1"/>
            </p:cNvSpPr>
            <p:nvPr/>
          </p:nvSpPr>
          <p:spPr bwMode="auto">
            <a:xfrm>
              <a:off x="720" y="3984"/>
              <a:ext cx="0" cy="19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63" name="Line 60"/>
            <p:cNvSpPr>
              <a:spLocks noChangeShapeType="1"/>
            </p:cNvSpPr>
            <p:nvPr/>
          </p:nvSpPr>
          <p:spPr bwMode="auto">
            <a:xfrm>
              <a:off x="912" y="3984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64" name="Line 61"/>
            <p:cNvSpPr>
              <a:spLocks noChangeShapeType="1"/>
            </p:cNvSpPr>
            <p:nvPr/>
          </p:nvSpPr>
          <p:spPr bwMode="auto">
            <a:xfrm>
              <a:off x="1680" y="3984"/>
              <a:ext cx="0" cy="24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65" name="Line 62"/>
            <p:cNvSpPr>
              <a:spLocks noChangeShapeType="1"/>
            </p:cNvSpPr>
            <p:nvPr/>
          </p:nvSpPr>
          <p:spPr bwMode="auto">
            <a:xfrm flipH="1">
              <a:off x="960" y="4224"/>
              <a:ext cx="720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66" name="Line 63"/>
            <p:cNvSpPr>
              <a:spLocks noChangeShapeType="1"/>
            </p:cNvSpPr>
            <p:nvPr/>
          </p:nvSpPr>
          <p:spPr bwMode="auto">
            <a:xfrm>
              <a:off x="1872" y="3984"/>
              <a:ext cx="0" cy="43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67" name="Line 64"/>
            <p:cNvSpPr>
              <a:spLocks noChangeShapeType="1"/>
            </p:cNvSpPr>
            <p:nvPr/>
          </p:nvSpPr>
          <p:spPr bwMode="auto">
            <a:xfrm flipH="1" flipV="1">
              <a:off x="960" y="4416"/>
              <a:ext cx="91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68" name="Line 65"/>
            <p:cNvSpPr>
              <a:spLocks noChangeShapeType="1"/>
            </p:cNvSpPr>
            <p:nvPr/>
          </p:nvSpPr>
          <p:spPr bwMode="auto">
            <a:xfrm>
              <a:off x="3984" y="3984"/>
              <a:ext cx="0" cy="24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69" name="Line 66"/>
            <p:cNvSpPr>
              <a:spLocks noChangeShapeType="1"/>
            </p:cNvSpPr>
            <p:nvPr/>
          </p:nvSpPr>
          <p:spPr bwMode="auto">
            <a:xfrm flipH="1">
              <a:off x="3264" y="4224"/>
              <a:ext cx="720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70" name="Line 67"/>
            <p:cNvSpPr>
              <a:spLocks noChangeShapeType="1"/>
            </p:cNvSpPr>
            <p:nvPr/>
          </p:nvSpPr>
          <p:spPr bwMode="auto">
            <a:xfrm>
              <a:off x="4176" y="3984"/>
              <a:ext cx="0" cy="43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71" name="Line 68"/>
            <p:cNvSpPr>
              <a:spLocks noChangeShapeType="1"/>
            </p:cNvSpPr>
            <p:nvPr/>
          </p:nvSpPr>
          <p:spPr bwMode="auto">
            <a:xfrm flipH="1" flipV="1">
              <a:off x="3264" y="4416"/>
              <a:ext cx="91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5972" name="Group 69"/>
            <p:cNvGrpSpPr>
              <a:grpSpLocks/>
            </p:cNvGrpSpPr>
            <p:nvPr/>
          </p:nvGrpSpPr>
          <p:grpSpPr bwMode="auto">
            <a:xfrm>
              <a:off x="432" y="4176"/>
              <a:ext cx="4704" cy="384"/>
              <a:chOff x="864" y="2736"/>
              <a:chExt cx="4704" cy="384"/>
            </a:xfrm>
          </p:grpSpPr>
          <p:sp>
            <p:nvSpPr>
              <p:cNvPr id="35973" name="Text Box 70"/>
              <p:cNvSpPr txBox="1">
                <a:spLocks noChangeArrowheads="1"/>
              </p:cNvSpPr>
              <p:nvPr/>
            </p:nvSpPr>
            <p:spPr bwMode="auto">
              <a:xfrm>
                <a:off x="864" y="2736"/>
                <a:ext cx="47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0     0           1                                                             1    1            0</a:t>
                </a:r>
                <a:endParaRPr lang="en-US" sz="1400" b="1" baseline="-25000"/>
              </a:p>
            </p:txBody>
          </p:sp>
          <p:sp>
            <p:nvSpPr>
              <p:cNvPr id="35974" name="Text Box 71"/>
              <p:cNvSpPr txBox="1">
                <a:spLocks noChangeArrowheads="1"/>
              </p:cNvSpPr>
              <p:nvPr/>
            </p:nvSpPr>
            <p:spPr bwMode="auto">
              <a:xfrm>
                <a:off x="1440" y="2928"/>
                <a:ext cx="24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1                                                                                 0</a:t>
                </a:r>
              </a:p>
            </p:txBody>
          </p:sp>
        </p:grpSp>
      </p:grpSp>
      <p:grpSp>
        <p:nvGrpSpPr>
          <p:cNvPr id="8" name="Group 149"/>
          <p:cNvGrpSpPr>
            <a:grpSpLocks/>
          </p:cNvGrpSpPr>
          <p:nvPr/>
        </p:nvGrpSpPr>
        <p:grpSpPr bwMode="auto">
          <a:xfrm>
            <a:off x="685800" y="2667000"/>
            <a:ext cx="7467600" cy="1066800"/>
            <a:chOff x="432" y="-288"/>
            <a:chExt cx="4704" cy="672"/>
          </a:xfrm>
        </p:grpSpPr>
        <p:sp>
          <p:nvSpPr>
            <p:cNvPr id="35921" name="Rectangle 83"/>
            <p:cNvSpPr>
              <a:spLocks noChangeArrowheads="1"/>
            </p:cNvSpPr>
            <p:nvPr/>
          </p:nvSpPr>
          <p:spPr bwMode="auto">
            <a:xfrm>
              <a:off x="3936" y="-96"/>
              <a:ext cx="480" cy="480"/>
            </a:xfrm>
            <a:prstGeom prst="rect">
              <a:avLst/>
            </a:prstGeom>
            <a:solidFill>
              <a:srgbClr val="336699">
                <a:alpha val="30196"/>
              </a:srgbClr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Y</a:t>
              </a:r>
            </a:p>
          </p:txBody>
        </p:sp>
        <p:sp>
          <p:nvSpPr>
            <p:cNvPr id="35922" name="Rectangle 84"/>
            <p:cNvSpPr>
              <a:spLocks noChangeArrowheads="1"/>
            </p:cNvSpPr>
            <p:nvPr/>
          </p:nvSpPr>
          <p:spPr bwMode="auto">
            <a:xfrm>
              <a:off x="2784" y="-96"/>
              <a:ext cx="480" cy="480"/>
            </a:xfrm>
            <a:prstGeom prst="rect">
              <a:avLst/>
            </a:prstGeom>
            <a:solidFill>
              <a:srgbClr val="336699">
                <a:alpha val="30196"/>
              </a:srgbClr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Y</a:t>
              </a:r>
            </a:p>
          </p:txBody>
        </p:sp>
        <p:sp>
          <p:nvSpPr>
            <p:cNvPr id="35923" name="Rectangle 85"/>
            <p:cNvSpPr>
              <a:spLocks noChangeArrowheads="1"/>
            </p:cNvSpPr>
            <p:nvPr/>
          </p:nvSpPr>
          <p:spPr bwMode="auto">
            <a:xfrm>
              <a:off x="1632" y="-96"/>
              <a:ext cx="480" cy="480"/>
            </a:xfrm>
            <a:prstGeom prst="rect">
              <a:avLst/>
            </a:prstGeom>
            <a:solidFill>
              <a:srgbClr val="336699">
                <a:alpha val="30196"/>
              </a:srgbClr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Y</a:t>
              </a:r>
            </a:p>
          </p:txBody>
        </p:sp>
        <p:sp>
          <p:nvSpPr>
            <p:cNvPr id="35924" name="Rectangle 86"/>
            <p:cNvSpPr>
              <a:spLocks noChangeArrowheads="1"/>
            </p:cNvSpPr>
            <p:nvPr/>
          </p:nvSpPr>
          <p:spPr bwMode="auto">
            <a:xfrm>
              <a:off x="480" y="-96"/>
              <a:ext cx="480" cy="480"/>
            </a:xfrm>
            <a:prstGeom prst="rect">
              <a:avLst/>
            </a:prstGeom>
            <a:solidFill>
              <a:srgbClr val="336699">
                <a:alpha val="30196"/>
              </a:srgbClr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Y</a:t>
              </a:r>
            </a:p>
          </p:txBody>
        </p:sp>
        <p:sp>
          <p:nvSpPr>
            <p:cNvPr id="35925" name="Line 87"/>
            <p:cNvSpPr>
              <a:spLocks noChangeShapeType="1"/>
            </p:cNvSpPr>
            <p:nvPr/>
          </p:nvSpPr>
          <p:spPr bwMode="auto">
            <a:xfrm>
              <a:off x="3984" y="-288"/>
              <a:ext cx="0" cy="192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26" name="Line 88"/>
            <p:cNvSpPr>
              <a:spLocks noChangeShapeType="1"/>
            </p:cNvSpPr>
            <p:nvPr/>
          </p:nvSpPr>
          <p:spPr bwMode="auto">
            <a:xfrm>
              <a:off x="4176" y="-288"/>
              <a:ext cx="0" cy="19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27" name="Line 89"/>
            <p:cNvSpPr>
              <a:spLocks noChangeShapeType="1"/>
            </p:cNvSpPr>
            <p:nvPr/>
          </p:nvSpPr>
          <p:spPr bwMode="auto">
            <a:xfrm>
              <a:off x="4368" y="-288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28" name="Line 90"/>
            <p:cNvSpPr>
              <a:spLocks noChangeShapeType="1"/>
            </p:cNvSpPr>
            <p:nvPr/>
          </p:nvSpPr>
          <p:spPr bwMode="auto">
            <a:xfrm>
              <a:off x="2832" y="-288"/>
              <a:ext cx="0" cy="192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29" name="Line 91"/>
            <p:cNvSpPr>
              <a:spLocks noChangeShapeType="1"/>
            </p:cNvSpPr>
            <p:nvPr/>
          </p:nvSpPr>
          <p:spPr bwMode="auto">
            <a:xfrm>
              <a:off x="3024" y="-288"/>
              <a:ext cx="0" cy="19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30" name="Line 92"/>
            <p:cNvSpPr>
              <a:spLocks noChangeShapeType="1"/>
            </p:cNvSpPr>
            <p:nvPr/>
          </p:nvSpPr>
          <p:spPr bwMode="auto">
            <a:xfrm>
              <a:off x="3216" y="-288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31" name="Line 93"/>
            <p:cNvSpPr>
              <a:spLocks noChangeShapeType="1"/>
            </p:cNvSpPr>
            <p:nvPr/>
          </p:nvSpPr>
          <p:spPr bwMode="auto">
            <a:xfrm>
              <a:off x="1680" y="-288"/>
              <a:ext cx="0" cy="192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32" name="Line 94"/>
            <p:cNvSpPr>
              <a:spLocks noChangeShapeType="1"/>
            </p:cNvSpPr>
            <p:nvPr/>
          </p:nvSpPr>
          <p:spPr bwMode="auto">
            <a:xfrm>
              <a:off x="1872" y="-288"/>
              <a:ext cx="0" cy="19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33" name="Line 95"/>
            <p:cNvSpPr>
              <a:spLocks noChangeShapeType="1"/>
            </p:cNvSpPr>
            <p:nvPr/>
          </p:nvSpPr>
          <p:spPr bwMode="auto">
            <a:xfrm>
              <a:off x="2064" y="-288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34" name="Line 96"/>
            <p:cNvSpPr>
              <a:spLocks noChangeShapeType="1"/>
            </p:cNvSpPr>
            <p:nvPr/>
          </p:nvSpPr>
          <p:spPr bwMode="auto">
            <a:xfrm>
              <a:off x="528" y="-288"/>
              <a:ext cx="0" cy="192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35" name="Line 97"/>
            <p:cNvSpPr>
              <a:spLocks noChangeShapeType="1"/>
            </p:cNvSpPr>
            <p:nvPr/>
          </p:nvSpPr>
          <p:spPr bwMode="auto">
            <a:xfrm>
              <a:off x="720" y="-288"/>
              <a:ext cx="0" cy="19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36" name="Line 98"/>
            <p:cNvSpPr>
              <a:spLocks noChangeShapeType="1"/>
            </p:cNvSpPr>
            <p:nvPr/>
          </p:nvSpPr>
          <p:spPr bwMode="auto">
            <a:xfrm>
              <a:off x="912" y="-288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37" name="Line 99"/>
            <p:cNvSpPr>
              <a:spLocks noChangeShapeType="1"/>
            </p:cNvSpPr>
            <p:nvPr/>
          </p:nvSpPr>
          <p:spPr bwMode="auto">
            <a:xfrm>
              <a:off x="4560" y="-288"/>
              <a:ext cx="0" cy="24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38" name="Line 100"/>
            <p:cNvSpPr>
              <a:spLocks noChangeShapeType="1"/>
            </p:cNvSpPr>
            <p:nvPr/>
          </p:nvSpPr>
          <p:spPr bwMode="auto">
            <a:xfrm flipH="1">
              <a:off x="4416" y="-48"/>
              <a:ext cx="144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39" name="Line 101"/>
            <p:cNvSpPr>
              <a:spLocks noChangeShapeType="1"/>
            </p:cNvSpPr>
            <p:nvPr/>
          </p:nvSpPr>
          <p:spPr bwMode="auto">
            <a:xfrm>
              <a:off x="4752" y="-288"/>
              <a:ext cx="0" cy="43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0" name="Line 102"/>
            <p:cNvSpPr>
              <a:spLocks noChangeShapeType="1"/>
            </p:cNvSpPr>
            <p:nvPr/>
          </p:nvSpPr>
          <p:spPr bwMode="auto">
            <a:xfrm flipH="1" flipV="1">
              <a:off x="4416" y="144"/>
              <a:ext cx="33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1" name="Line 103"/>
            <p:cNvSpPr>
              <a:spLocks noChangeShapeType="1"/>
            </p:cNvSpPr>
            <p:nvPr/>
          </p:nvSpPr>
          <p:spPr bwMode="auto">
            <a:xfrm>
              <a:off x="3408" y="-288"/>
              <a:ext cx="0" cy="24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2" name="Line 104"/>
            <p:cNvSpPr>
              <a:spLocks noChangeShapeType="1"/>
            </p:cNvSpPr>
            <p:nvPr/>
          </p:nvSpPr>
          <p:spPr bwMode="auto">
            <a:xfrm flipH="1">
              <a:off x="3264" y="-48"/>
              <a:ext cx="144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3" name="Line 105"/>
            <p:cNvSpPr>
              <a:spLocks noChangeShapeType="1"/>
            </p:cNvSpPr>
            <p:nvPr/>
          </p:nvSpPr>
          <p:spPr bwMode="auto">
            <a:xfrm>
              <a:off x="3600" y="-288"/>
              <a:ext cx="0" cy="43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4" name="Line 106"/>
            <p:cNvSpPr>
              <a:spLocks noChangeShapeType="1"/>
            </p:cNvSpPr>
            <p:nvPr/>
          </p:nvSpPr>
          <p:spPr bwMode="auto">
            <a:xfrm flipH="1" flipV="1">
              <a:off x="3264" y="144"/>
              <a:ext cx="33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5" name="Line 107"/>
            <p:cNvSpPr>
              <a:spLocks noChangeShapeType="1"/>
            </p:cNvSpPr>
            <p:nvPr/>
          </p:nvSpPr>
          <p:spPr bwMode="auto">
            <a:xfrm>
              <a:off x="2256" y="-288"/>
              <a:ext cx="0" cy="24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6" name="Line 108"/>
            <p:cNvSpPr>
              <a:spLocks noChangeShapeType="1"/>
            </p:cNvSpPr>
            <p:nvPr/>
          </p:nvSpPr>
          <p:spPr bwMode="auto">
            <a:xfrm flipH="1">
              <a:off x="2112" y="-48"/>
              <a:ext cx="144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7" name="Line 109"/>
            <p:cNvSpPr>
              <a:spLocks noChangeShapeType="1"/>
            </p:cNvSpPr>
            <p:nvPr/>
          </p:nvSpPr>
          <p:spPr bwMode="auto">
            <a:xfrm>
              <a:off x="2448" y="-288"/>
              <a:ext cx="0" cy="43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8" name="Line 110"/>
            <p:cNvSpPr>
              <a:spLocks noChangeShapeType="1"/>
            </p:cNvSpPr>
            <p:nvPr/>
          </p:nvSpPr>
          <p:spPr bwMode="auto">
            <a:xfrm flipH="1" flipV="1">
              <a:off x="2112" y="144"/>
              <a:ext cx="33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9" name="Line 111"/>
            <p:cNvSpPr>
              <a:spLocks noChangeShapeType="1"/>
            </p:cNvSpPr>
            <p:nvPr/>
          </p:nvSpPr>
          <p:spPr bwMode="auto">
            <a:xfrm>
              <a:off x="1104" y="-288"/>
              <a:ext cx="0" cy="24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50" name="Line 112"/>
            <p:cNvSpPr>
              <a:spLocks noChangeShapeType="1"/>
            </p:cNvSpPr>
            <p:nvPr/>
          </p:nvSpPr>
          <p:spPr bwMode="auto">
            <a:xfrm flipH="1">
              <a:off x="960" y="-48"/>
              <a:ext cx="144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51" name="Line 113"/>
            <p:cNvSpPr>
              <a:spLocks noChangeShapeType="1"/>
            </p:cNvSpPr>
            <p:nvPr/>
          </p:nvSpPr>
          <p:spPr bwMode="auto">
            <a:xfrm>
              <a:off x="1296" y="-288"/>
              <a:ext cx="0" cy="43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52" name="Line 114"/>
            <p:cNvSpPr>
              <a:spLocks noChangeShapeType="1"/>
            </p:cNvSpPr>
            <p:nvPr/>
          </p:nvSpPr>
          <p:spPr bwMode="auto">
            <a:xfrm flipH="1" flipV="1">
              <a:off x="960" y="144"/>
              <a:ext cx="33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5953" name="Group 115"/>
            <p:cNvGrpSpPr>
              <a:grpSpLocks/>
            </p:cNvGrpSpPr>
            <p:nvPr/>
          </p:nvGrpSpPr>
          <p:grpSpPr bwMode="auto">
            <a:xfrm>
              <a:off x="432" y="-102"/>
              <a:ext cx="4704" cy="384"/>
              <a:chOff x="864" y="2064"/>
              <a:chExt cx="4704" cy="384"/>
            </a:xfrm>
          </p:grpSpPr>
          <p:sp>
            <p:nvSpPr>
              <p:cNvPr id="35954" name="Text Box 116"/>
              <p:cNvSpPr txBox="1">
                <a:spLocks noChangeArrowheads="1"/>
              </p:cNvSpPr>
              <p:nvPr/>
            </p:nvSpPr>
            <p:spPr bwMode="auto">
              <a:xfrm>
                <a:off x="864" y="2064"/>
                <a:ext cx="47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0     1           0                   0     1           1                    0    1            1                   0     0           1</a:t>
                </a:r>
                <a:endParaRPr lang="en-US" sz="1400" b="1" baseline="-25000"/>
              </a:p>
            </p:txBody>
          </p:sp>
          <p:sp>
            <p:nvSpPr>
              <p:cNvPr id="35955" name="Text Box 117"/>
              <p:cNvSpPr txBox="1">
                <a:spLocks noChangeArrowheads="1"/>
              </p:cNvSpPr>
              <p:nvPr/>
            </p:nvSpPr>
            <p:spPr bwMode="auto">
              <a:xfrm>
                <a:off x="1440" y="2256"/>
                <a:ext cx="36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0                                       1                                       1                                       1</a:t>
                </a:r>
              </a:p>
            </p:txBody>
          </p:sp>
        </p:grpSp>
      </p:grpSp>
      <p:grpSp>
        <p:nvGrpSpPr>
          <p:cNvPr id="10" name="Group 118"/>
          <p:cNvGrpSpPr>
            <a:grpSpLocks/>
          </p:cNvGrpSpPr>
          <p:nvPr/>
        </p:nvGrpSpPr>
        <p:grpSpPr bwMode="auto">
          <a:xfrm>
            <a:off x="1447800" y="2576513"/>
            <a:ext cx="6711950" cy="1066800"/>
            <a:chOff x="1344" y="1824"/>
            <a:chExt cx="4228" cy="672"/>
          </a:xfrm>
        </p:grpSpPr>
        <p:sp>
          <p:nvSpPr>
            <p:cNvPr id="35903" name="Line 119"/>
            <p:cNvSpPr>
              <a:spLocks noChangeShapeType="1"/>
            </p:cNvSpPr>
            <p:nvPr/>
          </p:nvSpPr>
          <p:spPr bwMode="auto">
            <a:xfrm>
              <a:off x="2544" y="249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5904" name="Group 120"/>
            <p:cNvGrpSpPr>
              <a:grpSpLocks/>
            </p:cNvGrpSpPr>
            <p:nvPr/>
          </p:nvGrpSpPr>
          <p:grpSpPr bwMode="auto">
            <a:xfrm>
              <a:off x="1344" y="1824"/>
              <a:ext cx="4228" cy="672"/>
              <a:chOff x="1344" y="1824"/>
              <a:chExt cx="4228" cy="672"/>
            </a:xfrm>
          </p:grpSpPr>
          <p:sp>
            <p:nvSpPr>
              <p:cNvPr id="35905" name="Line 121"/>
              <p:cNvSpPr>
                <a:spLocks noChangeShapeType="1"/>
              </p:cNvSpPr>
              <p:nvPr/>
            </p:nvSpPr>
            <p:spPr bwMode="auto">
              <a:xfrm>
                <a:off x="4848" y="249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06" name="Line 122"/>
              <p:cNvSpPr>
                <a:spLocks noChangeShapeType="1"/>
              </p:cNvSpPr>
              <p:nvPr/>
            </p:nvSpPr>
            <p:spPr bwMode="auto">
              <a:xfrm flipV="1">
                <a:off x="5376" y="1872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07" name="Line 123"/>
              <p:cNvSpPr>
                <a:spLocks noChangeShapeType="1"/>
              </p:cNvSpPr>
              <p:nvPr/>
            </p:nvSpPr>
            <p:spPr bwMode="auto">
              <a:xfrm>
                <a:off x="3696" y="249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08" name="Line 124"/>
              <p:cNvSpPr>
                <a:spLocks noChangeShapeType="1"/>
              </p:cNvSpPr>
              <p:nvPr/>
            </p:nvSpPr>
            <p:spPr bwMode="auto">
              <a:xfrm flipV="1">
                <a:off x="4224" y="1872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09" name="Line 125"/>
              <p:cNvSpPr>
                <a:spLocks noChangeShapeType="1"/>
              </p:cNvSpPr>
              <p:nvPr/>
            </p:nvSpPr>
            <p:spPr bwMode="auto">
              <a:xfrm flipV="1">
                <a:off x="3072" y="1872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10" name="Line 126"/>
              <p:cNvSpPr>
                <a:spLocks noChangeShapeType="1"/>
              </p:cNvSpPr>
              <p:nvPr/>
            </p:nvSpPr>
            <p:spPr bwMode="auto">
              <a:xfrm>
                <a:off x="1392" y="249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11" name="Line 127"/>
              <p:cNvSpPr>
                <a:spLocks noChangeShapeType="1"/>
              </p:cNvSpPr>
              <p:nvPr/>
            </p:nvSpPr>
            <p:spPr bwMode="auto">
              <a:xfrm flipV="1">
                <a:off x="1920" y="1872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35912" name="Group 128"/>
              <p:cNvGrpSpPr>
                <a:grpSpLocks/>
              </p:cNvGrpSpPr>
              <p:nvPr/>
            </p:nvGrpSpPr>
            <p:grpSpPr bwMode="auto">
              <a:xfrm>
                <a:off x="1344" y="1824"/>
                <a:ext cx="4228" cy="250"/>
                <a:chOff x="1344" y="1824"/>
                <a:chExt cx="4228" cy="250"/>
              </a:xfrm>
            </p:grpSpPr>
            <p:sp>
              <p:nvSpPr>
                <p:cNvPr id="35913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1344" y="182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2000" b="1"/>
                    <a:t>0</a:t>
                  </a:r>
                </a:p>
              </p:txBody>
            </p:sp>
            <p:sp>
              <p:nvSpPr>
                <p:cNvPr id="35914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4800" y="182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2000" b="1"/>
                    <a:t>1</a:t>
                  </a:r>
                </a:p>
              </p:txBody>
            </p:sp>
            <p:sp>
              <p:nvSpPr>
                <p:cNvPr id="3591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5376" y="182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2000" b="1"/>
                    <a:t>0</a:t>
                  </a:r>
                </a:p>
              </p:txBody>
            </p:sp>
            <p:sp>
              <p:nvSpPr>
                <p:cNvPr id="35916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3648" y="182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2000" b="1"/>
                    <a:t>1</a:t>
                  </a:r>
                </a:p>
              </p:txBody>
            </p:sp>
            <p:sp>
              <p:nvSpPr>
                <p:cNvPr id="35917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2496" y="182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2000" b="1"/>
                    <a:t>1</a:t>
                  </a:r>
                </a:p>
              </p:txBody>
            </p:sp>
            <p:sp>
              <p:nvSpPr>
                <p:cNvPr id="35918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920" y="182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2000" b="1"/>
                    <a:t>1</a:t>
                  </a:r>
                </a:p>
              </p:txBody>
            </p:sp>
            <p:sp>
              <p:nvSpPr>
                <p:cNvPr id="35919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072" y="182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2000" b="1"/>
                    <a:t>1</a:t>
                  </a:r>
                </a:p>
              </p:txBody>
            </p:sp>
            <p:sp>
              <p:nvSpPr>
                <p:cNvPr id="35920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4224" y="182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2000" b="1"/>
                    <a:t>0</a:t>
                  </a:r>
                </a:p>
              </p:txBody>
            </p:sp>
          </p:grpSp>
        </p:grpSp>
      </p:grpSp>
      <p:grpSp>
        <p:nvGrpSpPr>
          <p:cNvPr id="13" name="Group 137"/>
          <p:cNvGrpSpPr>
            <a:grpSpLocks/>
          </p:cNvGrpSpPr>
          <p:nvPr/>
        </p:nvGrpSpPr>
        <p:grpSpPr bwMode="auto">
          <a:xfrm>
            <a:off x="1203325" y="1295400"/>
            <a:ext cx="6851650" cy="823913"/>
            <a:chOff x="1190" y="1017"/>
            <a:chExt cx="4316" cy="519"/>
          </a:xfrm>
        </p:grpSpPr>
        <p:sp>
          <p:nvSpPr>
            <p:cNvPr id="35894" name="Line 138"/>
            <p:cNvSpPr>
              <a:spLocks noChangeShapeType="1"/>
            </p:cNvSpPr>
            <p:nvPr/>
          </p:nvSpPr>
          <p:spPr bwMode="auto">
            <a:xfrm>
              <a:off x="1344" y="1248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95" name="Line 139"/>
            <p:cNvSpPr>
              <a:spLocks noChangeShapeType="1"/>
            </p:cNvSpPr>
            <p:nvPr/>
          </p:nvSpPr>
          <p:spPr bwMode="auto">
            <a:xfrm>
              <a:off x="1920" y="1248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96" name="Line 140"/>
            <p:cNvSpPr>
              <a:spLocks noChangeShapeType="1"/>
            </p:cNvSpPr>
            <p:nvPr/>
          </p:nvSpPr>
          <p:spPr bwMode="auto">
            <a:xfrm>
              <a:off x="2496" y="1248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97" name="Line 141"/>
            <p:cNvSpPr>
              <a:spLocks noChangeShapeType="1"/>
            </p:cNvSpPr>
            <p:nvPr/>
          </p:nvSpPr>
          <p:spPr bwMode="auto">
            <a:xfrm>
              <a:off x="3072" y="1248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98" name="Line 142"/>
            <p:cNvSpPr>
              <a:spLocks noChangeShapeType="1"/>
            </p:cNvSpPr>
            <p:nvPr/>
          </p:nvSpPr>
          <p:spPr bwMode="auto">
            <a:xfrm>
              <a:off x="3648" y="1248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99" name="Line 143"/>
            <p:cNvSpPr>
              <a:spLocks noChangeShapeType="1"/>
            </p:cNvSpPr>
            <p:nvPr/>
          </p:nvSpPr>
          <p:spPr bwMode="auto">
            <a:xfrm>
              <a:off x="4224" y="1248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00" name="Line 144"/>
            <p:cNvSpPr>
              <a:spLocks noChangeShapeType="1"/>
            </p:cNvSpPr>
            <p:nvPr/>
          </p:nvSpPr>
          <p:spPr bwMode="auto">
            <a:xfrm>
              <a:off x="4800" y="1248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01" name="Line 145"/>
            <p:cNvSpPr>
              <a:spLocks noChangeShapeType="1"/>
            </p:cNvSpPr>
            <p:nvPr/>
          </p:nvSpPr>
          <p:spPr bwMode="auto">
            <a:xfrm>
              <a:off x="5376" y="1248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02" name="Text Box 146"/>
            <p:cNvSpPr txBox="1">
              <a:spLocks noChangeArrowheads="1"/>
            </p:cNvSpPr>
            <p:nvPr/>
          </p:nvSpPr>
          <p:spPr bwMode="auto">
            <a:xfrm>
              <a:off x="1190" y="1017"/>
              <a:ext cx="4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/>
                <a:t> 1             1            0            1             0            0              1            0</a:t>
              </a:r>
            </a:p>
          </p:txBody>
        </p:sp>
      </p:grpSp>
      <p:sp>
        <p:nvSpPr>
          <p:cNvPr id="35874" name="Text Box 147"/>
          <p:cNvSpPr txBox="1">
            <a:spLocks noChangeArrowheads="1"/>
          </p:cNvSpPr>
          <p:nvPr/>
        </p:nvSpPr>
        <p:spPr bwMode="auto">
          <a:xfrm>
            <a:off x="6172200" y="4783138"/>
            <a:ext cx="20208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Arial" charset="0"/>
              </a:rPr>
              <a:t>   0 0 1 1 1 1 0 1</a:t>
            </a:r>
          </a:p>
          <a:p>
            <a:pPr eaLnBrk="1" hangingPunct="1"/>
            <a:r>
              <a:rPr lang="en-US" sz="2000" b="1">
                <a:latin typeface="Arial" charset="0"/>
              </a:rPr>
              <a:t>+ 1 0 0 1 0 1 0 1</a:t>
            </a:r>
          </a:p>
          <a:p>
            <a:pPr eaLnBrk="1" hangingPunct="1"/>
            <a:r>
              <a:rPr lang="en-US" sz="2000" b="1">
                <a:latin typeface="Arial" charset="0"/>
              </a:rPr>
              <a:t>   1 1 0 1 0 0 1 0</a:t>
            </a:r>
          </a:p>
        </p:txBody>
      </p:sp>
      <p:sp>
        <p:nvSpPr>
          <p:cNvPr id="35875" name="Line 148"/>
          <p:cNvSpPr>
            <a:spLocks noChangeShapeType="1"/>
          </p:cNvSpPr>
          <p:nvPr/>
        </p:nvSpPr>
        <p:spPr bwMode="auto">
          <a:xfrm>
            <a:off x="6248400" y="5438775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" name="Group 46"/>
          <p:cNvGrpSpPr>
            <a:grpSpLocks/>
          </p:cNvGrpSpPr>
          <p:nvPr/>
        </p:nvGrpSpPr>
        <p:grpSpPr bwMode="auto">
          <a:xfrm>
            <a:off x="1431925" y="4633913"/>
            <a:ext cx="3984625" cy="1143000"/>
            <a:chOff x="1334" y="3120"/>
            <a:chExt cx="2510" cy="720"/>
          </a:xfrm>
        </p:grpSpPr>
        <p:sp>
          <p:nvSpPr>
            <p:cNvPr id="35889" name="Line 47"/>
            <p:cNvSpPr>
              <a:spLocks noChangeShapeType="1"/>
            </p:cNvSpPr>
            <p:nvPr/>
          </p:nvSpPr>
          <p:spPr bwMode="auto">
            <a:xfrm>
              <a:off x="1392" y="3840"/>
              <a:ext cx="2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90" name="Line 48"/>
            <p:cNvSpPr>
              <a:spLocks noChangeShapeType="1"/>
            </p:cNvSpPr>
            <p:nvPr/>
          </p:nvSpPr>
          <p:spPr bwMode="auto">
            <a:xfrm flipV="1">
              <a:off x="3648" y="321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5891" name="Group 49"/>
            <p:cNvGrpSpPr>
              <a:grpSpLocks/>
            </p:cNvGrpSpPr>
            <p:nvPr/>
          </p:nvGrpSpPr>
          <p:grpSpPr bwMode="auto">
            <a:xfrm>
              <a:off x="1334" y="3120"/>
              <a:ext cx="2510" cy="259"/>
              <a:chOff x="1334" y="3120"/>
              <a:chExt cx="2510" cy="259"/>
            </a:xfrm>
          </p:grpSpPr>
          <p:sp>
            <p:nvSpPr>
              <p:cNvPr id="35892" name="Text Box 50"/>
              <p:cNvSpPr txBox="1">
                <a:spLocks noChangeArrowheads="1"/>
              </p:cNvSpPr>
              <p:nvPr/>
            </p:nvSpPr>
            <p:spPr bwMode="auto">
              <a:xfrm>
                <a:off x="1334" y="312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 b="1"/>
                  <a:t>1</a:t>
                </a:r>
              </a:p>
            </p:txBody>
          </p:sp>
          <p:sp>
            <p:nvSpPr>
              <p:cNvPr id="35893" name="Text Box 51"/>
              <p:cNvSpPr txBox="1">
                <a:spLocks noChangeArrowheads="1"/>
              </p:cNvSpPr>
              <p:nvPr/>
            </p:nvSpPr>
            <p:spPr bwMode="auto">
              <a:xfrm>
                <a:off x="3648" y="31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 b="1"/>
                  <a:t>0</a:t>
                </a:r>
              </a:p>
            </p:txBody>
          </p:sp>
        </p:grpSp>
      </p:grpSp>
      <p:grpSp>
        <p:nvGrpSpPr>
          <p:cNvPr id="16" name="Group 72"/>
          <p:cNvGrpSpPr>
            <a:grpSpLocks/>
          </p:cNvGrpSpPr>
          <p:nvPr/>
        </p:nvGrpSpPr>
        <p:grpSpPr bwMode="auto">
          <a:xfrm>
            <a:off x="1447800" y="3567113"/>
            <a:ext cx="5797550" cy="1143000"/>
            <a:chOff x="1344" y="2448"/>
            <a:chExt cx="3652" cy="720"/>
          </a:xfrm>
        </p:grpSpPr>
        <p:sp>
          <p:nvSpPr>
            <p:cNvPr id="35880" name="Line 73"/>
            <p:cNvSpPr>
              <a:spLocks noChangeShapeType="1"/>
            </p:cNvSpPr>
            <p:nvPr/>
          </p:nvSpPr>
          <p:spPr bwMode="auto">
            <a:xfrm>
              <a:off x="1392" y="3168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81" name="Line 74"/>
            <p:cNvSpPr>
              <a:spLocks noChangeShapeType="1"/>
            </p:cNvSpPr>
            <p:nvPr/>
          </p:nvSpPr>
          <p:spPr bwMode="auto">
            <a:xfrm flipV="1">
              <a:off x="2496" y="2544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82" name="Line 75"/>
            <p:cNvSpPr>
              <a:spLocks noChangeShapeType="1"/>
            </p:cNvSpPr>
            <p:nvPr/>
          </p:nvSpPr>
          <p:spPr bwMode="auto">
            <a:xfrm>
              <a:off x="3696" y="3168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83" name="Line 76"/>
            <p:cNvSpPr>
              <a:spLocks noChangeShapeType="1"/>
            </p:cNvSpPr>
            <p:nvPr/>
          </p:nvSpPr>
          <p:spPr bwMode="auto">
            <a:xfrm flipV="1">
              <a:off x="4800" y="2544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5884" name="Group 77"/>
            <p:cNvGrpSpPr>
              <a:grpSpLocks/>
            </p:cNvGrpSpPr>
            <p:nvPr/>
          </p:nvGrpSpPr>
          <p:grpSpPr bwMode="auto">
            <a:xfrm>
              <a:off x="1344" y="2448"/>
              <a:ext cx="3652" cy="298"/>
              <a:chOff x="1344" y="2448"/>
              <a:chExt cx="3652" cy="298"/>
            </a:xfrm>
          </p:grpSpPr>
          <p:sp>
            <p:nvSpPr>
              <p:cNvPr id="35885" name="Text Box 78"/>
              <p:cNvSpPr txBox="1">
                <a:spLocks noChangeArrowheads="1"/>
              </p:cNvSpPr>
              <p:nvPr/>
            </p:nvSpPr>
            <p:spPr bwMode="auto">
              <a:xfrm>
                <a:off x="1344" y="249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 b="1"/>
                  <a:t>1</a:t>
                </a:r>
              </a:p>
            </p:txBody>
          </p:sp>
          <p:sp>
            <p:nvSpPr>
              <p:cNvPr id="35886" name="Text Box 79"/>
              <p:cNvSpPr txBox="1">
                <a:spLocks noChangeArrowheads="1"/>
              </p:cNvSpPr>
              <p:nvPr/>
            </p:nvSpPr>
            <p:spPr bwMode="auto">
              <a:xfrm>
                <a:off x="4800" y="249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 b="1"/>
                  <a:t>0</a:t>
                </a:r>
              </a:p>
            </p:txBody>
          </p:sp>
          <p:sp>
            <p:nvSpPr>
              <p:cNvPr id="35887" name="Text Box 80"/>
              <p:cNvSpPr txBox="1">
                <a:spLocks noChangeArrowheads="1"/>
              </p:cNvSpPr>
              <p:nvPr/>
            </p:nvSpPr>
            <p:spPr bwMode="auto">
              <a:xfrm>
                <a:off x="3648" y="24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 b="1"/>
                  <a:t>0</a:t>
                </a:r>
              </a:p>
            </p:txBody>
          </p:sp>
          <p:sp>
            <p:nvSpPr>
              <p:cNvPr id="35888" name="Text Box 81"/>
              <p:cNvSpPr txBox="1">
                <a:spLocks noChangeArrowheads="1"/>
              </p:cNvSpPr>
              <p:nvPr/>
            </p:nvSpPr>
            <p:spPr bwMode="auto">
              <a:xfrm>
                <a:off x="2496" y="249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 b="1"/>
                  <a:t>1</a:t>
                </a:r>
              </a:p>
            </p:txBody>
          </p:sp>
        </p:grpSp>
      </p:grpSp>
      <p:sp>
        <p:nvSpPr>
          <p:cNvPr id="35878" name="Slide Number Placeholder 153"/>
          <p:cNvSpPr txBox="1">
            <a:spLocks noGrp="1"/>
          </p:cNvSpPr>
          <p:nvPr/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/>
            <a:fld id="{EE86E911-3B6E-4EA9-8FF0-C1C2E05E50A9}" type="slidenum">
              <a:rPr lang="en-US" sz="1200">
                <a:latin typeface="Verdana" pitchFamily="34" charset="0"/>
              </a:rPr>
              <a:pPr algn="r" eaLnBrk="1" hangingPunct="1"/>
              <a:t>15</a:t>
            </a:fld>
            <a:endParaRPr lang="en-US" sz="1200">
              <a:latin typeface="Verdana" pitchFamily="34" charset="0"/>
            </a:endParaRPr>
          </a:p>
        </p:txBody>
      </p:sp>
      <p:sp>
        <p:nvSpPr>
          <p:cNvPr id="6146" name="Footer Placeholder 3"/>
          <p:cNvSpPr txBox="1">
            <a:spLocks noGrp="1"/>
          </p:cNvSpPr>
          <p:nvPr/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>
                <a:latin typeface="Verdana" pitchFamily="34" charset="0"/>
                <a:cs typeface="+mn-cs"/>
              </a:rPr>
              <a:t>EECS 370: Introduction to </a:t>
            </a:r>
            <a:br>
              <a:rPr lang="en-US" sz="1000">
                <a:latin typeface="Verdana" pitchFamily="34" charset="0"/>
                <a:cs typeface="+mn-cs"/>
              </a:rPr>
            </a:br>
            <a:r>
              <a:rPr lang="en-US" sz="1000">
                <a:latin typeface="Verdana" pitchFamily="34" charset="0"/>
                <a:cs typeface="+mn-cs"/>
              </a:rPr>
              <a:t>Computer Organization</a:t>
            </a:r>
          </a:p>
          <a:p>
            <a:pPr>
              <a:defRPr/>
            </a:pPr>
            <a:endParaRPr lang="en-US" sz="1000">
              <a:latin typeface="Verdan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21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SR (Set-Reset) Latch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B23-CC01-4782-A253-DC9F838F5DA3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84543" y="1861039"/>
            <a:ext cx="3146235" cy="984431"/>
            <a:chOff x="2123312" y="1898627"/>
            <a:chExt cx="3146235" cy="984431"/>
          </a:xfrm>
        </p:grpSpPr>
        <p:grpSp>
          <p:nvGrpSpPr>
            <p:cNvPr id="8" name="Group 425"/>
            <p:cNvGrpSpPr>
              <a:grpSpLocks noChangeAspect="1"/>
            </p:cNvGrpSpPr>
            <p:nvPr/>
          </p:nvGrpSpPr>
          <p:grpSpPr bwMode="auto">
            <a:xfrm>
              <a:off x="2133958" y="2031860"/>
              <a:ext cx="1585812" cy="479425"/>
              <a:chOff x="3080" y="1477"/>
              <a:chExt cx="496" cy="150"/>
            </a:xfrm>
          </p:grpSpPr>
          <p:grpSp>
            <p:nvGrpSpPr>
              <p:cNvPr id="11" name="Group 426"/>
              <p:cNvGrpSpPr>
                <a:grpSpLocks noChangeAspect="1"/>
              </p:cNvGrpSpPr>
              <p:nvPr/>
            </p:nvGrpSpPr>
            <p:grpSpPr bwMode="auto">
              <a:xfrm>
                <a:off x="3080" y="1477"/>
                <a:ext cx="496" cy="150"/>
                <a:chOff x="3067" y="1200"/>
                <a:chExt cx="496" cy="150"/>
              </a:xfrm>
            </p:grpSpPr>
            <p:sp>
              <p:nvSpPr>
                <p:cNvPr id="13" name="Line 427"/>
                <p:cNvSpPr>
                  <a:spLocks noChangeAspect="1" noChangeShapeType="1"/>
                </p:cNvSpPr>
                <p:nvPr/>
              </p:nvSpPr>
              <p:spPr bwMode="auto">
                <a:xfrm>
                  <a:off x="3490" y="1277"/>
                  <a:ext cx="7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" name="Line 428"/>
                <p:cNvSpPr>
                  <a:spLocks noChangeAspect="1" noChangeShapeType="1"/>
                </p:cNvSpPr>
                <p:nvPr/>
              </p:nvSpPr>
              <p:spPr bwMode="auto">
                <a:xfrm>
                  <a:off x="3067" y="1252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Line 429"/>
                <p:cNvSpPr>
                  <a:spLocks noChangeAspect="1" noChangeShapeType="1"/>
                </p:cNvSpPr>
                <p:nvPr/>
              </p:nvSpPr>
              <p:spPr bwMode="auto">
                <a:xfrm>
                  <a:off x="3087" y="1300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Rectangle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3256" y="1200"/>
                  <a:ext cx="57" cy="15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" name="Line 431"/>
                <p:cNvSpPr>
                  <a:spLocks noChangeAspect="1" noChangeShapeType="1"/>
                </p:cNvSpPr>
                <p:nvPr/>
              </p:nvSpPr>
              <p:spPr bwMode="auto">
                <a:xfrm>
                  <a:off x="3236" y="1200"/>
                  <a:ext cx="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" name="Line 432"/>
                <p:cNvSpPr>
                  <a:spLocks noChangeAspect="1" noChangeShapeType="1"/>
                </p:cNvSpPr>
                <p:nvPr/>
              </p:nvSpPr>
              <p:spPr bwMode="auto">
                <a:xfrm>
                  <a:off x="3236" y="1350"/>
                  <a:ext cx="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Oval 433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253"/>
                  <a:ext cx="46" cy="45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0" name="Group 434"/>
                <p:cNvGrpSpPr>
                  <a:grpSpLocks noChangeAspect="1"/>
                </p:cNvGrpSpPr>
                <p:nvPr/>
              </p:nvGrpSpPr>
              <p:grpSpPr bwMode="auto">
                <a:xfrm>
                  <a:off x="3236" y="1200"/>
                  <a:ext cx="20" cy="150"/>
                  <a:chOff x="3744" y="3254"/>
                  <a:chExt cx="81" cy="597"/>
                </a:xfrm>
              </p:grpSpPr>
              <p:sp>
                <p:nvSpPr>
                  <p:cNvPr id="24" name="Freeform 435"/>
                  <p:cNvSpPr>
                    <a:spLocks noChangeAspect="1"/>
                  </p:cNvSpPr>
                  <p:nvPr/>
                </p:nvSpPr>
                <p:spPr bwMode="auto">
                  <a:xfrm>
                    <a:off x="3744" y="3548"/>
                    <a:ext cx="81" cy="303"/>
                  </a:xfrm>
                  <a:custGeom>
                    <a:avLst/>
                    <a:gdLst>
                      <a:gd name="T0" fmla="*/ 81 w 81"/>
                      <a:gd name="T1" fmla="*/ 301 h 303"/>
                      <a:gd name="T2" fmla="*/ 0 w 81"/>
                      <a:gd name="T3" fmla="*/ 303 h 303"/>
                      <a:gd name="T4" fmla="*/ 6 w 81"/>
                      <a:gd name="T5" fmla="*/ 289 h 303"/>
                      <a:gd name="T6" fmla="*/ 12 w 81"/>
                      <a:gd name="T7" fmla="*/ 279 h 303"/>
                      <a:gd name="T8" fmla="*/ 20 w 81"/>
                      <a:gd name="T9" fmla="*/ 265 h 303"/>
                      <a:gd name="T10" fmla="*/ 24 w 81"/>
                      <a:gd name="T11" fmla="*/ 255 h 303"/>
                      <a:gd name="T12" fmla="*/ 30 w 81"/>
                      <a:gd name="T13" fmla="*/ 243 h 303"/>
                      <a:gd name="T14" fmla="*/ 35 w 81"/>
                      <a:gd name="T15" fmla="*/ 231 h 303"/>
                      <a:gd name="T16" fmla="*/ 39 w 81"/>
                      <a:gd name="T17" fmla="*/ 219 h 303"/>
                      <a:gd name="T18" fmla="*/ 45 w 81"/>
                      <a:gd name="T19" fmla="*/ 207 h 303"/>
                      <a:gd name="T20" fmla="*/ 50 w 81"/>
                      <a:gd name="T21" fmla="*/ 193 h 303"/>
                      <a:gd name="T22" fmla="*/ 54 w 81"/>
                      <a:gd name="T23" fmla="*/ 181 h 303"/>
                      <a:gd name="T24" fmla="*/ 58 w 81"/>
                      <a:gd name="T25" fmla="*/ 171 h 303"/>
                      <a:gd name="T26" fmla="*/ 62 w 81"/>
                      <a:gd name="T27" fmla="*/ 157 h 303"/>
                      <a:gd name="T28" fmla="*/ 63 w 81"/>
                      <a:gd name="T29" fmla="*/ 147 h 303"/>
                      <a:gd name="T30" fmla="*/ 66 w 81"/>
                      <a:gd name="T31" fmla="*/ 133 h 303"/>
                      <a:gd name="T32" fmla="*/ 69 w 81"/>
                      <a:gd name="T33" fmla="*/ 121 h 303"/>
                      <a:gd name="T34" fmla="*/ 71 w 81"/>
                      <a:gd name="T35" fmla="*/ 109 h 303"/>
                      <a:gd name="T36" fmla="*/ 73 w 81"/>
                      <a:gd name="T37" fmla="*/ 99 h 303"/>
                      <a:gd name="T38" fmla="*/ 75 w 81"/>
                      <a:gd name="T39" fmla="*/ 85 h 303"/>
                      <a:gd name="T40" fmla="*/ 76 w 81"/>
                      <a:gd name="T41" fmla="*/ 75 h 303"/>
                      <a:gd name="T42" fmla="*/ 77 w 81"/>
                      <a:gd name="T43" fmla="*/ 61 h 303"/>
                      <a:gd name="T44" fmla="*/ 78 w 81"/>
                      <a:gd name="T45" fmla="*/ 52 h 303"/>
                      <a:gd name="T46" fmla="*/ 78 w 81"/>
                      <a:gd name="T47" fmla="*/ 39 h 303"/>
                      <a:gd name="T48" fmla="*/ 78 w 81"/>
                      <a:gd name="T49" fmla="*/ 27 h 303"/>
                      <a:gd name="T50" fmla="*/ 78 w 81"/>
                      <a:gd name="T51" fmla="*/ 15 h 303"/>
                      <a:gd name="T52" fmla="*/ 80 w 81"/>
                      <a:gd name="T53" fmla="*/ 0 h 303"/>
                      <a:gd name="T54" fmla="*/ 81 w 81"/>
                      <a:gd name="T55" fmla="*/ 301 h 3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81" h="303">
                        <a:moveTo>
                          <a:pt x="81" y="301"/>
                        </a:moveTo>
                        <a:lnTo>
                          <a:pt x="0" y="303"/>
                        </a:lnTo>
                        <a:lnTo>
                          <a:pt x="6" y="289"/>
                        </a:lnTo>
                        <a:lnTo>
                          <a:pt x="12" y="279"/>
                        </a:lnTo>
                        <a:lnTo>
                          <a:pt x="20" y="265"/>
                        </a:lnTo>
                        <a:lnTo>
                          <a:pt x="24" y="255"/>
                        </a:lnTo>
                        <a:lnTo>
                          <a:pt x="30" y="243"/>
                        </a:lnTo>
                        <a:lnTo>
                          <a:pt x="35" y="231"/>
                        </a:lnTo>
                        <a:lnTo>
                          <a:pt x="39" y="219"/>
                        </a:lnTo>
                        <a:lnTo>
                          <a:pt x="45" y="207"/>
                        </a:lnTo>
                        <a:lnTo>
                          <a:pt x="50" y="193"/>
                        </a:lnTo>
                        <a:lnTo>
                          <a:pt x="54" y="181"/>
                        </a:lnTo>
                        <a:lnTo>
                          <a:pt x="58" y="171"/>
                        </a:lnTo>
                        <a:lnTo>
                          <a:pt x="62" y="157"/>
                        </a:lnTo>
                        <a:lnTo>
                          <a:pt x="63" y="147"/>
                        </a:lnTo>
                        <a:lnTo>
                          <a:pt x="66" y="133"/>
                        </a:lnTo>
                        <a:lnTo>
                          <a:pt x="69" y="121"/>
                        </a:lnTo>
                        <a:lnTo>
                          <a:pt x="71" y="109"/>
                        </a:lnTo>
                        <a:lnTo>
                          <a:pt x="73" y="99"/>
                        </a:lnTo>
                        <a:lnTo>
                          <a:pt x="75" y="85"/>
                        </a:lnTo>
                        <a:lnTo>
                          <a:pt x="76" y="75"/>
                        </a:lnTo>
                        <a:lnTo>
                          <a:pt x="77" y="61"/>
                        </a:lnTo>
                        <a:lnTo>
                          <a:pt x="78" y="52"/>
                        </a:lnTo>
                        <a:lnTo>
                          <a:pt x="78" y="39"/>
                        </a:lnTo>
                        <a:lnTo>
                          <a:pt x="78" y="27"/>
                        </a:lnTo>
                        <a:lnTo>
                          <a:pt x="78" y="15"/>
                        </a:lnTo>
                        <a:lnTo>
                          <a:pt x="80" y="0"/>
                        </a:lnTo>
                        <a:lnTo>
                          <a:pt x="81" y="30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" name="Freeform 43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3744" y="3254"/>
                    <a:ext cx="81" cy="303"/>
                  </a:xfrm>
                  <a:custGeom>
                    <a:avLst/>
                    <a:gdLst>
                      <a:gd name="T0" fmla="*/ 81 w 81"/>
                      <a:gd name="T1" fmla="*/ 301 h 303"/>
                      <a:gd name="T2" fmla="*/ 0 w 81"/>
                      <a:gd name="T3" fmla="*/ 303 h 303"/>
                      <a:gd name="T4" fmla="*/ 6 w 81"/>
                      <a:gd name="T5" fmla="*/ 289 h 303"/>
                      <a:gd name="T6" fmla="*/ 12 w 81"/>
                      <a:gd name="T7" fmla="*/ 279 h 303"/>
                      <a:gd name="T8" fmla="*/ 20 w 81"/>
                      <a:gd name="T9" fmla="*/ 265 h 303"/>
                      <a:gd name="T10" fmla="*/ 24 w 81"/>
                      <a:gd name="T11" fmla="*/ 255 h 303"/>
                      <a:gd name="T12" fmla="*/ 30 w 81"/>
                      <a:gd name="T13" fmla="*/ 243 h 303"/>
                      <a:gd name="T14" fmla="*/ 35 w 81"/>
                      <a:gd name="T15" fmla="*/ 231 h 303"/>
                      <a:gd name="T16" fmla="*/ 39 w 81"/>
                      <a:gd name="T17" fmla="*/ 219 h 303"/>
                      <a:gd name="T18" fmla="*/ 45 w 81"/>
                      <a:gd name="T19" fmla="*/ 207 h 303"/>
                      <a:gd name="T20" fmla="*/ 50 w 81"/>
                      <a:gd name="T21" fmla="*/ 193 h 303"/>
                      <a:gd name="T22" fmla="*/ 54 w 81"/>
                      <a:gd name="T23" fmla="*/ 181 h 303"/>
                      <a:gd name="T24" fmla="*/ 58 w 81"/>
                      <a:gd name="T25" fmla="*/ 171 h 303"/>
                      <a:gd name="T26" fmla="*/ 62 w 81"/>
                      <a:gd name="T27" fmla="*/ 157 h 303"/>
                      <a:gd name="T28" fmla="*/ 63 w 81"/>
                      <a:gd name="T29" fmla="*/ 147 h 303"/>
                      <a:gd name="T30" fmla="*/ 66 w 81"/>
                      <a:gd name="T31" fmla="*/ 133 h 303"/>
                      <a:gd name="T32" fmla="*/ 69 w 81"/>
                      <a:gd name="T33" fmla="*/ 121 h 303"/>
                      <a:gd name="T34" fmla="*/ 71 w 81"/>
                      <a:gd name="T35" fmla="*/ 109 h 303"/>
                      <a:gd name="T36" fmla="*/ 73 w 81"/>
                      <a:gd name="T37" fmla="*/ 99 h 303"/>
                      <a:gd name="T38" fmla="*/ 75 w 81"/>
                      <a:gd name="T39" fmla="*/ 85 h 303"/>
                      <a:gd name="T40" fmla="*/ 76 w 81"/>
                      <a:gd name="T41" fmla="*/ 75 h 303"/>
                      <a:gd name="T42" fmla="*/ 77 w 81"/>
                      <a:gd name="T43" fmla="*/ 61 h 303"/>
                      <a:gd name="T44" fmla="*/ 78 w 81"/>
                      <a:gd name="T45" fmla="*/ 52 h 303"/>
                      <a:gd name="T46" fmla="*/ 78 w 81"/>
                      <a:gd name="T47" fmla="*/ 39 h 303"/>
                      <a:gd name="T48" fmla="*/ 78 w 81"/>
                      <a:gd name="T49" fmla="*/ 27 h 303"/>
                      <a:gd name="T50" fmla="*/ 78 w 81"/>
                      <a:gd name="T51" fmla="*/ 15 h 303"/>
                      <a:gd name="T52" fmla="*/ 80 w 81"/>
                      <a:gd name="T53" fmla="*/ 0 h 303"/>
                      <a:gd name="T54" fmla="*/ 81 w 81"/>
                      <a:gd name="T55" fmla="*/ 301 h 3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81" h="303">
                        <a:moveTo>
                          <a:pt x="81" y="301"/>
                        </a:moveTo>
                        <a:lnTo>
                          <a:pt x="0" y="303"/>
                        </a:lnTo>
                        <a:lnTo>
                          <a:pt x="6" y="289"/>
                        </a:lnTo>
                        <a:lnTo>
                          <a:pt x="12" y="279"/>
                        </a:lnTo>
                        <a:lnTo>
                          <a:pt x="20" y="265"/>
                        </a:lnTo>
                        <a:lnTo>
                          <a:pt x="24" y="255"/>
                        </a:lnTo>
                        <a:lnTo>
                          <a:pt x="30" y="243"/>
                        </a:lnTo>
                        <a:lnTo>
                          <a:pt x="35" y="231"/>
                        </a:lnTo>
                        <a:lnTo>
                          <a:pt x="39" y="219"/>
                        </a:lnTo>
                        <a:lnTo>
                          <a:pt x="45" y="207"/>
                        </a:lnTo>
                        <a:lnTo>
                          <a:pt x="50" y="193"/>
                        </a:lnTo>
                        <a:lnTo>
                          <a:pt x="54" y="181"/>
                        </a:lnTo>
                        <a:lnTo>
                          <a:pt x="58" y="171"/>
                        </a:lnTo>
                        <a:lnTo>
                          <a:pt x="62" y="157"/>
                        </a:lnTo>
                        <a:lnTo>
                          <a:pt x="63" y="147"/>
                        </a:lnTo>
                        <a:lnTo>
                          <a:pt x="66" y="133"/>
                        </a:lnTo>
                        <a:lnTo>
                          <a:pt x="69" y="121"/>
                        </a:lnTo>
                        <a:lnTo>
                          <a:pt x="71" y="109"/>
                        </a:lnTo>
                        <a:lnTo>
                          <a:pt x="73" y="99"/>
                        </a:lnTo>
                        <a:lnTo>
                          <a:pt x="75" y="85"/>
                        </a:lnTo>
                        <a:lnTo>
                          <a:pt x="76" y="75"/>
                        </a:lnTo>
                        <a:lnTo>
                          <a:pt x="77" y="61"/>
                        </a:lnTo>
                        <a:lnTo>
                          <a:pt x="78" y="52"/>
                        </a:lnTo>
                        <a:lnTo>
                          <a:pt x="78" y="39"/>
                        </a:lnTo>
                        <a:lnTo>
                          <a:pt x="78" y="27"/>
                        </a:lnTo>
                        <a:lnTo>
                          <a:pt x="78" y="15"/>
                        </a:lnTo>
                        <a:lnTo>
                          <a:pt x="80" y="0"/>
                        </a:lnTo>
                        <a:lnTo>
                          <a:pt x="81" y="30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1" name="Group 437"/>
                <p:cNvGrpSpPr>
                  <a:grpSpLocks noChangeAspect="1"/>
                </p:cNvGrpSpPr>
                <p:nvPr/>
              </p:nvGrpSpPr>
              <p:grpSpPr bwMode="auto">
                <a:xfrm>
                  <a:off x="3313" y="1200"/>
                  <a:ext cx="128" cy="149"/>
                  <a:chOff x="979" y="2449"/>
                  <a:chExt cx="129" cy="150"/>
                </a:xfrm>
              </p:grpSpPr>
              <p:sp>
                <p:nvSpPr>
                  <p:cNvPr id="22" name="Arc 438"/>
                  <p:cNvSpPr>
                    <a:spLocks noChangeAspect="1"/>
                  </p:cNvSpPr>
                  <p:nvPr/>
                </p:nvSpPr>
                <p:spPr bwMode="auto">
                  <a:xfrm>
                    <a:off x="979" y="2449"/>
                    <a:ext cx="129" cy="1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8636"/>
                      <a:gd name="T1" fmla="*/ 0 h 21600"/>
                      <a:gd name="T2" fmla="*/ 18636 w 18636"/>
                      <a:gd name="T3" fmla="*/ 10680 h 21600"/>
                      <a:gd name="T4" fmla="*/ 0 w 1863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636" h="21600" fill="none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</a:path>
                      <a:path w="18636" h="21600" stroke="0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" name="Arc 439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79" y="2449"/>
                    <a:ext cx="129" cy="1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8636"/>
                      <a:gd name="T1" fmla="*/ 0 h 21600"/>
                      <a:gd name="T2" fmla="*/ 18636 w 18636"/>
                      <a:gd name="T3" fmla="*/ 10680 h 21600"/>
                      <a:gd name="T4" fmla="*/ 0 w 1863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636" h="21600" fill="none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</a:path>
                      <a:path w="18636" h="21600" stroke="0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12" name="Arc 440"/>
              <p:cNvSpPr>
                <a:spLocks noChangeAspect="1"/>
              </p:cNvSpPr>
              <p:nvPr/>
            </p:nvSpPr>
            <p:spPr bwMode="auto">
              <a:xfrm>
                <a:off x="3120" y="1478"/>
                <a:ext cx="149" cy="149"/>
              </a:xfrm>
              <a:custGeom>
                <a:avLst/>
                <a:gdLst>
                  <a:gd name="G0" fmla="+- 0 0 0"/>
                  <a:gd name="G1" fmla="+- 10845 0 0"/>
                  <a:gd name="G2" fmla="+- 21600 0 0"/>
                  <a:gd name="T0" fmla="*/ 18680 w 21600"/>
                  <a:gd name="T1" fmla="*/ 0 h 21673"/>
                  <a:gd name="T2" fmla="*/ 18690 w 21600"/>
                  <a:gd name="T3" fmla="*/ 21673 h 21673"/>
                  <a:gd name="T4" fmla="*/ 0 w 21600"/>
                  <a:gd name="T5" fmla="*/ 10845 h 2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73" fill="none" extrusionOk="0">
                    <a:moveTo>
                      <a:pt x="18680" y="-1"/>
                    </a:moveTo>
                    <a:cubicBezTo>
                      <a:pt x="20592" y="3294"/>
                      <a:pt x="21600" y="7035"/>
                      <a:pt x="21600" y="10845"/>
                    </a:cubicBezTo>
                    <a:cubicBezTo>
                      <a:pt x="21600" y="14647"/>
                      <a:pt x="20596" y="18382"/>
                      <a:pt x="18689" y="21672"/>
                    </a:cubicBezTo>
                  </a:path>
                  <a:path w="21600" h="21673" stroke="0" extrusionOk="0">
                    <a:moveTo>
                      <a:pt x="18680" y="-1"/>
                    </a:moveTo>
                    <a:cubicBezTo>
                      <a:pt x="20592" y="3294"/>
                      <a:pt x="21600" y="7035"/>
                      <a:pt x="21600" y="10845"/>
                    </a:cubicBezTo>
                    <a:cubicBezTo>
                      <a:pt x="21600" y="14647"/>
                      <a:pt x="20596" y="18382"/>
                      <a:pt x="18689" y="21672"/>
                    </a:cubicBezTo>
                    <a:lnTo>
                      <a:pt x="0" y="10845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224037" y="2354854"/>
                  <a:ext cx="2368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 sz="2400" i="1" dirty="0">
                    <a:solidFill>
                      <a:srgbClr val="000000"/>
                    </a:solidFill>
                    <a:latin typeface="Cambria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037" y="2354854"/>
                  <a:ext cx="2368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8205" r="-2820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425"/>
            <p:cNvGrpSpPr>
              <a:grpSpLocks noChangeAspect="1"/>
            </p:cNvGrpSpPr>
            <p:nvPr/>
          </p:nvGrpSpPr>
          <p:grpSpPr bwMode="auto">
            <a:xfrm>
              <a:off x="3705910" y="2109615"/>
              <a:ext cx="1521868" cy="479425"/>
              <a:chOff x="3100" y="1477"/>
              <a:chExt cx="476" cy="150"/>
            </a:xfrm>
          </p:grpSpPr>
          <p:grpSp>
            <p:nvGrpSpPr>
              <p:cNvPr id="27" name="Group 426"/>
              <p:cNvGrpSpPr>
                <a:grpSpLocks noChangeAspect="1"/>
              </p:cNvGrpSpPr>
              <p:nvPr/>
            </p:nvGrpSpPr>
            <p:grpSpPr bwMode="auto">
              <a:xfrm>
                <a:off x="3100" y="1477"/>
                <a:ext cx="476" cy="150"/>
                <a:chOff x="3087" y="1200"/>
                <a:chExt cx="476" cy="150"/>
              </a:xfrm>
            </p:grpSpPr>
            <p:sp>
              <p:nvSpPr>
                <p:cNvPr id="29" name="Line 427"/>
                <p:cNvSpPr>
                  <a:spLocks noChangeAspect="1" noChangeShapeType="1"/>
                </p:cNvSpPr>
                <p:nvPr/>
              </p:nvSpPr>
              <p:spPr bwMode="auto">
                <a:xfrm>
                  <a:off x="3490" y="1277"/>
                  <a:ext cx="7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Line 428"/>
                <p:cNvSpPr>
                  <a:spLocks noChangeAspect="1" noChangeShapeType="1"/>
                </p:cNvSpPr>
                <p:nvPr/>
              </p:nvSpPr>
              <p:spPr bwMode="auto">
                <a:xfrm>
                  <a:off x="3087" y="1252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Line 429"/>
                <p:cNvSpPr>
                  <a:spLocks noChangeAspect="1" noChangeShapeType="1"/>
                </p:cNvSpPr>
                <p:nvPr/>
              </p:nvSpPr>
              <p:spPr bwMode="auto">
                <a:xfrm>
                  <a:off x="3087" y="1300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Rectangle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3256" y="1200"/>
                  <a:ext cx="57" cy="15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Line 431"/>
                <p:cNvSpPr>
                  <a:spLocks noChangeAspect="1" noChangeShapeType="1"/>
                </p:cNvSpPr>
                <p:nvPr/>
              </p:nvSpPr>
              <p:spPr bwMode="auto">
                <a:xfrm>
                  <a:off x="3236" y="1200"/>
                  <a:ext cx="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" name="Line 432"/>
                <p:cNvSpPr>
                  <a:spLocks noChangeAspect="1" noChangeShapeType="1"/>
                </p:cNvSpPr>
                <p:nvPr/>
              </p:nvSpPr>
              <p:spPr bwMode="auto">
                <a:xfrm>
                  <a:off x="3236" y="1350"/>
                  <a:ext cx="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Oval 433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253"/>
                  <a:ext cx="46" cy="45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6" name="Group 434"/>
                <p:cNvGrpSpPr>
                  <a:grpSpLocks noChangeAspect="1"/>
                </p:cNvGrpSpPr>
                <p:nvPr/>
              </p:nvGrpSpPr>
              <p:grpSpPr bwMode="auto">
                <a:xfrm>
                  <a:off x="3236" y="1200"/>
                  <a:ext cx="20" cy="150"/>
                  <a:chOff x="3744" y="3254"/>
                  <a:chExt cx="81" cy="597"/>
                </a:xfrm>
              </p:grpSpPr>
              <p:sp>
                <p:nvSpPr>
                  <p:cNvPr id="40" name="Freeform 435"/>
                  <p:cNvSpPr>
                    <a:spLocks noChangeAspect="1"/>
                  </p:cNvSpPr>
                  <p:nvPr/>
                </p:nvSpPr>
                <p:spPr bwMode="auto">
                  <a:xfrm>
                    <a:off x="3744" y="3548"/>
                    <a:ext cx="81" cy="303"/>
                  </a:xfrm>
                  <a:custGeom>
                    <a:avLst/>
                    <a:gdLst>
                      <a:gd name="T0" fmla="*/ 81 w 81"/>
                      <a:gd name="T1" fmla="*/ 301 h 303"/>
                      <a:gd name="T2" fmla="*/ 0 w 81"/>
                      <a:gd name="T3" fmla="*/ 303 h 303"/>
                      <a:gd name="T4" fmla="*/ 6 w 81"/>
                      <a:gd name="T5" fmla="*/ 289 h 303"/>
                      <a:gd name="T6" fmla="*/ 12 w 81"/>
                      <a:gd name="T7" fmla="*/ 279 h 303"/>
                      <a:gd name="T8" fmla="*/ 20 w 81"/>
                      <a:gd name="T9" fmla="*/ 265 h 303"/>
                      <a:gd name="T10" fmla="*/ 24 w 81"/>
                      <a:gd name="T11" fmla="*/ 255 h 303"/>
                      <a:gd name="T12" fmla="*/ 30 w 81"/>
                      <a:gd name="T13" fmla="*/ 243 h 303"/>
                      <a:gd name="T14" fmla="*/ 35 w 81"/>
                      <a:gd name="T15" fmla="*/ 231 h 303"/>
                      <a:gd name="T16" fmla="*/ 39 w 81"/>
                      <a:gd name="T17" fmla="*/ 219 h 303"/>
                      <a:gd name="T18" fmla="*/ 45 w 81"/>
                      <a:gd name="T19" fmla="*/ 207 h 303"/>
                      <a:gd name="T20" fmla="*/ 50 w 81"/>
                      <a:gd name="T21" fmla="*/ 193 h 303"/>
                      <a:gd name="T22" fmla="*/ 54 w 81"/>
                      <a:gd name="T23" fmla="*/ 181 h 303"/>
                      <a:gd name="T24" fmla="*/ 58 w 81"/>
                      <a:gd name="T25" fmla="*/ 171 h 303"/>
                      <a:gd name="T26" fmla="*/ 62 w 81"/>
                      <a:gd name="T27" fmla="*/ 157 h 303"/>
                      <a:gd name="T28" fmla="*/ 63 w 81"/>
                      <a:gd name="T29" fmla="*/ 147 h 303"/>
                      <a:gd name="T30" fmla="*/ 66 w 81"/>
                      <a:gd name="T31" fmla="*/ 133 h 303"/>
                      <a:gd name="T32" fmla="*/ 69 w 81"/>
                      <a:gd name="T33" fmla="*/ 121 h 303"/>
                      <a:gd name="T34" fmla="*/ 71 w 81"/>
                      <a:gd name="T35" fmla="*/ 109 h 303"/>
                      <a:gd name="T36" fmla="*/ 73 w 81"/>
                      <a:gd name="T37" fmla="*/ 99 h 303"/>
                      <a:gd name="T38" fmla="*/ 75 w 81"/>
                      <a:gd name="T39" fmla="*/ 85 h 303"/>
                      <a:gd name="T40" fmla="*/ 76 w 81"/>
                      <a:gd name="T41" fmla="*/ 75 h 303"/>
                      <a:gd name="T42" fmla="*/ 77 w 81"/>
                      <a:gd name="T43" fmla="*/ 61 h 303"/>
                      <a:gd name="T44" fmla="*/ 78 w 81"/>
                      <a:gd name="T45" fmla="*/ 52 h 303"/>
                      <a:gd name="T46" fmla="*/ 78 w 81"/>
                      <a:gd name="T47" fmla="*/ 39 h 303"/>
                      <a:gd name="T48" fmla="*/ 78 w 81"/>
                      <a:gd name="T49" fmla="*/ 27 h 303"/>
                      <a:gd name="T50" fmla="*/ 78 w 81"/>
                      <a:gd name="T51" fmla="*/ 15 h 303"/>
                      <a:gd name="T52" fmla="*/ 80 w 81"/>
                      <a:gd name="T53" fmla="*/ 0 h 303"/>
                      <a:gd name="T54" fmla="*/ 81 w 81"/>
                      <a:gd name="T55" fmla="*/ 301 h 3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81" h="303">
                        <a:moveTo>
                          <a:pt x="81" y="301"/>
                        </a:moveTo>
                        <a:lnTo>
                          <a:pt x="0" y="303"/>
                        </a:lnTo>
                        <a:lnTo>
                          <a:pt x="6" y="289"/>
                        </a:lnTo>
                        <a:lnTo>
                          <a:pt x="12" y="279"/>
                        </a:lnTo>
                        <a:lnTo>
                          <a:pt x="20" y="265"/>
                        </a:lnTo>
                        <a:lnTo>
                          <a:pt x="24" y="255"/>
                        </a:lnTo>
                        <a:lnTo>
                          <a:pt x="30" y="243"/>
                        </a:lnTo>
                        <a:lnTo>
                          <a:pt x="35" y="231"/>
                        </a:lnTo>
                        <a:lnTo>
                          <a:pt x="39" y="219"/>
                        </a:lnTo>
                        <a:lnTo>
                          <a:pt x="45" y="207"/>
                        </a:lnTo>
                        <a:lnTo>
                          <a:pt x="50" y="193"/>
                        </a:lnTo>
                        <a:lnTo>
                          <a:pt x="54" y="181"/>
                        </a:lnTo>
                        <a:lnTo>
                          <a:pt x="58" y="171"/>
                        </a:lnTo>
                        <a:lnTo>
                          <a:pt x="62" y="157"/>
                        </a:lnTo>
                        <a:lnTo>
                          <a:pt x="63" y="147"/>
                        </a:lnTo>
                        <a:lnTo>
                          <a:pt x="66" y="133"/>
                        </a:lnTo>
                        <a:lnTo>
                          <a:pt x="69" y="121"/>
                        </a:lnTo>
                        <a:lnTo>
                          <a:pt x="71" y="109"/>
                        </a:lnTo>
                        <a:lnTo>
                          <a:pt x="73" y="99"/>
                        </a:lnTo>
                        <a:lnTo>
                          <a:pt x="75" y="85"/>
                        </a:lnTo>
                        <a:lnTo>
                          <a:pt x="76" y="75"/>
                        </a:lnTo>
                        <a:lnTo>
                          <a:pt x="77" y="61"/>
                        </a:lnTo>
                        <a:lnTo>
                          <a:pt x="78" y="52"/>
                        </a:lnTo>
                        <a:lnTo>
                          <a:pt x="78" y="39"/>
                        </a:lnTo>
                        <a:lnTo>
                          <a:pt x="78" y="27"/>
                        </a:lnTo>
                        <a:lnTo>
                          <a:pt x="78" y="15"/>
                        </a:lnTo>
                        <a:lnTo>
                          <a:pt x="80" y="0"/>
                        </a:lnTo>
                        <a:lnTo>
                          <a:pt x="81" y="30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1" name="Freeform 43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3744" y="3254"/>
                    <a:ext cx="81" cy="303"/>
                  </a:xfrm>
                  <a:custGeom>
                    <a:avLst/>
                    <a:gdLst>
                      <a:gd name="T0" fmla="*/ 81 w 81"/>
                      <a:gd name="T1" fmla="*/ 301 h 303"/>
                      <a:gd name="T2" fmla="*/ 0 w 81"/>
                      <a:gd name="T3" fmla="*/ 303 h 303"/>
                      <a:gd name="T4" fmla="*/ 6 w 81"/>
                      <a:gd name="T5" fmla="*/ 289 h 303"/>
                      <a:gd name="T6" fmla="*/ 12 w 81"/>
                      <a:gd name="T7" fmla="*/ 279 h 303"/>
                      <a:gd name="T8" fmla="*/ 20 w 81"/>
                      <a:gd name="T9" fmla="*/ 265 h 303"/>
                      <a:gd name="T10" fmla="*/ 24 w 81"/>
                      <a:gd name="T11" fmla="*/ 255 h 303"/>
                      <a:gd name="T12" fmla="*/ 30 w 81"/>
                      <a:gd name="T13" fmla="*/ 243 h 303"/>
                      <a:gd name="T14" fmla="*/ 35 w 81"/>
                      <a:gd name="T15" fmla="*/ 231 h 303"/>
                      <a:gd name="T16" fmla="*/ 39 w 81"/>
                      <a:gd name="T17" fmla="*/ 219 h 303"/>
                      <a:gd name="T18" fmla="*/ 45 w 81"/>
                      <a:gd name="T19" fmla="*/ 207 h 303"/>
                      <a:gd name="T20" fmla="*/ 50 w 81"/>
                      <a:gd name="T21" fmla="*/ 193 h 303"/>
                      <a:gd name="T22" fmla="*/ 54 w 81"/>
                      <a:gd name="T23" fmla="*/ 181 h 303"/>
                      <a:gd name="T24" fmla="*/ 58 w 81"/>
                      <a:gd name="T25" fmla="*/ 171 h 303"/>
                      <a:gd name="T26" fmla="*/ 62 w 81"/>
                      <a:gd name="T27" fmla="*/ 157 h 303"/>
                      <a:gd name="T28" fmla="*/ 63 w 81"/>
                      <a:gd name="T29" fmla="*/ 147 h 303"/>
                      <a:gd name="T30" fmla="*/ 66 w 81"/>
                      <a:gd name="T31" fmla="*/ 133 h 303"/>
                      <a:gd name="T32" fmla="*/ 69 w 81"/>
                      <a:gd name="T33" fmla="*/ 121 h 303"/>
                      <a:gd name="T34" fmla="*/ 71 w 81"/>
                      <a:gd name="T35" fmla="*/ 109 h 303"/>
                      <a:gd name="T36" fmla="*/ 73 w 81"/>
                      <a:gd name="T37" fmla="*/ 99 h 303"/>
                      <a:gd name="T38" fmla="*/ 75 w 81"/>
                      <a:gd name="T39" fmla="*/ 85 h 303"/>
                      <a:gd name="T40" fmla="*/ 76 w 81"/>
                      <a:gd name="T41" fmla="*/ 75 h 303"/>
                      <a:gd name="T42" fmla="*/ 77 w 81"/>
                      <a:gd name="T43" fmla="*/ 61 h 303"/>
                      <a:gd name="T44" fmla="*/ 78 w 81"/>
                      <a:gd name="T45" fmla="*/ 52 h 303"/>
                      <a:gd name="T46" fmla="*/ 78 w 81"/>
                      <a:gd name="T47" fmla="*/ 39 h 303"/>
                      <a:gd name="T48" fmla="*/ 78 w 81"/>
                      <a:gd name="T49" fmla="*/ 27 h 303"/>
                      <a:gd name="T50" fmla="*/ 78 w 81"/>
                      <a:gd name="T51" fmla="*/ 15 h 303"/>
                      <a:gd name="T52" fmla="*/ 80 w 81"/>
                      <a:gd name="T53" fmla="*/ 0 h 303"/>
                      <a:gd name="T54" fmla="*/ 81 w 81"/>
                      <a:gd name="T55" fmla="*/ 301 h 3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81" h="303">
                        <a:moveTo>
                          <a:pt x="81" y="301"/>
                        </a:moveTo>
                        <a:lnTo>
                          <a:pt x="0" y="303"/>
                        </a:lnTo>
                        <a:lnTo>
                          <a:pt x="6" y="289"/>
                        </a:lnTo>
                        <a:lnTo>
                          <a:pt x="12" y="279"/>
                        </a:lnTo>
                        <a:lnTo>
                          <a:pt x="20" y="265"/>
                        </a:lnTo>
                        <a:lnTo>
                          <a:pt x="24" y="255"/>
                        </a:lnTo>
                        <a:lnTo>
                          <a:pt x="30" y="243"/>
                        </a:lnTo>
                        <a:lnTo>
                          <a:pt x="35" y="231"/>
                        </a:lnTo>
                        <a:lnTo>
                          <a:pt x="39" y="219"/>
                        </a:lnTo>
                        <a:lnTo>
                          <a:pt x="45" y="207"/>
                        </a:lnTo>
                        <a:lnTo>
                          <a:pt x="50" y="193"/>
                        </a:lnTo>
                        <a:lnTo>
                          <a:pt x="54" y="181"/>
                        </a:lnTo>
                        <a:lnTo>
                          <a:pt x="58" y="171"/>
                        </a:lnTo>
                        <a:lnTo>
                          <a:pt x="62" y="157"/>
                        </a:lnTo>
                        <a:lnTo>
                          <a:pt x="63" y="147"/>
                        </a:lnTo>
                        <a:lnTo>
                          <a:pt x="66" y="133"/>
                        </a:lnTo>
                        <a:lnTo>
                          <a:pt x="69" y="121"/>
                        </a:lnTo>
                        <a:lnTo>
                          <a:pt x="71" y="109"/>
                        </a:lnTo>
                        <a:lnTo>
                          <a:pt x="73" y="99"/>
                        </a:lnTo>
                        <a:lnTo>
                          <a:pt x="75" y="85"/>
                        </a:lnTo>
                        <a:lnTo>
                          <a:pt x="76" y="75"/>
                        </a:lnTo>
                        <a:lnTo>
                          <a:pt x="77" y="61"/>
                        </a:lnTo>
                        <a:lnTo>
                          <a:pt x="78" y="52"/>
                        </a:lnTo>
                        <a:lnTo>
                          <a:pt x="78" y="39"/>
                        </a:lnTo>
                        <a:lnTo>
                          <a:pt x="78" y="27"/>
                        </a:lnTo>
                        <a:lnTo>
                          <a:pt x="78" y="15"/>
                        </a:lnTo>
                        <a:lnTo>
                          <a:pt x="80" y="0"/>
                        </a:lnTo>
                        <a:lnTo>
                          <a:pt x="81" y="30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37" name="Group 437"/>
                <p:cNvGrpSpPr>
                  <a:grpSpLocks noChangeAspect="1"/>
                </p:cNvGrpSpPr>
                <p:nvPr/>
              </p:nvGrpSpPr>
              <p:grpSpPr bwMode="auto">
                <a:xfrm>
                  <a:off x="3313" y="1200"/>
                  <a:ext cx="128" cy="149"/>
                  <a:chOff x="979" y="2449"/>
                  <a:chExt cx="129" cy="150"/>
                </a:xfrm>
              </p:grpSpPr>
              <p:sp>
                <p:nvSpPr>
                  <p:cNvPr id="38" name="Arc 438"/>
                  <p:cNvSpPr>
                    <a:spLocks noChangeAspect="1"/>
                  </p:cNvSpPr>
                  <p:nvPr/>
                </p:nvSpPr>
                <p:spPr bwMode="auto">
                  <a:xfrm>
                    <a:off x="979" y="2449"/>
                    <a:ext cx="129" cy="1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8636"/>
                      <a:gd name="T1" fmla="*/ 0 h 21600"/>
                      <a:gd name="T2" fmla="*/ 18636 w 18636"/>
                      <a:gd name="T3" fmla="*/ 10680 h 21600"/>
                      <a:gd name="T4" fmla="*/ 0 w 1863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636" h="21600" fill="none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</a:path>
                      <a:path w="18636" h="21600" stroke="0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9" name="Arc 439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79" y="2449"/>
                    <a:ext cx="129" cy="1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8636"/>
                      <a:gd name="T1" fmla="*/ 0 h 21600"/>
                      <a:gd name="T2" fmla="*/ 18636 w 18636"/>
                      <a:gd name="T3" fmla="*/ 10680 h 21600"/>
                      <a:gd name="T4" fmla="*/ 0 w 1863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636" h="21600" fill="none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</a:path>
                      <a:path w="18636" h="21600" stroke="0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28" name="Arc 440"/>
              <p:cNvSpPr>
                <a:spLocks noChangeAspect="1"/>
              </p:cNvSpPr>
              <p:nvPr/>
            </p:nvSpPr>
            <p:spPr bwMode="auto">
              <a:xfrm>
                <a:off x="3120" y="1478"/>
                <a:ext cx="149" cy="149"/>
              </a:xfrm>
              <a:custGeom>
                <a:avLst/>
                <a:gdLst>
                  <a:gd name="G0" fmla="+- 0 0 0"/>
                  <a:gd name="G1" fmla="+- 10845 0 0"/>
                  <a:gd name="G2" fmla="+- 21600 0 0"/>
                  <a:gd name="T0" fmla="*/ 18680 w 21600"/>
                  <a:gd name="T1" fmla="*/ 0 h 21673"/>
                  <a:gd name="T2" fmla="*/ 18690 w 21600"/>
                  <a:gd name="T3" fmla="*/ 21673 h 21673"/>
                  <a:gd name="T4" fmla="*/ 0 w 21600"/>
                  <a:gd name="T5" fmla="*/ 10845 h 2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73" fill="none" extrusionOk="0">
                    <a:moveTo>
                      <a:pt x="18680" y="-1"/>
                    </a:moveTo>
                    <a:cubicBezTo>
                      <a:pt x="20592" y="3294"/>
                      <a:pt x="21600" y="7035"/>
                      <a:pt x="21600" y="10845"/>
                    </a:cubicBezTo>
                    <a:cubicBezTo>
                      <a:pt x="21600" y="14647"/>
                      <a:pt x="20596" y="18382"/>
                      <a:pt x="18689" y="21672"/>
                    </a:cubicBezTo>
                  </a:path>
                  <a:path w="21600" h="21673" stroke="0" extrusionOk="0">
                    <a:moveTo>
                      <a:pt x="18680" y="-1"/>
                    </a:moveTo>
                    <a:cubicBezTo>
                      <a:pt x="20592" y="3294"/>
                      <a:pt x="21600" y="7035"/>
                      <a:pt x="21600" y="10845"/>
                    </a:cubicBezTo>
                    <a:cubicBezTo>
                      <a:pt x="21600" y="14647"/>
                      <a:pt x="20596" y="18382"/>
                      <a:pt x="18689" y="21672"/>
                    </a:cubicBezTo>
                    <a:lnTo>
                      <a:pt x="0" y="10845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771543" y="2438837"/>
                  <a:ext cx="2719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 sz="2400" i="1" dirty="0">
                    <a:solidFill>
                      <a:srgbClr val="000000"/>
                    </a:solidFill>
                    <a:latin typeface="Cambria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543" y="2438837"/>
                  <a:ext cx="27193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4444" r="-24444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Freeform 42"/>
            <p:cNvSpPr/>
            <p:nvPr/>
          </p:nvSpPr>
          <p:spPr>
            <a:xfrm>
              <a:off x="2123312" y="2196493"/>
              <a:ext cx="3091496" cy="686565"/>
            </a:xfrm>
            <a:custGeom>
              <a:avLst/>
              <a:gdLst>
                <a:gd name="connsiteX0" fmla="*/ 0 w 1547812"/>
                <a:gd name="connsiteY0" fmla="*/ 0 h 528638"/>
                <a:gd name="connsiteX1" fmla="*/ 0 w 1547812"/>
                <a:gd name="connsiteY1" fmla="*/ 528638 h 528638"/>
                <a:gd name="connsiteX2" fmla="*/ 1547812 w 1547812"/>
                <a:gd name="connsiteY2" fmla="*/ 528638 h 528638"/>
                <a:gd name="connsiteX3" fmla="*/ 1547812 w 1547812"/>
                <a:gd name="connsiteY3" fmla="*/ 0 h 528638"/>
                <a:gd name="connsiteX0" fmla="*/ 0 w 1547812"/>
                <a:gd name="connsiteY0" fmla="*/ 0 h 528638"/>
                <a:gd name="connsiteX1" fmla="*/ 0 w 1547812"/>
                <a:gd name="connsiteY1" fmla="*/ 528638 h 528638"/>
                <a:gd name="connsiteX2" fmla="*/ 1547812 w 1547812"/>
                <a:gd name="connsiteY2" fmla="*/ 528638 h 528638"/>
                <a:gd name="connsiteX3" fmla="*/ 1547812 w 1547812"/>
                <a:gd name="connsiteY3" fmla="*/ 110779 h 528638"/>
                <a:gd name="connsiteX0" fmla="*/ 0 w 1615212"/>
                <a:gd name="connsiteY0" fmla="*/ 0 h 532331"/>
                <a:gd name="connsiteX1" fmla="*/ 67400 w 1615212"/>
                <a:gd name="connsiteY1" fmla="*/ 532331 h 532331"/>
                <a:gd name="connsiteX2" fmla="*/ 1615212 w 1615212"/>
                <a:gd name="connsiteY2" fmla="*/ 532331 h 532331"/>
                <a:gd name="connsiteX3" fmla="*/ 1615212 w 1615212"/>
                <a:gd name="connsiteY3" fmla="*/ 114472 h 532331"/>
                <a:gd name="connsiteX0" fmla="*/ 0 w 1615212"/>
                <a:gd name="connsiteY0" fmla="*/ 0 h 532331"/>
                <a:gd name="connsiteX1" fmla="*/ 4993 w 1615212"/>
                <a:gd name="connsiteY1" fmla="*/ 528638 h 532331"/>
                <a:gd name="connsiteX2" fmla="*/ 1615212 w 1615212"/>
                <a:gd name="connsiteY2" fmla="*/ 532331 h 532331"/>
                <a:gd name="connsiteX3" fmla="*/ 1615212 w 1615212"/>
                <a:gd name="connsiteY3" fmla="*/ 114472 h 532331"/>
                <a:gd name="connsiteX0" fmla="*/ 5213 w 1620425"/>
                <a:gd name="connsiteY0" fmla="*/ 0 h 532331"/>
                <a:gd name="connsiteX1" fmla="*/ 221 w 1620425"/>
                <a:gd name="connsiteY1" fmla="*/ 528638 h 532331"/>
                <a:gd name="connsiteX2" fmla="*/ 1620425 w 1620425"/>
                <a:gd name="connsiteY2" fmla="*/ 532331 h 532331"/>
                <a:gd name="connsiteX3" fmla="*/ 1620425 w 1620425"/>
                <a:gd name="connsiteY3" fmla="*/ 114472 h 532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425" h="532331">
                  <a:moveTo>
                    <a:pt x="5213" y="0"/>
                  </a:moveTo>
                  <a:cubicBezTo>
                    <a:pt x="6877" y="176213"/>
                    <a:pt x="-1443" y="352425"/>
                    <a:pt x="221" y="528638"/>
                  </a:cubicBezTo>
                  <a:lnTo>
                    <a:pt x="1620425" y="532331"/>
                  </a:lnTo>
                  <a:lnTo>
                    <a:pt x="1620425" y="11447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605824" y="1898627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𝑄𝐵</m:t>
                        </m:r>
                      </m:oMath>
                    </m:oMathPara>
                  </a14:m>
                  <a:endParaRPr lang="en-US" sz="2400" i="1" dirty="0">
                    <a:solidFill>
                      <a:srgbClr val="000000"/>
                    </a:solidFill>
                    <a:latin typeface="Cambria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5824" y="1898627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8750" r="-20000" b="-3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984790" y="1979995"/>
                  <a:ext cx="2847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en-US" sz="2400" i="1" dirty="0">
                    <a:solidFill>
                      <a:srgbClr val="000000"/>
                    </a:solidFill>
                    <a:latin typeface="Cambria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90" y="1979995"/>
                  <a:ext cx="28475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1915" r="-34043" b="-311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92435"/>
              </p:ext>
            </p:extLst>
          </p:nvPr>
        </p:nvGraphicFramePr>
        <p:xfrm>
          <a:off x="4678242" y="1942407"/>
          <a:ext cx="3204780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05110"/>
                <a:gridCol w="505110"/>
                <a:gridCol w="548640"/>
                <a:gridCol w="548640"/>
                <a:gridCol w="109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latin typeface="Cambria" pitchFamily="18" charset="0"/>
                        </a:rPr>
                        <a:t>S</a:t>
                      </a:r>
                      <a:endParaRPr lang="en-US" sz="1800" b="0" i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latin typeface="Cambria" pitchFamily="18" charset="0"/>
                        </a:rPr>
                        <a:t>R</a:t>
                      </a:r>
                      <a:endParaRPr lang="en-US" sz="1800" b="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latin typeface="Cambria" pitchFamily="18" charset="0"/>
                        </a:rPr>
                        <a:t>Q</a:t>
                      </a:r>
                      <a:endParaRPr lang="en-US" sz="1800" b="0" i="1" baseline="30000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baseline="0" dirty="0" smtClean="0">
                          <a:latin typeface="Cambria" pitchFamily="18" charset="0"/>
                        </a:rPr>
                        <a:t>QB</a:t>
                      </a:r>
                      <a:endParaRPr lang="en-US" sz="1800" b="0" i="1" baseline="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mbria" pitchFamily="18" charset="0"/>
                        </a:rPr>
                        <a:t>Function</a:t>
                      </a:r>
                      <a:endParaRPr lang="en-US" sz="1800" b="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mbria" pitchFamily="18" charset="0"/>
                        </a:rPr>
                        <a:t>0</a:t>
                      </a:r>
                      <a:endParaRPr lang="en-US" sz="1800" b="0" dirty="0">
                        <a:latin typeface="Cambria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mbria" pitchFamily="18" charset="0"/>
                        </a:rPr>
                        <a:t>0</a:t>
                      </a:r>
                      <a:endParaRPr lang="en-US" sz="1800" b="0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mbria" pitchFamily="18" charset="0"/>
                        </a:rPr>
                        <a:t>0</a:t>
                      </a:r>
                      <a:endParaRPr lang="en-US" sz="1800" b="0" dirty="0">
                        <a:latin typeface="Cambri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mbria" pitchFamily="18" charset="0"/>
                        </a:rPr>
                        <a:t>1</a:t>
                      </a:r>
                      <a:endParaRPr lang="en-US" sz="1800" b="0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mbria" pitchFamily="18" charset="0"/>
                        </a:rPr>
                        <a:t>1</a:t>
                      </a:r>
                      <a:endParaRPr lang="en-US" sz="1800" b="0" dirty="0">
                        <a:latin typeface="Cambri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mbria" pitchFamily="18" charset="0"/>
                        </a:rPr>
                        <a:t>0</a:t>
                      </a:r>
                      <a:endParaRPr lang="en-US" sz="1800" b="0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mbria" pitchFamily="18" charset="0"/>
                        </a:rPr>
                        <a:t>1</a:t>
                      </a:r>
                      <a:endParaRPr lang="en-US" sz="1800" b="0" dirty="0">
                        <a:latin typeface="Cambri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mbria" pitchFamily="18" charset="0"/>
                        </a:rPr>
                        <a:t>1</a:t>
                      </a:r>
                      <a:endParaRPr lang="en-US" sz="1800" b="0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32" y="3470798"/>
            <a:ext cx="20383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2356" y="5422085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Cross-Coupled NOR Gates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5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SR Latch Timing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B23-CC01-4782-A253-DC9F838F5DA3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84543" y="1861039"/>
            <a:ext cx="3146235" cy="984431"/>
            <a:chOff x="2123312" y="1898627"/>
            <a:chExt cx="3146235" cy="984431"/>
          </a:xfrm>
        </p:grpSpPr>
        <p:grpSp>
          <p:nvGrpSpPr>
            <p:cNvPr id="8" name="Group 425"/>
            <p:cNvGrpSpPr>
              <a:grpSpLocks noChangeAspect="1"/>
            </p:cNvGrpSpPr>
            <p:nvPr/>
          </p:nvGrpSpPr>
          <p:grpSpPr bwMode="auto">
            <a:xfrm>
              <a:off x="2133958" y="2031860"/>
              <a:ext cx="1585812" cy="479425"/>
              <a:chOff x="3080" y="1477"/>
              <a:chExt cx="496" cy="150"/>
            </a:xfrm>
          </p:grpSpPr>
          <p:grpSp>
            <p:nvGrpSpPr>
              <p:cNvPr id="11" name="Group 426"/>
              <p:cNvGrpSpPr>
                <a:grpSpLocks noChangeAspect="1"/>
              </p:cNvGrpSpPr>
              <p:nvPr/>
            </p:nvGrpSpPr>
            <p:grpSpPr bwMode="auto">
              <a:xfrm>
                <a:off x="3080" y="1477"/>
                <a:ext cx="496" cy="150"/>
                <a:chOff x="3067" y="1200"/>
                <a:chExt cx="496" cy="150"/>
              </a:xfrm>
            </p:grpSpPr>
            <p:sp>
              <p:nvSpPr>
                <p:cNvPr id="13" name="Line 427"/>
                <p:cNvSpPr>
                  <a:spLocks noChangeAspect="1" noChangeShapeType="1"/>
                </p:cNvSpPr>
                <p:nvPr/>
              </p:nvSpPr>
              <p:spPr bwMode="auto">
                <a:xfrm>
                  <a:off x="3490" y="1277"/>
                  <a:ext cx="7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" name="Line 428"/>
                <p:cNvSpPr>
                  <a:spLocks noChangeAspect="1" noChangeShapeType="1"/>
                </p:cNvSpPr>
                <p:nvPr/>
              </p:nvSpPr>
              <p:spPr bwMode="auto">
                <a:xfrm>
                  <a:off x="3067" y="1252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Line 429"/>
                <p:cNvSpPr>
                  <a:spLocks noChangeAspect="1" noChangeShapeType="1"/>
                </p:cNvSpPr>
                <p:nvPr/>
              </p:nvSpPr>
              <p:spPr bwMode="auto">
                <a:xfrm>
                  <a:off x="3087" y="1300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Rectangle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3256" y="1200"/>
                  <a:ext cx="57" cy="15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" name="Line 431"/>
                <p:cNvSpPr>
                  <a:spLocks noChangeAspect="1" noChangeShapeType="1"/>
                </p:cNvSpPr>
                <p:nvPr/>
              </p:nvSpPr>
              <p:spPr bwMode="auto">
                <a:xfrm>
                  <a:off x="3236" y="1200"/>
                  <a:ext cx="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" name="Line 432"/>
                <p:cNvSpPr>
                  <a:spLocks noChangeAspect="1" noChangeShapeType="1"/>
                </p:cNvSpPr>
                <p:nvPr/>
              </p:nvSpPr>
              <p:spPr bwMode="auto">
                <a:xfrm>
                  <a:off x="3236" y="1350"/>
                  <a:ext cx="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Oval 433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253"/>
                  <a:ext cx="46" cy="45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0" name="Group 434"/>
                <p:cNvGrpSpPr>
                  <a:grpSpLocks noChangeAspect="1"/>
                </p:cNvGrpSpPr>
                <p:nvPr/>
              </p:nvGrpSpPr>
              <p:grpSpPr bwMode="auto">
                <a:xfrm>
                  <a:off x="3236" y="1200"/>
                  <a:ext cx="20" cy="150"/>
                  <a:chOff x="3744" y="3254"/>
                  <a:chExt cx="81" cy="597"/>
                </a:xfrm>
              </p:grpSpPr>
              <p:sp>
                <p:nvSpPr>
                  <p:cNvPr id="24" name="Freeform 435"/>
                  <p:cNvSpPr>
                    <a:spLocks noChangeAspect="1"/>
                  </p:cNvSpPr>
                  <p:nvPr/>
                </p:nvSpPr>
                <p:spPr bwMode="auto">
                  <a:xfrm>
                    <a:off x="3744" y="3548"/>
                    <a:ext cx="81" cy="303"/>
                  </a:xfrm>
                  <a:custGeom>
                    <a:avLst/>
                    <a:gdLst>
                      <a:gd name="T0" fmla="*/ 81 w 81"/>
                      <a:gd name="T1" fmla="*/ 301 h 303"/>
                      <a:gd name="T2" fmla="*/ 0 w 81"/>
                      <a:gd name="T3" fmla="*/ 303 h 303"/>
                      <a:gd name="T4" fmla="*/ 6 w 81"/>
                      <a:gd name="T5" fmla="*/ 289 h 303"/>
                      <a:gd name="T6" fmla="*/ 12 w 81"/>
                      <a:gd name="T7" fmla="*/ 279 h 303"/>
                      <a:gd name="T8" fmla="*/ 20 w 81"/>
                      <a:gd name="T9" fmla="*/ 265 h 303"/>
                      <a:gd name="T10" fmla="*/ 24 w 81"/>
                      <a:gd name="T11" fmla="*/ 255 h 303"/>
                      <a:gd name="T12" fmla="*/ 30 w 81"/>
                      <a:gd name="T13" fmla="*/ 243 h 303"/>
                      <a:gd name="T14" fmla="*/ 35 w 81"/>
                      <a:gd name="T15" fmla="*/ 231 h 303"/>
                      <a:gd name="T16" fmla="*/ 39 w 81"/>
                      <a:gd name="T17" fmla="*/ 219 h 303"/>
                      <a:gd name="T18" fmla="*/ 45 w 81"/>
                      <a:gd name="T19" fmla="*/ 207 h 303"/>
                      <a:gd name="T20" fmla="*/ 50 w 81"/>
                      <a:gd name="T21" fmla="*/ 193 h 303"/>
                      <a:gd name="T22" fmla="*/ 54 w 81"/>
                      <a:gd name="T23" fmla="*/ 181 h 303"/>
                      <a:gd name="T24" fmla="*/ 58 w 81"/>
                      <a:gd name="T25" fmla="*/ 171 h 303"/>
                      <a:gd name="T26" fmla="*/ 62 w 81"/>
                      <a:gd name="T27" fmla="*/ 157 h 303"/>
                      <a:gd name="T28" fmla="*/ 63 w 81"/>
                      <a:gd name="T29" fmla="*/ 147 h 303"/>
                      <a:gd name="T30" fmla="*/ 66 w 81"/>
                      <a:gd name="T31" fmla="*/ 133 h 303"/>
                      <a:gd name="T32" fmla="*/ 69 w 81"/>
                      <a:gd name="T33" fmla="*/ 121 h 303"/>
                      <a:gd name="T34" fmla="*/ 71 w 81"/>
                      <a:gd name="T35" fmla="*/ 109 h 303"/>
                      <a:gd name="T36" fmla="*/ 73 w 81"/>
                      <a:gd name="T37" fmla="*/ 99 h 303"/>
                      <a:gd name="T38" fmla="*/ 75 w 81"/>
                      <a:gd name="T39" fmla="*/ 85 h 303"/>
                      <a:gd name="T40" fmla="*/ 76 w 81"/>
                      <a:gd name="T41" fmla="*/ 75 h 303"/>
                      <a:gd name="T42" fmla="*/ 77 w 81"/>
                      <a:gd name="T43" fmla="*/ 61 h 303"/>
                      <a:gd name="T44" fmla="*/ 78 w 81"/>
                      <a:gd name="T45" fmla="*/ 52 h 303"/>
                      <a:gd name="T46" fmla="*/ 78 w 81"/>
                      <a:gd name="T47" fmla="*/ 39 h 303"/>
                      <a:gd name="T48" fmla="*/ 78 w 81"/>
                      <a:gd name="T49" fmla="*/ 27 h 303"/>
                      <a:gd name="T50" fmla="*/ 78 w 81"/>
                      <a:gd name="T51" fmla="*/ 15 h 303"/>
                      <a:gd name="T52" fmla="*/ 80 w 81"/>
                      <a:gd name="T53" fmla="*/ 0 h 303"/>
                      <a:gd name="T54" fmla="*/ 81 w 81"/>
                      <a:gd name="T55" fmla="*/ 301 h 3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81" h="303">
                        <a:moveTo>
                          <a:pt x="81" y="301"/>
                        </a:moveTo>
                        <a:lnTo>
                          <a:pt x="0" y="303"/>
                        </a:lnTo>
                        <a:lnTo>
                          <a:pt x="6" y="289"/>
                        </a:lnTo>
                        <a:lnTo>
                          <a:pt x="12" y="279"/>
                        </a:lnTo>
                        <a:lnTo>
                          <a:pt x="20" y="265"/>
                        </a:lnTo>
                        <a:lnTo>
                          <a:pt x="24" y="255"/>
                        </a:lnTo>
                        <a:lnTo>
                          <a:pt x="30" y="243"/>
                        </a:lnTo>
                        <a:lnTo>
                          <a:pt x="35" y="231"/>
                        </a:lnTo>
                        <a:lnTo>
                          <a:pt x="39" y="219"/>
                        </a:lnTo>
                        <a:lnTo>
                          <a:pt x="45" y="207"/>
                        </a:lnTo>
                        <a:lnTo>
                          <a:pt x="50" y="193"/>
                        </a:lnTo>
                        <a:lnTo>
                          <a:pt x="54" y="181"/>
                        </a:lnTo>
                        <a:lnTo>
                          <a:pt x="58" y="171"/>
                        </a:lnTo>
                        <a:lnTo>
                          <a:pt x="62" y="157"/>
                        </a:lnTo>
                        <a:lnTo>
                          <a:pt x="63" y="147"/>
                        </a:lnTo>
                        <a:lnTo>
                          <a:pt x="66" y="133"/>
                        </a:lnTo>
                        <a:lnTo>
                          <a:pt x="69" y="121"/>
                        </a:lnTo>
                        <a:lnTo>
                          <a:pt x="71" y="109"/>
                        </a:lnTo>
                        <a:lnTo>
                          <a:pt x="73" y="99"/>
                        </a:lnTo>
                        <a:lnTo>
                          <a:pt x="75" y="85"/>
                        </a:lnTo>
                        <a:lnTo>
                          <a:pt x="76" y="75"/>
                        </a:lnTo>
                        <a:lnTo>
                          <a:pt x="77" y="61"/>
                        </a:lnTo>
                        <a:lnTo>
                          <a:pt x="78" y="52"/>
                        </a:lnTo>
                        <a:lnTo>
                          <a:pt x="78" y="39"/>
                        </a:lnTo>
                        <a:lnTo>
                          <a:pt x="78" y="27"/>
                        </a:lnTo>
                        <a:lnTo>
                          <a:pt x="78" y="15"/>
                        </a:lnTo>
                        <a:lnTo>
                          <a:pt x="80" y="0"/>
                        </a:lnTo>
                        <a:lnTo>
                          <a:pt x="81" y="30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" name="Freeform 43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3744" y="3254"/>
                    <a:ext cx="81" cy="303"/>
                  </a:xfrm>
                  <a:custGeom>
                    <a:avLst/>
                    <a:gdLst>
                      <a:gd name="T0" fmla="*/ 81 w 81"/>
                      <a:gd name="T1" fmla="*/ 301 h 303"/>
                      <a:gd name="T2" fmla="*/ 0 w 81"/>
                      <a:gd name="T3" fmla="*/ 303 h 303"/>
                      <a:gd name="T4" fmla="*/ 6 w 81"/>
                      <a:gd name="T5" fmla="*/ 289 h 303"/>
                      <a:gd name="T6" fmla="*/ 12 w 81"/>
                      <a:gd name="T7" fmla="*/ 279 h 303"/>
                      <a:gd name="T8" fmla="*/ 20 w 81"/>
                      <a:gd name="T9" fmla="*/ 265 h 303"/>
                      <a:gd name="T10" fmla="*/ 24 w 81"/>
                      <a:gd name="T11" fmla="*/ 255 h 303"/>
                      <a:gd name="T12" fmla="*/ 30 w 81"/>
                      <a:gd name="T13" fmla="*/ 243 h 303"/>
                      <a:gd name="T14" fmla="*/ 35 w 81"/>
                      <a:gd name="T15" fmla="*/ 231 h 303"/>
                      <a:gd name="T16" fmla="*/ 39 w 81"/>
                      <a:gd name="T17" fmla="*/ 219 h 303"/>
                      <a:gd name="T18" fmla="*/ 45 w 81"/>
                      <a:gd name="T19" fmla="*/ 207 h 303"/>
                      <a:gd name="T20" fmla="*/ 50 w 81"/>
                      <a:gd name="T21" fmla="*/ 193 h 303"/>
                      <a:gd name="T22" fmla="*/ 54 w 81"/>
                      <a:gd name="T23" fmla="*/ 181 h 303"/>
                      <a:gd name="T24" fmla="*/ 58 w 81"/>
                      <a:gd name="T25" fmla="*/ 171 h 303"/>
                      <a:gd name="T26" fmla="*/ 62 w 81"/>
                      <a:gd name="T27" fmla="*/ 157 h 303"/>
                      <a:gd name="T28" fmla="*/ 63 w 81"/>
                      <a:gd name="T29" fmla="*/ 147 h 303"/>
                      <a:gd name="T30" fmla="*/ 66 w 81"/>
                      <a:gd name="T31" fmla="*/ 133 h 303"/>
                      <a:gd name="T32" fmla="*/ 69 w 81"/>
                      <a:gd name="T33" fmla="*/ 121 h 303"/>
                      <a:gd name="T34" fmla="*/ 71 w 81"/>
                      <a:gd name="T35" fmla="*/ 109 h 303"/>
                      <a:gd name="T36" fmla="*/ 73 w 81"/>
                      <a:gd name="T37" fmla="*/ 99 h 303"/>
                      <a:gd name="T38" fmla="*/ 75 w 81"/>
                      <a:gd name="T39" fmla="*/ 85 h 303"/>
                      <a:gd name="T40" fmla="*/ 76 w 81"/>
                      <a:gd name="T41" fmla="*/ 75 h 303"/>
                      <a:gd name="T42" fmla="*/ 77 w 81"/>
                      <a:gd name="T43" fmla="*/ 61 h 303"/>
                      <a:gd name="T44" fmla="*/ 78 w 81"/>
                      <a:gd name="T45" fmla="*/ 52 h 303"/>
                      <a:gd name="T46" fmla="*/ 78 w 81"/>
                      <a:gd name="T47" fmla="*/ 39 h 303"/>
                      <a:gd name="T48" fmla="*/ 78 w 81"/>
                      <a:gd name="T49" fmla="*/ 27 h 303"/>
                      <a:gd name="T50" fmla="*/ 78 w 81"/>
                      <a:gd name="T51" fmla="*/ 15 h 303"/>
                      <a:gd name="T52" fmla="*/ 80 w 81"/>
                      <a:gd name="T53" fmla="*/ 0 h 303"/>
                      <a:gd name="T54" fmla="*/ 81 w 81"/>
                      <a:gd name="T55" fmla="*/ 301 h 3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81" h="303">
                        <a:moveTo>
                          <a:pt x="81" y="301"/>
                        </a:moveTo>
                        <a:lnTo>
                          <a:pt x="0" y="303"/>
                        </a:lnTo>
                        <a:lnTo>
                          <a:pt x="6" y="289"/>
                        </a:lnTo>
                        <a:lnTo>
                          <a:pt x="12" y="279"/>
                        </a:lnTo>
                        <a:lnTo>
                          <a:pt x="20" y="265"/>
                        </a:lnTo>
                        <a:lnTo>
                          <a:pt x="24" y="255"/>
                        </a:lnTo>
                        <a:lnTo>
                          <a:pt x="30" y="243"/>
                        </a:lnTo>
                        <a:lnTo>
                          <a:pt x="35" y="231"/>
                        </a:lnTo>
                        <a:lnTo>
                          <a:pt x="39" y="219"/>
                        </a:lnTo>
                        <a:lnTo>
                          <a:pt x="45" y="207"/>
                        </a:lnTo>
                        <a:lnTo>
                          <a:pt x="50" y="193"/>
                        </a:lnTo>
                        <a:lnTo>
                          <a:pt x="54" y="181"/>
                        </a:lnTo>
                        <a:lnTo>
                          <a:pt x="58" y="171"/>
                        </a:lnTo>
                        <a:lnTo>
                          <a:pt x="62" y="157"/>
                        </a:lnTo>
                        <a:lnTo>
                          <a:pt x="63" y="147"/>
                        </a:lnTo>
                        <a:lnTo>
                          <a:pt x="66" y="133"/>
                        </a:lnTo>
                        <a:lnTo>
                          <a:pt x="69" y="121"/>
                        </a:lnTo>
                        <a:lnTo>
                          <a:pt x="71" y="109"/>
                        </a:lnTo>
                        <a:lnTo>
                          <a:pt x="73" y="99"/>
                        </a:lnTo>
                        <a:lnTo>
                          <a:pt x="75" y="85"/>
                        </a:lnTo>
                        <a:lnTo>
                          <a:pt x="76" y="75"/>
                        </a:lnTo>
                        <a:lnTo>
                          <a:pt x="77" y="61"/>
                        </a:lnTo>
                        <a:lnTo>
                          <a:pt x="78" y="52"/>
                        </a:lnTo>
                        <a:lnTo>
                          <a:pt x="78" y="39"/>
                        </a:lnTo>
                        <a:lnTo>
                          <a:pt x="78" y="27"/>
                        </a:lnTo>
                        <a:lnTo>
                          <a:pt x="78" y="15"/>
                        </a:lnTo>
                        <a:lnTo>
                          <a:pt x="80" y="0"/>
                        </a:lnTo>
                        <a:lnTo>
                          <a:pt x="81" y="30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1" name="Group 437"/>
                <p:cNvGrpSpPr>
                  <a:grpSpLocks noChangeAspect="1"/>
                </p:cNvGrpSpPr>
                <p:nvPr/>
              </p:nvGrpSpPr>
              <p:grpSpPr bwMode="auto">
                <a:xfrm>
                  <a:off x="3313" y="1200"/>
                  <a:ext cx="128" cy="149"/>
                  <a:chOff x="979" y="2449"/>
                  <a:chExt cx="129" cy="150"/>
                </a:xfrm>
              </p:grpSpPr>
              <p:sp>
                <p:nvSpPr>
                  <p:cNvPr id="22" name="Arc 438"/>
                  <p:cNvSpPr>
                    <a:spLocks noChangeAspect="1"/>
                  </p:cNvSpPr>
                  <p:nvPr/>
                </p:nvSpPr>
                <p:spPr bwMode="auto">
                  <a:xfrm>
                    <a:off x="979" y="2449"/>
                    <a:ext cx="129" cy="1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8636"/>
                      <a:gd name="T1" fmla="*/ 0 h 21600"/>
                      <a:gd name="T2" fmla="*/ 18636 w 18636"/>
                      <a:gd name="T3" fmla="*/ 10680 h 21600"/>
                      <a:gd name="T4" fmla="*/ 0 w 1863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636" h="21600" fill="none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</a:path>
                      <a:path w="18636" h="21600" stroke="0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" name="Arc 439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79" y="2449"/>
                    <a:ext cx="129" cy="1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8636"/>
                      <a:gd name="T1" fmla="*/ 0 h 21600"/>
                      <a:gd name="T2" fmla="*/ 18636 w 18636"/>
                      <a:gd name="T3" fmla="*/ 10680 h 21600"/>
                      <a:gd name="T4" fmla="*/ 0 w 1863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636" h="21600" fill="none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</a:path>
                      <a:path w="18636" h="21600" stroke="0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12" name="Arc 440"/>
              <p:cNvSpPr>
                <a:spLocks noChangeAspect="1"/>
              </p:cNvSpPr>
              <p:nvPr/>
            </p:nvSpPr>
            <p:spPr bwMode="auto">
              <a:xfrm>
                <a:off x="3120" y="1478"/>
                <a:ext cx="149" cy="149"/>
              </a:xfrm>
              <a:custGeom>
                <a:avLst/>
                <a:gdLst>
                  <a:gd name="G0" fmla="+- 0 0 0"/>
                  <a:gd name="G1" fmla="+- 10845 0 0"/>
                  <a:gd name="G2" fmla="+- 21600 0 0"/>
                  <a:gd name="T0" fmla="*/ 18680 w 21600"/>
                  <a:gd name="T1" fmla="*/ 0 h 21673"/>
                  <a:gd name="T2" fmla="*/ 18690 w 21600"/>
                  <a:gd name="T3" fmla="*/ 21673 h 21673"/>
                  <a:gd name="T4" fmla="*/ 0 w 21600"/>
                  <a:gd name="T5" fmla="*/ 10845 h 2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73" fill="none" extrusionOk="0">
                    <a:moveTo>
                      <a:pt x="18680" y="-1"/>
                    </a:moveTo>
                    <a:cubicBezTo>
                      <a:pt x="20592" y="3294"/>
                      <a:pt x="21600" y="7035"/>
                      <a:pt x="21600" y="10845"/>
                    </a:cubicBezTo>
                    <a:cubicBezTo>
                      <a:pt x="21600" y="14647"/>
                      <a:pt x="20596" y="18382"/>
                      <a:pt x="18689" y="21672"/>
                    </a:cubicBezTo>
                  </a:path>
                  <a:path w="21600" h="21673" stroke="0" extrusionOk="0">
                    <a:moveTo>
                      <a:pt x="18680" y="-1"/>
                    </a:moveTo>
                    <a:cubicBezTo>
                      <a:pt x="20592" y="3294"/>
                      <a:pt x="21600" y="7035"/>
                      <a:pt x="21600" y="10845"/>
                    </a:cubicBezTo>
                    <a:cubicBezTo>
                      <a:pt x="21600" y="14647"/>
                      <a:pt x="20596" y="18382"/>
                      <a:pt x="18689" y="21672"/>
                    </a:cubicBezTo>
                    <a:lnTo>
                      <a:pt x="0" y="10845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224037" y="2354854"/>
                  <a:ext cx="2368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 sz="2400" i="1" dirty="0">
                    <a:solidFill>
                      <a:srgbClr val="000000"/>
                    </a:solidFill>
                    <a:latin typeface="Cambria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037" y="2354854"/>
                  <a:ext cx="2368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8205" r="-2820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425"/>
            <p:cNvGrpSpPr>
              <a:grpSpLocks noChangeAspect="1"/>
            </p:cNvGrpSpPr>
            <p:nvPr/>
          </p:nvGrpSpPr>
          <p:grpSpPr bwMode="auto">
            <a:xfrm>
              <a:off x="3705910" y="2109615"/>
              <a:ext cx="1521868" cy="479425"/>
              <a:chOff x="3100" y="1477"/>
              <a:chExt cx="476" cy="150"/>
            </a:xfrm>
          </p:grpSpPr>
          <p:grpSp>
            <p:nvGrpSpPr>
              <p:cNvPr id="27" name="Group 426"/>
              <p:cNvGrpSpPr>
                <a:grpSpLocks noChangeAspect="1"/>
              </p:cNvGrpSpPr>
              <p:nvPr/>
            </p:nvGrpSpPr>
            <p:grpSpPr bwMode="auto">
              <a:xfrm>
                <a:off x="3100" y="1477"/>
                <a:ext cx="476" cy="150"/>
                <a:chOff x="3087" y="1200"/>
                <a:chExt cx="476" cy="150"/>
              </a:xfrm>
            </p:grpSpPr>
            <p:sp>
              <p:nvSpPr>
                <p:cNvPr id="29" name="Line 427"/>
                <p:cNvSpPr>
                  <a:spLocks noChangeAspect="1" noChangeShapeType="1"/>
                </p:cNvSpPr>
                <p:nvPr/>
              </p:nvSpPr>
              <p:spPr bwMode="auto">
                <a:xfrm>
                  <a:off x="3490" y="1277"/>
                  <a:ext cx="7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Line 428"/>
                <p:cNvSpPr>
                  <a:spLocks noChangeAspect="1" noChangeShapeType="1"/>
                </p:cNvSpPr>
                <p:nvPr/>
              </p:nvSpPr>
              <p:spPr bwMode="auto">
                <a:xfrm>
                  <a:off x="3087" y="1252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Line 429"/>
                <p:cNvSpPr>
                  <a:spLocks noChangeAspect="1" noChangeShapeType="1"/>
                </p:cNvSpPr>
                <p:nvPr/>
              </p:nvSpPr>
              <p:spPr bwMode="auto">
                <a:xfrm>
                  <a:off x="3087" y="1300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Rectangle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3256" y="1200"/>
                  <a:ext cx="57" cy="15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Line 431"/>
                <p:cNvSpPr>
                  <a:spLocks noChangeAspect="1" noChangeShapeType="1"/>
                </p:cNvSpPr>
                <p:nvPr/>
              </p:nvSpPr>
              <p:spPr bwMode="auto">
                <a:xfrm>
                  <a:off x="3236" y="1200"/>
                  <a:ext cx="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" name="Line 432"/>
                <p:cNvSpPr>
                  <a:spLocks noChangeAspect="1" noChangeShapeType="1"/>
                </p:cNvSpPr>
                <p:nvPr/>
              </p:nvSpPr>
              <p:spPr bwMode="auto">
                <a:xfrm>
                  <a:off x="3236" y="1350"/>
                  <a:ext cx="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Oval 433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253"/>
                  <a:ext cx="46" cy="45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6" name="Group 434"/>
                <p:cNvGrpSpPr>
                  <a:grpSpLocks noChangeAspect="1"/>
                </p:cNvGrpSpPr>
                <p:nvPr/>
              </p:nvGrpSpPr>
              <p:grpSpPr bwMode="auto">
                <a:xfrm>
                  <a:off x="3236" y="1200"/>
                  <a:ext cx="20" cy="150"/>
                  <a:chOff x="3744" y="3254"/>
                  <a:chExt cx="81" cy="597"/>
                </a:xfrm>
              </p:grpSpPr>
              <p:sp>
                <p:nvSpPr>
                  <p:cNvPr id="40" name="Freeform 435"/>
                  <p:cNvSpPr>
                    <a:spLocks noChangeAspect="1"/>
                  </p:cNvSpPr>
                  <p:nvPr/>
                </p:nvSpPr>
                <p:spPr bwMode="auto">
                  <a:xfrm>
                    <a:off x="3744" y="3548"/>
                    <a:ext cx="81" cy="303"/>
                  </a:xfrm>
                  <a:custGeom>
                    <a:avLst/>
                    <a:gdLst>
                      <a:gd name="T0" fmla="*/ 81 w 81"/>
                      <a:gd name="T1" fmla="*/ 301 h 303"/>
                      <a:gd name="T2" fmla="*/ 0 w 81"/>
                      <a:gd name="T3" fmla="*/ 303 h 303"/>
                      <a:gd name="T4" fmla="*/ 6 w 81"/>
                      <a:gd name="T5" fmla="*/ 289 h 303"/>
                      <a:gd name="T6" fmla="*/ 12 w 81"/>
                      <a:gd name="T7" fmla="*/ 279 h 303"/>
                      <a:gd name="T8" fmla="*/ 20 w 81"/>
                      <a:gd name="T9" fmla="*/ 265 h 303"/>
                      <a:gd name="T10" fmla="*/ 24 w 81"/>
                      <a:gd name="T11" fmla="*/ 255 h 303"/>
                      <a:gd name="T12" fmla="*/ 30 w 81"/>
                      <a:gd name="T13" fmla="*/ 243 h 303"/>
                      <a:gd name="T14" fmla="*/ 35 w 81"/>
                      <a:gd name="T15" fmla="*/ 231 h 303"/>
                      <a:gd name="T16" fmla="*/ 39 w 81"/>
                      <a:gd name="T17" fmla="*/ 219 h 303"/>
                      <a:gd name="T18" fmla="*/ 45 w 81"/>
                      <a:gd name="T19" fmla="*/ 207 h 303"/>
                      <a:gd name="T20" fmla="*/ 50 w 81"/>
                      <a:gd name="T21" fmla="*/ 193 h 303"/>
                      <a:gd name="T22" fmla="*/ 54 w 81"/>
                      <a:gd name="T23" fmla="*/ 181 h 303"/>
                      <a:gd name="T24" fmla="*/ 58 w 81"/>
                      <a:gd name="T25" fmla="*/ 171 h 303"/>
                      <a:gd name="T26" fmla="*/ 62 w 81"/>
                      <a:gd name="T27" fmla="*/ 157 h 303"/>
                      <a:gd name="T28" fmla="*/ 63 w 81"/>
                      <a:gd name="T29" fmla="*/ 147 h 303"/>
                      <a:gd name="T30" fmla="*/ 66 w 81"/>
                      <a:gd name="T31" fmla="*/ 133 h 303"/>
                      <a:gd name="T32" fmla="*/ 69 w 81"/>
                      <a:gd name="T33" fmla="*/ 121 h 303"/>
                      <a:gd name="T34" fmla="*/ 71 w 81"/>
                      <a:gd name="T35" fmla="*/ 109 h 303"/>
                      <a:gd name="T36" fmla="*/ 73 w 81"/>
                      <a:gd name="T37" fmla="*/ 99 h 303"/>
                      <a:gd name="T38" fmla="*/ 75 w 81"/>
                      <a:gd name="T39" fmla="*/ 85 h 303"/>
                      <a:gd name="T40" fmla="*/ 76 w 81"/>
                      <a:gd name="T41" fmla="*/ 75 h 303"/>
                      <a:gd name="T42" fmla="*/ 77 w 81"/>
                      <a:gd name="T43" fmla="*/ 61 h 303"/>
                      <a:gd name="T44" fmla="*/ 78 w 81"/>
                      <a:gd name="T45" fmla="*/ 52 h 303"/>
                      <a:gd name="T46" fmla="*/ 78 w 81"/>
                      <a:gd name="T47" fmla="*/ 39 h 303"/>
                      <a:gd name="T48" fmla="*/ 78 w 81"/>
                      <a:gd name="T49" fmla="*/ 27 h 303"/>
                      <a:gd name="T50" fmla="*/ 78 w 81"/>
                      <a:gd name="T51" fmla="*/ 15 h 303"/>
                      <a:gd name="T52" fmla="*/ 80 w 81"/>
                      <a:gd name="T53" fmla="*/ 0 h 303"/>
                      <a:gd name="T54" fmla="*/ 81 w 81"/>
                      <a:gd name="T55" fmla="*/ 301 h 3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81" h="303">
                        <a:moveTo>
                          <a:pt x="81" y="301"/>
                        </a:moveTo>
                        <a:lnTo>
                          <a:pt x="0" y="303"/>
                        </a:lnTo>
                        <a:lnTo>
                          <a:pt x="6" y="289"/>
                        </a:lnTo>
                        <a:lnTo>
                          <a:pt x="12" y="279"/>
                        </a:lnTo>
                        <a:lnTo>
                          <a:pt x="20" y="265"/>
                        </a:lnTo>
                        <a:lnTo>
                          <a:pt x="24" y="255"/>
                        </a:lnTo>
                        <a:lnTo>
                          <a:pt x="30" y="243"/>
                        </a:lnTo>
                        <a:lnTo>
                          <a:pt x="35" y="231"/>
                        </a:lnTo>
                        <a:lnTo>
                          <a:pt x="39" y="219"/>
                        </a:lnTo>
                        <a:lnTo>
                          <a:pt x="45" y="207"/>
                        </a:lnTo>
                        <a:lnTo>
                          <a:pt x="50" y="193"/>
                        </a:lnTo>
                        <a:lnTo>
                          <a:pt x="54" y="181"/>
                        </a:lnTo>
                        <a:lnTo>
                          <a:pt x="58" y="171"/>
                        </a:lnTo>
                        <a:lnTo>
                          <a:pt x="62" y="157"/>
                        </a:lnTo>
                        <a:lnTo>
                          <a:pt x="63" y="147"/>
                        </a:lnTo>
                        <a:lnTo>
                          <a:pt x="66" y="133"/>
                        </a:lnTo>
                        <a:lnTo>
                          <a:pt x="69" y="121"/>
                        </a:lnTo>
                        <a:lnTo>
                          <a:pt x="71" y="109"/>
                        </a:lnTo>
                        <a:lnTo>
                          <a:pt x="73" y="99"/>
                        </a:lnTo>
                        <a:lnTo>
                          <a:pt x="75" y="85"/>
                        </a:lnTo>
                        <a:lnTo>
                          <a:pt x="76" y="75"/>
                        </a:lnTo>
                        <a:lnTo>
                          <a:pt x="77" y="61"/>
                        </a:lnTo>
                        <a:lnTo>
                          <a:pt x="78" y="52"/>
                        </a:lnTo>
                        <a:lnTo>
                          <a:pt x="78" y="39"/>
                        </a:lnTo>
                        <a:lnTo>
                          <a:pt x="78" y="27"/>
                        </a:lnTo>
                        <a:lnTo>
                          <a:pt x="78" y="15"/>
                        </a:lnTo>
                        <a:lnTo>
                          <a:pt x="80" y="0"/>
                        </a:lnTo>
                        <a:lnTo>
                          <a:pt x="81" y="30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1" name="Freeform 43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3744" y="3254"/>
                    <a:ext cx="81" cy="303"/>
                  </a:xfrm>
                  <a:custGeom>
                    <a:avLst/>
                    <a:gdLst>
                      <a:gd name="T0" fmla="*/ 81 w 81"/>
                      <a:gd name="T1" fmla="*/ 301 h 303"/>
                      <a:gd name="T2" fmla="*/ 0 w 81"/>
                      <a:gd name="T3" fmla="*/ 303 h 303"/>
                      <a:gd name="T4" fmla="*/ 6 w 81"/>
                      <a:gd name="T5" fmla="*/ 289 h 303"/>
                      <a:gd name="T6" fmla="*/ 12 w 81"/>
                      <a:gd name="T7" fmla="*/ 279 h 303"/>
                      <a:gd name="T8" fmla="*/ 20 w 81"/>
                      <a:gd name="T9" fmla="*/ 265 h 303"/>
                      <a:gd name="T10" fmla="*/ 24 w 81"/>
                      <a:gd name="T11" fmla="*/ 255 h 303"/>
                      <a:gd name="T12" fmla="*/ 30 w 81"/>
                      <a:gd name="T13" fmla="*/ 243 h 303"/>
                      <a:gd name="T14" fmla="*/ 35 w 81"/>
                      <a:gd name="T15" fmla="*/ 231 h 303"/>
                      <a:gd name="T16" fmla="*/ 39 w 81"/>
                      <a:gd name="T17" fmla="*/ 219 h 303"/>
                      <a:gd name="T18" fmla="*/ 45 w 81"/>
                      <a:gd name="T19" fmla="*/ 207 h 303"/>
                      <a:gd name="T20" fmla="*/ 50 w 81"/>
                      <a:gd name="T21" fmla="*/ 193 h 303"/>
                      <a:gd name="T22" fmla="*/ 54 w 81"/>
                      <a:gd name="T23" fmla="*/ 181 h 303"/>
                      <a:gd name="T24" fmla="*/ 58 w 81"/>
                      <a:gd name="T25" fmla="*/ 171 h 303"/>
                      <a:gd name="T26" fmla="*/ 62 w 81"/>
                      <a:gd name="T27" fmla="*/ 157 h 303"/>
                      <a:gd name="T28" fmla="*/ 63 w 81"/>
                      <a:gd name="T29" fmla="*/ 147 h 303"/>
                      <a:gd name="T30" fmla="*/ 66 w 81"/>
                      <a:gd name="T31" fmla="*/ 133 h 303"/>
                      <a:gd name="T32" fmla="*/ 69 w 81"/>
                      <a:gd name="T33" fmla="*/ 121 h 303"/>
                      <a:gd name="T34" fmla="*/ 71 w 81"/>
                      <a:gd name="T35" fmla="*/ 109 h 303"/>
                      <a:gd name="T36" fmla="*/ 73 w 81"/>
                      <a:gd name="T37" fmla="*/ 99 h 303"/>
                      <a:gd name="T38" fmla="*/ 75 w 81"/>
                      <a:gd name="T39" fmla="*/ 85 h 303"/>
                      <a:gd name="T40" fmla="*/ 76 w 81"/>
                      <a:gd name="T41" fmla="*/ 75 h 303"/>
                      <a:gd name="T42" fmla="*/ 77 w 81"/>
                      <a:gd name="T43" fmla="*/ 61 h 303"/>
                      <a:gd name="T44" fmla="*/ 78 w 81"/>
                      <a:gd name="T45" fmla="*/ 52 h 303"/>
                      <a:gd name="T46" fmla="*/ 78 w 81"/>
                      <a:gd name="T47" fmla="*/ 39 h 303"/>
                      <a:gd name="T48" fmla="*/ 78 w 81"/>
                      <a:gd name="T49" fmla="*/ 27 h 303"/>
                      <a:gd name="T50" fmla="*/ 78 w 81"/>
                      <a:gd name="T51" fmla="*/ 15 h 303"/>
                      <a:gd name="T52" fmla="*/ 80 w 81"/>
                      <a:gd name="T53" fmla="*/ 0 h 303"/>
                      <a:gd name="T54" fmla="*/ 81 w 81"/>
                      <a:gd name="T55" fmla="*/ 301 h 3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81" h="303">
                        <a:moveTo>
                          <a:pt x="81" y="301"/>
                        </a:moveTo>
                        <a:lnTo>
                          <a:pt x="0" y="303"/>
                        </a:lnTo>
                        <a:lnTo>
                          <a:pt x="6" y="289"/>
                        </a:lnTo>
                        <a:lnTo>
                          <a:pt x="12" y="279"/>
                        </a:lnTo>
                        <a:lnTo>
                          <a:pt x="20" y="265"/>
                        </a:lnTo>
                        <a:lnTo>
                          <a:pt x="24" y="255"/>
                        </a:lnTo>
                        <a:lnTo>
                          <a:pt x="30" y="243"/>
                        </a:lnTo>
                        <a:lnTo>
                          <a:pt x="35" y="231"/>
                        </a:lnTo>
                        <a:lnTo>
                          <a:pt x="39" y="219"/>
                        </a:lnTo>
                        <a:lnTo>
                          <a:pt x="45" y="207"/>
                        </a:lnTo>
                        <a:lnTo>
                          <a:pt x="50" y="193"/>
                        </a:lnTo>
                        <a:lnTo>
                          <a:pt x="54" y="181"/>
                        </a:lnTo>
                        <a:lnTo>
                          <a:pt x="58" y="171"/>
                        </a:lnTo>
                        <a:lnTo>
                          <a:pt x="62" y="157"/>
                        </a:lnTo>
                        <a:lnTo>
                          <a:pt x="63" y="147"/>
                        </a:lnTo>
                        <a:lnTo>
                          <a:pt x="66" y="133"/>
                        </a:lnTo>
                        <a:lnTo>
                          <a:pt x="69" y="121"/>
                        </a:lnTo>
                        <a:lnTo>
                          <a:pt x="71" y="109"/>
                        </a:lnTo>
                        <a:lnTo>
                          <a:pt x="73" y="99"/>
                        </a:lnTo>
                        <a:lnTo>
                          <a:pt x="75" y="85"/>
                        </a:lnTo>
                        <a:lnTo>
                          <a:pt x="76" y="75"/>
                        </a:lnTo>
                        <a:lnTo>
                          <a:pt x="77" y="61"/>
                        </a:lnTo>
                        <a:lnTo>
                          <a:pt x="78" y="52"/>
                        </a:lnTo>
                        <a:lnTo>
                          <a:pt x="78" y="39"/>
                        </a:lnTo>
                        <a:lnTo>
                          <a:pt x="78" y="27"/>
                        </a:lnTo>
                        <a:lnTo>
                          <a:pt x="78" y="15"/>
                        </a:lnTo>
                        <a:lnTo>
                          <a:pt x="80" y="0"/>
                        </a:lnTo>
                        <a:lnTo>
                          <a:pt x="81" y="30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37" name="Group 437"/>
                <p:cNvGrpSpPr>
                  <a:grpSpLocks noChangeAspect="1"/>
                </p:cNvGrpSpPr>
                <p:nvPr/>
              </p:nvGrpSpPr>
              <p:grpSpPr bwMode="auto">
                <a:xfrm>
                  <a:off x="3313" y="1200"/>
                  <a:ext cx="128" cy="149"/>
                  <a:chOff x="979" y="2449"/>
                  <a:chExt cx="129" cy="150"/>
                </a:xfrm>
              </p:grpSpPr>
              <p:sp>
                <p:nvSpPr>
                  <p:cNvPr id="38" name="Arc 438"/>
                  <p:cNvSpPr>
                    <a:spLocks noChangeAspect="1"/>
                  </p:cNvSpPr>
                  <p:nvPr/>
                </p:nvSpPr>
                <p:spPr bwMode="auto">
                  <a:xfrm>
                    <a:off x="979" y="2449"/>
                    <a:ext cx="129" cy="1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8636"/>
                      <a:gd name="T1" fmla="*/ 0 h 21600"/>
                      <a:gd name="T2" fmla="*/ 18636 w 18636"/>
                      <a:gd name="T3" fmla="*/ 10680 h 21600"/>
                      <a:gd name="T4" fmla="*/ 0 w 1863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636" h="21600" fill="none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</a:path>
                      <a:path w="18636" h="21600" stroke="0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9" name="Arc 439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79" y="2449"/>
                    <a:ext cx="129" cy="1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8636"/>
                      <a:gd name="T1" fmla="*/ 0 h 21600"/>
                      <a:gd name="T2" fmla="*/ 18636 w 18636"/>
                      <a:gd name="T3" fmla="*/ 10680 h 21600"/>
                      <a:gd name="T4" fmla="*/ 0 w 1863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636" h="21600" fill="none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</a:path>
                      <a:path w="18636" h="21600" stroke="0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28" name="Arc 440"/>
              <p:cNvSpPr>
                <a:spLocks noChangeAspect="1"/>
              </p:cNvSpPr>
              <p:nvPr/>
            </p:nvSpPr>
            <p:spPr bwMode="auto">
              <a:xfrm>
                <a:off x="3120" y="1478"/>
                <a:ext cx="149" cy="149"/>
              </a:xfrm>
              <a:custGeom>
                <a:avLst/>
                <a:gdLst>
                  <a:gd name="G0" fmla="+- 0 0 0"/>
                  <a:gd name="G1" fmla="+- 10845 0 0"/>
                  <a:gd name="G2" fmla="+- 21600 0 0"/>
                  <a:gd name="T0" fmla="*/ 18680 w 21600"/>
                  <a:gd name="T1" fmla="*/ 0 h 21673"/>
                  <a:gd name="T2" fmla="*/ 18690 w 21600"/>
                  <a:gd name="T3" fmla="*/ 21673 h 21673"/>
                  <a:gd name="T4" fmla="*/ 0 w 21600"/>
                  <a:gd name="T5" fmla="*/ 10845 h 2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73" fill="none" extrusionOk="0">
                    <a:moveTo>
                      <a:pt x="18680" y="-1"/>
                    </a:moveTo>
                    <a:cubicBezTo>
                      <a:pt x="20592" y="3294"/>
                      <a:pt x="21600" y="7035"/>
                      <a:pt x="21600" y="10845"/>
                    </a:cubicBezTo>
                    <a:cubicBezTo>
                      <a:pt x="21600" y="14647"/>
                      <a:pt x="20596" y="18382"/>
                      <a:pt x="18689" y="21672"/>
                    </a:cubicBezTo>
                  </a:path>
                  <a:path w="21600" h="21673" stroke="0" extrusionOk="0">
                    <a:moveTo>
                      <a:pt x="18680" y="-1"/>
                    </a:moveTo>
                    <a:cubicBezTo>
                      <a:pt x="20592" y="3294"/>
                      <a:pt x="21600" y="7035"/>
                      <a:pt x="21600" y="10845"/>
                    </a:cubicBezTo>
                    <a:cubicBezTo>
                      <a:pt x="21600" y="14647"/>
                      <a:pt x="20596" y="18382"/>
                      <a:pt x="18689" y="21672"/>
                    </a:cubicBezTo>
                    <a:lnTo>
                      <a:pt x="0" y="10845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771543" y="2438837"/>
                  <a:ext cx="2719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 sz="2400" i="1" dirty="0">
                    <a:solidFill>
                      <a:srgbClr val="000000"/>
                    </a:solidFill>
                    <a:latin typeface="Cambria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543" y="2438837"/>
                  <a:ext cx="27193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4444" r="-24444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Freeform 42"/>
            <p:cNvSpPr/>
            <p:nvPr/>
          </p:nvSpPr>
          <p:spPr>
            <a:xfrm>
              <a:off x="2123312" y="2196493"/>
              <a:ext cx="3091496" cy="686565"/>
            </a:xfrm>
            <a:custGeom>
              <a:avLst/>
              <a:gdLst>
                <a:gd name="connsiteX0" fmla="*/ 0 w 1547812"/>
                <a:gd name="connsiteY0" fmla="*/ 0 h 528638"/>
                <a:gd name="connsiteX1" fmla="*/ 0 w 1547812"/>
                <a:gd name="connsiteY1" fmla="*/ 528638 h 528638"/>
                <a:gd name="connsiteX2" fmla="*/ 1547812 w 1547812"/>
                <a:gd name="connsiteY2" fmla="*/ 528638 h 528638"/>
                <a:gd name="connsiteX3" fmla="*/ 1547812 w 1547812"/>
                <a:gd name="connsiteY3" fmla="*/ 0 h 528638"/>
                <a:gd name="connsiteX0" fmla="*/ 0 w 1547812"/>
                <a:gd name="connsiteY0" fmla="*/ 0 h 528638"/>
                <a:gd name="connsiteX1" fmla="*/ 0 w 1547812"/>
                <a:gd name="connsiteY1" fmla="*/ 528638 h 528638"/>
                <a:gd name="connsiteX2" fmla="*/ 1547812 w 1547812"/>
                <a:gd name="connsiteY2" fmla="*/ 528638 h 528638"/>
                <a:gd name="connsiteX3" fmla="*/ 1547812 w 1547812"/>
                <a:gd name="connsiteY3" fmla="*/ 110779 h 528638"/>
                <a:gd name="connsiteX0" fmla="*/ 0 w 1615212"/>
                <a:gd name="connsiteY0" fmla="*/ 0 h 532331"/>
                <a:gd name="connsiteX1" fmla="*/ 67400 w 1615212"/>
                <a:gd name="connsiteY1" fmla="*/ 532331 h 532331"/>
                <a:gd name="connsiteX2" fmla="*/ 1615212 w 1615212"/>
                <a:gd name="connsiteY2" fmla="*/ 532331 h 532331"/>
                <a:gd name="connsiteX3" fmla="*/ 1615212 w 1615212"/>
                <a:gd name="connsiteY3" fmla="*/ 114472 h 532331"/>
                <a:gd name="connsiteX0" fmla="*/ 0 w 1615212"/>
                <a:gd name="connsiteY0" fmla="*/ 0 h 532331"/>
                <a:gd name="connsiteX1" fmla="*/ 4993 w 1615212"/>
                <a:gd name="connsiteY1" fmla="*/ 528638 h 532331"/>
                <a:gd name="connsiteX2" fmla="*/ 1615212 w 1615212"/>
                <a:gd name="connsiteY2" fmla="*/ 532331 h 532331"/>
                <a:gd name="connsiteX3" fmla="*/ 1615212 w 1615212"/>
                <a:gd name="connsiteY3" fmla="*/ 114472 h 532331"/>
                <a:gd name="connsiteX0" fmla="*/ 5213 w 1620425"/>
                <a:gd name="connsiteY0" fmla="*/ 0 h 532331"/>
                <a:gd name="connsiteX1" fmla="*/ 221 w 1620425"/>
                <a:gd name="connsiteY1" fmla="*/ 528638 h 532331"/>
                <a:gd name="connsiteX2" fmla="*/ 1620425 w 1620425"/>
                <a:gd name="connsiteY2" fmla="*/ 532331 h 532331"/>
                <a:gd name="connsiteX3" fmla="*/ 1620425 w 1620425"/>
                <a:gd name="connsiteY3" fmla="*/ 114472 h 532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425" h="532331">
                  <a:moveTo>
                    <a:pt x="5213" y="0"/>
                  </a:moveTo>
                  <a:cubicBezTo>
                    <a:pt x="6877" y="176213"/>
                    <a:pt x="-1443" y="352425"/>
                    <a:pt x="221" y="528638"/>
                  </a:cubicBezTo>
                  <a:lnTo>
                    <a:pt x="1620425" y="532331"/>
                  </a:lnTo>
                  <a:lnTo>
                    <a:pt x="1620425" y="11447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605824" y="1898627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𝑄𝐵</m:t>
                        </m:r>
                      </m:oMath>
                    </m:oMathPara>
                  </a14:m>
                  <a:endParaRPr lang="en-US" sz="2400" i="1" dirty="0">
                    <a:solidFill>
                      <a:srgbClr val="000000"/>
                    </a:solidFill>
                    <a:latin typeface="Cambria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5824" y="1898627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8750" r="-20000" b="-3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984790" y="1979995"/>
                  <a:ext cx="2847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en-US" sz="2400" i="1" dirty="0">
                    <a:solidFill>
                      <a:srgbClr val="000000"/>
                    </a:solidFill>
                    <a:latin typeface="Cambria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90" y="1979995"/>
                  <a:ext cx="28475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1915" r="-34043" b="-311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5094"/>
              </p:ext>
            </p:extLst>
          </p:nvPr>
        </p:nvGraphicFramePr>
        <p:xfrm>
          <a:off x="4678242" y="1942407"/>
          <a:ext cx="3204780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05110"/>
                <a:gridCol w="505110"/>
                <a:gridCol w="548640"/>
                <a:gridCol w="548640"/>
                <a:gridCol w="109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latin typeface="Cambria" pitchFamily="18" charset="0"/>
                        </a:rPr>
                        <a:t>S</a:t>
                      </a:r>
                      <a:endParaRPr lang="en-US" sz="1800" b="0" i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latin typeface="Cambria" pitchFamily="18" charset="0"/>
                        </a:rPr>
                        <a:t>R</a:t>
                      </a:r>
                      <a:endParaRPr lang="en-US" sz="1800" b="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latin typeface="Cambria" pitchFamily="18" charset="0"/>
                        </a:rPr>
                        <a:t>Q</a:t>
                      </a:r>
                      <a:endParaRPr lang="en-US" sz="1800" b="0" i="1" baseline="30000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baseline="0" dirty="0" smtClean="0">
                          <a:latin typeface="Cambria" pitchFamily="18" charset="0"/>
                        </a:rPr>
                        <a:t>QB</a:t>
                      </a:r>
                      <a:endParaRPr lang="en-US" sz="1800" b="0" i="1" baseline="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mbria" pitchFamily="18" charset="0"/>
                        </a:rPr>
                        <a:t>Function</a:t>
                      </a:r>
                      <a:endParaRPr lang="en-US" sz="1800" b="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mbria" pitchFamily="18" charset="0"/>
                        </a:rPr>
                        <a:t>0</a:t>
                      </a:r>
                      <a:endParaRPr lang="en-US" sz="1800" b="0" dirty="0">
                        <a:latin typeface="Cambria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mbria" pitchFamily="18" charset="0"/>
                        </a:rPr>
                        <a:t>0</a:t>
                      </a:r>
                      <a:endParaRPr lang="en-US" sz="1800" b="0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mbria" pitchFamily="18" charset="0"/>
                        </a:rPr>
                        <a:t>0</a:t>
                      </a:r>
                      <a:endParaRPr lang="en-US" sz="1800" b="0" dirty="0">
                        <a:latin typeface="Cambri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mbria" pitchFamily="18" charset="0"/>
                        </a:rPr>
                        <a:t>1</a:t>
                      </a:r>
                      <a:endParaRPr lang="en-US" sz="1800" b="0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mbria" pitchFamily="18" charset="0"/>
                        </a:rPr>
                        <a:t>1</a:t>
                      </a:r>
                      <a:endParaRPr lang="en-US" sz="1800" b="0" dirty="0">
                        <a:latin typeface="Cambri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mbria" pitchFamily="18" charset="0"/>
                        </a:rPr>
                        <a:t>0</a:t>
                      </a:r>
                      <a:endParaRPr lang="en-US" sz="1800" b="0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mbria" pitchFamily="18" charset="0"/>
                        </a:rPr>
                        <a:t>1</a:t>
                      </a:r>
                      <a:endParaRPr lang="en-US" sz="1800" b="0" dirty="0">
                        <a:latin typeface="Cambri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mbria" pitchFamily="18" charset="0"/>
                        </a:rPr>
                        <a:t>1</a:t>
                      </a:r>
                      <a:endParaRPr lang="en-US" sz="1800" b="0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86" y="3967480"/>
            <a:ext cx="8902598" cy="26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(Data or Delay) Latch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B23-CC01-4782-A253-DC9F838F5DA3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01499"/>
              </p:ext>
            </p:extLst>
          </p:nvPr>
        </p:nvGraphicFramePr>
        <p:xfrm>
          <a:off x="5566893" y="2161593"/>
          <a:ext cx="2699670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05110"/>
                <a:gridCol w="548640"/>
                <a:gridCol w="548640"/>
                <a:gridCol w="109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latin typeface="Cambria" pitchFamily="18" charset="0"/>
                        </a:rPr>
                        <a:t>D</a:t>
                      </a:r>
                      <a:endParaRPr lang="en-US" sz="1800" b="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latin typeface="Cambria" pitchFamily="18" charset="0"/>
                        </a:rPr>
                        <a:t>Q</a:t>
                      </a:r>
                      <a:endParaRPr lang="en-US" sz="1800" b="0" i="1" baseline="30000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baseline="0" dirty="0" smtClean="0">
                          <a:latin typeface="Cambria" pitchFamily="18" charset="0"/>
                        </a:rPr>
                        <a:t>QB</a:t>
                      </a:r>
                      <a:endParaRPr lang="en-US" sz="1800" b="0" i="1" baseline="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mbria" pitchFamily="18" charset="0"/>
                        </a:rPr>
                        <a:t>Function</a:t>
                      </a:r>
                      <a:endParaRPr lang="en-US" sz="1800" b="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mbria" pitchFamily="18" charset="0"/>
                        </a:rPr>
                        <a:t>0</a:t>
                      </a:r>
                      <a:endParaRPr lang="en-US" sz="1800" b="0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mbria" pitchFamily="18" charset="0"/>
                        </a:rPr>
                        <a:t>1</a:t>
                      </a:r>
                      <a:endParaRPr lang="en-US" sz="1800" b="0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4" y="4040631"/>
            <a:ext cx="9063533" cy="2370125"/>
          </a:xfrm>
          <a:prstGeom prst="rect">
            <a:avLst/>
          </a:prstGeom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937" y="2062761"/>
            <a:ext cx="29337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78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Clocked Level-Sensitive D Latch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B23-CC01-4782-A253-DC9F838F5DA3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1241438"/>
            <a:ext cx="40576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67" y="3090249"/>
            <a:ext cx="9575597" cy="37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6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Lots more slides than we have time to talk about!</a:t>
            </a:r>
          </a:p>
          <a:p>
            <a:pPr lvl="1"/>
            <a:r>
              <a:rPr lang="en-US" dirty="0" smtClean="0"/>
              <a:t>But they’ll go online for your reference.</a:t>
            </a:r>
          </a:p>
          <a:p>
            <a:r>
              <a:rPr lang="en-US" dirty="0" smtClean="0"/>
              <a:t>Quick review of lots of things:</a:t>
            </a:r>
          </a:p>
          <a:p>
            <a:pPr lvl="1"/>
            <a:r>
              <a:rPr lang="en-US" dirty="0" smtClean="0"/>
              <a:t>Transistors</a:t>
            </a:r>
          </a:p>
          <a:p>
            <a:pPr lvl="1"/>
            <a:r>
              <a:rPr lang="en-US" dirty="0" smtClean="0"/>
              <a:t>Gates</a:t>
            </a:r>
          </a:p>
          <a:p>
            <a:pPr lvl="1"/>
            <a:r>
              <a:rPr lang="en-US" dirty="0" smtClean="0"/>
              <a:t>Important Combinational Circuits (decoders/</a:t>
            </a:r>
            <a:r>
              <a:rPr lang="en-US" dirty="0" err="1" smtClean="0"/>
              <a:t>muxes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Adders (RCA/CLA)</a:t>
            </a:r>
          </a:p>
          <a:p>
            <a:pPr lvl="1"/>
            <a:r>
              <a:rPr lang="en-US" dirty="0" smtClean="0"/>
              <a:t>Sequential elements (latches/flip-flops)</a:t>
            </a:r>
          </a:p>
          <a:p>
            <a:pPr lvl="1"/>
            <a:r>
              <a:rPr lang="en-US" dirty="0" smtClean="0"/>
              <a:t>The Single Cycle LC-2K (ever so briefly)</a:t>
            </a:r>
          </a:p>
          <a:p>
            <a:pPr lvl="1"/>
            <a:r>
              <a:rPr lang="en-US" dirty="0" smtClean="0"/>
              <a:t>FSMs</a:t>
            </a:r>
          </a:p>
          <a:p>
            <a:pPr lvl="1"/>
            <a:r>
              <a:rPr lang="en-US" dirty="0" smtClean="0"/>
              <a:t>IEEE Floating Point</a:t>
            </a:r>
          </a:p>
          <a:p>
            <a:r>
              <a:rPr lang="en-US" dirty="0" smtClean="0"/>
              <a:t>Your questions!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9801-43E4-4A1C-9A0F-A7A19CB941EE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0"/>
            <a:ext cx="8229600" cy="884238"/>
          </a:xfrm>
        </p:spPr>
        <p:txBody>
          <a:bodyPr/>
          <a:lstStyle/>
          <a:p>
            <a:r>
              <a:rPr lang="en-US" sz="3600"/>
              <a:t>Edge Triggered D Flip-flop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2913" y="976313"/>
            <a:ext cx="8305800" cy="579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Want a device that will sample its inputs </a:t>
            </a:r>
            <a:r>
              <a:rPr lang="en-US" sz="2000" i="1"/>
              <a:t>only once per clock cycle</a:t>
            </a:r>
          </a:p>
          <a:p>
            <a:pPr>
              <a:lnSpc>
                <a:spcPct val="90000"/>
              </a:lnSpc>
            </a:pPr>
            <a:endParaRPr lang="en-US" sz="2000" i="1"/>
          </a:p>
          <a:p>
            <a:pPr>
              <a:lnSpc>
                <a:spcPct val="90000"/>
              </a:lnSpc>
            </a:pPr>
            <a:endParaRPr lang="en-US" sz="2000"/>
          </a:p>
        </p:txBody>
      </p:sp>
      <p:graphicFrame>
        <p:nvGraphicFramePr>
          <p:cNvPr id="3584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3088" y="1497013"/>
          <a:ext cx="3875087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4" imgW="3882240" imgH="1548804" progId="Visio.Drawing.11">
                  <p:embed/>
                </p:oleObj>
              </mc:Choice>
              <mc:Fallback>
                <p:oleObj name="Visio" r:id="rId4" imgW="3882240" imgH="15488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1497013"/>
                        <a:ext cx="3875087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7975" y="3300413"/>
          <a:ext cx="6370638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6" imgW="5122176" imgH="2624463" progId="Visio.Drawing.11">
                  <p:embed/>
                </p:oleObj>
              </mc:Choice>
              <mc:Fallback>
                <p:oleObj name="Visio" r:id="rId6" imgW="5122176" imgH="262446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3300413"/>
                        <a:ext cx="6370638" cy="326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4811713" y="1430338"/>
          <a:ext cx="1462087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Visio" r:id="rId8" imgW="1323848" imgH="1434592" progId="Visio.Drawing.11">
                  <p:embed/>
                </p:oleObj>
              </mc:Choice>
              <mc:Fallback>
                <p:oleObj name="Visio" r:id="rId8" imgW="1323848" imgH="143459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1430338"/>
                        <a:ext cx="1462087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6888163" y="1595438"/>
          <a:ext cx="11239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Visio" r:id="rId10" imgW="900176" imgH="763016" progId="Visio.Drawing.11">
                  <p:embed/>
                </p:oleObj>
              </mc:Choice>
              <mc:Fallback>
                <p:oleObj name="Visio" r:id="rId10" imgW="900176" imgH="7630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1595438"/>
                        <a:ext cx="112395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57" name="Group 17"/>
          <p:cNvGrpSpPr>
            <a:grpSpLocks/>
          </p:cNvGrpSpPr>
          <p:nvPr/>
        </p:nvGrpSpPr>
        <p:grpSpPr bwMode="auto">
          <a:xfrm>
            <a:off x="7121525" y="2452688"/>
            <a:ext cx="1697038" cy="831850"/>
            <a:chOff x="4486" y="1545"/>
            <a:chExt cx="1069" cy="524"/>
          </a:xfrm>
        </p:grpSpPr>
        <p:sp>
          <p:nvSpPr>
            <p:cNvPr id="35855" name="Text Box 15"/>
            <p:cNvSpPr txBox="1">
              <a:spLocks noChangeArrowheads="1"/>
            </p:cNvSpPr>
            <p:nvPr/>
          </p:nvSpPr>
          <p:spPr bwMode="auto">
            <a:xfrm>
              <a:off x="4607" y="1743"/>
              <a:ext cx="94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 i="1">
                  <a:solidFill>
                    <a:srgbClr val="000000"/>
                  </a:solidFill>
                </a:rPr>
                <a:t>Indicates edge-trigged behavior</a:t>
              </a:r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H="1" flipV="1">
              <a:off x="4486" y="1545"/>
              <a:ext cx="163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35858" name="Object 18"/>
          <p:cNvGraphicFramePr>
            <a:graphicFrameLocks noChangeAspect="1"/>
          </p:cNvGraphicFramePr>
          <p:nvPr/>
        </p:nvGraphicFramePr>
        <p:xfrm>
          <a:off x="996950" y="3316288"/>
          <a:ext cx="2532063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Visio" r:id="rId12" imgW="2040183" imgH="2223238" progId="Visio.Drawing.11">
                  <p:embed/>
                </p:oleObj>
              </mc:Choice>
              <mc:Fallback>
                <p:oleObj name="Visio" r:id="rId12" imgW="2040183" imgH="22232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3316288"/>
                        <a:ext cx="2532063" cy="275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1" name="Object 21"/>
          <p:cNvGraphicFramePr>
            <a:graphicFrameLocks noChangeAspect="1"/>
          </p:cNvGraphicFramePr>
          <p:nvPr/>
        </p:nvGraphicFramePr>
        <p:xfrm>
          <a:off x="3497263" y="3324225"/>
          <a:ext cx="2532062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Visio" r:id="rId14" imgW="2040183" imgH="2223238" progId="Visio.Drawing.11">
                  <p:embed/>
                </p:oleObj>
              </mc:Choice>
              <mc:Fallback>
                <p:oleObj name="Visio" r:id="rId14" imgW="2040183" imgH="22232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3324225"/>
                        <a:ext cx="2532062" cy="275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7170738" y="5691188"/>
            <a:ext cx="16462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</a:rPr>
              <a:t>“Double-door” analogy</a:t>
            </a:r>
          </a:p>
        </p:txBody>
      </p:sp>
      <p:graphicFrame>
        <p:nvGraphicFramePr>
          <p:cNvPr id="35863" name="Object 23"/>
          <p:cNvGraphicFramePr>
            <a:graphicFrameLocks noChangeAspect="1"/>
          </p:cNvGraphicFramePr>
          <p:nvPr/>
        </p:nvGraphicFramePr>
        <p:xfrm>
          <a:off x="6959600" y="3670300"/>
          <a:ext cx="1565275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Visio" r:id="rId15" imgW="1043446" imgH="1226435" progId="Visio.Drawing.11">
                  <p:embed/>
                </p:oleObj>
              </mc:Choice>
              <mc:Fallback>
                <p:oleObj name="Visio" r:id="rId15" imgW="1043446" imgH="12264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3670300"/>
                        <a:ext cx="1565275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4" name="Object 24"/>
          <p:cNvGraphicFramePr>
            <a:graphicFrameLocks noChangeAspect="1"/>
          </p:cNvGraphicFramePr>
          <p:nvPr/>
        </p:nvGraphicFramePr>
        <p:xfrm>
          <a:off x="7610475" y="3673475"/>
          <a:ext cx="906463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Visio" r:id="rId17" imgW="604616" imgH="1226435" progId="Visio.Drawing.11">
                  <p:embed/>
                </p:oleObj>
              </mc:Choice>
              <mc:Fallback>
                <p:oleObj name="Visio" r:id="rId17" imgW="604616" imgH="12264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475" y="3673475"/>
                        <a:ext cx="906463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6" name="Object 26"/>
          <p:cNvGraphicFramePr>
            <a:graphicFrameLocks noChangeAspect="1"/>
          </p:cNvGraphicFramePr>
          <p:nvPr/>
        </p:nvGraphicFramePr>
        <p:xfrm>
          <a:off x="3176588" y="2971800"/>
          <a:ext cx="695325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Visio" r:id="rId19" imgW="559061" imgH="2681924" progId="Visio.Drawing.11">
                  <p:embed/>
                </p:oleObj>
              </mc:Choice>
              <mc:Fallback>
                <p:oleObj name="Visio" r:id="rId19" imgW="559061" imgH="268192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2971800"/>
                        <a:ext cx="695325" cy="309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16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1AD4-DA3D-4F48-8AF0-61E7C3F30DBD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358775"/>
            <a:ext cx="8697912" cy="3714750"/>
          </a:xfrm>
        </p:spPr>
        <p:txBody>
          <a:bodyPr/>
          <a:lstStyle/>
          <a:p>
            <a:r>
              <a:rPr lang="en-US" sz="2800"/>
              <a:t>Pull light switch revisited: D flip-flop implementation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Only one light toggle per clock cycle! </a:t>
            </a:r>
          </a:p>
          <a:p>
            <a:pPr lvl="1"/>
            <a:endParaRPr lang="en-US" sz="2400"/>
          </a:p>
          <a:p>
            <a:pPr lvl="1">
              <a:buFontTx/>
              <a:buNone/>
            </a:pPr>
            <a:endParaRPr lang="en-US" sz="2400"/>
          </a:p>
          <a:p>
            <a:endParaRPr lang="en-US" sz="2800"/>
          </a:p>
        </p:txBody>
      </p:sp>
      <p:graphicFrame>
        <p:nvGraphicFramePr>
          <p:cNvPr id="6554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22438" y="1376363"/>
          <a:ext cx="60325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Visio" r:id="rId4" imgW="379008" imgH="1099082" progId="Visio.Drawing.11">
                  <p:embed/>
                </p:oleObj>
              </mc:Choice>
              <mc:Fallback>
                <p:oleObj name="Visio" r:id="rId4" imgW="379008" imgH="109908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1376363"/>
                        <a:ext cx="603250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1770063" y="4402138"/>
          <a:ext cx="557530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Visio" r:id="rId6" imgW="3712464" imgH="1186863" progId="Visio.Drawing.11">
                  <p:embed/>
                </p:oleObj>
              </mc:Choice>
              <mc:Fallback>
                <p:oleObj name="Visio" r:id="rId6" imgW="3712464" imgH="118686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4402138"/>
                        <a:ext cx="5575300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40088" y="941388"/>
          <a:ext cx="4799012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Visio" r:id="rId8" imgW="3996672" imgH="1507003" progId="Visio.Drawing.11">
                  <p:embed/>
                </p:oleObj>
              </mc:Choice>
              <mc:Fallback>
                <p:oleObj name="Visio" r:id="rId8" imgW="3996672" imgH="15070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941388"/>
                        <a:ext cx="4799012" cy="180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3921125" y="1492250"/>
          <a:ext cx="3327400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Visio" r:id="rId10" imgW="2771712" imgH="1217278" progId="Visio.Drawing.11">
                  <p:embed/>
                </p:oleObj>
              </mc:Choice>
              <mc:Fallback>
                <p:oleObj name="Visio" r:id="rId10" imgW="2771712" imgH="121727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1492250"/>
                        <a:ext cx="3327400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3333750" y="3014663"/>
            <a:ext cx="4941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srgbClr val="0066FF"/>
                </a:solidFill>
              </a:rPr>
              <a:t>This device is known as a </a:t>
            </a:r>
            <a:r>
              <a:rPr lang="en-US" b="1" i="1">
                <a:solidFill>
                  <a:srgbClr val="0066FF"/>
                </a:solidFill>
              </a:rPr>
              <a:t>toggle flip-flop</a:t>
            </a:r>
            <a:endParaRPr lang="en-US" i="1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Clocking specifies a time by which all combinational operations are “done”. </a:t>
            </a:r>
          </a:p>
          <a:p>
            <a:r>
              <a:rPr lang="en-US" dirty="0" smtClean="0"/>
              <a:t>What happens in between doesn’t matter.</a:t>
            </a:r>
          </a:p>
          <a:p>
            <a:pPr lvl="1"/>
            <a:r>
              <a:rPr lang="en-US" dirty="0" smtClean="0"/>
              <a:t>This is super important.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Clocked Logic?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7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Delays in combinational circuits are very real. Here’s an example with a </a:t>
            </a:r>
            <a:r>
              <a:rPr lang="en-US" b="1" dirty="0" smtClean="0"/>
              <a:t>ripple carry adder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" r="7798"/>
          <a:stretch/>
        </p:blipFill>
        <p:spPr bwMode="auto">
          <a:xfrm>
            <a:off x="355023" y="2951019"/>
            <a:ext cx="8447809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1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3048000" y="3776230"/>
            <a:ext cx="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600" y="446203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 value of a goes from 7 to 1 here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4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35282" y="4029075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There’s propagation delay before the adder even starts to change values. 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48000" y="3157537"/>
            <a:ext cx="304800" cy="5308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57600" y="4047259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 value stabilizes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4098" idx="2"/>
          </p:cNvCxnSpPr>
          <p:nvPr/>
        </p:nvCxnSpPr>
        <p:spPr>
          <a:xfrm flipH="1" flipV="1">
            <a:off x="4191001" y="3193040"/>
            <a:ext cx="368973" cy="8360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4800" y="4235389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 next clock edge comes along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648200" y="3399354"/>
            <a:ext cx="368973" cy="8360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4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95400" y="4288505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 latch opens up</a:t>
            </a:r>
          </a:p>
          <a:p>
            <a:r>
              <a:rPr lang="en-US" dirty="0">
                <a:solidFill>
                  <a:prstClr val="black"/>
                </a:solidFill>
              </a:rPr>
              <a:t> (and shows new value)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733800" y="2923056"/>
            <a:ext cx="915314" cy="26395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564995" y="2739520"/>
            <a:ext cx="991514" cy="18321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" y="5377934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 flip-flop grabs new value.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4800" y="4235389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 changes now,</a:t>
            </a:r>
          </a:p>
          <a:p>
            <a:r>
              <a:rPr lang="en-US" dirty="0">
                <a:solidFill>
                  <a:prstClr val="black"/>
                </a:solidFill>
              </a:rPr>
              <a:t>while the clock is still high.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410200" y="3529468"/>
            <a:ext cx="368973" cy="8360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8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7413274-C776-45EC-987E-22E1684C12E8}" type="slidenum">
              <a:rPr lang="en-US" sz="1400" smtClean="0">
                <a:solidFill>
                  <a:srgbClr val="000000"/>
                </a:solidFill>
              </a:rPr>
              <a:pPr eaLnBrk="1" hangingPunct="1"/>
              <a:t>3</a:t>
            </a:fld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The CMOS Transistor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1219200"/>
          </a:xfrm>
        </p:spPr>
        <p:txBody>
          <a:bodyPr/>
          <a:lstStyle/>
          <a:p>
            <a:pPr eaLnBrk="1" hangingPunct="1"/>
            <a:r>
              <a:rPr lang="en-US" smtClean="0"/>
              <a:t>CMOS transistor</a:t>
            </a:r>
          </a:p>
          <a:p>
            <a:pPr lvl="1" eaLnBrk="1" hangingPunct="1"/>
            <a:r>
              <a:rPr lang="en-US" smtClean="0"/>
              <a:t>Basic switch in modern ICs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8104188" y="2438400"/>
            <a:ext cx="482600" cy="906463"/>
            <a:chOff x="5105" y="1536"/>
            <a:chExt cx="304" cy="571"/>
          </a:xfrm>
        </p:grpSpPr>
        <p:sp>
          <p:nvSpPr>
            <p:cNvPr id="7320" name="Line 17"/>
            <p:cNvSpPr>
              <a:spLocks noChangeShapeType="1"/>
            </p:cNvSpPr>
            <p:nvPr/>
          </p:nvSpPr>
          <p:spPr bwMode="auto">
            <a:xfrm>
              <a:off x="5105" y="1822"/>
              <a:ext cx="175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321" name="Freeform 18"/>
            <p:cNvSpPr>
              <a:spLocks/>
            </p:cNvSpPr>
            <p:nvPr/>
          </p:nvSpPr>
          <p:spPr bwMode="auto">
            <a:xfrm>
              <a:off x="5322" y="1536"/>
              <a:ext cx="87" cy="571"/>
            </a:xfrm>
            <a:custGeom>
              <a:avLst/>
              <a:gdLst>
                <a:gd name="T0" fmla="*/ 87 w 87"/>
                <a:gd name="T1" fmla="*/ 571 h 571"/>
                <a:gd name="T2" fmla="*/ 87 w 87"/>
                <a:gd name="T3" fmla="*/ 469 h 571"/>
                <a:gd name="T4" fmla="*/ 87 w 87"/>
                <a:gd name="T5" fmla="*/ 364 h 571"/>
                <a:gd name="T6" fmla="*/ 0 w 87"/>
                <a:gd name="T7" fmla="*/ 364 h 571"/>
                <a:gd name="T8" fmla="*/ 0 w 87"/>
                <a:gd name="T9" fmla="*/ 207 h 571"/>
                <a:gd name="T10" fmla="*/ 87 w 87"/>
                <a:gd name="T11" fmla="*/ 207 h 571"/>
                <a:gd name="T12" fmla="*/ 87 w 87"/>
                <a:gd name="T13" fmla="*/ 0 h 5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"/>
                <a:gd name="T22" fmla="*/ 0 h 571"/>
                <a:gd name="T23" fmla="*/ 87 w 87"/>
                <a:gd name="T24" fmla="*/ 571 h 5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" h="571">
                  <a:moveTo>
                    <a:pt x="87" y="571"/>
                  </a:moveTo>
                  <a:lnTo>
                    <a:pt x="87" y="469"/>
                  </a:lnTo>
                  <a:lnTo>
                    <a:pt x="87" y="364"/>
                  </a:lnTo>
                  <a:lnTo>
                    <a:pt x="0" y="364"/>
                  </a:lnTo>
                  <a:lnTo>
                    <a:pt x="0" y="207"/>
                  </a:lnTo>
                  <a:lnTo>
                    <a:pt x="87" y="207"/>
                  </a:lnTo>
                  <a:lnTo>
                    <a:pt x="87" y="0"/>
                  </a:lnTo>
                </a:path>
              </a:pathLst>
            </a:cu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322" name="Line 19"/>
            <p:cNvSpPr>
              <a:spLocks noChangeShapeType="1"/>
            </p:cNvSpPr>
            <p:nvPr/>
          </p:nvSpPr>
          <p:spPr bwMode="auto">
            <a:xfrm flipV="1">
              <a:off x="5280" y="1740"/>
              <a:ext cx="1" cy="169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181"/>
          <p:cNvGrpSpPr>
            <a:grpSpLocks/>
          </p:cNvGrpSpPr>
          <p:nvPr/>
        </p:nvGrpSpPr>
        <p:grpSpPr bwMode="auto">
          <a:xfrm>
            <a:off x="8124825" y="2343150"/>
            <a:ext cx="582613" cy="1628775"/>
            <a:chOff x="5118" y="1476"/>
            <a:chExt cx="367" cy="1026"/>
          </a:xfrm>
        </p:grpSpPr>
        <p:sp>
          <p:nvSpPr>
            <p:cNvPr id="7315" name="Rectangle 21"/>
            <p:cNvSpPr>
              <a:spLocks noChangeArrowheads="1"/>
            </p:cNvSpPr>
            <p:nvPr/>
          </p:nvSpPr>
          <p:spPr bwMode="auto">
            <a:xfrm>
              <a:off x="5118" y="2279"/>
              <a:ext cx="36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Myriad Roman" charset="0"/>
                </a:rPr>
                <a:t>does not</a:t>
              </a: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316" name="Rectangle 22"/>
            <p:cNvSpPr>
              <a:spLocks noChangeArrowheads="1"/>
            </p:cNvSpPr>
            <p:nvPr/>
          </p:nvSpPr>
          <p:spPr bwMode="auto">
            <a:xfrm>
              <a:off x="5128" y="2387"/>
              <a:ext cx="33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Myriad Roman" charset="0"/>
                </a:rPr>
                <a:t>conduct</a:t>
              </a: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317" name="Group 172"/>
            <p:cNvGrpSpPr>
              <a:grpSpLocks/>
            </p:cNvGrpSpPr>
            <p:nvPr/>
          </p:nvGrpSpPr>
          <p:grpSpPr bwMode="auto">
            <a:xfrm>
              <a:off x="5328" y="1476"/>
              <a:ext cx="75" cy="264"/>
              <a:chOff x="5328" y="1476"/>
              <a:chExt cx="75" cy="264"/>
            </a:xfrm>
          </p:grpSpPr>
          <p:sp>
            <p:nvSpPr>
              <p:cNvPr id="7318" name="Freeform 20"/>
              <p:cNvSpPr>
                <a:spLocks/>
              </p:cNvSpPr>
              <p:nvPr/>
            </p:nvSpPr>
            <p:spPr bwMode="auto">
              <a:xfrm>
                <a:off x="5337" y="1644"/>
                <a:ext cx="66" cy="96"/>
              </a:xfrm>
              <a:custGeom>
                <a:avLst/>
                <a:gdLst>
                  <a:gd name="T0" fmla="*/ 66 w 66"/>
                  <a:gd name="T1" fmla="*/ 96 h 96"/>
                  <a:gd name="T2" fmla="*/ 42 w 66"/>
                  <a:gd name="T3" fmla="*/ 0 h 96"/>
                  <a:gd name="T4" fmla="*/ 0 w 66"/>
                  <a:gd name="T5" fmla="*/ 21 h 96"/>
                  <a:gd name="T6" fmla="*/ 66 w 66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"/>
                  <a:gd name="T13" fmla="*/ 0 h 96"/>
                  <a:gd name="T14" fmla="*/ 66 w 6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" h="96">
                    <a:moveTo>
                      <a:pt x="66" y="96"/>
                    </a:moveTo>
                    <a:lnTo>
                      <a:pt x="42" y="0"/>
                    </a:lnTo>
                    <a:lnTo>
                      <a:pt x="0" y="21"/>
                    </a:lnTo>
                    <a:lnTo>
                      <a:pt x="66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319" name="Freeform 26"/>
              <p:cNvSpPr>
                <a:spLocks/>
              </p:cNvSpPr>
              <p:nvPr/>
            </p:nvSpPr>
            <p:spPr bwMode="auto">
              <a:xfrm>
                <a:off x="5328" y="1476"/>
                <a:ext cx="66" cy="201"/>
              </a:xfrm>
              <a:custGeom>
                <a:avLst/>
                <a:gdLst>
                  <a:gd name="T0" fmla="*/ 66 w 22"/>
                  <a:gd name="T1" fmla="*/ 0 h 67"/>
                  <a:gd name="T2" fmla="*/ 36 w 22"/>
                  <a:gd name="T3" fmla="*/ 201 h 67"/>
                  <a:gd name="T4" fmla="*/ 0 60000 65536"/>
                  <a:gd name="T5" fmla="*/ 0 60000 65536"/>
                  <a:gd name="T6" fmla="*/ 0 w 22"/>
                  <a:gd name="T7" fmla="*/ 0 h 67"/>
                  <a:gd name="T8" fmla="*/ 22 w 22"/>
                  <a:gd name="T9" fmla="*/ 67 h 6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" h="67">
                    <a:moveTo>
                      <a:pt x="22" y="0"/>
                    </a:moveTo>
                    <a:cubicBezTo>
                      <a:pt x="22" y="0"/>
                      <a:pt x="0" y="32"/>
                      <a:pt x="12" y="6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8066088" y="270351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5" name="Group 174"/>
          <p:cNvGrpSpPr>
            <a:grpSpLocks/>
          </p:cNvGrpSpPr>
          <p:nvPr/>
        </p:nvGrpSpPr>
        <p:grpSpPr bwMode="auto">
          <a:xfrm>
            <a:off x="6750050" y="2438400"/>
            <a:ext cx="481013" cy="906463"/>
            <a:chOff x="4252" y="1536"/>
            <a:chExt cx="303" cy="571"/>
          </a:xfrm>
        </p:grpSpPr>
        <p:sp>
          <p:nvSpPr>
            <p:cNvPr id="7312" name="Line 8"/>
            <p:cNvSpPr>
              <a:spLocks noChangeShapeType="1"/>
            </p:cNvSpPr>
            <p:nvPr/>
          </p:nvSpPr>
          <p:spPr bwMode="auto">
            <a:xfrm>
              <a:off x="4252" y="1822"/>
              <a:ext cx="177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313" name="Freeform 9"/>
            <p:cNvSpPr>
              <a:spLocks/>
            </p:cNvSpPr>
            <p:nvPr/>
          </p:nvSpPr>
          <p:spPr bwMode="auto">
            <a:xfrm>
              <a:off x="4468" y="1536"/>
              <a:ext cx="87" cy="571"/>
            </a:xfrm>
            <a:custGeom>
              <a:avLst/>
              <a:gdLst>
                <a:gd name="T0" fmla="*/ 87 w 87"/>
                <a:gd name="T1" fmla="*/ 571 h 571"/>
                <a:gd name="T2" fmla="*/ 87 w 87"/>
                <a:gd name="T3" fmla="*/ 469 h 571"/>
                <a:gd name="T4" fmla="*/ 87 w 87"/>
                <a:gd name="T5" fmla="*/ 364 h 571"/>
                <a:gd name="T6" fmla="*/ 0 w 87"/>
                <a:gd name="T7" fmla="*/ 364 h 571"/>
                <a:gd name="T8" fmla="*/ 0 w 87"/>
                <a:gd name="T9" fmla="*/ 207 h 571"/>
                <a:gd name="T10" fmla="*/ 87 w 87"/>
                <a:gd name="T11" fmla="*/ 207 h 571"/>
                <a:gd name="T12" fmla="*/ 87 w 87"/>
                <a:gd name="T13" fmla="*/ 0 h 5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"/>
                <a:gd name="T22" fmla="*/ 0 h 571"/>
                <a:gd name="T23" fmla="*/ 87 w 87"/>
                <a:gd name="T24" fmla="*/ 571 h 5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" h="571">
                  <a:moveTo>
                    <a:pt x="87" y="571"/>
                  </a:moveTo>
                  <a:lnTo>
                    <a:pt x="87" y="469"/>
                  </a:lnTo>
                  <a:lnTo>
                    <a:pt x="87" y="364"/>
                  </a:lnTo>
                  <a:lnTo>
                    <a:pt x="0" y="364"/>
                  </a:lnTo>
                  <a:lnTo>
                    <a:pt x="0" y="207"/>
                  </a:lnTo>
                  <a:lnTo>
                    <a:pt x="87" y="207"/>
                  </a:lnTo>
                  <a:lnTo>
                    <a:pt x="87" y="0"/>
                  </a:lnTo>
                </a:path>
              </a:pathLst>
            </a:cu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314" name="Line 10"/>
            <p:cNvSpPr>
              <a:spLocks noChangeShapeType="1"/>
            </p:cNvSpPr>
            <p:nvPr/>
          </p:nvSpPr>
          <p:spPr bwMode="auto">
            <a:xfrm flipV="1">
              <a:off x="4429" y="1740"/>
              <a:ext cx="1" cy="169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180"/>
          <p:cNvGrpSpPr>
            <a:grpSpLocks/>
          </p:cNvGrpSpPr>
          <p:nvPr/>
        </p:nvGrpSpPr>
        <p:grpSpPr bwMode="auto">
          <a:xfrm>
            <a:off x="6756400" y="2371725"/>
            <a:ext cx="608013" cy="1428750"/>
            <a:chOff x="4256" y="1494"/>
            <a:chExt cx="383" cy="900"/>
          </a:xfrm>
        </p:grpSpPr>
        <p:sp>
          <p:nvSpPr>
            <p:cNvPr id="7309" name="Freeform 12"/>
            <p:cNvSpPr>
              <a:spLocks/>
            </p:cNvSpPr>
            <p:nvPr/>
          </p:nvSpPr>
          <p:spPr bwMode="auto">
            <a:xfrm>
              <a:off x="4447" y="1494"/>
              <a:ext cx="153" cy="679"/>
            </a:xfrm>
            <a:custGeom>
              <a:avLst/>
              <a:gdLst>
                <a:gd name="T0" fmla="*/ 129 w 51"/>
                <a:gd name="T1" fmla="*/ 0 h 226"/>
                <a:gd name="T2" fmla="*/ 153 w 51"/>
                <a:gd name="T3" fmla="*/ 679 h 226"/>
                <a:gd name="T4" fmla="*/ 0 60000 65536"/>
                <a:gd name="T5" fmla="*/ 0 60000 65536"/>
                <a:gd name="T6" fmla="*/ 0 w 51"/>
                <a:gd name="T7" fmla="*/ 0 h 226"/>
                <a:gd name="T8" fmla="*/ 51 w 51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" h="226">
                  <a:moveTo>
                    <a:pt x="43" y="0"/>
                  </a:moveTo>
                  <a:cubicBezTo>
                    <a:pt x="43" y="0"/>
                    <a:pt x="0" y="114"/>
                    <a:pt x="51" y="22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310" name="Freeform 11"/>
            <p:cNvSpPr>
              <a:spLocks/>
            </p:cNvSpPr>
            <p:nvPr/>
          </p:nvSpPr>
          <p:spPr bwMode="auto">
            <a:xfrm>
              <a:off x="4564" y="2128"/>
              <a:ext cx="66" cy="96"/>
            </a:xfrm>
            <a:custGeom>
              <a:avLst/>
              <a:gdLst>
                <a:gd name="T0" fmla="*/ 66 w 66"/>
                <a:gd name="T1" fmla="*/ 96 h 96"/>
                <a:gd name="T2" fmla="*/ 42 w 66"/>
                <a:gd name="T3" fmla="*/ 0 h 96"/>
                <a:gd name="T4" fmla="*/ 0 w 66"/>
                <a:gd name="T5" fmla="*/ 21 h 96"/>
                <a:gd name="T6" fmla="*/ 66 w 66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96"/>
                <a:gd name="T14" fmla="*/ 66 w 6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96">
                  <a:moveTo>
                    <a:pt x="66" y="96"/>
                  </a:moveTo>
                  <a:lnTo>
                    <a:pt x="42" y="0"/>
                  </a:lnTo>
                  <a:lnTo>
                    <a:pt x="0" y="21"/>
                  </a:lnTo>
                  <a:lnTo>
                    <a:pt x="66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311" name="Rectangle 13"/>
            <p:cNvSpPr>
              <a:spLocks noChangeArrowheads="1"/>
            </p:cNvSpPr>
            <p:nvPr/>
          </p:nvSpPr>
          <p:spPr bwMode="auto">
            <a:xfrm>
              <a:off x="4256" y="2279"/>
              <a:ext cx="38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Myriad Roman" charset="0"/>
                </a:rPr>
                <a:t>conducts</a:t>
              </a: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6707188" y="270351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179" name="Group 186"/>
          <p:cNvGrpSpPr>
            <a:grpSpLocks/>
          </p:cNvGrpSpPr>
          <p:nvPr/>
        </p:nvGrpSpPr>
        <p:grpSpPr bwMode="auto">
          <a:xfrm>
            <a:off x="5146675" y="2438400"/>
            <a:ext cx="858838" cy="906463"/>
            <a:chOff x="3242" y="1536"/>
            <a:chExt cx="541" cy="571"/>
          </a:xfrm>
        </p:grpSpPr>
        <p:sp>
          <p:nvSpPr>
            <p:cNvPr id="7304" name="Line 5"/>
            <p:cNvSpPr>
              <a:spLocks noChangeShapeType="1"/>
            </p:cNvSpPr>
            <p:nvPr/>
          </p:nvSpPr>
          <p:spPr bwMode="auto">
            <a:xfrm>
              <a:off x="3479" y="1822"/>
              <a:ext cx="178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305" name="Freeform 6"/>
            <p:cNvSpPr>
              <a:spLocks/>
            </p:cNvSpPr>
            <p:nvPr/>
          </p:nvSpPr>
          <p:spPr bwMode="auto">
            <a:xfrm>
              <a:off x="3696" y="1536"/>
              <a:ext cx="87" cy="571"/>
            </a:xfrm>
            <a:custGeom>
              <a:avLst/>
              <a:gdLst>
                <a:gd name="T0" fmla="*/ 87 w 87"/>
                <a:gd name="T1" fmla="*/ 571 h 571"/>
                <a:gd name="T2" fmla="*/ 87 w 87"/>
                <a:gd name="T3" fmla="*/ 469 h 571"/>
                <a:gd name="T4" fmla="*/ 87 w 87"/>
                <a:gd name="T5" fmla="*/ 364 h 571"/>
                <a:gd name="T6" fmla="*/ 0 w 87"/>
                <a:gd name="T7" fmla="*/ 364 h 571"/>
                <a:gd name="T8" fmla="*/ 0 w 87"/>
                <a:gd name="T9" fmla="*/ 207 h 571"/>
                <a:gd name="T10" fmla="*/ 87 w 87"/>
                <a:gd name="T11" fmla="*/ 207 h 571"/>
                <a:gd name="T12" fmla="*/ 87 w 87"/>
                <a:gd name="T13" fmla="*/ 0 h 5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"/>
                <a:gd name="T22" fmla="*/ 0 h 571"/>
                <a:gd name="T23" fmla="*/ 87 w 87"/>
                <a:gd name="T24" fmla="*/ 571 h 5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" h="571">
                  <a:moveTo>
                    <a:pt x="87" y="571"/>
                  </a:moveTo>
                  <a:lnTo>
                    <a:pt x="87" y="469"/>
                  </a:lnTo>
                  <a:lnTo>
                    <a:pt x="87" y="364"/>
                  </a:lnTo>
                  <a:lnTo>
                    <a:pt x="0" y="364"/>
                  </a:lnTo>
                  <a:lnTo>
                    <a:pt x="0" y="207"/>
                  </a:lnTo>
                  <a:lnTo>
                    <a:pt x="87" y="207"/>
                  </a:lnTo>
                  <a:lnTo>
                    <a:pt x="87" y="0"/>
                  </a:lnTo>
                </a:path>
              </a:pathLst>
            </a:cu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306" name="Line 7"/>
            <p:cNvSpPr>
              <a:spLocks noChangeShapeType="1"/>
            </p:cNvSpPr>
            <p:nvPr/>
          </p:nvSpPr>
          <p:spPr bwMode="auto">
            <a:xfrm flipV="1">
              <a:off x="3657" y="1740"/>
              <a:ext cx="1" cy="169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307" name="Rectangle 29"/>
            <p:cNvSpPr>
              <a:spLocks noChangeArrowheads="1"/>
            </p:cNvSpPr>
            <p:nvPr/>
          </p:nvSpPr>
          <p:spPr bwMode="auto">
            <a:xfrm>
              <a:off x="3275" y="1767"/>
              <a:ext cx="1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Myriad Roman" charset="0"/>
                </a:rPr>
                <a:t>gate</a:t>
              </a: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308" name="Rectangle 33"/>
            <p:cNvSpPr>
              <a:spLocks noChangeArrowheads="1"/>
            </p:cNvSpPr>
            <p:nvPr/>
          </p:nvSpPr>
          <p:spPr bwMode="auto">
            <a:xfrm>
              <a:off x="3242" y="1558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u="sng">
                  <a:solidFill>
                    <a:srgbClr val="000000"/>
                  </a:solidFill>
                  <a:latin typeface="Myriad Roman" charset="0"/>
                </a:rPr>
                <a:t>nMOS</a:t>
              </a:r>
              <a:endParaRPr lang="en-US" sz="2400" b="1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185"/>
          <p:cNvGrpSpPr>
            <a:grpSpLocks/>
          </p:cNvGrpSpPr>
          <p:nvPr/>
        </p:nvGrpSpPr>
        <p:grpSpPr bwMode="auto">
          <a:xfrm>
            <a:off x="5221288" y="4324350"/>
            <a:ext cx="3576637" cy="1573213"/>
            <a:chOff x="3289" y="2724"/>
            <a:chExt cx="2253" cy="991"/>
          </a:xfrm>
        </p:grpSpPr>
        <p:grpSp>
          <p:nvGrpSpPr>
            <p:cNvPr id="7279" name="Group 183"/>
            <p:cNvGrpSpPr>
              <a:grpSpLocks/>
            </p:cNvGrpSpPr>
            <p:nvPr/>
          </p:nvGrpSpPr>
          <p:grpSpPr bwMode="auto">
            <a:xfrm>
              <a:off x="4274" y="2724"/>
              <a:ext cx="407" cy="991"/>
              <a:chOff x="4274" y="2724"/>
              <a:chExt cx="407" cy="991"/>
            </a:xfrm>
          </p:grpSpPr>
          <p:sp>
            <p:nvSpPr>
              <p:cNvPr id="7295" name="Line 40"/>
              <p:cNvSpPr>
                <a:spLocks noChangeShapeType="1"/>
              </p:cNvSpPr>
              <p:nvPr/>
            </p:nvSpPr>
            <p:spPr bwMode="auto">
              <a:xfrm>
                <a:off x="4301" y="3070"/>
                <a:ext cx="177" cy="1"/>
              </a:xfrm>
              <a:prstGeom prst="line">
                <a:avLst/>
              </a:pr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96" name="Freeform 41"/>
              <p:cNvSpPr>
                <a:spLocks/>
              </p:cNvSpPr>
              <p:nvPr/>
            </p:nvSpPr>
            <p:spPr bwMode="auto">
              <a:xfrm>
                <a:off x="4517" y="2784"/>
                <a:ext cx="88" cy="572"/>
              </a:xfrm>
              <a:custGeom>
                <a:avLst/>
                <a:gdLst>
                  <a:gd name="T0" fmla="*/ 88 w 88"/>
                  <a:gd name="T1" fmla="*/ 572 h 572"/>
                  <a:gd name="T2" fmla="*/ 88 w 88"/>
                  <a:gd name="T3" fmla="*/ 469 h 572"/>
                  <a:gd name="T4" fmla="*/ 88 w 88"/>
                  <a:gd name="T5" fmla="*/ 364 h 572"/>
                  <a:gd name="T6" fmla="*/ 0 w 88"/>
                  <a:gd name="T7" fmla="*/ 364 h 572"/>
                  <a:gd name="T8" fmla="*/ 0 w 88"/>
                  <a:gd name="T9" fmla="*/ 208 h 572"/>
                  <a:gd name="T10" fmla="*/ 88 w 88"/>
                  <a:gd name="T11" fmla="*/ 208 h 572"/>
                  <a:gd name="T12" fmla="*/ 88 w 88"/>
                  <a:gd name="T13" fmla="*/ 0 h 5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8"/>
                  <a:gd name="T22" fmla="*/ 0 h 572"/>
                  <a:gd name="T23" fmla="*/ 88 w 88"/>
                  <a:gd name="T24" fmla="*/ 572 h 5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8" h="572">
                    <a:moveTo>
                      <a:pt x="88" y="572"/>
                    </a:moveTo>
                    <a:lnTo>
                      <a:pt x="88" y="469"/>
                    </a:lnTo>
                    <a:lnTo>
                      <a:pt x="88" y="364"/>
                    </a:lnTo>
                    <a:lnTo>
                      <a:pt x="0" y="364"/>
                    </a:lnTo>
                    <a:lnTo>
                      <a:pt x="0" y="208"/>
                    </a:lnTo>
                    <a:lnTo>
                      <a:pt x="88" y="208"/>
                    </a:lnTo>
                    <a:lnTo>
                      <a:pt x="88" y="0"/>
                    </a:lnTo>
                  </a:path>
                </a:pathLst>
              </a:cu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97" name="Line 42"/>
              <p:cNvSpPr>
                <a:spLocks noChangeShapeType="1"/>
              </p:cNvSpPr>
              <p:nvPr/>
            </p:nvSpPr>
            <p:spPr bwMode="auto">
              <a:xfrm flipV="1">
                <a:off x="4478" y="2989"/>
                <a:ext cx="1" cy="168"/>
              </a:xfrm>
              <a:prstGeom prst="line">
                <a:avLst/>
              </a:pr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98" name="Rectangle 44"/>
              <p:cNvSpPr>
                <a:spLocks noChangeArrowheads="1"/>
              </p:cNvSpPr>
              <p:nvPr/>
            </p:nvSpPr>
            <p:spPr bwMode="auto">
              <a:xfrm>
                <a:off x="4314" y="3491"/>
                <a:ext cx="36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Myriad Roman" charset="0"/>
                  </a:rPr>
                  <a:t>does not</a:t>
                </a: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99" name="Rectangle 45"/>
              <p:cNvSpPr>
                <a:spLocks noChangeArrowheads="1"/>
              </p:cNvSpPr>
              <p:nvPr/>
            </p:nvSpPr>
            <p:spPr bwMode="auto">
              <a:xfrm>
                <a:off x="4324" y="3600"/>
                <a:ext cx="33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Myriad Roman" charset="0"/>
                  </a:rPr>
                  <a:t>conduct</a:t>
                </a: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300" name="Freeform 56"/>
              <p:cNvSpPr>
                <a:spLocks/>
              </p:cNvSpPr>
              <p:nvPr/>
            </p:nvSpPr>
            <p:spPr bwMode="auto">
              <a:xfrm>
                <a:off x="4526" y="2892"/>
                <a:ext cx="70" cy="97"/>
              </a:xfrm>
              <a:custGeom>
                <a:avLst/>
                <a:gdLst>
                  <a:gd name="T0" fmla="*/ 70 w 70"/>
                  <a:gd name="T1" fmla="*/ 97 h 97"/>
                  <a:gd name="T2" fmla="*/ 45 w 70"/>
                  <a:gd name="T3" fmla="*/ 0 h 97"/>
                  <a:gd name="T4" fmla="*/ 0 w 70"/>
                  <a:gd name="T5" fmla="*/ 21 h 97"/>
                  <a:gd name="T6" fmla="*/ 70 w 70"/>
                  <a:gd name="T7" fmla="*/ 97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97"/>
                  <a:gd name="T14" fmla="*/ 70 w 70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97">
                    <a:moveTo>
                      <a:pt x="70" y="97"/>
                    </a:moveTo>
                    <a:lnTo>
                      <a:pt x="45" y="0"/>
                    </a:lnTo>
                    <a:lnTo>
                      <a:pt x="0" y="21"/>
                    </a:lnTo>
                    <a:lnTo>
                      <a:pt x="7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301" name="Freeform 57"/>
              <p:cNvSpPr>
                <a:spLocks/>
              </p:cNvSpPr>
              <p:nvPr/>
            </p:nvSpPr>
            <p:spPr bwMode="auto">
              <a:xfrm>
                <a:off x="4520" y="2724"/>
                <a:ext cx="64" cy="201"/>
              </a:xfrm>
              <a:custGeom>
                <a:avLst/>
                <a:gdLst>
                  <a:gd name="T0" fmla="*/ 64 w 21"/>
                  <a:gd name="T1" fmla="*/ 0 h 67"/>
                  <a:gd name="T2" fmla="*/ 37 w 21"/>
                  <a:gd name="T3" fmla="*/ 201 h 67"/>
                  <a:gd name="T4" fmla="*/ 0 60000 65536"/>
                  <a:gd name="T5" fmla="*/ 0 60000 65536"/>
                  <a:gd name="T6" fmla="*/ 0 w 21"/>
                  <a:gd name="T7" fmla="*/ 0 h 67"/>
                  <a:gd name="T8" fmla="*/ 21 w 21"/>
                  <a:gd name="T9" fmla="*/ 67 h 6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" h="67">
                    <a:moveTo>
                      <a:pt x="21" y="0"/>
                    </a:moveTo>
                    <a:cubicBezTo>
                      <a:pt x="21" y="0"/>
                      <a:pt x="0" y="32"/>
                      <a:pt x="12" y="6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302" name="Rectangle 59"/>
              <p:cNvSpPr>
                <a:spLocks noChangeArrowheads="1"/>
              </p:cNvSpPr>
              <p:nvPr/>
            </p:nvSpPr>
            <p:spPr bwMode="auto">
              <a:xfrm>
                <a:off x="4274" y="295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Myriad Roman" charset="0"/>
                  </a:rPr>
                  <a:t>1</a:t>
                </a: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303" name="Oval 69"/>
              <p:cNvSpPr>
                <a:spLocks noChangeArrowheads="1"/>
              </p:cNvSpPr>
              <p:nvPr/>
            </p:nvSpPr>
            <p:spPr bwMode="auto">
              <a:xfrm>
                <a:off x="4427" y="3049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280" name="Group 184"/>
            <p:cNvGrpSpPr>
              <a:grpSpLocks/>
            </p:cNvGrpSpPr>
            <p:nvPr/>
          </p:nvGrpSpPr>
          <p:grpSpPr bwMode="auto">
            <a:xfrm>
              <a:off x="3289" y="2784"/>
              <a:ext cx="542" cy="572"/>
              <a:chOff x="3289" y="2784"/>
              <a:chExt cx="542" cy="572"/>
            </a:xfrm>
          </p:grpSpPr>
          <p:sp>
            <p:nvSpPr>
              <p:cNvPr id="7289" name="Line 37"/>
              <p:cNvSpPr>
                <a:spLocks noChangeShapeType="1"/>
              </p:cNvSpPr>
              <p:nvPr/>
            </p:nvSpPr>
            <p:spPr bwMode="auto">
              <a:xfrm>
                <a:off x="3528" y="3070"/>
                <a:ext cx="177" cy="1"/>
              </a:xfrm>
              <a:prstGeom prst="line">
                <a:avLst/>
              </a:pr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90" name="Freeform 38"/>
              <p:cNvSpPr>
                <a:spLocks/>
              </p:cNvSpPr>
              <p:nvPr/>
            </p:nvSpPr>
            <p:spPr bwMode="auto">
              <a:xfrm>
                <a:off x="3744" y="2784"/>
                <a:ext cx="87" cy="572"/>
              </a:xfrm>
              <a:custGeom>
                <a:avLst/>
                <a:gdLst>
                  <a:gd name="T0" fmla="*/ 87 w 87"/>
                  <a:gd name="T1" fmla="*/ 572 h 572"/>
                  <a:gd name="T2" fmla="*/ 87 w 87"/>
                  <a:gd name="T3" fmla="*/ 469 h 572"/>
                  <a:gd name="T4" fmla="*/ 87 w 87"/>
                  <a:gd name="T5" fmla="*/ 364 h 572"/>
                  <a:gd name="T6" fmla="*/ 0 w 87"/>
                  <a:gd name="T7" fmla="*/ 364 h 572"/>
                  <a:gd name="T8" fmla="*/ 0 w 87"/>
                  <a:gd name="T9" fmla="*/ 208 h 572"/>
                  <a:gd name="T10" fmla="*/ 87 w 87"/>
                  <a:gd name="T11" fmla="*/ 208 h 572"/>
                  <a:gd name="T12" fmla="*/ 87 w 87"/>
                  <a:gd name="T13" fmla="*/ 0 h 5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7"/>
                  <a:gd name="T22" fmla="*/ 0 h 572"/>
                  <a:gd name="T23" fmla="*/ 87 w 87"/>
                  <a:gd name="T24" fmla="*/ 572 h 5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7" h="572">
                    <a:moveTo>
                      <a:pt x="87" y="572"/>
                    </a:moveTo>
                    <a:lnTo>
                      <a:pt x="87" y="469"/>
                    </a:lnTo>
                    <a:lnTo>
                      <a:pt x="87" y="364"/>
                    </a:lnTo>
                    <a:lnTo>
                      <a:pt x="0" y="364"/>
                    </a:lnTo>
                    <a:lnTo>
                      <a:pt x="0" y="208"/>
                    </a:lnTo>
                    <a:lnTo>
                      <a:pt x="87" y="208"/>
                    </a:lnTo>
                    <a:lnTo>
                      <a:pt x="87" y="0"/>
                    </a:lnTo>
                  </a:path>
                </a:pathLst>
              </a:cu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91" name="Line 39"/>
              <p:cNvSpPr>
                <a:spLocks noChangeShapeType="1"/>
              </p:cNvSpPr>
              <p:nvPr/>
            </p:nvSpPr>
            <p:spPr bwMode="auto">
              <a:xfrm flipV="1">
                <a:off x="3705" y="2989"/>
                <a:ext cx="1" cy="168"/>
              </a:xfrm>
              <a:prstGeom prst="line">
                <a:avLst/>
              </a:pr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92" name="Rectangle 60"/>
              <p:cNvSpPr>
                <a:spLocks noChangeArrowheads="1"/>
              </p:cNvSpPr>
              <p:nvPr/>
            </p:nvSpPr>
            <p:spPr bwMode="auto">
              <a:xfrm>
                <a:off x="3323" y="3015"/>
                <a:ext cx="18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Myriad Roman" charset="0"/>
                  </a:rPr>
                  <a:t>gate</a:t>
                </a: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93" name="Rectangle 64"/>
              <p:cNvSpPr>
                <a:spLocks noChangeArrowheads="1"/>
              </p:cNvSpPr>
              <p:nvPr/>
            </p:nvSpPr>
            <p:spPr bwMode="auto">
              <a:xfrm>
                <a:off x="3289" y="2805"/>
                <a:ext cx="27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u="sng">
                    <a:solidFill>
                      <a:srgbClr val="000000"/>
                    </a:solidFill>
                    <a:latin typeface="Myriad Roman" charset="0"/>
                  </a:rPr>
                  <a:t>pMOS</a:t>
                </a:r>
                <a:endParaRPr lang="en-US" sz="2400" b="1" u="sng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94" name="Oval 70"/>
              <p:cNvSpPr>
                <a:spLocks noChangeArrowheads="1"/>
              </p:cNvSpPr>
              <p:nvPr/>
            </p:nvSpPr>
            <p:spPr bwMode="auto">
              <a:xfrm>
                <a:off x="3651" y="3049"/>
                <a:ext cx="48" cy="4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281" name="Group 182"/>
            <p:cNvGrpSpPr>
              <a:grpSpLocks/>
            </p:cNvGrpSpPr>
            <p:nvPr/>
          </p:nvGrpSpPr>
          <p:grpSpPr bwMode="auto">
            <a:xfrm>
              <a:off x="5131" y="2742"/>
              <a:ext cx="411" cy="864"/>
              <a:chOff x="5131" y="2742"/>
              <a:chExt cx="411" cy="864"/>
            </a:xfrm>
          </p:grpSpPr>
          <p:sp>
            <p:nvSpPr>
              <p:cNvPr id="7282" name="Line 49"/>
              <p:cNvSpPr>
                <a:spLocks noChangeShapeType="1"/>
              </p:cNvSpPr>
              <p:nvPr/>
            </p:nvSpPr>
            <p:spPr bwMode="auto">
              <a:xfrm>
                <a:off x="5155" y="3070"/>
                <a:ext cx="175" cy="1"/>
              </a:xfrm>
              <a:prstGeom prst="line">
                <a:avLst/>
              </a:pr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83" name="Freeform 50"/>
              <p:cNvSpPr>
                <a:spLocks/>
              </p:cNvSpPr>
              <p:nvPr/>
            </p:nvSpPr>
            <p:spPr bwMode="auto">
              <a:xfrm>
                <a:off x="5372" y="2784"/>
                <a:ext cx="87" cy="572"/>
              </a:xfrm>
              <a:custGeom>
                <a:avLst/>
                <a:gdLst>
                  <a:gd name="T0" fmla="*/ 87 w 87"/>
                  <a:gd name="T1" fmla="*/ 572 h 572"/>
                  <a:gd name="T2" fmla="*/ 87 w 87"/>
                  <a:gd name="T3" fmla="*/ 469 h 572"/>
                  <a:gd name="T4" fmla="*/ 87 w 87"/>
                  <a:gd name="T5" fmla="*/ 364 h 572"/>
                  <a:gd name="T6" fmla="*/ 0 w 87"/>
                  <a:gd name="T7" fmla="*/ 364 h 572"/>
                  <a:gd name="T8" fmla="*/ 0 w 87"/>
                  <a:gd name="T9" fmla="*/ 208 h 572"/>
                  <a:gd name="T10" fmla="*/ 87 w 87"/>
                  <a:gd name="T11" fmla="*/ 208 h 572"/>
                  <a:gd name="T12" fmla="*/ 87 w 87"/>
                  <a:gd name="T13" fmla="*/ 0 h 5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7"/>
                  <a:gd name="T22" fmla="*/ 0 h 572"/>
                  <a:gd name="T23" fmla="*/ 87 w 87"/>
                  <a:gd name="T24" fmla="*/ 572 h 5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7" h="572">
                    <a:moveTo>
                      <a:pt x="87" y="572"/>
                    </a:moveTo>
                    <a:lnTo>
                      <a:pt x="87" y="469"/>
                    </a:lnTo>
                    <a:lnTo>
                      <a:pt x="87" y="364"/>
                    </a:lnTo>
                    <a:lnTo>
                      <a:pt x="0" y="364"/>
                    </a:lnTo>
                    <a:lnTo>
                      <a:pt x="0" y="208"/>
                    </a:lnTo>
                    <a:lnTo>
                      <a:pt x="87" y="208"/>
                    </a:lnTo>
                    <a:lnTo>
                      <a:pt x="87" y="0"/>
                    </a:lnTo>
                  </a:path>
                </a:pathLst>
              </a:cu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84" name="Line 51"/>
              <p:cNvSpPr>
                <a:spLocks noChangeShapeType="1"/>
              </p:cNvSpPr>
              <p:nvPr/>
            </p:nvSpPr>
            <p:spPr bwMode="auto">
              <a:xfrm flipV="1">
                <a:off x="5330" y="2989"/>
                <a:ext cx="1" cy="168"/>
              </a:xfrm>
              <a:prstGeom prst="line">
                <a:avLst/>
              </a:pr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85" name="Rectangle 52"/>
              <p:cNvSpPr>
                <a:spLocks noChangeArrowheads="1"/>
              </p:cNvSpPr>
              <p:nvPr/>
            </p:nvSpPr>
            <p:spPr bwMode="auto">
              <a:xfrm>
                <a:off x="5159" y="3491"/>
                <a:ext cx="38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Myriad Roman" charset="0"/>
                  </a:rPr>
                  <a:t>conducts</a:t>
                </a: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86" name="Rectangle 58"/>
              <p:cNvSpPr>
                <a:spLocks noChangeArrowheads="1"/>
              </p:cNvSpPr>
              <p:nvPr/>
            </p:nvSpPr>
            <p:spPr bwMode="auto">
              <a:xfrm>
                <a:off x="5131" y="295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Myriad Roman" charset="0"/>
                  </a:rPr>
                  <a:t>0</a:t>
                </a: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87" name="Oval 68"/>
              <p:cNvSpPr>
                <a:spLocks noChangeArrowheads="1"/>
              </p:cNvSpPr>
              <p:nvPr/>
            </p:nvSpPr>
            <p:spPr bwMode="auto">
              <a:xfrm>
                <a:off x="5278" y="3049"/>
                <a:ext cx="49" cy="4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88" name="Freeform 71"/>
              <p:cNvSpPr>
                <a:spLocks/>
              </p:cNvSpPr>
              <p:nvPr/>
            </p:nvSpPr>
            <p:spPr bwMode="auto">
              <a:xfrm>
                <a:off x="5354" y="2742"/>
                <a:ext cx="153" cy="680"/>
              </a:xfrm>
              <a:custGeom>
                <a:avLst/>
                <a:gdLst>
                  <a:gd name="T0" fmla="*/ 129 w 51"/>
                  <a:gd name="T1" fmla="*/ 0 h 226"/>
                  <a:gd name="T2" fmla="*/ 153 w 51"/>
                  <a:gd name="T3" fmla="*/ 680 h 226"/>
                  <a:gd name="T4" fmla="*/ 0 60000 65536"/>
                  <a:gd name="T5" fmla="*/ 0 60000 65536"/>
                  <a:gd name="T6" fmla="*/ 0 w 51"/>
                  <a:gd name="T7" fmla="*/ 0 h 226"/>
                  <a:gd name="T8" fmla="*/ 51 w 51"/>
                  <a:gd name="T9" fmla="*/ 226 h 22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1" h="226">
                    <a:moveTo>
                      <a:pt x="43" y="0"/>
                    </a:moveTo>
                    <a:cubicBezTo>
                      <a:pt x="43" y="0"/>
                      <a:pt x="0" y="114"/>
                      <a:pt x="51" y="226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7181" name="Text Box 176"/>
          <p:cNvSpPr txBox="1">
            <a:spLocks noChangeArrowheads="1"/>
          </p:cNvSpPr>
          <p:nvPr/>
        </p:nvSpPr>
        <p:spPr bwMode="auto">
          <a:xfrm>
            <a:off x="746125" y="5472113"/>
            <a:ext cx="37687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Silicon -- not quite a conductor or insulator: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	</a:t>
            </a:r>
            <a:r>
              <a:rPr lang="en-US" sz="1600" b="1" i="1">
                <a:solidFill>
                  <a:srgbClr val="0000FF"/>
                </a:solidFill>
              </a:rPr>
              <a:t>Semiconductor</a:t>
            </a:r>
          </a:p>
        </p:txBody>
      </p:sp>
      <p:sp>
        <p:nvSpPr>
          <p:cNvPr id="7182" name="Line 177"/>
          <p:cNvSpPr>
            <a:spLocks noChangeShapeType="1"/>
          </p:cNvSpPr>
          <p:nvPr/>
        </p:nvSpPr>
        <p:spPr bwMode="auto">
          <a:xfrm flipV="1">
            <a:off x="1219200" y="4876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83" name="Text Box 178"/>
          <p:cNvSpPr txBox="1">
            <a:spLocks noChangeArrowheads="1"/>
          </p:cNvSpPr>
          <p:nvPr/>
        </p:nvSpPr>
        <p:spPr bwMode="auto">
          <a:xfrm>
            <a:off x="8458200" y="152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2.3</a:t>
            </a:r>
          </a:p>
        </p:txBody>
      </p:sp>
      <p:sp>
        <p:nvSpPr>
          <p:cNvPr id="7184" name="Text Box 179"/>
          <p:cNvSpPr txBox="1">
            <a:spLocks noChangeArrowheads="1"/>
          </p:cNvSpPr>
          <p:nvPr/>
        </p:nvSpPr>
        <p:spPr bwMode="auto">
          <a:xfrm>
            <a:off x="7627938" y="2032000"/>
            <a:ext cx="2286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185" name="AutoShape 381"/>
          <p:cNvSpPr>
            <a:spLocks noChangeAspect="1" noChangeArrowheads="1" noTextEdit="1"/>
          </p:cNvSpPr>
          <p:nvPr/>
        </p:nvSpPr>
        <p:spPr bwMode="auto">
          <a:xfrm>
            <a:off x="228600" y="2106613"/>
            <a:ext cx="4876800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86" name="Freeform 383"/>
          <p:cNvSpPr>
            <a:spLocks/>
          </p:cNvSpPr>
          <p:nvPr/>
        </p:nvSpPr>
        <p:spPr bwMode="auto">
          <a:xfrm>
            <a:off x="3182938" y="2965450"/>
            <a:ext cx="598487" cy="1703388"/>
          </a:xfrm>
          <a:custGeom>
            <a:avLst/>
            <a:gdLst>
              <a:gd name="T0" fmla="*/ 0 w 377"/>
              <a:gd name="T1" fmla="*/ 1703388 h 1073"/>
              <a:gd name="T2" fmla="*/ 0 w 377"/>
              <a:gd name="T3" fmla="*/ 625475 h 1073"/>
              <a:gd name="T4" fmla="*/ 598487 w 377"/>
              <a:gd name="T5" fmla="*/ 0 h 1073"/>
              <a:gd name="T6" fmla="*/ 598487 w 377"/>
              <a:gd name="T7" fmla="*/ 1084263 h 1073"/>
              <a:gd name="T8" fmla="*/ 0 w 377"/>
              <a:gd name="T9" fmla="*/ 1703388 h 10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7"/>
              <a:gd name="T16" fmla="*/ 0 h 1073"/>
              <a:gd name="T17" fmla="*/ 377 w 377"/>
              <a:gd name="T18" fmla="*/ 1073 h 10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7" h="1073">
                <a:moveTo>
                  <a:pt x="0" y="1073"/>
                </a:moveTo>
                <a:lnTo>
                  <a:pt x="0" y="394"/>
                </a:lnTo>
                <a:lnTo>
                  <a:pt x="377" y="0"/>
                </a:lnTo>
                <a:lnTo>
                  <a:pt x="377" y="683"/>
                </a:lnTo>
                <a:lnTo>
                  <a:pt x="0" y="1073"/>
                </a:lnTo>
                <a:close/>
              </a:path>
            </a:pathLst>
          </a:custGeom>
          <a:solidFill>
            <a:srgbClr val="D4E0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87" name="Rectangle 384"/>
          <p:cNvSpPr>
            <a:spLocks noChangeArrowheads="1"/>
          </p:cNvSpPr>
          <p:nvPr/>
        </p:nvSpPr>
        <p:spPr bwMode="auto">
          <a:xfrm>
            <a:off x="322263" y="3590925"/>
            <a:ext cx="2860675" cy="1077913"/>
          </a:xfrm>
          <a:prstGeom prst="rect">
            <a:avLst/>
          </a:prstGeom>
          <a:solidFill>
            <a:srgbClr val="BAD0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88" name="Freeform 385"/>
          <p:cNvSpPr>
            <a:spLocks/>
          </p:cNvSpPr>
          <p:nvPr/>
        </p:nvSpPr>
        <p:spPr bwMode="auto">
          <a:xfrm>
            <a:off x="327025" y="2965450"/>
            <a:ext cx="3449638" cy="625475"/>
          </a:xfrm>
          <a:custGeom>
            <a:avLst/>
            <a:gdLst>
              <a:gd name="T0" fmla="*/ 641350 w 2173"/>
              <a:gd name="T1" fmla="*/ 0 h 394"/>
              <a:gd name="T2" fmla="*/ 3449638 w 2173"/>
              <a:gd name="T3" fmla="*/ 0 h 394"/>
              <a:gd name="T4" fmla="*/ 2855912 w 2173"/>
              <a:gd name="T5" fmla="*/ 625475 h 394"/>
              <a:gd name="T6" fmla="*/ 0 w 2173"/>
              <a:gd name="T7" fmla="*/ 625475 h 394"/>
              <a:gd name="T8" fmla="*/ 641350 w 2173"/>
              <a:gd name="T9" fmla="*/ 0 h 3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73"/>
              <a:gd name="T16" fmla="*/ 0 h 394"/>
              <a:gd name="T17" fmla="*/ 2173 w 2173"/>
              <a:gd name="T18" fmla="*/ 394 h 3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73" h="394">
                <a:moveTo>
                  <a:pt x="404" y="0"/>
                </a:moveTo>
                <a:lnTo>
                  <a:pt x="2173" y="0"/>
                </a:lnTo>
                <a:lnTo>
                  <a:pt x="1799" y="394"/>
                </a:lnTo>
                <a:lnTo>
                  <a:pt x="0" y="394"/>
                </a:lnTo>
                <a:lnTo>
                  <a:pt x="404" y="0"/>
                </a:lnTo>
                <a:close/>
              </a:path>
            </a:pathLst>
          </a:custGeom>
          <a:solidFill>
            <a:srgbClr val="95B9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89" name="Freeform 386"/>
          <p:cNvSpPr>
            <a:spLocks/>
          </p:cNvSpPr>
          <p:nvPr/>
        </p:nvSpPr>
        <p:spPr bwMode="auto">
          <a:xfrm>
            <a:off x="2089150" y="2720975"/>
            <a:ext cx="338138" cy="609600"/>
          </a:xfrm>
          <a:custGeom>
            <a:avLst/>
            <a:gdLst>
              <a:gd name="T0" fmla="*/ 0 w 213"/>
              <a:gd name="T1" fmla="*/ 349250 h 384"/>
              <a:gd name="T2" fmla="*/ 338138 w 213"/>
              <a:gd name="T3" fmla="*/ 0 h 384"/>
              <a:gd name="T4" fmla="*/ 338138 w 213"/>
              <a:gd name="T5" fmla="*/ 255588 h 384"/>
              <a:gd name="T6" fmla="*/ 0 w 213"/>
              <a:gd name="T7" fmla="*/ 609600 h 384"/>
              <a:gd name="T8" fmla="*/ 0 w 213"/>
              <a:gd name="T9" fmla="*/ 34925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3"/>
              <a:gd name="T16" fmla="*/ 0 h 384"/>
              <a:gd name="T17" fmla="*/ 213 w 213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3" h="384">
                <a:moveTo>
                  <a:pt x="0" y="220"/>
                </a:moveTo>
                <a:lnTo>
                  <a:pt x="213" y="0"/>
                </a:lnTo>
                <a:lnTo>
                  <a:pt x="213" y="161"/>
                </a:lnTo>
                <a:lnTo>
                  <a:pt x="0" y="384"/>
                </a:lnTo>
                <a:lnTo>
                  <a:pt x="0" y="220"/>
                </a:lnTo>
                <a:close/>
              </a:path>
            </a:pathLst>
          </a:custGeom>
          <a:solidFill>
            <a:srgbClr val="D4E0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90" name="Freeform 387"/>
          <p:cNvSpPr>
            <a:spLocks/>
          </p:cNvSpPr>
          <p:nvPr/>
        </p:nvSpPr>
        <p:spPr bwMode="auto">
          <a:xfrm>
            <a:off x="2760663" y="3232150"/>
            <a:ext cx="333375" cy="619125"/>
          </a:xfrm>
          <a:custGeom>
            <a:avLst/>
            <a:gdLst>
              <a:gd name="T0" fmla="*/ 0 w 210"/>
              <a:gd name="T1" fmla="*/ 619125 h 390"/>
              <a:gd name="T2" fmla="*/ 0 w 210"/>
              <a:gd name="T3" fmla="*/ 358775 h 390"/>
              <a:gd name="T4" fmla="*/ 333375 w 210"/>
              <a:gd name="T5" fmla="*/ 0 h 390"/>
              <a:gd name="T6" fmla="*/ 333375 w 210"/>
              <a:gd name="T7" fmla="*/ 265113 h 390"/>
              <a:gd name="T8" fmla="*/ 0 w 210"/>
              <a:gd name="T9" fmla="*/ 619125 h 3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0"/>
              <a:gd name="T16" fmla="*/ 0 h 390"/>
              <a:gd name="T17" fmla="*/ 210 w 210"/>
              <a:gd name="T18" fmla="*/ 390 h 3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0" h="390">
                <a:moveTo>
                  <a:pt x="0" y="390"/>
                </a:moveTo>
                <a:lnTo>
                  <a:pt x="0" y="226"/>
                </a:lnTo>
                <a:lnTo>
                  <a:pt x="210" y="0"/>
                </a:lnTo>
                <a:lnTo>
                  <a:pt x="210" y="167"/>
                </a:lnTo>
                <a:lnTo>
                  <a:pt x="0" y="390"/>
                </a:lnTo>
                <a:close/>
              </a:path>
            </a:pathLst>
          </a:custGeom>
          <a:solidFill>
            <a:srgbClr val="D4E0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91" name="Freeform 388"/>
          <p:cNvSpPr>
            <a:spLocks/>
          </p:cNvSpPr>
          <p:nvPr/>
        </p:nvSpPr>
        <p:spPr bwMode="auto">
          <a:xfrm>
            <a:off x="1235075" y="3590925"/>
            <a:ext cx="244475" cy="260350"/>
          </a:xfrm>
          <a:custGeom>
            <a:avLst/>
            <a:gdLst>
              <a:gd name="T0" fmla="*/ 0 w 154"/>
              <a:gd name="T1" fmla="*/ 0 h 164"/>
              <a:gd name="T2" fmla="*/ 244475 w 154"/>
              <a:gd name="T3" fmla="*/ 0 h 164"/>
              <a:gd name="T4" fmla="*/ 0 w 154"/>
              <a:gd name="T5" fmla="*/ 260350 h 164"/>
              <a:gd name="T6" fmla="*/ 0 w 154"/>
              <a:gd name="T7" fmla="*/ 0 h 164"/>
              <a:gd name="T8" fmla="*/ 0 60000 65536"/>
              <a:gd name="T9" fmla="*/ 0 60000 65536"/>
              <a:gd name="T10" fmla="*/ 0 60000 65536"/>
              <a:gd name="T11" fmla="*/ 0 60000 65536"/>
              <a:gd name="T12" fmla="*/ 0 w 154"/>
              <a:gd name="T13" fmla="*/ 0 h 164"/>
              <a:gd name="T14" fmla="*/ 154 w 154"/>
              <a:gd name="T15" fmla="*/ 164 h 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" h="164">
                <a:moveTo>
                  <a:pt x="0" y="0"/>
                </a:moveTo>
                <a:lnTo>
                  <a:pt x="154" y="0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D4E0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92" name="Rectangle 389"/>
          <p:cNvSpPr>
            <a:spLocks noChangeArrowheads="1"/>
          </p:cNvSpPr>
          <p:nvPr/>
        </p:nvSpPr>
        <p:spPr bwMode="auto">
          <a:xfrm>
            <a:off x="561975" y="3590925"/>
            <a:ext cx="673100" cy="260350"/>
          </a:xfrm>
          <a:prstGeom prst="rect">
            <a:avLst/>
          </a:prstGeom>
          <a:solidFill>
            <a:srgbClr val="7BA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93" name="Rectangle 390"/>
          <p:cNvSpPr>
            <a:spLocks noChangeArrowheads="1"/>
          </p:cNvSpPr>
          <p:nvPr/>
        </p:nvSpPr>
        <p:spPr bwMode="auto">
          <a:xfrm>
            <a:off x="2089150" y="3590925"/>
            <a:ext cx="671513" cy="260350"/>
          </a:xfrm>
          <a:prstGeom prst="rect">
            <a:avLst/>
          </a:prstGeom>
          <a:solidFill>
            <a:srgbClr val="7BA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94" name="Rectangle 391"/>
          <p:cNvSpPr>
            <a:spLocks noChangeArrowheads="1"/>
          </p:cNvSpPr>
          <p:nvPr/>
        </p:nvSpPr>
        <p:spPr bwMode="auto">
          <a:xfrm>
            <a:off x="1235075" y="3070225"/>
            <a:ext cx="854075" cy="260350"/>
          </a:xfrm>
          <a:prstGeom prst="rect">
            <a:avLst/>
          </a:prstGeom>
          <a:solidFill>
            <a:srgbClr val="7BA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95" name="Freeform 392"/>
          <p:cNvSpPr>
            <a:spLocks/>
          </p:cNvSpPr>
          <p:nvPr/>
        </p:nvSpPr>
        <p:spPr bwMode="auto">
          <a:xfrm>
            <a:off x="2089150" y="2981325"/>
            <a:ext cx="338138" cy="609600"/>
          </a:xfrm>
          <a:custGeom>
            <a:avLst/>
            <a:gdLst>
              <a:gd name="T0" fmla="*/ 0 w 213"/>
              <a:gd name="T1" fmla="*/ 349250 h 384"/>
              <a:gd name="T2" fmla="*/ 338138 w 213"/>
              <a:gd name="T3" fmla="*/ 0 h 384"/>
              <a:gd name="T4" fmla="*/ 338138 w 213"/>
              <a:gd name="T5" fmla="*/ 255588 h 384"/>
              <a:gd name="T6" fmla="*/ 0 w 213"/>
              <a:gd name="T7" fmla="*/ 609600 h 384"/>
              <a:gd name="T8" fmla="*/ 0 w 213"/>
              <a:gd name="T9" fmla="*/ 34925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3"/>
              <a:gd name="T16" fmla="*/ 0 h 384"/>
              <a:gd name="T17" fmla="*/ 213 w 213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3" h="384">
                <a:moveTo>
                  <a:pt x="0" y="220"/>
                </a:moveTo>
                <a:lnTo>
                  <a:pt x="213" y="0"/>
                </a:lnTo>
                <a:lnTo>
                  <a:pt x="213" y="161"/>
                </a:lnTo>
                <a:lnTo>
                  <a:pt x="0" y="384"/>
                </a:lnTo>
                <a:lnTo>
                  <a:pt x="0" y="220"/>
                </a:lnTo>
                <a:close/>
              </a:path>
            </a:pathLst>
          </a:custGeom>
          <a:solidFill>
            <a:srgbClr val="D4E0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96" name="Rectangle 393"/>
          <p:cNvSpPr>
            <a:spLocks noChangeArrowheads="1"/>
          </p:cNvSpPr>
          <p:nvPr/>
        </p:nvSpPr>
        <p:spPr bwMode="auto">
          <a:xfrm>
            <a:off x="1235075" y="3330575"/>
            <a:ext cx="854075" cy="260350"/>
          </a:xfrm>
          <a:prstGeom prst="rect">
            <a:avLst/>
          </a:prstGeom>
          <a:solidFill>
            <a:srgbClr val="ADC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97" name="Freeform 394"/>
          <p:cNvSpPr>
            <a:spLocks/>
          </p:cNvSpPr>
          <p:nvPr/>
        </p:nvSpPr>
        <p:spPr bwMode="auto">
          <a:xfrm>
            <a:off x="561975" y="3232150"/>
            <a:ext cx="673100" cy="358775"/>
          </a:xfrm>
          <a:custGeom>
            <a:avLst/>
            <a:gdLst>
              <a:gd name="T0" fmla="*/ 0 w 424"/>
              <a:gd name="T1" fmla="*/ 358775 h 226"/>
              <a:gd name="T2" fmla="*/ 338137 w 424"/>
              <a:gd name="T3" fmla="*/ 0 h 226"/>
              <a:gd name="T4" fmla="*/ 673100 w 424"/>
              <a:gd name="T5" fmla="*/ 0 h 226"/>
              <a:gd name="T6" fmla="*/ 673100 w 424"/>
              <a:gd name="T7" fmla="*/ 358775 h 226"/>
              <a:gd name="T8" fmla="*/ 0 w 424"/>
              <a:gd name="T9" fmla="*/ 358775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"/>
              <a:gd name="T16" fmla="*/ 0 h 226"/>
              <a:gd name="T17" fmla="*/ 424 w 424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" h="226">
                <a:moveTo>
                  <a:pt x="0" y="226"/>
                </a:moveTo>
                <a:lnTo>
                  <a:pt x="213" y="0"/>
                </a:lnTo>
                <a:lnTo>
                  <a:pt x="424" y="0"/>
                </a:lnTo>
                <a:lnTo>
                  <a:pt x="424" y="226"/>
                </a:lnTo>
                <a:lnTo>
                  <a:pt x="0" y="226"/>
                </a:lnTo>
                <a:close/>
              </a:path>
            </a:pathLst>
          </a:custGeom>
          <a:solidFill>
            <a:srgbClr val="4695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98" name="Freeform 395"/>
          <p:cNvSpPr>
            <a:spLocks/>
          </p:cNvSpPr>
          <p:nvPr/>
        </p:nvSpPr>
        <p:spPr bwMode="auto">
          <a:xfrm>
            <a:off x="2089150" y="3232150"/>
            <a:ext cx="1004888" cy="358775"/>
          </a:xfrm>
          <a:custGeom>
            <a:avLst/>
            <a:gdLst>
              <a:gd name="T0" fmla="*/ 0 w 633"/>
              <a:gd name="T1" fmla="*/ 358775 h 226"/>
              <a:gd name="T2" fmla="*/ 338138 w 633"/>
              <a:gd name="T3" fmla="*/ 0 h 226"/>
              <a:gd name="T4" fmla="*/ 1004888 w 633"/>
              <a:gd name="T5" fmla="*/ 0 h 226"/>
              <a:gd name="T6" fmla="*/ 671513 w 633"/>
              <a:gd name="T7" fmla="*/ 358775 h 226"/>
              <a:gd name="T8" fmla="*/ 0 w 633"/>
              <a:gd name="T9" fmla="*/ 358775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3"/>
              <a:gd name="T16" fmla="*/ 0 h 226"/>
              <a:gd name="T17" fmla="*/ 633 w 633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3" h="226">
                <a:moveTo>
                  <a:pt x="0" y="226"/>
                </a:moveTo>
                <a:lnTo>
                  <a:pt x="213" y="0"/>
                </a:lnTo>
                <a:lnTo>
                  <a:pt x="633" y="0"/>
                </a:lnTo>
                <a:lnTo>
                  <a:pt x="423" y="226"/>
                </a:lnTo>
                <a:lnTo>
                  <a:pt x="0" y="226"/>
                </a:lnTo>
                <a:close/>
              </a:path>
            </a:pathLst>
          </a:custGeom>
          <a:solidFill>
            <a:srgbClr val="4695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99" name="Freeform 396"/>
          <p:cNvSpPr>
            <a:spLocks/>
          </p:cNvSpPr>
          <p:nvPr/>
        </p:nvSpPr>
        <p:spPr bwMode="auto">
          <a:xfrm>
            <a:off x="1235075" y="2716213"/>
            <a:ext cx="1192213" cy="354012"/>
          </a:xfrm>
          <a:custGeom>
            <a:avLst/>
            <a:gdLst>
              <a:gd name="T0" fmla="*/ 0 w 751"/>
              <a:gd name="T1" fmla="*/ 354012 h 223"/>
              <a:gd name="T2" fmla="*/ 354013 w 751"/>
              <a:gd name="T3" fmla="*/ 0 h 223"/>
              <a:gd name="T4" fmla="*/ 1192213 w 751"/>
              <a:gd name="T5" fmla="*/ 0 h 223"/>
              <a:gd name="T6" fmla="*/ 854075 w 751"/>
              <a:gd name="T7" fmla="*/ 354012 h 223"/>
              <a:gd name="T8" fmla="*/ 0 w 751"/>
              <a:gd name="T9" fmla="*/ 354012 h 2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1"/>
              <a:gd name="T16" fmla="*/ 0 h 223"/>
              <a:gd name="T17" fmla="*/ 751 w 751"/>
              <a:gd name="T18" fmla="*/ 223 h 2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1" h="223">
                <a:moveTo>
                  <a:pt x="0" y="223"/>
                </a:moveTo>
                <a:lnTo>
                  <a:pt x="223" y="0"/>
                </a:lnTo>
                <a:lnTo>
                  <a:pt x="751" y="0"/>
                </a:lnTo>
                <a:lnTo>
                  <a:pt x="538" y="223"/>
                </a:lnTo>
                <a:lnTo>
                  <a:pt x="0" y="223"/>
                </a:lnTo>
                <a:close/>
              </a:path>
            </a:pathLst>
          </a:custGeom>
          <a:solidFill>
            <a:srgbClr val="4695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00" name="Freeform 397"/>
          <p:cNvSpPr>
            <a:spLocks/>
          </p:cNvSpPr>
          <p:nvPr/>
        </p:nvSpPr>
        <p:spPr bwMode="auto">
          <a:xfrm>
            <a:off x="327025" y="2965450"/>
            <a:ext cx="3454400" cy="1709738"/>
          </a:xfrm>
          <a:custGeom>
            <a:avLst/>
            <a:gdLst>
              <a:gd name="T0" fmla="*/ 2100262 w 2176"/>
              <a:gd name="T1" fmla="*/ 0 h 1077"/>
              <a:gd name="T2" fmla="*/ 3454400 w 2176"/>
              <a:gd name="T3" fmla="*/ 0 h 1077"/>
              <a:gd name="T4" fmla="*/ 3454400 w 2176"/>
              <a:gd name="T5" fmla="*/ 1084263 h 1077"/>
              <a:gd name="T6" fmla="*/ 2855912 w 2176"/>
              <a:gd name="T7" fmla="*/ 1709738 h 1077"/>
              <a:gd name="T8" fmla="*/ 0 w 2176"/>
              <a:gd name="T9" fmla="*/ 1709738 h 1077"/>
              <a:gd name="T10" fmla="*/ 0 w 2176"/>
              <a:gd name="T11" fmla="*/ 625475 h 1077"/>
              <a:gd name="T12" fmla="*/ 636587 w 2176"/>
              <a:gd name="T13" fmla="*/ 0 h 1077"/>
              <a:gd name="T14" fmla="*/ 1001712 w 2176"/>
              <a:gd name="T15" fmla="*/ 0 h 10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76"/>
              <a:gd name="T25" fmla="*/ 0 h 1077"/>
              <a:gd name="T26" fmla="*/ 2176 w 2176"/>
              <a:gd name="T27" fmla="*/ 1077 h 107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76" h="1077">
                <a:moveTo>
                  <a:pt x="1323" y="0"/>
                </a:moveTo>
                <a:lnTo>
                  <a:pt x="2176" y="0"/>
                </a:lnTo>
                <a:lnTo>
                  <a:pt x="2176" y="683"/>
                </a:lnTo>
                <a:lnTo>
                  <a:pt x="1799" y="1077"/>
                </a:lnTo>
                <a:lnTo>
                  <a:pt x="0" y="1077"/>
                </a:lnTo>
                <a:lnTo>
                  <a:pt x="0" y="394"/>
                </a:lnTo>
                <a:lnTo>
                  <a:pt x="401" y="0"/>
                </a:lnTo>
                <a:lnTo>
                  <a:pt x="631" y="0"/>
                </a:lnTo>
              </a:path>
            </a:pathLst>
          </a:cu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01" name="Freeform 398"/>
          <p:cNvSpPr>
            <a:spLocks/>
          </p:cNvSpPr>
          <p:nvPr/>
        </p:nvSpPr>
        <p:spPr bwMode="auto">
          <a:xfrm>
            <a:off x="3573463" y="3997325"/>
            <a:ext cx="1182687" cy="427038"/>
          </a:xfrm>
          <a:custGeom>
            <a:avLst/>
            <a:gdLst>
              <a:gd name="T0" fmla="*/ 1182687 w 745"/>
              <a:gd name="T1" fmla="*/ 0 h 269"/>
              <a:gd name="T2" fmla="*/ 1182687 w 745"/>
              <a:gd name="T3" fmla="*/ 52388 h 269"/>
              <a:gd name="T4" fmla="*/ 922337 w 745"/>
              <a:gd name="T5" fmla="*/ 427038 h 269"/>
              <a:gd name="T6" fmla="*/ 0 w 745"/>
              <a:gd name="T7" fmla="*/ 427038 h 269"/>
              <a:gd name="T8" fmla="*/ 0 w 745"/>
              <a:gd name="T9" fmla="*/ 365125 h 269"/>
              <a:gd name="T10" fmla="*/ 344487 w 745"/>
              <a:gd name="T11" fmla="*/ 0 h 269"/>
              <a:gd name="T12" fmla="*/ 703262 w 745"/>
              <a:gd name="T13" fmla="*/ 0 h 269"/>
              <a:gd name="T14" fmla="*/ 1182687 w 745"/>
              <a:gd name="T15" fmla="*/ 0 h 2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45"/>
              <a:gd name="T25" fmla="*/ 0 h 269"/>
              <a:gd name="T26" fmla="*/ 745 w 745"/>
              <a:gd name="T27" fmla="*/ 269 h 26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45" h="269">
                <a:moveTo>
                  <a:pt x="745" y="0"/>
                </a:moveTo>
                <a:lnTo>
                  <a:pt x="745" y="33"/>
                </a:lnTo>
                <a:lnTo>
                  <a:pt x="581" y="269"/>
                </a:lnTo>
                <a:lnTo>
                  <a:pt x="0" y="269"/>
                </a:lnTo>
                <a:lnTo>
                  <a:pt x="0" y="230"/>
                </a:lnTo>
                <a:lnTo>
                  <a:pt x="217" y="0"/>
                </a:lnTo>
                <a:lnTo>
                  <a:pt x="443" y="0"/>
                </a:lnTo>
                <a:lnTo>
                  <a:pt x="745" y="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02" name="Freeform 399"/>
          <p:cNvSpPr>
            <a:spLocks/>
          </p:cNvSpPr>
          <p:nvPr/>
        </p:nvSpPr>
        <p:spPr bwMode="auto">
          <a:xfrm>
            <a:off x="3573463" y="3997325"/>
            <a:ext cx="1182687" cy="365125"/>
          </a:xfrm>
          <a:custGeom>
            <a:avLst/>
            <a:gdLst>
              <a:gd name="T0" fmla="*/ 1182687 w 745"/>
              <a:gd name="T1" fmla="*/ 0 h 230"/>
              <a:gd name="T2" fmla="*/ 922337 w 745"/>
              <a:gd name="T3" fmla="*/ 365125 h 230"/>
              <a:gd name="T4" fmla="*/ 0 w 745"/>
              <a:gd name="T5" fmla="*/ 365125 h 230"/>
              <a:gd name="T6" fmla="*/ 0 60000 65536"/>
              <a:gd name="T7" fmla="*/ 0 60000 65536"/>
              <a:gd name="T8" fmla="*/ 0 60000 65536"/>
              <a:gd name="T9" fmla="*/ 0 w 745"/>
              <a:gd name="T10" fmla="*/ 0 h 230"/>
              <a:gd name="T11" fmla="*/ 745 w 745"/>
              <a:gd name="T12" fmla="*/ 230 h 2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5" h="230">
                <a:moveTo>
                  <a:pt x="745" y="0"/>
                </a:moveTo>
                <a:lnTo>
                  <a:pt x="581" y="230"/>
                </a:lnTo>
                <a:lnTo>
                  <a:pt x="0" y="230"/>
                </a:ln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03" name="Line 400"/>
          <p:cNvSpPr>
            <a:spLocks noChangeShapeType="1"/>
          </p:cNvSpPr>
          <p:nvPr/>
        </p:nvSpPr>
        <p:spPr bwMode="auto">
          <a:xfrm>
            <a:off x="3182938" y="3590925"/>
            <a:ext cx="0" cy="1084263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04" name="Freeform 401"/>
          <p:cNvSpPr>
            <a:spLocks/>
          </p:cNvSpPr>
          <p:nvPr/>
        </p:nvSpPr>
        <p:spPr bwMode="auto">
          <a:xfrm>
            <a:off x="1235075" y="2716213"/>
            <a:ext cx="1192213" cy="614362"/>
          </a:xfrm>
          <a:custGeom>
            <a:avLst/>
            <a:gdLst>
              <a:gd name="T0" fmla="*/ 354013 w 751"/>
              <a:gd name="T1" fmla="*/ 0 h 387"/>
              <a:gd name="T2" fmla="*/ 1192213 w 751"/>
              <a:gd name="T3" fmla="*/ 0 h 387"/>
              <a:gd name="T4" fmla="*/ 1192213 w 751"/>
              <a:gd name="T5" fmla="*/ 260350 h 387"/>
              <a:gd name="T6" fmla="*/ 854075 w 751"/>
              <a:gd name="T7" fmla="*/ 614362 h 387"/>
              <a:gd name="T8" fmla="*/ 0 w 751"/>
              <a:gd name="T9" fmla="*/ 614362 h 387"/>
              <a:gd name="T10" fmla="*/ 0 w 751"/>
              <a:gd name="T11" fmla="*/ 354012 h 387"/>
              <a:gd name="T12" fmla="*/ 354013 w 751"/>
              <a:gd name="T13" fmla="*/ 0 h 3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51"/>
              <a:gd name="T22" fmla="*/ 0 h 387"/>
              <a:gd name="T23" fmla="*/ 751 w 751"/>
              <a:gd name="T24" fmla="*/ 387 h 3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51" h="387">
                <a:moveTo>
                  <a:pt x="223" y="0"/>
                </a:moveTo>
                <a:lnTo>
                  <a:pt x="751" y="0"/>
                </a:lnTo>
                <a:lnTo>
                  <a:pt x="751" y="164"/>
                </a:lnTo>
                <a:lnTo>
                  <a:pt x="538" y="387"/>
                </a:lnTo>
                <a:lnTo>
                  <a:pt x="0" y="387"/>
                </a:lnTo>
                <a:lnTo>
                  <a:pt x="0" y="223"/>
                </a:lnTo>
                <a:lnTo>
                  <a:pt x="223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05" name="Freeform 402"/>
          <p:cNvSpPr>
            <a:spLocks/>
          </p:cNvSpPr>
          <p:nvPr/>
        </p:nvSpPr>
        <p:spPr bwMode="auto">
          <a:xfrm>
            <a:off x="1235075" y="2716213"/>
            <a:ext cx="1192213" cy="358775"/>
          </a:xfrm>
          <a:custGeom>
            <a:avLst/>
            <a:gdLst>
              <a:gd name="T0" fmla="*/ 1192213 w 751"/>
              <a:gd name="T1" fmla="*/ 0 h 226"/>
              <a:gd name="T2" fmla="*/ 854075 w 751"/>
              <a:gd name="T3" fmla="*/ 358775 h 226"/>
              <a:gd name="T4" fmla="*/ 0 w 751"/>
              <a:gd name="T5" fmla="*/ 358775 h 226"/>
              <a:gd name="T6" fmla="*/ 0 60000 65536"/>
              <a:gd name="T7" fmla="*/ 0 60000 65536"/>
              <a:gd name="T8" fmla="*/ 0 60000 65536"/>
              <a:gd name="T9" fmla="*/ 0 w 751"/>
              <a:gd name="T10" fmla="*/ 0 h 226"/>
              <a:gd name="T11" fmla="*/ 751 w 751"/>
              <a:gd name="T12" fmla="*/ 226 h 2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1" h="226">
                <a:moveTo>
                  <a:pt x="751" y="0"/>
                </a:moveTo>
                <a:lnTo>
                  <a:pt x="538" y="226"/>
                </a:lnTo>
                <a:lnTo>
                  <a:pt x="0" y="226"/>
                </a:ln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06" name="Line 403"/>
          <p:cNvSpPr>
            <a:spLocks noChangeShapeType="1"/>
          </p:cNvSpPr>
          <p:nvPr/>
        </p:nvSpPr>
        <p:spPr bwMode="auto">
          <a:xfrm>
            <a:off x="2089150" y="3074988"/>
            <a:ext cx="0" cy="255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07" name="Freeform 404"/>
          <p:cNvSpPr>
            <a:spLocks/>
          </p:cNvSpPr>
          <p:nvPr/>
        </p:nvSpPr>
        <p:spPr bwMode="auto">
          <a:xfrm>
            <a:off x="561975" y="3232150"/>
            <a:ext cx="917575" cy="619125"/>
          </a:xfrm>
          <a:custGeom>
            <a:avLst/>
            <a:gdLst>
              <a:gd name="T0" fmla="*/ 917575 w 578"/>
              <a:gd name="T1" fmla="*/ 358775 h 390"/>
              <a:gd name="T2" fmla="*/ 673100 w 578"/>
              <a:gd name="T3" fmla="*/ 619125 h 390"/>
              <a:gd name="T4" fmla="*/ 0 w 578"/>
              <a:gd name="T5" fmla="*/ 619125 h 390"/>
              <a:gd name="T6" fmla="*/ 0 w 578"/>
              <a:gd name="T7" fmla="*/ 358775 h 390"/>
              <a:gd name="T8" fmla="*/ 338137 w 578"/>
              <a:gd name="T9" fmla="*/ 0 h 390"/>
              <a:gd name="T10" fmla="*/ 673100 w 578"/>
              <a:gd name="T11" fmla="*/ 0 h 3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8"/>
              <a:gd name="T19" fmla="*/ 0 h 390"/>
              <a:gd name="T20" fmla="*/ 578 w 578"/>
              <a:gd name="T21" fmla="*/ 390 h 3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8" h="390">
                <a:moveTo>
                  <a:pt x="578" y="226"/>
                </a:moveTo>
                <a:lnTo>
                  <a:pt x="424" y="390"/>
                </a:lnTo>
                <a:lnTo>
                  <a:pt x="0" y="390"/>
                </a:lnTo>
                <a:lnTo>
                  <a:pt x="0" y="226"/>
                </a:lnTo>
                <a:lnTo>
                  <a:pt x="213" y="0"/>
                </a:lnTo>
                <a:lnTo>
                  <a:pt x="424" y="0"/>
                </a:ln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08" name="Line 405"/>
          <p:cNvSpPr>
            <a:spLocks noChangeShapeType="1"/>
          </p:cNvSpPr>
          <p:nvPr/>
        </p:nvSpPr>
        <p:spPr bwMode="auto">
          <a:xfrm>
            <a:off x="1235075" y="3590925"/>
            <a:ext cx="0" cy="2603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09" name="Freeform 406"/>
          <p:cNvSpPr>
            <a:spLocks/>
          </p:cNvSpPr>
          <p:nvPr/>
        </p:nvSpPr>
        <p:spPr bwMode="auto">
          <a:xfrm>
            <a:off x="2089150" y="3232150"/>
            <a:ext cx="1011238" cy="619125"/>
          </a:xfrm>
          <a:custGeom>
            <a:avLst/>
            <a:gdLst>
              <a:gd name="T0" fmla="*/ 338138 w 637"/>
              <a:gd name="T1" fmla="*/ 0 h 390"/>
              <a:gd name="T2" fmla="*/ 1011238 w 637"/>
              <a:gd name="T3" fmla="*/ 0 h 390"/>
              <a:gd name="T4" fmla="*/ 1011238 w 637"/>
              <a:gd name="T5" fmla="*/ 265113 h 390"/>
              <a:gd name="T6" fmla="*/ 671513 w 637"/>
              <a:gd name="T7" fmla="*/ 619125 h 390"/>
              <a:gd name="T8" fmla="*/ 0 w 637"/>
              <a:gd name="T9" fmla="*/ 619125 h 390"/>
              <a:gd name="T10" fmla="*/ 0 w 637"/>
              <a:gd name="T11" fmla="*/ 358775 h 390"/>
              <a:gd name="T12" fmla="*/ 338138 w 637"/>
              <a:gd name="T13" fmla="*/ 0 h 3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7"/>
              <a:gd name="T22" fmla="*/ 0 h 390"/>
              <a:gd name="T23" fmla="*/ 637 w 637"/>
              <a:gd name="T24" fmla="*/ 390 h 3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7" h="390">
                <a:moveTo>
                  <a:pt x="213" y="0"/>
                </a:moveTo>
                <a:lnTo>
                  <a:pt x="637" y="0"/>
                </a:lnTo>
                <a:lnTo>
                  <a:pt x="637" y="167"/>
                </a:lnTo>
                <a:lnTo>
                  <a:pt x="423" y="390"/>
                </a:lnTo>
                <a:lnTo>
                  <a:pt x="0" y="390"/>
                </a:lnTo>
                <a:lnTo>
                  <a:pt x="0" y="226"/>
                </a:lnTo>
                <a:lnTo>
                  <a:pt x="213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10" name="Freeform 407"/>
          <p:cNvSpPr>
            <a:spLocks/>
          </p:cNvSpPr>
          <p:nvPr/>
        </p:nvSpPr>
        <p:spPr bwMode="auto">
          <a:xfrm>
            <a:off x="2089150" y="3236913"/>
            <a:ext cx="1011238" cy="354012"/>
          </a:xfrm>
          <a:custGeom>
            <a:avLst/>
            <a:gdLst>
              <a:gd name="T0" fmla="*/ 1011238 w 637"/>
              <a:gd name="T1" fmla="*/ 0 h 223"/>
              <a:gd name="T2" fmla="*/ 671513 w 637"/>
              <a:gd name="T3" fmla="*/ 354012 h 223"/>
              <a:gd name="T4" fmla="*/ 0 w 637"/>
              <a:gd name="T5" fmla="*/ 354012 h 223"/>
              <a:gd name="T6" fmla="*/ 0 60000 65536"/>
              <a:gd name="T7" fmla="*/ 0 60000 65536"/>
              <a:gd name="T8" fmla="*/ 0 60000 65536"/>
              <a:gd name="T9" fmla="*/ 0 w 637"/>
              <a:gd name="T10" fmla="*/ 0 h 223"/>
              <a:gd name="T11" fmla="*/ 637 w 637"/>
              <a:gd name="T12" fmla="*/ 223 h 2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7" h="223">
                <a:moveTo>
                  <a:pt x="637" y="0"/>
                </a:moveTo>
                <a:lnTo>
                  <a:pt x="423" y="223"/>
                </a:lnTo>
                <a:lnTo>
                  <a:pt x="0" y="223"/>
                </a:ln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11" name="Line 408"/>
          <p:cNvSpPr>
            <a:spLocks noChangeShapeType="1"/>
          </p:cNvSpPr>
          <p:nvPr/>
        </p:nvSpPr>
        <p:spPr bwMode="auto">
          <a:xfrm>
            <a:off x="2760663" y="3590925"/>
            <a:ext cx="0" cy="2603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12" name="Freeform 409"/>
          <p:cNvSpPr>
            <a:spLocks/>
          </p:cNvSpPr>
          <p:nvPr/>
        </p:nvSpPr>
        <p:spPr bwMode="auto">
          <a:xfrm>
            <a:off x="1235075" y="3330575"/>
            <a:ext cx="244475" cy="260350"/>
          </a:xfrm>
          <a:custGeom>
            <a:avLst/>
            <a:gdLst>
              <a:gd name="T0" fmla="*/ 244475 w 154"/>
              <a:gd name="T1" fmla="*/ 260350 h 164"/>
              <a:gd name="T2" fmla="*/ 0 w 154"/>
              <a:gd name="T3" fmla="*/ 260350 h 164"/>
              <a:gd name="T4" fmla="*/ 0 w 154"/>
              <a:gd name="T5" fmla="*/ 0 h 164"/>
              <a:gd name="T6" fmla="*/ 0 60000 65536"/>
              <a:gd name="T7" fmla="*/ 0 60000 65536"/>
              <a:gd name="T8" fmla="*/ 0 60000 65536"/>
              <a:gd name="T9" fmla="*/ 0 w 154"/>
              <a:gd name="T10" fmla="*/ 0 h 164"/>
              <a:gd name="T11" fmla="*/ 154 w 154"/>
              <a:gd name="T12" fmla="*/ 164 h 1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" h="164">
                <a:moveTo>
                  <a:pt x="154" y="164"/>
                </a:moveTo>
                <a:lnTo>
                  <a:pt x="0" y="164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13" name="Freeform 410"/>
          <p:cNvSpPr>
            <a:spLocks/>
          </p:cNvSpPr>
          <p:nvPr/>
        </p:nvSpPr>
        <p:spPr bwMode="auto">
          <a:xfrm>
            <a:off x="1479550" y="2971800"/>
            <a:ext cx="947738" cy="619125"/>
          </a:xfrm>
          <a:custGeom>
            <a:avLst/>
            <a:gdLst>
              <a:gd name="T0" fmla="*/ 947738 w 597"/>
              <a:gd name="T1" fmla="*/ 0 h 390"/>
              <a:gd name="T2" fmla="*/ 947738 w 597"/>
              <a:gd name="T3" fmla="*/ 265113 h 390"/>
              <a:gd name="T4" fmla="*/ 609600 w 597"/>
              <a:gd name="T5" fmla="*/ 619125 h 390"/>
              <a:gd name="T6" fmla="*/ 0 w 597"/>
              <a:gd name="T7" fmla="*/ 619125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597"/>
              <a:gd name="T13" fmla="*/ 0 h 390"/>
              <a:gd name="T14" fmla="*/ 597 w 597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7" h="390">
                <a:moveTo>
                  <a:pt x="597" y="0"/>
                </a:moveTo>
                <a:lnTo>
                  <a:pt x="597" y="167"/>
                </a:lnTo>
                <a:lnTo>
                  <a:pt x="384" y="390"/>
                </a:lnTo>
                <a:lnTo>
                  <a:pt x="0" y="390"/>
                </a:ln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14" name="Line 411"/>
          <p:cNvSpPr>
            <a:spLocks noChangeShapeType="1"/>
          </p:cNvSpPr>
          <p:nvPr/>
        </p:nvSpPr>
        <p:spPr bwMode="auto">
          <a:xfrm>
            <a:off x="2089150" y="3330575"/>
            <a:ext cx="0" cy="2603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085" name="Line 413"/>
          <p:cNvSpPr>
            <a:spLocks noChangeShapeType="1"/>
          </p:cNvSpPr>
          <p:nvPr/>
        </p:nvSpPr>
        <p:spPr bwMode="auto">
          <a:xfrm flipV="1">
            <a:off x="1484313" y="3908425"/>
            <a:ext cx="207962" cy="406400"/>
          </a:xfrm>
          <a:prstGeom prst="line">
            <a:avLst/>
          </a:prstGeom>
          <a:noFill/>
          <a:ln w="14351">
            <a:solidFill>
              <a:srgbClr val="0000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087" name="Line 415"/>
          <p:cNvSpPr>
            <a:spLocks noChangeShapeType="1"/>
          </p:cNvSpPr>
          <p:nvPr/>
        </p:nvSpPr>
        <p:spPr bwMode="auto">
          <a:xfrm flipV="1">
            <a:off x="952500" y="3856038"/>
            <a:ext cx="506413" cy="474662"/>
          </a:xfrm>
          <a:prstGeom prst="line">
            <a:avLst/>
          </a:prstGeom>
          <a:noFill/>
          <a:ln w="14351">
            <a:solidFill>
              <a:srgbClr val="0000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089" name="Line 417"/>
          <p:cNvSpPr>
            <a:spLocks noChangeShapeType="1"/>
          </p:cNvSpPr>
          <p:nvPr/>
        </p:nvSpPr>
        <p:spPr bwMode="auto">
          <a:xfrm flipH="1" flipV="1">
            <a:off x="1979613" y="3898900"/>
            <a:ext cx="198437" cy="420688"/>
          </a:xfrm>
          <a:prstGeom prst="line">
            <a:avLst/>
          </a:prstGeom>
          <a:noFill/>
          <a:ln w="14351">
            <a:solidFill>
              <a:srgbClr val="0000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091" name="Freeform 419"/>
          <p:cNvSpPr>
            <a:spLocks/>
          </p:cNvSpPr>
          <p:nvPr/>
        </p:nvSpPr>
        <p:spPr bwMode="auto">
          <a:xfrm>
            <a:off x="228600" y="3074988"/>
            <a:ext cx="3100388" cy="766762"/>
          </a:xfrm>
          <a:custGeom>
            <a:avLst/>
            <a:gdLst>
              <a:gd name="T0" fmla="*/ 0 w 595"/>
              <a:gd name="T1" fmla="*/ 161698 h 147"/>
              <a:gd name="T2" fmla="*/ 687817 w 595"/>
              <a:gd name="T3" fmla="*/ 266019 h 147"/>
              <a:gd name="T4" fmla="*/ 995251 w 595"/>
              <a:gd name="T5" fmla="*/ 756330 h 147"/>
              <a:gd name="T6" fmla="*/ 1406899 w 595"/>
              <a:gd name="T7" fmla="*/ 766762 h 147"/>
              <a:gd name="T8" fmla="*/ 1558010 w 595"/>
              <a:gd name="T9" fmla="*/ 766762 h 147"/>
              <a:gd name="T10" fmla="*/ 1969658 w 595"/>
              <a:gd name="T11" fmla="*/ 756330 h 147"/>
              <a:gd name="T12" fmla="*/ 2282302 w 595"/>
              <a:gd name="T13" fmla="*/ 266019 h 147"/>
              <a:gd name="T14" fmla="*/ 2964909 w 595"/>
              <a:gd name="T15" fmla="*/ 161698 h 147"/>
              <a:gd name="T16" fmla="*/ 3100388 w 595"/>
              <a:gd name="T17" fmla="*/ 192995 h 14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5"/>
              <a:gd name="T28" fmla="*/ 0 h 147"/>
              <a:gd name="T29" fmla="*/ 595 w 595"/>
              <a:gd name="T30" fmla="*/ 147 h 14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5" h="147">
                <a:moveTo>
                  <a:pt x="0" y="31"/>
                </a:moveTo>
                <a:cubicBezTo>
                  <a:pt x="0" y="31"/>
                  <a:pt x="150" y="0"/>
                  <a:pt x="132" y="51"/>
                </a:cubicBezTo>
                <a:cubicBezTo>
                  <a:pt x="132" y="51"/>
                  <a:pt x="82" y="140"/>
                  <a:pt x="191" y="145"/>
                </a:cubicBezTo>
                <a:cubicBezTo>
                  <a:pt x="191" y="145"/>
                  <a:pt x="228" y="147"/>
                  <a:pt x="270" y="147"/>
                </a:cubicBezTo>
                <a:cubicBezTo>
                  <a:pt x="299" y="147"/>
                  <a:pt x="299" y="147"/>
                  <a:pt x="299" y="147"/>
                </a:cubicBezTo>
                <a:cubicBezTo>
                  <a:pt x="341" y="147"/>
                  <a:pt x="378" y="145"/>
                  <a:pt x="378" y="145"/>
                </a:cubicBezTo>
                <a:cubicBezTo>
                  <a:pt x="487" y="140"/>
                  <a:pt x="438" y="51"/>
                  <a:pt x="438" y="51"/>
                </a:cubicBezTo>
                <a:cubicBezTo>
                  <a:pt x="419" y="0"/>
                  <a:pt x="569" y="31"/>
                  <a:pt x="569" y="31"/>
                </a:cubicBezTo>
                <a:cubicBezTo>
                  <a:pt x="595" y="37"/>
                  <a:pt x="595" y="37"/>
                  <a:pt x="595" y="37"/>
                </a:cubicBezTo>
              </a:path>
            </a:pathLst>
          </a:custGeom>
          <a:noFill/>
          <a:ln w="20701">
            <a:solidFill>
              <a:srgbClr val="0000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092" name="Oval 420"/>
          <p:cNvSpPr>
            <a:spLocks noChangeArrowheads="1"/>
          </p:cNvSpPr>
          <p:nvPr/>
        </p:nvSpPr>
        <p:spPr bwMode="auto">
          <a:xfrm>
            <a:off x="2155825" y="4189413"/>
            <a:ext cx="188913" cy="187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093" name="Oval 421"/>
          <p:cNvSpPr>
            <a:spLocks noChangeArrowheads="1"/>
          </p:cNvSpPr>
          <p:nvPr/>
        </p:nvSpPr>
        <p:spPr bwMode="auto">
          <a:xfrm>
            <a:off x="1312863" y="4189413"/>
            <a:ext cx="187325" cy="187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094" name="Oval 422"/>
          <p:cNvSpPr>
            <a:spLocks noChangeArrowheads="1"/>
          </p:cNvSpPr>
          <p:nvPr/>
        </p:nvSpPr>
        <p:spPr bwMode="auto">
          <a:xfrm>
            <a:off x="796925" y="4189413"/>
            <a:ext cx="187325" cy="187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22" name="Rectangle 423"/>
          <p:cNvSpPr>
            <a:spLocks noChangeArrowheads="1"/>
          </p:cNvSpPr>
          <p:nvPr/>
        </p:nvSpPr>
        <p:spPr bwMode="auto">
          <a:xfrm>
            <a:off x="1485900" y="3076575"/>
            <a:ext cx="3413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>
                <a:solidFill>
                  <a:srgbClr val="000000"/>
                </a:solidFill>
                <a:latin typeface="Helvetica" pitchFamily="34" charset="0"/>
              </a:rPr>
              <a:t>gate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23" name="Rectangle 424"/>
          <p:cNvSpPr>
            <a:spLocks noChangeArrowheads="1"/>
          </p:cNvSpPr>
          <p:nvPr/>
        </p:nvSpPr>
        <p:spPr bwMode="auto">
          <a:xfrm>
            <a:off x="627063" y="3605213"/>
            <a:ext cx="295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>
                <a:solidFill>
                  <a:srgbClr val="000000"/>
                </a:solidFill>
                <a:latin typeface="Helvetica" pitchFamily="34" charset="0"/>
              </a:rPr>
              <a:t>sou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24" name="Rectangle 425"/>
          <p:cNvSpPr>
            <a:spLocks noChangeArrowheads="1"/>
          </p:cNvSpPr>
          <p:nvPr/>
        </p:nvSpPr>
        <p:spPr bwMode="auto">
          <a:xfrm>
            <a:off x="922338" y="3605213"/>
            <a:ext cx="63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>
                <a:solidFill>
                  <a:srgbClr val="000000"/>
                </a:solidFill>
                <a:latin typeface="Helvetica" pitchFamily="34" charset="0"/>
              </a:rPr>
              <a:t>r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25" name="Rectangle 426"/>
          <p:cNvSpPr>
            <a:spLocks noChangeArrowheads="1"/>
          </p:cNvSpPr>
          <p:nvPr/>
        </p:nvSpPr>
        <p:spPr bwMode="auto">
          <a:xfrm>
            <a:off x="984250" y="360521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>
                <a:solidFill>
                  <a:srgbClr val="000000"/>
                </a:solidFill>
                <a:latin typeface="Helvetica" pitchFamily="34" charset="0"/>
              </a:rPr>
              <a:t>ce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26" name="Rectangle 427"/>
          <p:cNvSpPr>
            <a:spLocks noChangeArrowheads="1"/>
          </p:cNvSpPr>
          <p:nvPr/>
        </p:nvSpPr>
        <p:spPr bwMode="auto">
          <a:xfrm>
            <a:off x="2197100" y="3605213"/>
            <a:ext cx="4048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>
                <a:solidFill>
                  <a:srgbClr val="000000"/>
                </a:solidFill>
                <a:latin typeface="Helvetica" pitchFamily="34" charset="0"/>
              </a:rPr>
              <a:t>drain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27" name="Rectangle 428"/>
          <p:cNvSpPr>
            <a:spLocks noChangeArrowheads="1"/>
          </p:cNvSpPr>
          <p:nvPr/>
        </p:nvSpPr>
        <p:spPr bwMode="auto">
          <a:xfrm>
            <a:off x="1447800" y="3341688"/>
            <a:ext cx="1016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>
                <a:solidFill>
                  <a:srgbClr val="000000"/>
                </a:solidFill>
                <a:latin typeface="Helvetica" pitchFamily="34" charset="0"/>
              </a:rPr>
              <a:t>o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28" name="Rectangle 429"/>
          <p:cNvSpPr>
            <a:spLocks noChangeArrowheads="1"/>
          </p:cNvSpPr>
          <p:nvPr/>
        </p:nvSpPr>
        <p:spPr bwMode="auto">
          <a:xfrm>
            <a:off x="1544638" y="3341688"/>
            <a:ext cx="3317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>
                <a:solidFill>
                  <a:srgbClr val="000000"/>
                </a:solidFill>
                <a:latin typeface="Helvetica" pitchFamily="34" charset="0"/>
              </a:rPr>
              <a:t>xide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102" name="Line 430"/>
          <p:cNvSpPr>
            <a:spLocks noChangeShapeType="1"/>
          </p:cNvSpPr>
          <p:nvPr/>
        </p:nvSpPr>
        <p:spPr bwMode="auto">
          <a:xfrm>
            <a:off x="1235075" y="2497138"/>
            <a:ext cx="436563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103" name="Rectangle 431"/>
          <p:cNvSpPr>
            <a:spLocks noChangeArrowheads="1"/>
          </p:cNvSpPr>
          <p:nvPr/>
        </p:nvSpPr>
        <p:spPr bwMode="auto">
          <a:xfrm>
            <a:off x="787400" y="2097088"/>
            <a:ext cx="1049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A positive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voltage here...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127" name="Line 455"/>
          <p:cNvSpPr>
            <a:spLocks noChangeShapeType="1"/>
          </p:cNvSpPr>
          <p:nvPr/>
        </p:nvSpPr>
        <p:spPr bwMode="auto">
          <a:xfrm flipV="1">
            <a:off x="1749425" y="2371725"/>
            <a:ext cx="865188" cy="14271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32" name="Rectangle 456"/>
          <p:cNvSpPr>
            <a:spLocks noChangeArrowheads="1"/>
          </p:cNvSpPr>
          <p:nvPr/>
        </p:nvSpPr>
        <p:spPr bwMode="auto">
          <a:xfrm>
            <a:off x="2344738" y="4883150"/>
            <a:ext cx="555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(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33" name="Rectangle 457"/>
          <p:cNvSpPr>
            <a:spLocks noChangeArrowheads="1"/>
          </p:cNvSpPr>
          <p:nvPr/>
        </p:nvSpPr>
        <p:spPr bwMode="auto">
          <a:xfrm>
            <a:off x="2400300" y="48783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>
                <a:solidFill>
                  <a:srgbClr val="000000"/>
                </a:solidFill>
                <a:latin typeface="Helvetica" pitchFamily="34" charset="0"/>
              </a:rPr>
              <a:t>a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34" name="Rectangle 458"/>
          <p:cNvSpPr>
            <a:spLocks noChangeArrowheads="1"/>
          </p:cNvSpPr>
          <p:nvPr/>
        </p:nvSpPr>
        <p:spPr bwMode="auto">
          <a:xfrm>
            <a:off x="2493963" y="4883150"/>
            <a:ext cx="555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)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35" name="Line 459"/>
          <p:cNvSpPr>
            <a:spLocks noChangeShapeType="1"/>
          </p:cNvSpPr>
          <p:nvPr/>
        </p:nvSpPr>
        <p:spPr bwMode="auto">
          <a:xfrm>
            <a:off x="3605213" y="4435475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36" name="Line 460"/>
          <p:cNvSpPr>
            <a:spLocks noChangeShapeType="1"/>
          </p:cNvSpPr>
          <p:nvPr/>
        </p:nvSpPr>
        <p:spPr bwMode="auto">
          <a:xfrm>
            <a:off x="3641725" y="4435475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37" name="Line 461"/>
          <p:cNvSpPr>
            <a:spLocks noChangeShapeType="1"/>
          </p:cNvSpPr>
          <p:nvPr/>
        </p:nvSpPr>
        <p:spPr bwMode="auto">
          <a:xfrm>
            <a:off x="3683000" y="4435475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38" name="Line 462"/>
          <p:cNvSpPr>
            <a:spLocks noChangeShapeType="1"/>
          </p:cNvSpPr>
          <p:nvPr/>
        </p:nvSpPr>
        <p:spPr bwMode="auto">
          <a:xfrm>
            <a:off x="3724275" y="4435475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39" name="Line 463"/>
          <p:cNvSpPr>
            <a:spLocks noChangeShapeType="1"/>
          </p:cNvSpPr>
          <p:nvPr/>
        </p:nvSpPr>
        <p:spPr bwMode="auto">
          <a:xfrm>
            <a:off x="3767138" y="4435475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40" name="Line 464"/>
          <p:cNvSpPr>
            <a:spLocks noChangeShapeType="1"/>
          </p:cNvSpPr>
          <p:nvPr/>
        </p:nvSpPr>
        <p:spPr bwMode="auto">
          <a:xfrm>
            <a:off x="3808413" y="4435475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41" name="Line 465"/>
          <p:cNvSpPr>
            <a:spLocks noChangeShapeType="1"/>
          </p:cNvSpPr>
          <p:nvPr/>
        </p:nvSpPr>
        <p:spPr bwMode="auto">
          <a:xfrm>
            <a:off x="3849688" y="4435475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42" name="Line 466"/>
          <p:cNvSpPr>
            <a:spLocks noChangeShapeType="1"/>
          </p:cNvSpPr>
          <p:nvPr/>
        </p:nvSpPr>
        <p:spPr bwMode="auto">
          <a:xfrm>
            <a:off x="3890963" y="4435475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43" name="Line 467"/>
          <p:cNvSpPr>
            <a:spLocks noChangeShapeType="1"/>
          </p:cNvSpPr>
          <p:nvPr/>
        </p:nvSpPr>
        <p:spPr bwMode="auto">
          <a:xfrm>
            <a:off x="3933825" y="4435475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44" name="Line 468"/>
          <p:cNvSpPr>
            <a:spLocks noChangeShapeType="1"/>
          </p:cNvSpPr>
          <p:nvPr/>
        </p:nvSpPr>
        <p:spPr bwMode="auto">
          <a:xfrm>
            <a:off x="3975100" y="4435475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45" name="Line 469"/>
          <p:cNvSpPr>
            <a:spLocks noChangeShapeType="1"/>
          </p:cNvSpPr>
          <p:nvPr/>
        </p:nvSpPr>
        <p:spPr bwMode="auto">
          <a:xfrm>
            <a:off x="4016375" y="4435475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46" name="Line 470"/>
          <p:cNvSpPr>
            <a:spLocks noChangeShapeType="1"/>
          </p:cNvSpPr>
          <p:nvPr/>
        </p:nvSpPr>
        <p:spPr bwMode="auto">
          <a:xfrm>
            <a:off x="4057650" y="4435475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47" name="Line 471"/>
          <p:cNvSpPr>
            <a:spLocks noChangeShapeType="1"/>
          </p:cNvSpPr>
          <p:nvPr/>
        </p:nvSpPr>
        <p:spPr bwMode="auto">
          <a:xfrm>
            <a:off x="4100513" y="4435475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48" name="Line 472"/>
          <p:cNvSpPr>
            <a:spLocks noChangeShapeType="1"/>
          </p:cNvSpPr>
          <p:nvPr/>
        </p:nvSpPr>
        <p:spPr bwMode="auto">
          <a:xfrm>
            <a:off x="4141788" y="4435475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49" name="Line 473"/>
          <p:cNvSpPr>
            <a:spLocks noChangeShapeType="1"/>
          </p:cNvSpPr>
          <p:nvPr/>
        </p:nvSpPr>
        <p:spPr bwMode="auto">
          <a:xfrm>
            <a:off x="4183063" y="4435475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50" name="Line 474"/>
          <p:cNvSpPr>
            <a:spLocks noChangeShapeType="1"/>
          </p:cNvSpPr>
          <p:nvPr/>
        </p:nvSpPr>
        <p:spPr bwMode="auto">
          <a:xfrm>
            <a:off x="4224338" y="4435475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51" name="Line 475"/>
          <p:cNvSpPr>
            <a:spLocks noChangeShapeType="1"/>
          </p:cNvSpPr>
          <p:nvPr/>
        </p:nvSpPr>
        <p:spPr bwMode="auto">
          <a:xfrm>
            <a:off x="4267200" y="4435475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52" name="Line 476"/>
          <p:cNvSpPr>
            <a:spLocks noChangeShapeType="1"/>
          </p:cNvSpPr>
          <p:nvPr/>
        </p:nvSpPr>
        <p:spPr bwMode="auto">
          <a:xfrm>
            <a:off x="4308475" y="4435475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53" name="Line 477"/>
          <p:cNvSpPr>
            <a:spLocks noChangeShapeType="1"/>
          </p:cNvSpPr>
          <p:nvPr/>
        </p:nvSpPr>
        <p:spPr bwMode="auto">
          <a:xfrm>
            <a:off x="4349750" y="4435475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54" name="Line 478"/>
          <p:cNvSpPr>
            <a:spLocks noChangeShapeType="1"/>
          </p:cNvSpPr>
          <p:nvPr/>
        </p:nvSpPr>
        <p:spPr bwMode="auto">
          <a:xfrm>
            <a:off x="4391025" y="4435475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55" name="Line 479"/>
          <p:cNvSpPr>
            <a:spLocks noChangeShapeType="1"/>
          </p:cNvSpPr>
          <p:nvPr/>
        </p:nvSpPr>
        <p:spPr bwMode="auto">
          <a:xfrm>
            <a:off x="4433888" y="4435475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56" name="Line 480"/>
          <p:cNvSpPr>
            <a:spLocks noChangeShapeType="1"/>
          </p:cNvSpPr>
          <p:nvPr/>
        </p:nvSpPr>
        <p:spPr bwMode="auto">
          <a:xfrm>
            <a:off x="4475163" y="4435475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57" name="Line 481"/>
          <p:cNvSpPr>
            <a:spLocks noChangeShapeType="1"/>
          </p:cNvSpPr>
          <p:nvPr/>
        </p:nvSpPr>
        <p:spPr bwMode="auto">
          <a:xfrm>
            <a:off x="4543425" y="4362450"/>
            <a:ext cx="0" cy="8731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58" name="Line 482"/>
          <p:cNvSpPr>
            <a:spLocks noChangeShapeType="1"/>
          </p:cNvSpPr>
          <p:nvPr/>
        </p:nvSpPr>
        <p:spPr bwMode="auto">
          <a:xfrm>
            <a:off x="4573588" y="4319588"/>
            <a:ext cx="0" cy="88900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59" name="Line 483"/>
          <p:cNvSpPr>
            <a:spLocks noChangeShapeType="1"/>
          </p:cNvSpPr>
          <p:nvPr/>
        </p:nvSpPr>
        <p:spPr bwMode="auto">
          <a:xfrm>
            <a:off x="4600575" y="4278313"/>
            <a:ext cx="0" cy="93662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60" name="Line 484"/>
          <p:cNvSpPr>
            <a:spLocks noChangeShapeType="1"/>
          </p:cNvSpPr>
          <p:nvPr/>
        </p:nvSpPr>
        <p:spPr bwMode="auto">
          <a:xfrm>
            <a:off x="4630738" y="4241800"/>
            <a:ext cx="0" cy="88900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61" name="Line 485"/>
          <p:cNvSpPr>
            <a:spLocks noChangeShapeType="1"/>
          </p:cNvSpPr>
          <p:nvPr/>
        </p:nvSpPr>
        <p:spPr bwMode="auto">
          <a:xfrm>
            <a:off x="4657725" y="4200525"/>
            <a:ext cx="0" cy="88900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62" name="Line 486"/>
          <p:cNvSpPr>
            <a:spLocks noChangeShapeType="1"/>
          </p:cNvSpPr>
          <p:nvPr/>
        </p:nvSpPr>
        <p:spPr bwMode="auto">
          <a:xfrm>
            <a:off x="4689475" y="4159250"/>
            <a:ext cx="0" cy="93663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63" name="Line 487"/>
          <p:cNvSpPr>
            <a:spLocks noChangeShapeType="1"/>
          </p:cNvSpPr>
          <p:nvPr/>
        </p:nvSpPr>
        <p:spPr bwMode="auto">
          <a:xfrm>
            <a:off x="4714875" y="4116388"/>
            <a:ext cx="0" cy="95250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64" name="Line 488"/>
          <p:cNvSpPr>
            <a:spLocks noChangeShapeType="1"/>
          </p:cNvSpPr>
          <p:nvPr/>
        </p:nvSpPr>
        <p:spPr bwMode="auto">
          <a:xfrm>
            <a:off x="4746625" y="4079875"/>
            <a:ext cx="0" cy="88900"/>
          </a:xfrm>
          <a:prstGeom prst="line">
            <a:avLst/>
          </a:prstGeom>
          <a:noFill/>
          <a:ln w="20638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65" name="Line 489"/>
          <p:cNvSpPr>
            <a:spLocks noChangeShapeType="1"/>
          </p:cNvSpPr>
          <p:nvPr/>
        </p:nvSpPr>
        <p:spPr bwMode="auto">
          <a:xfrm>
            <a:off x="4495800" y="4362450"/>
            <a:ext cx="0" cy="6191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66" name="Freeform 490"/>
          <p:cNvSpPr>
            <a:spLocks/>
          </p:cNvSpPr>
          <p:nvPr/>
        </p:nvSpPr>
        <p:spPr bwMode="auto">
          <a:xfrm>
            <a:off x="4011613" y="4116388"/>
            <a:ext cx="312737" cy="130175"/>
          </a:xfrm>
          <a:custGeom>
            <a:avLst/>
            <a:gdLst>
              <a:gd name="T0" fmla="*/ 0 w 197"/>
              <a:gd name="T1" fmla="*/ 100012 h 82"/>
              <a:gd name="T2" fmla="*/ 77787 w 197"/>
              <a:gd name="T3" fmla="*/ 0 h 82"/>
              <a:gd name="T4" fmla="*/ 312737 w 197"/>
              <a:gd name="T5" fmla="*/ 0 h 82"/>
              <a:gd name="T6" fmla="*/ 312737 w 197"/>
              <a:gd name="T7" fmla="*/ 26988 h 82"/>
              <a:gd name="T8" fmla="*/ 228600 w 197"/>
              <a:gd name="T9" fmla="*/ 130175 h 82"/>
              <a:gd name="T10" fmla="*/ 0 w 197"/>
              <a:gd name="T11" fmla="*/ 130175 h 82"/>
              <a:gd name="T12" fmla="*/ 0 w 197"/>
              <a:gd name="T13" fmla="*/ 10001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7"/>
              <a:gd name="T22" fmla="*/ 0 h 82"/>
              <a:gd name="T23" fmla="*/ 197 w 19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7" h="82">
                <a:moveTo>
                  <a:pt x="0" y="63"/>
                </a:moveTo>
                <a:lnTo>
                  <a:pt x="49" y="0"/>
                </a:lnTo>
                <a:lnTo>
                  <a:pt x="197" y="0"/>
                </a:lnTo>
                <a:lnTo>
                  <a:pt x="197" y="17"/>
                </a:lnTo>
                <a:lnTo>
                  <a:pt x="144" y="82"/>
                </a:lnTo>
                <a:lnTo>
                  <a:pt x="0" y="82"/>
                </a:lnTo>
                <a:lnTo>
                  <a:pt x="0" y="63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67" name="Freeform 491"/>
          <p:cNvSpPr>
            <a:spLocks/>
          </p:cNvSpPr>
          <p:nvPr/>
        </p:nvSpPr>
        <p:spPr bwMode="auto">
          <a:xfrm>
            <a:off x="4011613" y="4116388"/>
            <a:ext cx="312737" cy="100012"/>
          </a:xfrm>
          <a:custGeom>
            <a:avLst/>
            <a:gdLst>
              <a:gd name="T0" fmla="*/ 312737 w 197"/>
              <a:gd name="T1" fmla="*/ 0 h 63"/>
              <a:gd name="T2" fmla="*/ 228600 w 197"/>
              <a:gd name="T3" fmla="*/ 100012 h 63"/>
              <a:gd name="T4" fmla="*/ 0 w 197"/>
              <a:gd name="T5" fmla="*/ 100012 h 63"/>
              <a:gd name="T6" fmla="*/ 0 60000 65536"/>
              <a:gd name="T7" fmla="*/ 0 60000 65536"/>
              <a:gd name="T8" fmla="*/ 0 60000 65536"/>
              <a:gd name="T9" fmla="*/ 0 w 197"/>
              <a:gd name="T10" fmla="*/ 0 h 63"/>
              <a:gd name="T11" fmla="*/ 197 w 197"/>
              <a:gd name="T12" fmla="*/ 63 h 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63">
                <a:moveTo>
                  <a:pt x="197" y="0"/>
                </a:moveTo>
                <a:lnTo>
                  <a:pt x="144" y="63"/>
                </a:lnTo>
                <a:lnTo>
                  <a:pt x="0" y="63"/>
                </a:lnTo>
              </a:path>
            </a:pathLst>
          </a:custGeom>
          <a:noFill/>
          <a:ln w="9525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68" name="Line 492"/>
          <p:cNvSpPr>
            <a:spLocks noChangeShapeType="1"/>
          </p:cNvSpPr>
          <p:nvPr/>
        </p:nvSpPr>
        <p:spPr bwMode="auto">
          <a:xfrm>
            <a:off x="4240213" y="4216400"/>
            <a:ext cx="0" cy="301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69" name="Freeform 493"/>
          <p:cNvSpPr>
            <a:spLocks/>
          </p:cNvSpPr>
          <p:nvPr/>
        </p:nvSpPr>
        <p:spPr bwMode="auto">
          <a:xfrm>
            <a:off x="3740150" y="3355975"/>
            <a:ext cx="427038" cy="808038"/>
          </a:xfrm>
          <a:custGeom>
            <a:avLst/>
            <a:gdLst>
              <a:gd name="T0" fmla="*/ 0 w 82"/>
              <a:gd name="T1" fmla="*/ 93837 h 155"/>
              <a:gd name="T2" fmla="*/ 171857 w 82"/>
              <a:gd name="T3" fmla="*/ 145968 h 155"/>
              <a:gd name="T4" fmla="*/ 427038 w 82"/>
              <a:gd name="T5" fmla="*/ 808038 h 155"/>
              <a:gd name="T6" fmla="*/ 0 60000 65536"/>
              <a:gd name="T7" fmla="*/ 0 60000 65536"/>
              <a:gd name="T8" fmla="*/ 0 60000 65536"/>
              <a:gd name="T9" fmla="*/ 0 w 82"/>
              <a:gd name="T10" fmla="*/ 0 h 155"/>
              <a:gd name="T11" fmla="*/ 82 w 82"/>
              <a:gd name="T12" fmla="*/ 155 h 1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" h="155">
                <a:moveTo>
                  <a:pt x="0" y="18"/>
                </a:moveTo>
                <a:cubicBezTo>
                  <a:pt x="0" y="18"/>
                  <a:pt x="17" y="0"/>
                  <a:pt x="33" y="28"/>
                </a:cubicBezTo>
                <a:cubicBezTo>
                  <a:pt x="33" y="28"/>
                  <a:pt x="52" y="83"/>
                  <a:pt x="82" y="155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0" name="Rectangle 494"/>
          <p:cNvSpPr>
            <a:spLocks noChangeArrowheads="1"/>
          </p:cNvSpPr>
          <p:nvPr/>
        </p:nvSpPr>
        <p:spPr bwMode="auto">
          <a:xfrm>
            <a:off x="4257675" y="3443288"/>
            <a:ext cx="3952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IC pa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1" name="Rectangle 495"/>
          <p:cNvSpPr>
            <a:spLocks noChangeArrowheads="1"/>
          </p:cNvSpPr>
          <p:nvPr/>
        </p:nvSpPr>
        <p:spPr bwMode="auto">
          <a:xfrm>
            <a:off x="4656138" y="3443288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c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2" name="Rectangle 496"/>
          <p:cNvSpPr>
            <a:spLocks noChangeArrowheads="1"/>
          </p:cNvSpPr>
          <p:nvPr/>
        </p:nvSpPr>
        <p:spPr bwMode="auto">
          <a:xfrm>
            <a:off x="4735513" y="3443288"/>
            <a:ext cx="3587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kage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3" name="Rectangle 497"/>
          <p:cNvSpPr>
            <a:spLocks noChangeArrowheads="1"/>
          </p:cNvSpPr>
          <p:nvPr/>
        </p:nvSpPr>
        <p:spPr bwMode="auto">
          <a:xfrm>
            <a:off x="4564063" y="4822825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IC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4" name="Freeform 498"/>
          <p:cNvSpPr>
            <a:spLocks/>
          </p:cNvSpPr>
          <p:nvPr/>
        </p:nvSpPr>
        <p:spPr bwMode="auto">
          <a:xfrm>
            <a:off x="327025" y="2965450"/>
            <a:ext cx="3454400" cy="625475"/>
          </a:xfrm>
          <a:custGeom>
            <a:avLst/>
            <a:gdLst>
              <a:gd name="T0" fmla="*/ 0 w 2176"/>
              <a:gd name="T1" fmla="*/ 625475 h 394"/>
              <a:gd name="T2" fmla="*/ 2855912 w 2176"/>
              <a:gd name="T3" fmla="*/ 625475 h 394"/>
              <a:gd name="T4" fmla="*/ 3454400 w 2176"/>
              <a:gd name="T5" fmla="*/ 0 h 394"/>
              <a:gd name="T6" fmla="*/ 0 60000 65536"/>
              <a:gd name="T7" fmla="*/ 0 60000 65536"/>
              <a:gd name="T8" fmla="*/ 0 60000 65536"/>
              <a:gd name="T9" fmla="*/ 0 w 2176"/>
              <a:gd name="T10" fmla="*/ 0 h 394"/>
              <a:gd name="T11" fmla="*/ 2176 w 2176"/>
              <a:gd name="T12" fmla="*/ 394 h 3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94">
                <a:moveTo>
                  <a:pt x="0" y="394"/>
                </a:moveTo>
                <a:lnTo>
                  <a:pt x="1799" y="394"/>
                </a:lnTo>
                <a:lnTo>
                  <a:pt x="2176" y="0"/>
                </a:lnTo>
              </a:path>
            </a:pathLst>
          </a:cu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5" name="Line 499"/>
          <p:cNvSpPr>
            <a:spLocks noChangeShapeType="1"/>
          </p:cNvSpPr>
          <p:nvPr/>
        </p:nvSpPr>
        <p:spPr bwMode="auto">
          <a:xfrm>
            <a:off x="4419600" y="3657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6" name="Line 500"/>
          <p:cNvSpPr>
            <a:spLocks noChangeShapeType="1"/>
          </p:cNvSpPr>
          <p:nvPr/>
        </p:nvSpPr>
        <p:spPr bwMode="auto">
          <a:xfrm flipH="1" flipV="1">
            <a:off x="4191000" y="4191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173" name="Rectangle 501"/>
          <p:cNvSpPr>
            <a:spLocks noChangeArrowheads="1"/>
          </p:cNvSpPr>
          <p:nvPr/>
        </p:nvSpPr>
        <p:spPr bwMode="auto">
          <a:xfrm>
            <a:off x="2667000" y="2117725"/>
            <a:ext cx="20796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...attracts electrons here,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turning the channel between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the source and drain into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a conductor</a:t>
            </a:r>
          </a:p>
        </p:txBody>
      </p:sp>
      <p:sp>
        <p:nvSpPr>
          <p:cNvPr id="7278" name="Freeform 505"/>
          <p:cNvSpPr>
            <a:spLocks/>
          </p:cNvSpPr>
          <p:nvPr/>
        </p:nvSpPr>
        <p:spPr bwMode="auto">
          <a:xfrm>
            <a:off x="233363" y="3189288"/>
            <a:ext cx="700087" cy="349250"/>
          </a:xfrm>
          <a:custGeom>
            <a:avLst/>
            <a:gdLst>
              <a:gd name="T0" fmla="*/ 0 w 441"/>
              <a:gd name="T1" fmla="*/ 44450 h 220"/>
              <a:gd name="T2" fmla="*/ 233362 w 441"/>
              <a:gd name="T3" fmla="*/ 11112 h 220"/>
              <a:gd name="T4" fmla="*/ 423862 w 441"/>
              <a:gd name="T5" fmla="*/ 1588 h 220"/>
              <a:gd name="T6" fmla="*/ 595312 w 441"/>
              <a:gd name="T7" fmla="*/ 11112 h 220"/>
              <a:gd name="T8" fmla="*/ 685800 w 441"/>
              <a:gd name="T9" fmla="*/ 73025 h 220"/>
              <a:gd name="T10" fmla="*/ 685800 w 441"/>
              <a:gd name="T11" fmla="*/ 153988 h 220"/>
              <a:gd name="T12" fmla="*/ 647700 w 441"/>
              <a:gd name="T13" fmla="*/ 220663 h 220"/>
              <a:gd name="T14" fmla="*/ 628650 w 441"/>
              <a:gd name="T15" fmla="*/ 349250 h 2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41"/>
              <a:gd name="T25" fmla="*/ 0 h 220"/>
              <a:gd name="T26" fmla="*/ 441 w 441"/>
              <a:gd name="T27" fmla="*/ 220 h 2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41" h="220">
                <a:moveTo>
                  <a:pt x="0" y="28"/>
                </a:moveTo>
                <a:cubicBezTo>
                  <a:pt x="51" y="19"/>
                  <a:pt x="103" y="11"/>
                  <a:pt x="147" y="7"/>
                </a:cubicBezTo>
                <a:cubicBezTo>
                  <a:pt x="191" y="3"/>
                  <a:pt x="229" y="1"/>
                  <a:pt x="267" y="1"/>
                </a:cubicBezTo>
                <a:cubicBezTo>
                  <a:pt x="305" y="1"/>
                  <a:pt x="348" y="0"/>
                  <a:pt x="375" y="7"/>
                </a:cubicBezTo>
                <a:cubicBezTo>
                  <a:pt x="402" y="14"/>
                  <a:pt x="423" y="31"/>
                  <a:pt x="432" y="46"/>
                </a:cubicBezTo>
                <a:cubicBezTo>
                  <a:pt x="441" y="61"/>
                  <a:pt x="436" y="82"/>
                  <a:pt x="432" y="97"/>
                </a:cubicBezTo>
                <a:cubicBezTo>
                  <a:pt x="428" y="112"/>
                  <a:pt x="414" y="119"/>
                  <a:pt x="408" y="139"/>
                </a:cubicBezTo>
                <a:cubicBezTo>
                  <a:pt x="402" y="159"/>
                  <a:pt x="399" y="189"/>
                  <a:pt x="396" y="22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30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66667E-6 3.7037E-7 C 0.02499 -0.02709 0.04999 -0.05417 0.06093 -0.06667 " pathEditMode="relative" ptsTypes="aA">
                                      <p:cBhvr>
                                        <p:cTn id="31" dur="2000" fill="hold"/>
                                        <p:tgtEl>
                                          <p:spTgt spid="290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-0.01829 C 0.01875 -0.0426 0.03056 -0.0669 0.03524 -0.07662 " pathEditMode="relative" ptsTypes="aA">
                                      <p:cBhvr>
                                        <p:cTn id="33" dur="2000" fill="hold"/>
                                        <p:tgtEl>
                                          <p:spTgt spid="29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-2.96296E-6 C -0.01424 -0.03079 -0.02831 -0.06134 -0.03438 -0.07292 " pathEditMode="relative" ptsTypes="aA">
                                      <p:cBhvr>
                                        <p:cTn id="35" dur="2000" fill="hold"/>
                                        <p:tgtEl>
                                          <p:spTgt spid="290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9" grpId="0" autoUpdateAnimBg="0"/>
      <p:bldP spid="28700" grpId="0" autoUpdateAnimBg="0"/>
      <p:bldP spid="29085" grpId="0" animBg="1"/>
      <p:bldP spid="29087" grpId="0" animBg="1"/>
      <p:bldP spid="29089" grpId="0" animBg="1"/>
      <p:bldP spid="29091" grpId="0" animBg="1"/>
      <p:bldP spid="29092" grpId="0" animBg="1"/>
      <p:bldP spid="29093" grpId="0" animBg="1"/>
      <p:bldP spid="29094" grpId="0" animBg="1"/>
      <p:bldP spid="29102" grpId="0" animBg="1"/>
      <p:bldP spid="29103" grpId="0"/>
      <p:bldP spid="29127" grpId="0" animBg="1"/>
      <p:bldP spid="291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45127" y="4267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Again, there’s propagation delay before the adder starts to change.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410200" y="3157538"/>
            <a:ext cx="184486" cy="3476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3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00600" y="4267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 value in the latch changes too!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62600" y="2590800"/>
            <a:ext cx="4572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3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45127" y="4267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 next falling edge comes along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62600" y="3331369"/>
            <a:ext cx="565486" cy="9358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6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24600" y="4267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 adder stabilizes.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172200" y="3114028"/>
            <a:ext cx="1066800" cy="11531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24600" y="4267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 latch locked with the wrong value!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477000" y="2743200"/>
            <a:ext cx="304800" cy="1524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7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24600" y="4267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 next positive edge comes along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678882" y="3389531"/>
            <a:ext cx="0" cy="8776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01736" y="5257800"/>
            <a:ext cx="275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Flip-flop grabs new value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48400" y="2710935"/>
            <a:ext cx="1371600" cy="144779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4158734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Latch opens again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096000" y="2971800"/>
            <a:ext cx="1524000" cy="24706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CYCLE CPU</a:t>
            </a:r>
            <a:endParaRPr lang="en-US" dirty="0"/>
          </a:p>
        </p:txBody>
      </p:sp>
      <p:pic>
        <p:nvPicPr>
          <p:cNvPr id="8194" name="Picture 2" descr="C:\Users\austin\Dropbox\LC2k datapath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629400" cy="46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5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abstract machine that can be in one of a finite number of states at a time. </a:t>
            </a:r>
          </a:p>
          <a:p>
            <a:r>
              <a:rPr lang="en-US" dirty="0" smtClean="0"/>
              <a:t>Transitions between states occur based on input.</a:t>
            </a:r>
          </a:p>
          <a:p>
            <a:pPr lvl="1"/>
            <a:r>
              <a:rPr lang="en-US" dirty="0" smtClean="0"/>
              <a:t>For each state, a transition matrix is defined that determines which state is next based on the input.</a:t>
            </a:r>
          </a:p>
          <a:p>
            <a:r>
              <a:rPr lang="en-US" dirty="0" smtClean="0"/>
              <a:t>Usually implemented in hardware with numbered states, and using D Flip-flops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You’ll see this again later…</a:t>
            </a:r>
          </a:p>
          <a:p>
            <a:r>
              <a:rPr lang="en-US" dirty="0" smtClean="0"/>
              <a:t>Implemented as a two bit counter:</a:t>
            </a:r>
          </a:p>
          <a:p>
            <a:pPr lvl="1"/>
            <a:r>
              <a:rPr lang="en-US" dirty="0" smtClean="0"/>
              <a:t>Increments on T</a:t>
            </a:r>
          </a:p>
          <a:p>
            <a:pPr lvl="1"/>
            <a:r>
              <a:rPr lang="en-US" dirty="0" smtClean="0"/>
              <a:t>Decrements on NT (not 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FSM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81200" y="3638745"/>
            <a:ext cx="5372100" cy="1590675"/>
            <a:chOff x="2057400" y="3620022"/>
            <a:chExt cx="5372100" cy="1590675"/>
          </a:xfrm>
        </p:grpSpPr>
        <p:pic>
          <p:nvPicPr>
            <p:cNvPr id="23554" name="Picture 2" descr="File:Branch prediction 2bit saturating counter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620022"/>
              <a:ext cx="5372100" cy="159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971800" y="44958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00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38600" y="4495799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9200" y="4495798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0" y="4495800"/>
              <a:ext cx="3431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45382" y="6336081"/>
            <a:ext cx="5665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hlinkClick r:id="rId3"/>
              </a:rPr>
              <a:t>http://en.m.wikipedia.org/wiki/File:Branch_prediction_2bit_saturating_counter.gif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9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4A8C31-79DE-453E-98BB-C22DF6A11AD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23" name="Group 222"/>
          <p:cNvGrpSpPr/>
          <p:nvPr/>
        </p:nvGrpSpPr>
        <p:grpSpPr>
          <a:xfrm>
            <a:off x="1197741" y="992908"/>
            <a:ext cx="3446003" cy="476250"/>
            <a:chOff x="914403" y="1134577"/>
            <a:chExt cx="3446003" cy="476250"/>
          </a:xfrm>
        </p:grpSpPr>
        <p:grpSp>
          <p:nvGrpSpPr>
            <p:cNvPr id="199" name="Group 198"/>
            <p:cNvGrpSpPr/>
            <p:nvPr/>
          </p:nvGrpSpPr>
          <p:grpSpPr>
            <a:xfrm>
              <a:off x="1803808" y="1134577"/>
              <a:ext cx="2556598" cy="476250"/>
              <a:chOff x="1803808" y="1396341"/>
              <a:chExt cx="2556598" cy="4762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1803808" y="1403634"/>
                    <a:ext cx="42479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  <a:ea typeface="Cambria Math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000000"/>
                      </a:solidFill>
                      <a:latin typeface="Cambria" pitchFamily="18" charset="0"/>
                      <a:ea typeface="Cambria Math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3808" y="1403634"/>
                    <a:ext cx="424796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8" name="Group 253"/>
              <p:cNvGrpSpPr>
                <a:grpSpLocks noChangeAspect="1"/>
              </p:cNvGrpSpPr>
              <p:nvPr/>
            </p:nvGrpSpPr>
            <p:grpSpPr bwMode="auto">
              <a:xfrm>
                <a:off x="2245790" y="1396341"/>
                <a:ext cx="1524000" cy="476250"/>
                <a:chOff x="2976" y="1424"/>
                <a:chExt cx="480" cy="150"/>
              </a:xfrm>
            </p:grpSpPr>
            <p:sp>
              <p:nvSpPr>
                <p:cNvPr id="179" name="Oval 254"/>
                <p:cNvSpPr>
                  <a:spLocks noChangeAspect="1" noChangeArrowheads="1"/>
                </p:cNvSpPr>
                <p:nvPr/>
              </p:nvSpPr>
              <p:spPr bwMode="auto">
                <a:xfrm>
                  <a:off x="3305" y="1476"/>
                  <a:ext cx="48" cy="47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0" name="Line 255"/>
                <p:cNvSpPr>
                  <a:spLocks noChangeAspect="1" noChangeShapeType="1"/>
                </p:cNvSpPr>
                <p:nvPr/>
              </p:nvSpPr>
              <p:spPr bwMode="auto">
                <a:xfrm>
                  <a:off x="3353" y="1499"/>
                  <a:ext cx="10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1" name="Line 256"/>
                <p:cNvSpPr>
                  <a:spLocks noChangeAspect="1" noChangeShapeType="1"/>
                </p:cNvSpPr>
                <p:nvPr/>
              </p:nvSpPr>
              <p:spPr bwMode="auto">
                <a:xfrm>
                  <a:off x="2976" y="1499"/>
                  <a:ext cx="14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2" name="AutoShape 257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3140" y="1407"/>
                  <a:ext cx="150" cy="184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3864757" y="1403634"/>
                    <a:ext cx="49564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′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757" y="1403634"/>
                    <a:ext cx="495649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6" name="TextBox 215"/>
            <p:cNvSpPr txBox="1"/>
            <p:nvPr/>
          </p:nvSpPr>
          <p:spPr>
            <a:xfrm>
              <a:off x="914403" y="1141870"/>
              <a:ext cx="773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Cambria" pitchFamily="18" charset="0"/>
                </a:rPr>
                <a:t>NOT</a:t>
              </a:r>
              <a:endParaRPr lang="en-US" sz="24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1197741" y="1494114"/>
            <a:ext cx="3542631" cy="830997"/>
            <a:chOff x="914403" y="1578919"/>
            <a:chExt cx="3542631" cy="830997"/>
          </a:xfrm>
        </p:grpSpPr>
        <p:grpSp>
          <p:nvGrpSpPr>
            <p:cNvPr id="215" name="Group 214"/>
            <p:cNvGrpSpPr/>
            <p:nvPr/>
          </p:nvGrpSpPr>
          <p:grpSpPr>
            <a:xfrm>
              <a:off x="1803808" y="1578919"/>
              <a:ext cx="2653226" cy="830997"/>
              <a:chOff x="1803808" y="1578919"/>
              <a:chExt cx="2653226" cy="830997"/>
            </a:xfrm>
          </p:grpSpPr>
          <p:grpSp>
            <p:nvGrpSpPr>
              <p:cNvPr id="168" name="Group 221"/>
              <p:cNvGrpSpPr>
                <a:grpSpLocks noChangeAspect="1"/>
              </p:cNvGrpSpPr>
              <p:nvPr/>
            </p:nvGrpSpPr>
            <p:grpSpPr bwMode="auto">
              <a:xfrm>
                <a:off x="2245790" y="1757086"/>
                <a:ext cx="1517650" cy="474663"/>
                <a:chOff x="2304" y="1721"/>
                <a:chExt cx="476" cy="149"/>
              </a:xfrm>
            </p:grpSpPr>
            <p:sp>
              <p:nvSpPr>
                <p:cNvPr id="169" name="Oval 222"/>
                <p:cNvSpPr>
                  <a:spLocks noChangeAspect="1" noChangeArrowheads="1"/>
                </p:cNvSpPr>
                <p:nvPr/>
              </p:nvSpPr>
              <p:spPr bwMode="auto">
                <a:xfrm>
                  <a:off x="2485" y="1721"/>
                  <a:ext cx="148" cy="149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0" name="Rectangle 223"/>
                <p:cNvSpPr>
                  <a:spLocks noChangeAspect="1" noChangeArrowheads="1"/>
                </p:cNvSpPr>
                <p:nvPr/>
              </p:nvSpPr>
              <p:spPr bwMode="auto">
                <a:xfrm>
                  <a:off x="2451" y="1721"/>
                  <a:ext cx="108" cy="14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71" name="Group 224"/>
                <p:cNvGrpSpPr>
                  <a:grpSpLocks noChangeAspect="1"/>
                </p:cNvGrpSpPr>
                <p:nvPr/>
              </p:nvGrpSpPr>
              <p:grpSpPr bwMode="auto">
                <a:xfrm>
                  <a:off x="2451" y="1721"/>
                  <a:ext cx="108" cy="149"/>
                  <a:chOff x="3312" y="1968"/>
                  <a:chExt cx="109" cy="150"/>
                </a:xfrm>
              </p:grpSpPr>
              <p:sp>
                <p:nvSpPr>
                  <p:cNvPr id="175" name="Line 22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12" y="1968"/>
                    <a:ext cx="109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76" name="Line 22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12" y="2118"/>
                    <a:ext cx="109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77" name="Line 22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12" y="1968"/>
                    <a:ext cx="0" cy="15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172" name="Line 228"/>
                <p:cNvSpPr>
                  <a:spLocks noChangeAspect="1" noChangeShapeType="1"/>
                </p:cNvSpPr>
                <p:nvPr/>
              </p:nvSpPr>
              <p:spPr bwMode="auto">
                <a:xfrm>
                  <a:off x="2633" y="1795"/>
                  <a:ext cx="14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3" name="Line 229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1771"/>
                  <a:ext cx="14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4" name="Line 230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1819"/>
                  <a:ext cx="14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1803808" y="1578919"/>
                    <a:ext cx="428772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3" name="TextBox 1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3808" y="1578919"/>
                    <a:ext cx="428772" cy="83099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66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3864757" y="1763585"/>
                    <a:ext cx="59227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𝑥𝑦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757" y="1763585"/>
                    <a:ext cx="592277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11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7" name="TextBox 216"/>
            <p:cNvSpPr txBox="1"/>
            <p:nvPr/>
          </p:nvSpPr>
          <p:spPr>
            <a:xfrm>
              <a:off x="914403" y="1763585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Cambria" pitchFamily="18" charset="0"/>
                </a:rPr>
                <a:t>AND</a:t>
              </a:r>
              <a:endParaRPr lang="en-US" sz="24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197741" y="2350067"/>
            <a:ext cx="3917991" cy="830997"/>
            <a:chOff x="914403" y="2421362"/>
            <a:chExt cx="3917991" cy="830997"/>
          </a:xfrm>
        </p:grpSpPr>
        <p:grpSp>
          <p:nvGrpSpPr>
            <p:cNvPr id="201" name="Group 200"/>
            <p:cNvGrpSpPr/>
            <p:nvPr/>
          </p:nvGrpSpPr>
          <p:grpSpPr>
            <a:xfrm>
              <a:off x="1803808" y="2421362"/>
              <a:ext cx="3028586" cy="830997"/>
              <a:chOff x="1803808" y="3451682"/>
              <a:chExt cx="3028586" cy="830997"/>
            </a:xfrm>
          </p:grpSpPr>
          <p:grpSp>
            <p:nvGrpSpPr>
              <p:cNvPr id="141" name="Group 458"/>
              <p:cNvGrpSpPr>
                <a:grpSpLocks noChangeAspect="1"/>
              </p:cNvGrpSpPr>
              <p:nvPr/>
            </p:nvGrpSpPr>
            <p:grpSpPr bwMode="auto">
              <a:xfrm>
                <a:off x="2246460" y="3626674"/>
                <a:ext cx="1532738" cy="481012"/>
                <a:chOff x="4620" y="1477"/>
                <a:chExt cx="479" cy="150"/>
              </a:xfrm>
            </p:grpSpPr>
            <p:sp>
              <p:nvSpPr>
                <p:cNvPr id="142" name="Line 459"/>
                <p:cNvSpPr>
                  <a:spLocks noChangeAspect="1" noChangeShapeType="1"/>
                </p:cNvSpPr>
                <p:nvPr/>
              </p:nvSpPr>
              <p:spPr bwMode="auto">
                <a:xfrm>
                  <a:off x="4974" y="1554"/>
                  <a:ext cx="1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3" name="Line 460"/>
                <p:cNvSpPr>
                  <a:spLocks noChangeAspect="1" noChangeShapeType="1"/>
                </p:cNvSpPr>
                <p:nvPr/>
              </p:nvSpPr>
              <p:spPr bwMode="auto">
                <a:xfrm>
                  <a:off x="4620" y="1529"/>
                  <a:ext cx="16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4" name="Line 461"/>
                <p:cNvSpPr>
                  <a:spLocks noChangeAspect="1" noChangeShapeType="1"/>
                </p:cNvSpPr>
                <p:nvPr/>
              </p:nvSpPr>
              <p:spPr bwMode="auto">
                <a:xfrm>
                  <a:off x="4620" y="1577"/>
                  <a:ext cx="16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5" name="Rectangle 462"/>
                <p:cNvSpPr>
                  <a:spLocks noChangeAspect="1" noChangeArrowheads="1"/>
                </p:cNvSpPr>
                <p:nvPr/>
              </p:nvSpPr>
              <p:spPr bwMode="auto">
                <a:xfrm>
                  <a:off x="4786" y="1477"/>
                  <a:ext cx="57" cy="15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6" name="Line 463"/>
                <p:cNvSpPr>
                  <a:spLocks noChangeAspect="1" noChangeShapeType="1"/>
                </p:cNvSpPr>
                <p:nvPr/>
              </p:nvSpPr>
              <p:spPr bwMode="auto">
                <a:xfrm>
                  <a:off x="4766" y="1477"/>
                  <a:ext cx="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7" name="Line 464"/>
                <p:cNvSpPr>
                  <a:spLocks noChangeAspect="1" noChangeShapeType="1"/>
                </p:cNvSpPr>
                <p:nvPr/>
              </p:nvSpPr>
              <p:spPr bwMode="auto">
                <a:xfrm>
                  <a:off x="4766" y="1627"/>
                  <a:ext cx="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48" name="Group 465"/>
                <p:cNvGrpSpPr>
                  <a:grpSpLocks noChangeAspect="1"/>
                </p:cNvGrpSpPr>
                <p:nvPr/>
              </p:nvGrpSpPr>
              <p:grpSpPr bwMode="auto">
                <a:xfrm>
                  <a:off x="4766" y="1477"/>
                  <a:ext cx="20" cy="150"/>
                  <a:chOff x="3744" y="3254"/>
                  <a:chExt cx="81" cy="597"/>
                </a:xfrm>
              </p:grpSpPr>
              <p:sp>
                <p:nvSpPr>
                  <p:cNvPr id="153" name="Freeform 466"/>
                  <p:cNvSpPr>
                    <a:spLocks noChangeAspect="1"/>
                  </p:cNvSpPr>
                  <p:nvPr/>
                </p:nvSpPr>
                <p:spPr bwMode="auto">
                  <a:xfrm>
                    <a:off x="3744" y="3548"/>
                    <a:ext cx="81" cy="303"/>
                  </a:xfrm>
                  <a:custGeom>
                    <a:avLst/>
                    <a:gdLst>
                      <a:gd name="T0" fmla="*/ 81 w 81"/>
                      <a:gd name="T1" fmla="*/ 301 h 303"/>
                      <a:gd name="T2" fmla="*/ 0 w 81"/>
                      <a:gd name="T3" fmla="*/ 303 h 303"/>
                      <a:gd name="T4" fmla="*/ 6 w 81"/>
                      <a:gd name="T5" fmla="*/ 289 h 303"/>
                      <a:gd name="T6" fmla="*/ 12 w 81"/>
                      <a:gd name="T7" fmla="*/ 279 h 303"/>
                      <a:gd name="T8" fmla="*/ 20 w 81"/>
                      <a:gd name="T9" fmla="*/ 265 h 303"/>
                      <a:gd name="T10" fmla="*/ 24 w 81"/>
                      <a:gd name="T11" fmla="*/ 255 h 303"/>
                      <a:gd name="T12" fmla="*/ 30 w 81"/>
                      <a:gd name="T13" fmla="*/ 243 h 303"/>
                      <a:gd name="T14" fmla="*/ 35 w 81"/>
                      <a:gd name="T15" fmla="*/ 231 h 303"/>
                      <a:gd name="T16" fmla="*/ 39 w 81"/>
                      <a:gd name="T17" fmla="*/ 219 h 303"/>
                      <a:gd name="T18" fmla="*/ 45 w 81"/>
                      <a:gd name="T19" fmla="*/ 207 h 303"/>
                      <a:gd name="T20" fmla="*/ 50 w 81"/>
                      <a:gd name="T21" fmla="*/ 193 h 303"/>
                      <a:gd name="T22" fmla="*/ 54 w 81"/>
                      <a:gd name="T23" fmla="*/ 181 h 303"/>
                      <a:gd name="T24" fmla="*/ 58 w 81"/>
                      <a:gd name="T25" fmla="*/ 171 h 303"/>
                      <a:gd name="T26" fmla="*/ 62 w 81"/>
                      <a:gd name="T27" fmla="*/ 157 h 303"/>
                      <a:gd name="T28" fmla="*/ 63 w 81"/>
                      <a:gd name="T29" fmla="*/ 147 h 303"/>
                      <a:gd name="T30" fmla="*/ 66 w 81"/>
                      <a:gd name="T31" fmla="*/ 133 h 303"/>
                      <a:gd name="T32" fmla="*/ 69 w 81"/>
                      <a:gd name="T33" fmla="*/ 121 h 303"/>
                      <a:gd name="T34" fmla="*/ 71 w 81"/>
                      <a:gd name="T35" fmla="*/ 109 h 303"/>
                      <a:gd name="T36" fmla="*/ 73 w 81"/>
                      <a:gd name="T37" fmla="*/ 99 h 303"/>
                      <a:gd name="T38" fmla="*/ 75 w 81"/>
                      <a:gd name="T39" fmla="*/ 85 h 303"/>
                      <a:gd name="T40" fmla="*/ 76 w 81"/>
                      <a:gd name="T41" fmla="*/ 75 h 303"/>
                      <a:gd name="T42" fmla="*/ 77 w 81"/>
                      <a:gd name="T43" fmla="*/ 61 h 303"/>
                      <a:gd name="T44" fmla="*/ 78 w 81"/>
                      <a:gd name="T45" fmla="*/ 52 h 303"/>
                      <a:gd name="T46" fmla="*/ 78 w 81"/>
                      <a:gd name="T47" fmla="*/ 39 h 303"/>
                      <a:gd name="T48" fmla="*/ 78 w 81"/>
                      <a:gd name="T49" fmla="*/ 27 h 303"/>
                      <a:gd name="T50" fmla="*/ 78 w 81"/>
                      <a:gd name="T51" fmla="*/ 15 h 303"/>
                      <a:gd name="T52" fmla="*/ 80 w 81"/>
                      <a:gd name="T53" fmla="*/ 0 h 303"/>
                      <a:gd name="T54" fmla="*/ 81 w 81"/>
                      <a:gd name="T55" fmla="*/ 301 h 3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81" h="303">
                        <a:moveTo>
                          <a:pt x="81" y="301"/>
                        </a:moveTo>
                        <a:lnTo>
                          <a:pt x="0" y="303"/>
                        </a:lnTo>
                        <a:lnTo>
                          <a:pt x="6" y="289"/>
                        </a:lnTo>
                        <a:lnTo>
                          <a:pt x="12" y="279"/>
                        </a:lnTo>
                        <a:lnTo>
                          <a:pt x="20" y="265"/>
                        </a:lnTo>
                        <a:lnTo>
                          <a:pt x="24" y="255"/>
                        </a:lnTo>
                        <a:lnTo>
                          <a:pt x="30" y="243"/>
                        </a:lnTo>
                        <a:lnTo>
                          <a:pt x="35" y="231"/>
                        </a:lnTo>
                        <a:lnTo>
                          <a:pt x="39" y="219"/>
                        </a:lnTo>
                        <a:lnTo>
                          <a:pt x="45" y="207"/>
                        </a:lnTo>
                        <a:lnTo>
                          <a:pt x="50" y="193"/>
                        </a:lnTo>
                        <a:lnTo>
                          <a:pt x="54" y="181"/>
                        </a:lnTo>
                        <a:lnTo>
                          <a:pt x="58" y="171"/>
                        </a:lnTo>
                        <a:lnTo>
                          <a:pt x="62" y="157"/>
                        </a:lnTo>
                        <a:lnTo>
                          <a:pt x="63" y="147"/>
                        </a:lnTo>
                        <a:lnTo>
                          <a:pt x="66" y="133"/>
                        </a:lnTo>
                        <a:lnTo>
                          <a:pt x="69" y="121"/>
                        </a:lnTo>
                        <a:lnTo>
                          <a:pt x="71" y="109"/>
                        </a:lnTo>
                        <a:lnTo>
                          <a:pt x="73" y="99"/>
                        </a:lnTo>
                        <a:lnTo>
                          <a:pt x="75" y="85"/>
                        </a:lnTo>
                        <a:lnTo>
                          <a:pt x="76" y="75"/>
                        </a:lnTo>
                        <a:lnTo>
                          <a:pt x="77" y="61"/>
                        </a:lnTo>
                        <a:lnTo>
                          <a:pt x="78" y="52"/>
                        </a:lnTo>
                        <a:lnTo>
                          <a:pt x="78" y="39"/>
                        </a:lnTo>
                        <a:lnTo>
                          <a:pt x="78" y="27"/>
                        </a:lnTo>
                        <a:lnTo>
                          <a:pt x="78" y="15"/>
                        </a:lnTo>
                        <a:lnTo>
                          <a:pt x="80" y="0"/>
                        </a:lnTo>
                        <a:lnTo>
                          <a:pt x="81" y="30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54" name="Freeform 46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3744" y="3254"/>
                    <a:ext cx="81" cy="303"/>
                  </a:xfrm>
                  <a:custGeom>
                    <a:avLst/>
                    <a:gdLst>
                      <a:gd name="T0" fmla="*/ 81 w 81"/>
                      <a:gd name="T1" fmla="*/ 301 h 303"/>
                      <a:gd name="T2" fmla="*/ 0 w 81"/>
                      <a:gd name="T3" fmla="*/ 303 h 303"/>
                      <a:gd name="T4" fmla="*/ 6 w 81"/>
                      <a:gd name="T5" fmla="*/ 289 h 303"/>
                      <a:gd name="T6" fmla="*/ 12 w 81"/>
                      <a:gd name="T7" fmla="*/ 279 h 303"/>
                      <a:gd name="T8" fmla="*/ 20 w 81"/>
                      <a:gd name="T9" fmla="*/ 265 h 303"/>
                      <a:gd name="T10" fmla="*/ 24 w 81"/>
                      <a:gd name="T11" fmla="*/ 255 h 303"/>
                      <a:gd name="T12" fmla="*/ 30 w 81"/>
                      <a:gd name="T13" fmla="*/ 243 h 303"/>
                      <a:gd name="T14" fmla="*/ 35 w 81"/>
                      <a:gd name="T15" fmla="*/ 231 h 303"/>
                      <a:gd name="T16" fmla="*/ 39 w 81"/>
                      <a:gd name="T17" fmla="*/ 219 h 303"/>
                      <a:gd name="T18" fmla="*/ 45 w 81"/>
                      <a:gd name="T19" fmla="*/ 207 h 303"/>
                      <a:gd name="T20" fmla="*/ 50 w 81"/>
                      <a:gd name="T21" fmla="*/ 193 h 303"/>
                      <a:gd name="T22" fmla="*/ 54 w 81"/>
                      <a:gd name="T23" fmla="*/ 181 h 303"/>
                      <a:gd name="T24" fmla="*/ 58 w 81"/>
                      <a:gd name="T25" fmla="*/ 171 h 303"/>
                      <a:gd name="T26" fmla="*/ 62 w 81"/>
                      <a:gd name="T27" fmla="*/ 157 h 303"/>
                      <a:gd name="T28" fmla="*/ 63 w 81"/>
                      <a:gd name="T29" fmla="*/ 147 h 303"/>
                      <a:gd name="T30" fmla="*/ 66 w 81"/>
                      <a:gd name="T31" fmla="*/ 133 h 303"/>
                      <a:gd name="T32" fmla="*/ 69 w 81"/>
                      <a:gd name="T33" fmla="*/ 121 h 303"/>
                      <a:gd name="T34" fmla="*/ 71 w 81"/>
                      <a:gd name="T35" fmla="*/ 109 h 303"/>
                      <a:gd name="T36" fmla="*/ 73 w 81"/>
                      <a:gd name="T37" fmla="*/ 99 h 303"/>
                      <a:gd name="T38" fmla="*/ 75 w 81"/>
                      <a:gd name="T39" fmla="*/ 85 h 303"/>
                      <a:gd name="T40" fmla="*/ 76 w 81"/>
                      <a:gd name="T41" fmla="*/ 75 h 303"/>
                      <a:gd name="T42" fmla="*/ 77 w 81"/>
                      <a:gd name="T43" fmla="*/ 61 h 303"/>
                      <a:gd name="T44" fmla="*/ 78 w 81"/>
                      <a:gd name="T45" fmla="*/ 52 h 303"/>
                      <a:gd name="T46" fmla="*/ 78 w 81"/>
                      <a:gd name="T47" fmla="*/ 39 h 303"/>
                      <a:gd name="T48" fmla="*/ 78 w 81"/>
                      <a:gd name="T49" fmla="*/ 27 h 303"/>
                      <a:gd name="T50" fmla="*/ 78 w 81"/>
                      <a:gd name="T51" fmla="*/ 15 h 303"/>
                      <a:gd name="T52" fmla="*/ 80 w 81"/>
                      <a:gd name="T53" fmla="*/ 0 h 303"/>
                      <a:gd name="T54" fmla="*/ 81 w 81"/>
                      <a:gd name="T55" fmla="*/ 301 h 3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81" h="303">
                        <a:moveTo>
                          <a:pt x="81" y="301"/>
                        </a:moveTo>
                        <a:lnTo>
                          <a:pt x="0" y="303"/>
                        </a:lnTo>
                        <a:lnTo>
                          <a:pt x="6" y="289"/>
                        </a:lnTo>
                        <a:lnTo>
                          <a:pt x="12" y="279"/>
                        </a:lnTo>
                        <a:lnTo>
                          <a:pt x="20" y="265"/>
                        </a:lnTo>
                        <a:lnTo>
                          <a:pt x="24" y="255"/>
                        </a:lnTo>
                        <a:lnTo>
                          <a:pt x="30" y="243"/>
                        </a:lnTo>
                        <a:lnTo>
                          <a:pt x="35" y="231"/>
                        </a:lnTo>
                        <a:lnTo>
                          <a:pt x="39" y="219"/>
                        </a:lnTo>
                        <a:lnTo>
                          <a:pt x="45" y="207"/>
                        </a:lnTo>
                        <a:lnTo>
                          <a:pt x="50" y="193"/>
                        </a:lnTo>
                        <a:lnTo>
                          <a:pt x="54" y="181"/>
                        </a:lnTo>
                        <a:lnTo>
                          <a:pt x="58" y="171"/>
                        </a:lnTo>
                        <a:lnTo>
                          <a:pt x="62" y="157"/>
                        </a:lnTo>
                        <a:lnTo>
                          <a:pt x="63" y="147"/>
                        </a:lnTo>
                        <a:lnTo>
                          <a:pt x="66" y="133"/>
                        </a:lnTo>
                        <a:lnTo>
                          <a:pt x="69" y="121"/>
                        </a:lnTo>
                        <a:lnTo>
                          <a:pt x="71" y="109"/>
                        </a:lnTo>
                        <a:lnTo>
                          <a:pt x="73" y="99"/>
                        </a:lnTo>
                        <a:lnTo>
                          <a:pt x="75" y="85"/>
                        </a:lnTo>
                        <a:lnTo>
                          <a:pt x="76" y="75"/>
                        </a:lnTo>
                        <a:lnTo>
                          <a:pt x="77" y="61"/>
                        </a:lnTo>
                        <a:lnTo>
                          <a:pt x="78" y="52"/>
                        </a:lnTo>
                        <a:lnTo>
                          <a:pt x="78" y="39"/>
                        </a:lnTo>
                        <a:lnTo>
                          <a:pt x="78" y="27"/>
                        </a:lnTo>
                        <a:lnTo>
                          <a:pt x="78" y="15"/>
                        </a:lnTo>
                        <a:lnTo>
                          <a:pt x="80" y="0"/>
                        </a:lnTo>
                        <a:lnTo>
                          <a:pt x="81" y="30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49" name="Group 468"/>
                <p:cNvGrpSpPr>
                  <a:grpSpLocks noChangeAspect="1"/>
                </p:cNvGrpSpPr>
                <p:nvPr/>
              </p:nvGrpSpPr>
              <p:grpSpPr bwMode="auto">
                <a:xfrm>
                  <a:off x="4843" y="1477"/>
                  <a:ext cx="128" cy="149"/>
                  <a:chOff x="979" y="2449"/>
                  <a:chExt cx="129" cy="150"/>
                </a:xfrm>
              </p:grpSpPr>
              <p:sp>
                <p:nvSpPr>
                  <p:cNvPr id="151" name="Arc 469"/>
                  <p:cNvSpPr>
                    <a:spLocks noChangeAspect="1"/>
                  </p:cNvSpPr>
                  <p:nvPr/>
                </p:nvSpPr>
                <p:spPr bwMode="auto">
                  <a:xfrm>
                    <a:off x="979" y="2449"/>
                    <a:ext cx="129" cy="1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8636"/>
                      <a:gd name="T1" fmla="*/ 0 h 21600"/>
                      <a:gd name="T2" fmla="*/ 18636 w 18636"/>
                      <a:gd name="T3" fmla="*/ 10680 h 21600"/>
                      <a:gd name="T4" fmla="*/ 0 w 1863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636" h="21600" fill="none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</a:path>
                      <a:path w="18636" h="21600" stroke="0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52" name="Arc 470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79" y="2449"/>
                    <a:ext cx="129" cy="1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8636"/>
                      <a:gd name="T1" fmla="*/ 0 h 21600"/>
                      <a:gd name="T2" fmla="*/ 18636 w 18636"/>
                      <a:gd name="T3" fmla="*/ 10680 h 21600"/>
                      <a:gd name="T4" fmla="*/ 0 w 1863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636" h="21600" fill="none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</a:path>
                      <a:path w="18636" h="21600" stroke="0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150" name="Arc 471"/>
                <p:cNvSpPr>
                  <a:spLocks noChangeAspect="1"/>
                </p:cNvSpPr>
                <p:nvPr/>
              </p:nvSpPr>
              <p:spPr bwMode="auto">
                <a:xfrm>
                  <a:off x="4637" y="1478"/>
                  <a:ext cx="149" cy="149"/>
                </a:xfrm>
                <a:custGeom>
                  <a:avLst/>
                  <a:gdLst>
                    <a:gd name="G0" fmla="+- 0 0 0"/>
                    <a:gd name="G1" fmla="+- 10845 0 0"/>
                    <a:gd name="G2" fmla="+- 21600 0 0"/>
                    <a:gd name="T0" fmla="*/ 18680 w 21600"/>
                    <a:gd name="T1" fmla="*/ 0 h 21673"/>
                    <a:gd name="T2" fmla="*/ 18690 w 21600"/>
                    <a:gd name="T3" fmla="*/ 21673 h 21673"/>
                    <a:gd name="T4" fmla="*/ 0 w 21600"/>
                    <a:gd name="T5" fmla="*/ 10845 h 21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73" fill="none" extrusionOk="0">
                      <a:moveTo>
                        <a:pt x="18680" y="-1"/>
                      </a:moveTo>
                      <a:cubicBezTo>
                        <a:pt x="20592" y="3294"/>
                        <a:pt x="21600" y="7035"/>
                        <a:pt x="21600" y="10845"/>
                      </a:cubicBezTo>
                      <a:cubicBezTo>
                        <a:pt x="21600" y="14647"/>
                        <a:pt x="20596" y="18382"/>
                        <a:pt x="18689" y="21672"/>
                      </a:cubicBezTo>
                    </a:path>
                    <a:path w="21600" h="21673" stroke="0" extrusionOk="0">
                      <a:moveTo>
                        <a:pt x="18680" y="-1"/>
                      </a:moveTo>
                      <a:cubicBezTo>
                        <a:pt x="20592" y="3294"/>
                        <a:pt x="21600" y="7035"/>
                        <a:pt x="21600" y="10845"/>
                      </a:cubicBezTo>
                      <a:cubicBezTo>
                        <a:pt x="21600" y="14647"/>
                        <a:pt x="20596" y="18382"/>
                        <a:pt x="18689" y="21672"/>
                      </a:cubicBezTo>
                      <a:lnTo>
                        <a:pt x="0" y="10845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1803808" y="3451682"/>
                    <a:ext cx="428772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3808" y="3451682"/>
                    <a:ext cx="428772" cy="83099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66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3864757" y="3636348"/>
                    <a:ext cx="96763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2" name="TextBox 1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757" y="3636348"/>
                    <a:ext cx="96763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1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8" name="TextBox 217"/>
            <p:cNvSpPr txBox="1"/>
            <p:nvPr/>
          </p:nvSpPr>
          <p:spPr>
            <a:xfrm>
              <a:off x="914403" y="2606028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Cambria" pitchFamily="18" charset="0"/>
                </a:rPr>
                <a:t>OR</a:t>
              </a:r>
              <a:endParaRPr lang="en-US" sz="24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1197741" y="3206021"/>
            <a:ext cx="5451039" cy="830997"/>
            <a:chOff x="914403" y="3183967"/>
            <a:chExt cx="5451039" cy="830997"/>
          </a:xfrm>
        </p:grpSpPr>
        <p:grpSp>
          <p:nvGrpSpPr>
            <p:cNvPr id="202" name="Group 201"/>
            <p:cNvGrpSpPr/>
            <p:nvPr/>
          </p:nvGrpSpPr>
          <p:grpSpPr>
            <a:xfrm>
              <a:off x="1803808" y="3183967"/>
              <a:ext cx="4561634" cy="830997"/>
              <a:chOff x="1803808" y="4535568"/>
              <a:chExt cx="4561634" cy="830997"/>
            </a:xfrm>
          </p:grpSpPr>
          <p:grpSp>
            <p:nvGrpSpPr>
              <p:cNvPr id="110" name="Group 357"/>
              <p:cNvGrpSpPr>
                <a:grpSpLocks noChangeAspect="1"/>
              </p:cNvGrpSpPr>
              <p:nvPr/>
            </p:nvGrpSpPr>
            <p:grpSpPr bwMode="auto">
              <a:xfrm>
                <a:off x="2247400" y="4713735"/>
                <a:ext cx="1529785" cy="474662"/>
                <a:chOff x="1708" y="1477"/>
                <a:chExt cx="483" cy="150"/>
              </a:xfrm>
            </p:grpSpPr>
            <p:sp>
              <p:nvSpPr>
                <p:cNvPr id="111" name="Line 358"/>
                <p:cNvSpPr>
                  <a:spLocks noChangeAspect="1" noChangeShapeType="1"/>
                </p:cNvSpPr>
                <p:nvPr/>
              </p:nvSpPr>
              <p:spPr bwMode="auto">
                <a:xfrm>
                  <a:off x="2092" y="1552"/>
                  <a:ext cx="9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" name="Line 359"/>
                <p:cNvSpPr>
                  <a:spLocks noChangeAspect="1" noChangeShapeType="1"/>
                </p:cNvSpPr>
                <p:nvPr/>
              </p:nvSpPr>
              <p:spPr bwMode="auto">
                <a:xfrm>
                  <a:off x="1708" y="1529"/>
                  <a:ext cx="16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3" name="Line 360"/>
                <p:cNvSpPr>
                  <a:spLocks noChangeAspect="1" noChangeShapeType="1"/>
                </p:cNvSpPr>
                <p:nvPr/>
              </p:nvSpPr>
              <p:spPr bwMode="auto">
                <a:xfrm>
                  <a:off x="1708" y="1577"/>
                  <a:ext cx="16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" name="Rectangle 361"/>
                <p:cNvSpPr>
                  <a:spLocks noChangeAspect="1" noChangeArrowheads="1"/>
                </p:cNvSpPr>
                <p:nvPr/>
              </p:nvSpPr>
              <p:spPr bwMode="auto">
                <a:xfrm>
                  <a:off x="1906" y="1477"/>
                  <a:ext cx="57" cy="15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" name="Line 362"/>
                <p:cNvSpPr>
                  <a:spLocks noChangeAspect="1" noChangeShapeType="1"/>
                </p:cNvSpPr>
                <p:nvPr/>
              </p:nvSpPr>
              <p:spPr bwMode="auto">
                <a:xfrm>
                  <a:off x="1886" y="1477"/>
                  <a:ext cx="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" name="Line 363"/>
                <p:cNvSpPr>
                  <a:spLocks noChangeAspect="1" noChangeShapeType="1"/>
                </p:cNvSpPr>
                <p:nvPr/>
              </p:nvSpPr>
              <p:spPr bwMode="auto">
                <a:xfrm>
                  <a:off x="1886" y="1627"/>
                  <a:ext cx="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" name="Arc 364"/>
                <p:cNvSpPr>
                  <a:spLocks noChangeAspect="1"/>
                </p:cNvSpPr>
                <p:nvPr/>
              </p:nvSpPr>
              <p:spPr bwMode="auto">
                <a:xfrm>
                  <a:off x="1728" y="1479"/>
                  <a:ext cx="149" cy="147"/>
                </a:xfrm>
                <a:custGeom>
                  <a:avLst/>
                  <a:gdLst>
                    <a:gd name="G0" fmla="+- 0 0 0"/>
                    <a:gd name="G1" fmla="+- 10519 0 0"/>
                    <a:gd name="G2" fmla="+- 21600 0 0"/>
                    <a:gd name="T0" fmla="*/ 18865 w 21600"/>
                    <a:gd name="T1" fmla="*/ 0 h 21347"/>
                    <a:gd name="T2" fmla="*/ 18690 w 21600"/>
                    <a:gd name="T3" fmla="*/ 21347 h 21347"/>
                    <a:gd name="T4" fmla="*/ 0 w 21600"/>
                    <a:gd name="T5" fmla="*/ 10519 h 21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347" fill="none" extrusionOk="0">
                      <a:moveTo>
                        <a:pt x="18865" y="-1"/>
                      </a:moveTo>
                      <a:cubicBezTo>
                        <a:pt x="20658" y="3215"/>
                        <a:pt x="21600" y="6836"/>
                        <a:pt x="21600" y="10519"/>
                      </a:cubicBezTo>
                      <a:cubicBezTo>
                        <a:pt x="21600" y="14321"/>
                        <a:pt x="20596" y="18056"/>
                        <a:pt x="18689" y="21346"/>
                      </a:cubicBezTo>
                    </a:path>
                    <a:path w="21600" h="21347" stroke="0" extrusionOk="0">
                      <a:moveTo>
                        <a:pt x="18865" y="-1"/>
                      </a:moveTo>
                      <a:cubicBezTo>
                        <a:pt x="20658" y="3215"/>
                        <a:pt x="21600" y="6836"/>
                        <a:pt x="21600" y="10519"/>
                      </a:cubicBezTo>
                      <a:cubicBezTo>
                        <a:pt x="21600" y="14321"/>
                        <a:pt x="20596" y="18056"/>
                        <a:pt x="18689" y="21346"/>
                      </a:cubicBezTo>
                      <a:lnTo>
                        <a:pt x="0" y="10519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18" name="Group 365"/>
                <p:cNvGrpSpPr>
                  <a:grpSpLocks noChangeAspect="1"/>
                </p:cNvGrpSpPr>
                <p:nvPr/>
              </p:nvGrpSpPr>
              <p:grpSpPr bwMode="auto">
                <a:xfrm>
                  <a:off x="1886" y="1477"/>
                  <a:ext cx="20" cy="150"/>
                  <a:chOff x="3744" y="3254"/>
                  <a:chExt cx="81" cy="597"/>
                </a:xfrm>
              </p:grpSpPr>
              <p:sp>
                <p:nvSpPr>
                  <p:cNvPr id="123" name="Freeform 366"/>
                  <p:cNvSpPr>
                    <a:spLocks noChangeAspect="1"/>
                  </p:cNvSpPr>
                  <p:nvPr/>
                </p:nvSpPr>
                <p:spPr bwMode="auto">
                  <a:xfrm>
                    <a:off x="3744" y="3548"/>
                    <a:ext cx="81" cy="303"/>
                  </a:xfrm>
                  <a:custGeom>
                    <a:avLst/>
                    <a:gdLst>
                      <a:gd name="T0" fmla="*/ 81 w 81"/>
                      <a:gd name="T1" fmla="*/ 301 h 303"/>
                      <a:gd name="T2" fmla="*/ 0 w 81"/>
                      <a:gd name="T3" fmla="*/ 303 h 303"/>
                      <a:gd name="T4" fmla="*/ 6 w 81"/>
                      <a:gd name="T5" fmla="*/ 289 h 303"/>
                      <a:gd name="T6" fmla="*/ 12 w 81"/>
                      <a:gd name="T7" fmla="*/ 279 h 303"/>
                      <a:gd name="T8" fmla="*/ 20 w 81"/>
                      <a:gd name="T9" fmla="*/ 265 h 303"/>
                      <a:gd name="T10" fmla="*/ 24 w 81"/>
                      <a:gd name="T11" fmla="*/ 255 h 303"/>
                      <a:gd name="T12" fmla="*/ 30 w 81"/>
                      <a:gd name="T13" fmla="*/ 243 h 303"/>
                      <a:gd name="T14" fmla="*/ 35 w 81"/>
                      <a:gd name="T15" fmla="*/ 231 h 303"/>
                      <a:gd name="T16" fmla="*/ 39 w 81"/>
                      <a:gd name="T17" fmla="*/ 219 h 303"/>
                      <a:gd name="T18" fmla="*/ 45 w 81"/>
                      <a:gd name="T19" fmla="*/ 207 h 303"/>
                      <a:gd name="T20" fmla="*/ 50 w 81"/>
                      <a:gd name="T21" fmla="*/ 193 h 303"/>
                      <a:gd name="T22" fmla="*/ 54 w 81"/>
                      <a:gd name="T23" fmla="*/ 181 h 303"/>
                      <a:gd name="T24" fmla="*/ 58 w 81"/>
                      <a:gd name="T25" fmla="*/ 171 h 303"/>
                      <a:gd name="T26" fmla="*/ 62 w 81"/>
                      <a:gd name="T27" fmla="*/ 157 h 303"/>
                      <a:gd name="T28" fmla="*/ 63 w 81"/>
                      <a:gd name="T29" fmla="*/ 147 h 303"/>
                      <a:gd name="T30" fmla="*/ 66 w 81"/>
                      <a:gd name="T31" fmla="*/ 133 h 303"/>
                      <a:gd name="T32" fmla="*/ 69 w 81"/>
                      <a:gd name="T33" fmla="*/ 121 h 303"/>
                      <a:gd name="T34" fmla="*/ 71 w 81"/>
                      <a:gd name="T35" fmla="*/ 109 h 303"/>
                      <a:gd name="T36" fmla="*/ 73 w 81"/>
                      <a:gd name="T37" fmla="*/ 99 h 303"/>
                      <a:gd name="T38" fmla="*/ 75 w 81"/>
                      <a:gd name="T39" fmla="*/ 85 h 303"/>
                      <a:gd name="T40" fmla="*/ 76 w 81"/>
                      <a:gd name="T41" fmla="*/ 75 h 303"/>
                      <a:gd name="T42" fmla="*/ 77 w 81"/>
                      <a:gd name="T43" fmla="*/ 61 h 303"/>
                      <a:gd name="T44" fmla="*/ 78 w 81"/>
                      <a:gd name="T45" fmla="*/ 52 h 303"/>
                      <a:gd name="T46" fmla="*/ 78 w 81"/>
                      <a:gd name="T47" fmla="*/ 39 h 303"/>
                      <a:gd name="T48" fmla="*/ 78 w 81"/>
                      <a:gd name="T49" fmla="*/ 27 h 303"/>
                      <a:gd name="T50" fmla="*/ 78 w 81"/>
                      <a:gd name="T51" fmla="*/ 15 h 303"/>
                      <a:gd name="T52" fmla="*/ 80 w 81"/>
                      <a:gd name="T53" fmla="*/ 0 h 303"/>
                      <a:gd name="T54" fmla="*/ 81 w 81"/>
                      <a:gd name="T55" fmla="*/ 301 h 3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81" h="303">
                        <a:moveTo>
                          <a:pt x="81" y="301"/>
                        </a:moveTo>
                        <a:lnTo>
                          <a:pt x="0" y="303"/>
                        </a:lnTo>
                        <a:lnTo>
                          <a:pt x="6" y="289"/>
                        </a:lnTo>
                        <a:lnTo>
                          <a:pt x="12" y="279"/>
                        </a:lnTo>
                        <a:lnTo>
                          <a:pt x="20" y="265"/>
                        </a:lnTo>
                        <a:lnTo>
                          <a:pt x="24" y="255"/>
                        </a:lnTo>
                        <a:lnTo>
                          <a:pt x="30" y="243"/>
                        </a:lnTo>
                        <a:lnTo>
                          <a:pt x="35" y="231"/>
                        </a:lnTo>
                        <a:lnTo>
                          <a:pt x="39" y="219"/>
                        </a:lnTo>
                        <a:lnTo>
                          <a:pt x="45" y="207"/>
                        </a:lnTo>
                        <a:lnTo>
                          <a:pt x="50" y="193"/>
                        </a:lnTo>
                        <a:lnTo>
                          <a:pt x="54" y="181"/>
                        </a:lnTo>
                        <a:lnTo>
                          <a:pt x="58" y="171"/>
                        </a:lnTo>
                        <a:lnTo>
                          <a:pt x="62" y="157"/>
                        </a:lnTo>
                        <a:lnTo>
                          <a:pt x="63" y="147"/>
                        </a:lnTo>
                        <a:lnTo>
                          <a:pt x="66" y="133"/>
                        </a:lnTo>
                        <a:lnTo>
                          <a:pt x="69" y="121"/>
                        </a:lnTo>
                        <a:lnTo>
                          <a:pt x="71" y="109"/>
                        </a:lnTo>
                        <a:lnTo>
                          <a:pt x="73" y="99"/>
                        </a:lnTo>
                        <a:lnTo>
                          <a:pt x="75" y="85"/>
                        </a:lnTo>
                        <a:lnTo>
                          <a:pt x="76" y="75"/>
                        </a:lnTo>
                        <a:lnTo>
                          <a:pt x="77" y="61"/>
                        </a:lnTo>
                        <a:lnTo>
                          <a:pt x="78" y="52"/>
                        </a:lnTo>
                        <a:lnTo>
                          <a:pt x="78" y="39"/>
                        </a:lnTo>
                        <a:lnTo>
                          <a:pt x="78" y="27"/>
                        </a:lnTo>
                        <a:lnTo>
                          <a:pt x="78" y="15"/>
                        </a:lnTo>
                        <a:lnTo>
                          <a:pt x="80" y="0"/>
                        </a:lnTo>
                        <a:lnTo>
                          <a:pt x="81" y="30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4" name="Freeform 36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3744" y="3254"/>
                    <a:ext cx="81" cy="303"/>
                  </a:xfrm>
                  <a:custGeom>
                    <a:avLst/>
                    <a:gdLst>
                      <a:gd name="T0" fmla="*/ 81 w 81"/>
                      <a:gd name="T1" fmla="*/ 301 h 303"/>
                      <a:gd name="T2" fmla="*/ 0 w 81"/>
                      <a:gd name="T3" fmla="*/ 303 h 303"/>
                      <a:gd name="T4" fmla="*/ 6 w 81"/>
                      <a:gd name="T5" fmla="*/ 289 h 303"/>
                      <a:gd name="T6" fmla="*/ 12 w 81"/>
                      <a:gd name="T7" fmla="*/ 279 h 303"/>
                      <a:gd name="T8" fmla="*/ 20 w 81"/>
                      <a:gd name="T9" fmla="*/ 265 h 303"/>
                      <a:gd name="T10" fmla="*/ 24 w 81"/>
                      <a:gd name="T11" fmla="*/ 255 h 303"/>
                      <a:gd name="T12" fmla="*/ 30 w 81"/>
                      <a:gd name="T13" fmla="*/ 243 h 303"/>
                      <a:gd name="T14" fmla="*/ 35 w 81"/>
                      <a:gd name="T15" fmla="*/ 231 h 303"/>
                      <a:gd name="T16" fmla="*/ 39 w 81"/>
                      <a:gd name="T17" fmla="*/ 219 h 303"/>
                      <a:gd name="T18" fmla="*/ 45 w 81"/>
                      <a:gd name="T19" fmla="*/ 207 h 303"/>
                      <a:gd name="T20" fmla="*/ 50 w 81"/>
                      <a:gd name="T21" fmla="*/ 193 h 303"/>
                      <a:gd name="T22" fmla="*/ 54 w 81"/>
                      <a:gd name="T23" fmla="*/ 181 h 303"/>
                      <a:gd name="T24" fmla="*/ 58 w 81"/>
                      <a:gd name="T25" fmla="*/ 171 h 303"/>
                      <a:gd name="T26" fmla="*/ 62 w 81"/>
                      <a:gd name="T27" fmla="*/ 157 h 303"/>
                      <a:gd name="T28" fmla="*/ 63 w 81"/>
                      <a:gd name="T29" fmla="*/ 147 h 303"/>
                      <a:gd name="T30" fmla="*/ 66 w 81"/>
                      <a:gd name="T31" fmla="*/ 133 h 303"/>
                      <a:gd name="T32" fmla="*/ 69 w 81"/>
                      <a:gd name="T33" fmla="*/ 121 h 303"/>
                      <a:gd name="T34" fmla="*/ 71 w 81"/>
                      <a:gd name="T35" fmla="*/ 109 h 303"/>
                      <a:gd name="T36" fmla="*/ 73 w 81"/>
                      <a:gd name="T37" fmla="*/ 99 h 303"/>
                      <a:gd name="T38" fmla="*/ 75 w 81"/>
                      <a:gd name="T39" fmla="*/ 85 h 303"/>
                      <a:gd name="T40" fmla="*/ 76 w 81"/>
                      <a:gd name="T41" fmla="*/ 75 h 303"/>
                      <a:gd name="T42" fmla="*/ 77 w 81"/>
                      <a:gd name="T43" fmla="*/ 61 h 303"/>
                      <a:gd name="T44" fmla="*/ 78 w 81"/>
                      <a:gd name="T45" fmla="*/ 52 h 303"/>
                      <a:gd name="T46" fmla="*/ 78 w 81"/>
                      <a:gd name="T47" fmla="*/ 39 h 303"/>
                      <a:gd name="T48" fmla="*/ 78 w 81"/>
                      <a:gd name="T49" fmla="*/ 27 h 303"/>
                      <a:gd name="T50" fmla="*/ 78 w 81"/>
                      <a:gd name="T51" fmla="*/ 15 h 303"/>
                      <a:gd name="T52" fmla="*/ 80 w 81"/>
                      <a:gd name="T53" fmla="*/ 0 h 303"/>
                      <a:gd name="T54" fmla="*/ 81 w 81"/>
                      <a:gd name="T55" fmla="*/ 301 h 3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81" h="303">
                        <a:moveTo>
                          <a:pt x="81" y="301"/>
                        </a:moveTo>
                        <a:lnTo>
                          <a:pt x="0" y="303"/>
                        </a:lnTo>
                        <a:lnTo>
                          <a:pt x="6" y="289"/>
                        </a:lnTo>
                        <a:lnTo>
                          <a:pt x="12" y="279"/>
                        </a:lnTo>
                        <a:lnTo>
                          <a:pt x="20" y="265"/>
                        </a:lnTo>
                        <a:lnTo>
                          <a:pt x="24" y="255"/>
                        </a:lnTo>
                        <a:lnTo>
                          <a:pt x="30" y="243"/>
                        </a:lnTo>
                        <a:lnTo>
                          <a:pt x="35" y="231"/>
                        </a:lnTo>
                        <a:lnTo>
                          <a:pt x="39" y="219"/>
                        </a:lnTo>
                        <a:lnTo>
                          <a:pt x="45" y="207"/>
                        </a:lnTo>
                        <a:lnTo>
                          <a:pt x="50" y="193"/>
                        </a:lnTo>
                        <a:lnTo>
                          <a:pt x="54" y="181"/>
                        </a:lnTo>
                        <a:lnTo>
                          <a:pt x="58" y="171"/>
                        </a:lnTo>
                        <a:lnTo>
                          <a:pt x="62" y="157"/>
                        </a:lnTo>
                        <a:lnTo>
                          <a:pt x="63" y="147"/>
                        </a:lnTo>
                        <a:lnTo>
                          <a:pt x="66" y="133"/>
                        </a:lnTo>
                        <a:lnTo>
                          <a:pt x="69" y="121"/>
                        </a:lnTo>
                        <a:lnTo>
                          <a:pt x="71" y="109"/>
                        </a:lnTo>
                        <a:lnTo>
                          <a:pt x="73" y="99"/>
                        </a:lnTo>
                        <a:lnTo>
                          <a:pt x="75" y="85"/>
                        </a:lnTo>
                        <a:lnTo>
                          <a:pt x="76" y="75"/>
                        </a:lnTo>
                        <a:lnTo>
                          <a:pt x="77" y="61"/>
                        </a:lnTo>
                        <a:lnTo>
                          <a:pt x="78" y="52"/>
                        </a:lnTo>
                        <a:lnTo>
                          <a:pt x="78" y="39"/>
                        </a:lnTo>
                        <a:lnTo>
                          <a:pt x="78" y="27"/>
                        </a:lnTo>
                        <a:lnTo>
                          <a:pt x="78" y="15"/>
                        </a:lnTo>
                        <a:lnTo>
                          <a:pt x="80" y="0"/>
                        </a:lnTo>
                        <a:lnTo>
                          <a:pt x="81" y="30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119" name="Arc 368"/>
                <p:cNvSpPr>
                  <a:spLocks noChangeAspect="1"/>
                </p:cNvSpPr>
                <p:nvPr/>
              </p:nvSpPr>
              <p:spPr bwMode="auto">
                <a:xfrm>
                  <a:off x="1757" y="1478"/>
                  <a:ext cx="149" cy="149"/>
                </a:xfrm>
                <a:custGeom>
                  <a:avLst/>
                  <a:gdLst>
                    <a:gd name="G0" fmla="+- 0 0 0"/>
                    <a:gd name="G1" fmla="+- 10845 0 0"/>
                    <a:gd name="G2" fmla="+- 21600 0 0"/>
                    <a:gd name="T0" fmla="*/ 18680 w 21600"/>
                    <a:gd name="T1" fmla="*/ 0 h 21673"/>
                    <a:gd name="T2" fmla="*/ 18690 w 21600"/>
                    <a:gd name="T3" fmla="*/ 21673 h 21673"/>
                    <a:gd name="T4" fmla="*/ 0 w 21600"/>
                    <a:gd name="T5" fmla="*/ 10845 h 21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73" fill="none" extrusionOk="0">
                      <a:moveTo>
                        <a:pt x="18680" y="-1"/>
                      </a:moveTo>
                      <a:cubicBezTo>
                        <a:pt x="20592" y="3294"/>
                        <a:pt x="21600" y="7035"/>
                        <a:pt x="21600" y="10845"/>
                      </a:cubicBezTo>
                      <a:cubicBezTo>
                        <a:pt x="21600" y="14647"/>
                        <a:pt x="20596" y="18382"/>
                        <a:pt x="18689" y="21672"/>
                      </a:cubicBezTo>
                    </a:path>
                    <a:path w="21600" h="21673" stroke="0" extrusionOk="0">
                      <a:moveTo>
                        <a:pt x="18680" y="-1"/>
                      </a:moveTo>
                      <a:cubicBezTo>
                        <a:pt x="20592" y="3294"/>
                        <a:pt x="21600" y="7035"/>
                        <a:pt x="21600" y="10845"/>
                      </a:cubicBezTo>
                      <a:cubicBezTo>
                        <a:pt x="21600" y="14647"/>
                        <a:pt x="20596" y="18382"/>
                        <a:pt x="18689" y="21672"/>
                      </a:cubicBezTo>
                      <a:lnTo>
                        <a:pt x="0" y="10845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20" name="Group 369"/>
                <p:cNvGrpSpPr>
                  <a:grpSpLocks noChangeAspect="1"/>
                </p:cNvGrpSpPr>
                <p:nvPr/>
              </p:nvGrpSpPr>
              <p:grpSpPr bwMode="auto">
                <a:xfrm>
                  <a:off x="1963" y="1477"/>
                  <a:ext cx="128" cy="149"/>
                  <a:chOff x="979" y="2449"/>
                  <a:chExt cx="129" cy="150"/>
                </a:xfrm>
              </p:grpSpPr>
              <p:sp>
                <p:nvSpPr>
                  <p:cNvPr id="121" name="Arc 370"/>
                  <p:cNvSpPr>
                    <a:spLocks noChangeAspect="1"/>
                  </p:cNvSpPr>
                  <p:nvPr/>
                </p:nvSpPr>
                <p:spPr bwMode="auto">
                  <a:xfrm>
                    <a:off x="979" y="2449"/>
                    <a:ext cx="129" cy="1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8636"/>
                      <a:gd name="T1" fmla="*/ 0 h 21600"/>
                      <a:gd name="T2" fmla="*/ 18636 w 18636"/>
                      <a:gd name="T3" fmla="*/ 10680 h 21600"/>
                      <a:gd name="T4" fmla="*/ 0 w 1863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636" h="21600" fill="none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</a:path>
                      <a:path w="18636" h="21600" stroke="0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2" name="Arc 371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79" y="2449"/>
                    <a:ext cx="129" cy="1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8636"/>
                      <a:gd name="T1" fmla="*/ 0 h 21600"/>
                      <a:gd name="T2" fmla="*/ 18636 w 18636"/>
                      <a:gd name="T3" fmla="*/ 10680 h 21600"/>
                      <a:gd name="T4" fmla="*/ 0 w 1863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636" h="21600" fill="none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</a:path>
                      <a:path w="18636" h="21600" stroke="0" extrusionOk="0">
                        <a:moveTo>
                          <a:pt x="-1" y="0"/>
                        </a:moveTo>
                        <a:cubicBezTo>
                          <a:pt x="7667" y="0"/>
                          <a:pt x="14759" y="4064"/>
                          <a:pt x="18636" y="10679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1803808" y="4535568"/>
                    <a:ext cx="428772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7" name="TextBox 1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3808" y="4535568"/>
                    <a:ext cx="428772" cy="830997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b="-66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/>
                  <p:cNvSpPr txBox="1"/>
                  <p:nvPr/>
                </p:nvSpPr>
                <p:spPr>
                  <a:xfrm>
                    <a:off x="3864757" y="4711235"/>
                    <a:ext cx="250068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⨁</m:t>
                          </m:r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𝑥𝑦</m:t>
                          </m:r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′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8" name="TextBox 1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757" y="4711235"/>
                    <a:ext cx="2500685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r="-730" b="-22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9" name="TextBox 218"/>
            <p:cNvSpPr txBox="1"/>
            <p:nvPr/>
          </p:nvSpPr>
          <p:spPr>
            <a:xfrm>
              <a:off x="914403" y="3368633"/>
              <a:ext cx="744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Cambria" pitchFamily="18" charset="0"/>
                </a:rPr>
                <a:t>XOR</a:t>
              </a:r>
              <a:endParaRPr lang="en-US" sz="24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1197741" y="4061975"/>
            <a:ext cx="5182119" cy="830997"/>
            <a:chOff x="914403" y="3895726"/>
            <a:chExt cx="5182119" cy="830997"/>
          </a:xfrm>
        </p:grpSpPr>
        <p:grpSp>
          <p:nvGrpSpPr>
            <p:cNvPr id="212" name="Group 211"/>
            <p:cNvGrpSpPr/>
            <p:nvPr/>
          </p:nvGrpSpPr>
          <p:grpSpPr>
            <a:xfrm>
              <a:off x="1803808" y="3895726"/>
              <a:ext cx="4292714" cy="830997"/>
              <a:chOff x="1803808" y="3895726"/>
              <a:chExt cx="4292714" cy="830997"/>
            </a:xfrm>
          </p:grpSpPr>
          <p:grpSp>
            <p:nvGrpSpPr>
              <p:cNvPr id="155" name="Group 72"/>
              <p:cNvGrpSpPr>
                <a:grpSpLocks noChangeAspect="1"/>
              </p:cNvGrpSpPr>
              <p:nvPr/>
            </p:nvGrpSpPr>
            <p:grpSpPr bwMode="auto">
              <a:xfrm>
                <a:off x="2244364" y="4074687"/>
                <a:ext cx="1533525" cy="473075"/>
                <a:chOff x="3302" y="1575"/>
                <a:chExt cx="483" cy="149"/>
              </a:xfrm>
            </p:grpSpPr>
            <p:grpSp>
              <p:nvGrpSpPr>
                <p:cNvPr id="156" name="Group 73"/>
                <p:cNvGrpSpPr>
                  <a:grpSpLocks noChangeAspect="1"/>
                </p:cNvGrpSpPr>
                <p:nvPr/>
              </p:nvGrpSpPr>
              <p:grpSpPr bwMode="auto">
                <a:xfrm>
                  <a:off x="3456" y="1575"/>
                  <a:ext cx="230" cy="149"/>
                  <a:chOff x="3470" y="1860"/>
                  <a:chExt cx="232" cy="150"/>
                </a:xfrm>
              </p:grpSpPr>
              <p:sp>
                <p:nvSpPr>
                  <p:cNvPr id="161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04" y="1860"/>
                    <a:ext cx="150" cy="15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2" name="Rectangle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70" y="1860"/>
                    <a:ext cx="109" cy="15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3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54" y="1911"/>
                    <a:ext cx="48" cy="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164" name="Group 7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470" y="1860"/>
                    <a:ext cx="109" cy="150"/>
                    <a:chOff x="3312" y="1968"/>
                    <a:chExt cx="109" cy="150"/>
                  </a:xfrm>
                </p:grpSpPr>
                <p:sp>
                  <p:nvSpPr>
                    <p:cNvPr id="165" name="Line 78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312" y="1968"/>
                      <a:ext cx="10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66" name="Line 79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312" y="2118"/>
                      <a:ext cx="10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67" name="Line 8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312" y="1968"/>
                      <a:ext cx="0" cy="15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57" name="Line 81"/>
                <p:cNvSpPr>
                  <a:spLocks noChangeAspect="1" noChangeShapeType="1"/>
                </p:cNvSpPr>
                <p:nvPr/>
              </p:nvSpPr>
              <p:spPr bwMode="auto">
                <a:xfrm>
                  <a:off x="3686" y="1649"/>
                  <a:ext cx="9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58" name="Group 82"/>
                <p:cNvGrpSpPr>
                  <a:grpSpLocks noChangeAspect="1"/>
                </p:cNvGrpSpPr>
                <p:nvPr/>
              </p:nvGrpSpPr>
              <p:grpSpPr bwMode="auto">
                <a:xfrm>
                  <a:off x="3302" y="1625"/>
                  <a:ext cx="154" cy="48"/>
                  <a:chOff x="2702" y="1602"/>
                  <a:chExt cx="154" cy="48"/>
                </a:xfrm>
              </p:grpSpPr>
              <p:sp>
                <p:nvSpPr>
                  <p:cNvPr id="159" name="Line 8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702" y="1602"/>
                    <a:ext cx="15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0" name="Line 8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703" y="1650"/>
                    <a:ext cx="15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1803808" y="3895726"/>
                    <a:ext cx="428772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3808" y="3895726"/>
                    <a:ext cx="428772" cy="83099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5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/>
                  <p:cNvSpPr txBox="1"/>
                  <p:nvPr/>
                </p:nvSpPr>
                <p:spPr>
                  <a:xfrm>
                    <a:off x="3864757" y="4080392"/>
                    <a:ext cx="223176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′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9" name="TextBox 2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757" y="4080392"/>
                    <a:ext cx="2231765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r="-817" b="-22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0" name="TextBox 219"/>
            <p:cNvSpPr txBox="1"/>
            <p:nvPr/>
          </p:nvSpPr>
          <p:spPr>
            <a:xfrm>
              <a:off x="914403" y="4080392"/>
              <a:ext cx="994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Cambria" pitchFamily="18" charset="0"/>
                </a:rPr>
                <a:t>NAND</a:t>
              </a:r>
              <a:endParaRPr lang="en-US" sz="24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197741" y="4917929"/>
            <a:ext cx="5191416" cy="830997"/>
            <a:chOff x="914403" y="4541334"/>
            <a:chExt cx="5191416" cy="830997"/>
          </a:xfrm>
        </p:grpSpPr>
        <p:grpSp>
          <p:nvGrpSpPr>
            <p:cNvPr id="213" name="Group 212"/>
            <p:cNvGrpSpPr/>
            <p:nvPr/>
          </p:nvGrpSpPr>
          <p:grpSpPr>
            <a:xfrm>
              <a:off x="1803808" y="4541334"/>
              <a:ext cx="4302011" cy="830997"/>
              <a:chOff x="1803808" y="4541334"/>
              <a:chExt cx="4302011" cy="830997"/>
            </a:xfrm>
          </p:grpSpPr>
          <p:grpSp>
            <p:nvGrpSpPr>
              <p:cNvPr id="125" name="Group 425"/>
              <p:cNvGrpSpPr>
                <a:grpSpLocks noChangeAspect="1"/>
              </p:cNvGrpSpPr>
              <p:nvPr/>
            </p:nvGrpSpPr>
            <p:grpSpPr bwMode="auto">
              <a:xfrm>
                <a:off x="2248743" y="4717120"/>
                <a:ext cx="1521868" cy="479425"/>
                <a:chOff x="3100" y="1477"/>
                <a:chExt cx="476" cy="150"/>
              </a:xfrm>
            </p:grpSpPr>
            <p:grpSp>
              <p:nvGrpSpPr>
                <p:cNvPr id="126" name="Group 426"/>
                <p:cNvGrpSpPr>
                  <a:grpSpLocks noChangeAspect="1"/>
                </p:cNvGrpSpPr>
                <p:nvPr/>
              </p:nvGrpSpPr>
              <p:grpSpPr bwMode="auto">
                <a:xfrm>
                  <a:off x="3100" y="1477"/>
                  <a:ext cx="476" cy="150"/>
                  <a:chOff x="3087" y="1200"/>
                  <a:chExt cx="476" cy="150"/>
                </a:xfrm>
              </p:grpSpPr>
              <p:sp>
                <p:nvSpPr>
                  <p:cNvPr id="128" name="Line 42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90" y="1277"/>
                    <a:ext cx="7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9" name="Line 42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087" y="1252"/>
                    <a:ext cx="16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0" name="Line 42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087" y="1300"/>
                    <a:ext cx="16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1" name="Rectangle 4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56" y="1200"/>
                    <a:ext cx="57" cy="15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2" name="Line 43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236" y="1200"/>
                    <a:ext cx="7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3" name="Line 43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236" y="1350"/>
                    <a:ext cx="7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4" name="Oval 4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41" y="1253"/>
                    <a:ext cx="46" cy="4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135" name="Group 43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236" y="1200"/>
                    <a:ext cx="20" cy="150"/>
                    <a:chOff x="3744" y="3254"/>
                    <a:chExt cx="81" cy="597"/>
                  </a:xfrm>
                </p:grpSpPr>
                <p:sp>
                  <p:nvSpPr>
                    <p:cNvPr id="139" name="Freeform 43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744" y="3548"/>
                      <a:ext cx="81" cy="303"/>
                    </a:xfrm>
                    <a:custGeom>
                      <a:avLst/>
                      <a:gdLst>
                        <a:gd name="T0" fmla="*/ 81 w 81"/>
                        <a:gd name="T1" fmla="*/ 301 h 303"/>
                        <a:gd name="T2" fmla="*/ 0 w 81"/>
                        <a:gd name="T3" fmla="*/ 303 h 303"/>
                        <a:gd name="T4" fmla="*/ 6 w 81"/>
                        <a:gd name="T5" fmla="*/ 289 h 303"/>
                        <a:gd name="T6" fmla="*/ 12 w 81"/>
                        <a:gd name="T7" fmla="*/ 279 h 303"/>
                        <a:gd name="T8" fmla="*/ 20 w 81"/>
                        <a:gd name="T9" fmla="*/ 265 h 303"/>
                        <a:gd name="T10" fmla="*/ 24 w 81"/>
                        <a:gd name="T11" fmla="*/ 255 h 303"/>
                        <a:gd name="T12" fmla="*/ 30 w 81"/>
                        <a:gd name="T13" fmla="*/ 243 h 303"/>
                        <a:gd name="T14" fmla="*/ 35 w 81"/>
                        <a:gd name="T15" fmla="*/ 231 h 303"/>
                        <a:gd name="T16" fmla="*/ 39 w 81"/>
                        <a:gd name="T17" fmla="*/ 219 h 303"/>
                        <a:gd name="T18" fmla="*/ 45 w 81"/>
                        <a:gd name="T19" fmla="*/ 207 h 303"/>
                        <a:gd name="T20" fmla="*/ 50 w 81"/>
                        <a:gd name="T21" fmla="*/ 193 h 303"/>
                        <a:gd name="T22" fmla="*/ 54 w 81"/>
                        <a:gd name="T23" fmla="*/ 181 h 303"/>
                        <a:gd name="T24" fmla="*/ 58 w 81"/>
                        <a:gd name="T25" fmla="*/ 171 h 303"/>
                        <a:gd name="T26" fmla="*/ 62 w 81"/>
                        <a:gd name="T27" fmla="*/ 157 h 303"/>
                        <a:gd name="T28" fmla="*/ 63 w 81"/>
                        <a:gd name="T29" fmla="*/ 147 h 303"/>
                        <a:gd name="T30" fmla="*/ 66 w 81"/>
                        <a:gd name="T31" fmla="*/ 133 h 303"/>
                        <a:gd name="T32" fmla="*/ 69 w 81"/>
                        <a:gd name="T33" fmla="*/ 121 h 303"/>
                        <a:gd name="T34" fmla="*/ 71 w 81"/>
                        <a:gd name="T35" fmla="*/ 109 h 303"/>
                        <a:gd name="T36" fmla="*/ 73 w 81"/>
                        <a:gd name="T37" fmla="*/ 99 h 303"/>
                        <a:gd name="T38" fmla="*/ 75 w 81"/>
                        <a:gd name="T39" fmla="*/ 85 h 303"/>
                        <a:gd name="T40" fmla="*/ 76 w 81"/>
                        <a:gd name="T41" fmla="*/ 75 h 303"/>
                        <a:gd name="T42" fmla="*/ 77 w 81"/>
                        <a:gd name="T43" fmla="*/ 61 h 303"/>
                        <a:gd name="T44" fmla="*/ 78 w 81"/>
                        <a:gd name="T45" fmla="*/ 52 h 303"/>
                        <a:gd name="T46" fmla="*/ 78 w 81"/>
                        <a:gd name="T47" fmla="*/ 39 h 303"/>
                        <a:gd name="T48" fmla="*/ 78 w 81"/>
                        <a:gd name="T49" fmla="*/ 27 h 303"/>
                        <a:gd name="T50" fmla="*/ 78 w 81"/>
                        <a:gd name="T51" fmla="*/ 15 h 303"/>
                        <a:gd name="T52" fmla="*/ 80 w 81"/>
                        <a:gd name="T53" fmla="*/ 0 h 303"/>
                        <a:gd name="T54" fmla="*/ 81 w 81"/>
                        <a:gd name="T55" fmla="*/ 301 h 3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81" h="303">
                          <a:moveTo>
                            <a:pt x="81" y="301"/>
                          </a:moveTo>
                          <a:lnTo>
                            <a:pt x="0" y="303"/>
                          </a:lnTo>
                          <a:lnTo>
                            <a:pt x="6" y="289"/>
                          </a:lnTo>
                          <a:lnTo>
                            <a:pt x="12" y="279"/>
                          </a:lnTo>
                          <a:lnTo>
                            <a:pt x="20" y="265"/>
                          </a:lnTo>
                          <a:lnTo>
                            <a:pt x="24" y="255"/>
                          </a:lnTo>
                          <a:lnTo>
                            <a:pt x="30" y="243"/>
                          </a:lnTo>
                          <a:lnTo>
                            <a:pt x="35" y="231"/>
                          </a:lnTo>
                          <a:lnTo>
                            <a:pt x="39" y="219"/>
                          </a:lnTo>
                          <a:lnTo>
                            <a:pt x="45" y="207"/>
                          </a:lnTo>
                          <a:lnTo>
                            <a:pt x="50" y="193"/>
                          </a:lnTo>
                          <a:lnTo>
                            <a:pt x="54" y="181"/>
                          </a:lnTo>
                          <a:lnTo>
                            <a:pt x="58" y="171"/>
                          </a:lnTo>
                          <a:lnTo>
                            <a:pt x="62" y="157"/>
                          </a:lnTo>
                          <a:lnTo>
                            <a:pt x="63" y="147"/>
                          </a:lnTo>
                          <a:lnTo>
                            <a:pt x="66" y="133"/>
                          </a:lnTo>
                          <a:lnTo>
                            <a:pt x="69" y="121"/>
                          </a:lnTo>
                          <a:lnTo>
                            <a:pt x="71" y="109"/>
                          </a:lnTo>
                          <a:lnTo>
                            <a:pt x="73" y="99"/>
                          </a:lnTo>
                          <a:lnTo>
                            <a:pt x="75" y="85"/>
                          </a:lnTo>
                          <a:lnTo>
                            <a:pt x="76" y="75"/>
                          </a:lnTo>
                          <a:lnTo>
                            <a:pt x="77" y="61"/>
                          </a:lnTo>
                          <a:lnTo>
                            <a:pt x="78" y="52"/>
                          </a:lnTo>
                          <a:lnTo>
                            <a:pt x="78" y="39"/>
                          </a:lnTo>
                          <a:lnTo>
                            <a:pt x="78" y="27"/>
                          </a:lnTo>
                          <a:lnTo>
                            <a:pt x="78" y="15"/>
                          </a:lnTo>
                          <a:lnTo>
                            <a:pt x="80" y="0"/>
                          </a:lnTo>
                          <a:lnTo>
                            <a:pt x="81" y="30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40" name="Freeform 436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3744" y="3254"/>
                      <a:ext cx="81" cy="303"/>
                    </a:xfrm>
                    <a:custGeom>
                      <a:avLst/>
                      <a:gdLst>
                        <a:gd name="T0" fmla="*/ 81 w 81"/>
                        <a:gd name="T1" fmla="*/ 301 h 303"/>
                        <a:gd name="T2" fmla="*/ 0 w 81"/>
                        <a:gd name="T3" fmla="*/ 303 h 303"/>
                        <a:gd name="T4" fmla="*/ 6 w 81"/>
                        <a:gd name="T5" fmla="*/ 289 h 303"/>
                        <a:gd name="T6" fmla="*/ 12 w 81"/>
                        <a:gd name="T7" fmla="*/ 279 h 303"/>
                        <a:gd name="T8" fmla="*/ 20 w 81"/>
                        <a:gd name="T9" fmla="*/ 265 h 303"/>
                        <a:gd name="T10" fmla="*/ 24 w 81"/>
                        <a:gd name="T11" fmla="*/ 255 h 303"/>
                        <a:gd name="T12" fmla="*/ 30 w 81"/>
                        <a:gd name="T13" fmla="*/ 243 h 303"/>
                        <a:gd name="T14" fmla="*/ 35 w 81"/>
                        <a:gd name="T15" fmla="*/ 231 h 303"/>
                        <a:gd name="T16" fmla="*/ 39 w 81"/>
                        <a:gd name="T17" fmla="*/ 219 h 303"/>
                        <a:gd name="T18" fmla="*/ 45 w 81"/>
                        <a:gd name="T19" fmla="*/ 207 h 303"/>
                        <a:gd name="T20" fmla="*/ 50 w 81"/>
                        <a:gd name="T21" fmla="*/ 193 h 303"/>
                        <a:gd name="T22" fmla="*/ 54 w 81"/>
                        <a:gd name="T23" fmla="*/ 181 h 303"/>
                        <a:gd name="T24" fmla="*/ 58 w 81"/>
                        <a:gd name="T25" fmla="*/ 171 h 303"/>
                        <a:gd name="T26" fmla="*/ 62 w 81"/>
                        <a:gd name="T27" fmla="*/ 157 h 303"/>
                        <a:gd name="T28" fmla="*/ 63 w 81"/>
                        <a:gd name="T29" fmla="*/ 147 h 303"/>
                        <a:gd name="T30" fmla="*/ 66 w 81"/>
                        <a:gd name="T31" fmla="*/ 133 h 303"/>
                        <a:gd name="T32" fmla="*/ 69 w 81"/>
                        <a:gd name="T33" fmla="*/ 121 h 303"/>
                        <a:gd name="T34" fmla="*/ 71 w 81"/>
                        <a:gd name="T35" fmla="*/ 109 h 303"/>
                        <a:gd name="T36" fmla="*/ 73 w 81"/>
                        <a:gd name="T37" fmla="*/ 99 h 303"/>
                        <a:gd name="T38" fmla="*/ 75 w 81"/>
                        <a:gd name="T39" fmla="*/ 85 h 303"/>
                        <a:gd name="T40" fmla="*/ 76 w 81"/>
                        <a:gd name="T41" fmla="*/ 75 h 303"/>
                        <a:gd name="T42" fmla="*/ 77 w 81"/>
                        <a:gd name="T43" fmla="*/ 61 h 303"/>
                        <a:gd name="T44" fmla="*/ 78 w 81"/>
                        <a:gd name="T45" fmla="*/ 52 h 303"/>
                        <a:gd name="T46" fmla="*/ 78 w 81"/>
                        <a:gd name="T47" fmla="*/ 39 h 303"/>
                        <a:gd name="T48" fmla="*/ 78 w 81"/>
                        <a:gd name="T49" fmla="*/ 27 h 303"/>
                        <a:gd name="T50" fmla="*/ 78 w 81"/>
                        <a:gd name="T51" fmla="*/ 15 h 303"/>
                        <a:gd name="T52" fmla="*/ 80 w 81"/>
                        <a:gd name="T53" fmla="*/ 0 h 303"/>
                        <a:gd name="T54" fmla="*/ 81 w 81"/>
                        <a:gd name="T55" fmla="*/ 301 h 3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81" h="303">
                          <a:moveTo>
                            <a:pt x="81" y="301"/>
                          </a:moveTo>
                          <a:lnTo>
                            <a:pt x="0" y="303"/>
                          </a:lnTo>
                          <a:lnTo>
                            <a:pt x="6" y="289"/>
                          </a:lnTo>
                          <a:lnTo>
                            <a:pt x="12" y="279"/>
                          </a:lnTo>
                          <a:lnTo>
                            <a:pt x="20" y="265"/>
                          </a:lnTo>
                          <a:lnTo>
                            <a:pt x="24" y="255"/>
                          </a:lnTo>
                          <a:lnTo>
                            <a:pt x="30" y="243"/>
                          </a:lnTo>
                          <a:lnTo>
                            <a:pt x="35" y="231"/>
                          </a:lnTo>
                          <a:lnTo>
                            <a:pt x="39" y="219"/>
                          </a:lnTo>
                          <a:lnTo>
                            <a:pt x="45" y="207"/>
                          </a:lnTo>
                          <a:lnTo>
                            <a:pt x="50" y="193"/>
                          </a:lnTo>
                          <a:lnTo>
                            <a:pt x="54" y="181"/>
                          </a:lnTo>
                          <a:lnTo>
                            <a:pt x="58" y="171"/>
                          </a:lnTo>
                          <a:lnTo>
                            <a:pt x="62" y="157"/>
                          </a:lnTo>
                          <a:lnTo>
                            <a:pt x="63" y="147"/>
                          </a:lnTo>
                          <a:lnTo>
                            <a:pt x="66" y="133"/>
                          </a:lnTo>
                          <a:lnTo>
                            <a:pt x="69" y="121"/>
                          </a:lnTo>
                          <a:lnTo>
                            <a:pt x="71" y="109"/>
                          </a:lnTo>
                          <a:lnTo>
                            <a:pt x="73" y="99"/>
                          </a:lnTo>
                          <a:lnTo>
                            <a:pt x="75" y="85"/>
                          </a:lnTo>
                          <a:lnTo>
                            <a:pt x="76" y="75"/>
                          </a:lnTo>
                          <a:lnTo>
                            <a:pt x="77" y="61"/>
                          </a:lnTo>
                          <a:lnTo>
                            <a:pt x="78" y="52"/>
                          </a:lnTo>
                          <a:lnTo>
                            <a:pt x="78" y="39"/>
                          </a:lnTo>
                          <a:lnTo>
                            <a:pt x="78" y="27"/>
                          </a:lnTo>
                          <a:lnTo>
                            <a:pt x="78" y="15"/>
                          </a:lnTo>
                          <a:lnTo>
                            <a:pt x="80" y="0"/>
                          </a:lnTo>
                          <a:lnTo>
                            <a:pt x="81" y="30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136" name="Group 43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313" y="1200"/>
                    <a:ext cx="128" cy="149"/>
                    <a:chOff x="979" y="2449"/>
                    <a:chExt cx="129" cy="150"/>
                  </a:xfrm>
                </p:grpSpPr>
                <p:sp>
                  <p:nvSpPr>
                    <p:cNvPr id="137" name="Arc 43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79" y="2449"/>
                      <a:ext cx="129" cy="150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18636"/>
                        <a:gd name="T1" fmla="*/ 0 h 21600"/>
                        <a:gd name="T2" fmla="*/ 18636 w 18636"/>
                        <a:gd name="T3" fmla="*/ 10680 h 21600"/>
                        <a:gd name="T4" fmla="*/ 0 w 18636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8636" h="21600" fill="none" extrusionOk="0">
                          <a:moveTo>
                            <a:pt x="-1" y="0"/>
                          </a:moveTo>
                          <a:cubicBezTo>
                            <a:pt x="7667" y="0"/>
                            <a:pt x="14759" y="4064"/>
                            <a:pt x="18636" y="10679"/>
                          </a:cubicBezTo>
                        </a:path>
                        <a:path w="18636" h="21600" stroke="0" extrusionOk="0">
                          <a:moveTo>
                            <a:pt x="-1" y="0"/>
                          </a:moveTo>
                          <a:cubicBezTo>
                            <a:pt x="7667" y="0"/>
                            <a:pt x="14759" y="4064"/>
                            <a:pt x="18636" y="10679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38" name="Arc 439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79" y="2449"/>
                      <a:ext cx="129" cy="150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18636"/>
                        <a:gd name="T1" fmla="*/ 0 h 21600"/>
                        <a:gd name="T2" fmla="*/ 18636 w 18636"/>
                        <a:gd name="T3" fmla="*/ 10680 h 21600"/>
                        <a:gd name="T4" fmla="*/ 0 w 18636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8636" h="21600" fill="none" extrusionOk="0">
                          <a:moveTo>
                            <a:pt x="-1" y="0"/>
                          </a:moveTo>
                          <a:cubicBezTo>
                            <a:pt x="7667" y="0"/>
                            <a:pt x="14759" y="4064"/>
                            <a:pt x="18636" y="10679"/>
                          </a:cubicBezTo>
                        </a:path>
                        <a:path w="18636" h="21600" stroke="0" extrusionOk="0">
                          <a:moveTo>
                            <a:pt x="-1" y="0"/>
                          </a:moveTo>
                          <a:cubicBezTo>
                            <a:pt x="7667" y="0"/>
                            <a:pt x="14759" y="4064"/>
                            <a:pt x="18636" y="10679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27" name="Arc 440"/>
                <p:cNvSpPr>
                  <a:spLocks noChangeAspect="1"/>
                </p:cNvSpPr>
                <p:nvPr/>
              </p:nvSpPr>
              <p:spPr bwMode="auto">
                <a:xfrm>
                  <a:off x="3120" y="1478"/>
                  <a:ext cx="149" cy="149"/>
                </a:xfrm>
                <a:custGeom>
                  <a:avLst/>
                  <a:gdLst>
                    <a:gd name="G0" fmla="+- 0 0 0"/>
                    <a:gd name="G1" fmla="+- 10845 0 0"/>
                    <a:gd name="G2" fmla="+- 21600 0 0"/>
                    <a:gd name="T0" fmla="*/ 18680 w 21600"/>
                    <a:gd name="T1" fmla="*/ 0 h 21673"/>
                    <a:gd name="T2" fmla="*/ 18690 w 21600"/>
                    <a:gd name="T3" fmla="*/ 21673 h 21673"/>
                    <a:gd name="T4" fmla="*/ 0 w 21600"/>
                    <a:gd name="T5" fmla="*/ 10845 h 21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73" fill="none" extrusionOk="0">
                      <a:moveTo>
                        <a:pt x="18680" y="-1"/>
                      </a:moveTo>
                      <a:cubicBezTo>
                        <a:pt x="20592" y="3294"/>
                        <a:pt x="21600" y="7035"/>
                        <a:pt x="21600" y="10845"/>
                      </a:cubicBezTo>
                      <a:cubicBezTo>
                        <a:pt x="21600" y="14647"/>
                        <a:pt x="20596" y="18382"/>
                        <a:pt x="18689" y="21672"/>
                      </a:cubicBezTo>
                    </a:path>
                    <a:path w="21600" h="21673" stroke="0" extrusionOk="0">
                      <a:moveTo>
                        <a:pt x="18680" y="-1"/>
                      </a:moveTo>
                      <a:cubicBezTo>
                        <a:pt x="20592" y="3294"/>
                        <a:pt x="21600" y="7035"/>
                        <a:pt x="21600" y="10845"/>
                      </a:cubicBezTo>
                      <a:cubicBezTo>
                        <a:pt x="21600" y="14647"/>
                        <a:pt x="20596" y="18382"/>
                        <a:pt x="18689" y="21672"/>
                      </a:cubicBezTo>
                      <a:lnTo>
                        <a:pt x="0" y="10845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1803808" y="4541334"/>
                    <a:ext cx="428772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6" name="TextBox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3808" y="4541334"/>
                    <a:ext cx="428772" cy="83099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b="-66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/>
                  <p:cNvSpPr txBox="1"/>
                  <p:nvPr/>
                </p:nvSpPr>
                <p:spPr>
                  <a:xfrm>
                    <a:off x="3864757" y="4726000"/>
                    <a:ext cx="224106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′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0" name="TextBox 2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757" y="4726000"/>
                    <a:ext cx="2241062" cy="461665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r="-1087" b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1" name="TextBox 220"/>
            <p:cNvSpPr txBox="1"/>
            <p:nvPr/>
          </p:nvSpPr>
          <p:spPr>
            <a:xfrm>
              <a:off x="914403" y="4726000"/>
              <a:ext cx="7857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Cambria" pitchFamily="18" charset="0"/>
                </a:rPr>
                <a:t>NOR</a:t>
              </a:r>
              <a:endParaRPr lang="en-US" sz="24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1197741" y="5773882"/>
            <a:ext cx="5525931" cy="830997"/>
            <a:chOff x="914403" y="5516302"/>
            <a:chExt cx="5525931" cy="830997"/>
          </a:xfrm>
        </p:grpSpPr>
        <p:grpSp>
          <p:nvGrpSpPr>
            <p:cNvPr id="214" name="Group 213"/>
            <p:cNvGrpSpPr/>
            <p:nvPr/>
          </p:nvGrpSpPr>
          <p:grpSpPr>
            <a:xfrm>
              <a:off x="1803808" y="5516302"/>
              <a:ext cx="4636526" cy="830997"/>
              <a:chOff x="1803808" y="5660273"/>
              <a:chExt cx="4636526" cy="830997"/>
            </a:xfrm>
          </p:grpSpPr>
          <p:grpSp>
            <p:nvGrpSpPr>
              <p:cNvPr id="92" name="Group 305"/>
              <p:cNvGrpSpPr>
                <a:grpSpLocks noChangeAspect="1"/>
              </p:cNvGrpSpPr>
              <p:nvPr/>
            </p:nvGrpSpPr>
            <p:grpSpPr bwMode="auto">
              <a:xfrm>
                <a:off x="2247061" y="5836059"/>
                <a:ext cx="1529127" cy="479425"/>
                <a:chOff x="477" y="1355"/>
                <a:chExt cx="479" cy="150"/>
              </a:xfrm>
            </p:grpSpPr>
            <p:grpSp>
              <p:nvGrpSpPr>
                <p:cNvPr id="93" name="Group 306"/>
                <p:cNvGrpSpPr>
                  <a:grpSpLocks noChangeAspect="1"/>
                </p:cNvGrpSpPr>
                <p:nvPr/>
              </p:nvGrpSpPr>
              <p:grpSpPr bwMode="auto">
                <a:xfrm>
                  <a:off x="477" y="1407"/>
                  <a:ext cx="479" cy="48"/>
                  <a:chOff x="477" y="1527"/>
                  <a:chExt cx="479" cy="48"/>
                </a:xfrm>
              </p:grpSpPr>
              <p:sp>
                <p:nvSpPr>
                  <p:cNvPr id="107" name="Line 30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910" y="1552"/>
                    <a:ext cx="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8" name="Line 30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77" y="1527"/>
                    <a:ext cx="16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9" name="Line 30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78" y="1575"/>
                    <a:ext cx="16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94" name="Group 310"/>
                <p:cNvGrpSpPr>
                  <a:grpSpLocks noChangeAspect="1"/>
                </p:cNvGrpSpPr>
                <p:nvPr/>
              </p:nvGrpSpPr>
              <p:grpSpPr bwMode="auto">
                <a:xfrm>
                  <a:off x="498" y="1355"/>
                  <a:ext cx="409" cy="150"/>
                  <a:chOff x="798" y="3360"/>
                  <a:chExt cx="1641" cy="602"/>
                </a:xfrm>
              </p:grpSpPr>
              <p:sp>
                <p:nvSpPr>
                  <p:cNvPr id="95" name="Rectangle 3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11" y="3360"/>
                    <a:ext cx="231" cy="601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6" name="Line 31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430" y="3360"/>
                    <a:ext cx="31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7" name="Line 31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430" y="3961"/>
                    <a:ext cx="31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8" name="Arc 314"/>
                  <p:cNvSpPr>
                    <a:spLocks noChangeAspect="1"/>
                  </p:cNvSpPr>
                  <p:nvPr/>
                </p:nvSpPr>
                <p:spPr bwMode="auto">
                  <a:xfrm>
                    <a:off x="798" y="3368"/>
                    <a:ext cx="598" cy="589"/>
                  </a:xfrm>
                  <a:custGeom>
                    <a:avLst/>
                    <a:gdLst>
                      <a:gd name="G0" fmla="+- 0 0 0"/>
                      <a:gd name="G1" fmla="+- 10519 0 0"/>
                      <a:gd name="G2" fmla="+- 21600 0 0"/>
                      <a:gd name="T0" fmla="*/ 18865 w 21600"/>
                      <a:gd name="T1" fmla="*/ 0 h 21347"/>
                      <a:gd name="T2" fmla="*/ 18690 w 21600"/>
                      <a:gd name="T3" fmla="*/ 21347 h 21347"/>
                      <a:gd name="T4" fmla="*/ 0 w 21600"/>
                      <a:gd name="T5" fmla="*/ 10519 h 213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347" fill="none" extrusionOk="0">
                        <a:moveTo>
                          <a:pt x="18865" y="-1"/>
                        </a:moveTo>
                        <a:cubicBezTo>
                          <a:pt x="20658" y="3215"/>
                          <a:pt x="21600" y="6836"/>
                          <a:pt x="21600" y="10519"/>
                        </a:cubicBezTo>
                        <a:cubicBezTo>
                          <a:pt x="21600" y="14321"/>
                          <a:pt x="20596" y="18056"/>
                          <a:pt x="18689" y="21346"/>
                        </a:cubicBezTo>
                      </a:path>
                      <a:path w="21600" h="21347" stroke="0" extrusionOk="0">
                        <a:moveTo>
                          <a:pt x="18865" y="-1"/>
                        </a:moveTo>
                        <a:cubicBezTo>
                          <a:pt x="20658" y="3215"/>
                          <a:pt x="21600" y="6836"/>
                          <a:pt x="21600" y="10519"/>
                        </a:cubicBezTo>
                        <a:cubicBezTo>
                          <a:pt x="21600" y="14321"/>
                          <a:pt x="20596" y="18056"/>
                          <a:pt x="18689" y="21346"/>
                        </a:cubicBezTo>
                        <a:lnTo>
                          <a:pt x="0" y="10519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9" name="Oval 3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56" y="3571"/>
                    <a:ext cx="183" cy="18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100" name="Group 31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430" y="3360"/>
                    <a:ext cx="81" cy="602"/>
                    <a:chOff x="3744" y="3254"/>
                    <a:chExt cx="81" cy="597"/>
                  </a:xfrm>
                </p:grpSpPr>
                <p:sp>
                  <p:nvSpPr>
                    <p:cNvPr id="105" name="Freeform 31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744" y="3548"/>
                      <a:ext cx="81" cy="303"/>
                    </a:xfrm>
                    <a:custGeom>
                      <a:avLst/>
                      <a:gdLst>
                        <a:gd name="T0" fmla="*/ 81 w 81"/>
                        <a:gd name="T1" fmla="*/ 301 h 303"/>
                        <a:gd name="T2" fmla="*/ 0 w 81"/>
                        <a:gd name="T3" fmla="*/ 303 h 303"/>
                        <a:gd name="T4" fmla="*/ 6 w 81"/>
                        <a:gd name="T5" fmla="*/ 289 h 303"/>
                        <a:gd name="T6" fmla="*/ 12 w 81"/>
                        <a:gd name="T7" fmla="*/ 279 h 303"/>
                        <a:gd name="T8" fmla="*/ 20 w 81"/>
                        <a:gd name="T9" fmla="*/ 265 h 303"/>
                        <a:gd name="T10" fmla="*/ 24 w 81"/>
                        <a:gd name="T11" fmla="*/ 255 h 303"/>
                        <a:gd name="T12" fmla="*/ 30 w 81"/>
                        <a:gd name="T13" fmla="*/ 243 h 303"/>
                        <a:gd name="T14" fmla="*/ 35 w 81"/>
                        <a:gd name="T15" fmla="*/ 231 h 303"/>
                        <a:gd name="T16" fmla="*/ 39 w 81"/>
                        <a:gd name="T17" fmla="*/ 219 h 303"/>
                        <a:gd name="T18" fmla="*/ 45 w 81"/>
                        <a:gd name="T19" fmla="*/ 207 h 303"/>
                        <a:gd name="T20" fmla="*/ 50 w 81"/>
                        <a:gd name="T21" fmla="*/ 193 h 303"/>
                        <a:gd name="T22" fmla="*/ 54 w 81"/>
                        <a:gd name="T23" fmla="*/ 181 h 303"/>
                        <a:gd name="T24" fmla="*/ 58 w 81"/>
                        <a:gd name="T25" fmla="*/ 171 h 303"/>
                        <a:gd name="T26" fmla="*/ 62 w 81"/>
                        <a:gd name="T27" fmla="*/ 157 h 303"/>
                        <a:gd name="T28" fmla="*/ 63 w 81"/>
                        <a:gd name="T29" fmla="*/ 147 h 303"/>
                        <a:gd name="T30" fmla="*/ 66 w 81"/>
                        <a:gd name="T31" fmla="*/ 133 h 303"/>
                        <a:gd name="T32" fmla="*/ 69 w 81"/>
                        <a:gd name="T33" fmla="*/ 121 h 303"/>
                        <a:gd name="T34" fmla="*/ 71 w 81"/>
                        <a:gd name="T35" fmla="*/ 109 h 303"/>
                        <a:gd name="T36" fmla="*/ 73 w 81"/>
                        <a:gd name="T37" fmla="*/ 99 h 303"/>
                        <a:gd name="T38" fmla="*/ 75 w 81"/>
                        <a:gd name="T39" fmla="*/ 85 h 303"/>
                        <a:gd name="T40" fmla="*/ 76 w 81"/>
                        <a:gd name="T41" fmla="*/ 75 h 303"/>
                        <a:gd name="T42" fmla="*/ 77 w 81"/>
                        <a:gd name="T43" fmla="*/ 61 h 303"/>
                        <a:gd name="T44" fmla="*/ 78 w 81"/>
                        <a:gd name="T45" fmla="*/ 52 h 303"/>
                        <a:gd name="T46" fmla="*/ 78 w 81"/>
                        <a:gd name="T47" fmla="*/ 39 h 303"/>
                        <a:gd name="T48" fmla="*/ 78 w 81"/>
                        <a:gd name="T49" fmla="*/ 27 h 303"/>
                        <a:gd name="T50" fmla="*/ 78 w 81"/>
                        <a:gd name="T51" fmla="*/ 15 h 303"/>
                        <a:gd name="T52" fmla="*/ 80 w 81"/>
                        <a:gd name="T53" fmla="*/ 0 h 303"/>
                        <a:gd name="T54" fmla="*/ 81 w 81"/>
                        <a:gd name="T55" fmla="*/ 301 h 3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81" h="303">
                          <a:moveTo>
                            <a:pt x="81" y="301"/>
                          </a:moveTo>
                          <a:lnTo>
                            <a:pt x="0" y="303"/>
                          </a:lnTo>
                          <a:lnTo>
                            <a:pt x="6" y="289"/>
                          </a:lnTo>
                          <a:lnTo>
                            <a:pt x="12" y="279"/>
                          </a:lnTo>
                          <a:lnTo>
                            <a:pt x="20" y="265"/>
                          </a:lnTo>
                          <a:lnTo>
                            <a:pt x="24" y="255"/>
                          </a:lnTo>
                          <a:lnTo>
                            <a:pt x="30" y="243"/>
                          </a:lnTo>
                          <a:lnTo>
                            <a:pt x="35" y="231"/>
                          </a:lnTo>
                          <a:lnTo>
                            <a:pt x="39" y="219"/>
                          </a:lnTo>
                          <a:lnTo>
                            <a:pt x="45" y="207"/>
                          </a:lnTo>
                          <a:lnTo>
                            <a:pt x="50" y="193"/>
                          </a:lnTo>
                          <a:lnTo>
                            <a:pt x="54" y="181"/>
                          </a:lnTo>
                          <a:lnTo>
                            <a:pt x="58" y="171"/>
                          </a:lnTo>
                          <a:lnTo>
                            <a:pt x="62" y="157"/>
                          </a:lnTo>
                          <a:lnTo>
                            <a:pt x="63" y="147"/>
                          </a:lnTo>
                          <a:lnTo>
                            <a:pt x="66" y="133"/>
                          </a:lnTo>
                          <a:lnTo>
                            <a:pt x="69" y="121"/>
                          </a:lnTo>
                          <a:lnTo>
                            <a:pt x="71" y="109"/>
                          </a:lnTo>
                          <a:lnTo>
                            <a:pt x="73" y="99"/>
                          </a:lnTo>
                          <a:lnTo>
                            <a:pt x="75" y="85"/>
                          </a:lnTo>
                          <a:lnTo>
                            <a:pt x="76" y="75"/>
                          </a:lnTo>
                          <a:lnTo>
                            <a:pt x="77" y="61"/>
                          </a:lnTo>
                          <a:lnTo>
                            <a:pt x="78" y="52"/>
                          </a:lnTo>
                          <a:lnTo>
                            <a:pt x="78" y="39"/>
                          </a:lnTo>
                          <a:lnTo>
                            <a:pt x="78" y="27"/>
                          </a:lnTo>
                          <a:lnTo>
                            <a:pt x="78" y="15"/>
                          </a:lnTo>
                          <a:lnTo>
                            <a:pt x="80" y="0"/>
                          </a:lnTo>
                          <a:lnTo>
                            <a:pt x="81" y="30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06" name="Freeform 318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3744" y="3254"/>
                      <a:ext cx="81" cy="303"/>
                    </a:xfrm>
                    <a:custGeom>
                      <a:avLst/>
                      <a:gdLst>
                        <a:gd name="T0" fmla="*/ 81 w 81"/>
                        <a:gd name="T1" fmla="*/ 301 h 303"/>
                        <a:gd name="T2" fmla="*/ 0 w 81"/>
                        <a:gd name="T3" fmla="*/ 303 h 303"/>
                        <a:gd name="T4" fmla="*/ 6 w 81"/>
                        <a:gd name="T5" fmla="*/ 289 h 303"/>
                        <a:gd name="T6" fmla="*/ 12 w 81"/>
                        <a:gd name="T7" fmla="*/ 279 h 303"/>
                        <a:gd name="T8" fmla="*/ 20 w 81"/>
                        <a:gd name="T9" fmla="*/ 265 h 303"/>
                        <a:gd name="T10" fmla="*/ 24 w 81"/>
                        <a:gd name="T11" fmla="*/ 255 h 303"/>
                        <a:gd name="T12" fmla="*/ 30 w 81"/>
                        <a:gd name="T13" fmla="*/ 243 h 303"/>
                        <a:gd name="T14" fmla="*/ 35 w 81"/>
                        <a:gd name="T15" fmla="*/ 231 h 303"/>
                        <a:gd name="T16" fmla="*/ 39 w 81"/>
                        <a:gd name="T17" fmla="*/ 219 h 303"/>
                        <a:gd name="T18" fmla="*/ 45 w 81"/>
                        <a:gd name="T19" fmla="*/ 207 h 303"/>
                        <a:gd name="T20" fmla="*/ 50 w 81"/>
                        <a:gd name="T21" fmla="*/ 193 h 303"/>
                        <a:gd name="T22" fmla="*/ 54 w 81"/>
                        <a:gd name="T23" fmla="*/ 181 h 303"/>
                        <a:gd name="T24" fmla="*/ 58 w 81"/>
                        <a:gd name="T25" fmla="*/ 171 h 303"/>
                        <a:gd name="T26" fmla="*/ 62 w 81"/>
                        <a:gd name="T27" fmla="*/ 157 h 303"/>
                        <a:gd name="T28" fmla="*/ 63 w 81"/>
                        <a:gd name="T29" fmla="*/ 147 h 303"/>
                        <a:gd name="T30" fmla="*/ 66 w 81"/>
                        <a:gd name="T31" fmla="*/ 133 h 303"/>
                        <a:gd name="T32" fmla="*/ 69 w 81"/>
                        <a:gd name="T33" fmla="*/ 121 h 303"/>
                        <a:gd name="T34" fmla="*/ 71 w 81"/>
                        <a:gd name="T35" fmla="*/ 109 h 303"/>
                        <a:gd name="T36" fmla="*/ 73 w 81"/>
                        <a:gd name="T37" fmla="*/ 99 h 303"/>
                        <a:gd name="T38" fmla="*/ 75 w 81"/>
                        <a:gd name="T39" fmla="*/ 85 h 303"/>
                        <a:gd name="T40" fmla="*/ 76 w 81"/>
                        <a:gd name="T41" fmla="*/ 75 h 303"/>
                        <a:gd name="T42" fmla="*/ 77 w 81"/>
                        <a:gd name="T43" fmla="*/ 61 h 303"/>
                        <a:gd name="T44" fmla="*/ 78 w 81"/>
                        <a:gd name="T45" fmla="*/ 52 h 303"/>
                        <a:gd name="T46" fmla="*/ 78 w 81"/>
                        <a:gd name="T47" fmla="*/ 39 h 303"/>
                        <a:gd name="T48" fmla="*/ 78 w 81"/>
                        <a:gd name="T49" fmla="*/ 27 h 303"/>
                        <a:gd name="T50" fmla="*/ 78 w 81"/>
                        <a:gd name="T51" fmla="*/ 15 h 303"/>
                        <a:gd name="T52" fmla="*/ 80 w 81"/>
                        <a:gd name="T53" fmla="*/ 0 h 303"/>
                        <a:gd name="T54" fmla="*/ 81 w 81"/>
                        <a:gd name="T55" fmla="*/ 301 h 3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81" h="303">
                          <a:moveTo>
                            <a:pt x="81" y="301"/>
                          </a:moveTo>
                          <a:lnTo>
                            <a:pt x="0" y="303"/>
                          </a:lnTo>
                          <a:lnTo>
                            <a:pt x="6" y="289"/>
                          </a:lnTo>
                          <a:lnTo>
                            <a:pt x="12" y="279"/>
                          </a:lnTo>
                          <a:lnTo>
                            <a:pt x="20" y="265"/>
                          </a:lnTo>
                          <a:lnTo>
                            <a:pt x="24" y="255"/>
                          </a:lnTo>
                          <a:lnTo>
                            <a:pt x="30" y="243"/>
                          </a:lnTo>
                          <a:lnTo>
                            <a:pt x="35" y="231"/>
                          </a:lnTo>
                          <a:lnTo>
                            <a:pt x="39" y="219"/>
                          </a:lnTo>
                          <a:lnTo>
                            <a:pt x="45" y="207"/>
                          </a:lnTo>
                          <a:lnTo>
                            <a:pt x="50" y="193"/>
                          </a:lnTo>
                          <a:lnTo>
                            <a:pt x="54" y="181"/>
                          </a:lnTo>
                          <a:lnTo>
                            <a:pt x="58" y="171"/>
                          </a:lnTo>
                          <a:lnTo>
                            <a:pt x="62" y="157"/>
                          </a:lnTo>
                          <a:lnTo>
                            <a:pt x="63" y="147"/>
                          </a:lnTo>
                          <a:lnTo>
                            <a:pt x="66" y="133"/>
                          </a:lnTo>
                          <a:lnTo>
                            <a:pt x="69" y="121"/>
                          </a:lnTo>
                          <a:lnTo>
                            <a:pt x="71" y="109"/>
                          </a:lnTo>
                          <a:lnTo>
                            <a:pt x="73" y="99"/>
                          </a:lnTo>
                          <a:lnTo>
                            <a:pt x="75" y="85"/>
                          </a:lnTo>
                          <a:lnTo>
                            <a:pt x="76" y="75"/>
                          </a:lnTo>
                          <a:lnTo>
                            <a:pt x="77" y="61"/>
                          </a:lnTo>
                          <a:lnTo>
                            <a:pt x="78" y="52"/>
                          </a:lnTo>
                          <a:lnTo>
                            <a:pt x="78" y="39"/>
                          </a:lnTo>
                          <a:lnTo>
                            <a:pt x="78" y="27"/>
                          </a:lnTo>
                          <a:lnTo>
                            <a:pt x="78" y="15"/>
                          </a:lnTo>
                          <a:lnTo>
                            <a:pt x="80" y="0"/>
                          </a:lnTo>
                          <a:lnTo>
                            <a:pt x="81" y="30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101" name="Arc 319"/>
                  <p:cNvSpPr>
                    <a:spLocks noChangeAspect="1"/>
                  </p:cNvSpPr>
                  <p:nvPr/>
                </p:nvSpPr>
                <p:spPr bwMode="auto">
                  <a:xfrm>
                    <a:off x="914" y="3364"/>
                    <a:ext cx="597" cy="597"/>
                  </a:xfrm>
                  <a:custGeom>
                    <a:avLst/>
                    <a:gdLst>
                      <a:gd name="G0" fmla="+- 0 0 0"/>
                      <a:gd name="G1" fmla="+- 10845 0 0"/>
                      <a:gd name="G2" fmla="+- 21600 0 0"/>
                      <a:gd name="T0" fmla="*/ 18680 w 21600"/>
                      <a:gd name="T1" fmla="*/ 0 h 21673"/>
                      <a:gd name="T2" fmla="*/ 18690 w 21600"/>
                      <a:gd name="T3" fmla="*/ 21673 h 21673"/>
                      <a:gd name="T4" fmla="*/ 0 w 21600"/>
                      <a:gd name="T5" fmla="*/ 10845 h 216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73" fill="none" extrusionOk="0">
                        <a:moveTo>
                          <a:pt x="18680" y="-1"/>
                        </a:moveTo>
                        <a:cubicBezTo>
                          <a:pt x="20592" y="3294"/>
                          <a:pt x="21600" y="7035"/>
                          <a:pt x="21600" y="10845"/>
                        </a:cubicBezTo>
                        <a:cubicBezTo>
                          <a:pt x="21600" y="14647"/>
                          <a:pt x="20596" y="18382"/>
                          <a:pt x="18689" y="21672"/>
                        </a:cubicBezTo>
                      </a:path>
                      <a:path w="21600" h="21673" stroke="0" extrusionOk="0">
                        <a:moveTo>
                          <a:pt x="18680" y="-1"/>
                        </a:moveTo>
                        <a:cubicBezTo>
                          <a:pt x="20592" y="3294"/>
                          <a:pt x="21600" y="7035"/>
                          <a:pt x="21600" y="10845"/>
                        </a:cubicBezTo>
                        <a:cubicBezTo>
                          <a:pt x="21600" y="14647"/>
                          <a:pt x="20596" y="18382"/>
                          <a:pt x="18689" y="21672"/>
                        </a:cubicBezTo>
                        <a:lnTo>
                          <a:pt x="0" y="10845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102" name="Group 32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742" y="3362"/>
                    <a:ext cx="514" cy="597"/>
                    <a:chOff x="979" y="2449"/>
                    <a:chExt cx="129" cy="150"/>
                  </a:xfrm>
                </p:grpSpPr>
                <p:sp>
                  <p:nvSpPr>
                    <p:cNvPr id="103" name="Arc 32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79" y="2449"/>
                      <a:ext cx="129" cy="150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18636"/>
                        <a:gd name="T1" fmla="*/ 0 h 21600"/>
                        <a:gd name="T2" fmla="*/ 18636 w 18636"/>
                        <a:gd name="T3" fmla="*/ 10680 h 21600"/>
                        <a:gd name="T4" fmla="*/ 0 w 18636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8636" h="21600" fill="none" extrusionOk="0">
                          <a:moveTo>
                            <a:pt x="-1" y="0"/>
                          </a:moveTo>
                          <a:cubicBezTo>
                            <a:pt x="7667" y="0"/>
                            <a:pt x="14759" y="4064"/>
                            <a:pt x="18636" y="10679"/>
                          </a:cubicBezTo>
                        </a:path>
                        <a:path w="18636" h="21600" stroke="0" extrusionOk="0">
                          <a:moveTo>
                            <a:pt x="-1" y="0"/>
                          </a:moveTo>
                          <a:cubicBezTo>
                            <a:pt x="7667" y="0"/>
                            <a:pt x="14759" y="4064"/>
                            <a:pt x="18636" y="10679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04" name="Arc 32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79" y="2449"/>
                      <a:ext cx="129" cy="150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18636"/>
                        <a:gd name="T1" fmla="*/ 0 h 21600"/>
                        <a:gd name="T2" fmla="*/ 18636 w 18636"/>
                        <a:gd name="T3" fmla="*/ 10680 h 21600"/>
                        <a:gd name="T4" fmla="*/ 0 w 18636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8636" h="21600" fill="none" extrusionOk="0">
                          <a:moveTo>
                            <a:pt x="-1" y="0"/>
                          </a:moveTo>
                          <a:cubicBezTo>
                            <a:pt x="7667" y="0"/>
                            <a:pt x="14759" y="4064"/>
                            <a:pt x="18636" y="10679"/>
                          </a:cubicBezTo>
                        </a:path>
                        <a:path w="18636" h="21600" stroke="0" extrusionOk="0">
                          <a:moveTo>
                            <a:pt x="-1" y="0"/>
                          </a:moveTo>
                          <a:cubicBezTo>
                            <a:pt x="7667" y="0"/>
                            <a:pt x="14759" y="4064"/>
                            <a:pt x="18636" y="10679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/>
                  <p:cNvSpPr txBox="1"/>
                  <p:nvPr/>
                </p:nvSpPr>
                <p:spPr>
                  <a:xfrm>
                    <a:off x="1803808" y="5660273"/>
                    <a:ext cx="428772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8" name="TextBox 2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3808" y="5660273"/>
                    <a:ext cx="428772" cy="830997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b="-66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864757" y="5844939"/>
                    <a:ext cx="257557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⨀</m:t>
                          </m:r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′+</m:t>
                          </m:r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𝑥𝑦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757" y="5844939"/>
                    <a:ext cx="257557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b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2" name="TextBox 221"/>
            <p:cNvSpPr txBox="1"/>
            <p:nvPr/>
          </p:nvSpPr>
          <p:spPr>
            <a:xfrm>
              <a:off x="914403" y="5700968"/>
              <a:ext cx="9621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Cambria" pitchFamily="18" charset="0"/>
                </a:rPr>
                <a:t>XNOR</a:t>
              </a:r>
              <a:endParaRPr lang="en-US" sz="24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0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Schematic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LOGIC UNIT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5"/>
          <a:stretch/>
        </p:blipFill>
        <p:spPr bwMode="auto">
          <a:xfrm>
            <a:off x="1422874" y="2438400"/>
            <a:ext cx="2133600" cy="158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Schematic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LOGIC UNIT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5"/>
          <a:stretch/>
        </p:blipFill>
        <p:spPr bwMode="auto">
          <a:xfrm>
            <a:off x="1422874" y="2438400"/>
            <a:ext cx="2133600" cy="158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74250" y="2438400"/>
            <a:ext cx="3560036" cy="1981201"/>
            <a:chOff x="4800600" y="2590799"/>
            <a:chExt cx="3560036" cy="198120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61" r="30535"/>
            <a:stretch/>
          </p:blipFill>
          <p:spPr bwMode="auto">
            <a:xfrm>
              <a:off x="4876800" y="2590799"/>
              <a:ext cx="1455634" cy="646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40" t="25172" r="4413" b="5100"/>
            <a:stretch/>
          </p:blipFill>
          <p:spPr bwMode="auto">
            <a:xfrm>
              <a:off x="7162800" y="3124200"/>
              <a:ext cx="1197836" cy="1222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535"/>
            <a:stretch/>
          </p:blipFill>
          <p:spPr bwMode="auto">
            <a:xfrm>
              <a:off x="4800600" y="3924300"/>
              <a:ext cx="1455634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673551" y="4114800"/>
              <a:ext cx="346249" cy="26866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~&amp;</a:t>
              </a:r>
              <a:endParaRPr lang="en-US" sz="105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Elbow Connector 9"/>
            <p:cNvCxnSpPr/>
            <p:nvPr/>
          </p:nvCxnSpPr>
          <p:spPr>
            <a:xfrm>
              <a:off x="6345965" y="2923863"/>
              <a:ext cx="830366" cy="515107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8" idx="3"/>
            </p:cNvCxnSpPr>
            <p:nvPr/>
          </p:nvCxnSpPr>
          <p:spPr>
            <a:xfrm flipV="1">
              <a:off x="6256234" y="3629470"/>
              <a:ext cx="920097" cy="618680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4678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IEEE Floating point format (single precision)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Sign bit: (0 is positive, 1 is negative)</a:t>
            </a:r>
          </a:p>
          <a:p>
            <a:pPr eaLnBrk="1" hangingPunct="1"/>
            <a:r>
              <a:rPr lang="en-US" smtClean="0"/>
              <a:t>Significand: (also called the </a:t>
            </a:r>
            <a:r>
              <a:rPr lang="en-US" i="1" smtClean="0"/>
              <a:t>mantissa</a:t>
            </a:r>
            <a:r>
              <a:rPr lang="en-US" smtClean="0"/>
              <a:t>; stores the 23 most significant bits after the decimal point)</a:t>
            </a:r>
          </a:p>
          <a:p>
            <a:pPr eaLnBrk="1" hangingPunct="1"/>
            <a:r>
              <a:rPr lang="en-US" smtClean="0"/>
              <a:t>Exponent: used biased base 127 encoding</a:t>
            </a:r>
          </a:p>
          <a:p>
            <a:pPr lvl="1" eaLnBrk="1" hangingPunct="1"/>
            <a:r>
              <a:rPr lang="en-US" smtClean="0"/>
              <a:t>Add 127 to the value of the exponent to encode:</a:t>
            </a:r>
          </a:p>
          <a:p>
            <a:pPr lvl="1" eaLnBrk="1" hangingPunct="1"/>
            <a:r>
              <a:rPr lang="en-US" smtClean="0"/>
              <a:t>-127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smtClean="0"/>
              <a:t>00000000        1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smtClean="0"/>
              <a:t>10000000</a:t>
            </a:r>
          </a:p>
          <a:p>
            <a:pPr lvl="1" eaLnBrk="1" hangingPunct="1"/>
            <a:r>
              <a:rPr lang="en-US" smtClean="0"/>
              <a:t>-126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smtClean="0"/>
              <a:t>00000001        2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smtClean="0"/>
              <a:t>10000001</a:t>
            </a:r>
          </a:p>
          <a:p>
            <a:pPr lvl="1" eaLnBrk="1" hangingPunct="1"/>
            <a:r>
              <a:rPr lang="en-US" smtClean="0"/>
              <a:t>…                                  …</a:t>
            </a:r>
          </a:p>
          <a:p>
            <a:pPr lvl="1" eaLnBrk="1" hangingPunct="1"/>
            <a:r>
              <a:rPr lang="en-US" smtClean="0"/>
              <a:t>     0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smtClean="0"/>
              <a:t>01111111     128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smtClean="0"/>
              <a:t>11111111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How do you represent zero ? Special convention:</a:t>
            </a:r>
          </a:p>
          <a:p>
            <a:pPr lvl="1" eaLnBrk="1" hangingPunct="1"/>
            <a:r>
              <a:rPr lang="en-US" smtClean="0"/>
              <a:t>Exponent: -127 (all zeroes ), Significand 0 (all zeroes), Sign + or -</a:t>
            </a:r>
          </a:p>
        </p:txBody>
      </p:sp>
      <p:sp>
        <p:nvSpPr>
          <p:cNvPr id="13316" name="Slide Number Placeholder 8"/>
          <p:cNvSpPr txBox="1">
            <a:spLocks noGrp="1"/>
          </p:cNvSpPr>
          <p:nvPr/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1B4B0640-34E4-4368-8611-0C4AD96CEA5B}" type="slidenum">
              <a:rPr lang="en-US" sz="1200">
                <a:solidFill>
                  <a:srgbClr val="000000"/>
                </a:solidFill>
                <a:latin typeface="Verdana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sz="12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146" name="Footer Placeholder 3"/>
          <p:cNvSpPr txBox="1">
            <a:spLocks noGrp="1"/>
          </p:cNvSpPr>
          <p:nvPr/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000000"/>
                </a:solidFill>
                <a:latin typeface="Verdana" pitchFamily="34" charset="0"/>
              </a:rPr>
              <a:t>EECS 370: Introduction to </a:t>
            </a:r>
            <a:br>
              <a:rPr lang="en-US" sz="1000">
                <a:solidFill>
                  <a:srgbClr val="000000"/>
                </a:solidFill>
                <a:latin typeface="Verdana" pitchFamily="34" charset="0"/>
              </a:rPr>
            </a:br>
            <a:r>
              <a:rPr lang="en-US" sz="1000">
                <a:solidFill>
                  <a:srgbClr val="000000"/>
                </a:solidFill>
                <a:latin typeface="Verdana" pitchFamily="34" charset="0"/>
              </a:rPr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Floating point Addition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AutoNum type="arabicPeriod"/>
            </a:pPr>
            <a:r>
              <a:rPr lang="en-US" smtClean="0"/>
              <a:t>Shift smaller exponent right to </a:t>
            </a:r>
            <a:br>
              <a:rPr lang="en-US" smtClean="0"/>
            </a:br>
            <a:r>
              <a:rPr lang="en-US" smtClean="0"/>
              <a:t>match larger.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smtClean="0"/>
              <a:t>Add significands 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smtClean="0"/>
              <a:t>Normalize and update exponent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smtClean="0"/>
              <a:t>Check for “out of range”</a:t>
            </a:r>
          </a:p>
          <a:p>
            <a:pPr eaLnBrk="1" hangingPunct="1"/>
            <a:endParaRPr lang="en-US" smtClean="0"/>
          </a:p>
        </p:txBody>
      </p:sp>
      <p:pic>
        <p:nvPicPr>
          <p:cNvPr id="20484" name="Picture 6" descr="09~Figure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76200"/>
            <a:ext cx="33655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Slide Number Placeholder 10"/>
          <p:cNvSpPr txBox="1">
            <a:spLocks noGrp="1"/>
          </p:cNvSpPr>
          <p:nvPr/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B189D25A-ACEE-402B-B3E8-D275615288F4}" type="slidenum">
              <a:rPr lang="en-US" sz="1200">
                <a:solidFill>
                  <a:srgbClr val="000000"/>
                </a:solidFill>
                <a:latin typeface="Verdana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sz="12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146" name="Footer Placeholder 3"/>
          <p:cNvSpPr txBox="1">
            <a:spLocks noGrp="1"/>
          </p:cNvSpPr>
          <p:nvPr/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000000"/>
                </a:solidFill>
                <a:latin typeface="Verdana" pitchFamily="34" charset="0"/>
              </a:rPr>
              <a:t>EECS 370: Introduction to </a:t>
            </a:r>
            <a:br>
              <a:rPr lang="en-US" sz="1000">
                <a:solidFill>
                  <a:srgbClr val="000000"/>
                </a:solidFill>
                <a:latin typeface="Verdana" pitchFamily="34" charset="0"/>
              </a:rPr>
            </a:br>
            <a:r>
              <a:rPr lang="en-US" sz="1000">
                <a:solidFill>
                  <a:srgbClr val="000000"/>
                </a:solidFill>
                <a:latin typeface="Verdana" pitchFamily="34" charset="0"/>
              </a:rPr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or less precision and range (continued)</a:t>
            </a:r>
          </a:p>
        </p:txBody>
      </p:sp>
      <p:pic>
        <p:nvPicPr>
          <p:cNvPr id="24579" name="Content Placeholder 5" descr="ieee-tabl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38" y="1506538"/>
            <a:ext cx="8001000" cy="42259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EECS 370: Introduction to </a:t>
            </a:r>
            <a:br>
              <a:rPr lang="en-US" smtClean="0">
                <a:solidFill>
                  <a:srgbClr val="000000"/>
                </a:solidFill>
              </a:rPr>
            </a:br>
            <a:r>
              <a:rPr lang="en-US" smtClean="0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ACC854-1477-4331-967B-A1634202E3F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49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51FD6DC-4685-4B9F-95AB-F790A38A289F}" type="slidenum">
              <a:rPr lang="en-US" sz="1400" smtClean="0"/>
              <a:pPr eaLnBrk="1" hangingPunct="1"/>
              <a:t>5</a:t>
            </a:fld>
            <a:endParaRPr lang="en-US" sz="1400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More Gates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429000"/>
            <a:ext cx="44958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NAND: Opposite of AND (“NOT AND”)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NOR: Opposite of OR (“NOT OR”)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XOR: Exactly 1 input is 1, for 2-input XOR. (For more inputs -- odd number of 1s)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XNOR: Opposite of XOR (“NOT XOR”)</a:t>
            </a:r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8458200" y="152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2.8</a:t>
            </a:r>
          </a:p>
        </p:txBody>
      </p:sp>
      <p:sp>
        <p:nvSpPr>
          <p:cNvPr id="60422" name="Rectangle 17"/>
          <p:cNvSpPr>
            <a:spLocks noChangeArrowheads="1"/>
          </p:cNvSpPr>
          <p:nvPr/>
        </p:nvSpPr>
        <p:spPr bwMode="auto">
          <a:xfrm>
            <a:off x="614363" y="2152650"/>
            <a:ext cx="641350" cy="1141413"/>
          </a:xfrm>
          <a:prstGeom prst="rect">
            <a:avLst/>
          </a:prstGeom>
          <a:solidFill>
            <a:srgbClr val="D4E0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3" name="Freeform 25"/>
          <p:cNvSpPr>
            <a:spLocks/>
          </p:cNvSpPr>
          <p:nvPr/>
        </p:nvSpPr>
        <p:spPr bwMode="auto">
          <a:xfrm>
            <a:off x="682625" y="1447800"/>
            <a:ext cx="496888" cy="536575"/>
          </a:xfrm>
          <a:custGeom>
            <a:avLst/>
            <a:gdLst>
              <a:gd name="T0" fmla="*/ 0 w 123"/>
              <a:gd name="T1" fmla="*/ 536575 h 108"/>
              <a:gd name="T2" fmla="*/ 278742 w 123"/>
              <a:gd name="T3" fmla="*/ 536575 h 108"/>
              <a:gd name="T4" fmla="*/ 496888 w 123"/>
              <a:gd name="T5" fmla="*/ 268288 h 108"/>
              <a:gd name="T6" fmla="*/ 278742 w 123"/>
              <a:gd name="T7" fmla="*/ 0 h 108"/>
              <a:gd name="T8" fmla="*/ 0 w 123"/>
              <a:gd name="T9" fmla="*/ 0 h 108"/>
              <a:gd name="T10" fmla="*/ 0 w 123"/>
              <a:gd name="T11" fmla="*/ 536575 h 1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"/>
              <a:gd name="T19" fmla="*/ 0 h 108"/>
              <a:gd name="T20" fmla="*/ 123 w 123"/>
              <a:gd name="T21" fmla="*/ 108 h 1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" h="108">
                <a:moveTo>
                  <a:pt x="0" y="108"/>
                </a:moveTo>
                <a:cubicBezTo>
                  <a:pt x="69" y="108"/>
                  <a:pt x="69" y="108"/>
                  <a:pt x="69" y="108"/>
                </a:cubicBezTo>
                <a:cubicBezTo>
                  <a:pt x="99" y="108"/>
                  <a:pt x="123" y="84"/>
                  <a:pt x="123" y="54"/>
                </a:cubicBezTo>
                <a:cubicBezTo>
                  <a:pt x="123" y="24"/>
                  <a:pt x="99" y="0"/>
                  <a:pt x="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8"/>
                </a:lnTo>
                <a:close/>
              </a:path>
            </a:pathLst>
          </a:cu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4" name="Line 26"/>
          <p:cNvSpPr>
            <a:spLocks noChangeShapeType="1"/>
          </p:cNvSpPr>
          <p:nvPr/>
        </p:nvSpPr>
        <p:spPr bwMode="auto">
          <a:xfrm>
            <a:off x="541338" y="1581150"/>
            <a:ext cx="1365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5" name="Line 27"/>
          <p:cNvSpPr>
            <a:spLocks noChangeShapeType="1"/>
          </p:cNvSpPr>
          <p:nvPr/>
        </p:nvSpPr>
        <p:spPr bwMode="auto">
          <a:xfrm>
            <a:off x="1244600" y="1716088"/>
            <a:ext cx="1365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6" name="Line 28"/>
          <p:cNvSpPr>
            <a:spLocks noChangeShapeType="1"/>
          </p:cNvSpPr>
          <p:nvPr/>
        </p:nvSpPr>
        <p:spPr bwMode="auto">
          <a:xfrm>
            <a:off x="541338" y="1849438"/>
            <a:ext cx="1365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Oval 29"/>
          <p:cNvSpPr>
            <a:spLocks noChangeArrowheads="1"/>
          </p:cNvSpPr>
          <p:nvPr/>
        </p:nvSpPr>
        <p:spPr bwMode="auto">
          <a:xfrm>
            <a:off x="1179513" y="1681163"/>
            <a:ext cx="65087" cy="746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8" name="Rectangle 87"/>
          <p:cNvSpPr>
            <a:spLocks noChangeArrowheads="1"/>
          </p:cNvSpPr>
          <p:nvPr/>
        </p:nvSpPr>
        <p:spPr bwMode="auto">
          <a:xfrm>
            <a:off x="688975" y="2189163"/>
            <a:ext cx="841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x</a:t>
            </a:r>
            <a:endParaRPr lang="en-US"/>
          </a:p>
        </p:txBody>
      </p:sp>
      <p:sp>
        <p:nvSpPr>
          <p:cNvPr id="60429" name="Rectangle 88"/>
          <p:cNvSpPr>
            <a:spLocks noChangeArrowheads="1"/>
          </p:cNvSpPr>
          <p:nvPr/>
        </p:nvSpPr>
        <p:spPr bwMode="auto">
          <a:xfrm>
            <a:off x="685800" y="24082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/>
          </a:p>
        </p:txBody>
      </p:sp>
      <p:sp>
        <p:nvSpPr>
          <p:cNvPr id="60430" name="Rectangle 89"/>
          <p:cNvSpPr>
            <a:spLocks noChangeArrowheads="1"/>
          </p:cNvSpPr>
          <p:nvPr/>
        </p:nvSpPr>
        <p:spPr bwMode="auto">
          <a:xfrm>
            <a:off x="685800" y="26257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/>
          </a:p>
        </p:txBody>
      </p:sp>
      <p:sp>
        <p:nvSpPr>
          <p:cNvPr id="60431" name="Rectangle 90"/>
          <p:cNvSpPr>
            <a:spLocks noChangeArrowheads="1"/>
          </p:cNvSpPr>
          <p:nvPr/>
        </p:nvSpPr>
        <p:spPr bwMode="auto">
          <a:xfrm>
            <a:off x="685800" y="28448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/>
          </a:p>
        </p:txBody>
      </p:sp>
      <p:sp>
        <p:nvSpPr>
          <p:cNvPr id="60432" name="Rectangle 91"/>
          <p:cNvSpPr>
            <a:spLocks noChangeArrowheads="1"/>
          </p:cNvSpPr>
          <p:nvPr/>
        </p:nvSpPr>
        <p:spPr bwMode="auto">
          <a:xfrm>
            <a:off x="685800" y="30622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/>
          </a:p>
        </p:txBody>
      </p:sp>
      <p:sp>
        <p:nvSpPr>
          <p:cNvPr id="60433" name="Rectangle 92"/>
          <p:cNvSpPr>
            <a:spLocks noChangeArrowheads="1"/>
          </p:cNvSpPr>
          <p:nvPr/>
        </p:nvSpPr>
        <p:spPr bwMode="auto">
          <a:xfrm>
            <a:off x="857250" y="2189163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y</a:t>
            </a:r>
            <a:endParaRPr lang="en-US"/>
          </a:p>
        </p:txBody>
      </p:sp>
      <p:sp>
        <p:nvSpPr>
          <p:cNvPr id="60434" name="Rectangle 93"/>
          <p:cNvSpPr>
            <a:spLocks noChangeArrowheads="1"/>
          </p:cNvSpPr>
          <p:nvPr/>
        </p:nvSpPr>
        <p:spPr bwMode="auto">
          <a:xfrm>
            <a:off x="854075" y="24082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/>
          </a:p>
        </p:txBody>
      </p:sp>
      <p:sp>
        <p:nvSpPr>
          <p:cNvPr id="60435" name="Rectangle 94"/>
          <p:cNvSpPr>
            <a:spLocks noChangeArrowheads="1"/>
          </p:cNvSpPr>
          <p:nvPr/>
        </p:nvSpPr>
        <p:spPr bwMode="auto">
          <a:xfrm>
            <a:off x="854075" y="26257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/>
          </a:p>
        </p:txBody>
      </p:sp>
      <p:sp>
        <p:nvSpPr>
          <p:cNvPr id="60436" name="Rectangle 95"/>
          <p:cNvSpPr>
            <a:spLocks noChangeArrowheads="1"/>
          </p:cNvSpPr>
          <p:nvPr/>
        </p:nvSpPr>
        <p:spPr bwMode="auto">
          <a:xfrm>
            <a:off x="854075" y="28448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/>
          </a:p>
        </p:txBody>
      </p:sp>
      <p:sp>
        <p:nvSpPr>
          <p:cNvPr id="60437" name="Rectangle 96"/>
          <p:cNvSpPr>
            <a:spLocks noChangeArrowheads="1"/>
          </p:cNvSpPr>
          <p:nvPr/>
        </p:nvSpPr>
        <p:spPr bwMode="auto">
          <a:xfrm>
            <a:off x="854075" y="30622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/>
          </a:p>
        </p:txBody>
      </p:sp>
      <p:sp>
        <p:nvSpPr>
          <p:cNvPr id="60438" name="Rectangle 97"/>
          <p:cNvSpPr>
            <a:spLocks noChangeArrowheads="1"/>
          </p:cNvSpPr>
          <p:nvPr/>
        </p:nvSpPr>
        <p:spPr bwMode="auto">
          <a:xfrm>
            <a:off x="1089025" y="2189163"/>
            <a:ext cx="1016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F</a:t>
            </a:r>
            <a:endParaRPr lang="en-US"/>
          </a:p>
        </p:txBody>
      </p:sp>
      <p:sp>
        <p:nvSpPr>
          <p:cNvPr id="60439" name="Rectangle 98"/>
          <p:cNvSpPr>
            <a:spLocks noChangeArrowheads="1"/>
          </p:cNvSpPr>
          <p:nvPr/>
        </p:nvSpPr>
        <p:spPr bwMode="auto">
          <a:xfrm>
            <a:off x="1085850" y="24082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/>
          </a:p>
        </p:txBody>
      </p:sp>
      <p:sp>
        <p:nvSpPr>
          <p:cNvPr id="60440" name="Rectangle 99"/>
          <p:cNvSpPr>
            <a:spLocks noChangeArrowheads="1"/>
          </p:cNvSpPr>
          <p:nvPr/>
        </p:nvSpPr>
        <p:spPr bwMode="auto">
          <a:xfrm>
            <a:off x="1085850" y="26257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/>
          </a:p>
        </p:txBody>
      </p:sp>
      <p:sp>
        <p:nvSpPr>
          <p:cNvPr id="60441" name="Rectangle 100"/>
          <p:cNvSpPr>
            <a:spLocks noChangeArrowheads="1"/>
          </p:cNvSpPr>
          <p:nvPr/>
        </p:nvSpPr>
        <p:spPr bwMode="auto">
          <a:xfrm>
            <a:off x="1085850" y="28448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/>
          </a:p>
        </p:txBody>
      </p:sp>
      <p:sp>
        <p:nvSpPr>
          <p:cNvPr id="60442" name="Rectangle 101"/>
          <p:cNvSpPr>
            <a:spLocks noChangeArrowheads="1"/>
          </p:cNvSpPr>
          <p:nvPr/>
        </p:nvSpPr>
        <p:spPr bwMode="auto">
          <a:xfrm>
            <a:off x="1085850" y="30622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/>
          </a:p>
        </p:txBody>
      </p:sp>
      <p:sp>
        <p:nvSpPr>
          <p:cNvPr id="60443" name="Line 102"/>
          <p:cNvSpPr>
            <a:spLocks noChangeShapeType="1"/>
          </p:cNvSpPr>
          <p:nvPr/>
        </p:nvSpPr>
        <p:spPr bwMode="auto">
          <a:xfrm>
            <a:off x="1001713" y="2152650"/>
            <a:ext cx="1587" cy="1141413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4" name="Line 103"/>
          <p:cNvSpPr>
            <a:spLocks noChangeShapeType="1"/>
          </p:cNvSpPr>
          <p:nvPr/>
        </p:nvSpPr>
        <p:spPr bwMode="auto">
          <a:xfrm>
            <a:off x="614363" y="2400300"/>
            <a:ext cx="641350" cy="1588"/>
          </a:xfrm>
          <a:prstGeom prst="line">
            <a:avLst/>
          </a:pr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5" name="Rectangle 104"/>
          <p:cNvSpPr>
            <a:spLocks noChangeArrowheads="1"/>
          </p:cNvSpPr>
          <p:nvPr/>
        </p:nvSpPr>
        <p:spPr bwMode="auto">
          <a:xfrm>
            <a:off x="457200" y="1482725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x</a:t>
            </a:r>
            <a:endParaRPr lang="en-US"/>
          </a:p>
        </p:txBody>
      </p:sp>
      <p:sp>
        <p:nvSpPr>
          <p:cNvPr id="60446" name="Rectangle 105"/>
          <p:cNvSpPr>
            <a:spLocks noChangeArrowheads="1"/>
          </p:cNvSpPr>
          <p:nvPr/>
        </p:nvSpPr>
        <p:spPr bwMode="auto">
          <a:xfrm>
            <a:off x="457200" y="1747838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y</a:t>
            </a:r>
            <a:endParaRPr lang="en-US"/>
          </a:p>
        </p:txBody>
      </p:sp>
      <p:sp>
        <p:nvSpPr>
          <p:cNvPr id="60447" name="Rectangle 115"/>
          <p:cNvSpPr>
            <a:spLocks noChangeArrowheads="1"/>
          </p:cNvSpPr>
          <p:nvPr/>
        </p:nvSpPr>
        <p:spPr bwMode="auto">
          <a:xfrm>
            <a:off x="1423988" y="1643063"/>
            <a:ext cx="1016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F</a:t>
            </a:r>
            <a:endParaRPr lang="en-US"/>
          </a:p>
        </p:txBody>
      </p:sp>
      <p:grpSp>
        <p:nvGrpSpPr>
          <p:cNvPr id="2" name="Group 185"/>
          <p:cNvGrpSpPr>
            <a:grpSpLocks/>
          </p:cNvGrpSpPr>
          <p:nvPr/>
        </p:nvGrpSpPr>
        <p:grpSpPr bwMode="auto">
          <a:xfrm>
            <a:off x="1643063" y="1219200"/>
            <a:ext cx="941387" cy="2074863"/>
            <a:chOff x="1035" y="768"/>
            <a:chExt cx="593" cy="1307"/>
          </a:xfrm>
        </p:grpSpPr>
        <p:sp>
          <p:nvSpPr>
            <p:cNvPr id="60561" name="Rectangle 18"/>
            <p:cNvSpPr>
              <a:spLocks noChangeArrowheads="1"/>
            </p:cNvSpPr>
            <p:nvPr/>
          </p:nvSpPr>
          <p:spPr bwMode="auto">
            <a:xfrm>
              <a:off x="1089" y="1356"/>
              <a:ext cx="405" cy="719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62" name="Freeform 21"/>
            <p:cNvSpPr>
              <a:spLocks/>
            </p:cNvSpPr>
            <p:nvPr/>
          </p:nvSpPr>
          <p:spPr bwMode="auto">
            <a:xfrm>
              <a:off x="1153" y="915"/>
              <a:ext cx="274" cy="335"/>
            </a:xfrm>
            <a:custGeom>
              <a:avLst/>
              <a:gdLst>
                <a:gd name="T0" fmla="*/ 274 w 108"/>
                <a:gd name="T1" fmla="*/ 166 h 107"/>
                <a:gd name="T2" fmla="*/ 0 w 108"/>
                <a:gd name="T3" fmla="*/ 335 h 107"/>
                <a:gd name="T4" fmla="*/ 41 w 108"/>
                <a:gd name="T5" fmla="*/ 169 h 107"/>
                <a:gd name="T6" fmla="*/ 41 w 108"/>
                <a:gd name="T7" fmla="*/ 166 h 107"/>
                <a:gd name="T8" fmla="*/ 0 w 108"/>
                <a:gd name="T9" fmla="*/ 0 h 107"/>
                <a:gd name="T10" fmla="*/ 274 w 108"/>
                <a:gd name="T11" fmla="*/ 166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63" name="Line 22"/>
            <p:cNvSpPr>
              <a:spLocks noChangeShapeType="1"/>
            </p:cNvSpPr>
            <p:nvPr/>
          </p:nvSpPr>
          <p:spPr bwMode="auto">
            <a:xfrm>
              <a:off x="1089" y="996"/>
              <a:ext cx="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64" name="Line 23"/>
            <p:cNvSpPr>
              <a:spLocks noChangeShapeType="1"/>
            </p:cNvSpPr>
            <p:nvPr/>
          </p:nvSpPr>
          <p:spPr bwMode="auto">
            <a:xfrm>
              <a:off x="1089" y="1165"/>
              <a:ext cx="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65" name="Line 24"/>
            <p:cNvSpPr>
              <a:spLocks noChangeShapeType="1"/>
            </p:cNvSpPr>
            <p:nvPr/>
          </p:nvSpPr>
          <p:spPr bwMode="auto">
            <a:xfrm>
              <a:off x="1427" y="1081"/>
              <a:ext cx="1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66" name="Rectangle 70"/>
            <p:cNvSpPr>
              <a:spLocks noChangeArrowheads="1"/>
            </p:cNvSpPr>
            <p:nvPr/>
          </p:nvSpPr>
          <p:spPr bwMode="auto">
            <a:xfrm>
              <a:off x="1137" y="137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x</a:t>
              </a:r>
              <a:endParaRPr lang="en-US"/>
            </a:p>
          </p:txBody>
        </p:sp>
        <p:sp>
          <p:nvSpPr>
            <p:cNvPr id="60567" name="Rectangle 71"/>
            <p:cNvSpPr>
              <a:spLocks noChangeArrowheads="1"/>
            </p:cNvSpPr>
            <p:nvPr/>
          </p:nvSpPr>
          <p:spPr bwMode="auto">
            <a:xfrm>
              <a:off x="1137" y="151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/>
            </a:p>
          </p:txBody>
        </p:sp>
        <p:sp>
          <p:nvSpPr>
            <p:cNvPr id="60568" name="Rectangle 72"/>
            <p:cNvSpPr>
              <a:spLocks noChangeArrowheads="1"/>
            </p:cNvSpPr>
            <p:nvPr/>
          </p:nvSpPr>
          <p:spPr bwMode="auto">
            <a:xfrm>
              <a:off x="1137" y="1654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/>
            </a:p>
          </p:txBody>
        </p:sp>
        <p:sp>
          <p:nvSpPr>
            <p:cNvPr id="60569" name="Rectangle 73"/>
            <p:cNvSpPr>
              <a:spLocks noChangeArrowheads="1"/>
            </p:cNvSpPr>
            <p:nvPr/>
          </p:nvSpPr>
          <p:spPr bwMode="auto">
            <a:xfrm>
              <a:off x="1137" y="179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/>
            </a:p>
          </p:txBody>
        </p:sp>
        <p:sp>
          <p:nvSpPr>
            <p:cNvPr id="60570" name="Rectangle 74"/>
            <p:cNvSpPr>
              <a:spLocks noChangeArrowheads="1"/>
            </p:cNvSpPr>
            <p:nvPr/>
          </p:nvSpPr>
          <p:spPr bwMode="auto">
            <a:xfrm>
              <a:off x="1137" y="1929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/>
            </a:p>
          </p:txBody>
        </p:sp>
        <p:sp>
          <p:nvSpPr>
            <p:cNvPr id="60571" name="Rectangle 75"/>
            <p:cNvSpPr>
              <a:spLocks noChangeArrowheads="1"/>
            </p:cNvSpPr>
            <p:nvPr/>
          </p:nvSpPr>
          <p:spPr bwMode="auto">
            <a:xfrm>
              <a:off x="1245" y="137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y</a:t>
              </a:r>
              <a:endParaRPr lang="en-US"/>
            </a:p>
          </p:txBody>
        </p:sp>
        <p:sp>
          <p:nvSpPr>
            <p:cNvPr id="60572" name="Rectangle 76"/>
            <p:cNvSpPr>
              <a:spLocks noChangeArrowheads="1"/>
            </p:cNvSpPr>
            <p:nvPr/>
          </p:nvSpPr>
          <p:spPr bwMode="auto">
            <a:xfrm>
              <a:off x="1244" y="151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/>
            </a:p>
          </p:txBody>
        </p:sp>
        <p:sp>
          <p:nvSpPr>
            <p:cNvPr id="60573" name="Rectangle 77"/>
            <p:cNvSpPr>
              <a:spLocks noChangeArrowheads="1"/>
            </p:cNvSpPr>
            <p:nvPr/>
          </p:nvSpPr>
          <p:spPr bwMode="auto">
            <a:xfrm>
              <a:off x="1244" y="1654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/>
            </a:p>
          </p:txBody>
        </p:sp>
        <p:sp>
          <p:nvSpPr>
            <p:cNvPr id="60574" name="Rectangle 78"/>
            <p:cNvSpPr>
              <a:spLocks noChangeArrowheads="1"/>
            </p:cNvSpPr>
            <p:nvPr/>
          </p:nvSpPr>
          <p:spPr bwMode="auto">
            <a:xfrm>
              <a:off x="1244" y="179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/>
            </a:p>
          </p:txBody>
        </p:sp>
        <p:sp>
          <p:nvSpPr>
            <p:cNvPr id="60575" name="Rectangle 79"/>
            <p:cNvSpPr>
              <a:spLocks noChangeArrowheads="1"/>
            </p:cNvSpPr>
            <p:nvPr/>
          </p:nvSpPr>
          <p:spPr bwMode="auto">
            <a:xfrm>
              <a:off x="1244" y="1929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/>
            </a:p>
          </p:txBody>
        </p:sp>
        <p:sp>
          <p:nvSpPr>
            <p:cNvPr id="60576" name="Rectangle 80"/>
            <p:cNvSpPr>
              <a:spLocks noChangeArrowheads="1"/>
            </p:cNvSpPr>
            <p:nvPr/>
          </p:nvSpPr>
          <p:spPr bwMode="auto">
            <a:xfrm>
              <a:off x="1389" y="1379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F</a:t>
              </a:r>
              <a:endParaRPr lang="en-US"/>
            </a:p>
          </p:txBody>
        </p:sp>
        <p:sp>
          <p:nvSpPr>
            <p:cNvPr id="60577" name="Rectangle 81"/>
            <p:cNvSpPr>
              <a:spLocks noChangeArrowheads="1"/>
            </p:cNvSpPr>
            <p:nvPr/>
          </p:nvSpPr>
          <p:spPr bwMode="auto">
            <a:xfrm>
              <a:off x="1389" y="151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/>
            </a:p>
          </p:txBody>
        </p:sp>
        <p:sp>
          <p:nvSpPr>
            <p:cNvPr id="60578" name="Rectangle 82"/>
            <p:cNvSpPr>
              <a:spLocks noChangeArrowheads="1"/>
            </p:cNvSpPr>
            <p:nvPr/>
          </p:nvSpPr>
          <p:spPr bwMode="auto">
            <a:xfrm>
              <a:off x="1389" y="1654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/>
            </a:p>
          </p:txBody>
        </p:sp>
        <p:sp>
          <p:nvSpPr>
            <p:cNvPr id="60579" name="Rectangle 83"/>
            <p:cNvSpPr>
              <a:spLocks noChangeArrowheads="1"/>
            </p:cNvSpPr>
            <p:nvPr/>
          </p:nvSpPr>
          <p:spPr bwMode="auto">
            <a:xfrm>
              <a:off x="1389" y="179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/>
            </a:p>
          </p:txBody>
        </p:sp>
        <p:sp>
          <p:nvSpPr>
            <p:cNvPr id="60580" name="Rectangle 84"/>
            <p:cNvSpPr>
              <a:spLocks noChangeArrowheads="1"/>
            </p:cNvSpPr>
            <p:nvPr/>
          </p:nvSpPr>
          <p:spPr bwMode="auto">
            <a:xfrm>
              <a:off x="1389" y="1929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/>
            </a:p>
          </p:txBody>
        </p:sp>
        <p:sp>
          <p:nvSpPr>
            <p:cNvPr id="60581" name="Line 85"/>
            <p:cNvSpPr>
              <a:spLocks noChangeShapeType="1"/>
            </p:cNvSpPr>
            <p:nvPr/>
          </p:nvSpPr>
          <p:spPr bwMode="auto">
            <a:xfrm>
              <a:off x="1336" y="1356"/>
              <a:ext cx="1" cy="719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2" name="Line 86"/>
            <p:cNvSpPr>
              <a:spLocks noChangeShapeType="1"/>
            </p:cNvSpPr>
            <p:nvPr/>
          </p:nvSpPr>
          <p:spPr bwMode="auto">
            <a:xfrm>
              <a:off x="1089" y="1512"/>
              <a:ext cx="405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3" name="Oval 111"/>
            <p:cNvSpPr>
              <a:spLocks noChangeArrowheads="1"/>
            </p:cNvSpPr>
            <p:nvPr/>
          </p:nvSpPr>
          <p:spPr bwMode="auto">
            <a:xfrm>
              <a:off x="1424" y="1059"/>
              <a:ext cx="39" cy="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84" name="Rectangle 112"/>
            <p:cNvSpPr>
              <a:spLocks noChangeArrowheads="1"/>
            </p:cNvSpPr>
            <p:nvPr/>
          </p:nvSpPr>
          <p:spPr bwMode="auto">
            <a:xfrm>
              <a:off x="1038" y="931"/>
              <a:ext cx="5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x</a:t>
              </a:r>
              <a:endParaRPr lang="en-US"/>
            </a:p>
          </p:txBody>
        </p:sp>
        <p:sp>
          <p:nvSpPr>
            <p:cNvPr id="60585" name="Rectangle 113"/>
            <p:cNvSpPr>
              <a:spLocks noChangeArrowheads="1"/>
            </p:cNvSpPr>
            <p:nvPr/>
          </p:nvSpPr>
          <p:spPr bwMode="auto">
            <a:xfrm>
              <a:off x="1035" y="110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y</a:t>
              </a:r>
              <a:endParaRPr lang="en-US"/>
            </a:p>
          </p:txBody>
        </p:sp>
        <p:sp>
          <p:nvSpPr>
            <p:cNvPr id="60586" name="Rectangle 114"/>
            <p:cNvSpPr>
              <a:spLocks noChangeArrowheads="1"/>
            </p:cNvSpPr>
            <p:nvPr/>
          </p:nvSpPr>
          <p:spPr bwMode="auto">
            <a:xfrm>
              <a:off x="1564" y="1035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F</a:t>
              </a:r>
              <a:endParaRPr lang="en-US"/>
            </a:p>
          </p:txBody>
        </p:sp>
        <p:sp>
          <p:nvSpPr>
            <p:cNvPr id="60587" name="Rectangle 116"/>
            <p:cNvSpPr>
              <a:spLocks noChangeArrowheads="1"/>
            </p:cNvSpPr>
            <p:nvPr/>
          </p:nvSpPr>
          <p:spPr bwMode="auto">
            <a:xfrm>
              <a:off x="1214" y="768"/>
              <a:ext cx="23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NOR</a:t>
              </a:r>
              <a:endParaRPr lang="en-US"/>
            </a:p>
          </p:txBody>
        </p:sp>
      </p:grpSp>
      <p:sp>
        <p:nvSpPr>
          <p:cNvPr id="60449" name="Rectangle 117"/>
          <p:cNvSpPr>
            <a:spLocks noChangeArrowheads="1"/>
          </p:cNvSpPr>
          <p:nvPr/>
        </p:nvSpPr>
        <p:spPr bwMode="auto">
          <a:xfrm>
            <a:off x="760413" y="1219200"/>
            <a:ext cx="4667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NAND</a:t>
            </a:r>
            <a:endParaRPr lang="en-US"/>
          </a:p>
        </p:txBody>
      </p:sp>
      <p:grpSp>
        <p:nvGrpSpPr>
          <p:cNvPr id="3" name="Group 184"/>
          <p:cNvGrpSpPr>
            <a:grpSpLocks/>
          </p:cNvGrpSpPr>
          <p:nvPr/>
        </p:nvGrpSpPr>
        <p:grpSpPr bwMode="auto">
          <a:xfrm>
            <a:off x="2754313" y="1219200"/>
            <a:ext cx="722312" cy="2074863"/>
            <a:chOff x="1735" y="768"/>
            <a:chExt cx="455" cy="1307"/>
          </a:xfrm>
        </p:grpSpPr>
        <p:sp>
          <p:nvSpPr>
            <p:cNvPr id="60537" name="Rectangle 19"/>
            <p:cNvSpPr>
              <a:spLocks noChangeArrowheads="1"/>
            </p:cNvSpPr>
            <p:nvPr/>
          </p:nvSpPr>
          <p:spPr bwMode="auto">
            <a:xfrm>
              <a:off x="1766" y="1356"/>
              <a:ext cx="404" cy="719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38" name="Rectangle 53"/>
            <p:cNvSpPr>
              <a:spLocks noChangeArrowheads="1"/>
            </p:cNvSpPr>
            <p:nvPr/>
          </p:nvSpPr>
          <p:spPr bwMode="auto">
            <a:xfrm>
              <a:off x="1814" y="137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x</a:t>
              </a:r>
              <a:endParaRPr lang="en-US"/>
            </a:p>
          </p:txBody>
        </p:sp>
        <p:sp>
          <p:nvSpPr>
            <p:cNvPr id="60539" name="Rectangle 54"/>
            <p:cNvSpPr>
              <a:spLocks noChangeArrowheads="1"/>
            </p:cNvSpPr>
            <p:nvPr/>
          </p:nvSpPr>
          <p:spPr bwMode="auto">
            <a:xfrm>
              <a:off x="1813" y="151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/>
            </a:p>
          </p:txBody>
        </p:sp>
        <p:sp>
          <p:nvSpPr>
            <p:cNvPr id="60540" name="Rectangle 55"/>
            <p:cNvSpPr>
              <a:spLocks noChangeArrowheads="1"/>
            </p:cNvSpPr>
            <p:nvPr/>
          </p:nvSpPr>
          <p:spPr bwMode="auto">
            <a:xfrm>
              <a:off x="1813" y="1654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/>
            </a:p>
          </p:txBody>
        </p:sp>
        <p:sp>
          <p:nvSpPr>
            <p:cNvPr id="60541" name="Rectangle 56"/>
            <p:cNvSpPr>
              <a:spLocks noChangeArrowheads="1"/>
            </p:cNvSpPr>
            <p:nvPr/>
          </p:nvSpPr>
          <p:spPr bwMode="auto">
            <a:xfrm>
              <a:off x="1813" y="179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/>
            </a:p>
          </p:txBody>
        </p:sp>
        <p:sp>
          <p:nvSpPr>
            <p:cNvPr id="60542" name="Rectangle 57"/>
            <p:cNvSpPr>
              <a:spLocks noChangeArrowheads="1"/>
            </p:cNvSpPr>
            <p:nvPr/>
          </p:nvSpPr>
          <p:spPr bwMode="auto">
            <a:xfrm>
              <a:off x="1813" y="1929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/>
            </a:p>
          </p:txBody>
        </p:sp>
        <p:sp>
          <p:nvSpPr>
            <p:cNvPr id="60543" name="Rectangle 58"/>
            <p:cNvSpPr>
              <a:spLocks noChangeArrowheads="1"/>
            </p:cNvSpPr>
            <p:nvPr/>
          </p:nvSpPr>
          <p:spPr bwMode="auto">
            <a:xfrm>
              <a:off x="1919" y="137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y</a:t>
              </a:r>
              <a:endParaRPr lang="en-US"/>
            </a:p>
          </p:txBody>
        </p:sp>
        <p:sp>
          <p:nvSpPr>
            <p:cNvPr id="60544" name="Rectangle 59"/>
            <p:cNvSpPr>
              <a:spLocks noChangeArrowheads="1"/>
            </p:cNvSpPr>
            <p:nvPr/>
          </p:nvSpPr>
          <p:spPr bwMode="auto">
            <a:xfrm>
              <a:off x="1919" y="151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/>
            </a:p>
          </p:txBody>
        </p:sp>
        <p:sp>
          <p:nvSpPr>
            <p:cNvPr id="60545" name="Rectangle 60"/>
            <p:cNvSpPr>
              <a:spLocks noChangeArrowheads="1"/>
            </p:cNvSpPr>
            <p:nvPr/>
          </p:nvSpPr>
          <p:spPr bwMode="auto">
            <a:xfrm>
              <a:off x="1919" y="1654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/>
            </a:p>
          </p:txBody>
        </p:sp>
        <p:sp>
          <p:nvSpPr>
            <p:cNvPr id="60546" name="Rectangle 61"/>
            <p:cNvSpPr>
              <a:spLocks noChangeArrowheads="1"/>
            </p:cNvSpPr>
            <p:nvPr/>
          </p:nvSpPr>
          <p:spPr bwMode="auto">
            <a:xfrm>
              <a:off x="1919" y="179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/>
            </a:p>
          </p:txBody>
        </p:sp>
        <p:sp>
          <p:nvSpPr>
            <p:cNvPr id="60547" name="Rectangle 62"/>
            <p:cNvSpPr>
              <a:spLocks noChangeArrowheads="1"/>
            </p:cNvSpPr>
            <p:nvPr/>
          </p:nvSpPr>
          <p:spPr bwMode="auto">
            <a:xfrm>
              <a:off x="1919" y="1929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/>
            </a:p>
          </p:txBody>
        </p:sp>
        <p:sp>
          <p:nvSpPr>
            <p:cNvPr id="60548" name="Rectangle 63"/>
            <p:cNvSpPr>
              <a:spLocks noChangeArrowheads="1"/>
            </p:cNvSpPr>
            <p:nvPr/>
          </p:nvSpPr>
          <p:spPr bwMode="auto">
            <a:xfrm>
              <a:off x="2065" y="1379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F</a:t>
              </a:r>
              <a:endParaRPr lang="en-US"/>
            </a:p>
          </p:txBody>
        </p:sp>
        <p:sp>
          <p:nvSpPr>
            <p:cNvPr id="60549" name="Rectangle 64"/>
            <p:cNvSpPr>
              <a:spLocks noChangeArrowheads="1"/>
            </p:cNvSpPr>
            <p:nvPr/>
          </p:nvSpPr>
          <p:spPr bwMode="auto">
            <a:xfrm>
              <a:off x="2065" y="151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/>
            </a:p>
          </p:txBody>
        </p:sp>
        <p:sp>
          <p:nvSpPr>
            <p:cNvPr id="60550" name="Rectangle 65"/>
            <p:cNvSpPr>
              <a:spLocks noChangeArrowheads="1"/>
            </p:cNvSpPr>
            <p:nvPr/>
          </p:nvSpPr>
          <p:spPr bwMode="auto">
            <a:xfrm>
              <a:off x="2065" y="1654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/>
            </a:p>
          </p:txBody>
        </p:sp>
        <p:sp>
          <p:nvSpPr>
            <p:cNvPr id="60551" name="Rectangle 66"/>
            <p:cNvSpPr>
              <a:spLocks noChangeArrowheads="1"/>
            </p:cNvSpPr>
            <p:nvPr/>
          </p:nvSpPr>
          <p:spPr bwMode="auto">
            <a:xfrm>
              <a:off x="2065" y="179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/>
            </a:p>
          </p:txBody>
        </p:sp>
        <p:sp>
          <p:nvSpPr>
            <p:cNvPr id="60552" name="Rectangle 67"/>
            <p:cNvSpPr>
              <a:spLocks noChangeArrowheads="1"/>
            </p:cNvSpPr>
            <p:nvPr/>
          </p:nvSpPr>
          <p:spPr bwMode="auto">
            <a:xfrm>
              <a:off x="2065" y="1929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/>
            </a:p>
          </p:txBody>
        </p:sp>
        <p:sp>
          <p:nvSpPr>
            <p:cNvPr id="60553" name="Line 68"/>
            <p:cNvSpPr>
              <a:spLocks noChangeShapeType="1"/>
            </p:cNvSpPr>
            <p:nvPr/>
          </p:nvSpPr>
          <p:spPr bwMode="auto">
            <a:xfrm>
              <a:off x="2012" y="1356"/>
              <a:ext cx="1" cy="719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54" name="Line 69"/>
            <p:cNvSpPr>
              <a:spLocks noChangeShapeType="1"/>
            </p:cNvSpPr>
            <p:nvPr/>
          </p:nvSpPr>
          <p:spPr bwMode="auto">
            <a:xfrm>
              <a:off x="1766" y="1512"/>
              <a:ext cx="404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55" name="Freeform 106"/>
            <p:cNvSpPr>
              <a:spLocks/>
            </p:cNvSpPr>
            <p:nvPr/>
          </p:nvSpPr>
          <p:spPr bwMode="auto">
            <a:xfrm>
              <a:off x="1827" y="915"/>
              <a:ext cx="275" cy="335"/>
            </a:xfrm>
            <a:custGeom>
              <a:avLst/>
              <a:gdLst>
                <a:gd name="T0" fmla="*/ 275 w 108"/>
                <a:gd name="T1" fmla="*/ 169 h 107"/>
                <a:gd name="T2" fmla="*/ 0 w 108"/>
                <a:gd name="T3" fmla="*/ 335 h 107"/>
                <a:gd name="T4" fmla="*/ 43 w 108"/>
                <a:gd name="T5" fmla="*/ 169 h 107"/>
                <a:gd name="T6" fmla="*/ 43 w 108"/>
                <a:gd name="T7" fmla="*/ 166 h 107"/>
                <a:gd name="T8" fmla="*/ 0 w 108"/>
                <a:gd name="T9" fmla="*/ 0 h 107"/>
                <a:gd name="T10" fmla="*/ 275 w 108"/>
                <a:gd name="T11" fmla="*/ 169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4"/>
                  </a:moveTo>
                  <a:cubicBezTo>
                    <a:pt x="108" y="54"/>
                    <a:pt x="83" y="107"/>
                    <a:pt x="0" y="107"/>
                  </a:cubicBezTo>
                  <a:cubicBezTo>
                    <a:pt x="0" y="107"/>
                    <a:pt x="17" y="101"/>
                    <a:pt x="17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6"/>
                    <a:pt x="0" y="0"/>
                    <a:pt x="0" y="0"/>
                  </a:cubicBezTo>
                  <a:cubicBezTo>
                    <a:pt x="83" y="0"/>
                    <a:pt x="108" y="54"/>
                    <a:pt x="108" y="54"/>
                  </a:cubicBezTo>
                  <a:close/>
                </a:path>
              </a:pathLst>
            </a:cu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56" name="Freeform 107"/>
            <p:cNvSpPr>
              <a:spLocks/>
            </p:cNvSpPr>
            <p:nvPr/>
          </p:nvSpPr>
          <p:spPr bwMode="auto">
            <a:xfrm>
              <a:off x="1804" y="915"/>
              <a:ext cx="41" cy="335"/>
            </a:xfrm>
            <a:custGeom>
              <a:avLst/>
              <a:gdLst>
                <a:gd name="T0" fmla="*/ 0 w 16"/>
                <a:gd name="T1" fmla="*/ 335 h 107"/>
                <a:gd name="T2" fmla="*/ 41 w 16"/>
                <a:gd name="T3" fmla="*/ 169 h 107"/>
                <a:gd name="T4" fmla="*/ 41 w 16"/>
                <a:gd name="T5" fmla="*/ 166 h 107"/>
                <a:gd name="T6" fmla="*/ 0 w 16"/>
                <a:gd name="T7" fmla="*/ 0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07"/>
                <a:gd name="T14" fmla="*/ 16 w 16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07">
                  <a:moveTo>
                    <a:pt x="0" y="107"/>
                  </a:move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</a:path>
              </a:pathLst>
            </a:cu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57" name="Line 108"/>
            <p:cNvSpPr>
              <a:spLocks noChangeShapeType="1"/>
            </p:cNvSpPr>
            <p:nvPr/>
          </p:nvSpPr>
          <p:spPr bwMode="auto">
            <a:xfrm>
              <a:off x="1738" y="1012"/>
              <a:ext cx="10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58" name="Line 109"/>
            <p:cNvSpPr>
              <a:spLocks noChangeShapeType="1"/>
            </p:cNvSpPr>
            <p:nvPr/>
          </p:nvSpPr>
          <p:spPr bwMode="auto">
            <a:xfrm>
              <a:off x="1735" y="1153"/>
              <a:ext cx="10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59" name="Line 110"/>
            <p:cNvSpPr>
              <a:spLocks noChangeShapeType="1"/>
            </p:cNvSpPr>
            <p:nvPr/>
          </p:nvSpPr>
          <p:spPr bwMode="auto">
            <a:xfrm>
              <a:off x="2104" y="1081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60" name="Rectangle 118"/>
            <p:cNvSpPr>
              <a:spLocks noChangeArrowheads="1"/>
            </p:cNvSpPr>
            <p:nvPr/>
          </p:nvSpPr>
          <p:spPr bwMode="auto">
            <a:xfrm>
              <a:off x="1883" y="768"/>
              <a:ext cx="2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XOR</a:t>
              </a:r>
              <a:endParaRPr lang="en-US"/>
            </a:p>
          </p:txBody>
        </p:sp>
      </p:grpSp>
      <p:grpSp>
        <p:nvGrpSpPr>
          <p:cNvPr id="4" name="Group 183"/>
          <p:cNvGrpSpPr>
            <a:grpSpLocks/>
          </p:cNvGrpSpPr>
          <p:nvPr/>
        </p:nvGrpSpPr>
        <p:grpSpPr bwMode="auto">
          <a:xfrm>
            <a:off x="3783013" y="1219200"/>
            <a:ext cx="788987" cy="2074863"/>
            <a:chOff x="2383" y="768"/>
            <a:chExt cx="497" cy="1307"/>
          </a:xfrm>
        </p:grpSpPr>
        <p:sp>
          <p:nvSpPr>
            <p:cNvPr id="60512" name="Rectangle 20"/>
            <p:cNvSpPr>
              <a:spLocks noChangeArrowheads="1"/>
            </p:cNvSpPr>
            <p:nvPr/>
          </p:nvSpPr>
          <p:spPr bwMode="auto">
            <a:xfrm>
              <a:off x="2422" y="1356"/>
              <a:ext cx="404" cy="719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3" name="Freeform 30"/>
            <p:cNvSpPr>
              <a:spLocks/>
            </p:cNvSpPr>
            <p:nvPr/>
          </p:nvSpPr>
          <p:spPr bwMode="auto">
            <a:xfrm>
              <a:off x="2478" y="915"/>
              <a:ext cx="275" cy="335"/>
            </a:xfrm>
            <a:custGeom>
              <a:avLst/>
              <a:gdLst>
                <a:gd name="T0" fmla="*/ 275 w 108"/>
                <a:gd name="T1" fmla="*/ 166 h 107"/>
                <a:gd name="T2" fmla="*/ 0 w 108"/>
                <a:gd name="T3" fmla="*/ 335 h 107"/>
                <a:gd name="T4" fmla="*/ 41 w 108"/>
                <a:gd name="T5" fmla="*/ 169 h 107"/>
                <a:gd name="T6" fmla="*/ 41 w 108"/>
                <a:gd name="T7" fmla="*/ 166 h 107"/>
                <a:gd name="T8" fmla="*/ 0 w 108"/>
                <a:gd name="T9" fmla="*/ 0 h 107"/>
                <a:gd name="T10" fmla="*/ 275 w 108"/>
                <a:gd name="T11" fmla="*/ 166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2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2" y="0"/>
                    <a:pt x="108" y="53"/>
                    <a:pt x="108" y="53"/>
                  </a:cubicBezTo>
                  <a:close/>
                </a:path>
              </a:pathLst>
            </a:cu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4" name="Freeform 31"/>
            <p:cNvSpPr>
              <a:spLocks/>
            </p:cNvSpPr>
            <p:nvPr/>
          </p:nvSpPr>
          <p:spPr bwMode="auto">
            <a:xfrm>
              <a:off x="2453" y="915"/>
              <a:ext cx="43" cy="335"/>
            </a:xfrm>
            <a:custGeom>
              <a:avLst/>
              <a:gdLst>
                <a:gd name="T0" fmla="*/ 0 w 17"/>
                <a:gd name="T1" fmla="*/ 335 h 107"/>
                <a:gd name="T2" fmla="*/ 43 w 17"/>
                <a:gd name="T3" fmla="*/ 169 h 107"/>
                <a:gd name="T4" fmla="*/ 43 w 17"/>
                <a:gd name="T5" fmla="*/ 166 h 107"/>
                <a:gd name="T6" fmla="*/ 0 w 17"/>
                <a:gd name="T7" fmla="*/ 0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107"/>
                <a:gd name="T14" fmla="*/ 17 w 17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107">
                  <a:moveTo>
                    <a:pt x="0" y="107"/>
                  </a:moveTo>
                  <a:cubicBezTo>
                    <a:pt x="0" y="107"/>
                    <a:pt x="17" y="101"/>
                    <a:pt x="17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6"/>
                    <a:pt x="0" y="0"/>
                    <a:pt x="0" y="0"/>
                  </a:cubicBezTo>
                </a:path>
              </a:pathLst>
            </a:cu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5" name="Line 32"/>
            <p:cNvSpPr>
              <a:spLocks noChangeShapeType="1"/>
            </p:cNvSpPr>
            <p:nvPr/>
          </p:nvSpPr>
          <p:spPr bwMode="auto">
            <a:xfrm>
              <a:off x="2387" y="1012"/>
              <a:ext cx="10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6" name="Line 33"/>
            <p:cNvSpPr>
              <a:spLocks noChangeShapeType="1"/>
            </p:cNvSpPr>
            <p:nvPr/>
          </p:nvSpPr>
          <p:spPr bwMode="auto">
            <a:xfrm>
              <a:off x="2383" y="1150"/>
              <a:ext cx="10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7" name="Line 34"/>
            <p:cNvSpPr>
              <a:spLocks noChangeShapeType="1"/>
            </p:cNvSpPr>
            <p:nvPr/>
          </p:nvSpPr>
          <p:spPr bwMode="auto">
            <a:xfrm>
              <a:off x="2794" y="1081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8" name="Oval 35"/>
            <p:cNvSpPr>
              <a:spLocks noChangeArrowheads="1"/>
            </p:cNvSpPr>
            <p:nvPr/>
          </p:nvSpPr>
          <p:spPr bwMode="auto">
            <a:xfrm>
              <a:off x="2753" y="1056"/>
              <a:ext cx="41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19" name="Rectangle 36"/>
            <p:cNvSpPr>
              <a:spLocks noChangeArrowheads="1"/>
            </p:cNvSpPr>
            <p:nvPr/>
          </p:nvSpPr>
          <p:spPr bwMode="auto">
            <a:xfrm>
              <a:off x="2478" y="138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x</a:t>
              </a:r>
              <a:endParaRPr lang="en-US"/>
            </a:p>
          </p:txBody>
        </p:sp>
        <p:sp>
          <p:nvSpPr>
            <p:cNvPr id="60520" name="Rectangle 37"/>
            <p:cNvSpPr>
              <a:spLocks noChangeArrowheads="1"/>
            </p:cNvSpPr>
            <p:nvPr/>
          </p:nvSpPr>
          <p:spPr bwMode="auto">
            <a:xfrm>
              <a:off x="2475" y="1518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/>
            </a:p>
          </p:txBody>
        </p:sp>
        <p:sp>
          <p:nvSpPr>
            <p:cNvPr id="60521" name="Rectangle 38"/>
            <p:cNvSpPr>
              <a:spLocks noChangeArrowheads="1"/>
            </p:cNvSpPr>
            <p:nvPr/>
          </p:nvSpPr>
          <p:spPr bwMode="auto">
            <a:xfrm>
              <a:off x="2475" y="165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/>
            </a:p>
          </p:txBody>
        </p:sp>
        <p:sp>
          <p:nvSpPr>
            <p:cNvPr id="60522" name="Rectangle 39"/>
            <p:cNvSpPr>
              <a:spLocks noChangeArrowheads="1"/>
            </p:cNvSpPr>
            <p:nvPr/>
          </p:nvSpPr>
          <p:spPr bwMode="auto">
            <a:xfrm>
              <a:off x="2475" y="1793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/>
            </a:p>
          </p:txBody>
        </p:sp>
        <p:sp>
          <p:nvSpPr>
            <p:cNvPr id="60523" name="Rectangle 40"/>
            <p:cNvSpPr>
              <a:spLocks noChangeArrowheads="1"/>
            </p:cNvSpPr>
            <p:nvPr/>
          </p:nvSpPr>
          <p:spPr bwMode="auto">
            <a:xfrm>
              <a:off x="2475" y="193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/>
            </a:p>
          </p:txBody>
        </p:sp>
        <p:sp>
          <p:nvSpPr>
            <p:cNvPr id="60524" name="Rectangle 41"/>
            <p:cNvSpPr>
              <a:spLocks noChangeArrowheads="1"/>
            </p:cNvSpPr>
            <p:nvPr/>
          </p:nvSpPr>
          <p:spPr bwMode="auto">
            <a:xfrm>
              <a:off x="2584" y="138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y</a:t>
              </a:r>
              <a:endParaRPr lang="en-US"/>
            </a:p>
          </p:txBody>
        </p:sp>
        <p:sp>
          <p:nvSpPr>
            <p:cNvPr id="60525" name="Rectangle 42"/>
            <p:cNvSpPr>
              <a:spLocks noChangeArrowheads="1"/>
            </p:cNvSpPr>
            <p:nvPr/>
          </p:nvSpPr>
          <p:spPr bwMode="auto">
            <a:xfrm>
              <a:off x="2583" y="1518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/>
            </a:p>
          </p:txBody>
        </p:sp>
        <p:sp>
          <p:nvSpPr>
            <p:cNvPr id="60526" name="Rectangle 43"/>
            <p:cNvSpPr>
              <a:spLocks noChangeArrowheads="1"/>
            </p:cNvSpPr>
            <p:nvPr/>
          </p:nvSpPr>
          <p:spPr bwMode="auto">
            <a:xfrm>
              <a:off x="2583" y="165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/>
            </a:p>
          </p:txBody>
        </p:sp>
        <p:sp>
          <p:nvSpPr>
            <p:cNvPr id="60527" name="Rectangle 44"/>
            <p:cNvSpPr>
              <a:spLocks noChangeArrowheads="1"/>
            </p:cNvSpPr>
            <p:nvPr/>
          </p:nvSpPr>
          <p:spPr bwMode="auto">
            <a:xfrm>
              <a:off x="2583" y="1793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/>
            </a:p>
          </p:txBody>
        </p:sp>
        <p:sp>
          <p:nvSpPr>
            <p:cNvPr id="60528" name="Rectangle 45"/>
            <p:cNvSpPr>
              <a:spLocks noChangeArrowheads="1"/>
            </p:cNvSpPr>
            <p:nvPr/>
          </p:nvSpPr>
          <p:spPr bwMode="auto">
            <a:xfrm>
              <a:off x="2583" y="193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/>
            </a:p>
          </p:txBody>
        </p:sp>
        <p:sp>
          <p:nvSpPr>
            <p:cNvPr id="60529" name="Rectangle 46"/>
            <p:cNvSpPr>
              <a:spLocks noChangeArrowheads="1"/>
            </p:cNvSpPr>
            <p:nvPr/>
          </p:nvSpPr>
          <p:spPr bwMode="auto">
            <a:xfrm>
              <a:off x="2727" y="1380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F</a:t>
              </a:r>
              <a:endParaRPr lang="en-US"/>
            </a:p>
          </p:txBody>
        </p:sp>
        <p:sp>
          <p:nvSpPr>
            <p:cNvPr id="60530" name="Rectangle 47"/>
            <p:cNvSpPr>
              <a:spLocks noChangeArrowheads="1"/>
            </p:cNvSpPr>
            <p:nvPr/>
          </p:nvSpPr>
          <p:spPr bwMode="auto">
            <a:xfrm>
              <a:off x="2727" y="1518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/>
            </a:p>
          </p:txBody>
        </p:sp>
        <p:sp>
          <p:nvSpPr>
            <p:cNvPr id="60531" name="Rectangle 48"/>
            <p:cNvSpPr>
              <a:spLocks noChangeArrowheads="1"/>
            </p:cNvSpPr>
            <p:nvPr/>
          </p:nvSpPr>
          <p:spPr bwMode="auto">
            <a:xfrm>
              <a:off x="2727" y="165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/>
            </a:p>
          </p:txBody>
        </p:sp>
        <p:sp>
          <p:nvSpPr>
            <p:cNvPr id="60532" name="Rectangle 49"/>
            <p:cNvSpPr>
              <a:spLocks noChangeArrowheads="1"/>
            </p:cNvSpPr>
            <p:nvPr/>
          </p:nvSpPr>
          <p:spPr bwMode="auto">
            <a:xfrm>
              <a:off x="2727" y="1793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/>
            </a:p>
          </p:txBody>
        </p:sp>
        <p:sp>
          <p:nvSpPr>
            <p:cNvPr id="60533" name="Rectangle 50"/>
            <p:cNvSpPr>
              <a:spLocks noChangeArrowheads="1"/>
            </p:cNvSpPr>
            <p:nvPr/>
          </p:nvSpPr>
          <p:spPr bwMode="auto">
            <a:xfrm>
              <a:off x="2727" y="193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/>
            </a:p>
          </p:txBody>
        </p:sp>
        <p:sp>
          <p:nvSpPr>
            <p:cNvPr id="60534" name="Line 51"/>
            <p:cNvSpPr>
              <a:spLocks noChangeShapeType="1"/>
            </p:cNvSpPr>
            <p:nvPr/>
          </p:nvSpPr>
          <p:spPr bwMode="auto">
            <a:xfrm>
              <a:off x="2674" y="1356"/>
              <a:ext cx="1" cy="719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35" name="Line 52"/>
            <p:cNvSpPr>
              <a:spLocks noChangeShapeType="1"/>
            </p:cNvSpPr>
            <p:nvPr/>
          </p:nvSpPr>
          <p:spPr bwMode="auto">
            <a:xfrm>
              <a:off x="2422" y="1512"/>
              <a:ext cx="404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36" name="Rectangle 120"/>
            <p:cNvSpPr>
              <a:spLocks noChangeArrowheads="1"/>
            </p:cNvSpPr>
            <p:nvPr/>
          </p:nvSpPr>
          <p:spPr bwMode="auto">
            <a:xfrm>
              <a:off x="2545" y="768"/>
              <a:ext cx="30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XNOR</a:t>
              </a:r>
              <a:endParaRPr lang="en-US"/>
            </a:p>
          </p:txBody>
        </p:sp>
      </p:grp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5486400" y="1066800"/>
            <a:ext cx="1433513" cy="2193925"/>
            <a:chOff x="3744" y="819"/>
            <a:chExt cx="903" cy="1382"/>
          </a:xfrm>
        </p:grpSpPr>
        <p:sp>
          <p:nvSpPr>
            <p:cNvPr id="60485" name="Line 123"/>
            <p:cNvSpPr>
              <a:spLocks noChangeShapeType="1"/>
            </p:cNvSpPr>
            <p:nvPr/>
          </p:nvSpPr>
          <p:spPr bwMode="auto">
            <a:xfrm>
              <a:off x="4187" y="2084"/>
              <a:ext cx="1" cy="37"/>
            </a:xfrm>
            <a:prstGeom prst="line">
              <a:avLst/>
            </a:prstGeom>
            <a:noFill/>
            <a:ln w="47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6" name="Line 124"/>
            <p:cNvSpPr>
              <a:spLocks noChangeShapeType="1"/>
            </p:cNvSpPr>
            <p:nvPr/>
          </p:nvSpPr>
          <p:spPr bwMode="auto">
            <a:xfrm>
              <a:off x="4121" y="2121"/>
              <a:ext cx="132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7" name="Line 125"/>
            <p:cNvSpPr>
              <a:spLocks noChangeShapeType="1"/>
            </p:cNvSpPr>
            <p:nvPr/>
          </p:nvSpPr>
          <p:spPr bwMode="auto">
            <a:xfrm>
              <a:off x="4143" y="2146"/>
              <a:ext cx="81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8" name="Line 126"/>
            <p:cNvSpPr>
              <a:spLocks noChangeShapeType="1"/>
            </p:cNvSpPr>
            <p:nvPr/>
          </p:nvSpPr>
          <p:spPr bwMode="auto">
            <a:xfrm>
              <a:off x="4168" y="2168"/>
              <a:ext cx="35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9" name="Oval 127"/>
            <p:cNvSpPr>
              <a:spLocks noChangeArrowheads="1"/>
            </p:cNvSpPr>
            <p:nvPr/>
          </p:nvSpPr>
          <p:spPr bwMode="auto">
            <a:xfrm>
              <a:off x="4162" y="1434"/>
              <a:ext cx="47" cy="50"/>
            </a:xfrm>
            <a:prstGeom prst="ellipse">
              <a:avLst/>
            </a:prstGeom>
            <a:solidFill>
              <a:srgbClr val="0078C1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90" name="Line 128"/>
            <p:cNvSpPr>
              <a:spLocks noChangeShapeType="1"/>
            </p:cNvSpPr>
            <p:nvPr/>
          </p:nvSpPr>
          <p:spPr bwMode="auto">
            <a:xfrm>
              <a:off x="4184" y="1459"/>
              <a:ext cx="325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1" name="Line 129"/>
            <p:cNvSpPr>
              <a:spLocks noChangeShapeType="1"/>
            </p:cNvSpPr>
            <p:nvPr/>
          </p:nvSpPr>
          <p:spPr bwMode="auto">
            <a:xfrm>
              <a:off x="4053" y="1843"/>
              <a:ext cx="1" cy="175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2" name="Line 130"/>
            <p:cNvSpPr>
              <a:spLocks noChangeShapeType="1"/>
            </p:cNvSpPr>
            <p:nvPr/>
          </p:nvSpPr>
          <p:spPr bwMode="auto">
            <a:xfrm>
              <a:off x="3906" y="1930"/>
              <a:ext cx="147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3" name="Line 131"/>
            <p:cNvSpPr>
              <a:spLocks noChangeShapeType="1"/>
            </p:cNvSpPr>
            <p:nvPr/>
          </p:nvSpPr>
          <p:spPr bwMode="auto">
            <a:xfrm flipH="1">
              <a:off x="3902" y="1609"/>
              <a:ext cx="151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4" name="Freeform 132"/>
            <p:cNvSpPr>
              <a:spLocks/>
            </p:cNvSpPr>
            <p:nvPr/>
          </p:nvSpPr>
          <p:spPr bwMode="auto">
            <a:xfrm>
              <a:off x="4096" y="1384"/>
              <a:ext cx="91" cy="737"/>
            </a:xfrm>
            <a:custGeom>
              <a:avLst/>
              <a:gdLst>
                <a:gd name="T0" fmla="*/ 91 w 91"/>
                <a:gd name="T1" fmla="*/ 0 h 737"/>
                <a:gd name="T2" fmla="*/ 91 w 91"/>
                <a:gd name="T3" fmla="*/ 143 h 737"/>
                <a:gd name="T4" fmla="*/ 0 w 91"/>
                <a:gd name="T5" fmla="*/ 143 h 737"/>
                <a:gd name="T6" fmla="*/ 0 w 91"/>
                <a:gd name="T7" fmla="*/ 306 h 737"/>
                <a:gd name="T8" fmla="*/ 91 w 91"/>
                <a:gd name="T9" fmla="*/ 306 h 737"/>
                <a:gd name="T10" fmla="*/ 91 w 91"/>
                <a:gd name="T11" fmla="*/ 309 h 737"/>
                <a:gd name="T12" fmla="*/ 91 w 91"/>
                <a:gd name="T13" fmla="*/ 465 h 737"/>
                <a:gd name="T14" fmla="*/ 0 w 91"/>
                <a:gd name="T15" fmla="*/ 465 h 737"/>
                <a:gd name="T16" fmla="*/ 0 w 91"/>
                <a:gd name="T17" fmla="*/ 628 h 737"/>
                <a:gd name="T18" fmla="*/ 91 w 91"/>
                <a:gd name="T19" fmla="*/ 628 h 737"/>
                <a:gd name="T20" fmla="*/ 91 w 91"/>
                <a:gd name="T21" fmla="*/ 737 h 7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1"/>
                <a:gd name="T34" fmla="*/ 0 h 737"/>
                <a:gd name="T35" fmla="*/ 91 w 91"/>
                <a:gd name="T36" fmla="*/ 737 h 7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1" h="737">
                  <a:moveTo>
                    <a:pt x="91" y="0"/>
                  </a:moveTo>
                  <a:lnTo>
                    <a:pt x="91" y="143"/>
                  </a:lnTo>
                  <a:lnTo>
                    <a:pt x="0" y="143"/>
                  </a:lnTo>
                  <a:lnTo>
                    <a:pt x="0" y="306"/>
                  </a:lnTo>
                  <a:lnTo>
                    <a:pt x="91" y="306"/>
                  </a:lnTo>
                  <a:lnTo>
                    <a:pt x="91" y="309"/>
                  </a:lnTo>
                  <a:lnTo>
                    <a:pt x="91" y="465"/>
                  </a:lnTo>
                  <a:lnTo>
                    <a:pt x="0" y="465"/>
                  </a:lnTo>
                  <a:lnTo>
                    <a:pt x="0" y="628"/>
                  </a:lnTo>
                  <a:lnTo>
                    <a:pt x="91" y="628"/>
                  </a:lnTo>
                  <a:lnTo>
                    <a:pt x="91" y="737"/>
                  </a:lnTo>
                </a:path>
              </a:pathLst>
            </a:cu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5" name="Line 133"/>
            <p:cNvSpPr>
              <a:spLocks noChangeShapeType="1"/>
            </p:cNvSpPr>
            <p:nvPr/>
          </p:nvSpPr>
          <p:spPr bwMode="auto">
            <a:xfrm flipV="1">
              <a:off x="4187" y="924"/>
              <a:ext cx="1" cy="144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6" name="Freeform 134"/>
            <p:cNvSpPr>
              <a:spLocks/>
            </p:cNvSpPr>
            <p:nvPr/>
          </p:nvSpPr>
          <p:spPr bwMode="auto">
            <a:xfrm>
              <a:off x="3996" y="1065"/>
              <a:ext cx="378" cy="322"/>
            </a:xfrm>
            <a:custGeom>
              <a:avLst/>
              <a:gdLst>
                <a:gd name="T0" fmla="*/ 0 w 378"/>
                <a:gd name="T1" fmla="*/ 162 h 322"/>
                <a:gd name="T2" fmla="*/ 0 w 378"/>
                <a:gd name="T3" fmla="*/ 81 h 322"/>
                <a:gd name="T4" fmla="*/ 91 w 378"/>
                <a:gd name="T5" fmla="*/ 81 h 322"/>
                <a:gd name="T6" fmla="*/ 91 w 378"/>
                <a:gd name="T7" fmla="*/ 0 h 322"/>
                <a:gd name="T8" fmla="*/ 288 w 378"/>
                <a:gd name="T9" fmla="*/ 0 h 322"/>
                <a:gd name="T10" fmla="*/ 288 w 378"/>
                <a:gd name="T11" fmla="*/ 81 h 322"/>
                <a:gd name="T12" fmla="*/ 378 w 378"/>
                <a:gd name="T13" fmla="*/ 81 h 322"/>
                <a:gd name="T14" fmla="*/ 378 w 378"/>
                <a:gd name="T15" fmla="*/ 162 h 322"/>
                <a:gd name="T16" fmla="*/ 378 w 378"/>
                <a:gd name="T17" fmla="*/ 162 h 322"/>
                <a:gd name="T18" fmla="*/ 378 w 378"/>
                <a:gd name="T19" fmla="*/ 244 h 322"/>
                <a:gd name="T20" fmla="*/ 288 w 378"/>
                <a:gd name="T21" fmla="*/ 244 h 322"/>
                <a:gd name="T22" fmla="*/ 288 w 378"/>
                <a:gd name="T23" fmla="*/ 322 h 322"/>
                <a:gd name="T24" fmla="*/ 91 w 378"/>
                <a:gd name="T25" fmla="*/ 322 h 322"/>
                <a:gd name="T26" fmla="*/ 91 w 378"/>
                <a:gd name="T27" fmla="*/ 244 h 322"/>
                <a:gd name="T28" fmla="*/ 0 w 378"/>
                <a:gd name="T29" fmla="*/ 244 h 322"/>
                <a:gd name="T30" fmla="*/ 0 w 378"/>
                <a:gd name="T31" fmla="*/ 162 h 322"/>
                <a:gd name="T32" fmla="*/ 0 w 378"/>
                <a:gd name="T33" fmla="*/ 162 h 3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8"/>
                <a:gd name="T52" fmla="*/ 0 h 322"/>
                <a:gd name="T53" fmla="*/ 378 w 378"/>
                <a:gd name="T54" fmla="*/ 322 h 32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8" h="322">
                  <a:moveTo>
                    <a:pt x="0" y="162"/>
                  </a:moveTo>
                  <a:lnTo>
                    <a:pt x="0" y="81"/>
                  </a:lnTo>
                  <a:lnTo>
                    <a:pt x="91" y="81"/>
                  </a:lnTo>
                  <a:lnTo>
                    <a:pt x="91" y="0"/>
                  </a:lnTo>
                  <a:lnTo>
                    <a:pt x="288" y="0"/>
                  </a:lnTo>
                  <a:lnTo>
                    <a:pt x="288" y="81"/>
                  </a:lnTo>
                  <a:lnTo>
                    <a:pt x="378" y="81"/>
                  </a:lnTo>
                  <a:lnTo>
                    <a:pt x="378" y="162"/>
                  </a:lnTo>
                  <a:lnTo>
                    <a:pt x="378" y="244"/>
                  </a:lnTo>
                  <a:lnTo>
                    <a:pt x="288" y="244"/>
                  </a:lnTo>
                  <a:lnTo>
                    <a:pt x="288" y="322"/>
                  </a:lnTo>
                  <a:lnTo>
                    <a:pt x="91" y="322"/>
                  </a:lnTo>
                  <a:lnTo>
                    <a:pt x="91" y="244"/>
                  </a:lnTo>
                  <a:lnTo>
                    <a:pt x="0" y="244"/>
                  </a:lnTo>
                  <a:lnTo>
                    <a:pt x="0" y="162"/>
                  </a:lnTo>
                  <a:close/>
                </a:path>
              </a:pathLst>
            </a:cu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7" name="Line 135"/>
            <p:cNvSpPr>
              <a:spLocks noChangeShapeType="1"/>
            </p:cNvSpPr>
            <p:nvPr/>
          </p:nvSpPr>
          <p:spPr bwMode="auto">
            <a:xfrm flipV="1">
              <a:off x="4053" y="1521"/>
              <a:ext cx="1" cy="178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8" name="Freeform 136"/>
            <p:cNvSpPr>
              <a:spLocks/>
            </p:cNvSpPr>
            <p:nvPr/>
          </p:nvSpPr>
          <p:spPr bwMode="auto">
            <a:xfrm>
              <a:off x="4165" y="840"/>
              <a:ext cx="44" cy="87"/>
            </a:xfrm>
            <a:custGeom>
              <a:avLst/>
              <a:gdLst>
                <a:gd name="T0" fmla="*/ 22 w 44"/>
                <a:gd name="T1" fmla="*/ 0 h 87"/>
                <a:gd name="T2" fmla="*/ 44 w 44"/>
                <a:gd name="T3" fmla="*/ 87 h 87"/>
                <a:gd name="T4" fmla="*/ 0 w 44"/>
                <a:gd name="T5" fmla="*/ 87 h 87"/>
                <a:gd name="T6" fmla="*/ 22 w 44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87"/>
                <a:gd name="T14" fmla="*/ 44 w 44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87">
                  <a:moveTo>
                    <a:pt x="22" y="0"/>
                  </a:moveTo>
                  <a:lnTo>
                    <a:pt x="44" y="87"/>
                  </a:lnTo>
                  <a:lnTo>
                    <a:pt x="0" y="8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99" name="Line 137"/>
            <p:cNvSpPr>
              <a:spLocks noChangeShapeType="1"/>
            </p:cNvSpPr>
            <p:nvPr/>
          </p:nvSpPr>
          <p:spPr bwMode="auto">
            <a:xfrm flipV="1">
              <a:off x="3952" y="1140"/>
              <a:ext cx="1" cy="175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00" name="Line 138"/>
            <p:cNvSpPr>
              <a:spLocks noChangeShapeType="1"/>
            </p:cNvSpPr>
            <p:nvPr/>
          </p:nvSpPr>
          <p:spPr bwMode="auto">
            <a:xfrm>
              <a:off x="4449" y="1227"/>
              <a:ext cx="125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01" name="Line 139"/>
            <p:cNvSpPr>
              <a:spLocks noChangeShapeType="1"/>
            </p:cNvSpPr>
            <p:nvPr/>
          </p:nvSpPr>
          <p:spPr bwMode="auto">
            <a:xfrm>
              <a:off x="3802" y="1227"/>
              <a:ext cx="119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02" name="Line 140"/>
            <p:cNvSpPr>
              <a:spLocks noChangeShapeType="1"/>
            </p:cNvSpPr>
            <p:nvPr/>
          </p:nvSpPr>
          <p:spPr bwMode="auto">
            <a:xfrm flipV="1">
              <a:off x="4418" y="1140"/>
              <a:ext cx="1" cy="175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03" name="Oval 141"/>
            <p:cNvSpPr>
              <a:spLocks noChangeArrowheads="1"/>
            </p:cNvSpPr>
            <p:nvPr/>
          </p:nvSpPr>
          <p:spPr bwMode="auto">
            <a:xfrm>
              <a:off x="3899" y="1202"/>
              <a:ext cx="47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04" name="Oval 142"/>
            <p:cNvSpPr>
              <a:spLocks noChangeArrowheads="1"/>
            </p:cNvSpPr>
            <p:nvPr/>
          </p:nvSpPr>
          <p:spPr bwMode="auto">
            <a:xfrm>
              <a:off x="4424" y="1202"/>
              <a:ext cx="47" cy="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05" name="Rectangle 161"/>
            <p:cNvSpPr>
              <a:spLocks noChangeArrowheads="1"/>
            </p:cNvSpPr>
            <p:nvPr/>
          </p:nvSpPr>
          <p:spPr bwMode="auto">
            <a:xfrm>
              <a:off x="4098" y="81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/>
            </a:p>
          </p:txBody>
        </p:sp>
        <p:sp>
          <p:nvSpPr>
            <p:cNvPr id="60506" name="Rectangle 163"/>
            <p:cNvSpPr>
              <a:spLocks noChangeArrowheads="1"/>
            </p:cNvSpPr>
            <p:nvPr/>
          </p:nvSpPr>
          <p:spPr bwMode="auto">
            <a:xfrm>
              <a:off x="4044" y="207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/>
            </a:p>
          </p:txBody>
        </p:sp>
        <p:sp>
          <p:nvSpPr>
            <p:cNvPr id="60507" name="Rectangle 165"/>
            <p:cNvSpPr>
              <a:spLocks noChangeArrowheads="1"/>
            </p:cNvSpPr>
            <p:nvPr/>
          </p:nvSpPr>
          <p:spPr bwMode="auto">
            <a:xfrm>
              <a:off x="3744" y="1163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x</a:t>
              </a:r>
              <a:endParaRPr lang="en-US"/>
            </a:p>
          </p:txBody>
        </p:sp>
        <p:sp>
          <p:nvSpPr>
            <p:cNvPr id="60508" name="Rectangle 170"/>
            <p:cNvSpPr>
              <a:spLocks noChangeArrowheads="1"/>
            </p:cNvSpPr>
            <p:nvPr/>
          </p:nvSpPr>
          <p:spPr bwMode="auto">
            <a:xfrm>
              <a:off x="4595" y="115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y</a:t>
              </a:r>
              <a:endParaRPr lang="en-US"/>
            </a:p>
          </p:txBody>
        </p:sp>
        <p:sp>
          <p:nvSpPr>
            <p:cNvPr id="60509" name="Rectangle 171"/>
            <p:cNvSpPr>
              <a:spLocks noChangeArrowheads="1"/>
            </p:cNvSpPr>
            <p:nvPr/>
          </p:nvSpPr>
          <p:spPr bwMode="auto">
            <a:xfrm>
              <a:off x="4530" y="1403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F</a:t>
              </a:r>
              <a:endParaRPr lang="en-US"/>
            </a:p>
          </p:txBody>
        </p:sp>
        <p:sp>
          <p:nvSpPr>
            <p:cNvPr id="60510" name="Rectangle 173"/>
            <p:cNvSpPr>
              <a:spLocks noChangeArrowheads="1"/>
            </p:cNvSpPr>
            <p:nvPr/>
          </p:nvSpPr>
          <p:spPr bwMode="auto">
            <a:xfrm>
              <a:off x="3836" y="154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x</a:t>
              </a:r>
              <a:endParaRPr lang="en-US"/>
            </a:p>
          </p:txBody>
        </p:sp>
        <p:sp>
          <p:nvSpPr>
            <p:cNvPr id="60511" name="Rectangle 174"/>
            <p:cNvSpPr>
              <a:spLocks noChangeArrowheads="1"/>
            </p:cNvSpPr>
            <p:nvPr/>
          </p:nvSpPr>
          <p:spPr bwMode="auto">
            <a:xfrm>
              <a:off x="3835" y="186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y</a:t>
              </a:r>
              <a:endParaRPr lang="en-US"/>
            </a:p>
          </p:txBody>
        </p:sp>
      </p:grpSp>
      <p:grpSp>
        <p:nvGrpSpPr>
          <p:cNvPr id="6" name="Group 178"/>
          <p:cNvGrpSpPr>
            <a:grpSpLocks/>
          </p:cNvGrpSpPr>
          <p:nvPr/>
        </p:nvGrpSpPr>
        <p:grpSpPr bwMode="auto">
          <a:xfrm>
            <a:off x="7086600" y="1066800"/>
            <a:ext cx="1411288" cy="2198688"/>
            <a:chOff x="4669" y="816"/>
            <a:chExt cx="889" cy="1385"/>
          </a:xfrm>
        </p:grpSpPr>
        <p:sp>
          <p:nvSpPr>
            <p:cNvPr id="60458" name="Line 143"/>
            <p:cNvSpPr>
              <a:spLocks noChangeShapeType="1"/>
            </p:cNvSpPr>
            <p:nvPr/>
          </p:nvSpPr>
          <p:spPr bwMode="auto">
            <a:xfrm>
              <a:off x="5109" y="2087"/>
              <a:ext cx="1" cy="37"/>
            </a:xfrm>
            <a:prstGeom prst="line">
              <a:avLst/>
            </a:prstGeom>
            <a:noFill/>
            <a:ln w="47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9" name="Line 144"/>
            <p:cNvSpPr>
              <a:spLocks noChangeShapeType="1"/>
            </p:cNvSpPr>
            <p:nvPr/>
          </p:nvSpPr>
          <p:spPr bwMode="auto">
            <a:xfrm>
              <a:off x="5043" y="2124"/>
              <a:ext cx="132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0" name="Line 145"/>
            <p:cNvSpPr>
              <a:spLocks noChangeShapeType="1"/>
            </p:cNvSpPr>
            <p:nvPr/>
          </p:nvSpPr>
          <p:spPr bwMode="auto">
            <a:xfrm>
              <a:off x="5068" y="2149"/>
              <a:ext cx="78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1" name="Line 146"/>
            <p:cNvSpPr>
              <a:spLocks noChangeShapeType="1"/>
            </p:cNvSpPr>
            <p:nvPr/>
          </p:nvSpPr>
          <p:spPr bwMode="auto">
            <a:xfrm>
              <a:off x="5090" y="2171"/>
              <a:ext cx="35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2" name="Oval 147"/>
            <p:cNvSpPr>
              <a:spLocks noChangeArrowheads="1"/>
            </p:cNvSpPr>
            <p:nvPr/>
          </p:nvSpPr>
          <p:spPr bwMode="auto">
            <a:xfrm>
              <a:off x="5084" y="1568"/>
              <a:ext cx="50" cy="47"/>
            </a:xfrm>
            <a:prstGeom prst="ellipse">
              <a:avLst/>
            </a:prstGeom>
            <a:solidFill>
              <a:srgbClr val="0078C1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63" name="Line 148"/>
            <p:cNvSpPr>
              <a:spLocks noChangeShapeType="1"/>
            </p:cNvSpPr>
            <p:nvPr/>
          </p:nvSpPr>
          <p:spPr bwMode="auto">
            <a:xfrm>
              <a:off x="5106" y="1593"/>
              <a:ext cx="325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4" name="Line 149"/>
            <p:cNvSpPr>
              <a:spLocks noChangeShapeType="1"/>
            </p:cNvSpPr>
            <p:nvPr/>
          </p:nvSpPr>
          <p:spPr bwMode="auto">
            <a:xfrm flipV="1">
              <a:off x="4978" y="1034"/>
              <a:ext cx="1" cy="175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5" name="Line 150"/>
            <p:cNvSpPr>
              <a:spLocks noChangeShapeType="1"/>
            </p:cNvSpPr>
            <p:nvPr/>
          </p:nvSpPr>
          <p:spPr bwMode="auto">
            <a:xfrm>
              <a:off x="4828" y="1121"/>
              <a:ext cx="147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6" name="Line 151"/>
            <p:cNvSpPr>
              <a:spLocks noChangeShapeType="1"/>
            </p:cNvSpPr>
            <p:nvPr/>
          </p:nvSpPr>
          <p:spPr bwMode="auto">
            <a:xfrm flipH="1">
              <a:off x="4828" y="1440"/>
              <a:ext cx="147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7" name="Freeform 152"/>
            <p:cNvSpPr>
              <a:spLocks/>
            </p:cNvSpPr>
            <p:nvPr/>
          </p:nvSpPr>
          <p:spPr bwMode="auto">
            <a:xfrm>
              <a:off x="5018" y="930"/>
              <a:ext cx="91" cy="735"/>
            </a:xfrm>
            <a:custGeom>
              <a:avLst/>
              <a:gdLst>
                <a:gd name="T0" fmla="*/ 91 w 91"/>
                <a:gd name="T1" fmla="*/ 735 h 735"/>
                <a:gd name="T2" fmla="*/ 91 w 91"/>
                <a:gd name="T3" fmla="*/ 591 h 735"/>
                <a:gd name="T4" fmla="*/ 0 w 91"/>
                <a:gd name="T5" fmla="*/ 591 h 735"/>
                <a:gd name="T6" fmla="*/ 0 w 91"/>
                <a:gd name="T7" fmla="*/ 429 h 735"/>
                <a:gd name="T8" fmla="*/ 91 w 91"/>
                <a:gd name="T9" fmla="*/ 429 h 735"/>
                <a:gd name="T10" fmla="*/ 91 w 91"/>
                <a:gd name="T11" fmla="*/ 429 h 735"/>
                <a:gd name="T12" fmla="*/ 91 w 91"/>
                <a:gd name="T13" fmla="*/ 272 h 735"/>
                <a:gd name="T14" fmla="*/ 0 w 91"/>
                <a:gd name="T15" fmla="*/ 272 h 735"/>
                <a:gd name="T16" fmla="*/ 0 w 91"/>
                <a:gd name="T17" fmla="*/ 110 h 735"/>
                <a:gd name="T18" fmla="*/ 91 w 91"/>
                <a:gd name="T19" fmla="*/ 110 h 735"/>
                <a:gd name="T20" fmla="*/ 91 w 91"/>
                <a:gd name="T21" fmla="*/ 0 h 7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1"/>
                <a:gd name="T34" fmla="*/ 0 h 735"/>
                <a:gd name="T35" fmla="*/ 91 w 91"/>
                <a:gd name="T36" fmla="*/ 735 h 7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1" h="735">
                  <a:moveTo>
                    <a:pt x="91" y="735"/>
                  </a:moveTo>
                  <a:lnTo>
                    <a:pt x="91" y="591"/>
                  </a:lnTo>
                  <a:lnTo>
                    <a:pt x="0" y="591"/>
                  </a:lnTo>
                  <a:lnTo>
                    <a:pt x="0" y="429"/>
                  </a:lnTo>
                  <a:lnTo>
                    <a:pt x="91" y="429"/>
                  </a:lnTo>
                  <a:lnTo>
                    <a:pt x="91" y="272"/>
                  </a:lnTo>
                  <a:lnTo>
                    <a:pt x="0" y="272"/>
                  </a:lnTo>
                  <a:lnTo>
                    <a:pt x="0" y="110"/>
                  </a:lnTo>
                  <a:lnTo>
                    <a:pt x="91" y="110"/>
                  </a:lnTo>
                  <a:lnTo>
                    <a:pt x="91" y="0"/>
                  </a:lnTo>
                </a:path>
              </a:pathLst>
            </a:cu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8" name="Line 153"/>
            <p:cNvSpPr>
              <a:spLocks noChangeShapeType="1"/>
            </p:cNvSpPr>
            <p:nvPr/>
          </p:nvSpPr>
          <p:spPr bwMode="auto">
            <a:xfrm>
              <a:off x="5109" y="1984"/>
              <a:ext cx="1" cy="143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9" name="Freeform 154"/>
            <p:cNvSpPr>
              <a:spLocks/>
            </p:cNvSpPr>
            <p:nvPr/>
          </p:nvSpPr>
          <p:spPr bwMode="auto">
            <a:xfrm>
              <a:off x="4921" y="1665"/>
              <a:ext cx="375" cy="319"/>
            </a:xfrm>
            <a:custGeom>
              <a:avLst/>
              <a:gdLst>
                <a:gd name="T0" fmla="*/ 0 w 375"/>
                <a:gd name="T1" fmla="*/ 159 h 319"/>
                <a:gd name="T2" fmla="*/ 0 w 375"/>
                <a:gd name="T3" fmla="*/ 240 h 319"/>
                <a:gd name="T4" fmla="*/ 88 w 375"/>
                <a:gd name="T5" fmla="*/ 240 h 319"/>
                <a:gd name="T6" fmla="*/ 88 w 375"/>
                <a:gd name="T7" fmla="*/ 319 h 319"/>
                <a:gd name="T8" fmla="*/ 285 w 375"/>
                <a:gd name="T9" fmla="*/ 319 h 319"/>
                <a:gd name="T10" fmla="*/ 285 w 375"/>
                <a:gd name="T11" fmla="*/ 240 h 319"/>
                <a:gd name="T12" fmla="*/ 375 w 375"/>
                <a:gd name="T13" fmla="*/ 240 h 319"/>
                <a:gd name="T14" fmla="*/ 375 w 375"/>
                <a:gd name="T15" fmla="*/ 159 h 319"/>
                <a:gd name="T16" fmla="*/ 375 w 375"/>
                <a:gd name="T17" fmla="*/ 159 h 319"/>
                <a:gd name="T18" fmla="*/ 375 w 375"/>
                <a:gd name="T19" fmla="*/ 78 h 319"/>
                <a:gd name="T20" fmla="*/ 285 w 375"/>
                <a:gd name="T21" fmla="*/ 78 h 319"/>
                <a:gd name="T22" fmla="*/ 285 w 375"/>
                <a:gd name="T23" fmla="*/ 0 h 319"/>
                <a:gd name="T24" fmla="*/ 88 w 375"/>
                <a:gd name="T25" fmla="*/ 0 h 319"/>
                <a:gd name="T26" fmla="*/ 88 w 375"/>
                <a:gd name="T27" fmla="*/ 78 h 319"/>
                <a:gd name="T28" fmla="*/ 0 w 375"/>
                <a:gd name="T29" fmla="*/ 78 h 319"/>
                <a:gd name="T30" fmla="*/ 0 w 375"/>
                <a:gd name="T31" fmla="*/ 159 h 319"/>
                <a:gd name="T32" fmla="*/ 0 w 375"/>
                <a:gd name="T33" fmla="*/ 159 h 31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5"/>
                <a:gd name="T52" fmla="*/ 0 h 319"/>
                <a:gd name="T53" fmla="*/ 375 w 375"/>
                <a:gd name="T54" fmla="*/ 319 h 31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5" h="319">
                  <a:moveTo>
                    <a:pt x="0" y="159"/>
                  </a:moveTo>
                  <a:lnTo>
                    <a:pt x="0" y="240"/>
                  </a:lnTo>
                  <a:lnTo>
                    <a:pt x="88" y="240"/>
                  </a:lnTo>
                  <a:lnTo>
                    <a:pt x="88" y="319"/>
                  </a:lnTo>
                  <a:lnTo>
                    <a:pt x="285" y="319"/>
                  </a:lnTo>
                  <a:lnTo>
                    <a:pt x="285" y="240"/>
                  </a:lnTo>
                  <a:lnTo>
                    <a:pt x="375" y="240"/>
                  </a:lnTo>
                  <a:lnTo>
                    <a:pt x="375" y="159"/>
                  </a:lnTo>
                  <a:lnTo>
                    <a:pt x="375" y="78"/>
                  </a:lnTo>
                  <a:lnTo>
                    <a:pt x="285" y="78"/>
                  </a:lnTo>
                  <a:lnTo>
                    <a:pt x="285" y="0"/>
                  </a:lnTo>
                  <a:lnTo>
                    <a:pt x="88" y="0"/>
                  </a:lnTo>
                  <a:lnTo>
                    <a:pt x="88" y="78"/>
                  </a:lnTo>
                  <a:lnTo>
                    <a:pt x="0" y="78"/>
                  </a:lnTo>
                  <a:lnTo>
                    <a:pt x="0" y="159"/>
                  </a:lnTo>
                  <a:close/>
                </a:path>
              </a:pathLst>
            </a:cu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0" name="Line 155"/>
            <p:cNvSpPr>
              <a:spLocks noChangeShapeType="1"/>
            </p:cNvSpPr>
            <p:nvPr/>
          </p:nvSpPr>
          <p:spPr bwMode="auto">
            <a:xfrm>
              <a:off x="4978" y="1352"/>
              <a:ext cx="1" cy="178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1" name="Freeform 156"/>
            <p:cNvSpPr>
              <a:spLocks/>
            </p:cNvSpPr>
            <p:nvPr/>
          </p:nvSpPr>
          <p:spPr bwMode="auto">
            <a:xfrm>
              <a:off x="5087" y="840"/>
              <a:ext cx="44" cy="90"/>
            </a:xfrm>
            <a:custGeom>
              <a:avLst/>
              <a:gdLst>
                <a:gd name="T0" fmla="*/ 22 w 44"/>
                <a:gd name="T1" fmla="*/ 0 h 90"/>
                <a:gd name="T2" fmla="*/ 44 w 44"/>
                <a:gd name="T3" fmla="*/ 90 h 90"/>
                <a:gd name="T4" fmla="*/ 0 w 44"/>
                <a:gd name="T5" fmla="*/ 90 h 90"/>
                <a:gd name="T6" fmla="*/ 22 w 44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90"/>
                <a:gd name="T14" fmla="*/ 44 w 44"/>
                <a:gd name="T15" fmla="*/ 90 h 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90">
                  <a:moveTo>
                    <a:pt x="22" y="0"/>
                  </a:moveTo>
                  <a:lnTo>
                    <a:pt x="44" y="90"/>
                  </a:lnTo>
                  <a:lnTo>
                    <a:pt x="0" y="90"/>
                  </a:lnTo>
                  <a:lnTo>
                    <a:pt x="22" y="0"/>
                  </a:lnTo>
                  <a:close/>
                </a:path>
              </a:pathLst>
            </a:cu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2" name="Line 157"/>
            <p:cNvSpPr>
              <a:spLocks noChangeShapeType="1"/>
            </p:cNvSpPr>
            <p:nvPr/>
          </p:nvSpPr>
          <p:spPr bwMode="auto">
            <a:xfrm>
              <a:off x="4875" y="1737"/>
              <a:ext cx="1" cy="175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3" name="Line 158"/>
            <p:cNvSpPr>
              <a:spLocks noChangeShapeType="1"/>
            </p:cNvSpPr>
            <p:nvPr/>
          </p:nvSpPr>
          <p:spPr bwMode="auto">
            <a:xfrm>
              <a:off x="5340" y="1824"/>
              <a:ext cx="147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4" name="Line 159"/>
            <p:cNvSpPr>
              <a:spLocks noChangeShapeType="1"/>
            </p:cNvSpPr>
            <p:nvPr/>
          </p:nvSpPr>
          <p:spPr bwMode="auto">
            <a:xfrm>
              <a:off x="4728" y="1824"/>
              <a:ext cx="147" cy="1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5" name="Line 160"/>
            <p:cNvSpPr>
              <a:spLocks noChangeShapeType="1"/>
            </p:cNvSpPr>
            <p:nvPr/>
          </p:nvSpPr>
          <p:spPr bwMode="auto">
            <a:xfrm>
              <a:off x="5340" y="1737"/>
              <a:ext cx="1" cy="175"/>
            </a:xfrm>
            <a:prstGeom prst="line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6" name="Rectangle 162"/>
            <p:cNvSpPr>
              <a:spLocks noChangeArrowheads="1"/>
            </p:cNvSpPr>
            <p:nvPr/>
          </p:nvSpPr>
          <p:spPr bwMode="auto">
            <a:xfrm>
              <a:off x="5021" y="81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/>
            </a:p>
          </p:txBody>
        </p:sp>
        <p:sp>
          <p:nvSpPr>
            <p:cNvPr id="60477" name="Rectangle 164"/>
            <p:cNvSpPr>
              <a:spLocks noChangeArrowheads="1"/>
            </p:cNvSpPr>
            <p:nvPr/>
          </p:nvSpPr>
          <p:spPr bwMode="auto">
            <a:xfrm>
              <a:off x="4959" y="207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/>
            </a:p>
          </p:txBody>
        </p:sp>
        <p:sp>
          <p:nvSpPr>
            <p:cNvPr id="60478" name="Rectangle 166"/>
            <p:cNvSpPr>
              <a:spLocks noChangeArrowheads="1"/>
            </p:cNvSpPr>
            <p:nvPr/>
          </p:nvSpPr>
          <p:spPr bwMode="auto">
            <a:xfrm>
              <a:off x="4757" y="1058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x</a:t>
              </a:r>
              <a:endParaRPr lang="en-US"/>
            </a:p>
          </p:txBody>
        </p:sp>
        <p:sp>
          <p:nvSpPr>
            <p:cNvPr id="60479" name="Rectangle 167"/>
            <p:cNvSpPr>
              <a:spLocks noChangeArrowheads="1"/>
            </p:cNvSpPr>
            <p:nvPr/>
          </p:nvSpPr>
          <p:spPr bwMode="auto">
            <a:xfrm>
              <a:off x="4669" y="1758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x</a:t>
              </a:r>
              <a:endParaRPr lang="en-US"/>
            </a:p>
          </p:txBody>
        </p:sp>
        <p:sp>
          <p:nvSpPr>
            <p:cNvPr id="60480" name="Rectangle 168"/>
            <p:cNvSpPr>
              <a:spLocks noChangeArrowheads="1"/>
            </p:cNvSpPr>
            <p:nvPr/>
          </p:nvSpPr>
          <p:spPr bwMode="auto">
            <a:xfrm>
              <a:off x="4756" y="137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y</a:t>
              </a:r>
              <a:endParaRPr lang="en-US"/>
            </a:p>
          </p:txBody>
        </p:sp>
        <p:sp>
          <p:nvSpPr>
            <p:cNvPr id="60481" name="Rectangle 169"/>
            <p:cNvSpPr>
              <a:spLocks noChangeArrowheads="1"/>
            </p:cNvSpPr>
            <p:nvPr/>
          </p:nvSpPr>
          <p:spPr bwMode="auto">
            <a:xfrm>
              <a:off x="5506" y="175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y</a:t>
              </a:r>
              <a:endParaRPr lang="en-US"/>
            </a:p>
          </p:txBody>
        </p:sp>
        <p:sp>
          <p:nvSpPr>
            <p:cNvPr id="60482" name="Rectangle 172"/>
            <p:cNvSpPr>
              <a:spLocks noChangeArrowheads="1"/>
            </p:cNvSpPr>
            <p:nvPr/>
          </p:nvSpPr>
          <p:spPr bwMode="auto">
            <a:xfrm>
              <a:off x="5455" y="154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F</a:t>
              </a:r>
              <a:endParaRPr lang="en-US"/>
            </a:p>
          </p:txBody>
        </p:sp>
        <p:sp>
          <p:nvSpPr>
            <p:cNvPr id="60483" name="Oval 175"/>
            <p:cNvSpPr>
              <a:spLocks noChangeArrowheads="1"/>
            </p:cNvSpPr>
            <p:nvPr/>
          </p:nvSpPr>
          <p:spPr bwMode="auto">
            <a:xfrm>
              <a:off x="4925" y="1096"/>
              <a:ext cx="46" cy="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84" name="Oval 176"/>
            <p:cNvSpPr>
              <a:spLocks noChangeArrowheads="1"/>
            </p:cNvSpPr>
            <p:nvPr/>
          </p:nvSpPr>
          <p:spPr bwMode="auto">
            <a:xfrm>
              <a:off x="4925" y="1415"/>
              <a:ext cx="46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739" name="Text Box 179"/>
          <p:cNvSpPr txBox="1">
            <a:spLocks noChangeArrowheads="1"/>
          </p:cNvSpPr>
          <p:nvPr/>
        </p:nvSpPr>
        <p:spPr bwMode="auto">
          <a:xfrm>
            <a:off x="6400800" y="1168400"/>
            <a:ext cx="688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latin typeface="Arial" pitchFamily="34" charset="0"/>
              </a:rPr>
              <a:t>NAND</a:t>
            </a:r>
          </a:p>
        </p:txBody>
      </p:sp>
      <p:sp>
        <p:nvSpPr>
          <p:cNvPr id="66740" name="Text Box 180"/>
          <p:cNvSpPr txBox="1">
            <a:spLocks noChangeArrowheads="1"/>
          </p:cNvSpPr>
          <p:nvPr/>
        </p:nvSpPr>
        <p:spPr bwMode="auto">
          <a:xfrm>
            <a:off x="7924800" y="1168400"/>
            <a:ext cx="579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latin typeface="Arial" pitchFamily="34" charset="0"/>
              </a:rPr>
              <a:t>NOR</a:t>
            </a:r>
          </a:p>
        </p:txBody>
      </p:sp>
      <p:sp>
        <p:nvSpPr>
          <p:cNvPr id="66741" name="Rectangle 181"/>
          <p:cNvSpPr>
            <a:spLocks noChangeArrowheads="1"/>
          </p:cNvSpPr>
          <p:nvPr/>
        </p:nvSpPr>
        <p:spPr bwMode="auto">
          <a:xfrm>
            <a:off x="4572000" y="3429000"/>
            <a:ext cx="4572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Arial" pitchFamily="34" charset="0"/>
              </a:rPr>
              <a:t>NAND same as AND with power &amp; ground switched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1600">
                <a:latin typeface="Arial" pitchFamily="34" charset="0"/>
              </a:rPr>
              <a:t>nMOS conducts 0s well, but not 1s (reasons beyond our scope) – so  NAND is more efficient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Arial" pitchFamily="34" charset="0"/>
              </a:rPr>
              <a:t>Likewise, NOR same as OR with power/ground switched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Arial" pitchFamily="34" charset="0"/>
              </a:rPr>
              <a:t>NAND/NOR more common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Arial" pitchFamily="34" charset="0"/>
              </a:rPr>
              <a:t>AND in CMOS: NAND with NOT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Arial" pitchFamily="34" charset="0"/>
              </a:rPr>
              <a:t>OR in CMOS: NOR with NOT</a:t>
            </a:r>
          </a:p>
        </p:txBody>
      </p:sp>
      <p:sp>
        <p:nvSpPr>
          <p:cNvPr id="60457" name="Text Box 182"/>
          <p:cNvSpPr txBox="1">
            <a:spLocks noChangeArrowheads="1"/>
          </p:cNvSpPr>
          <p:nvPr/>
        </p:nvSpPr>
        <p:spPr bwMode="auto">
          <a:xfrm>
            <a:off x="8699500" y="1993900"/>
            <a:ext cx="241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 i="1">
                <a:solidFill>
                  <a:schemeClr val="accent2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5691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bldLvl="4"/>
      <p:bldP spid="66739" grpId="0"/>
      <p:bldP spid="66740" grpId="0"/>
      <p:bldP spid="667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1000" y="1719072"/>
            <a:ext cx="4038600" cy="4407408"/>
          </a:xfrm>
        </p:spPr>
        <p:txBody>
          <a:bodyPr/>
          <a:lstStyle/>
          <a:p>
            <a:r>
              <a:rPr lang="en-US" dirty="0" smtClean="0"/>
              <a:t>Decoder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What does it do?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Components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55"/>
          <a:stretch/>
        </p:blipFill>
        <p:spPr bwMode="auto">
          <a:xfrm>
            <a:off x="1385130" y="2438400"/>
            <a:ext cx="1952625" cy="109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653196"/>
              </p:ext>
            </p:extLst>
          </p:nvPr>
        </p:nvGraphicFramePr>
        <p:xfrm>
          <a:off x="1143000" y="4191000"/>
          <a:ext cx="3200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0000_0001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0000_0010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0000_0100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0000_1000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5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B0BAA2C-4A1C-4A73-B06F-C12F66BF86AD}" type="slidenum">
              <a:rPr lang="en-US">
                <a:solidFill>
                  <a:srgbClr val="000000"/>
                </a:solidFill>
              </a:rPr>
              <a:pPr eaLnBrk="1" hangingPunct="1"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Decoder Circuit</a:t>
            </a:r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087438" y="1697038"/>
          <a:ext cx="3529012" cy="407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4" imgW="2349312" imgH="2712029" progId="Visio.Drawing.11">
                  <p:embed/>
                </p:oleObj>
              </mc:Choice>
              <mc:Fallback>
                <p:oleObj name="Visio" r:id="rId4" imgW="2349312" imgH="271202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1697038"/>
                        <a:ext cx="3529012" cy="407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5789613" y="2011363"/>
            <a:ext cx="2087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Symbol:</a:t>
            </a:r>
          </a:p>
        </p:txBody>
      </p:sp>
      <p:graphicFrame>
        <p:nvGraphicFramePr>
          <p:cNvPr id="7180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5849938" y="2774950"/>
          <a:ext cx="18923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6" imgW="946176" imgH="1225206" progId="Visio.Drawing.11">
                  <p:embed/>
                </p:oleObj>
              </mc:Choice>
              <mc:Fallback>
                <p:oleObj name="Visio" r:id="rId6" imgW="946176" imgH="12252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2774950"/>
                        <a:ext cx="1892300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838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267200" cy="4407408"/>
          </a:xfrm>
        </p:spPr>
        <p:txBody>
          <a:bodyPr/>
          <a:lstStyle/>
          <a:p>
            <a:r>
              <a:rPr lang="en-US" dirty="0" smtClean="0"/>
              <a:t>Multiplexor (MUX)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What does it do?</a:t>
            </a:r>
          </a:p>
          <a:p>
            <a:pPr lvl="2"/>
            <a:r>
              <a:rPr lang="en-US" dirty="0" smtClean="0"/>
              <a:t>OUT = (select) ? IN1 : IN2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Components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2" r="4413" b="5100"/>
          <a:stretch/>
        </p:blipFill>
        <p:spPr bwMode="auto">
          <a:xfrm>
            <a:off x="1447800" y="2309501"/>
            <a:ext cx="1561032" cy="1222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5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A34F026-988D-4A4F-8689-C26155B37DA4}" type="slidenum">
              <a:rPr lang="en-US">
                <a:solidFill>
                  <a:srgbClr val="000000"/>
                </a:solidFill>
              </a:rPr>
              <a:pPr eaLnBrk="1" hangingPunct="1"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4000" smtClean="0"/>
              <a:t>Multiplexer (Mux)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7338" y="1235075"/>
            <a:ext cx="4441825" cy="3816350"/>
          </a:xfrm>
        </p:spPr>
        <p:txBody>
          <a:bodyPr/>
          <a:lstStyle/>
          <a:p>
            <a:pPr eaLnBrk="1" hangingPunct="1"/>
            <a:r>
              <a:rPr lang="en-US" sz="2800" smtClean="0"/>
              <a:t>A </a:t>
            </a:r>
            <a:r>
              <a:rPr lang="en-US" sz="2800" b="1" smtClean="0"/>
              <a:t>mux</a:t>
            </a:r>
            <a:r>
              <a:rPr lang="en-US" sz="2800" smtClean="0"/>
              <a:t> is a digital switch</a:t>
            </a:r>
          </a:p>
          <a:p>
            <a:pPr eaLnBrk="1" hangingPunct="1"/>
            <a:r>
              <a:rPr lang="en-US" sz="2800" smtClean="0"/>
              <a:t>The output copies one of </a:t>
            </a:r>
            <a:r>
              <a:rPr lang="en-US" sz="2800" i="1" smtClean="0"/>
              <a:t>n</a:t>
            </a:r>
            <a:r>
              <a:rPr lang="en-US" sz="2800" smtClean="0"/>
              <a:t> data inputs, depending on the value of the </a:t>
            </a:r>
            <a:r>
              <a:rPr lang="en-US" sz="2800" i="1" smtClean="0"/>
              <a:t>select inputs</a:t>
            </a:r>
          </a:p>
          <a:p>
            <a:pPr eaLnBrk="1" hangingPunct="1"/>
            <a:r>
              <a:rPr lang="en-US" sz="2800" smtClean="0"/>
              <a:t>Implementation:</a:t>
            </a:r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48238" y="1295400"/>
          <a:ext cx="1668462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4" imgW="1668480" imgH="1482860" progId="Visio.Drawing.11">
                  <p:embed/>
                </p:oleObj>
              </mc:Choice>
              <mc:Fallback>
                <p:oleObj name="Visio" r:id="rId4" imgW="1668480" imgH="14828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1295400"/>
                        <a:ext cx="1668462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83463" y="1316038"/>
          <a:ext cx="94615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6" imgW="946176" imgH="1453671" progId="Visio.Drawing.11">
                  <p:embed/>
                </p:oleObj>
              </mc:Choice>
              <mc:Fallback>
                <p:oleObj name="Visio" r:id="rId6" imgW="946176" imgH="14536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463" y="1316038"/>
                        <a:ext cx="946150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457200" y="4419600"/>
            <a:ext cx="8199438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sz="2000" b="1" i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4633913" y="2941638"/>
          <a:ext cx="3913187" cy="365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8" imgW="4114560" imgH="3838858" progId="Visio.Drawing.11">
                  <p:embed/>
                </p:oleObj>
              </mc:Choice>
              <mc:Fallback>
                <p:oleObj name="Visio" r:id="rId8" imgW="4114560" imgH="38388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3" y="2941638"/>
                        <a:ext cx="3913187" cy="365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776288" y="4341813"/>
          <a:ext cx="29257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0" imgW="1333500" imgH="508000" progId="Equation.3">
                  <p:embed/>
                </p:oleObj>
              </mc:Choice>
              <mc:Fallback>
                <p:oleObj name="Equation" r:id="rId10" imgW="13335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4341813"/>
                        <a:ext cx="292576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342900" y="5788025"/>
            <a:ext cx="4000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</a:rPr>
              <a:t>Product terms are mutually exclusive!</a:t>
            </a:r>
          </a:p>
        </p:txBody>
      </p:sp>
    </p:spTree>
    <p:extLst>
      <p:ext uri="{BB962C8B-B14F-4D97-AF65-F5344CB8AC3E}">
        <p14:creationId xmlns:p14="http://schemas.microsoft.com/office/powerpoint/2010/main" val="82349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663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4_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AAFF"/>
      </a:accent5>
      <a:accent6>
        <a:srgbClr val="E70000"/>
      </a:accent6>
      <a:hlink>
        <a:srgbClr val="CC00CC"/>
      </a:hlink>
      <a:folHlink>
        <a:srgbClr val="B2B2B2"/>
      </a:folHlink>
    </a:clrScheme>
    <a:fontScheme name="Default Design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30</TotalTime>
  <Words>1608</Words>
  <Application>Microsoft Office PowerPoint</Application>
  <PresentationFormat>On-screen Show (4:3)</PresentationFormat>
  <Paragraphs>556</Paragraphs>
  <Slides>44</Slides>
  <Notes>18</Notes>
  <HiddenSlides>1</HiddenSlides>
  <MMClips>0</MMClips>
  <ScaleCrop>false</ScaleCrop>
  <HeadingPairs>
    <vt:vector size="6" baseType="variant">
      <vt:variant>
        <vt:lpstr>Theme</vt:lpstr>
      </vt:variant>
      <vt:variant>
        <vt:i4>15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61" baseType="lpstr">
      <vt:lpstr>Grid</vt:lpstr>
      <vt:lpstr>Default Design</vt:lpstr>
      <vt:lpstr>1_Default Design</vt:lpstr>
      <vt:lpstr>2_Default Design</vt:lpstr>
      <vt:lpstr>1_Grid</vt:lpstr>
      <vt:lpstr>2_Grid</vt:lpstr>
      <vt:lpstr>3_Default Design</vt:lpstr>
      <vt:lpstr>4_Default Design</vt:lpstr>
      <vt:lpstr>Binary Decision Diagrams</vt:lpstr>
      <vt:lpstr>1_Binary Decision Diagrams</vt:lpstr>
      <vt:lpstr>5_Default Design</vt:lpstr>
      <vt:lpstr>6_Default Design</vt:lpstr>
      <vt:lpstr>2_Binary Decision Diagrams</vt:lpstr>
      <vt:lpstr>3_Grid</vt:lpstr>
      <vt:lpstr>4_Grid</vt:lpstr>
      <vt:lpstr>Visio</vt:lpstr>
      <vt:lpstr>Equation</vt:lpstr>
      <vt:lpstr>EECS 370</vt:lpstr>
      <vt:lpstr>Agenda</vt:lpstr>
      <vt:lpstr>The CMOS Transistor</vt:lpstr>
      <vt:lpstr>Logic Gates</vt:lpstr>
      <vt:lpstr>More Gates</vt:lpstr>
      <vt:lpstr>Controller Components</vt:lpstr>
      <vt:lpstr>Decoder Circuit</vt:lpstr>
      <vt:lpstr>Controller Components</vt:lpstr>
      <vt:lpstr>Multiplexer (Mux)</vt:lpstr>
      <vt:lpstr>Binary Addition</vt:lpstr>
      <vt:lpstr>Addition Implementation</vt:lpstr>
      <vt:lpstr>PowerPoint Presentation</vt:lpstr>
      <vt:lpstr>PowerPoint Presentation</vt:lpstr>
      <vt:lpstr>Carry Look-Ahead Adder</vt:lpstr>
      <vt:lpstr>8-bit Carry Look-ahead Adder</vt:lpstr>
      <vt:lpstr>SR (Set-Reset) Latch</vt:lpstr>
      <vt:lpstr>SR Latch Timing</vt:lpstr>
      <vt:lpstr>D (Data or Delay) Latch</vt:lpstr>
      <vt:lpstr>Clocked Level-Sensitive D Latch</vt:lpstr>
      <vt:lpstr>Edge Triggered D Flip-flop</vt:lpstr>
      <vt:lpstr>PowerPoint Presentation</vt:lpstr>
      <vt:lpstr>Why Clocked Logic?</vt:lpstr>
      <vt:lpstr>AN Example of Why This matters</vt:lpstr>
      <vt:lpstr>An Example of why this matters</vt:lpstr>
      <vt:lpstr>An Example of why this matters</vt:lpstr>
      <vt:lpstr>An Example of why this matters</vt:lpstr>
      <vt:lpstr>An Example of why this matters</vt:lpstr>
      <vt:lpstr>An Example of why this matters</vt:lpstr>
      <vt:lpstr>An Example of why this matters</vt:lpstr>
      <vt:lpstr>An Example of why this matters</vt:lpstr>
      <vt:lpstr>An Example of why this matters</vt:lpstr>
      <vt:lpstr>An Example of why this matters</vt:lpstr>
      <vt:lpstr>An Example of why this matters</vt:lpstr>
      <vt:lpstr>An Example of why this matters</vt:lpstr>
      <vt:lpstr>An Example of why this matters</vt:lpstr>
      <vt:lpstr>An Example of why this matters</vt:lpstr>
      <vt:lpstr>Single CYCLE CPU</vt:lpstr>
      <vt:lpstr>Finite State Machines</vt:lpstr>
      <vt:lpstr>A Simple FSM</vt:lpstr>
      <vt:lpstr>ARITHMETIC LOGIC UNIT</vt:lpstr>
      <vt:lpstr>ARITHMETIC LOGIC UNIT</vt:lpstr>
      <vt:lpstr>IEEE Floating point format (single precision)</vt:lpstr>
      <vt:lpstr>Floating point Addition</vt:lpstr>
      <vt:lpstr>More or less precision and range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370</dc:title>
  <dc:creator>Austin Maliszewski</dc:creator>
  <cp:lastModifiedBy>Austin Maliszewski</cp:lastModifiedBy>
  <cp:revision>3</cp:revision>
  <dcterms:created xsi:type="dcterms:W3CDTF">2013-10-08T23:42:40Z</dcterms:created>
  <dcterms:modified xsi:type="dcterms:W3CDTF">2013-10-09T00:13:36Z</dcterms:modified>
</cp:coreProperties>
</file>