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2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4" r:id="rId29"/>
    <p:sldId id="285" r:id="rId30"/>
    <p:sldId id="28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E9FD1F-4560-45E9-9E79-3FEE0DA6DD2F}" type="datetimeFigureOut">
              <a:rPr lang="en-US" smtClean="0"/>
              <a:pPr/>
              <a:t>5/9/2021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B65995-701B-4B1E-8DBD-A4063E6A83F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65995-701B-4B1E-8DBD-A4063E6A83FA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AF04B-64D7-436D-89FD-6FF1DC6DBDB3}" type="datetimeFigureOut">
              <a:rPr lang="en-US" smtClean="0"/>
              <a:pPr/>
              <a:t>5/9/2021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4CD927E-E7B3-471D-B49A-35AFD4A27C4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AF04B-64D7-436D-89FD-6FF1DC6DBDB3}" type="datetimeFigureOut">
              <a:rPr lang="en-US" smtClean="0"/>
              <a:pPr/>
              <a:t>5/9/2021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927E-E7B3-471D-B49A-35AFD4A27C4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AF04B-64D7-436D-89FD-6FF1DC6DBDB3}" type="datetimeFigureOut">
              <a:rPr lang="en-US" smtClean="0"/>
              <a:pPr/>
              <a:t>5/9/2021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927E-E7B3-471D-B49A-35AFD4A27C4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AF04B-64D7-436D-89FD-6FF1DC6DBDB3}" type="datetimeFigureOut">
              <a:rPr lang="en-US" smtClean="0"/>
              <a:pPr/>
              <a:t>5/9/2021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927E-E7B3-471D-B49A-35AFD4A27C4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AF04B-64D7-436D-89FD-6FF1DC6DBDB3}" type="datetimeFigureOut">
              <a:rPr lang="en-US" smtClean="0"/>
              <a:pPr/>
              <a:t>5/9/2021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4CD927E-E7B3-471D-B49A-35AFD4A27C4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AF04B-64D7-436D-89FD-6FF1DC6DBDB3}" type="datetimeFigureOut">
              <a:rPr lang="en-US" smtClean="0"/>
              <a:pPr/>
              <a:t>5/9/2021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927E-E7B3-471D-B49A-35AFD4A27C4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AF04B-64D7-436D-89FD-6FF1DC6DBDB3}" type="datetimeFigureOut">
              <a:rPr lang="en-US" smtClean="0"/>
              <a:pPr/>
              <a:t>5/9/2021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927E-E7B3-471D-B49A-35AFD4A27C4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AF04B-64D7-436D-89FD-6FF1DC6DBDB3}" type="datetimeFigureOut">
              <a:rPr lang="en-US" smtClean="0"/>
              <a:pPr/>
              <a:t>5/9/2021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927E-E7B3-471D-B49A-35AFD4A27C4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AF04B-64D7-436D-89FD-6FF1DC6DBDB3}" type="datetimeFigureOut">
              <a:rPr lang="en-US" smtClean="0"/>
              <a:pPr/>
              <a:t>5/9/2021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927E-E7B3-471D-B49A-35AFD4A27C4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AF04B-64D7-436D-89FD-6FF1DC6DBDB3}" type="datetimeFigureOut">
              <a:rPr lang="en-US" smtClean="0"/>
              <a:pPr/>
              <a:t>5/9/2021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927E-E7B3-471D-B49A-35AFD4A27C4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AF04B-64D7-436D-89FD-6FF1DC6DBDB3}" type="datetimeFigureOut">
              <a:rPr lang="en-US" smtClean="0"/>
              <a:pPr/>
              <a:t>5/9/2021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4CD927E-E7B3-471D-B49A-35AFD4A27C4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02AF04B-64D7-436D-89FD-6FF1DC6DBDB3}" type="datetimeFigureOut">
              <a:rPr lang="en-US" smtClean="0"/>
              <a:pPr/>
              <a:t>5/9/2021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4CD927E-E7B3-471D-B49A-35AFD4A27C4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ipe dir="d"/>
  </p:transition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>
                <a:latin typeface="Algerian" pitchFamily="82" charset="0"/>
              </a:rPr>
              <a:t>Network Matrices</a:t>
            </a:r>
            <a:endParaRPr lang="en-GB" b="1" dirty="0">
              <a:latin typeface="Algerian" pitchFamily="82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  <a:latin typeface="Algerian" pitchFamily="82" charset="0"/>
              </a:rPr>
              <a:t>NETWORK MATRIX FORMATION </a:t>
            </a:r>
            <a:endParaRPr lang="en-GB" dirty="0">
              <a:solidFill>
                <a:srgbClr val="FF0000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 smtClean="0"/>
              <a:t>The admittance matrix Y and impedance matrix Z can be determined by using the following methods:</a:t>
            </a:r>
          </a:p>
          <a:p>
            <a:pPr>
              <a:lnSpc>
                <a:spcPct val="150000"/>
              </a:lnSpc>
              <a:buNone/>
            </a:pPr>
            <a:r>
              <a:rPr lang="en-GB" dirty="0" smtClean="0"/>
              <a:t>1.Based on the incidence matrices</a:t>
            </a:r>
          </a:p>
          <a:p>
            <a:pPr lvl="1">
              <a:lnSpc>
                <a:spcPct val="150000"/>
              </a:lnSpc>
              <a:buNone/>
            </a:pPr>
            <a:r>
              <a:rPr lang="en-GB" dirty="0" smtClean="0"/>
              <a:t>a)Singular transformation method</a:t>
            </a:r>
          </a:p>
          <a:p>
            <a:pPr lvl="1">
              <a:lnSpc>
                <a:spcPct val="150000"/>
              </a:lnSpc>
              <a:buNone/>
            </a:pPr>
            <a:r>
              <a:rPr lang="en-GB" dirty="0" smtClean="0"/>
              <a:t>b)Non singular transformation method</a:t>
            </a:r>
          </a:p>
          <a:p>
            <a:pPr>
              <a:lnSpc>
                <a:spcPct val="150000"/>
              </a:lnSpc>
              <a:buNone/>
            </a:pPr>
            <a:r>
              <a:rPr lang="en-GB" dirty="0" smtClean="0"/>
              <a:t>2.Based on the network analysis equation </a:t>
            </a:r>
          </a:p>
          <a:p>
            <a:pPr lvl="1">
              <a:lnSpc>
                <a:spcPct val="150000"/>
              </a:lnSpc>
              <a:buNone/>
            </a:pPr>
            <a:r>
              <a:rPr lang="en-GB" dirty="0" smtClean="0"/>
              <a:t>By direct inspection method</a:t>
            </a:r>
            <a:endParaRPr lang="en-GB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 b="77922"/>
          <a:stretch>
            <a:fillRect/>
          </a:stretch>
        </p:blipFill>
        <p:spPr bwMode="auto">
          <a:xfrm>
            <a:off x="0" y="642918"/>
            <a:ext cx="9079893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 t="20779" b="64935"/>
          <a:stretch>
            <a:fillRect/>
          </a:stretch>
        </p:blipFill>
        <p:spPr bwMode="auto">
          <a:xfrm>
            <a:off x="0" y="1785926"/>
            <a:ext cx="9079893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 t="35065" b="51948"/>
          <a:stretch>
            <a:fillRect/>
          </a:stretch>
        </p:blipFill>
        <p:spPr bwMode="auto">
          <a:xfrm>
            <a:off x="0" y="2571744"/>
            <a:ext cx="9079893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 t="46753" b="32468"/>
          <a:stretch>
            <a:fillRect/>
          </a:stretch>
        </p:blipFill>
        <p:spPr bwMode="auto">
          <a:xfrm>
            <a:off x="0" y="3214686"/>
            <a:ext cx="9079893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/>
          <a:srcRect t="64935" b="15584"/>
          <a:stretch>
            <a:fillRect/>
          </a:stretch>
        </p:blipFill>
        <p:spPr bwMode="auto">
          <a:xfrm>
            <a:off x="0" y="4214818"/>
            <a:ext cx="9079893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/>
          <a:srcRect t="84416"/>
          <a:stretch>
            <a:fillRect/>
          </a:stretch>
        </p:blipFill>
        <p:spPr bwMode="auto">
          <a:xfrm>
            <a:off x="0" y="5286388"/>
            <a:ext cx="9079893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 b="87342"/>
          <a:stretch>
            <a:fillRect/>
          </a:stretch>
        </p:blipFill>
        <p:spPr bwMode="auto">
          <a:xfrm>
            <a:off x="285720" y="500042"/>
            <a:ext cx="8686949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t="12658" b="77215"/>
          <a:stretch>
            <a:fillRect/>
          </a:stretch>
        </p:blipFill>
        <p:spPr bwMode="auto">
          <a:xfrm>
            <a:off x="285720" y="1214422"/>
            <a:ext cx="8686949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 t="22785" b="46835"/>
          <a:stretch>
            <a:fillRect/>
          </a:stretch>
        </p:blipFill>
        <p:spPr bwMode="auto">
          <a:xfrm>
            <a:off x="285720" y="1785926"/>
            <a:ext cx="8686949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 t="53165" b="30379"/>
          <a:stretch>
            <a:fillRect/>
          </a:stretch>
        </p:blipFill>
        <p:spPr bwMode="auto">
          <a:xfrm>
            <a:off x="285720" y="3500438"/>
            <a:ext cx="8686949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 t="68354"/>
          <a:stretch>
            <a:fillRect/>
          </a:stretch>
        </p:blipFill>
        <p:spPr bwMode="auto">
          <a:xfrm>
            <a:off x="285720" y="4357694"/>
            <a:ext cx="8686949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 b="83333"/>
          <a:stretch>
            <a:fillRect/>
          </a:stretch>
        </p:blipFill>
        <p:spPr bwMode="auto">
          <a:xfrm>
            <a:off x="500034" y="285728"/>
            <a:ext cx="8449459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b="83333"/>
          <a:stretch>
            <a:fillRect/>
          </a:stretch>
        </p:blipFill>
        <p:spPr bwMode="auto">
          <a:xfrm>
            <a:off x="500034" y="285728"/>
            <a:ext cx="8449459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 t="16667" b="57407"/>
          <a:stretch>
            <a:fillRect/>
          </a:stretch>
        </p:blipFill>
        <p:spPr bwMode="auto">
          <a:xfrm>
            <a:off x="500034" y="928670"/>
            <a:ext cx="8449459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 t="40741"/>
          <a:stretch>
            <a:fillRect/>
          </a:stretch>
        </p:blipFill>
        <p:spPr bwMode="auto">
          <a:xfrm>
            <a:off x="500034" y="1857364"/>
            <a:ext cx="8449459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 b="76944"/>
          <a:stretch>
            <a:fillRect/>
          </a:stretch>
        </p:blipFill>
        <p:spPr bwMode="auto">
          <a:xfrm>
            <a:off x="0" y="394560"/>
            <a:ext cx="9144000" cy="1391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t="23056" b="65106"/>
          <a:stretch>
            <a:fillRect/>
          </a:stretch>
        </p:blipFill>
        <p:spPr bwMode="auto">
          <a:xfrm>
            <a:off x="0" y="1785926"/>
            <a:ext cx="9144000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 t="33709" b="54453"/>
          <a:stretch>
            <a:fillRect/>
          </a:stretch>
        </p:blipFill>
        <p:spPr bwMode="auto">
          <a:xfrm>
            <a:off x="0" y="2428868"/>
            <a:ext cx="9144000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 t="45547" b="40248"/>
          <a:stretch>
            <a:fillRect/>
          </a:stretch>
        </p:blipFill>
        <p:spPr bwMode="auto">
          <a:xfrm>
            <a:off x="0" y="3143248"/>
            <a:ext cx="9144000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 t="59752" b="34329"/>
          <a:stretch>
            <a:fillRect/>
          </a:stretch>
        </p:blipFill>
        <p:spPr bwMode="auto">
          <a:xfrm>
            <a:off x="0" y="4000504"/>
            <a:ext cx="9144000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 t="64487" b="21308"/>
          <a:stretch>
            <a:fillRect/>
          </a:stretch>
        </p:blipFill>
        <p:spPr bwMode="auto">
          <a:xfrm>
            <a:off x="0" y="4286256"/>
            <a:ext cx="9144000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 t="78692" b="15389"/>
          <a:stretch>
            <a:fillRect/>
          </a:stretch>
        </p:blipFill>
        <p:spPr bwMode="auto">
          <a:xfrm>
            <a:off x="0" y="5143512"/>
            <a:ext cx="9144000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/>
          <a:srcRect t="78692" b="15389"/>
          <a:stretch>
            <a:fillRect/>
          </a:stretch>
        </p:blipFill>
        <p:spPr bwMode="auto">
          <a:xfrm>
            <a:off x="0" y="5143512"/>
            <a:ext cx="9144000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/>
          <a:srcRect t="84611"/>
          <a:stretch>
            <a:fillRect/>
          </a:stretch>
        </p:blipFill>
        <p:spPr bwMode="auto">
          <a:xfrm>
            <a:off x="0" y="5643578"/>
            <a:ext cx="9144000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 b="89333"/>
          <a:stretch>
            <a:fillRect/>
          </a:stretch>
        </p:blipFill>
        <p:spPr bwMode="auto">
          <a:xfrm>
            <a:off x="119700" y="571480"/>
            <a:ext cx="9024300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t="10667" b="76000"/>
          <a:stretch>
            <a:fillRect/>
          </a:stretch>
        </p:blipFill>
        <p:spPr bwMode="auto">
          <a:xfrm>
            <a:off x="119700" y="1142984"/>
            <a:ext cx="9024300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 t="24000" b="62667"/>
          <a:stretch>
            <a:fillRect/>
          </a:stretch>
        </p:blipFill>
        <p:spPr bwMode="auto">
          <a:xfrm>
            <a:off x="119700" y="1857364"/>
            <a:ext cx="9024300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 t="36000" b="52000"/>
          <a:stretch>
            <a:fillRect/>
          </a:stretch>
        </p:blipFill>
        <p:spPr bwMode="auto">
          <a:xfrm>
            <a:off x="119700" y="2500306"/>
            <a:ext cx="902430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 t="48000" b="36000"/>
          <a:stretch>
            <a:fillRect/>
          </a:stretch>
        </p:blipFill>
        <p:spPr bwMode="auto">
          <a:xfrm>
            <a:off x="119700" y="3143248"/>
            <a:ext cx="9024300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 t="64000" b="14667"/>
          <a:stretch>
            <a:fillRect/>
          </a:stretch>
        </p:blipFill>
        <p:spPr bwMode="auto">
          <a:xfrm>
            <a:off x="119700" y="4000504"/>
            <a:ext cx="9024300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 t="84000"/>
          <a:stretch>
            <a:fillRect/>
          </a:stretch>
        </p:blipFill>
        <p:spPr bwMode="auto">
          <a:xfrm>
            <a:off x="119700" y="5072074"/>
            <a:ext cx="9024300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 b="72093"/>
          <a:stretch>
            <a:fillRect/>
          </a:stretch>
        </p:blipFill>
        <p:spPr bwMode="auto">
          <a:xfrm>
            <a:off x="-1" y="428604"/>
            <a:ext cx="9067207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t="27907" b="44186"/>
          <a:stretch>
            <a:fillRect/>
          </a:stretch>
        </p:blipFill>
        <p:spPr bwMode="auto">
          <a:xfrm>
            <a:off x="-1" y="1285860"/>
            <a:ext cx="9067207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 t="55814"/>
          <a:stretch>
            <a:fillRect/>
          </a:stretch>
        </p:blipFill>
        <p:spPr bwMode="auto">
          <a:xfrm>
            <a:off x="-1" y="2143116"/>
            <a:ext cx="9067207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 b="76471"/>
          <a:stretch>
            <a:fillRect/>
          </a:stretch>
        </p:blipFill>
        <p:spPr bwMode="auto">
          <a:xfrm>
            <a:off x="71406" y="285728"/>
            <a:ext cx="8917433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/>
          <a:srcRect t="22353" b="63529"/>
          <a:stretch>
            <a:fillRect/>
          </a:stretch>
        </p:blipFill>
        <p:spPr bwMode="auto">
          <a:xfrm>
            <a:off x="71406" y="1643050"/>
            <a:ext cx="8917433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/>
          <a:srcRect t="36471" b="49411"/>
          <a:stretch>
            <a:fillRect/>
          </a:stretch>
        </p:blipFill>
        <p:spPr bwMode="auto">
          <a:xfrm>
            <a:off x="71406" y="2500306"/>
            <a:ext cx="8917433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/>
          <a:srcRect t="50588" b="29412"/>
          <a:stretch>
            <a:fillRect/>
          </a:stretch>
        </p:blipFill>
        <p:spPr bwMode="auto">
          <a:xfrm>
            <a:off x="71406" y="3357562"/>
            <a:ext cx="8917433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/>
          <a:srcRect t="71765" b="21176"/>
          <a:stretch>
            <a:fillRect/>
          </a:stretch>
        </p:blipFill>
        <p:spPr bwMode="auto">
          <a:xfrm>
            <a:off x="71406" y="4643446"/>
            <a:ext cx="8917433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/>
          <a:srcRect t="78824"/>
          <a:stretch>
            <a:fillRect/>
          </a:stretch>
        </p:blipFill>
        <p:spPr bwMode="auto">
          <a:xfrm>
            <a:off x="71406" y="5072074"/>
            <a:ext cx="8917433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 b="79430"/>
          <a:stretch>
            <a:fillRect/>
          </a:stretch>
        </p:blipFill>
        <p:spPr bwMode="auto">
          <a:xfrm>
            <a:off x="0" y="285728"/>
            <a:ext cx="8991600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 t="25317" b="55696"/>
          <a:stretch>
            <a:fillRect/>
          </a:stretch>
        </p:blipFill>
        <p:spPr bwMode="auto">
          <a:xfrm>
            <a:off x="0" y="1643050"/>
            <a:ext cx="8991600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/>
          <a:srcRect t="44304" b="36708"/>
          <a:stretch>
            <a:fillRect/>
          </a:stretch>
        </p:blipFill>
        <p:spPr bwMode="auto">
          <a:xfrm>
            <a:off x="152400" y="3000372"/>
            <a:ext cx="8991600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/>
          <a:srcRect t="63292"/>
          <a:stretch>
            <a:fillRect/>
          </a:stretch>
        </p:blipFill>
        <p:spPr bwMode="auto">
          <a:xfrm>
            <a:off x="152400" y="4286256"/>
            <a:ext cx="8991600" cy="1657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b="73684"/>
          <a:stretch>
            <a:fillRect/>
          </a:stretch>
        </p:blipFill>
        <p:spPr bwMode="auto">
          <a:xfrm>
            <a:off x="214282" y="571480"/>
            <a:ext cx="8898432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t="26316" b="52631"/>
          <a:stretch>
            <a:fillRect/>
          </a:stretch>
        </p:blipFill>
        <p:spPr bwMode="auto">
          <a:xfrm>
            <a:off x="214282" y="2000240"/>
            <a:ext cx="8898432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 t="48684" b="30263"/>
          <a:stretch>
            <a:fillRect/>
          </a:stretch>
        </p:blipFill>
        <p:spPr bwMode="auto">
          <a:xfrm>
            <a:off x="214282" y="3214686"/>
            <a:ext cx="8898432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 t="68421"/>
          <a:stretch>
            <a:fillRect/>
          </a:stretch>
        </p:blipFill>
        <p:spPr bwMode="auto">
          <a:xfrm>
            <a:off x="214282" y="4286256"/>
            <a:ext cx="8898432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Algerian" pitchFamily="82" charset="0"/>
              </a:rPr>
              <a:t>Network Matrices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2000240"/>
            <a:ext cx="7772400" cy="4572000"/>
          </a:xfrm>
        </p:spPr>
        <p:txBody>
          <a:bodyPr/>
          <a:lstStyle/>
          <a:p>
            <a:r>
              <a:rPr lang="en-GB" dirty="0" smtClean="0"/>
              <a:t>The mathematical model of the networks can be developed in three different forms and these are</a:t>
            </a:r>
          </a:p>
          <a:p>
            <a:r>
              <a:rPr lang="en-GB" dirty="0" smtClean="0"/>
              <a:t>1. Bus frame of reference</a:t>
            </a:r>
          </a:p>
          <a:p>
            <a:r>
              <a:rPr lang="en-GB" dirty="0" smtClean="0"/>
              <a:t>2.Branch frame of reference </a:t>
            </a:r>
          </a:p>
          <a:p>
            <a:r>
              <a:rPr lang="en-GB" dirty="0" smtClean="0"/>
              <a:t>3.Loop frame of reference</a:t>
            </a:r>
            <a:endParaRPr lang="en-GB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2852"/>
            <a:ext cx="8501090" cy="6737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1" y="214290"/>
            <a:ext cx="8740767" cy="6215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428604"/>
            <a:ext cx="8615423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4000504"/>
            <a:ext cx="8763061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5072074"/>
            <a:ext cx="8403707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34" y="928670"/>
            <a:ext cx="8342142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0"/>
            <a:ext cx="8342142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571744"/>
            <a:ext cx="7143800" cy="25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2857496"/>
            <a:ext cx="3571900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00232" y="3143248"/>
            <a:ext cx="5353033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85720" y="4500570"/>
            <a:ext cx="8572560" cy="550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8595" y="5143512"/>
            <a:ext cx="5857917" cy="293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643174" y="5500702"/>
            <a:ext cx="4223885" cy="1071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357166"/>
            <a:ext cx="450557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1714488"/>
            <a:ext cx="8643999" cy="136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3714752"/>
            <a:ext cx="8329671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57422" y="4857760"/>
            <a:ext cx="4440146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0"/>
            <a:ext cx="6286544" cy="1505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643050"/>
            <a:ext cx="83153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43174" y="2357430"/>
            <a:ext cx="330517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34" y="3714752"/>
            <a:ext cx="76866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643174" y="4643446"/>
            <a:ext cx="277177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6048375"/>
            <a:ext cx="820102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142852"/>
            <a:ext cx="9051490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3643314"/>
            <a:ext cx="6215106" cy="3093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14290"/>
            <a:ext cx="8267876" cy="6143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19" y="428604"/>
            <a:ext cx="8783327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71546"/>
            <a:ext cx="9052264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latin typeface="Algerian" pitchFamily="82" charset="0"/>
              </a:rPr>
              <a:t>1. Bus frame of reference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857232"/>
            <a:ext cx="8781612" cy="600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428604"/>
            <a:ext cx="8725641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08" y="5000636"/>
            <a:ext cx="375285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44" y="500042"/>
            <a:ext cx="8819436" cy="56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357166"/>
            <a:ext cx="8827031" cy="578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1" y="214290"/>
            <a:ext cx="8798637" cy="5857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latin typeface="Algerian" pitchFamily="82" charset="0"/>
              </a:rPr>
              <a:t>Construction of primitive network element</a:t>
            </a:r>
            <a:endParaRPr lang="en-GB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Primitive network is a set of unconnected elements represented either impedance form or admittance form</a:t>
            </a:r>
          </a:p>
          <a:p>
            <a:r>
              <a:rPr lang="en-GB" dirty="0" smtClean="0"/>
              <a:t>There are two types of representation for primitive networks and they are</a:t>
            </a:r>
          </a:p>
          <a:p>
            <a:r>
              <a:rPr lang="en-GB" dirty="0" smtClean="0"/>
              <a:t>1.Impedence form</a:t>
            </a:r>
          </a:p>
          <a:p>
            <a:r>
              <a:rPr lang="en-GB" dirty="0" smtClean="0"/>
              <a:t>2.Admitance form </a:t>
            </a:r>
            <a:endParaRPr lang="en-GB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4290"/>
            <a:ext cx="8845224" cy="571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42918"/>
            <a:ext cx="9090614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5704</TotalTime>
  <Words>119</Words>
  <Application>Microsoft Office PowerPoint</Application>
  <PresentationFormat>On-screen Show (4:3)</PresentationFormat>
  <Paragraphs>20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Equity</vt:lpstr>
      <vt:lpstr>Network Matrices</vt:lpstr>
      <vt:lpstr>Network Matrices</vt:lpstr>
      <vt:lpstr>1. Bus frame of reference </vt:lpstr>
      <vt:lpstr>Slide 4</vt:lpstr>
      <vt:lpstr>Slide 5</vt:lpstr>
      <vt:lpstr>Slide 6</vt:lpstr>
      <vt:lpstr>Construction of primitive network element</vt:lpstr>
      <vt:lpstr>Slide 8</vt:lpstr>
      <vt:lpstr>Slide 9</vt:lpstr>
      <vt:lpstr>NETWORK MATRIX FORMATION 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Matrices</dc:title>
  <dc:creator>swaminaidu</dc:creator>
  <cp:lastModifiedBy>swaminaidu</cp:lastModifiedBy>
  <cp:revision>5</cp:revision>
  <dcterms:created xsi:type="dcterms:W3CDTF">2021-04-08T00:47:38Z</dcterms:created>
  <dcterms:modified xsi:type="dcterms:W3CDTF">2021-05-10T07:38:07Z</dcterms:modified>
</cp:coreProperties>
</file>