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80" r:id="rId9"/>
    <p:sldId id="263" r:id="rId10"/>
    <p:sldId id="274" r:id="rId11"/>
    <p:sldId id="28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6" r:id="rId22"/>
    <p:sldId id="284" r:id="rId23"/>
    <p:sldId id="287" r:id="rId24"/>
    <p:sldId id="288" r:id="rId25"/>
    <p:sldId id="289" r:id="rId26"/>
    <p:sldId id="291" r:id="rId27"/>
    <p:sldId id="292" r:id="rId28"/>
    <p:sldId id="294" r:id="rId29"/>
    <p:sldId id="295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69" d="100"/>
          <a:sy n="69" d="100"/>
        </p:scale>
        <p:origin x="-696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1/18/2022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1" dirty="0" smtClean="0"/>
              <a:t>Incidence Matrices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Cut-Set Incidence Matrix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22380" y="1643050"/>
            <a:ext cx="10215634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This matrix depicts the connectivity of elements to basic cut-sets of the connected graph. The elements of the matrix are indicated by the operator as follows:</a:t>
            </a:r>
          </a:p>
          <a:p>
            <a:pPr>
              <a:lnSpc>
                <a:spcPct val="150000"/>
              </a:lnSpc>
            </a:pPr>
            <a:r>
              <a:rPr lang="en-GB" sz="2400" dirty="0" err="1" smtClean="0"/>
              <a:t>B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=1 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element is incident  to and oriented in the same direction as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basic cut-set.</a:t>
            </a:r>
          </a:p>
          <a:p>
            <a:pPr>
              <a:lnSpc>
                <a:spcPct val="150000"/>
              </a:lnSpc>
            </a:pPr>
            <a:r>
              <a:rPr lang="en-GB" sz="2400" dirty="0" err="1" smtClean="0"/>
              <a:t>B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=-1  if the </a:t>
            </a:r>
            <a:r>
              <a:rPr lang="en-GB" sz="2400" dirty="0" err="1" smtClean="0"/>
              <a:t>pth</a:t>
            </a:r>
            <a:r>
              <a:rPr lang="en-GB" sz="2400" dirty="0" smtClean="0"/>
              <a:t> clement is incident to and oriented in the opposite direction as the </a:t>
            </a:r>
            <a:r>
              <a:rPr lang="en-GB" sz="2400" dirty="0" err="1" smtClean="0"/>
              <a:t>qth</a:t>
            </a:r>
            <a:r>
              <a:rPr lang="en-GB" sz="2400" dirty="0" smtClean="0"/>
              <a:t> basic cut-set.</a:t>
            </a:r>
          </a:p>
          <a:p>
            <a:pPr>
              <a:lnSpc>
                <a:spcPct val="150000"/>
              </a:lnSpc>
            </a:pPr>
            <a:r>
              <a:rPr lang="en-GB" sz="2400" dirty="0" err="1" smtClean="0"/>
              <a:t>B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=0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element is not incident to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basic cut-set.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The basic </a:t>
            </a:r>
            <a:r>
              <a:rPr lang="en-GB" sz="2400" dirty="0" err="1" smtClean="0"/>
              <a:t>cut~set</a:t>
            </a:r>
            <a:r>
              <a:rPr lang="en-GB" sz="2400" dirty="0" smtClean="0"/>
              <a:t> incidence matrix has the dimension e x b.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Cut-Set Incidence Matrix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7420" y="1928802"/>
            <a:ext cx="45126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818" y="2000240"/>
            <a:ext cx="3600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Cut-Set Incidence Matrix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18" y="1785926"/>
            <a:ext cx="42181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4478" y="1785926"/>
            <a:ext cx="422370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Cut-Set Incidence Matrix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5000660" cy="433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165718" y="1714488"/>
            <a:ext cx="67151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The identity matrix </a:t>
            </a:r>
            <a:r>
              <a:rPr lang="en-GB" sz="2400" dirty="0" err="1" smtClean="0"/>
              <a:t>U</a:t>
            </a:r>
            <a:r>
              <a:rPr lang="en-GB" sz="2400" baseline="-25000" dirty="0" err="1" smtClean="0"/>
              <a:t>b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shows the one-to-one correspondence between branches and basic cut-sets.</a:t>
            </a:r>
          </a:p>
          <a:p>
            <a:pPr algn="just"/>
            <a:r>
              <a:rPr lang="en-GB" sz="2400" dirty="0" smtClean="0"/>
              <a:t>It may be recalled that the incidence of links to buses is shown by </a:t>
            </a:r>
            <a:r>
              <a:rPr lang="en-GB" sz="2400" dirty="0" err="1" smtClean="0"/>
              <a:t>submatrix</a:t>
            </a:r>
            <a:r>
              <a:rPr lang="en-GB" sz="2400" dirty="0" smtClean="0"/>
              <a:t>  A</a:t>
            </a:r>
            <a:r>
              <a:rPr lang="en-GB" sz="2400" baseline="-25000" dirty="0" smtClean="0"/>
              <a:t>I</a:t>
            </a:r>
            <a:r>
              <a:rPr lang="en-GB" sz="2400" dirty="0" smtClean="0"/>
              <a:t> and the incidence of branches to buses by A</a:t>
            </a:r>
            <a:r>
              <a:rPr lang="en-GB" sz="2400" baseline="-25000" dirty="0" smtClean="0"/>
              <a:t>b</a:t>
            </a:r>
            <a:r>
              <a:rPr lang="en-GB" sz="2400" dirty="0" smtClean="0"/>
              <a:t>. There is a one-to-one correspondence between branches and basic cut-sets. </a:t>
            </a:r>
          </a:p>
          <a:p>
            <a:pPr algn="just"/>
            <a:r>
              <a:rPr lang="en-GB" sz="2400" dirty="0" smtClean="0"/>
              <a:t>Since the incidence of </a:t>
            </a:r>
            <a:r>
              <a:rPr lang="en-GB" sz="2400" dirty="0" err="1" smtClean="0"/>
              <a:t>Iinks</a:t>
            </a:r>
            <a:r>
              <a:rPr lang="en-GB" sz="2400" dirty="0" smtClean="0"/>
              <a:t> to buses is given by   </a:t>
            </a:r>
            <a:r>
              <a:rPr lang="en-GB" sz="2400" dirty="0" err="1" smtClean="0"/>
              <a:t>B</a:t>
            </a:r>
            <a:r>
              <a:rPr lang="en-GB" sz="2400" baseline="-25000" dirty="0" err="1" smtClean="0"/>
              <a:t>l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b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= A</a:t>
            </a:r>
            <a:r>
              <a:rPr lang="en-GB" sz="2400" baseline="-25000" dirty="0" smtClean="0"/>
              <a:t>I</a:t>
            </a:r>
          </a:p>
          <a:p>
            <a:pPr algn="just"/>
            <a:r>
              <a:rPr lang="it-IT" sz="2400" dirty="0" smtClean="0"/>
              <a:t>Therefore B</a:t>
            </a:r>
            <a:r>
              <a:rPr lang="it-IT" sz="2400" baseline="-25000" dirty="0" smtClean="0"/>
              <a:t>I</a:t>
            </a:r>
            <a:r>
              <a:rPr lang="it-IT" sz="2400" dirty="0" smtClean="0"/>
              <a:t> = A</a:t>
            </a:r>
            <a:r>
              <a:rPr lang="it-IT" sz="2400" baseline="-25000" dirty="0" smtClean="0"/>
              <a:t>I</a:t>
            </a:r>
            <a:r>
              <a:rPr lang="it-IT" sz="2400" dirty="0" smtClean="0"/>
              <a:t> A</a:t>
            </a:r>
            <a:r>
              <a:rPr lang="it-IT" sz="2400" baseline="-25000" dirty="0" smtClean="0"/>
              <a:t>b</a:t>
            </a:r>
            <a:r>
              <a:rPr lang="it-IT" sz="2400" dirty="0" smtClean="0"/>
              <a:t> </a:t>
            </a:r>
            <a:r>
              <a:rPr lang="it-IT" sz="2400" baseline="30000" dirty="0" smtClean="0"/>
              <a:t>-I</a:t>
            </a:r>
          </a:p>
          <a:p>
            <a:pPr algn="just"/>
            <a:r>
              <a:rPr lang="en-GB" sz="2400" dirty="0" smtClean="0"/>
              <a:t>However  K</a:t>
            </a:r>
            <a:r>
              <a:rPr lang="en-GB" sz="2400" baseline="30000" dirty="0" smtClean="0"/>
              <a:t>T</a:t>
            </a:r>
            <a:r>
              <a:rPr lang="en-GB" sz="2400" dirty="0" smtClean="0"/>
              <a:t> =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b</a:t>
            </a:r>
            <a:r>
              <a:rPr lang="en-GB" sz="2400" baseline="30000" dirty="0" smtClean="0"/>
              <a:t>- I</a:t>
            </a:r>
          </a:p>
          <a:p>
            <a:pPr algn="just"/>
            <a:r>
              <a:rPr lang="en-GB" sz="2400" dirty="0" smtClean="0"/>
              <a:t>Substituting this result in equation  B</a:t>
            </a:r>
            <a:r>
              <a:rPr lang="en-GB" sz="2400" baseline="-25000" dirty="0" smtClean="0"/>
              <a:t>I</a:t>
            </a:r>
            <a:r>
              <a:rPr lang="en-GB" sz="2400" dirty="0" smtClean="0"/>
              <a:t>=A</a:t>
            </a:r>
            <a:r>
              <a:rPr lang="en-GB" sz="2400" baseline="-25000" dirty="0" smtClean="0"/>
              <a:t>I</a:t>
            </a:r>
            <a:r>
              <a:rPr lang="en-GB" sz="2400" dirty="0" smtClean="0"/>
              <a:t>K</a:t>
            </a:r>
            <a:r>
              <a:rPr lang="en-GB" sz="2400" baseline="30000" dirty="0" smtClean="0"/>
              <a:t>T</a:t>
            </a:r>
            <a:endParaRPr lang="en-GB" sz="2400" baseline="30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Augmented Cut-Set Incidence Matrix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86" y="1785926"/>
            <a:ext cx="422370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5784" y="1785926"/>
            <a:ext cx="5762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Augmented Cut-Set Incidence Matrix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59862" t="3390"/>
          <a:stretch>
            <a:fillRect/>
          </a:stretch>
        </p:blipFill>
        <p:spPr bwMode="auto">
          <a:xfrm>
            <a:off x="6237288" y="1785926"/>
            <a:ext cx="392770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686" y="1785926"/>
            <a:ext cx="56959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Loop Incidence Matrix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22380" y="1714488"/>
            <a:ext cx="10001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/>
              <a:t>Basic Loop incidence matrix C shows the incidence of the elements of the connected graph to the basic loops. The incidence of the element is indicated by the operator as follows: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/>
              <a:t>Y</a:t>
            </a:r>
            <a:r>
              <a:rPr lang="en-GB" sz="2400" baseline="30000" dirty="0" smtClean="0"/>
              <a:t> 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= I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element is incident to and oriented in the same direction as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baseline="30000" dirty="0" smtClean="0"/>
              <a:t> </a:t>
            </a:r>
            <a:r>
              <a:rPr lang="en-GB" sz="2400" dirty="0" smtClean="0"/>
              <a:t>basic loop. </a:t>
            </a:r>
          </a:p>
          <a:p>
            <a:pPr algn="just">
              <a:lnSpc>
                <a:spcPct val="150000"/>
              </a:lnSpc>
            </a:pPr>
            <a:r>
              <a:rPr lang="en-GB" sz="2400" dirty="0" err="1" smtClean="0"/>
              <a:t>Y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 = -1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element is incident to and oriented in the opposite direction as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basic loop.</a:t>
            </a:r>
          </a:p>
          <a:p>
            <a:pPr algn="just">
              <a:lnSpc>
                <a:spcPct val="150000"/>
              </a:lnSpc>
            </a:pPr>
            <a:r>
              <a:rPr lang="en-GB" sz="2400" dirty="0" err="1" smtClean="0"/>
              <a:t>Y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 = 0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element is not incident to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loop.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/>
              <a:t>The basic loop incidence matrix has the dimension e x I</a:t>
            </a:r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Basic Loop Incidence Matrix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5982" y="1785926"/>
            <a:ext cx="45126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48" y="2000240"/>
            <a:ext cx="628971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Augmented  Loop Incidence Matrix</a:t>
            </a:r>
            <a:endParaRPr lang="en-GB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58" y="1714488"/>
            <a:ext cx="69532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7" y="1714488"/>
            <a:ext cx="428703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80" y="1801944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graph shown in fig; select node 4 as reference node and Tree T{2,4,5,6}. Determine the incidence and augmented matrices, from these verify the followings</a:t>
            </a:r>
            <a:br>
              <a:rPr lang="en-GB" dirty="0" smtClean="0"/>
            </a:br>
            <a:r>
              <a:rPr lang="en-GB" dirty="0" smtClean="0"/>
              <a:t>1.B</a:t>
            </a:r>
            <a:r>
              <a:rPr lang="en-GB" baseline="-25000" dirty="0" smtClean="0"/>
              <a:t>L</a:t>
            </a:r>
            <a:r>
              <a:rPr lang="en-GB" dirty="0" smtClean="0"/>
              <a:t>=A</a:t>
            </a:r>
            <a:r>
              <a:rPr lang="en-GB" baseline="-25000" dirty="0" smtClean="0"/>
              <a:t>L</a:t>
            </a:r>
            <a:r>
              <a:rPr lang="en-GB" dirty="0" smtClean="0"/>
              <a:t>K</a:t>
            </a:r>
            <a:r>
              <a:rPr lang="en-GB" baseline="30000" dirty="0" smtClean="0"/>
              <a:t>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2.C</a:t>
            </a:r>
            <a:r>
              <a:rPr lang="en-GB" baseline="-25000" dirty="0" smtClean="0"/>
              <a:t>b</a:t>
            </a:r>
            <a:r>
              <a:rPr lang="en-GB" dirty="0" smtClean="0"/>
              <a:t>=-B</a:t>
            </a:r>
            <a:r>
              <a:rPr lang="en-GB" baseline="-25000" dirty="0" smtClean="0"/>
              <a:t>L</a:t>
            </a:r>
            <a:r>
              <a:rPr lang="en-GB" baseline="30000" dirty="0" smtClean="0"/>
              <a:t>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3.B</a:t>
            </a:r>
            <a:r>
              <a:rPr lang="en-GB" baseline="-25000" dirty="0" smtClean="0"/>
              <a:t>L</a:t>
            </a:r>
            <a:r>
              <a:rPr lang="en-GB" dirty="0" smtClean="0"/>
              <a:t>=-A</a:t>
            </a:r>
            <a:r>
              <a:rPr lang="en-GB" baseline="-25000" dirty="0" smtClean="0"/>
              <a:t>L</a:t>
            </a:r>
            <a:r>
              <a:rPr lang="en-GB" dirty="0" smtClean="0"/>
              <a:t>A</a:t>
            </a:r>
            <a:r>
              <a:rPr lang="en-GB" baseline="-25000" dirty="0" smtClean="0"/>
              <a:t>b</a:t>
            </a:r>
            <a:r>
              <a:rPr lang="en-GB" baseline="30000" dirty="0" smtClean="0"/>
              <a:t>-1</a:t>
            </a:r>
            <a:endParaRPr lang="en-GB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605" t="13043" r="5066"/>
          <a:stretch>
            <a:fillRect/>
          </a:stretch>
        </p:blipFill>
        <p:spPr bwMode="auto">
          <a:xfrm>
            <a:off x="3236891" y="3214686"/>
            <a:ext cx="624368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The following incidence matrices are of interest in power network analysis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 Element-node incidence matrix</a:t>
            </a:r>
          </a:p>
          <a:p>
            <a:r>
              <a:rPr lang="en-GB" sz="2800" dirty="0" smtClean="0"/>
              <a:t>Bus incidence matrix</a:t>
            </a:r>
          </a:p>
          <a:p>
            <a:r>
              <a:rPr lang="en-GB" sz="2800" dirty="0" smtClean="0"/>
              <a:t>Branch path incidence matrix</a:t>
            </a:r>
          </a:p>
          <a:p>
            <a:r>
              <a:rPr lang="en-GB" sz="2800" dirty="0" smtClean="0"/>
              <a:t>Basic cut-set incidence matrix</a:t>
            </a:r>
          </a:p>
          <a:p>
            <a:r>
              <a:rPr lang="en-GB" sz="2800" dirty="0" smtClean="0"/>
              <a:t>Basic loop incidence matrix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Branches are given T{2,4,5,6}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9702" y="2428868"/>
            <a:ext cx="660141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 node incidence matrix (A’)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58" y="2000240"/>
            <a:ext cx="5286412" cy="36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3252" y="2071678"/>
            <a:ext cx="660141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 node incidence matrix (A’)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512" y="1857364"/>
            <a:ext cx="616911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 incidence matrix (A)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8792" y="2273409"/>
            <a:ext cx="4500594" cy="329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93818" y="1643050"/>
            <a:ext cx="91803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Node 4 as reference , so delete the column corresponding node 4 in [A’]</a:t>
            </a:r>
            <a:endParaRPr lang="en-GB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579" y="2285992"/>
            <a:ext cx="497858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 incidence matrix (A)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1535" y="1928802"/>
            <a:ext cx="479950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438" y="1928802"/>
            <a:ext cx="4500594" cy="329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 path incidence matrices (K)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252" y="2071678"/>
            <a:ext cx="660141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48" y="2428868"/>
            <a:ext cx="4619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 path incidence matrices (K)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252" y="2071678"/>
            <a:ext cx="660141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7430"/>
            <a:ext cx="544546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cut set matrices B: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252" y="2071678"/>
            <a:ext cx="660141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496" y="2000240"/>
            <a:ext cx="43815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cut set matrices B: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999" y="2143116"/>
            <a:ext cx="517118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5916" y="2071678"/>
            <a:ext cx="549327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loop incidence matrices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2908" y="2000240"/>
            <a:ext cx="6483889" cy="322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9783" t="11628"/>
          <a:stretch>
            <a:fillRect/>
          </a:stretch>
        </p:blipFill>
        <p:spPr bwMode="auto">
          <a:xfrm>
            <a:off x="665124" y="2428868"/>
            <a:ext cx="3952872" cy="3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Element-node incidence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Element node incidence matrix A shows the incidence of elements to nodes in the connected graph. The incidence or connectivity is indicated by the operator as follows:</a:t>
            </a:r>
          </a:p>
          <a:p>
            <a:pPr>
              <a:lnSpc>
                <a:spcPct val="120000"/>
              </a:lnSpc>
            </a:pPr>
            <a:r>
              <a:rPr lang="en-GB" i="1" dirty="0" smtClean="0"/>
              <a:t>a = 1 if the </a:t>
            </a:r>
            <a:r>
              <a:rPr lang="en-GB" i="1" dirty="0" err="1" smtClean="0"/>
              <a:t>p</a:t>
            </a:r>
            <a:r>
              <a:rPr lang="en-GB" i="1" baseline="30000" dirty="0" err="1" smtClean="0"/>
              <a:t>th</a:t>
            </a:r>
            <a:r>
              <a:rPr lang="en-GB" i="1" dirty="0" smtClean="0"/>
              <a:t> element is incident to and directed away from the q the node. </a:t>
            </a:r>
          </a:p>
          <a:p>
            <a:pPr>
              <a:lnSpc>
                <a:spcPct val="120000"/>
              </a:lnSpc>
            </a:pPr>
            <a:r>
              <a:rPr lang="en-GB" i="1" dirty="0" smtClean="0"/>
              <a:t>a = -I if the </a:t>
            </a:r>
            <a:r>
              <a:rPr lang="en-GB" i="1" dirty="0" err="1" smtClean="0"/>
              <a:t>p</a:t>
            </a:r>
            <a:r>
              <a:rPr lang="en-GB" i="1" baseline="30000" dirty="0" err="1" smtClean="0"/>
              <a:t>th</a:t>
            </a:r>
            <a:r>
              <a:rPr lang="en-GB" i="1" dirty="0" smtClean="0"/>
              <a:t> element is incident to and directed towards the q the node. </a:t>
            </a:r>
          </a:p>
          <a:p>
            <a:pPr>
              <a:lnSpc>
                <a:spcPct val="120000"/>
              </a:lnSpc>
            </a:pPr>
            <a:r>
              <a:rPr lang="en-GB" i="1" dirty="0" smtClean="0"/>
              <a:t>a = 0 if the </a:t>
            </a:r>
            <a:r>
              <a:rPr lang="en-GB" i="1" dirty="0" err="1" smtClean="0"/>
              <a:t>p</a:t>
            </a:r>
            <a:r>
              <a:rPr lang="en-GB" i="1" baseline="30000" dirty="0" err="1" smtClean="0"/>
              <a:t>th</a:t>
            </a:r>
            <a:r>
              <a:rPr lang="en-GB" i="1" dirty="0" smtClean="0"/>
              <a:t> element is not incident to the </a:t>
            </a:r>
            <a:r>
              <a:rPr lang="en-GB" i="1" dirty="0" err="1" smtClean="0"/>
              <a:t>q</a:t>
            </a:r>
            <a:r>
              <a:rPr lang="en-GB" i="1" baseline="30000" dirty="0" err="1" smtClean="0"/>
              <a:t>th</a:t>
            </a:r>
            <a:r>
              <a:rPr lang="en-GB" i="1" dirty="0" smtClean="0"/>
              <a:t> node.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The element-node incidence matrix will have the dimension e x n where </a:t>
            </a:r>
            <a:r>
              <a:rPr lang="en-GB" i="1" dirty="0" smtClean="0"/>
              <a:t>'e' is the number </a:t>
            </a:r>
            <a:r>
              <a:rPr lang="en-GB" dirty="0" smtClean="0"/>
              <a:t>of elements and n is the number of nodes in the graph. It is denoted by A</a:t>
            </a:r>
            <a:r>
              <a:rPr lang="en-GB" baseline="30000" dirty="0" smtClean="0"/>
              <a:t>I</a:t>
            </a:r>
            <a:r>
              <a:rPr lang="en-GB" dirty="0" smtClean="0"/>
              <a:t>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Element-node incidence matrix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8000" y="1928802"/>
            <a:ext cx="497097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2974" y="1928802"/>
            <a:ext cx="3714776" cy="352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 Incidence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6628" y="1643050"/>
            <a:ext cx="10215634" cy="42672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matrix obtained by deleting the column corresponding to the reference node in the element node incidence matrix A is called </a:t>
            </a:r>
            <a:r>
              <a:rPr lang="en-GB" sz="3200" i="1" dirty="0" smtClean="0"/>
              <a:t>bus incidence matrix A. </a:t>
            </a:r>
          </a:p>
          <a:p>
            <a:r>
              <a:rPr lang="en-GB" sz="3200" i="1" dirty="0" smtClean="0"/>
              <a:t>Thus, the dimension of this matrix is </a:t>
            </a:r>
            <a:r>
              <a:rPr lang="en-GB" sz="3200" dirty="0" smtClean="0"/>
              <a:t>ex (n - I) </a:t>
            </a:r>
          </a:p>
          <a:p>
            <a:r>
              <a:rPr lang="en-GB" sz="3200" dirty="0" smtClean="0"/>
              <a:t>and the rank will therefore be, n - 1 = b, where b is the number of branches in the graph.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 Incidence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0032" y="1643050"/>
            <a:ext cx="526096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496" y="1571612"/>
            <a:ext cx="497097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0032" y="5214950"/>
            <a:ext cx="285130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1866" y="5214950"/>
            <a:ext cx="2500330" cy="125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Branch - Path Incidence Matrix (K)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2380" y="1714488"/>
            <a:ext cx="9929882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/>
              <a:t>Branch path incidence matrix, as the name itself suggests, shows the incidence of branches to paths in a tree. The elements of this matrix are indicated by the operators as follows:</a:t>
            </a:r>
          </a:p>
          <a:p>
            <a:pPr algn="just">
              <a:lnSpc>
                <a:spcPct val="150000"/>
              </a:lnSpc>
            </a:pPr>
            <a:r>
              <a:rPr lang="en-GB" sz="2400" dirty="0" err="1" smtClean="0"/>
              <a:t>K</a:t>
            </a:r>
            <a:r>
              <a:rPr lang="en-GB" sz="2400" baseline="30000" dirty="0" err="1" smtClean="0"/>
              <a:t>pq</a:t>
            </a:r>
            <a:r>
              <a:rPr lang="en-GB" sz="2400" baseline="30000" dirty="0" smtClean="0"/>
              <a:t> </a:t>
            </a:r>
            <a:r>
              <a:rPr lang="en-GB" sz="2400" dirty="0" smtClean="0"/>
              <a:t>= I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branch is in the path from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bus to reference and oriented in the same direction.</a:t>
            </a:r>
          </a:p>
          <a:p>
            <a:pPr algn="just">
              <a:lnSpc>
                <a:spcPct val="150000"/>
              </a:lnSpc>
            </a:pPr>
            <a:r>
              <a:rPr lang="en-GB" sz="2400" dirty="0" err="1" smtClean="0"/>
              <a:t>K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 = -1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branch is in the path from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baseline="30000" dirty="0" smtClean="0"/>
              <a:t> </a:t>
            </a:r>
            <a:r>
              <a:rPr lang="en-GB" sz="2400" dirty="0" smtClean="0"/>
              <a:t>bus to reference and oriented in the  opposite direction.</a:t>
            </a:r>
          </a:p>
          <a:p>
            <a:pPr algn="just">
              <a:lnSpc>
                <a:spcPct val="150000"/>
              </a:lnSpc>
            </a:pPr>
            <a:r>
              <a:rPr lang="en-GB" sz="2400" dirty="0" err="1" smtClean="0"/>
              <a:t>K</a:t>
            </a:r>
            <a:r>
              <a:rPr lang="en-GB" sz="2400" baseline="30000" dirty="0" err="1" smtClean="0"/>
              <a:t>pq</a:t>
            </a:r>
            <a:r>
              <a:rPr lang="en-GB" sz="2400" dirty="0" smtClean="0"/>
              <a:t> = 0 If the </a:t>
            </a:r>
            <a:r>
              <a:rPr lang="en-GB" sz="2400" dirty="0" err="1" smtClean="0"/>
              <a:t>p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branch is not in the path from the </a:t>
            </a:r>
            <a:r>
              <a:rPr lang="en-GB" sz="2400" dirty="0" err="1" smtClean="0"/>
              <a:t>q</a:t>
            </a:r>
            <a:r>
              <a:rPr lang="en-GB" sz="2400" baseline="30000" dirty="0" err="1" smtClean="0"/>
              <a:t>th</a:t>
            </a:r>
            <a:r>
              <a:rPr lang="en-GB" sz="2400" dirty="0" smtClean="0"/>
              <a:t> bus to reference.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Branch - Path Incidence Matrix</a:t>
            </a:r>
            <a:endParaRPr lang="en-GB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7420" y="1928802"/>
            <a:ext cx="451266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10" y="2285992"/>
            <a:ext cx="59721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Branch - Path Incidence Matrix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86" y="1785926"/>
            <a:ext cx="398560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355" y="1357298"/>
            <a:ext cx="4643470" cy="430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3686" y="4000504"/>
            <a:ext cx="6092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While the branch path incidence matrix relates branches to paths. the sub matrix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b</a:t>
            </a:r>
            <a:r>
              <a:rPr lang="en-GB" sz="2400" dirty="0" smtClean="0"/>
              <a:t> gives the connectivity between branches and buses. Thus. the paths and buses can be</a:t>
            </a:r>
          </a:p>
          <a:p>
            <a:r>
              <a:rPr lang="en-GB" sz="2400" dirty="0" smtClean="0"/>
              <a:t>related by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b</a:t>
            </a:r>
            <a:r>
              <a:rPr lang="en-GB" sz="2400" dirty="0" smtClean="0"/>
              <a:t> K</a:t>
            </a:r>
            <a:r>
              <a:rPr lang="en-GB" sz="2400" baseline="30000" dirty="0" smtClean="0"/>
              <a:t>T</a:t>
            </a:r>
            <a:r>
              <a:rPr lang="en-GB" sz="2400" dirty="0" smtClean="0"/>
              <a:t> = U where U is a unit matrix.</a:t>
            </a:r>
          </a:p>
          <a:p>
            <a:r>
              <a:rPr lang="en-GB" sz="2400" dirty="0" smtClean="0"/>
              <a:t>Hence K</a:t>
            </a:r>
            <a:r>
              <a:rPr lang="en-GB" sz="2400" baseline="30000" dirty="0" smtClean="0"/>
              <a:t>T</a:t>
            </a:r>
            <a:r>
              <a:rPr lang="en-GB" sz="2400" dirty="0" smtClean="0"/>
              <a:t> =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b</a:t>
            </a:r>
            <a:r>
              <a:rPr lang="en-GB" sz="2400" dirty="0" smtClean="0"/>
              <a:t> </a:t>
            </a:r>
            <a:r>
              <a:rPr lang="en-GB" sz="2400" baseline="30000" dirty="0" smtClean="0"/>
              <a:t>-1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4506</TotalTime>
  <Words>821</Words>
  <PresentationFormat>Custom</PresentationFormat>
  <Paragraphs>67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tf02804846_win32</vt:lpstr>
      <vt:lpstr>Incidence Matrices</vt:lpstr>
      <vt:lpstr>The following incidence matrices are of interest in power network analysis</vt:lpstr>
      <vt:lpstr>Element-node incidence matrix</vt:lpstr>
      <vt:lpstr>Element-node incidence matrix</vt:lpstr>
      <vt:lpstr>Bus Incidence Matrix</vt:lpstr>
      <vt:lpstr>Bus Incidence Matrix</vt:lpstr>
      <vt:lpstr>Branch - Path Incidence Matrix (K)</vt:lpstr>
      <vt:lpstr>Branch - Path Incidence Matrix</vt:lpstr>
      <vt:lpstr>Branch - Path Incidence Matrix</vt:lpstr>
      <vt:lpstr>Basic Cut-Set Incidence Matrix</vt:lpstr>
      <vt:lpstr>Basic Cut-Set Incidence Matrix</vt:lpstr>
      <vt:lpstr>Basic Cut-Set Incidence Matrix</vt:lpstr>
      <vt:lpstr>Basic Cut-Set Incidence Matrix</vt:lpstr>
      <vt:lpstr>Augmented Cut-Set Incidence Matrix</vt:lpstr>
      <vt:lpstr>Augmented Cut-Set Incidence Matrix</vt:lpstr>
      <vt:lpstr>Basic Loop Incidence Matrix</vt:lpstr>
      <vt:lpstr>Basic Loop Incidence Matrix</vt:lpstr>
      <vt:lpstr>Augmented  Loop Incidence Matrix</vt:lpstr>
      <vt:lpstr>The graph shown in fig; select node 4 as reference node and Tree T{2,4,5,6}. Determine the incidence and augmented matrices, from these verify the followings 1.BL=ALKT 2.Cb=-BLT 3.BL=-ALAb-1</vt:lpstr>
      <vt:lpstr>Tree Branches are given T{2,4,5,6} </vt:lpstr>
      <vt:lpstr>Element node incidence matrix (A’)</vt:lpstr>
      <vt:lpstr>Element node incidence matrix (A’)</vt:lpstr>
      <vt:lpstr>Bus incidence matrix (A)</vt:lpstr>
      <vt:lpstr>Bus incidence matrix (A)</vt:lpstr>
      <vt:lpstr>Branch path incidence matrices (K)</vt:lpstr>
      <vt:lpstr>Branch path incidence matrices (K)</vt:lpstr>
      <vt:lpstr>Basic cut set matrices B:</vt:lpstr>
      <vt:lpstr>Basic cut set matrices B:</vt:lpstr>
      <vt:lpstr>Basic loop incidence matrices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Matrices</dc:title>
  <dc:creator>swaminaidu</dc:creator>
  <cp:lastModifiedBy>swaminaidu</cp:lastModifiedBy>
  <cp:revision>5</cp:revision>
  <dcterms:created xsi:type="dcterms:W3CDTF">2021-04-06T00:11:43Z</dcterms:created>
  <dcterms:modified xsi:type="dcterms:W3CDTF">2022-01-19T04:58:00Z</dcterms:modified>
</cp:coreProperties>
</file>