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81" r:id="rId8"/>
    <p:sldId id="265" r:id="rId9"/>
    <p:sldId id="262" r:id="rId10"/>
    <p:sldId id="282" r:id="rId11"/>
    <p:sldId id="264" r:id="rId12"/>
    <p:sldId id="276" r:id="rId13"/>
    <p:sldId id="277" r:id="rId14"/>
    <p:sldId id="278" r:id="rId15"/>
    <p:sldId id="279" r:id="rId16"/>
    <p:sldId id="274" r:id="rId17"/>
    <p:sldId id="275" r:id="rId18"/>
    <p:sldId id="266" r:id="rId19"/>
    <p:sldId id="267" r:id="rId20"/>
    <p:sldId id="268" r:id="rId21"/>
    <p:sldId id="283" r:id="rId22"/>
    <p:sldId id="284" r:id="rId23"/>
    <p:sldId id="280"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853" autoAdjust="0"/>
    <p:restoredTop sz="94660"/>
  </p:normalViewPr>
  <p:slideViewPr>
    <p:cSldViewPr snapToGrid="0">
      <p:cViewPr varScale="1">
        <p:scale>
          <a:sx n="68" d="100"/>
          <a:sy n="68" d="100"/>
        </p:scale>
        <p:origin x="90" y="1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61EC6-0C94-7209-83DC-2A227A4D044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0D2BC03-91A3-2B34-77F8-21521EAAE8F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56FB703-72D9-2963-B78C-DCFB035D23B3}"/>
              </a:ext>
            </a:extLst>
          </p:cNvPr>
          <p:cNvSpPr>
            <a:spLocks noGrp="1"/>
          </p:cNvSpPr>
          <p:nvPr>
            <p:ph type="dt" sz="half" idx="10"/>
          </p:nvPr>
        </p:nvSpPr>
        <p:spPr/>
        <p:txBody>
          <a:bodyPr/>
          <a:lstStyle/>
          <a:p>
            <a:fld id="{8C94FA8F-9C8B-4CA6-AF16-45DEBF7E1B2B}" type="datetimeFigureOut">
              <a:rPr lang="en-IN" smtClean="0"/>
              <a:t>08-04-2023</a:t>
            </a:fld>
            <a:endParaRPr lang="en-IN"/>
          </a:p>
        </p:txBody>
      </p:sp>
      <p:sp>
        <p:nvSpPr>
          <p:cNvPr id="5" name="Footer Placeholder 4">
            <a:extLst>
              <a:ext uri="{FF2B5EF4-FFF2-40B4-BE49-F238E27FC236}">
                <a16:creationId xmlns:a16="http://schemas.microsoft.com/office/drawing/2014/main" id="{789243D6-55E7-A4FC-D3EA-E19DFA46886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0625814-92BA-9CA1-B172-853BC0E95D2C}"/>
              </a:ext>
            </a:extLst>
          </p:cNvPr>
          <p:cNvSpPr>
            <a:spLocks noGrp="1"/>
          </p:cNvSpPr>
          <p:nvPr>
            <p:ph type="sldNum" sz="quarter" idx="12"/>
          </p:nvPr>
        </p:nvSpPr>
        <p:spPr/>
        <p:txBody>
          <a:bodyPr/>
          <a:lstStyle/>
          <a:p>
            <a:fld id="{BF6034DD-0D2B-40E0-AAE5-90F86743E089}" type="slidenum">
              <a:rPr lang="en-IN" smtClean="0"/>
              <a:t>‹#›</a:t>
            </a:fld>
            <a:endParaRPr lang="en-IN"/>
          </a:p>
        </p:txBody>
      </p:sp>
    </p:spTree>
    <p:extLst>
      <p:ext uri="{BB962C8B-B14F-4D97-AF65-F5344CB8AC3E}">
        <p14:creationId xmlns:p14="http://schemas.microsoft.com/office/powerpoint/2010/main" val="744185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9317C4-EE65-AE71-784A-F8CC2E15596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8534955-46DC-85A1-C788-8CCDACC59B6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8F6BEFF-0722-3315-F861-7F70559EB2BF}"/>
              </a:ext>
            </a:extLst>
          </p:cNvPr>
          <p:cNvSpPr>
            <a:spLocks noGrp="1"/>
          </p:cNvSpPr>
          <p:nvPr>
            <p:ph type="dt" sz="half" idx="10"/>
          </p:nvPr>
        </p:nvSpPr>
        <p:spPr/>
        <p:txBody>
          <a:bodyPr/>
          <a:lstStyle/>
          <a:p>
            <a:fld id="{8C94FA8F-9C8B-4CA6-AF16-45DEBF7E1B2B}" type="datetimeFigureOut">
              <a:rPr lang="en-IN" smtClean="0"/>
              <a:t>08-04-2023</a:t>
            </a:fld>
            <a:endParaRPr lang="en-IN"/>
          </a:p>
        </p:txBody>
      </p:sp>
      <p:sp>
        <p:nvSpPr>
          <p:cNvPr id="5" name="Footer Placeholder 4">
            <a:extLst>
              <a:ext uri="{FF2B5EF4-FFF2-40B4-BE49-F238E27FC236}">
                <a16:creationId xmlns:a16="http://schemas.microsoft.com/office/drawing/2014/main" id="{E7F1B985-A7A2-FC90-BCE3-83CD396AEBE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0E28428-11A6-09DB-A905-F4D54E37A5FC}"/>
              </a:ext>
            </a:extLst>
          </p:cNvPr>
          <p:cNvSpPr>
            <a:spLocks noGrp="1"/>
          </p:cNvSpPr>
          <p:nvPr>
            <p:ph type="sldNum" sz="quarter" idx="12"/>
          </p:nvPr>
        </p:nvSpPr>
        <p:spPr/>
        <p:txBody>
          <a:bodyPr/>
          <a:lstStyle/>
          <a:p>
            <a:fld id="{BF6034DD-0D2B-40E0-AAE5-90F86743E089}" type="slidenum">
              <a:rPr lang="en-IN" smtClean="0"/>
              <a:t>‹#›</a:t>
            </a:fld>
            <a:endParaRPr lang="en-IN"/>
          </a:p>
        </p:txBody>
      </p:sp>
    </p:spTree>
    <p:extLst>
      <p:ext uri="{BB962C8B-B14F-4D97-AF65-F5344CB8AC3E}">
        <p14:creationId xmlns:p14="http://schemas.microsoft.com/office/powerpoint/2010/main" val="2839096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1BB2E32-ACD0-2F90-F87D-5422A9844F2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9A4B7CC-E621-8287-BDD9-537BF69FA59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2F48C55-C671-68F1-1F68-3626C8D18293}"/>
              </a:ext>
            </a:extLst>
          </p:cNvPr>
          <p:cNvSpPr>
            <a:spLocks noGrp="1"/>
          </p:cNvSpPr>
          <p:nvPr>
            <p:ph type="dt" sz="half" idx="10"/>
          </p:nvPr>
        </p:nvSpPr>
        <p:spPr/>
        <p:txBody>
          <a:bodyPr/>
          <a:lstStyle/>
          <a:p>
            <a:fld id="{8C94FA8F-9C8B-4CA6-AF16-45DEBF7E1B2B}" type="datetimeFigureOut">
              <a:rPr lang="en-IN" smtClean="0"/>
              <a:t>08-04-2023</a:t>
            </a:fld>
            <a:endParaRPr lang="en-IN"/>
          </a:p>
        </p:txBody>
      </p:sp>
      <p:sp>
        <p:nvSpPr>
          <p:cNvPr id="5" name="Footer Placeholder 4">
            <a:extLst>
              <a:ext uri="{FF2B5EF4-FFF2-40B4-BE49-F238E27FC236}">
                <a16:creationId xmlns:a16="http://schemas.microsoft.com/office/drawing/2014/main" id="{FE30727B-CC0D-34DA-3C50-553757B650C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D96FA15-3C71-0EB5-608F-6C806A6FF59E}"/>
              </a:ext>
            </a:extLst>
          </p:cNvPr>
          <p:cNvSpPr>
            <a:spLocks noGrp="1"/>
          </p:cNvSpPr>
          <p:nvPr>
            <p:ph type="sldNum" sz="quarter" idx="12"/>
          </p:nvPr>
        </p:nvSpPr>
        <p:spPr/>
        <p:txBody>
          <a:bodyPr/>
          <a:lstStyle/>
          <a:p>
            <a:fld id="{BF6034DD-0D2B-40E0-AAE5-90F86743E089}" type="slidenum">
              <a:rPr lang="en-IN" smtClean="0"/>
              <a:t>‹#›</a:t>
            </a:fld>
            <a:endParaRPr lang="en-IN"/>
          </a:p>
        </p:txBody>
      </p:sp>
    </p:spTree>
    <p:extLst>
      <p:ext uri="{BB962C8B-B14F-4D97-AF65-F5344CB8AC3E}">
        <p14:creationId xmlns:p14="http://schemas.microsoft.com/office/powerpoint/2010/main" val="12136167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0FA3BB-D590-BF60-4BC7-B4788BAD1B3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9AC4F25-4423-0100-D06A-497E66988E8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45468D3-B020-F508-1099-81A5743764CB}"/>
              </a:ext>
            </a:extLst>
          </p:cNvPr>
          <p:cNvSpPr>
            <a:spLocks noGrp="1"/>
          </p:cNvSpPr>
          <p:nvPr>
            <p:ph type="dt" sz="half" idx="10"/>
          </p:nvPr>
        </p:nvSpPr>
        <p:spPr/>
        <p:txBody>
          <a:bodyPr/>
          <a:lstStyle/>
          <a:p>
            <a:fld id="{8C94FA8F-9C8B-4CA6-AF16-45DEBF7E1B2B}" type="datetimeFigureOut">
              <a:rPr lang="en-IN" smtClean="0"/>
              <a:t>08-04-2023</a:t>
            </a:fld>
            <a:endParaRPr lang="en-IN"/>
          </a:p>
        </p:txBody>
      </p:sp>
      <p:sp>
        <p:nvSpPr>
          <p:cNvPr id="5" name="Footer Placeholder 4">
            <a:extLst>
              <a:ext uri="{FF2B5EF4-FFF2-40B4-BE49-F238E27FC236}">
                <a16:creationId xmlns:a16="http://schemas.microsoft.com/office/drawing/2014/main" id="{AC30B942-EC06-BC6C-A7D8-417388D8BB1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20D396B-1A53-D689-8B28-F7EA4B330A5D}"/>
              </a:ext>
            </a:extLst>
          </p:cNvPr>
          <p:cNvSpPr>
            <a:spLocks noGrp="1"/>
          </p:cNvSpPr>
          <p:nvPr>
            <p:ph type="sldNum" sz="quarter" idx="12"/>
          </p:nvPr>
        </p:nvSpPr>
        <p:spPr/>
        <p:txBody>
          <a:bodyPr/>
          <a:lstStyle/>
          <a:p>
            <a:fld id="{BF6034DD-0D2B-40E0-AAE5-90F86743E089}" type="slidenum">
              <a:rPr lang="en-IN" smtClean="0"/>
              <a:t>‹#›</a:t>
            </a:fld>
            <a:endParaRPr lang="en-IN"/>
          </a:p>
        </p:txBody>
      </p:sp>
    </p:spTree>
    <p:extLst>
      <p:ext uri="{BB962C8B-B14F-4D97-AF65-F5344CB8AC3E}">
        <p14:creationId xmlns:p14="http://schemas.microsoft.com/office/powerpoint/2010/main" val="12841646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C4550-065B-E931-A17E-60FCD55DBDF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86D489F-A421-25D9-48CC-575AF690792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E2B183F-F0C1-0F64-E1D5-2FA12BFCEF5D}"/>
              </a:ext>
            </a:extLst>
          </p:cNvPr>
          <p:cNvSpPr>
            <a:spLocks noGrp="1"/>
          </p:cNvSpPr>
          <p:nvPr>
            <p:ph type="dt" sz="half" idx="10"/>
          </p:nvPr>
        </p:nvSpPr>
        <p:spPr/>
        <p:txBody>
          <a:bodyPr/>
          <a:lstStyle/>
          <a:p>
            <a:fld id="{8C94FA8F-9C8B-4CA6-AF16-45DEBF7E1B2B}" type="datetimeFigureOut">
              <a:rPr lang="en-IN" smtClean="0"/>
              <a:t>08-04-2023</a:t>
            </a:fld>
            <a:endParaRPr lang="en-IN"/>
          </a:p>
        </p:txBody>
      </p:sp>
      <p:sp>
        <p:nvSpPr>
          <p:cNvPr id="5" name="Footer Placeholder 4">
            <a:extLst>
              <a:ext uri="{FF2B5EF4-FFF2-40B4-BE49-F238E27FC236}">
                <a16:creationId xmlns:a16="http://schemas.microsoft.com/office/drawing/2014/main" id="{57DA3A97-5E78-7350-E24B-044DC715F8F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0D2EA2B-251D-408F-4621-096C55BFAAF1}"/>
              </a:ext>
            </a:extLst>
          </p:cNvPr>
          <p:cNvSpPr>
            <a:spLocks noGrp="1"/>
          </p:cNvSpPr>
          <p:nvPr>
            <p:ph type="sldNum" sz="quarter" idx="12"/>
          </p:nvPr>
        </p:nvSpPr>
        <p:spPr/>
        <p:txBody>
          <a:bodyPr/>
          <a:lstStyle/>
          <a:p>
            <a:fld id="{BF6034DD-0D2B-40E0-AAE5-90F86743E089}" type="slidenum">
              <a:rPr lang="en-IN" smtClean="0"/>
              <a:t>‹#›</a:t>
            </a:fld>
            <a:endParaRPr lang="en-IN"/>
          </a:p>
        </p:txBody>
      </p:sp>
    </p:spTree>
    <p:extLst>
      <p:ext uri="{BB962C8B-B14F-4D97-AF65-F5344CB8AC3E}">
        <p14:creationId xmlns:p14="http://schemas.microsoft.com/office/powerpoint/2010/main" val="22724300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4981B8-FEAD-8925-5587-36EAB35868A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370922F-67B7-DB3B-4CBD-88C6165771D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9992689-4510-8D86-6A65-C5968125C83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F94EE34-A3BF-0223-4BB5-F7727833E499}"/>
              </a:ext>
            </a:extLst>
          </p:cNvPr>
          <p:cNvSpPr>
            <a:spLocks noGrp="1"/>
          </p:cNvSpPr>
          <p:nvPr>
            <p:ph type="dt" sz="half" idx="10"/>
          </p:nvPr>
        </p:nvSpPr>
        <p:spPr/>
        <p:txBody>
          <a:bodyPr/>
          <a:lstStyle/>
          <a:p>
            <a:fld id="{8C94FA8F-9C8B-4CA6-AF16-45DEBF7E1B2B}" type="datetimeFigureOut">
              <a:rPr lang="en-IN" smtClean="0"/>
              <a:t>08-04-2023</a:t>
            </a:fld>
            <a:endParaRPr lang="en-IN"/>
          </a:p>
        </p:txBody>
      </p:sp>
      <p:sp>
        <p:nvSpPr>
          <p:cNvPr id="6" name="Footer Placeholder 5">
            <a:extLst>
              <a:ext uri="{FF2B5EF4-FFF2-40B4-BE49-F238E27FC236}">
                <a16:creationId xmlns:a16="http://schemas.microsoft.com/office/drawing/2014/main" id="{471D9155-F834-52B7-740E-CE9AF5203DB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0C30A92-C917-1935-0CD9-4FE94DEC5610}"/>
              </a:ext>
            </a:extLst>
          </p:cNvPr>
          <p:cNvSpPr>
            <a:spLocks noGrp="1"/>
          </p:cNvSpPr>
          <p:nvPr>
            <p:ph type="sldNum" sz="quarter" idx="12"/>
          </p:nvPr>
        </p:nvSpPr>
        <p:spPr/>
        <p:txBody>
          <a:bodyPr/>
          <a:lstStyle/>
          <a:p>
            <a:fld id="{BF6034DD-0D2B-40E0-AAE5-90F86743E089}" type="slidenum">
              <a:rPr lang="en-IN" smtClean="0"/>
              <a:t>‹#›</a:t>
            </a:fld>
            <a:endParaRPr lang="en-IN"/>
          </a:p>
        </p:txBody>
      </p:sp>
    </p:spTree>
    <p:extLst>
      <p:ext uri="{BB962C8B-B14F-4D97-AF65-F5344CB8AC3E}">
        <p14:creationId xmlns:p14="http://schemas.microsoft.com/office/powerpoint/2010/main" val="13123162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AF791-4E1C-2569-D3EF-99CCE5486F8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6A4FEF6-ED86-E188-7745-1907074CBAC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2EBCBEB-C6D4-7DFA-1215-5A47895BFF6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71EB704-F474-01EE-75E7-2D9D35B9E58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E3E10C6-7541-7126-B239-C2090534ED6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0E0159B-31DD-095F-9234-99C22B0BB5A8}"/>
              </a:ext>
            </a:extLst>
          </p:cNvPr>
          <p:cNvSpPr>
            <a:spLocks noGrp="1"/>
          </p:cNvSpPr>
          <p:nvPr>
            <p:ph type="dt" sz="half" idx="10"/>
          </p:nvPr>
        </p:nvSpPr>
        <p:spPr/>
        <p:txBody>
          <a:bodyPr/>
          <a:lstStyle/>
          <a:p>
            <a:fld id="{8C94FA8F-9C8B-4CA6-AF16-45DEBF7E1B2B}" type="datetimeFigureOut">
              <a:rPr lang="en-IN" smtClean="0"/>
              <a:t>08-04-2023</a:t>
            </a:fld>
            <a:endParaRPr lang="en-IN"/>
          </a:p>
        </p:txBody>
      </p:sp>
      <p:sp>
        <p:nvSpPr>
          <p:cNvPr id="8" name="Footer Placeholder 7">
            <a:extLst>
              <a:ext uri="{FF2B5EF4-FFF2-40B4-BE49-F238E27FC236}">
                <a16:creationId xmlns:a16="http://schemas.microsoft.com/office/drawing/2014/main" id="{BBCFAEC7-D48C-D9CE-308A-39716C7FF9D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7B55896-F12E-5FBF-A7A1-1B801986C16D}"/>
              </a:ext>
            </a:extLst>
          </p:cNvPr>
          <p:cNvSpPr>
            <a:spLocks noGrp="1"/>
          </p:cNvSpPr>
          <p:nvPr>
            <p:ph type="sldNum" sz="quarter" idx="12"/>
          </p:nvPr>
        </p:nvSpPr>
        <p:spPr/>
        <p:txBody>
          <a:bodyPr/>
          <a:lstStyle/>
          <a:p>
            <a:fld id="{BF6034DD-0D2B-40E0-AAE5-90F86743E089}" type="slidenum">
              <a:rPr lang="en-IN" smtClean="0"/>
              <a:t>‹#›</a:t>
            </a:fld>
            <a:endParaRPr lang="en-IN"/>
          </a:p>
        </p:txBody>
      </p:sp>
    </p:spTree>
    <p:extLst>
      <p:ext uri="{BB962C8B-B14F-4D97-AF65-F5344CB8AC3E}">
        <p14:creationId xmlns:p14="http://schemas.microsoft.com/office/powerpoint/2010/main" val="31027866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71FC7D-537D-9F3A-3928-E691C863D64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838B11C-8D55-5DBC-59D8-41EDAFEB6B1B}"/>
              </a:ext>
            </a:extLst>
          </p:cNvPr>
          <p:cNvSpPr>
            <a:spLocks noGrp="1"/>
          </p:cNvSpPr>
          <p:nvPr>
            <p:ph type="dt" sz="half" idx="10"/>
          </p:nvPr>
        </p:nvSpPr>
        <p:spPr/>
        <p:txBody>
          <a:bodyPr/>
          <a:lstStyle/>
          <a:p>
            <a:fld id="{8C94FA8F-9C8B-4CA6-AF16-45DEBF7E1B2B}" type="datetimeFigureOut">
              <a:rPr lang="en-IN" smtClean="0"/>
              <a:t>08-04-2023</a:t>
            </a:fld>
            <a:endParaRPr lang="en-IN"/>
          </a:p>
        </p:txBody>
      </p:sp>
      <p:sp>
        <p:nvSpPr>
          <p:cNvPr id="4" name="Footer Placeholder 3">
            <a:extLst>
              <a:ext uri="{FF2B5EF4-FFF2-40B4-BE49-F238E27FC236}">
                <a16:creationId xmlns:a16="http://schemas.microsoft.com/office/drawing/2014/main" id="{268D9434-7551-3243-6B9F-1F454476770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084CE05-2A3D-3641-F729-EF4203163E47}"/>
              </a:ext>
            </a:extLst>
          </p:cNvPr>
          <p:cNvSpPr>
            <a:spLocks noGrp="1"/>
          </p:cNvSpPr>
          <p:nvPr>
            <p:ph type="sldNum" sz="quarter" idx="12"/>
          </p:nvPr>
        </p:nvSpPr>
        <p:spPr/>
        <p:txBody>
          <a:bodyPr/>
          <a:lstStyle/>
          <a:p>
            <a:fld id="{BF6034DD-0D2B-40E0-AAE5-90F86743E089}" type="slidenum">
              <a:rPr lang="en-IN" smtClean="0"/>
              <a:t>‹#›</a:t>
            </a:fld>
            <a:endParaRPr lang="en-IN"/>
          </a:p>
        </p:txBody>
      </p:sp>
    </p:spTree>
    <p:extLst>
      <p:ext uri="{BB962C8B-B14F-4D97-AF65-F5344CB8AC3E}">
        <p14:creationId xmlns:p14="http://schemas.microsoft.com/office/powerpoint/2010/main" val="11148603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1B381D5-46C2-69C1-CB12-FA6D0B6B4C16}"/>
              </a:ext>
            </a:extLst>
          </p:cNvPr>
          <p:cNvSpPr>
            <a:spLocks noGrp="1"/>
          </p:cNvSpPr>
          <p:nvPr>
            <p:ph type="dt" sz="half" idx="10"/>
          </p:nvPr>
        </p:nvSpPr>
        <p:spPr/>
        <p:txBody>
          <a:bodyPr/>
          <a:lstStyle/>
          <a:p>
            <a:fld id="{8C94FA8F-9C8B-4CA6-AF16-45DEBF7E1B2B}" type="datetimeFigureOut">
              <a:rPr lang="en-IN" smtClean="0"/>
              <a:t>08-04-2023</a:t>
            </a:fld>
            <a:endParaRPr lang="en-IN"/>
          </a:p>
        </p:txBody>
      </p:sp>
      <p:sp>
        <p:nvSpPr>
          <p:cNvPr id="3" name="Footer Placeholder 2">
            <a:extLst>
              <a:ext uri="{FF2B5EF4-FFF2-40B4-BE49-F238E27FC236}">
                <a16:creationId xmlns:a16="http://schemas.microsoft.com/office/drawing/2014/main" id="{226E1619-4A76-08AF-3B11-E1AF41409EC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AC6E7EFD-C252-0574-64F0-F121406A2B9F}"/>
              </a:ext>
            </a:extLst>
          </p:cNvPr>
          <p:cNvSpPr>
            <a:spLocks noGrp="1"/>
          </p:cNvSpPr>
          <p:nvPr>
            <p:ph type="sldNum" sz="quarter" idx="12"/>
          </p:nvPr>
        </p:nvSpPr>
        <p:spPr/>
        <p:txBody>
          <a:bodyPr/>
          <a:lstStyle/>
          <a:p>
            <a:fld id="{BF6034DD-0D2B-40E0-AAE5-90F86743E089}" type="slidenum">
              <a:rPr lang="en-IN" smtClean="0"/>
              <a:t>‹#›</a:t>
            </a:fld>
            <a:endParaRPr lang="en-IN"/>
          </a:p>
        </p:txBody>
      </p:sp>
    </p:spTree>
    <p:extLst>
      <p:ext uri="{BB962C8B-B14F-4D97-AF65-F5344CB8AC3E}">
        <p14:creationId xmlns:p14="http://schemas.microsoft.com/office/powerpoint/2010/main" val="37603568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168827-2501-3B0A-5AF4-E2540069111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59FB47E-556F-9F25-4F8A-971B333C0E2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7F10B14-BB2C-23AC-95FC-46C1162F334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EBD991E-5637-35E2-44C4-A129046CA400}"/>
              </a:ext>
            </a:extLst>
          </p:cNvPr>
          <p:cNvSpPr>
            <a:spLocks noGrp="1"/>
          </p:cNvSpPr>
          <p:nvPr>
            <p:ph type="dt" sz="half" idx="10"/>
          </p:nvPr>
        </p:nvSpPr>
        <p:spPr/>
        <p:txBody>
          <a:bodyPr/>
          <a:lstStyle/>
          <a:p>
            <a:fld id="{8C94FA8F-9C8B-4CA6-AF16-45DEBF7E1B2B}" type="datetimeFigureOut">
              <a:rPr lang="en-IN" smtClean="0"/>
              <a:t>08-04-2023</a:t>
            </a:fld>
            <a:endParaRPr lang="en-IN"/>
          </a:p>
        </p:txBody>
      </p:sp>
      <p:sp>
        <p:nvSpPr>
          <p:cNvPr id="6" name="Footer Placeholder 5">
            <a:extLst>
              <a:ext uri="{FF2B5EF4-FFF2-40B4-BE49-F238E27FC236}">
                <a16:creationId xmlns:a16="http://schemas.microsoft.com/office/drawing/2014/main" id="{B0CCEF44-D369-D2B2-06DA-25C3B565394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468A610-A926-0326-E411-36AE9F302B47}"/>
              </a:ext>
            </a:extLst>
          </p:cNvPr>
          <p:cNvSpPr>
            <a:spLocks noGrp="1"/>
          </p:cNvSpPr>
          <p:nvPr>
            <p:ph type="sldNum" sz="quarter" idx="12"/>
          </p:nvPr>
        </p:nvSpPr>
        <p:spPr/>
        <p:txBody>
          <a:bodyPr/>
          <a:lstStyle/>
          <a:p>
            <a:fld id="{BF6034DD-0D2B-40E0-AAE5-90F86743E089}" type="slidenum">
              <a:rPr lang="en-IN" smtClean="0"/>
              <a:t>‹#›</a:t>
            </a:fld>
            <a:endParaRPr lang="en-IN"/>
          </a:p>
        </p:txBody>
      </p:sp>
    </p:spTree>
    <p:extLst>
      <p:ext uri="{BB962C8B-B14F-4D97-AF65-F5344CB8AC3E}">
        <p14:creationId xmlns:p14="http://schemas.microsoft.com/office/powerpoint/2010/main" val="17391217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AC612B-E697-21EF-C59A-8E79ACBCE2E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0CAF823-8FD2-82D1-9BA7-E88364EE493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5E9794F-0B63-588D-AFA5-0B96D96CECB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20D8943-8FBC-D2AE-B9B3-C2D9419F5B15}"/>
              </a:ext>
            </a:extLst>
          </p:cNvPr>
          <p:cNvSpPr>
            <a:spLocks noGrp="1"/>
          </p:cNvSpPr>
          <p:nvPr>
            <p:ph type="dt" sz="half" idx="10"/>
          </p:nvPr>
        </p:nvSpPr>
        <p:spPr/>
        <p:txBody>
          <a:bodyPr/>
          <a:lstStyle/>
          <a:p>
            <a:fld id="{8C94FA8F-9C8B-4CA6-AF16-45DEBF7E1B2B}" type="datetimeFigureOut">
              <a:rPr lang="en-IN" smtClean="0"/>
              <a:t>08-04-2023</a:t>
            </a:fld>
            <a:endParaRPr lang="en-IN"/>
          </a:p>
        </p:txBody>
      </p:sp>
      <p:sp>
        <p:nvSpPr>
          <p:cNvPr id="6" name="Footer Placeholder 5">
            <a:extLst>
              <a:ext uri="{FF2B5EF4-FFF2-40B4-BE49-F238E27FC236}">
                <a16:creationId xmlns:a16="http://schemas.microsoft.com/office/drawing/2014/main" id="{9E8D05F3-8704-4F88-7229-3A60BAA21C1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1A3284B-52FF-EDE1-5418-C7FEE1E3C0F8}"/>
              </a:ext>
            </a:extLst>
          </p:cNvPr>
          <p:cNvSpPr>
            <a:spLocks noGrp="1"/>
          </p:cNvSpPr>
          <p:nvPr>
            <p:ph type="sldNum" sz="quarter" idx="12"/>
          </p:nvPr>
        </p:nvSpPr>
        <p:spPr/>
        <p:txBody>
          <a:bodyPr/>
          <a:lstStyle/>
          <a:p>
            <a:fld id="{BF6034DD-0D2B-40E0-AAE5-90F86743E089}" type="slidenum">
              <a:rPr lang="en-IN" smtClean="0"/>
              <a:t>‹#›</a:t>
            </a:fld>
            <a:endParaRPr lang="en-IN"/>
          </a:p>
        </p:txBody>
      </p:sp>
    </p:spTree>
    <p:extLst>
      <p:ext uri="{BB962C8B-B14F-4D97-AF65-F5344CB8AC3E}">
        <p14:creationId xmlns:p14="http://schemas.microsoft.com/office/powerpoint/2010/main" val="31875771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84F9A68-1D9B-5EC4-F2A2-9DBE55CF6F4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047B86F-B78B-0CB9-A1BE-52C92E98E7B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A8A0154-ABEE-A113-038F-50797E230EC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C94FA8F-9C8B-4CA6-AF16-45DEBF7E1B2B}" type="datetimeFigureOut">
              <a:rPr lang="en-IN" smtClean="0"/>
              <a:t>08-04-2023</a:t>
            </a:fld>
            <a:endParaRPr lang="en-IN"/>
          </a:p>
        </p:txBody>
      </p:sp>
      <p:sp>
        <p:nvSpPr>
          <p:cNvPr id="5" name="Footer Placeholder 4">
            <a:extLst>
              <a:ext uri="{FF2B5EF4-FFF2-40B4-BE49-F238E27FC236}">
                <a16:creationId xmlns:a16="http://schemas.microsoft.com/office/drawing/2014/main" id="{5642193C-4EAC-7288-E7B9-47AE3732CC9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6256A767-CDC8-A228-DC89-E080838033E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F6034DD-0D2B-40E0-AAE5-90F86743E089}" type="slidenum">
              <a:rPr lang="en-IN" smtClean="0"/>
              <a:t>‹#›</a:t>
            </a:fld>
            <a:endParaRPr lang="en-IN"/>
          </a:p>
        </p:txBody>
      </p:sp>
    </p:spTree>
    <p:extLst>
      <p:ext uri="{BB962C8B-B14F-4D97-AF65-F5344CB8AC3E}">
        <p14:creationId xmlns:p14="http://schemas.microsoft.com/office/powerpoint/2010/main" val="5217628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1709F1D5-B0F1-4714-A239-E5B61C1619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Rounded Corners 33">
            <a:extLst>
              <a:ext uri="{FF2B5EF4-FFF2-40B4-BE49-F238E27FC236}">
                <a16:creationId xmlns:a16="http://schemas.microsoft.com/office/drawing/2014/main" id="{228FB460-D3FF-4440-A020-05982A09E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40546" y="1011045"/>
            <a:ext cx="4369859" cy="4369859"/>
          </a:xfrm>
          <a:prstGeom prst="roundRect">
            <a:avLst>
              <a:gd name="adj" fmla="val 275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5E5A46E-76D7-AAA2-74FF-66FF7245F99C}"/>
              </a:ext>
            </a:extLst>
          </p:cNvPr>
          <p:cNvSpPr>
            <a:spLocks noGrp="1"/>
          </p:cNvSpPr>
          <p:nvPr>
            <p:ph type="ctrTitle"/>
          </p:nvPr>
        </p:nvSpPr>
        <p:spPr>
          <a:xfrm>
            <a:off x="816516" y="1045754"/>
            <a:ext cx="4185790" cy="3701058"/>
          </a:xfrm>
        </p:spPr>
        <p:txBody>
          <a:bodyPr vert="horz" lIns="91440" tIns="45720" rIns="91440" bIns="45720" rtlCol="0" anchor="ctr">
            <a:normAutofit/>
          </a:bodyPr>
          <a:lstStyle/>
          <a:p>
            <a:pPr algn="l"/>
            <a:r>
              <a:rPr lang="en-IN" sz="4400">
                <a:solidFill>
                  <a:srgbClr val="FFFFFF"/>
                </a:solidFill>
              </a:rPr>
              <a:t>Bluetooth controlled pick and place robot</a:t>
            </a:r>
            <a:endParaRPr lang="en-US" sz="4400" kern="1200" dirty="0">
              <a:solidFill>
                <a:srgbClr val="FFFFFF"/>
              </a:solidFill>
              <a:latin typeface="+mj-lt"/>
              <a:ea typeface="+mj-ea"/>
              <a:cs typeface="+mj-cs"/>
            </a:endParaRPr>
          </a:p>
        </p:txBody>
      </p:sp>
      <p:sp>
        <p:nvSpPr>
          <p:cNvPr id="36" name="Freeform: Shape 35">
            <a:extLst>
              <a:ext uri="{FF2B5EF4-FFF2-40B4-BE49-F238E27FC236}">
                <a16:creationId xmlns:a16="http://schemas.microsoft.com/office/drawing/2014/main" id="{14847E93-7DC1-4D4B-8829-B19AA7137C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8" name="Freeform: Shape 37">
            <a:extLst>
              <a:ext uri="{FF2B5EF4-FFF2-40B4-BE49-F238E27FC236}">
                <a16:creationId xmlns:a16="http://schemas.microsoft.com/office/drawing/2014/main" id="{5566D6E1-03A1-4D73-A4E0-35D74D568A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id="{9F835A99-04AC-494A-A572-AFE8413CC9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Subtitle 2">
            <a:extLst>
              <a:ext uri="{FF2B5EF4-FFF2-40B4-BE49-F238E27FC236}">
                <a16:creationId xmlns:a16="http://schemas.microsoft.com/office/drawing/2014/main" id="{988890AA-8407-B7C2-F1B6-4E537627A095}"/>
              </a:ext>
            </a:extLst>
          </p:cNvPr>
          <p:cNvSpPr>
            <a:spLocks noGrp="1"/>
          </p:cNvSpPr>
          <p:nvPr>
            <p:ph type="subTitle" idx="1"/>
          </p:nvPr>
        </p:nvSpPr>
        <p:spPr>
          <a:xfrm>
            <a:off x="6096000" y="820880"/>
            <a:ext cx="5257799" cy="4889350"/>
          </a:xfrm>
        </p:spPr>
        <p:txBody>
          <a:bodyPr vert="horz" lIns="91440" tIns="45720" rIns="91440" bIns="45720" rtlCol="0" anchor="t">
            <a:normAutofit/>
          </a:bodyPr>
          <a:lstStyle/>
          <a:p>
            <a:pPr indent="-228600" algn="l">
              <a:buFont typeface="Arial" panose="020B0604020202020204" pitchFamily="34" charset="0"/>
              <a:buChar char="•"/>
            </a:pPr>
            <a:r>
              <a:rPr lang="en-US" sz="2800">
                <a:latin typeface="Times New Roman" panose="02020603050405020304" pitchFamily="18" charset="0"/>
                <a:cs typeface="Times New Roman" panose="02020603050405020304" pitchFamily="18" charset="0"/>
              </a:rPr>
              <a:t>Jayapreetha.S  (211419105053)</a:t>
            </a:r>
          </a:p>
          <a:p>
            <a:pPr indent="-228600" algn="l">
              <a:buFont typeface="Arial" panose="020B0604020202020204" pitchFamily="34" charset="0"/>
              <a:buChar char="•"/>
            </a:pPr>
            <a:r>
              <a:rPr lang="en-US" sz="2800">
                <a:latin typeface="Times New Roman" panose="02020603050405020304" pitchFamily="18" charset="0"/>
                <a:cs typeface="Times New Roman" panose="02020603050405020304" pitchFamily="18" charset="0"/>
              </a:rPr>
              <a:t>Anjali.M (211419105008)</a:t>
            </a:r>
          </a:p>
          <a:p>
            <a:pPr indent="-228600" algn="l">
              <a:buFont typeface="Arial" panose="020B0604020202020204" pitchFamily="34" charset="0"/>
              <a:buChar char="•"/>
            </a:pPr>
            <a:r>
              <a:rPr lang="en-US" sz="2800">
                <a:latin typeface="Times New Roman" panose="02020603050405020304" pitchFamily="18" charset="0"/>
                <a:cs typeface="Times New Roman" panose="02020603050405020304" pitchFamily="18" charset="0"/>
              </a:rPr>
              <a:t>Sanjeetha.M (211419105124)</a:t>
            </a:r>
          </a:p>
          <a:p>
            <a:pPr algn="l"/>
            <a:endParaRPr lang="en-US"/>
          </a:p>
          <a:p>
            <a:pPr algn="l"/>
            <a:r>
              <a:rPr lang="en-US" b="1"/>
              <a:t>                                  </a:t>
            </a:r>
          </a:p>
          <a:p>
            <a:pPr algn="l"/>
            <a:r>
              <a:rPr lang="en-US" b="1"/>
              <a:t>                                    Guided by</a:t>
            </a:r>
          </a:p>
          <a:p>
            <a:pPr algn="l"/>
            <a:r>
              <a:rPr lang="en-US" b="1"/>
              <a:t>                               </a:t>
            </a:r>
            <a:r>
              <a:rPr lang="en-US"/>
              <a:t>Dr.S.Selvi,M.E,Ph.D…</a:t>
            </a:r>
          </a:p>
          <a:p>
            <a:pPr algn="l"/>
            <a:r>
              <a:rPr lang="en-US"/>
              <a:t>                               Professor and Head,</a:t>
            </a:r>
          </a:p>
          <a:p>
            <a:pPr algn="l"/>
            <a:r>
              <a:rPr lang="en-US"/>
              <a:t>                             </a:t>
            </a:r>
          </a:p>
          <a:p>
            <a:pPr algn="l"/>
            <a:r>
              <a:rPr lang="en-US"/>
              <a:t>                                </a:t>
            </a:r>
          </a:p>
          <a:p>
            <a:pPr indent="-228600" algn="l">
              <a:buFont typeface="Arial" panose="020B0604020202020204" pitchFamily="34" charset="0"/>
              <a:buChar char="•"/>
            </a:pPr>
            <a:endParaRPr lang="en-US" dirty="0"/>
          </a:p>
        </p:txBody>
      </p:sp>
      <p:sp>
        <p:nvSpPr>
          <p:cNvPr id="42" name="Freeform: Shape 41">
            <a:extLst>
              <a:ext uri="{FF2B5EF4-FFF2-40B4-BE49-F238E27FC236}">
                <a16:creationId xmlns:a16="http://schemas.microsoft.com/office/drawing/2014/main" id="{7B786209-1B0B-4CA9-9BDD-F7327066A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2D2964BB-484D-45AE-AD66-D407D06296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418308"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6691AC69-A76E-4DAB-B565-468B6B87AC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132972"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13382784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5C1CCBC-72E8-1D34-1D2B-64948E5692B2}"/>
              </a:ext>
            </a:extLst>
          </p:cNvPr>
          <p:cNvSpPr>
            <a:spLocks noGrp="1"/>
          </p:cNvSpPr>
          <p:nvPr>
            <p:ph type="title"/>
          </p:nvPr>
        </p:nvSpPr>
        <p:spPr>
          <a:xfrm>
            <a:off x="838200" y="365125"/>
            <a:ext cx="10515600" cy="1078525"/>
          </a:xfrm>
        </p:spPr>
        <p:txBody>
          <a:bodyPr>
            <a:normAutofit/>
          </a:bodyPr>
          <a:lstStyle/>
          <a:p>
            <a:r>
              <a:rPr lang="en-IN" sz="5400" b="1" dirty="0"/>
              <a:t>BLOCK</a:t>
            </a:r>
            <a:r>
              <a:rPr lang="en-IN" sz="5400" dirty="0"/>
              <a:t> </a:t>
            </a:r>
            <a:r>
              <a:rPr lang="en-IN" sz="5400" b="1" dirty="0"/>
              <a:t>DIAGRAM</a:t>
            </a:r>
            <a:r>
              <a:rPr lang="en-IN" sz="5400" dirty="0"/>
              <a:t> </a:t>
            </a:r>
            <a:r>
              <a:rPr lang="en-IN" sz="5400" b="1" dirty="0"/>
              <a:t>EXPLANATION</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117A70A-99B1-8552-529E-DD7067376B32}"/>
              </a:ext>
            </a:extLst>
          </p:cNvPr>
          <p:cNvSpPr>
            <a:spLocks noGrp="1"/>
          </p:cNvSpPr>
          <p:nvPr>
            <p:ph idx="1"/>
          </p:nvPr>
        </p:nvSpPr>
        <p:spPr>
          <a:xfrm>
            <a:off x="838200" y="1929384"/>
            <a:ext cx="10515600" cy="4251960"/>
          </a:xfrm>
        </p:spPr>
        <p:txBody>
          <a:bodyPr>
            <a:normAutofit/>
          </a:bodyPr>
          <a:lstStyle/>
          <a:p>
            <a:pPr>
              <a:lnSpc>
                <a:spcPct val="100000"/>
              </a:lnSpc>
            </a:pPr>
            <a:r>
              <a:rPr lang="en-IN" sz="2200" dirty="0">
                <a:latin typeface="Times New Roman" panose="02020603050405020304" pitchFamily="18" charset="0"/>
                <a:cs typeface="Times New Roman" panose="02020603050405020304" pitchFamily="18" charset="0"/>
              </a:rPr>
              <a:t>The project contain 2 sections</a:t>
            </a:r>
          </a:p>
          <a:p>
            <a:pPr marL="0" indent="0">
              <a:lnSpc>
                <a:spcPct val="100000"/>
              </a:lnSpc>
              <a:buNone/>
            </a:pPr>
            <a:r>
              <a:rPr lang="en-IN" sz="2200" dirty="0">
                <a:latin typeface="Times New Roman" panose="02020603050405020304" pitchFamily="18" charset="0"/>
                <a:cs typeface="Times New Roman" panose="02020603050405020304" pitchFamily="18" charset="0"/>
              </a:rPr>
              <a:t>    1.Robot(Receiver end)</a:t>
            </a:r>
          </a:p>
          <a:p>
            <a:pPr marL="0" indent="0">
              <a:lnSpc>
                <a:spcPct val="100000"/>
              </a:lnSpc>
              <a:buNone/>
            </a:pPr>
            <a:r>
              <a:rPr lang="en-IN" sz="2200" dirty="0">
                <a:latin typeface="Times New Roman" panose="02020603050405020304" pitchFamily="18" charset="0"/>
                <a:cs typeface="Times New Roman" panose="02020603050405020304" pitchFamily="18" charset="0"/>
              </a:rPr>
              <a:t>    2.Control section(Transmitting end)</a:t>
            </a:r>
          </a:p>
          <a:p>
            <a:pPr>
              <a:lnSpc>
                <a:spcPct val="100000"/>
              </a:lnSpc>
            </a:pPr>
            <a:r>
              <a:rPr lang="en-IN" sz="2200" dirty="0">
                <a:latin typeface="Times New Roman" panose="02020603050405020304" pitchFamily="18" charset="0"/>
                <a:cs typeface="Times New Roman" panose="02020603050405020304" pitchFamily="18" charset="0"/>
              </a:rPr>
              <a:t>A bluetooth enabled android phone will serve as the controller. Bluetooth on a mobile will carry the commands needed to operate the robot</a:t>
            </a:r>
          </a:p>
          <a:p>
            <a:pPr>
              <a:lnSpc>
                <a:spcPct val="100000"/>
              </a:lnSpc>
            </a:pPr>
            <a:r>
              <a:rPr lang="en-IN" sz="2200" dirty="0">
                <a:latin typeface="Times New Roman" panose="02020603050405020304" pitchFamily="18" charset="0"/>
                <a:cs typeface="Times New Roman" panose="02020603050405020304" pitchFamily="18" charset="0"/>
              </a:rPr>
              <a:t>The receiving end will also feature a bluetooth module. In order for the bluetooth device to communicate with one another ,they must be paired.</a:t>
            </a:r>
          </a:p>
          <a:p>
            <a:pPr>
              <a:lnSpc>
                <a:spcPct val="100000"/>
              </a:lnSpc>
            </a:pPr>
            <a:r>
              <a:rPr lang="en-IN" sz="2200" dirty="0">
                <a:latin typeface="Times New Roman" panose="02020603050405020304" pitchFamily="18" charset="0"/>
                <a:cs typeface="Times New Roman" panose="02020603050405020304" pitchFamily="18" charset="0"/>
              </a:rPr>
              <a:t>All information from the bluetooth module sending end will immediately be received by the bluetooth module receiving end. The microcontrollers check the information against the stored information and act accordingly</a:t>
            </a:r>
          </a:p>
          <a:p>
            <a:endParaRPr lang="en-IN" sz="2200" dirty="0"/>
          </a:p>
        </p:txBody>
      </p:sp>
    </p:spTree>
    <p:extLst>
      <p:ext uri="{BB962C8B-B14F-4D97-AF65-F5344CB8AC3E}">
        <p14:creationId xmlns:p14="http://schemas.microsoft.com/office/powerpoint/2010/main" val="39207410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D2BCA80-F61E-17AF-879E-EBA0DDA8A788}"/>
              </a:ext>
            </a:extLst>
          </p:cNvPr>
          <p:cNvSpPr>
            <a:spLocks noGrp="1"/>
          </p:cNvSpPr>
          <p:nvPr>
            <p:ph type="title"/>
          </p:nvPr>
        </p:nvSpPr>
        <p:spPr>
          <a:xfrm>
            <a:off x="838200" y="365125"/>
            <a:ext cx="10515600" cy="1325563"/>
          </a:xfrm>
        </p:spPr>
        <p:txBody>
          <a:bodyPr>
            <a:normAutofit/>
          </a:bodyPr>
          <a:lstStyle/>
          <a:p>
            <a:r>
              <a:rPr lang="en-IN" sz="5400" dirty="0">
                <a:latin typeface="+mn-lt"/>
              </a:rPr>
              <a:t>HARDWARE</a:t>
            </a:r>
            <a:r>
              <a:rPr lang="en-IN" sz="5400" dirty="0"/>
              <a:t> </a:t>
            </a:r>
            <a:r>
              <a:rPr lang="en-IN" sz="5400" dirty="0">
                <a:latin typeface="+mn-lt"/>
              </a:rPr>
              <a:t>REQUIREMENTS</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20462D3-375A-4D5A-DFF8-72F22F8533B0}"/>
              </a:ext>
            </a:extLst>
          </p:cNvPr>
          <p:cNvSpPr>
            <a:spLocks noGrp="1"/>
          </p:cNvSpPr>
          <p:nvPr>
            <p:ph idx="1"/>
          </p:nvPr>
        </p:nvSpPr>
        <p:spPr>
          <a:xfrm>
            <a:off x="1007364" y="1929384"/>
            <a:ext cx="10515600" cy="4251960"/>
          </a:xfrm>
        </p:spPr>
        <p:txBody>
          <a:bodyPr>
            <a:normAutofit/>
          </a:bodyPr>
          <a:lstStyle/>
          <a:p>
            <a:pPr>
              <a:lnSpc>
                <a:spcPct val="150000"/>
              </a:lnSpc>
            </a:pPr>
            <a:r>
              <a:rPr lang="en-IN" sz="2400" dirty="0">
                <a:latin typeface="Times New Roman" panose="02020603050405020304" pitchFamily="18" charset="0"/>
                <a:cs typeface="Times New Roman" panose="02020603050405020304" pitchFamily="18" charset="0"/>
              </a:rPr>
              <a:t>Battery-lead acid battery</a:t>
            </a:r>
          </a:p>
          <a:p>
            <a:pPr>
              <a:lnSpc>
                <a:spcPct val="150000"/>
              </a:lnSpc>
            </a:pPr>
            <a:r>
              <a:rPr lang="en-IN" sz="2400" dirty="0">
                <a:latin typeface="Times New Roman" panose="02020603050405020304" pitchFamily="18" charset="0"/>
                <a:cs typeface="Times New Roman" panose="02020603050405020304" pitchFamily="18" charset="0"/>
              </a:rPr>
              <a:t>Microcontroller-16F877A</a:t>
            </a:r>
          </a:p>
          <a:p>
            <a:pPr>
              <a:lnSpc>
                <a:spcPct val="150000"/>
              </a:lnSpc>
            </a:pPr>
            <a:r>
              <a:rPr lang="en-IN" sz="2400" dirty="0">
                <a:latin typeface="Times New Roman" panose="02020603050405020304" pitchFamily="18" charset="0"/>
                <a:cs typeface="Times New Roman" panose="02020603050405020304" pitchFamily="18" charset="0"/>
              </a:rPr>
              <a:t>Relay board-ULN2003A(Driver unit)</a:t>
            </a:r>
          </a:p>
          <a:p>
            <a:pPr>
              <a:lnSpc>
                <a:spcPct val="150000"/>
              </a:lnSpc>
            </a:pPr>
            <a:r>
              <a:rPr lang="en-IN" sz="2400" dirty="0">
                <a:latin typeface="Times New Roman" panose="02020603050405020304" pitchFamily="18" charset="0"/>
                <a:cs typeface="Times New Roman" panose="02020603050405020304" pitchFamily="18" charset="0"/>
              </a:rPr>
              <a:t>DC motor- 12V DC, 1000rpm</a:t>
            </a:r>
          </a:p>
          <a:p>
            <a:pPr>
              <a:lnSpc>
                <a:spcPct val="150000"/>
              </a:lnSpc>
            </a:pPr>
            <a:r>
              <a:rPr lang="en-IN" sz="2400" dirty="0">
                <a:latin typeface="Times New Roman" panose="02020603050405020304" pitchFamily="18" charset="0"/>
                <a:cs typeface="Times New Roman" panose="02020603050405020304" pitchFamily="18" charset="0"/>
              </a:rPr>
              <a:t>Bluetooth module-HC-05</a:t>
            </a:r>
          </a:p>
        </p:txBody>
      </p:sp>
    </p:spTree>
    <p:extLst>
      <p:ext uri="{BB962C8B-B14F-4D97-AF65-F5344CB8AC3E}">
        <p14:creationId xmlns:p14="http://schemas.microsoft.com/office/powerpoint/2010/main" val="3496450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FF528DF-A8A6-3B4A-5027-307D7BD5116D}"/>
              </a:ext>
            </a:extLst>
          </p:cNvPr>
          <p:cNvSpPr>
            <a:spLocks noGrp="1"/>
          </p:cNvSpPr>
          <p:nvPr>
            <p:ph type="title"/>
          </p:nvPr>
        </p:nvSpPr>
        <p:spPr>
          <a:xfrm>
            <a:off x="838200" y="365125"/>
            <a:ext cx="10515600" cy="1325563"/>
          </a:xfrm>
        </p:spPr>
        <p:txBody>
          <a:bodyPr>
            <a:normAutofit/>
          </a:bodyPr>
          <a:lstStyle/>
          <a:p>
            <a:r>
              <a:rPr lang="en-IN" sz="5400"/>
              <a:t>BATTERY</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3BE831D-E730-63CB-704D-16D48081A3B4}"/>
              </a:ext>
            </a:extLst>
          </p:cNvPr>
          <p:cNvSpPr>
            <a:spLocks noGrp="1"/>
          </p:cNvSpPr>
          <p:nvPr>
            <p:ph idx="1"/>
          </p:nvPr>
        </p:nvSpPr>
        <p:spPr>
          <a:xfrm>
            <a:off x="838200" y="1929384"/>
            <a:ext cx="10515600" cy="4251960"/>
          </a:xfrm>
        </p:spPr>
        <p:txBody>
          <a:bodyPr>
            <a:normAutofit/>
          </a:bodyPr>
          <a:lstStyle/>
          <a:p>
            <a:pPr>
              <a:lnSpc>
                <a:spcPct val="150000"/>
              </a:lnSpc>
            </a:pPr>
            <a:r>
              <a:rPr lang="en-IN" sz="2200" dirty="0">
                <a:effectLst/>
                <a:latin typeface="Times New Roman" panose="02020603050405020304" pitchFamily="18" charset="0"/>
                <a:ea typeface="Calibri" panose="020F0502020204030204" pitchFamily="34" charset="0"/>
              </a:rPr>
              <a:t>In isolated systems away from the grid, batteries are used for storage of excess solar energy converted into electrical energy.  The only exceptions are isolated sunshine load such as irrigation pumps or drinking water supplies for storage.  </a:t>
            </a:r>
          </a:p>
          <a:p>
            <a:pPr marL="342900" lvl="0" indent="-342900">
              <a:spcAft>
                <a:spcPts val="800"/>
              </a:spcAft>
              <a:buFont typeface="+mj-lt"/>
              <a:buAutoNum type="arabicParenBoth"/>
              <a:tabLst>
                <a:tab pos="914400" algn="l"/>
              </a:tabLst>
            </a:pPr>
            <a:r>
              <a:rPr lang="en-IN" sz="2200" dirty="0">
                <a:effectLst/>
                <a:latin typeface="Times New Roman" panose="02020603050405020304" pitchFamily="18" charset="0"/>
                <a:ea typeface="Calibri" panose="020F0502020204030204" pitchFamily="34" charset="0"/>
              </a:rPr>
              <a:t>Low cost</a:t>
            </a:r>
            <a:endParaRPr lang="en-US" sz="2200" dirty="0">
              <a:effectLst/>
              <a:latin typeface="Times New Roman" panose="02020603050405020304" pitchFamily="18" charset="0"/>
              <a:ea typeface="Calibri" panose="020F0502020204030204" pitchFamily="34" charset="0"/>
            </a:endParaRPr>
          </a:p>
          <a:p>
            <a:pPr marL="342900" lvl="0" indent="-342900">
              <a:spcAft>
                <a:spcPts val="800"/>
              </a:spcAft>
              <a:buFont typeface="+mj-lt"/>
              <a:buAutoNum type="arabicParenBoth"/>
              <a:tabLst>
                <a:tab pos="914400" algn="l"/>
              </a:tabLst>
            </a:pPr>
            <a:r>
              <a:rPr lang="en-IN" sz="2200" dirty="0">
                <a:effectLst/>
                <a:latin typeface="Times New Roman" panose="02020603050405020304" pitchFamily="18" charset="0"/>
                <a:ea typeface="Calibri" panose="020F0502020204030204" pitchFamily="34" charset="0"/>
              </a:rPr>
              <a:t>Long life</a:t>
            </a:r>
            <a:endParaRPr lang="en-US" sz="2200" dirty="0">
              <a:effectLst/>
              <a:latin typeface="Times New Roman" panose="02020603050405020304" pitchFamily="18" charset="0"/>
              <a:ea typeface="Calibri" panose="020F0502020204030204" pitchFamily="34" charset="0"/>
            </a:endParaRPr>
          </a:p>
          <a:p>
            <a:pPr marL="342900" lvl="0" indent="-342900">
              <a:spcAft>
                <a:spcPts val="800"/>
              </a:spcAft>
              <a:buFont typeface="+mj-lt"/>
              <a:buAutoNum type="arabicParenBoth"/>
              <a:tabLst>
                <a:tab pos="914400" algn="l"/>
              </a:tabLst>
            </a:pPr>
            <a:r>
              <a:rPr lang="en-IN" sz="2200" dirty="0">
                <a:effectLst/>
                <a:latin typeface="Times New Roman" panose="02020603050405020304" pitchFamily="18" charset="0"/>
                <a:ea typeface="Calibri" panose="020F0502020204030204" pitchFamily="34" charset="0"/>
              </a:rPr>
              <a:t>High reliability</a:t>
            </a:r>
            <a:endParaRPr lang="en-US" sz="2200" dirty="0">
              <a:effectLst/>
              <a:latin typeface="Times New Roman" panose="02020603050405020304" pitchFamily="18" charset="0"/>
              <a:ea typeface="Calibri" panose="020F0502020204030204" pitchFamily="34" charset="0"/>
            </a:endParaRPr>
          </a:p>
          <a:p>
            <a:pPr marL="342900" lvl="0" indent="-342900">
              <a:spcAft>
                <a:spcPts val="800"/>
              </a:spcAft>
              <a:buFont typeface="+mj-lt"/>
              <a:buAutoNum type="arabicParenBoth"/>
              <a:tabLst>
                <a:tab pos="914400" algn="l"/>
              </a:tabLst>
            </a:pPr>
            <a:r>
              <a:rPr lang="en-IN" sz="2200" dirty="0">
                <a:effectLst/>
                <a:latin typeface="Times New Roman" panose="02020603050405020304" pitchFamily="18" charset="0"/>
                <a:ea typeface="Calibri" panose="020F0502020204030204" pitchFamily="34" charset="0"/>
              </a:rPr>
              <a:t>High overall efficiency</a:t>
            </a:r>
            <a:endParaRPr lang="en-US" sz="2200" dirty="0">
              <a:effectLst/>
              <a:latin typeface="Times New Roman" panose="02020603050405020304" pitchFamily="18" charset="0"/>
              <a:ea typeface="Calibri" panose="020F0502020204030204" pitchFamily="34" charset="0"/>
            </a:endParaRPr>
          </a:p>
          <a:p>
            <a:pPr marL="342900" lvl="0" indent="-342900">
              <a:spcAft>
                <a:spcPts val="800"/>
              </a:spcAft>
              <a:buFont typeface="+mj-lt"/>
              <a:buAutoNum type="arabicParenBoth"/>
              <a:tabLst>
                <a:tab pos="914400" algn="l"/>
              </a:tabLst>
            </a:pPr>
            <a:r>
              <a:rPr lang="en-IN" sz="2200" dirty="0">
                <a:effectLst/>
                <a:latin typeface="Times New Roman" panose="02020603050405020304" pitchFamily="18" charset="0"/>
                <a:ea typeface="Calibri" panose="020F0502020204030204" pitchFamily="34" charset="0"/>
              </a:rPr>
              <a:t>Low discharge</a:t>
            </a:r>
            <a:endParaRPr lang="en-US" sz="2200" dirty="0">
              <a:effectLst/>
              <a:latin typeface="Times New Roman" panose="02020603050405020304" pitchFamily="18" charset="0"/>
              <a:ea typeface="Calibri" panose="020F0502020204030204" pitchFamily="34" charset="0"/>
            </a:endParaRPr>
          </a:p>
          <a:p>
            <a:pPr marL="0" indent="0">
              <a:buNone/>
            </a:pPr>
            <a:endParaRPr lang="en-IN" sz="2200" dirty="0"/>
          </a:p>
        </p:txBody>
      </p:sp>
    </p:spTree>
    <p:extLst>
      <p:ext uri="{BB962C8B-B14F-4D97-AF65-F5344CB8AC3E}">
        <p14:creationId xmlns:p14="http://schemas.microsoft.com/office/powerpoint/2010/main" val="33832951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7A340F3-914B-79FA-4C07-65E38329D796}"/>
              </a:ext>
            </a:extLst>
          </p:cNvPr>
          <p:cNvSpPr>
            <a:spLocks noGrp="1"/>
          </p:cNvSpPr>
          <p:nvPr>
            <p:ph type="title"/>
          </p:nvPr>
        </p:nvSpPr>
        <p:spPr>
          <a:xfrm>
            <a:off x="838200" y="365125"/>
            <a:ext cx="10515600" cy="1060237"/>
          </a:xfrm>
        </p:spPr>
        <p:txBody>
          <a:bodyPr>
            <a:normAutofit/>
          </a:bodyPr>
          <a:lstStyle/>
          <a:p>
            <a:r>
              <a:rPr lang="en-IN" sz="5400" dirty="0"/>
              <a:t>RELAY BOARD</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5E9C0C0-3FE6-8740-1870-314B5F584BDC}"/>
              </a:ext>
            </a:extLst>
          </p:cNvPr>
          <p:cNvSpPr>
            <a:spLocks noGrp="1"/>
          </p:cNvSpPr>
          <p:nvPr>
            <p:ph idx="1"/>
          </p:nvPr>
        </p:nvSpPr>
        <p:spPr>
          <a:xfrm>
            <a:off x="838200" y="1929384"/>
            <a:ext cx="10515600" cy="4251960"/>
          </a:xfrm>
        </p:spPr>
        <p:txBody>
          <a:bodyPr>
            <a:normAutofit lnSpcReduction="10000"/>
          </a:bodyPr>
          <a:lstStyle/>
          <a:p>
            <a:pPr>
              <a:lnSpc>
                <a:spcPct val="150000"/>
              </a:lnSpc>
            </a:pPr>
            <a:r>
              <a:rPr lang="en-US" sz="2200" dirty="0">
                <a:latin typeface="Times New Roman" pitchFamily="18" charset="0"/>
                <a:cs typeface="Times New Roman" pitchFamily="18" charset="0"/>
              </a:rPr>
              <a:t>Relays are simple switches which are operated both electrically and mechanically. Relays consist of an electromagnet and a set of contacts. . The main operation of a relay comes in places where only a low-power signal can be used to control a circuit.</a:t>
            </a:r>
          </a:p>
          <a:p>
            <a:pPr lvl="1">
              <a:lnSpc>
                <a:spcPct val="150000"/>
              </a:lnSpc>
            </a:pPr>
            <a:r>
              <a:rPr lang="en-US" sz="2200" dirty="0">
                <a:latin typeface="Times New Roman" pitchFamily="18" charset="0"/>
                <a:cs typeface="Times New Roman" pitchFamily="18" charset="0"/>
              </a:rPr>
              <a:t>Input voltage: 12VDC </a:t>
            </a:r>
          </a:p>
          <a:p>
            <a:pPr lvl="1">
              <a:lnSpc>
                <a:spcPct val="150000"/>
              </a:lnSpc>
            </a:pPr>
            <a:r>
              <a:rPr lang="en-US" sz="2200" dirty="0">
                <a:latin typeface="Times New Roman" pitchFamily="18" charset="0"/>
                <a:cs typeface="Times New Roman" pitchFamily="18" charset="0"/>
              </a:rPr>
              <a:t>Driver unit: ULN2003A </a:t>
            </a:r>
          </a:p>
          <a:p>
            <a:pPr lvl="1">
              <a:lnSpc>
                <a:spcPct val="150000"/>
              </a:lnSpc>
            </a:pPr>
            <a:r>
              <a:rPr lang="en-US" sz="2200" dirty="0">
                <a:latin typeface="Times New Roman" pitchFamily="18" charset="0"/>
                <a:cs typeface="Times New Roman" pitchFamily="18" charset="0"/>
              </a:rPr>
              <a:t>Isolation unit: In4007 </a:t>
            </a:r>
          </a:p>
          <a:p>
            <a:pPr lvl="1">
              <a:lnSpc>
                <a:spcPct val="150000"/>
              </a:lnSpc>
            </a:pPr>
            <a:r>
              <a:rPr lang="en-US" sz="2200" dirty="0">
                <a:latin typeface="Times New Roman" pitchFamily="18" charset="0"/>
                <a:cs typeface="Times New Roman" pitchFamily="18" charset="0"/>
              </a:rPr>
              <a:t>Fast switching </a:t>
            </a:r>
          </a:p>
          <a:p>
            <a:pPr lvl="1">
              <a:lnSpc>
                <a:spcPct val="150000"/>
              </a:lnSpc>
            </a:pPr>
            <a:r>
              <a:rPr lang="en-US" sz="2200" dirty="0">
                <a:latin typeface="Times New Roman" pitchFamily="18" charset="0"/>
                <a:cs typeface="Times New Roman" pitchFamily="18" charset="0"/>
              </a:rPr>
              <a:t>Motor forward and reverse operation </a:t>
            </a:r>
          </a:p>
          <a:p>
            <a:endParaRPr lang="en-IN" sz="2200" dirty="0"/>
          </a:p>
        </p:txBody>
      </p:sp>
    </p:spTree>
    <p:extLst>
      <p:ext uri="{BB962C8B-B14F-4D97-AF65-F5344CB8AC3E}">
        <p14:creationId xmlns:p14="http://schemas.microsoft.com/office/powerpoint/2010/main" val="37064814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44585C7-9838-E557-B904-867F8893F257}"/>
              </a:ext>
            </a:extLst>
          </p:cNvPr>
          <p:cNvSpPr>
            <a:spLocks noGrp="1"/>
          </p:cNvSpPr>
          <p:nvPr>
            <p:ph type="title"/>
          </p:nvPr>
        </p:nvSpPr>
        <p:spPr>
          <a:xfrm>
            <a:off x="838200" y="365125"/>
            <a:ext cx="10515600" cy="1325563"/>
          </a:xfrm>
        </p:spPr>
        <p:txBody>
          <a:bodyPr>
            <a:normAutofit/>
          </a:bodyPr>
          <a:lstStyle/>
          <a:p>
            <a:r>
              <a:rPr lang="en-IN" sz="5400"/>
              <a:t>DC MOTOR</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BB075D5-D5BE-8F7E-97C4-894BA7CCFE41}"/>
              </a:ext>
            </a:extLst>
          </p:cNvPr>
          <p:cNvSpPr>
            <a:spLocks noGrp="1"/>
          </p:cNvSpPr>
          <p:nvPr>
            <p:ph idx="1"/>
          </p:nvPr>
        </p:nvSpPr>
        <p:spPr>
          <a:xfrm>
            <a:off x="838200" y="1929384"/>
            <a:ext cx="10515600" cy="4251960"/>
          </a:xfrm>
        </p:spPr>
        <p:txBody>
          <a:bodyPr>
            <a:normAutofit/>
          </a:bodyPr>
          <a:lstStyle/>
          <a:p>
            <a:pPr>
              <a:lnSpc>
                <a:spcPct val="150000"/>
              </a:lnSpc>
            </a:pPr>
            <a:r>
              <a:rPr lang="en-US" sz="2000" dirty="0">
                <a:latin typeface="Times New Roman" pitchFamily="18" charset="0"/>
                <a:cs typeface="Times New Roman" pitchFamily="18" charset="0"/>
              </a:rPr>
              <a:t>A DC motor converts direct current electrical power into mechanical power. DC or direct current motor works on the principal, when a current carrying conductor is placed in a magnetic field, it experiences a torque and has tendency to move. This is known as motoring action.</a:t>
            </a:r>
          </a:p>
          <a:p>
            <a:pPr lvl="1">
              <a:lnSpc>
                <a:spcPct val="150000"/>
              </a:lnSpc>
            </a:pPr>
            <a:r>
              <a:rPr lang="en-US" sz="2000" dirty="0">
                <a:latin typeface="Times New Roman" pitchFamily="18" charset="0"/>
                <a:cs typeface="Times New Roman" pitchFamily="18" charset="0"/>
              </a:rPr>
              <a:t>Supply voltage: 12V DC</a:t>
            </a:r>
          </a:p>
          <a:p>
            <a:pPr lvl="1">
              <a:lnSpc>
                <a:spcPct val="150000"/>
              </a:lnSpc>
            </a:pPr>
            <a:r>
              <a:rPr lang="en-US" sz="2000" dirty="0">
                <a:latin typeface="Times New Roman" pitchFamily="18" charset="0"/>
                <a:cs typeface="Times New Roman" pitchFamily="18" charset="0"/>
              </a:rPr>
              <a:t>Very reliable and low cost</a:t>
            </a:r>
          </a:p>
          <a:p>
            <a:pPr lvl="1">
              <a:lnSpc>
                <a:spcPct val="150000"/>
              </a:lnSpc>
            </a:pPr>
            <a:r>
              <a:rPr lang="en-US" sz="2000" dirty="0">
                <a:latin typeface="Times New Roman" pitchFamily="18" charset="0"/>
                <a:cs typeface="Times New Roman" pitchFamily="18" charset="0"/>
              </a:rPr>
              <a:t>Speed: 1000rpm  </a:t>
            </a:r>
          </a:p>
          <a:p>
            <a:endParaRPr lang="en-IN" sz="2200" dirty="0"/>
          </a:p>
        </p:txBody>
      </p:sp>
    </p:spTree>
    <p:extLst>
      <p:ext uri="{BB962C8B-B14F-4D97-AF65-F5344CB8AC3E}">
        <p14:creationId xmlns:p14="http://schemas.microsoft.com/office/powerpoint/2010/main" val="28961211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31CEA9B-EAF5-F26E-C56E-4B5AB9A37DF7}"/>
              </a:ext>
            </a:extLst>
          </p:cNvPr>
          <p:cNvSpPr>
            <a:spLocks noGrp="1"/>
          </p:cNvSpPr>
          <p:nvPr>
            <p:ph type="title"/>
          </p:nvPr>
        </p:nvSpPr>
        <p:spPr>
          <a:xfrm>
            <a:off x="838200" y="365125"/>
            <a:ext cx="10515600" cy="1325563"/>
          </a:xfrm>
        </p:spPr>
        <p:txBody>
          <a:bodyPr>
            <a:normAutofit/>
          </a:bodyPr>
          <a:lstStyle/>
          <a:p>
            <a:r>
              <a:rPr lang="en-IN" sz="5400"/>
              <a:t>BLUETOOTH </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CB39399-BC7E-7164-86E6-4D59CA8AE310}"/>
              </a:ext>
            </a:extLst>
          </p:cNvPr>
          <p:cNvSpPr>
            <a:spLocks noGrp="1"/>
          </p:cNvSpPr>
          <p:nvPr>
            <p:ph idx="1"/>
          </p:nvPr>
        </p:nvSpPr>
        <p:spPr>
          <a:xfrm>
            <a:off x="838200" y="1929383"/>
            <a:ext cx="10515600" cy="4767251"/>
          </a:xfrm>
        </p:spPr>
        <p:txBody>
          <a:bodyPr>
            <a:noAutofit/>
          </a:bodyPr>
          <a:lstStyle/>
          <a:p>
            <a:pPr>
              <a:lnSpc>
                <a:spcPct val="150000"/>
              </a:lnSpc>
            </a:pPr>
            <a:r>
              <a:rPr lang="en-US" sz="2000" dirty="0">
                <a:effectLst/>
                <a:latin typeface="Times New Roman" panose="02020603050405020304" pitchFamily="18" charset="0"/>
                <a:ea typeface="Times New Roman" panose="02020603050405020304" pitchFamily="18" charset="0"/>
              </a:rPr>
              <a:t>HC-05 module is an easy-to-use Bluetooth SPP (Serial Port Protocol) module, designed for transparent wireless serial connection setup. Serial port Bluetooth module is fully qualified Bluetooth V2.0+EDR (Enhanced Data Rate) 3Mbps Modulation with complete 2.4GHz radio transceiver and baseband</a:t>
            </a:r>
          </a:p>
          <a:p>
            <a:pPr marL="342900" lvl="0" indent="-342900">
              <a:lnSpc>
                <a:spcPct val="150000"/>
              </a:lnSpc>
              <a:buFont typeface="Symbol" panose="05050102010706020507" pitchFamily="18" charset="2"/>
              <a:buChar char=""/>
            </a:pPr>
            <a:r>
              <a:rPr lang="en-US" sz="2000" dirty="0">
                <a:effectLst/>
                <a:latin typeface="Times New Roman" panose="02020603050405020304" pitchFamily="18" charset="0"/>
                <a:ea typeface="Times New Roman" panose="02020603050405020304" pitchFamily="18" charset="0"/>
              </a:rPr>
              <a:t>Typical -80dBm sensitivity</a:t>
            </a:r>
          </a:p>
          <a:p>
            <a:pPr marL="342900" lvl="0" indent="-342900">
              <a:lnSpc>
                <a:spcPct val="150000"/>
              </a:lnSpc>
              <a:buFont typeface="Symbol" panose="05050102010706020507" pitchFamily="18" charset="2"/>
              <a:buChar char=""/>
            </a:pPr>
            <a:r>
              <a:rPr lang="en-US" sz="2000" dirty="0">
                <a:effectLst/>
                <a:latin typeface="Times New Roman" panose="02020603050405020304" pitchFamily="18" charset="0"/>
                <a:ea typeface="Times New Roman" panose="02020603050405020304" pitchFamily="18" charset="0"/>
              </a:rPr>
              <a:t>Up to +4dBm RF transmit power</a:t>
            </a:r>
          </a:p>
          <a:p>
            <a:pPr marL="342900" lvl="0" indent="-342900">
              <a:lnSpc>
                <a:spcPct val="150000"/>
              </a:lnSpc>
              <a:buFont typeface="Symbol" panose="05050102010706020507" pitchFamily="18" charset="2"/>
              <a:buChar char=""/>
            </a:pPr>
            <a:r>
              <a:rPr lang="en-US" sz="2000" dirty="0">
                <a:effectLst/>
                <a:latin typeface="Times New Roman" panose="02020603050405020304" pitchFamily="18" charset="0"/>
                <a:ea typeface="Times New Roman" panose="02020603050405020304" pitchFamily="18" charset="0"/>
              </a:rPr>
              <a:t>Low Power 1.8V Operation ,1.8 to 3.6V I/O</a:t>
            </a:r>
          </a:p>
          <a:p>
            <a:pPr marL="342900" lvl="0" indent="-342900">
              <a:lnSpc>
                <a:spcPct val="150000"/>
              </a:lnSpc>
              <a:buFont typeface="Symbol" panose="05050102010706020507" pitchFamily="18" charset="2"/>
              <a:buChar char=""/>
            </a:pPr>
            <a:r>
              <a:rPr lang="en-US" sz="2000" dirty="0">
                <a:effectLst/>
                <a:latin typeface="Times New Roman" panose="02020603050405020304" pitchFamily="18" charset="0"/>
                <a:ea typeface="Times New Roman" panose="02020603050405020304" pitchFamily="18" charset="0"/>
              </a:rPr>
              <a:t>PIO control</a:t>
            </a:r>
          </a:p>
          <a:p>
            <a:pPr marL="342900" lvl="0" indent="-342900">
              <a:lnSpc>
                <a:spcPct val="150000"/>
              </a:lnSpc>
              <a:buFont typeface="Symbol" panose="05050102010706020507" pitchFamily="18" charset="2"/>
              <a:buChar char=""/>
            </a:pPr>
            <a:r>
              <a:rPr lang="en-US" sz="2000" dirty="0">
                <a:effectLst/>
                <a:latin typeface="Times New Roman" panose="02020603050405020304" pitchFamily="18" charset="0"/>
                <a:ea typeface="Times New Roman" panose="02020603050405020304" pitchFamily="18" charset="0"/>
              </a:rPr>
              <a:t>UART interface with programmable baud rate</a:t>
            </a:r>
          </a:p>
          <a:p>
            <a:pPr marL="342900" lvl="0" indent="-342900">
              <a:lnSpc>
                <a:spcPct val="150000"/>
              </a:lnSpc>
              <a:buFont typeface="Symbol" panose="05050102010706020507" pitchFamily="18" charset="2"/>
              <a:buChar char=""/>
            </a:pPr>
            <a:r>
              <a:rPr lang="en-US" sz="2000" dirty="0">
                <a:effectLst/>
                <a:latin typeface="Times New Roman" panose="02020603050405020304" pitchFamily="18" charset="0"/>
                <a:ea typeface="Times New Roman" panose="02020603050405020304" pitchFamily="18" charset="0"/>
              </a:rPr>
              <a:t>With integrated antenna</a:t>
            </a:r>
          </a:p>
          <a:p>
            <a:pPr>
              <a:lnSpc>
                <a:spcPct val="150000"/>
              </a:lnSpc>
            </a:pPr>
            <a:endParaRPr lang="en-IN" sz="2000" dirty="0"/>
          </a:p>
        </p:txBody>
      </p:sp>
    </p:spTree>
    <p:extLst>
      <p:ext uri="{BB962C8B-B14F-4D97-AF65-F5344CB8AC3E}">
        <p14:creationId xmlns:p14="http://schemas.microsoft.com/office/powerpoint/2010/main" val="28184898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2" name="Rectangle 1031">
            <a:extLst>
              <a:ext uri="{FF2B5EF4-FFF2-40B4-BE49-F238E27FC236}">
                <a16:creationId xmlns:a16="http://schemas.microsoft.com/office/drawing/2014/main" id="{BCED4D40-4B67-4331-AC48-79B82B4A47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B706AB3-D414-9824-C478-11B3E3B82339}"/>
              </a:ext>
            </a:extLst>
          </p:cNvPr>
          <p:cNvSpPr>
            <a:spLocks noGrp="1"/>
          </p:cNvSpPr>
          <p:nvPr>
            <p:ph type="title"/>
          </p:nvPr>
        </p:nvSpPr>
        <p:spPr>
          <a:xfrm>
            <a:off x="638881" y="417576"/>
            <a:ext cx="10909640" cy="1249394"/>
          </a:xfrm>
        </p:spPr>
        <p:txBody>
          <a:bodyPr vert="horz" lIns="91440" tIns="45720" rIns="91440" bIns="45720" rtlCol="0" anchor="ctr">
            <a:normAutofit/>
          </a:bodyPr>
          <a:lstStyle/>
          <a:p>
            <a:pPr algn="ctr"/>
            <a:r>
              <a:rPr lang="en-US" sz="6600" kern="1200">
                <a:solidFill>
                  <a:schemeClr val="tx1"/>
                </a:solidFill>
                <a:latin typeface="+mj-lt"/>
                <a:ea typeface="+mj-ea"/>
                <a:cs typeface="+mj-cs"/>
              </a:rPr>
              <a:t>PIN DIAGRAM</a:t>
            </a:r>
          </a:p>
        </p:txBody>
      </p:sp>
      <p:sp>
        <p:nvSpPr>
          <p:cNvPr id="1034" name="sketch line">
            <a:extLst>
              <a:ext uri="{FF2B5EF4-FFF2-40B4-BE49-F238E27FC236}">
                <a16:creationId xmlns:a16="http://schemas.microsoft.com/office/drawing/2014/main" id="{670CEDEF-4F34-412E-84EE-329C1E936A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7702" y="1733454"/>
            <a:ext cx="4572000" cy="18288"/>
          </a:xfrm>
          <a:custGeom>
            <a:avLst/>
            <a:gdLst>
              <a:gd name="connsiteX0" fmla="*/ 0 w 4572000"/>
              <a:gd name="connsiteY0" fmla="*/ 0 h 18288"/>
              <a:gd name="connsiteX1" fmla="*/ 515983 w 4572000"/>
              <a:gd name="connsiteY1" fmla="*/ 0 h 18288"/>
              <a:gd name="connsiteX2" fmla="*/ 1031966 w 4572000"/>
              <a:gd name="connsiteY2" fmla="*/ 0 h 18288"/>
              <a:gd name="connsiteX3" fmla="*/ 1639389 w 4572000"/>
              <a:gd name="connsiteY3" fmla="*/ 0 h 18288"/>
              <a:gd name="connsiteX4" fmla="*/ 2383971 w 4572000"/>
              <a:gd name="connsiteY4" fmla="*/ 0 h 18288"/>
              <a:gd name="connsiteX5" fmla="*/ 2945674 w 4572000"/>
              <a:gd name="connsiteY5" fmla="*/ 0 h 18288"/>
              <a:gd name="connsiteX6" fmla="*/ 3507377 w 4572000"/>
              <a:gd name="connsiteY6" fmla="*/ 0 h 18288"/>
              <a:gd name="connsiteX7" fmla="*/ 4572000 w 4572000"/>
              <a:gd name="connsiteY7" fmla="*/ 0 h 18288"/>
              <a:gd name="connsiteX8" fmla="*/ 4572000 w 4572000"/>
              <a:gd name="connsiteY8" fmla="*/ 18288 h 18288"/>
              <a:gd name="connsiteX9" fmla="*/ 3873137 w 4572000"/>
              <a:gd name="connsiteY9" fmla="*/ 18288 h 18288"/>
              <a:gd name="connsiteX10" fmla="*/ 3311434 w 4572000"/>
              <a:gd name="connsiteY10" fmla="*/ 18288 h 18288"/>
              <a:gd name="connsiteX11" fmla="*/ 2749731 w 4572000"/>
              <a:gd name="connsiteY11" fmla="*/ 18288 h 18288"/>
              <a:gd name="connsiteX12" fmla="*/ 2050869 w 4572000"/>
              <a:gd name="connsiteY12" fmla="*/ 18288 h 18288"/>
              <a:gd name="connsiteX13" fmla="*/ 1306286 w 4572000"/>
              <a:gd name="connsiteY13" fmla="*/ 18288 h 18288"/>
              <a:gd name="connsiteX14" fmla="*/ 790303 w 4572000"/>
              <a:gd name="connsiteY14" fmla="*/ 18288 h 18288"/>
              <a:gd name="connsiteX15" fmla="*/ 0 w 4572000"/>
              <a:gd name="connsiteY15" fmla="*/ 18288 h 18288"/>
              <a:gd name="connsiteX16" fmla="*/ 0 w 45720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72000" h="18288" fill="none" extrusionOk="0">
                <a:moveTo>
                  <a:pt x="0" y="0"/>
                </a:moveTo>
                <a:cubicBezTo>
                  <a:pt x="105156" y="-20963"/>
                  <a:pt x="340432" y="822"/>
                  <a:pt x="515983" y="0"/>
                </a:cubicBezTo>
                <a:cubicBezTo>
                  <a:pt x="691534" y="-822"/>
                  <a:pt x="850679" y="16479"/>
                  <a:pt x="1031966" y="0"/>
                </a:cubicBezTo>
                <a:cubicBezTo>
                  <a:pt x="1213253" y="-16479"/>
                  <a:pt x="1443646" y="-18730"/>
                  <a:pt x="1639389" y="0"/>
                </a:cubicBezTo>
                <a:cubicBezTo>
                  <a:pt x="1835132" y="18730"/>
                  <a:pt x="2159975" y="18531"/>
                  <a:pt x="2383971" y="0"/>
                </a:cubicBezTo>
                <a:cubicBezTo>
                  <a:pt x="2607967" y="-18531"/>
                  <a:pt x="2719096" y="-12030"/>
                  <a:pt x="2945674" y="0"/>
                </a:cubicBezTo>
                <a:cubicBezTo>
                  <a:pt x="3172252" y="12030"/>
                  <a:pt x="3269167" y="27666"/>
                  <a:pt x="3507377" y="0"/>
                </a:cubicBezTo>
                <a:cubicBezTo>
                  <a:pt x="3745587" y="-27666"/>
                  <a:pt x="4116741" y="18705"/>
                  <a:pt x="4572000" y="0"/>
                </a:cubicBezTo>
                <a:cubicBezTo>
                  <a:pt x="4572895" y="8974"/>
                  <a:pt x="4571454" y="9359"/>
                  <a:pt x="4572000" y="18288"/>
                </a:cubicBezTo>
                <a:cubicBezTo>
                  <a:pt x="4374698" y="3942"/>
                  <a:pt x="4098874" y="-11042"/>
                  <a:pt x="3873137" y="18288"/>
                </a:cubicBezTo>
                <a:cubicBezTo>
                  <a:pt x="3647400" y="47618"/>
                  <a:pt x="3517055" y="5421"/>
                  <a:pt x="3311434" y="18288"/>
                </a:cubicBezTo>
                <a:cubicBezTo>
                  <a:pt x="3105813" y="31155"/>
                  <a:pt x="3025168" y="17856"/>
                  <a:pt x="2749731" y="18288"/>
                </a:cubicBezTo>
                <a:cubicBezTo>
                  <a:pt x="2474294" y="18720"/>
                  <a:pt x="2291766" y="-14168"/>
                  <a:pt x="2050869" y="18288"/>
                </a:cubicBezTo>
                <a:cubicBezTo>
                  <a:pt x="1809972" y="50744"/>
                  <a:pt x="1540276" y="46798"/>
                  <a:pt x="1306286" y="18288"/>
                </a:cubicBezTo>
                <a:cubicBezTo>
                  <a:pt x="1072296" y="-10222"/>
                  <a:pt x="972445" y="19645"/>
                  <a:pt x="790303" y="18288"/>
                </a:cubicBezTo>
                <a:cubicBezTo>
                  <a:pt x="608161" y="16931"/>
                  <a:pt x="200981" y="8241"/>
                  <a:pt x="0" y="18288"/>
                </a:cubicBezTo>
                <a:cubicBezTo>
                  <a:pt x="-229" y="14222"/>
                  <a:pt x="509" y="5816"/>
                  <a:pt x="0" y="0"/>
                </a:cubicBezTo>
                <a:close/>
              </a:path>
              <a:path w="4572000" h="18288" stroke="0" extrusionOk="0">
                <a:moveTo>
                  <a:pt x="0" y="0"/>
                </a:moveTo>
                <a:cubicBezTo>
                  <a:pt x="143285" y="-9565"/>
                  <a:pt x="327959" y="-11498"/>
                  <a:pt x="561703" y="0"/>
                </a:cubicBezTo>
                <a:cubicBezTo>
                  <a:pt x="795447" y="11498"/>
                  <a:pt x="838260" y="18255"/>
                  <a:pt x="1077686" y="0"/>
                </a:cubicBezTo>
                <a:cubicBezTo>
                  <a:pt x="1317112" y="-18255"/>
                  <a:pt x="1437472" y="23514"/>
                  <a:pt x="1639389" y="0"/>
                </a:cubicBezTo>
                <a:cubicBezTo>
                  <a:pt x="1841306" y="-23514"/>
                  <a:pt x="2037142" y="-12551"/>
                  <a:pt x="2292531" y="0"/>
                </a:cubicBezTo>
                <a:cubicBezTo>
                  <a:pt x="2547920" y="12551"/>
                  <a:pt x="2810436" y="-20352"/>
                  <a:pt x="2991394" y="0"/>
                </a:cubicBezTo>
                <a:cubicBezTo>
                  <a:pt x="3172352" y="20352"/>
                  <a:pt x="3530025" y="-13347"/>
                  <a:pt x="3735977" y="0"/>
                </a:cubicBezTo>
                <a:cubicBezTo>
                  <a:pt x="3941929" y="13347"/>
                  <a:pt x="4161497" y="34086"/>
                  <a:pt x="4572000" y="0"/>
                </a:cubicBezTo>
                <a:cubicBezTo>
                  <a:pt x="4571545" y="6162"/>
                  <a:pt x="4571903" y="11775"/>
                  <a:pt x="4572000" y="18288"/>
                </a:cubicBezTo>
                <a:cubicBezTo>
                  <a:pt x="4228040" y="36490"/>
                  <a:pt x="4199736" y="42557"/>
                  <a:pt x="3873137" y="18288"/>
                </a:cubicBezTo>
                <a:cubicBezTo>
                  <a:pt x="3546538" y="-5981"/>
                  <a:pt x="3472124" y="16809"/>
                  <a:pt x="3128554" y="18288"/>
                </a:cubicBezTo>
                <a:cubicBezTo>
                  <a:pt x="2784984" y="19767"/>
                  <a:pt x="2735896" y="-17781"/>
                  <a:pt x="2383971" y="18288"/>
                </a:cubicBezTo>
                <a:cubicBezTo>
                  <a:pt x="2032046" y="54357"/>
                  <a:pt x="2019324" y="2920"/>
                  <a:pt x="1867989" y="18288"/>
                </a:cubicBezTo>
                <a:cubicBezTo>
                  <a:pt x="1716654" y="33656"/>
                  <a:pt x="1418675" y="32575"/>
                  <a:pt x="1169126" y="18288"/>
                </a:cubicBezTo>
                <a:cubicBezTo>
                  <a:pt x="919577" y="4001"/>
                  <a:pt x="798537" y="16165"/>
                  <a:pt x="561703" y="18288"/>
                </a:cubicBezTo>
                <a:cubicBezTo>
                  <a:pt x="324869" y="20411"/>
                  <a:pt x="221395" y="-912"/>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7" name="Picture 16">
            <a:extLst>
              <a:ext uri="{FF2B5EF4-FFF2-40B4-BE49-F238E27FC236}">
                <a16:creationId xmlns:a16="http://schemas.microsoft.com/office/drawing/2014/main" id="{AB98D616-736F-6257-D577-A490E6304ADB}"/>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601329" y="2121122"/>
            <a:ext cx="5894363" cy="431930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470283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20B5906-A97D-B366-7B34-D8E4AEF1EC9C}"/>
              </a:ext>
            </a:extLst>
          </p:cNvPr>
          <p:cNvSpPr>
            <a:spLocks noGrp="1"/>
          </p:cNvSpPr>
          <p:nvPr>
            <p:ph type="title"/>
          </p:nvPr>
        </p:nvSpPr>
        <p:spPr>
          <a:xfrm>
            <a:off x="5297762" y="329184"/>
            <a:ext cx="6251110" cy="1783080"/>
          </a:xfrm>
        </p:spPr>
        <p:txBody>
          <a:bodyPr anchor="b">
            <a:normAutofit/>
          </a:bodyPr>
          <a:lstStyle/>
          <a:p>
            <a:r>
              <a:rPr lang="en-IN" sz="5400" dirty="0"/>
              <a:t>PIN DIAGRAM DESCRIPTION</a:t>
            </a:r>
          </a:p>
        </p:txBody>
      </p:sp>
      <p:pic>
        <p:nvPicPr>
          <p:cNvPr id="5" name="Picture 4" descr="Electronic components on a white background">
            <a:extLst>
              <a:ext uri="{FF2B5EF4-FFF2-40B4-BE49-F238E27FC236}">
                <a16:creationId xmlns:a16="http://schemas.microsoft.com/office/drawing/2014/main" id="{4806AB18-5AE2-23C6-000A-A56A31B755DF}"/>
              </a:ext>
            </a:extLst>
          </p:cNvPr>
          <p:cNvPicPr>
            <a:picLocks noChangeAspect="1"/>
          </p:cNvPicPr>
          <p:nvPr/>
        </p:nvPicPr>
        <p:blipFill rotWithShape="1">
          <a:blip r:embed="rId2"/>
          <a:srcRect l="54670" r="-1" b="-1"/>
          <a:stretch/>
        </p:blipFill>
        <p:spPr>
          <a:xfrm>
            <a:off x="-151642" y="13457"/>
            <a:ext cx="4243590"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1"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930F8C3-A784-71B0-A936-F207148A7B3D}"/>
              </a:ext>
            </a:extLst>
          </p:cNvPr>
          <p:cNvSpPr>
            <a:spLocks noGrp="1"/>
          </p:cNvSpPr>
          <p:nvPr>
            <p:ph idx="1"/>
          </p:nvPr>
        </p:nvSpPr>
        <p:spPr>
          <a:xfrm>
            <a:off x="5136776" y="2706624"/>
            <a:ext cx="6412096" cy="3966882"/>
          </a:xfrm>
        </p:spPr>
        <p:txBody>
          <a:bodyPr>
            <a:noAutofit/>
          </a:bodyPr>
          <a:lstStyle/>
          <a:p>
            <a:pPr marL="342900" lvl="0" indent="-342900">
              <a:spcAft>
                <a:spcPts val="1000"/>
              </a:spcAft>
              <a:buFont typeface="Symbol" panose="05050102010706020507" pitchFamily="18" charset="2"/>
              <a:buChar char=""/>
              <a:tabLst>
                <a:tab pos="457200" algn="l"/>
              </a:tabLst>
            </a:pPr>
            <a:r>
              <a:rPr lang="en-US" sz="2000" dirty="0">
                <a:effectLst/>
                <a:latin typeface="Times New Roman" panose="02020603050405020304" pitchFamily="18" charset="0"/>
                <a:ea typeface="Times New Roman" panose="02020603050405020304" pitchFamily="18" charset="0"/>
              </a:rPr>
              <a:t>The PIC16F873A and PIC16F874A have one-half of the total on-chip memory of the PIC16F876A and PIC16F877A</a:t>
            </a:r>
            <a:endParaRPr lang="en-IN" sz="2000" dirty="0">
              <a:effectLst/>
              <a:latin typeface="Times New Roman" panose="02020603050405020304" pitchFamily="18" charset="0"/>
              <a:ea typeface="Times New Roman" panose="02020603050405020304" pitchFamily="18" charset="0"/>
            </a:endParaRPr>
          </a:p>
          <a:p>
            <a:pPr marL="342900" lvl="0" indent="-342900">
              <a:spcAft>
                <a:spcPts val="1000"/>
              </a:spcAft>
              <a:buFont typeface="Symbol" panose="05050102010706020507" pitchFamily="18" charset="2"/>
              <a:buChar char=""/>
              <a:tabLst>
                <a:tab pos="457200" algn="l"/>
              </a:tabLst>
            </a:pPr>
            <a:r>
              <a:rPr lang="en-US" sz="2000" dirty="0">
                <a:effectLst/>
                <a:latin typeface="Times New Roman" panose="02020603050405020304" pitchFamily="18" charset="0"/>
                <a:ea typeface="Times New Roman" panose="02020603050405020304" pitchFamily="18" charset="0"/>
              </a:rPr>
              <a:t>The 28-pin devices have three I/O ports, while the 40/44-pin devices have five</a:t>
            </a:r>
            <a:endParaRPr lang="en-IN" sz="2000" dirty="0">
              <a:effectLst/>
              <a:latin typeface="Times New Roman" panose="02020603050405020304" pitchFamily="18" charset="0"/>
              <a:ea typeface="Times New Roman" panose="02020603050405020304" pitchFamily="18" charset="0"/>
            </a:endParaRPr>
          </a:p>
          <a:p>
            <a:pPr marL="342900" lvl="0" indent="-342900">
              <a:spcAft>
                <a:spcPts val="1000"/>
              </a:spcAft>
              <a:buFont typeface="Symbol" panose="05050102010706020507" pitchFamily="18" charset="2"/>
              <a:buChar char=""/>
              <a:tabLst>
                <a:tab pos="457200" algn="l"/>
              </a:tabLst>
            </a:pPr>
            <a:r>
              <a:rPr lang="en-US" sz="2000" dirty="0">
                <a:effectLst/>
                <a:latin typeface="Times New Roman" panose="02020603050405020304" pitchFamily="18" charset="0"/>
                <a:ea typeface="Times New Roman" panose="02020603050405020304" pitchFamily="18" charset="0"/>
              </a:rPr>
              <a:t>The 28-pin devices have fourteen interrupts, while the 40/44-pin devices have fifteen</a:t>
            </a:r>
            <a:endParaRPr lang="en-IN" sz="2000" dirty="0">
              <a:effectLst/>
              <a:latin typeface="Times New Roman" panose="02020603050405020304" pitchFamily="18" charset="0"/>
              <a:ea typeface="Times New Roman" panose="02020603050405020304" pitchFamily="18" charset="0"/>
            </a:endParaRPr>
          </a:p>
          <a:p>
            <a:pPr marL="342900" lvl="0" indent="-342900">
              <a:spcAft>
                <a:spcPts val="1000"/>
              </a:spcAft>
              <a:buFont typeface="Symbol" panose="05050102010706020507" pitchFamily="18" charset="2"/>
              <a:buChar char=""/>
              <a:tabLst>
                <a:tab pos="457200" algn="l"/>
              </a:tabLst>
            </a:pPr>
            <a:r>
              <a:rPr lang="en-US" sz="2000" dirty="0">
                <a:effectLst/>
                <a:latin typeface="Times New Roman" panose="02020603050405020304" pitchFamily="18" charset="0"/>
                <a:ea typeface="Times New Roman" panose="02020603050405020304" pitchFamily="18" charset="0"/>
              </a:rPr>
              <a:t>The 28-pin devices have five A/D input channels, while the 40/44-pin devices have eight</a:t>
            </a:r>
            <a:endParaRPr lang="en-IN" sz="2000" dirty="0">
              <a:effectLst/>
              <a:latin typeface="Times New Roman" panose="02020603050405020304" pitchFamily="18" charset="0"/>
              <a:ea typeface="Times New Roman" panose="02020603050405020304" pitchFamily="18" charset="0"/>
            </a:endParaRPr>
          </a:p>
          <a:p>
            <a:pPr marL="342900" lvl="0" indent="-342900">
              <a:spcAft>
                <a:spcPts val="1000"/>
              </a:spcAft>
              <a:buFont typeface="Symbol" panose="05050102010706020507" pitchFamily="18" charset="2"/>
              <a:buChar char=""/>
              <a:tabLst>
                <a:tab pos="457200" algn="l"/>
              </a:tabLst>
            </a:pPr>
            <a:r>
              <a:rPr lang="en-US" sz="2000" dirty="0">
                <a:effectLst/>
                <a:latin typeface="Times New Roman" panose="02020603050405020304" pitchFamily="18" charset="0"/>
                <a:ea typeface="Times New Roman" panose="02020603050405020304" pitchFamily="18" charset="0"/>
              </a:rPr>
              <a:t>The Parallel Slave Port is implemented only on the 40/44-pin devices</a:t>
            </a:r>
            <a:endParaRPr lang="en-IN" sz="20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42187381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98A3062-DDCE-1DA8-C5B7-431F88E81CC7}"/>
              </a:ext>
            </a:extLst>
          </p:cNvPr>
          <p:cNvSpPr>
            <a:spLocks noGrp="1"/>
          </p:cNvSpPr>
          <p:nvPr>
            <p:ph type="title"/>
          </p:nvPr>
        </p:nvSpPr>
        <p:spPr>
          <a:xfrm>
            <a:off x="838200" y="365125"/>
            <a:ext cx="10515600" cy="1325563"/>
          </a:xfrm>
        </p:spPr>
        <p:txBody>
          <a:bodyPr>
            <a:normAutofit/>
          </a:bodyPr>
          <a:lstStyle/>
          <a:p>
            <a:r>
              <a:rPr lang="en-IN" sz="5400" dirty="0">
                <a:latin typeface="+mn-lt"/>
              </a:rPr>
              <a:t> HARDWARE OPERATION</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8C9CE69-63CB-DC58-1701-DB0DCD733E45}"/>
              </a:ext>
            </a:extLst>
          </p:cNvPr>
          <p:cNvSpPr>
            <a:spLocks noGrp="1"/>
          </p:cNvSpPr>
          <p:nvPr>
            <p:ph idx="1"/>
          </p:nvPr>
        </p:nvSpPr>
        <p:spPr>
          <a:xfrm>
            <a:off x="838200" y="1929383"/>
            <a:ext cx="10515600" cy="4563491"/>
          </a:xfrm>
        </p:spPr>
        <p:txBody>
          <a:bodyPr>
            <a:normAutofit fontScale="92500" lnSpcReduction="20000"/>
          </a:bodyPr>
          <a:lstStyle/>
          <a:p>
            <a:pPr>
              <a:lnSpc>
                <a:spcPct val="150000"/>
              </a:lnSpc>
            </a:pPr>
            <a:r>
              <a:rPr lang="en-IN" sz="2400" dirty="0">
                <a:latin typeface="Times New Roman" panose="02020603050405020304" pitchFamily="18" charset="0"/>
                <a:cs typeface="Times New Roman" panose="02020603050405020304" pitchFamily="18" charset="0"/>
              </a:rPr>
              <a:t>Motor driver IC and micro controller are utilized for motor control. An android device serve as a controller, providing input signals via a bluetooth module interface with the microcontroller</a:t>
            </a:r>
          </a:p>
          <a:p>
            <a:pPr>
              <a:lnSpc>
                <a:spcPct val="150000"/>
              </a:lnSpc>
            </a:pPr>
            <a:r>
              <a:rPr lang="en-IN" sz="2400" dirty="0">
                <a:latin typeface="Times New Roman" panose="02020603050405020304" pitchFamily="18" charset="0"/>
                <a:cs typeface="Times New Roman" panose="02020603050405020304" pitchFamily="18" charset="0"/>
              </a:rPr>
              <a:t>Input 1,input 2,output 1 and output 2 are found in one set of L293D’s configurations, while input 3,input 4,output 3 and output 4 are found in other set.</a:t>
            </a:r>
          </a:p>
          <a:p>
            <a:pPr>
              <a:lnSpc>
                <a:spcPct val="150000"/>
              </a:lnSpc>
            </a:pPr>
            <a:r>
              <a:rPr lang="en-IN" sz="2400" dirty="0">
                <a:latin typeface="Times New Roman" panose="02020603050405020304" pitchFamily="18" charset="0"/>
                <a:cs typeface="Times New Roman" panose="02020603050405020304" pitchFamily="18" charset="0"/>
              </a:rPr>
              <a:t>The code is structured in such a way that, when they run, it communicates with the motor driver IC to run the motor and propel the robot forward</a:t>
            </a:r>
          </a:p>
          <a:p>
            <a:pPr>
              <a:lnSpc>
                <a:spcPct val="150000"/>
              </a:lnSpc>
            </a:pPr>
            <a:r>
              <a:rPr lang="en-IN" sz="2400" dirty="0">
                <a:latin typeface="Times New Roman" panose="02020603050405020304" pitchFamily="18" charset="0"/>
                <a:cs typeface="Times New Roman" panose="02020603050405020304" pitchFamily="18" charset="0"/>
              </a:rPr>
              <a:t>The android device’s built in bluetooth technology is utilized to transmit left/right/forward/backward/stop commands from the display</a:t>
            </a:r>
          </a:p>
        </p:txBody>
      </p:sp>
    </p:spTree>
    <p:extLst>
      <p:ext uri="{BB962C8B-B14F-4D97-AF65-F5344CB8AC3E}">
        <p14:creationId xmlns:p14="http://schemas.microsoft.com/office/powerpoint/2010/main" val="19430662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D056A0F-4BA6-726B-B3D6-90F870A645EB}"/>
              </a:ext>
            </a:extLst>
          </p:cNvPr>
          <p:cNvSpPr>
            <a:spLocks noGrp="1"/>
          </p:cNvSpPr>
          <p:nvPr>
            <p:ph type="title"/>
          </p:nvPr>
        </p:nvSpPr>
        <p:spPr>
          <a:xfrm>
            <a:off x="838200" y="351678"/>
            <a:ext cx="10515600" cy="1325563"/>
          </a:xfrm>
        </p:spPr>
        <p:txBody>
          <a:bodyPr>
            <a:normAutofit/>
          </a:bodyPr>
          <a:lstStyle/>
          <a:p>
            <a:r>
              <a:rPr lang="en-IN" sz="5400" dirty="0">
                <a:latin typeface="+mn-lt"/>
              </a:rPr>
              <a:t>HARDWARE OPERATION</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A5CFBFD-C5BE-A715-9938-4EA48C2F27FF}"/>
              </a:ext>
            </a:extLst>
          </p:cNvPr>
          <p:cNvSpPr>
            <a:spLocks noGrp="1"/>
          </p:cNvSpPr>
          <p:nvPr>
            <p:ph idx="1"/>
          </p:nvPr>
        </p:nvSpPr>
        <p:spPr>
          <a:xfrm>
            <a:off x="838200" y="1929384"/>
            <a:ext cx="10515600" cy="4251960"/>
          </a:xfrm>
        </p:spPr>
        <p:txBody>
          <a:bodyPr>
            <a:normAutofit fontScale="92500" lnSpcReduction="20000"/>
          </a:bodyPr>
          <a:lstStyle/>
          <a:p>
            <a:pPr>
              <a:lnSpc>
                <a:spcPct val="150000"/>
              </a:lnSpc>
            </a:pPr>
            <a:r>
              <a:rPr lang="en-IN" sz="2400" dirty="0">
                <a:latin typeface="Times New Roman" panose="02020603050405020304" pitchFamily="18" charset="0"/>
                <a:cs typeface="Times New Roman" panose="02020603050405020304" pitchFamily="18" charset="0"/>
              </a:rPr>
              <a:t>The  design uses 12V battery in series with the diode D2 to deliver nearly 5V to the microcontroller through regulator IC LM 7805.The microcontroller makes use of common connections such as crystal and reset arrangement indicator LED</a:t>
            </a:r>
          </a:p>
          <a:p>
            <a:pPr>
              <a:lnSpc>
                <a:spcPct val="150000"/>
              </a:lnSpc>
            </a:pPr>
            <a:r>
              <a:rPr lang="en-IN" sz="2400" dirty="0">
                <a:latin typeface="Times New Roman" panose="02020603050405020304" pitchFamily="18" charset="0"/>
                <a:cs typeface="Times New Roman" panose="02020603050405020304" pitchFamily="18" charset="0"/>
              </a:rPr>
              <a:t>A microcontroller is connected to a bluetooth module driven by a reverse biased Zener diode D1,which linked with a smartphone exchanges data  with it to respond appropriately to user’s touches.</a:t>
            </a:r>
          </a:p>
          <a:p>
            <a:pPr>
              <a:lnSpc>
                <a:spcPct val="150000"/>
              </a:lnSpc>
            </a:pPr>
            <a:r>
              <a:rPr lang="en-IN" sz="2400" dirty="0">
                <a:latin typeface="Times New Roman" panose="02020603050405020304" pitchFamily="18" charset="0"/>
                <a:cs typeface="Times New Roman" panose="02020603050405020304" pitchFamily="18" charset="0"/>
              </a:rPr>
              <a:t>To move the arm up and down, open and close, the project employs a second motor drive IC based on the same technology, which is interfaced to the microcontroller using pulled up resistor.</a:t>
            </a:r>
          </a:p>
        </p:txBody>
      </p:sp>
    </p:spTree>
    <p:extLst>
      <p:ext uri="{BB962C8B-B14F-4D97-AF65-F5344CB8AC3E}">
        <p14:creationId xmlns:p14="http://schemas.microsoft.com/office/powerpoint/2010/main" val="25352706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AC7C9AB-CAC7-7BEA-99ED-2E6FC2851A0D}"/>
              </a:ext>
            </a:extLst>
          </p:cNvPr>
          <p:cNvSpPr>
            <a:spLocks noGrp="1"/>
          </p:cNvSpPr>
          <p:nvPr>
            <p:ph type="title"/>
          </p:nvPr>
        </p:nvSpPr>
        <p:spPr>
          <a:xfrm>
            <a:off x="838200" y="365125"/>
            <a:ext cx="10515600" cy="892259"/>
          </a:xfrm>
        </p:spPr>
        <p:txBody>
          <a:bodyPr>
            <a:normAutofit/>
          </a:bodyPr>
          <a:lstStyle/>
          <a:p>
            <a:r>
              <a:rPr lang="en-IN" sz="5400" dirty="0">
                <a:latin typeface="Arial" panose="020B0604020202020204" pitchFamily="34" charset="0"/>
                <a:cs typeface="Arial" panose="020B0604020202020204" pitchFamily="34" charset="0"/>
              </a:rPr>
              <a:t>ABSTRACT</a:t>
            </a:r>
          </a:p>
        </p:txBody>
      </p:sp>
      <p:sp>
        <p:nvSpPr>
          <p:cNvPr id="39"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Content Placeholder 2">
            <a:extLst>
              <a:ext uri="{FF2B5EF4-FFF2-40B4-BE49-F238E27FC236}">
                <a16:creationId xmlns:a16="http://schemas.microsoft.com/office/drawing/2014/main" id="{E97E6F7C-3192-793C-E328-5062B8EBE5BD}"/>
              </a:ext>
            </a:extLst>
          </p:cNvPr>
          <p:cNvSpPr>
            <a:spLocks noGrp="1"/>
          </p:cNvSpPr>
          <p:nvPr>
            <p:ph idx="1"/>
          </p:nvPr>
        </p:nvSpPr>
        <p:spPr>
          <a:xfrm>
            <a:off x="838200" y="1902489"/>
            <a:ext cx="10515600" cy="4590385"/>
          </a:xfrm>
        </p:spPr>
        <p:txBody>
          <a:bodyPr>
            <a:normAutofit fontScale="92500" lnSpcReduction="10000"/>
          </a:bodyPr>
          <a:lstStyle/>
          <a:p>
            <a:r>
              <a:rPr lang="en-IN" sz="2400" dirty="0">
                <a:latin typeface="Calibri" panose="020F0502020204030204" pitchFamily="34" charset="0"/>
                <a:cs typeface="Calibri" panose="020F0502020204030204" pitchFamily="34" charset="0"/>
              </a:rPr>
              <a:t> A bluetooth controlled robot whose robotic arm may be operated from a distance.Bluetooth allows a hand free operation without the need for a physical cable connection.</a:t>
            </a:r>
          </a:p>
          <a:p>
            <a:r>
              <a:rPr lang="en-IN" sz="2400" dirty="0">
                <a:latin typeface="Calibri" panose="020F0502020204030204" pitchFamily="34" charset="0"/>
                <a:cs typeface="Calibri" panose="020F0502020204030204" pitchFamily="34" charset="0"/>
              </a:rPr>
              <a:t>This project goal is to use a pick and place an object at a selected position .Some of the contents in which it is employed in agricultural,foundry work etc..</a:t>
            </a:r>
          </a:p>
          <a:p>
            <a:r>
              <a:rPr lang="en-IN" sz="2400" dirty="0">
                <a:latin typeface="Calibri" panose="020F0502020204030204" pitchFamily="34" charset="0"/>
                <a:cs typeface="Calibri" panose="020F0502020204030204" pitchFamily="34" charset="0"/>
              </a:rPr>
              <a:t>Using a microcontroller ,it is a control system that communicates with android software,accessible through android app. It allows for complete remote control of the vehicle and its arm</a:t>
            </a:r>
          </a:p>
          <a:p>
            <a:r>
              <a:rPr lang="en-IN" sz="2400" dirty="0">
                <a:latin typeface="Calibri" panose="020F0502020204030204" pitchFamily="34" charset="0"/>
                <a:cs typeface="Calibri" panose="020F0502020204030204" pitchFamily="34" charset="0"/>
              </a:rPr>
              <a:t>A robot that can rotate in all direction and its fitted with the gripper for performing the pick and place operation.The operators cell phone will serve as the interface for all the functions</a:t>
            </a:r>
          </a:p>
          <a:p>
            <a:r>
              <a:rPr lang="en-IN" sz="2400" dirty="0">
                <a:latin typeface="Calibri" panose="020F0502020204030204" pitchFamily="34" charset="0"/>
                <a:cs typeface="Calibri" panose="020F0502020204030204" pitchFamily="34" charset="0"/>
              </a:rPr>
              <a:t>The microcontroller sends the appropriate mobility commands based on the button the user selects in the application. The goal of the project is to create a mobile robot that can move in response to user input via app</a:t>
            </a:r>
          </a:p>
          <a:p>
            <a:endParaRPr lang="en-IN" sz="2000" dirty="0"/>
          </a:p>
        </p:txBody>
      </p:sp>
    </p:spTree>
    <p:extLst>
      <p:ext uri="{BB962C8B-B14F-4D97-AF65-F5344CB8AC3E}">
        <p14:creationId xmlns:p14="http://schemas.microsoft.com/office/powerpoint/2010/main" val="34624251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919F337-1E48-A2DB-2922-AC1552D05E51}"/>
              </a:ext>
            </a:extLst>
          </p:cNvPr>
          <p:cNvSpPr>
            <a:spLocks noGrp="1"/>
          </p:cNvSpPr>
          <p:nvPr>
            <p:ph type="title"/>
          </p:nvPr>
        </p:nvSpPr>
        <p:spPr>
          <a:xfrm>
            <a:off x="640080" y="325369"/>
            <a:ext cx="4368602" cy="1956841"/>
          </a:xfrm>
        </p:spPr>
        <p:txBody>
          <a:bodyPr anchor="b">
            <a:normAutofit/>
          </a:bodyPr>
          <a:lstStyle/>
          <a:p>
            <a:r>
              <a:rPr lang="en-IN" sz="5400" dirty="0">
                <a:latin typeface="+mn-lt"/>
              </a:rPr>
              <a:t>HARDWARE RESULTS</a:t>
            </a:r>
          </a:p>
        </p:txBody>
      </p:sp>
      <p:sp>
        <p:nvSpPr>
          <p:cNvPr id="21"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ontent Placeholder 5">
            <a:extLst>
              <a:ext uri="{FF2B5EF4-FFF2-40B4-BE49-F238E27FC236}">
                <a16:creationId xmlns:a16="http://schemas.microsoft.com/office/drawing/2014/main" id="{CB97FC38-59F3-B0CA-7D82-617B601AF32F}"/>
              </a:ext>
            </a:extLst>
          </p:cNvPr>
          <p:cNvSpPr>
            <a:spLocks noGrp="1"/>
          </p:cNvSpPr>
          <p:nvPr>
            <p:ph idx="1"/>
          </p:nvPr>
        </p:nvSpPr>
        <p:spPr>
          <a:xfrm>
            <a:off x="640080" y="2872899"/>
            <a:ext cx="5101814" cy="3320668"/>
          </a:xfrm>
        </p:spPr>
        <p:txBody>
          <a:bodyPr>
            <a:normAutofit/>
          </a:bodyPr>
          <a:lstStyle/>
          <a:p>
            <a:pPr marL="342900" lvl="0" indent="-342900">
              <a:buFont typeface="Symbol" panose="05050102010706020507" pitchFamily="18" charset="2"/>
              <a:buChar char=""/>
            </a:pPr>
            <a:r>
              <a:rPr lang="en-US" sz="2200" dirty="0">
                <a:effectLst/>
                <a:latin typeface="Times New Roman" panose="02020603050405020304" pitchFamily="18" charset="0"/>
                <a:ea typeface="Times New Roman" panose="02020603050405020304" pitchFamily="18" charset="0"/>
              </a:rPr>
              <a:t>The Motorized arm is more efficient in the technical field </a:t>
            </a:r>
          </a:p>
          <a:p>
            <a:pPr marL="342900" lvl="0" indent="-342900">
              <a:buFont typeface="Symbol" panose="05050102010706020507" pitchFamily="18" charset="2"/>
              <a:buChar char=""/>
            </a:pPr>
            <a:r>
              <a:rPr lang="en-US" sz="2200" dirty="0">
                <a:effectLst/>
                <a:latin typeface="Times New Roman" panose="02020603050405020304" pitchFamily="18" charset="0"/>
                <a:ea typeface="Times New Roman" panose="02020603050405020304" pitchFamily="18" charset="0"/>
              </a:rPr>
              <a:t>Quick response is achieved </a:t>
            </a:r>
          </a:p>
          <a:p>
            <a:pPr marL="342900" lvl="0" indent="-342900">
              <a:buFont typeface="Symbol" panose="05050102010706020507" pitchFamily="18" charset="2"/>
              <a:buChar char=""/>
            </a:pPr>
            <a:r>
              <a:rPr lang="en-US" sz="2200" dirty="0">
                <a:effectLst/>
                <a:latin typeface="Times New Roman" panose="02020603050405020304" pitchFamily="18" charset="0"/>
                <a:ea typeface="Times New Roman" panose="02020603050405020304" pitchFamily="18" charset="0"/>
              </a:rPr>
              <a:t>Simple in construction </a:t>
            </a:r>
          </a:p>
          <a:p>
            <a:pPr marL="342900" lvl="0" indent="-342900">
              <a:buFont typeface="Symbol" panose="05050102010706020507" pitchFamily="18" charset="2"/>
              <a:buChar char=""/>
            </a:pPr>
            <a:r>
              <a:rPr lang="en-US" sz="2200" dirty="0">
                <a:effectLst/>
                <a:latin typeface="Times New Roman" panose="02020603050405020304" pitchFamily="18" charset="0"/>
                <a:ea typeface="Times New Roman" panose="02020603050405020304" pitchFamily="18" charset="0"/>
              </a:rPr>
              <a:t>Easy to maintain and repair </a:t>
            </a:r>
          </a:p>
          <a:p>
            <a:pPr marL="342900" lvl="0" indent="-342900">
              <a:buFont typeface="Symbol" panose="05050102010706020507" pitchFamily="18" charset="2"/>
              <a:buChar char=""/>
            </a:pPr>
            <a:r>
              <a:rPr lang="en-US" sz="2200" dirty="0">
                <a:effectLst/>
                <a:latin typeface="Times New Roman" panose="02020603050405020304" pitchFamily="18" charset="0"/>
                <a:ea typeface="Times New Roman" panose="02020603050405020304" pitchFamily="18" charset="0"/>
              </a:rPr>
              <a:t>Cost of the unit is less when compared to robotics</a:t>
            </a:r>
          </a:p>
          <a:p>
            <a:pPr marL="0" indent="0">
              <a:buNone/>
            </a:pPr>
            <a:endParaRPr lang="en-IN" sz="2200" dirty="0"/>
          </a:p>
        </p:txBody>
      </p:sp>
      <p:pic>
        <p:nvPicPr>
          <p:cNvPr id="4" name="Picture 4">
            <a:extLst>
              <a:ext uri="{FF2B5EF4-FFF2-40B4-BE49-F238E27FC236}">
                <a16:creationId xmlns:a16="http://schemas.microsoft.com/office/drawing/2014/main" id="{48542A81-DF6E-D052-8F0E-DCA95A9CA8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4476" y="641529"/>
            <a:ext cx="5457444" cy="5829704"/>
          </a:xfrm>
          <a:prstGeom prst="rect">
            <a:avLst/>
          </a:prstGeom>
        </p:spPr>
      </p:pic>
    </p:spTree>
    <p:extLst>
      <p:ext uri="{BB962C8B-B14F-4D97-AF65-F5344CB8AC3E}">
        <p14:creationId xmlns:p14="http://schemas.microsoft.com/office/powerpoint/2010/main" val="15011629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FDB8A86-C3F8-185F-0E96-C326B3093D4A}"/>
              </a:ext>
            </a:extLst>
          </p:cNvPr>
          <p:cNvSpPr>
            <a:spLocks noGrp="1"/>
          </p:cNvSpPr>
          <p:nvPr>
            <p:ph type="title"/>
          </p:nvPr>
        </p:nvSpPr>
        <p:spPr>
          <a:xfrm>
            <a:off x="838200" y="365125"/>
            <a:ext cx="10515600" cy="1325563"/>
          </a:xfrm>
        </p:spPr>
        <p:txBody>
          <a:bodyPr>
            <a:normAutofit/>
          </a:bodyPr>
          <a:lstStyle/>
          <a:p>
            <a:r>
              <a:rPr lang="en-IN" sz="5400"/>
              <a:t>CONCLUSION</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03A869C-CC29-E1BB-B030-E930869506B1}"/>
              </a:ext>
            </a:extLst>
          </p:cNvPr>
          <p:cNvSpPr>
            <a:spLocks noGrp="1"/>
          </p:cNvSpPr>
          <p:nvPr>
            <p:ph idx="1"/>
          </p:nvPr>
        </p:nvSpPr>
        <p:spPr>
          <a:xfrm>
            <a:off x="838200" y="1929384"/>
            <a:ext cx="10515600" cy="4251960"/>
          </a:xfrm>
        </p:spPr>
        <p:txBody>
          <a:bodyPr>
            <a:normAutofit/>
          </a:bodyPr>
          <a:lstStyle/>
          <a:p>
            <a:r>
              <a:rPr lang="en-IN" sz="2200">
                <a:latin typeface="Times New Roman" panose="02020603050405020304" pitchFamily="18" charset="0"/>
                <a:ea typeface="Times New Roman" panose="02020603050405020304" pitchFamily="18" charset="0"/>
                <a:cs typeface="Times New Roman" panose="02020603050405020304" pitchFamily="18" charset="0"/>
              </a:rPr>
              <a:t>This study's first findings suggest that most autonomous systems are more flexible than conventional systems. </a:t>
            </a:r>
          </a:p>
          <a:p>
            <a:r>
              <a:rPr lang="en-IN" sz="2200">
                <a:latin typeface="Times New Roman" panose="02020603050405020304" pitchFamily="18" charset="0"/>
                <a:ea typeface="Times New Roman" panose="02020603050405020304" pitchFamily="18" charset="0"/>
                <a:cs typeface="Times New Roman" panose="02020603050405020304" pitchFamily="18" charset="0"/>
              </a:rPr>
              <a:t>The advantages of less labour costs and limitation  on the number of hours worked each day have greatly improved. Hence, it has enabled automation of the most important working processes.</a:t>
            </a:r>
          </a:p>
          <a:p>
            <a:r>
              <a:rPr lang="en-IN" sz="2200">
                <a:latin typeface="Times New Roman" panose="02020603050405020304" pitchFamily="18" charset="0"/>
                <a:ea typeface="Times New Roman" panose="02020603050405020304" pitchFamily="18" charset="0"/>
                <a:cs typeface="Times New Roman" panose="02020603050405020304" pitchFamily="18" charset="0"/>
              </a:rPr>
              <a:t> The project offers a low-cost, low-power, and straightforward device control solution. This technology will be heavily utilised in agriculture, gardening, and agronomy universities.</a:t>
            </a:r>
          </a:p>
          <a:p>
            <a:r>
              <a:rPr lang="en-US" sz="2200">
                <a:latin typeface="Times New Roman" panose="02020603050405020304" pitchFamily="18" charset="0"/>
                <a:ea typeface="Times New Roman" panose="02020603050405020304" pitchFamily="18" charset="0"/>
                <a:cs typeface="Times New Roman" panose="02020603050405020304" pitchFamily="18" charset="0"/>
              </a:rPr>
              <a:t> </a:t>
            </a:r>
            <a:r>
              <a:rPr lang="en-IN" sz="2200">
                <a:latin typeface="Times New Roman" panose="02020603050405020304" pitchFamily="18" charset="0"/>
                <a:ea typeface="Times New Roman" panose="02020603050405020304" pitchFamily="18" charset="0"/>
                <a:cs typeface="Times New Roman" panose="02020603050405020304" pitchFamily="18" charset="0"/>
              </a:rPr>
              <a:t>This technique can be used to irrigate gardens, agricultural land, and horticultural areas. In comparison to other types of automation systems, this system is therefore more affordable and effective. Farmers will experience less stress as a result</a:t>
            </a:r>
            <a:endParaRPr lang="en-IN" sz="2200"/>
          </a:p>
          <a:p>
            <a:endParaRPr lang="en-IN" sz="2200"/>
          </a:p>
        </p:txBody>
      </p:sp>
    </p:spTree>
    <p:extLst>
      <p:ext uri="{BB962C8B-B14F-4D97-AF65-F5344CB8AC3E}">
        <p14:creationId xmlns:p14="http://schemas.microsoft.com/office/powerpoint/2010/main" val="16019570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7ED86F8-6415-2342-D42B-1140C871EB62}"/>
              </a:ext>
            </a:extLst>
          </p:cNvPr>
          <p:cNvSpPr>
            <a:spLocks noGrp="1"/>
          </p:cNvSpPr>
          <p:nvPr>
            <p:ph type="title"/>
          </p:nvPr>
        </p:nvSpPr>
        <p:spPr>
          <a:xfrm>
            <a:off x="838200" y="365125"/>
            <a:ext cx="10515600" cy="1325563"/>
          </a:xfrm>
        </p:spPr>
        <p:txBody>
          <a:bodyPr>
            <a:normAutofit/>
          </a:bodyPr>
          <a:lstStyle/>
          <a:p>
            <a:r>
              <a:rPr lang="en-IN" sz="5400"/>
              <a:t>REFERENCE</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A13DEE1-BE4D-82DC-0340-4234FB8A99C9}"/>
              </a:ext>
            </a:extLst>
          </p:cNvPr>
          <p:cNvSpPr>
            <a:spLocks noGrp="1"/>
          </p:cNvSpPr>
          <p:nvPr>
            <p:ph idx="1"/>
          </p:nvPr>
        </p:nvSpPr>
        <p:spPr>
          <a:xfrm>
            <a:off x="838200" y="1929384"/>
            <a:ext cx="10515600" cy="4251960"/>
          </a:xfrm>
        </p:spPr>
        <p:txBody>
          <a:bodyPr>
            <a:normAutofit lnSpcReduction="10000"/>
          </a:bodyPr>
          <a:lstStyle/>
          <a:p>
            <a:r>
              <a:rPr lang="en-IN" sz="2000" dirty="0">
                <a:latin typeface="Times New Roman" panose="02020603050405020304" pitchFamily="18" charset="0"/>
                <a:cs typeface="Times New Roman" panose="02020603050405020304" pitchFamily="18" charset="0"/>
              </a:rPr>
              <a:t>1. Gongal A, Amatya S, Karkee M, Zhang Q, Lewis K (2015) Sensors and systems for fruit detection and localization: a review. Comput Electron Agric 116:8–19</a:t>
            </a:r>
          </a:p>
          <a:p>
            <a:r>
              <a:rPr lang="en-IN" sz="2000" dirty="0">
                <a:latin typeface="Times New Roman" panose="02020603050405020304" pitchFamily="18" charset="0"/>
                <a:cs typeface="Times New Roman" panose="02020603050405020304" pitchFamily="18" charset="0"/>
              </a:rPr>
              <a:t> 2. Okamoto H, Lee WS (2009) Green citrus detection using hyperspectral imaging. Comput Electron Agric 66(2):201–208</a:t>
            </a:r>
          </a:p>
          <a:p>
            <a:r>
              <a:rPr lang="en-IN" sz="2000" dirty="0">
                <a:latin typeface="Times New Roman" panose="02020603050405020304" pitchFamily="18" charset="0"/>
                <a:cs typeface="Times New Roman" panose="02020603050405020304" pitchFamily="18" charset="0"/>
              </a:rPr>
              <a:t> 3. Stajnko D, Lakota M, Hočevar M (2004) Estimation of number and diameter of apple fruits in an orchard during the growing season by thermal imaging. Comput Electron Agric 42(1):31–42</a:t>
            </a:r>
          </a:p>
          <a:p>
            <a:r>
              <a:rPr lang="en-IN" sz="2000" dirty="0">
                <a:latin typeface="Times New Roman" panose="02020603050405020304" pitchFamily="18" charset="0"/>
                <a:cs typeface="Times New Roman" panose="02020603050405020304" pitchFamily="18" charset="0"/>
              </a:rPr>
              <a:t> 4. Bulanon DM, Kataoka T, Ota Y, Hiroma T (2002) Ae-automation and emerging technologies: a segmentation algorithm for the automatic recognition of fuji apples at harvest. </a:t>
            </a:r>
            <a:r>
              <a:rPr lang="en-IN" sz="2000" dirty="0" err="1">
                <a:latin typeface="Times New Roman" panose="02020603050405020304" pitchFamily="18" charset="0"/>
                <a:cs typeface="Times New Roman" panose="02020603050405020304" pitchFamily="18" charset="0"/>
              </a:rPr>
              <a:t>Biosyst</a:t>
            </a:r>
            <a:r>
              <a:rPr lang="en-IN" sz="2000" dirty="0">
                <a:latin typeface="Times New Roman" panose="02020603050405020304" pitchFamily="18" charset="0"/>
                <a:cs typeface="Times New Roman" panose="02020603050405020304" pitchFamily="18" charset="0"/>
              </a:rPr>
              <a:t> Eng 83(4):405–412 </a:t>
            </a:r>
          </a:p>
          <a:p>
            <a:r>
              <a:rPr lang="en-IN" sz="2000" dirty="0">
                <a:latin typeface="Times New Roman" panose="02020603050405020304" pitchFamily="18" charset="0"/>
                <a:cs typeface="Times New Roman" panose="02020603050405020304" pitchFamily="18" charset="0"/>
              </a:rPr>
              <a:t>5. Bulanon DM, Kataoka T (2010) Fruit detection system and an end efector for robotic harvesting of fuji apples. Agric Eng Int CIGR J 12(1):203–210 </a:t>
            </a:r>
          </a:p>
          <a:p>
            <a:r>
              <a:rPr lang="en-IN" sz="2000" dirty="0">
                <a:latin typeface="Times New Roman" panose="02020603050405020304" pitchFamily="18" charset="0"/>
                <a:cs typeface="Times New Roman" panose="02020603050405020304" pitchFamily="18" charset="0"/>
              </a:rPr>
              <a:t>6. Rakun J, Stajnko D, Zazula D (2011) Detecting fruits in natural scenes by using spatial-frequency based texture analysis and multiview geometry. Comput Electron Agric 76(1):80–88 </a:t>
            </a:r>
          </a:p>
          <a:p>
            <a:endParaRPr lang="en-IN" sz="1900" dirty="0"/>
          </a:p>
          <a:p>
            <a:endParaRPr lang="en-IN" sz="1900" dirty="0"/>
          </a:p>
        </p:txBody>
      </p:sp>
    </p:spTree>
    <p:extLst>
      <p:ext uri="{BB962C8B-B14F-4D97-AF65-F5344CB8AC3E}">
        <p14:creationId xmlns:p14="http://schemas.microsoft.com/office/powerpoint/2010/main" val="23754021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837543A-6020-4505-A233-C9DB4BF740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35B16301-FB18-48BA-A6DD-C37CAF6F9A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A5AD012B-DAD1-470D-E5CE-DD4602C536FC}"/>
              </a:ext>
            </a:extLst>
          </p:cNvPr>
          <p:cNvSpPr>
            <a:spLocks noGrp="1"/>
          </p:cNvSpPr>
          <p:nvPr>
            <p:ph idx="1"/>
          </p:nvPr>
        </p:nvSpPr>
        <p:spPr>
          <a:xfrm>
            <a:off x="1643254" y="2386100"/>
            <a:ext cx="5558489" cy="4351338"/>
          </a:xfrm>
        </p:spPr>
        <p:txBody>
          <a:bodyPr>
            <a:normAutofit/>
          </a:bodyPr>
          <a:lstStyle/>
          <a:p>
            <a:pPr marL="0" indent="0">
              <a:buNone/>
            </a:pPr>
            <a:r>
              <a:rPr lang="en-IN" sz="6600" dirty="0"/>
              <a:t>THANK YOU</a:t>
            </a:r>
          </a:p>
        </p:txBody>
      </p:sp>
      <p:sp>
        <p:nvSpPr>
          <p:cNvPr id="12" name="Oval 11">
            <a:extLst>
              <a:ext uri="{FF2B5EF4-FFF2-40B4-BE49-F238E27FC236}">
                <a16:creationId xmlns:a16="http://schemas.microsoft.com/office/drawing/2014/main" id="{C3C0D90E-074A-4F52-9B11-B52BEF4BCB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2624479"/>
            <a:ext cx="812427" cy="812427"/>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Block Arc 13">
            <a:extLst>
              <a:ext uri="{FF2B5EF4-FFF2-40B4-BE49-F238E27FC236}">
                <a16:creationId xmlns:a16="http://schemas.microsoft.com/office/drawing/2014/main" id="{CABBD4C1-E6F8-46F6-8152-A8A97490B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912417" y="1218531"/>
            <a:ext cx="2387600" cy="2387600"/>
          </a:xfrm>
          <a:prstGeom prst="blockArc">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Freeform: Shape 15">
            <a:extLst>
              <a:ext uri="{FF2B5EF4-FFF2-40B4-BE49-F238E27FC236}">
                <a16:creationId xmlns:a16="http://schemas.microsoft.com/office/drawing/2014/main" id="{83BA5EF5-1FE9-4BF9-83BB-269BCDDF61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0"/>
            <a:ext cx="2315251" cy="1550992"/>
          </a:xfrm>
          <a:custGeom>
            <a:avLst/>
            <a:gdLst>
              <a:gd name="connsiteX0" fmla="*/ 0 w 2315251"/>
              <a:gd name="connsiteY0" fmla="*/ 0 h 1550992"/>
              <a:gd name="connsiteX1" fmla="*/ 138700 w 2315251"/>
              <a:gd name="connsiteY1" fmla="*/ 0 h 1550992"/>
              <a:gd name="connsiteX2" fmla="*/ 138700 w 2315251"/>
              <a:gd name="connsiteY2" fmla="*/ 1361400 h 1550992"/>
              <a:gd name="connsiteX3" fmla="*/ 2107387 w 2315251"/>
              <a:gd name="connsiteY3" fmla="*/ 222673 h 1550992"/>
              <a:gd name="connsiteX4" fmla="*/ 1722420 w 2315251"/>
              <a:gd name="connsiteY4" fmla="*/ 0 h 1550992"/>
              <a:gd name="connsiteX5" fmla="*/ 1999436 w 2315251"/>
              <a:gd name="connsiteY5" fmla="*/ 0 h 1550992"/>
              <a:gd name="connsiteX6" fmla="*/ 2280549 w 2315251"/>
              <a:gd name="connsiteY6" fmla="*/ 162605 h 1550992"/>
              <a:gd name="connsiteX7" fmla="*/ 2305953 w 2315251"/>
              <a:gd name="connsiteY7" fmla="*/ 257336 h 1550992"/>
              <a:gd name="connsiteX8" fmla="*/ 2280549 w 2315251"/>
              <a:gd name="connsiteY8" fmla="*/ 282740 h 1550992"/>
              <a:gd name="connsiteX9" fmla="*/ 104026 w 2315251"/>
              <a:gd name="connsiteY9" fmla="*/ 1541710 h 1550992"/>
              <a:gd name="connsiteX10" fmla="*/ 69351 w 2315251"/>
              <a:gd name="connsiteY10" fmla="*/ 1550992 h 1550992"/>
              <a:gd name="connsiteX11" fmla="*/ 0 w 2315251"/>
              <a:gd name="connsiteY11" fmla="*/ 1481643 h 1550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15251" h="1550992">
                <a:moveTo>
                  <a:pt x="0" y="0"/>
                </a:moveTo>
                <a:lnTo>
                  <a:pt x="138700" y="0"/>
                </a:lnTo>
                <a:lnTo>
                  <a:pt x="138700" y="1361400"/>
                </a:lnTo>
                <a:lnTo>
                  <a:pt x="2107387" y="222673"/>
                </a:lnTo>
                <a:lnTo>
                  <a:pt x="1722420" y="0"/>
                </a:lnTo>
                <a:lnTo>
                  <a:pt x="1999436" y="0"/>
                </a:lnTo>
                <a:lnTo>
                  <a:pt x="2280549" y="162605"/>
                </a:lnTo>
                <a:cubicBezTo>
                  <a:pt x="2313720" y="181745"/>
                  <a:pt x="2325104" y="224155"/>
                  <a:pt x="2305953" y="257336"/>
                </a:cubicBezTo>
                <a:cubicBezTo>
                  <a:pt x="2299872" y="267889"/>
                  <a:pt x="2291101" y="276648"/>
                  <a:pt x="2280549" y="282740"/>
                </a:cubicBezTo>
                <a:lnTo>
                  <a:pt x="104026" y="1541710"/>
                </a:lnTo>
                <a:cubicBezTo>
                  <a:pt x="93484" y="1547802"/>
                  <a:pt x="81523" y="1551003"/>
                  <a:pt x="69351" y="1550992"/>
                </a:cubicBezTo>
                <a:cubicBezTo>
                  <a:pt x="31049" y="1550992"/>
                  <a:pt x="0" y="1519944"/>
                  <a:pt x="0" y="1481643"/>
                </a:cubicBezTo>
                <a:close/>
              </a:path>
            </a:pathLst>
          </a:custGeom>
          <a:solidFill>
            <a:schemeClr val="accent6"/>
          </a:solidFill>
          <a:ln w="9525" cap="flat">
            <a:noFill/>
            <a:prstDash val="solid"/>
            <a:miter/>
          </a:ln>
        </p:spPr>
        <p:txBody>
          <a:bodyPr rtlCol="0" anchor="ctr"/>
          <a:lstStyle/>
          <a:p>
            <a:endParaRPr lang="en-US" dirty="0"/>
          </a:p>
        </p:txBody>
      </p:sp>
      <p:cxnSp>
        <p:nvCxnSpPr>
          <p:cNvPr id="18" name="Straight Connector 17">
            <a:extLst>
              <a:ext uri="{FF2B5EF4-FFF2-40B4-BE49-F238E27FC236}">
                <a16:creationId xmlns:a16="http://schemas.microsoft.com/office/drawing/2014/main" id="{4B3BCACB-5880-460B-9606-8C433A9AF99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724638" y="1331572"/>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20" name="Freeform: Shape 19">
            <a:extLst>
              <a:ext uri="{FF2B5EF4-FFF2-40B4-BE49-F238E27FC236}">
                <a16:creationId xmlns:a16="http://schemas.microsoft.com/office/drawing/2014/main" id="{88853921-7BC9-4BDE-ACAB-133C683C8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05550" y="4112081"/>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22" name="Arc 21">
            <a:extLst>
              <a:ext uri="{FF2B5EF4-FFF2-40B4-BE49-F238E27FC236}">
                <a16:creationId xmlns:a16="http://schemas.microsoft.com/office/drawing/2014/main" id="{09192968-3AE7-4470-A61C-97294BB927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992895">
            <a:off x="6086940" y="4145122"/>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4" name="Freeform: Shape 23">
            <a:extLst>
              <a:ext uri="{FF2B5EF4-FFF2-40B4-BE49-F238E27FC236}">
                <a16:creationId xmlns:a16="http://schemas.microsoft.com/office/drawing/2014/main" id="{3AB72E55-43E4-4356-BFE8-E2102CB0B5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4962670"/>
            <a:ext cx="2643352" cy="1895331"/>
          </a:xfrm>
          <a:custGeom>
            <a:avLst/>
            <a:gdLst>
              <a:gd name="connsiteX0" fmla="*/ 1321676 w 2643352"/>
              <a:gd name="connsiteY0" fmla="*/ 0 h 1895331"/>
              <a:gd name="connsiteX1" fmla="*/ 2643352 w 2643352"/>
              <a:gd name="connsiteY1" fmla="*/ 1321676 h 1895331"/>
              <a:gd name="connsiteX2" fmla="*/ 2539488 w 2643352"/>
              <a:gd name="connsiteY2" fmla="*/ 1836132 h 1895331"/>
              <a:gd name="connsiteX3" fmla="*/ 2510970 w 2643352"/>
              <a:gd name="connsiteY3" fmla="*/ 1895331 h 1895331"/>
              <a:gd name="connsiteX4" fmla="*/ 132382 w 2643352"/>
              <a:gd name="connsiteY4" fmla="*/ 1895331 h 1895331"/>
              <a:gd name="connsiteX5" fmla="*/ 103864 w 2643352"/>
              <a:gd name="connsiteY5" fmla="*/ 1836132 h 1895331"/>
              <a:gd name="connsiteX6" fmla="*/ 0 w 2643352"/>
              <a:gd name="connsiteY6" fmla="*/ 1321676 h 1895331"/>
              <a:gd name="connsiteX7" fmla="*/ 1321676 w 2643352"/>
              <a:gd name="connsiteY7" fmla="*/ 0 h 1895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43352" h="1895331">
                <a:moveTo>
                  <a:pt x="1321676" y="0"/>
                </a:moveTo>
                <a:cubicBezTo>
                  <a:pt x="2051617" y="0"/>
                  <a:pt x="2643352" y="591735"/>
                  <a:pt x="2643352" y="1321676"/>
                </a:cubicBezTo>
                <a:cubicBezTo>
                  <a:pt x="2643352" y="1504161"/>
                  <a:pt x="2606369" y="1678009"/>
                  <a:pt x="2539488" y="1836132"/>
                </a:cubicBezTo>
                <a:lnTo>
                  <a:pt x="2510970" y="1895331"/>
                </a:lnTo>
                <a:lnTo>
                  <a:pt x="132382" y="1895331"/>
                </a:lnTo>
                <a:lnTo>
                  <a:pt x="103864" y="1836132"/>
                </a:lnTo>
                <a:cubicBezTo>
                  <a:pt x="36984" y="1678009"/>
                  <a:pt x="0" y="1504161"/>
                  <a:pt x="0" y="1321676"/>
                </a:cubicBezTo>
                <a:cubicBezTo>
                  <a:pt x="0" y="591735"/>
                  <a:pt x="591735" y="0"/>
                  <a:pt x="132167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07172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8">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399C712-DA84-CC63-31D3-948FDAC65141}"/>
              </a:ext>
            </a:extLst>
          </p:cNvPr>
          <p:cNvSpPr>
            <a:spLocks noGrp="1"/>
          </p:cNvSpPr>
          <p:nvPr>
            <p:ph type="title"/>
          </p:nvPr>
        </p:nvSpPr>
        <p:spPr>
          <a:xfrm>
            <a:off x="640080" y="325369"/>
            <a:ext cx="4368602" cy="1956841"/>
          </a:xfrm>
        </p:spPr>
        <p:txBody>
          <a:bodyPr anchor="b">
            <a:normAutofit/>
          </a:bodyPr>
          <a:lstStyle/>
          <a:p>
            <a:r>
              <a:rPr lang="en-IN" sz="5400">
                <a:latin typeface="Arial" panose="020B0604020202020204" pitchFamily="34" charset="0"/>
                <a:cs typeface="Arial" panose="020B0604020202020204" pitchFamily="34" charset="0"/>
              </a:rPr>
              <a:t>CONTENTS</a:t>
            </a:r>
          </a:p>
        </p:txBody>
      </p:sp>
      <p:sp>
        <p:nvSpPr>
          <p:cNvPr id="14"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3748C05-B4E0-C28D-F828-BB671C3C9800}"/>
              </a:ext>
            </a:extLst>
          </p:cNvPr>
          <p:cNvSpPr>
            <a:spLocks noGrp="1"/>
          </p:cNvSpPr>
          <p:nvPr>
            <p:ph idx="1"/>
          </p:nvPr>
        </p:nvSpPr>
        <p:spPr>
          <a:xfrm>
            <a:off x="640080" y="2872899"/>
            <a:ext cx="4480560" cy="3320668"/>
          </a:xfrm>
        </p:spPr>
        <p:txBody>
          <a:bodyPr>
            <a:normAutofit/>
          </a:bodyPr>
          <a:lstStyle/>
          <a:p>
            <a:pPr eaLnBrk="1" hangingPunct="1"/>
            <a:r>
              <a:rPr lang="en-US" altLang="en-US" sz="2200" dirty="0"/>
              <a:t>Introduction</a:t>
            </a:r>
          </a:p>
          <a:p>
            <a:pPr eaLnBrk="1" hangingPunct="1"/>
            <a:r>
              <a:rPr lang="en-US" altLang="en-US" sz="2200" dirty="0"/>
              <a:t>Proposed System </a:t>
            </a:r>
          </a:p>
          <a:p>
            <a:pPr eaLnBrk="1" hangingPunct="1"/>
            <a:r>
              <a:rPr lang="en-US" altLang="en-US" sz="2200" dirty="0"/>
              <a:t>Hardware explanation</a:t>
            </a:r>
          </a:p>
          <a:p>
            <a:pPr eaLnBrk="1" hangingPunct="1"/>
            <a:r>
              <a:rPr lang="en-US" altLang="en-US" sz="2200" dirty="0"/>
              <a:t>Hardware results</a:t>
            </a:r>
          </a:p>
          <a:p>
            <a:pPr marL="0" indent="0" eaLnBrk="1" hangingPunct="1">
              <a:buNone/>
            </a:pPr>
            <a:endParaRPr lang="en-US" altLang="en-US" sz="2200" dirty="0"/>
          </a:p>
          <a:p>
            <a:endParaRPr lang="en-IN" sz="2200" dirty="0"/>
          </a:p>
        </p:txBody>
      </p:sp>
      <p:pic>
        <p:nvPicPr>
          <p:cNvPr id="15" name="Picture 4" descr="Electronic circuit board">
            <a:extLst>
              <a:ext uri="{FF2B5EF4-FFF2-40B4-BE49-F238E27FC236}">
                <a16:creationId xmlns:a16="http://schemas.microsoft.com/office/drawing/2014/main" id="{3176E522-9E2B-854F-089E-CC8240130E59}"/>
              </a:ext>
            </a:extLst>
          </p:cNvPr>
          <p:cNvPicPr>
            <a:picLocks noChangeAspect="1"/>
          </p:cNvPicPr>
          <p:nvPr/>
        </p:nvPicPr>
        <p:blipFill rotWithShape="1">
          <a:blip r:embed="rId2"/>
          <a:srcRect l="32439" r="608" b="-1"/>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42452202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90B6CF4-92EB-B1D3-C031-91FF750EFEBC}"/>
              </a:ext>
            </a:extLst>
          </p:cNvPr>
          <p:cNvSpPr>
            <a:spLocks noGrp="1"/>
          </p:cNvSpPr>
          <p:nvPr>
            <p:ph type="title"/>
          </p:nvPr>
        </p:nvSpPr>
        <p:spPr>
          <a:xfrm>
            <a:off x="838200" y="365125"/>
            <a:ext cx="10515600" cy="1325563"/>
          </a:xfrm>
        </p:spPr>
        <p:txBody>
          <a:bodyPr>
            <a:normAutofit/>
          </a:bodyPr>
          <a:lstStyle/>
          <a:p>
            <a:r>
              <a:rPr lang="en-IN" sz="5400">
                <a:latin typeface="Arial" panose="020B0604020202020204" pitchFamily="34" charset="0"/>
                <a:cs typeface="Arial" panose="020B0604020202020204" pitchFamily="34" charset="0"/>
              </a:rPr>
              <a:t>INTRODUCTION</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81C07B7-F959-DD94-3CDF-173C2DBACEC9}"/>
              </a:ext>
            </a:extLst>
          </p:cNvPr>
          <p:cNvSpPr>
            <a:spLocks noGrp="1"/>
          </p:cNvSpPr>
          <p:nvPr>
            <p:ph idx="1"/>
          </p:nvPr>
        </p:nvSpPr>
        <p:spPr>
          <a:xfrm>
            <a:off x="838200" y="1929384"/>
            <a:ext cx="10515600" cy="4251960"/>
          </a:xfrm>
        </p:spPr>
        <p:txBody>
          <a:bodyPr>
            <a:normAutofit/>
          </a:bodyPr>
          <a:lstStyle/>
          <a:p>
            <a:r>
              <a:rPr lang="en-IN" sz="2400" dirty="0">
                <a:latin typeface="Calibri" panose="020F0502020204030204" pitchFamily="34" charset="0"/>
                <a:cs typeface="Calibri" panose="020F0502020204030204" pitchFamily="34" charset="0"/>
              </a:rPr>
              <a:t>A robot is a electromechanical device that may be programmed to carry out a variety of tasks.</a:t>
            </a:r>
          </a:p>
          <a:p>
            <a:r>
              <a:rPr lang="en-IN" sz="2400" dirty="0">
                <a:latin typeface="Calibri" panose="020F0502020204030204" pitchFamily="34" charset="0"/>
                <a:cs typeface="Calibri" panose="020F0502020204030204" pitchFamily="34" charset="0"/>
              </a:rPr>
              <a:t>Robots have better precision,a better quality of operation,accuracy and speed than humans.</a:t>
            </a:r>
          </a:p>
          <a:p>
            <a:r>
              <a:rPr lang="en-IN" sz="2400" dirty="0">
                <a:latin typeface="Calibri" panose="020F0502020204030204" pitchFamily="34" charset="0"/>
                <a:cs typeface="Calibri" panose="020F0502020204030204" pitchFamily="34" charset="0"/>
              </a:rPr>
              <a:t>Code written in embedded C allows the bluetooth module to communicate with the microcontroller via UART protocol.The motion of the robot can be regulated by  instructions sent from android app</a:t>
            </a:r>
          </a:p>
          <a:p>
            <a:r>
              <a:rPr lang="en-IN" sz="2400" dirty="0"/>
              <a:t>A pick and place robot is associated with a gentle gripper for capturing the object like apple , tomatoes</a:t>
            </a:r>
            <a:endParaRPr lang="en-IN" sz="2400" dirty="0">
              <a:latin typeface="Calibri" panose="020F0502020204030204" pitchFamily="34" charset="0"/>
              <a:cs typeface="Calibri" panose="020F0502020204030204" pitchFamily="34" charset="0"/>
            </a:endParaRPr>
          </a:p>
          <a:p>
            <a:endParaRPr lang="en-IN" sz="2200" dirty="0"/>
          </a:p>
        </p:txBody>
      </p:sp>
    </p:spTree>
    <p:extLst>
      <p:ext uri="{BB962C8B-B14F-4D97-AF65-F5344CB8AC3E}">
        <p14:creationId xmlns:p14="http://schemas.microsoft.com/office/powerpoint/2010/main" val="30007999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92DA804-86B1-09B8-0A20-FA11449156F7}"/>
              </a:ext>
            </a:extLst>
          </p:cNvPr>
          <p:cNvSpPr>
            <a:spLocks noGrp="1"/>
          </p:cNvSpPr>
          <p:nvPr>
            <p:ph type="title"/>
          </p:nvPr>
        </p:nvSpPr>
        <p:spPr>
          <a:xfrm>
            <a:off x="838200" y="365125"/>
            <a:ext cx="10515600" cy="1325563"/>
          </a:xfrm>
        </p:spPr>
        <p:txBody>
          <a:bodyPr>
            <a:normAutofit/>
          </a:bodyPr>
          <a:lstStyle/>
          <a:p>
            <a:r>
              <a:rPr lang="en-IN" sz="5400">
                <a:latin typeface="+mn-lt"/>
              </a:rPr>
              <a:t>INTRODUCTION</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D20D8FA-FE29-31E6-F6AC-F05C157D9BAE}"/>
              </a:ext>
            </a:extLst>
          </p:cNvPr>
          <p:cNvSpPr>
            <a:spLocks noGrp="1"/>
          </p:cNvSpPr>
          <p:nvPr>
            <p:ph idx="1"/>
          </p:nvPr>
        </p:nvSpPr>
        <p:spPr>
          <a:xfrm>
            <a:off x="838200" y="1929384"/>
            <a:ext cx="10515600" cy="4251960"/>
          </a:xfrm>
        </p:spPr>
        <p:txBody>
          <a:bodyPr>
            <a:normAutofit/>
          </a:bodyPr>
          <a:lstStyle/>
          <a:p>
            <a:pPr marL="0" indent="0">
              <a:buNone/>
            </a:pPr>
            <a:endParaRPr lang="en-IN" sz="2400" dirty="0"/>
          </a:p>
          <a:p>
            <a:r>
              <a:rPr lang="en-IN" sz="2400" dirty="0"/>
              <a:t> An android powered smartphone,tablet ,etc.,with a touch screen can be used as remote control using the device’s GUI(Graphical User Interface).To put it another way, the prototype will pave the way for production models based on the same basic idea.</a:t>
            </a:r>
          </a:p>
          <a:p>
            <a:r>
              <a:rPr lang="en-IN" sz="2400" dirty="0"/>
              <a:t>An android app on the receiving  end will send a signal in the form of an ASCII code to a bluetooth module(HC-05) serving as an interface between a mobile device and robot.</a:t>
            </a:r>
          </a:p>
          <a:p>
            <a:r>
              <a:rPr lang="en-IN" sz="2400" dirty="0"/>
              <a:t>Both the motors that propel the robot and that enable it to grasp object have their respective controls programmed into the microcontroller.</a:t>
            </a:r>
          </a:p>
        </p:txBody>
      </p:sp>
    </p:spTree>
    <p:extLst>
      <p:ext uri="{BB962C8B-B14F-4D97-AF65-F5344CB8AC3E}">
        <p14:creationId xmlns:p14="http://schemas.microsoft.com/office/powerpoint/2010/main" val="19798020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8BB8ACF-F432-A53B-1020-2F8E88004A7B}"/>
              </a:ext>
            </a:extLst>
          </p:cNvPr>
          <p:cNvSpPr>
            <a:spLocks noGrp="1"/>
          </p:cNvSpPr>
          <p:nvPr>
            <p:ph type="title"/>
          </p:nvPr>
        </p:nvSpPr>
        <p:spPr>
          <a:xfrm>
            <a:off x="838200" y="365125"/>
            <a:ext cx="10515600" cy="1325563"/>
          </a:xfrm>
        </p:spPr>
        <p:txBody>
          <a:bodyPr>
            <a:normAutofit/>
          </a:bodyPr>
          <a:lstStyle/>
          <a:p>
            <a:r>
              <a:rPr lang="en-IN" sz="5400" dirty="0">
                <a:latin typeface="+mn-lt"/>
              </a:rPr>
              <a:t>INTRODUCTION</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00C0D41-C8A0-C86E-C01D-8704AA68C9A0}"/>
              </a:ext>
            </a:extLst>
          </p:cNvPr>
          <p:cNvSpPr>
            <a:spLocks noGrp="1"/>
          </p:cNvSpPr>
          <p:nvPr>
            <p:ph idx="1"/>
          </p:nvPr>
        </p:nvSpPr>
        <p:spPr>
          <a:xfrm>
            <a:off x="838200" y="1929384"/>
            <a:ext cx="10515600" cy="4278316"/>
          </a:xfrm>
        </p:spPr>
        <p:txBody>
          <a:bodyPr>
            <a:normAutofit/>
          </a:bodyPr>
          <a:lstStyle/>
          <a:p>
            <a:r>
              <a:rPr lang="en-IN" sz="2400" dirty="0"/>
              <a:t>Moving the robots forward,backward,left or right is accomplished by sending commands from an android application device on the transmitting end to a receiver</a:t>
            </a:r>
          </a:p>
          <a:p>
            <a:r>
              <a:rPr lang="en-IN" sz="2400" dirty="0"/>
              <a:t>Three of the motors are used to move the robot’s arm and grippers.The transmitter android app device functions as a remote control with sufficient range,and the data from bluetooth device is sent into the microcontroller,which in turn drives DC motors via motor drive IC to accomplish the task at hand</a:t>
            </a:r>
          </a:p>
          <a:p>
            <a:r>
              <a:rPr lang="en-IN" sz="2400" dirty="0"/>
              <a:t>The robot key selling point is it gentle grabbing arm,which is made to avoid applying any more pressure to the object</a:t>
            </a:r>
            <a:r>
              <a:rPr lang="en-IN" sz="2200" dirty="0"/>
              <a:t>.</a:t>
            </a:r>
          </a:p>
        </p:txBody>
      </p:sp>
    </p:spTree>
    <p:extLst>
      <p:ext uri="{BB962C8B-B14F-4D97-AF65-F5344CB8AC3E}">
        <p14:creationId xmlns:p14="http://schemas.microsoft.com/office/powerpoint/2010/main" val="28823957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76E6485-F2C5-F334-3121-98C24AC09D51}"/>
              </a:ext>
            </a:extLst>
          </p:cNvPr>
          <p:cNvSpPr>
            <a:spLocks noGrp="1"/>
          </p:cNvSpPr>
          <p:nvPr>
            <p:ph type="title"/>
          </p:nvPr>
        </p:nvSpPr>
        <p:spPr>
          <a:xfrm>
            <a:off x="838200" y="383413"/>
            <a:ext cx="10515600" cy="869315"/>
          </a:xfrm>
        </p:spPr>
        <p:txBody>
          <a:bodyPr>
            <a:normAutofit/>
          </a:bodyPr>
          <a:lstStyle/>
          <a:p>
            <a:r>
              <a:rPr lang="en-IN" sz="5400" b="1" dirty="0"/>
              <a:t>EXISTING SYSTEM</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5DBED86-0772-4C52-5ED6-F22AB8DEC1FF}"/>
              </a:ext>
            </a:extLst>
          </p:cNvPr>
          <p:cNvSpPr>
            <a:spLocks noGrp="1"/>
          </p:cNvSpPr>
          <p:nvPr>
            <p:ph idx="1"/>
          </p:nvPr>
        </p:nvSpPr>
        <p:spPr>
          <a:xfrm>
            <a:off x="838200" y="1929384"/>
            <a:ext cx="10515600" cy="4251960"/>
          </a:xfrm>
        </p:spPr>
        <p:txBody>
          <a:bodyPr>
            <a:normAutofit/>
          </a:bodyPr>
          <a:lstStyle/>
          <a:p>
            <a:pPr>
              <a:lnSpc>
                <a:spcPct val="150000"/>
              </a:lnSpc>
            </a:pPr>
            <a:r>
              <a:rPr lang="en-IN" sz="2200" dirty="0">
                <a:latin typeface="Times New Roman" panose="02020603050405020304" pitchFamily="18" charset="0"/>
                <a:cs typeface="Times New Roman" panose="02020603050405020304" pitchFamily="18" charset="0"/>
              </a:rPr>
              <a:t>A high speed and fully  automated pick and place operations of micro-objects only take place.</a:t>
            </a:r>
          </a:p>
          <a:p>
            <a:pPr>
              <a:lnSpc>
                <a:spcPct val="150000"/>
              </a:lnSpc>
            </a:pPr>
            <a:r>
              <a:rPr lang="en-IN" sz="2200" dirty="0">
                <a:latin typeface="Times New Roman" panose="02020603050405020304" pitchFamily="18" charset="0"/>
                <a:cs typeface="Times New Roman" panose="02020603050405020304" pitchFamily="18" charset="0"/>
              </a:rPr>
              <a:t>They developed a robotic hand that can carry a task by changing the tools</a:t>
            </a:r>
          </a:p>
          <a:p>
            <a:pPr>
              <a:lnSpc>
                <a:spcPct val="150000"/>
              </a:lnSpc>
            </a:pPr>
            <a:r>
              <a:rPr lang="en-IN" sz="2200" dirty="0">
                <a:latin typeface="Times New Roman" panose="02020603050405020304" pitchFamily="18" charset="0"/>
                <a:cs typeface="Times New Roman" panose="02020603050405020304" pitchFamily="18" charset="0"/>
              </a:rPr>
              <a:t>A 5-arm robotic arm robot can be used for moving objects along a single </a:t>
            </a:r>
            <a:r>
              <a:rPr lang="en-IN" sz="2200" dirty="0"/>
              <a:t>plane</a:t>
            </a:r>
          </a:p>
          <a:p>
            <a:pPr>
              <a:lnSpc>
                <a:spcPct val="150000"/>
              </a:lnSpc>
            </a:pPr>
            <a:r>
              <a:rPr lang="en-US" sz="2400" dirty="0">
                <a:effectLst/>
                <a:latin typeface="Times New Roman" panose="02020603050405020304" pitchFamily="18" charset="0"/>
                <a:ea typeface="Times New Roman" panose="02020603050405020304" pitchFamily="18" charset="0"/>
              </a:rPr>
              <a:t>The designing as well as the successful execution of this model has been obtained by testing the picking and dropping of light weighted objects</a:t>
            </a:r>
            <a:endParaRPr lang="en-IN" sz="2200" dirty="0"/>
          </a:p>
        </p:txBody>
      </p:sp>
    </p:spTree>
    <p:extLst>
      <p:ext uri="{BB962C8B-B14F-4D97-AF65-F5344CB8AC3E}">
        <p14:creationId xmlns:p14="http://schemas.microsoft.com/office/powerpoint/2010/main" val="31487773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A6D39C5-1BE3-3807-1D58-1D4BD76DD684}"/>
              </a:ext>
            </a:extLst>
          </p:cNvPr>
          <p:cNvSpPr>
            <a:spLocks noGrp="1"/>
          </p:cNvSpPr>
          <p:nvPr>
            <p:ph type="title"/>
          </p:nvPr>
        </p:nvSpPr>
        <p:spPr>
          <a:xfrm>
            <a:off x="838200" y="365125"/>
            <a:ext cx="10515600" cy="1325563"/>
          </a:xfrm>
        </p:spPr>
        <p:txBody>
          <a:bodyPr>
            <a:normAutofit/>
          </a:bodyPr>
          <a:lstStyle/>
          <a:p>
            <a:r>
              <a:rPr lang="en-IN" sz="5400">
                <a:latin typeface="+mn-lt"/>
              </a:rPr>
              <a:t>PROPOSED SYSTEM</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C5C61C0-3FD0-BC74-ABD4-CE15DDD0AEE7}"/>
              </a:ext>
            </a:extLst>
          </p:cNvPr>
          <p:cNvSpPr>
            <a:spLocks noGrp="1"/>
          </p:cNvSpPr>
          <p:nvPr>
            <p:ph idx="1"/>
          </p:nvPr>
        </p:nvSpPr>
        <p:spPr>
          <a:xfrm>
            <a:off x="838200" y="1929384"/>
            <a:ext cx="10515600" cy="4251960"/>
          </a:xfrm>
        </p:spPr>
        <p:txBody>
          <a:bodyPr>
            <a:normAutofit/>
          </a:bodyPr>
          <a:lstStyle/>
          <a:p>
            <a:pPr>
              <a:lnSpc>
                <a:spcPct val="100000"/>
              </a:lnSpc>
            </a:pPr>
            <a:r>
              <a:rPr lang="en-IN" sz="2200" dirty="0">
                <a:latin typeface="Times New Roman" panose="02020603050405020304" pitchFamily="18" charset="0"/>
                <a:cs typeface="Times New Roman" panose="02020603050405020304" pitchFamily="18" charset="0"/>
              </a:rPr>
              <a:t>It has a microcontroller IC ,a bluetooth module, a power supply, and four DC motors with driver’s IC.A robot arm is mounted on a  mobile platform and used for pick and place operation.</a:t>
            </a:r>
          </a:p>
          <a:p>
            <a:pPr>
              <a:lnSpc>
                <a:spcPct val="100000"/>
              </a:lnSpc>
            </a:pPr>
            <a:r>
              <a:rPr lang="en-IN" sz="2200" dirty="0">
                <a:latin typeface="Times New Roman" panose="02020603050405020304" pitchFamily="18" charset="0"/>
                <a:cs typeface="Times New Roman" panose="02020603050405020304" pitchFamily="18" charset="0"/>
              </a:rPr>
              <a:t>The vehicle can travel over any surface,no matter how smooth or rugged it is. For reliable and smooth operation,a belt type tyre is linked to the vehicle and powered by two motors,just like a tank.</a:t>
            </a:r>
          </a:p>
          <a:p>
            <a:pPr>
              <a:lnSpc>
                <a:spcPct val="100000"/>
              </a:lnSpc>
            </a:pPr>
            <a:r>
              <a:rPr lang="en-IN" sz="2200" dirty="0">
                <a:latin typeface="Times New Roman" panose="02020603050405020304" pitchFamily="18" charset="0"/>
                <a:cs typeface="Times New Roman" panose="02020603050405020304" pitchFamily="18" charset="0"/>
              </a:rPr>
              <a:t>The jaw of the pick and place arm can only move vertically, so it can only pick up and place position objects. The jaw opening and closing is powered by separate motor from the arm assembly’s up and down motion</a:t>
            </a:r>
          </a:p>
          <a:p>
            <a:pPr>
              <a:lnSpc>
                <a:spcPct val="100000"/>
              </a:lnSpc>
            </a:pPr>
            <a:r>
              <a:rPr lang="en-IN" sz="2200" dirty="0">
                <a:latin typeface="Times New Roman" panose="02020603050405020304" pitchFamily="18" charset="0"/>
                <a:cs typeface="Times New Roman" panose="02020603050405020304" pitchFamily="18" charset="0"/>
              </a:rPr>
              <a:t>Mechanical push button switches cap the amount of up and down movement. As the arm reaches its farthest extent, the circuit is broken so that motor cannot continue to revolve.</a:t>
            </a:r>
          </a:p>
        </p:txBody>
      </p:sp>
    </p:spTree>
    <p:extLst>
      <p:ext uri="{BB962C8B-B14F-4D97-AF65-F5344CB8AC3E}">
        <p14:creationId xmlns:p14="http://schemas.microsoft.com/office/powerpoint/2010/main" val="15520434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0">
            <a:extLst>
              <a:ext uri="{FF2B5EF4-FFF2-40B4-BE49-F238E27FC236}">
                <a16:creationId xmlns:a16="http://schemas.microsoft.com/office/drawing/2014/main" id="{117AB3D3-3C9C-4DED-809A-78734805B8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2B0E7A9-A4EF-D157-290A-33CC002DA51C}"/>
              </a:ext>
            </a:extLst>
          </p:cNvPr>
          <p:cNvSpPr>
            <a:spLocks noGrp="1"/>
          </p:cNvSpPr>
          <p:nvPr>
            <p:ph type="title"/>
          </p:nvPr>
        </p:nvSpPr>
        <p:spPr>
          <a:xfrm>
            <a:off x="793662" y="386930"/>
            <a:ext cx="10066122" cy="1298448"/>
          </a:xfrm>
        </p:spPr>
        <p:txBody>
          <a:bodyPr anchor="b">
            <a:normAutofit/>
          </a:bodyPr>
          <a:lstStyle/>
          <a:p>
            <a:r>
              <a:rPr lang="en-IN" sz="4800">
                <a:latin typeface="+mn-lt"/>
              </a:rPr>
              <a:t>BLOCK DIAGRAM</a:t>
            </a:r>
          </a:p>
        </p:txBody>
      </p:sp>
      <p:sp>
        <p:nvSpPr>
          <p:cNvPr id="13" name="Rectangle 12">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4">
            <a:extLst>
              <a:ext uri="{FF2B5EF4-FFF2-40B4-BE49-F238E27FC236}">
                <a16:creationId xmlns:a16="http://schemas.microsoft.com/office/drawing/2014/main" id="{9F5E29E5-5B78-A5D4-E327-2CD546252EFD}"/>
              </a:ext>
            </a:extLst>
          </p:cNvPr>
          <p:cNvPicPr>
            <a:picLocks noChangeAspect="1"/>
          </p:cNvPicPr>
          <p:nvPr/>
        </p:nvPicPr>
        <p:blipFill rotWithShape="1">
          <a:blip r:embed="rId2"/>
          <a:srcRect r="2" b="5111"/>
          <a:stretch/>
        </p:blipFill>
        <p:spPr>
          <a:xfrm>
            <a:off x="1955410" y="2484255"/>
            <a:ext cx="9106400" cy="3714244"/>
          </a:xfrm>
          <a:prstGeom prst="rect">
            <a:avLst/>
          </a:prstGeom>
        </p:spPr>
      </p:pic>
      <p:sp>
        <p:nvSpPr>
          <p:cNvPr id="17" name="Rectangle 16">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016087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494</TotalTime>
  <Words>1838</Words>
  <Application>Microsoft Office PowerPoint</Application>
  <PresentationFormat>Widescreen</PresentationFormat>
  <Paragraphs>122</Paragraphs>
  <Slides>23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Calibri</vt:lpstr>
      <vt:lpstr>Calibri Light</vt:lpstr>
      <vt:lpstr>Symbol</vt:lpstr>
      <vt:lpstr>Times New Roman</vt:lpstr>
      <vt:lpstr>Office Theme</vt:lpstr>
      <vt:lpstr>Bluetooth controlled pick and place robot</vt:lpstr>
      <vt:lpstr>ABSTRACT</vt:lpstr>
      <vt:lpstr>CONTENTS</vt:lpstr>
      <vt:lpstr>INTRODUCTION</vt:lpstr>
      <vt:lpstr>INTRODUCTION</vt:lpstr>
      <vt:lpstr>INTRODUCTION</vt:lpstr>
      <vt:lpstr>EXISTING SYSTEM</vt:lpstr>
      <vt:lpstr>PROPOSED SYSTEM</vt:lpstr>
      <vt:lpstr>BLOCK DIAGRAM</vt:lpstr>
      <vt:lpstr>BLOCK DIAGRAM EXPLANATION</vt:lpstr>
      <vt:lpstr>HARDWARE REQUIREMENTS</vt:lpstr>
      <vt:lpstr>BATTERY</vt:lpstr>
      <vt:lpstr>RELAY BOARD</vt:lpstr>
      <vt:lpstr>DC MOTOR</vt:lpstr>
      <vt:lpstr>BLUETOOTH </vt:lpstr>
      <vt:lpstr>PIN DIAGRAM</vt:lpstr>
      <vt:lpstr>PIN DIAGRAM DESCRIPTION</vt:lpstr>
      <vt:lpstr> HARDWARE OPERATION</vt:lpstr>
      <vt:lpstr>HARDWARE OPERATION</vt:lpstr>
      <vt:lpstr>HARDWARE RESULTS</vt:lpstr>
      <vt:lpstr>CONCLUSION</vt:lpstr>
      <vt:lpstr>REFERENCE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automated fruit harvesting robot using deep learning</dc:title>
  <dc:creator>manjali2702@gmail.com</dc:creator>
  <cp:lastModifiedBy>manjali2702@gmail.com</cp:lastModifiedBy>
  <cp:revision>24</cp:revision>
  <dcterms:created xsi:type="dcterms:W3CDTF">2023-04-02T12:53:06Z</dcterms:created>
  <dcterms:modified xsi:type="dcterms:W3CDTF">2023-04-08T12:54:36Z</dcterms:modified>
</cp:coreProperties>
</file>