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9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295" r:id="rId4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1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8426" y="875791"/>
            <a:ext cx="1955546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980" y="2344623"/>
            <a:ext cx="6260439" cy="661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46271" y="9238115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hyperlink" Target="https://www.engineersgarage.com/articles/smps-switched-mode-power-supply" TargetMode="External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sgarage.com/tutorials/diodes" TargetMode="External" /><Relationship Id="rId2" Type="http://schemas.openxmlformats.org/officeDocument/2006/relationships/hyperlink" Target="https://www.engineersgarage.com/articles/smps-switched-mode-power-supply" TargetMode="External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kera.com/blog/food-manufacturing-methods/" TargetMode="External" /><Relationship Id="rId1" Type="http://schemas.openxmlformats.org/officeDocument/2006/relationships/slideLayout" Target="../slideLayouts/slideLayout5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527" y="880998"/>
            <a:ext cx="5483225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INDUSTRIAL</a:t>
            </a:r>
            <a:r>
              <a:rPr sz="1800" b="1" spc="2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AUTOMATION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DAIRY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INDUSTRY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563245" algn="ctr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ROJ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CT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565785" algn="ctr">
              <a:lnSpc>
                <a:spcPct val="100000"/>
              </a:lnSpc>
            </a:pPr>
            <a:r>
              <a:rPr sz="1400" b="1" i="1" spc="-15" dirty="0">
                <a:latin typeface="Times New Roman"/>
                <a:cs typeface="Times New Roman"/>
              </a:rPr>
              <a:t>Su</a:t>
            </a:r>
            <a:r>
              <a:rPr sz="1400" b="1" i="1" spc="-5" dirty="0">
                <a:latin typeface="Times New Roman"/>
                <a:cs typeface="Times New Roman"/>
              </a:rPr>
              <a:t>b</a:t>
            </a:r>
            <a:r>
              <a:rPr sz="1400" b="1" i="1" spc="5" dirty="0">
                <a:latin typeface="Times New Roman"/>
                <a:cs typeface="Times New Roman"/>
              </a:rPr>
              <a:t>m</a:t>
            </a:r>
            <a:r>
              <a:rPr sz="1400" b="1" i="1" spc="-5" dirty="0">
                <a:latin typeface="Times New Roman"/>
                <a:cs typeface="Times New Roman"/>
              </a:rPr>
              <a:t>i</a:t>
            </a:r>
            <a:r>
              <a:rPr sz="1400" b="1" i="1" spc="-15" dirty="0">
                <a:latin typeface="Times New Roman"/>
                <a:cs typeface="Times New Roman"/>
              </a:rPr>
              <a:t>t</a:t>
            </a:r>
            <a:r>
              <a:rPr sz="1400" b="1" i="1" spc="-5" dirty="0">
                <a:latin typeface="Times New Roman"/>
                <a:cs typeface="Times New Roman"/>
              </a:rPr>
              <a:t>ted</a:t>
            </a:r>
            <a:r>
              <a:rPr sz="1400" b="1" i="1" spc="-8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44630"/>
              </p:ext>
            </p:extLst>
          </p:nvPr>
        </p:nvGraphicFramePr>
        <p:xfrm>
          <a:off x="1861375" y="2269807"/>
          <a:ext cx="4018279" cy="1233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04">
                <a:tc>
                  <a:txBody>
                    <a:bodyPr/>
                    <a:lstStyle/>
                    <a:p>
                      <a:pPr marL="30480">
                        <a:lnSpc>
                          <a:spcPts val="1739"/>
                        </a:lnSpc>
                      </a:pPr>
                      <a:r>
                        <a:rPr sz="1600" b="1" dirty="0"/>
                        <a:t>AKRAM</a:t>
                      </a:r>
                      <a:r>
                        <a:rPr sz="1600" b="1" spc="-85" dirty="0"/>
                        <a:t> </a:t>
                      </a:r>
                      <a:r>
                        <a:rPr sz="1600" b="1" dirty="0"/>
                        <a:t>BASHA.</a:t>
                      </a:r>
                      <a:r>
                        <a:rPr sz="1600" b="1" spc="-90" dirty="0"/>
                        <a:t> </a:t>
                      </a:r>
                      <a:r>
                        <a:rPr sz="1600" b="1" spc="5" dirty="0"/>
                        <a:t>A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739"/>
                        </a:lnSpc>
                      </a:pPr>
                      <a:r>
                        <a:rPr sz="1600" b="1" spc="-5" dirty="0"/>
                        <a:t>211420105301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6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/>
                        <a:t>ARUN</a:t>
                      </a:r>
                      <a:r>
                        <a:rPr sz="1600" b="1" spc="-75" dirty="0"/>
                        <a:t> </a:t>
                      </a:r>
                      <a:r>
                        <a:rPr sz="1600" b="1" spc="-5" dirty="0"/>
                        <a:t>RAAJ.</a:t>
                      </a:r>
                      <a:r>
                        <a:rPr sz="1600" b="1" spc="-70" dirty="0"/>
                        <a:t> </a:t>
                      </a:r>
                      <a:r>
                        <a:rPr sz="1600" b="1" dirty="0"/>
                        <a:t>G.K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/>
                        <a:t>211420105304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10" dirty="0"/>
                        <a:t>J</a:t>
                      </a:r>
                      <a:r>
                        <a:rPr sz="1600" b="1" dirty="0"/>
                        <a:t>OS</a:t>
                      </a:r>
                      <a:r>
                        <a:rPr sz="1600" b="1" spc="-5" dirty="0"/>
                        <a:t>H</a:t>
                      </a:r>
                      <a:r>
                        <a:rPr sz="1600" b="1" spc="-10" dirty="0"/>
                        <a:t>UA</a:t>
                      </a:r>
                      <a:r>
                        <a:rPr sz="1600" b="1" dirty="0"/>
                        <a:t>.</a:t>
                      </a:r>
                      <a:r>
                        <a:rPr sz="1600" b="1" spc="-95" dirty="0"/>
                        <a:t> </a:t>
                      </a:r>
                      <a:r>
                        <a:rPr lang="en-IN" sz="1600" b="1" dirty="0"/>
                        <a:t>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/>
                        <a:t>211420105311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22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/>
                        <a:t>K</a:t>
                      </a:r>
                      <a:r>
                        <a:rPr sz="1600" b="1" spc="-10" dirty="0"/>
                        <a:t>R</a:t>
                      </a:r>
                      <a:r>
                        <a:rPr sz="1600" b="1" dirty="0"/>
                        <a:t>ISH</a:t>
                      </a:r>
                      <a:r>
                        <a:rPr sz="1600" b="1" spc="-10" dirty="0"/>
                        <a:t>NAN</a:t>
                      </a:r>
                      <a:r>
                        <a:rPr sz="1600" b="1" dirty="0"/>
                        <a:t>.</a:t>
                      </a:r>
                      <a:r>
                        <a:rPr sz="1600" b="1" spc="-100" dirty="0"/>
                        <a:t> </a:t>
                      </a:r>
                      <a:r>
                        <a:rPr sz="1600" b="1" dirty="0"/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/>
                        <a:t>211420105314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46885" y="4179569"/>
            <a:ext cx="4265295" cy="2061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Times New Roman"/>
                <a:cs typeface="Times New Roman"/>
              </a:rPr>
              <a:t>in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partial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fulfilment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for</a:t>
            </a:r>
            <a:r>
              <a:rPr sz="1400" b="1" i="1" spc="40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the </a:t>
            </a:r>
            <a:r>
              <a:rPr sz="1400" b="1" i="1" spc="-5" dirty="0">
                <a:latin typeface="Times New Roman"/>
                <a:cs typeface="Times New Roman"/>
              </a:rPr>
              <a:t>award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of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the </a:t>
            </a:r>
            <a:r>
              <a:rPr sz="1400" b="1" i="1" spc="-5" dirty="0">
                <a:latin typeface="Times New Roman"/>
                <a:cs typeface="Times New Roman"/>
              </a:rPr>
              <a:t>degree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i="1" spc="-5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600" b="1" spc="10" dirty="0">
                <a:latin typeface="Times New Roman"/>
                <a:cs typeface="Times New Roman"/>
              </a:rPr>
              <a:t>B</a:t>
            </a:r>
            <a:r>
              <a:rPr sz="1600" b="1" spc="-5" dirty="0">
                <a:latin typeface="Times New Roman"/>
                <a:cs typeface="Times New Roman"/>
              </a:rPr>
              <a:t>AC</a:t>
            </a:r>
            <a:r>
              <a:rPr sz="1600" b="1" spc="5" dirty="0">
                <a:latin typeface="Times New Roman"/>
                <a:cs typeface="Times New Roman"/>
              </a:rPr>
              <a:t>H</a:t>
            </a:r>
            <a:r>
              <a:rPr sz="1600" b="1" spc="10" dirty="0">
                <a:latin typeface="Times New Roman"/>
                <a:cs typeface="Times New Roman"/>
              </a:rPr>
              <a:t>EL</a:t>
            </a:r>
            <a:r>
              <a:rPr sz="1600" b="1" spc="5" dirty="0">
                <a:latin typeface="Times New Roman"/>
                <a:cs typeface="Times New Roman"/>
              </a:rPr>
              <a:t>OR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GI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10" dirty="0">
                <a:latin typeface="Times New Roman"/>
                <a:cs typeface="Times New Roman"/>
              </a:rPr>
              <a:t>E</a:t>
            </a:r>
            <a:r>
              <a:rPr sz="1600" b="1" spc="-15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30" dirty="0">
                <a:latin typeface="Times New Roman"/>
                <a:cs typeface="Times New Roman"/>
              </a:rPr>
              <a:t>N</a:t>
            </a:r>
            <a:r>
              <a:rPr sz="1600" b="1" spc="5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1400" b="1" i="1" spc="-10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ELE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CAL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ELE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RON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NG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spc="-5" dirty="0">
                <a:latin typeface="Times New Roman"/>
                <a:cs typeface="Times New Roman"/>
              </a:rPr>
              <a:t>EE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NG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1255" y="6220967"/>
            <a:ext cx="1389888" cy="1142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64335" y="7520381"/>
            <a:ext cx="4429760" cy="10706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10"/>
              </a:spcBef>
            </a:pPr>
            <a:r>
              <a:rPr sz="1600" b="1" spc="-15" dirty="0">
                <a:latin typeface="Times New Roman"/>
                <a:cs typeface="Times New Roman"/>
              </a:rPr>
              <a:t>PANIMALAR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ENGINEERING</a:t>
            </a:r>
            <a:r>
              <a:rPr sz="1600" b="1" spc="229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COLLEGE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200" b="1" dirty="0">
                <a:latin typeface="Times New Roman"/>
                <a:cs typeface="Times New Roman"/>
              </a:rPr>
              <a:t>(An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Autonomous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Institution,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Affiliated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Anna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University,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Chennai)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1400" b="1" spc="15" dirty="0">
                <a:latin typeface="Times New Roman"/>
                <a:cs typeface="Times New Roman"/>
              </a:rPr>
              <a:t>M</a:t>
            </a:r>
            <a:r>
              <a:rPr sz="1400" b="1" spc="-130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95108" y="2218704"/>
            <a:ext cx="6130925" cy="1415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43700"/>
              </a:lnSpc>
              <a:spcBef>
                <a:spcPts val="100"/>
              </a:spcBef>
              <a:buFont typeface="Symbol"/>
              <a:buChar char=""/>
              <a:tabLst>
                <a:tab pos="241935" algn="l"/>
              </a:tabLst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Flavor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flavor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milk,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cream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985" indent="-229235" algn="just">
              <a:lnSpc>
                <a:spcPct val="143700"/>
              </a:lnSpc>
              <a:spcBef>
                <a:spcPts val="120"/>
              </a:spcBef>
              <a:buFont typeface="Symbol"/>
              <a:buChar char=""/>
              <a:tabLst>
                <a:tab pos="241935" algn="l"/>
              </a:tabLst>
            </a:pP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milk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available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stricter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1070"/>
              </a:spcBef>
              <a:buFont typeface="Symbol"/>
              <a:buChar char=""/>
              <a:tabLst>
                <a:tab pos="241935" algn="l"/>
              </a:tabLst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r>
              <a:rPr sz="12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8138" y="5241584"/>
            <a:ext cx="6133465" cy="172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Arial"/>
                <a:cs typeface="Arial"/>
              </a:rPr>
              <a:t>2</a:t>
            </a:r>
            <a:r>
              <a:rPr sz="1350" b="1" dirty="0">
                <a:latin typeface="Arial"/>
                <a:cs typeface="Arial"/>
              </a:rPr>
              <a:t>.</a:t>
            </a:r>
            <a:r>
              <a:rPr sz="1350" b="1" spc="-5" dirty="0">
                <a:latin typeface="Arial"/>
                <a:cs typeface="Arial"/>
              </a:rPr>
              <a:t>3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S</a:t>
            </a:r>
            <a:r>
              <a:rPr sz="1350" b="1" spc="5" dirty="0">
                <a:latin typeface="Arial"/>
                <a:cs typeface="Arial"/>
              </a:rPr>
              <a:t>Y</a:t>
            </a:r>
            <a:r>
              <a:rPr sz="1350" b="1" spc="-15" dirty="0">
                <a:latin typeface="Arial"/>
                <a:cs typeface="Arial"/>
              </a:rPr>
              <a:t>S</a:t>
            </a:r>
            <a:r>
              <a:rPr sz="1350" b="1" spc="10" dirty="0">
                <a:latin typeface="Arial"/>
                <a:cs typeface="Arial"/>
              </a:rPr>
              <a:t>T</a:t>
            </a:r>
            <a:r>
              <a:rPr sz="1350" b="1" spc="-15" dirty="0">
                <a:latin typeface="Arial"/>
                <a:cs typeface="Arial"/>
              </a:rPr>
              <a:t>E</a:t>
            </a:r>
            <a:r>
              <a:rPr sz="1350" b="1" spc="-5" dirty="0">
                <a:latin typeface="Arial"/>
                <a:cs typeface="Arial"/>
              </a:rPr>
              <a:t>M</a:t>
            </a:r>
            <a:r>
              <a:rPr sz="1350" b="1" spc="-75" dirty="0">
                <a:latin typeface="Arial"/>
                <a:cs typeface="Arial"/>
              </a:rPr>
              <a:t> </a:t>
            </a:r>
            <a:r>
              <a:rPr sz="1350" b="1" spc="-40" dirty="0">
                <a:latin typeface="Arial"/>
                <a:cs typeface="Arial"/>
              </a:rPr>
              <a:t>A</a:t>
            </a:r>
            <a:r>
              <a:rPr sz="1350" b="1" spc="-20" dirty="0">
                <a:latin typeface="Arial"/>
                <a:cs typeface="Arial"/>
              </a:rPr>
              <a:t>RCH</a:t>
            </a:r>
            <a:r>
              <a:rPr sz="1350" b="1" dirty="0">
                <a:latin typeface="Arial"/>
                <a:cs typeface="Arial"/>
              </a:rPr>
              <a:t>I</a:t>
            </a:r>
            <a:r>
              <a:rPr sz="1350" b="1" spc="10" dirty="0">
                <a:latin typeface="Arial"/>
                <a:cs typeface="Arial"/>
              </a:rPr>
              <a:t>T</a:t>
            </a:r>
            <a:r>
              <a:rPr sz="1350" b="1" spc="-15" dirty="0">
                <a:latin typeface="Arial"/>
                <a:cs typeface="Arial"/>
              </a:rPr>
              <a:t>E</a:t>
            </a:r>
            <a:r>
              <a:rPr sz="1350" b="1" spc="-20" dirty="0">
                <a:latin typeface="Arial"/>
                <a:cs typeface="Arial"/>
              </a:rPr>
              <a:t>C</a:t>
            </a:r>
            <a:r>
              <a:rPr sz="1350" b="1" spc="10" dirty="0">
                <a:latin typeface="Arial"/>
                <a:cs typeface="Arial"/>
              </a:rPr>
              <a:t>T</a:t>
            </a:r>
            <a:r>
              <a:rPr sz="1350" b="1" spc="-20" dirty="0">
                <a:latin typeface="Arial"/>
                <a:cs typeface="Arial"/>
              </a:rPr>
              <a:t>UR</a:t>
            </a:r>
            <a:r>
              <a:rPr sz="1350" b="1" spc="-5" dirty="0">
                <a:latin typeface="Arial"/>
                <a:cs typeface="Arial"/>
              </a:rPr>
              <a:t>E</a:t>
            </a:r>
            <a:endParaRPr sz="135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335"/>
              </a:spcBef>
              <a:buFont typeface="Symbol"/>
              <a:buChar char=""/>
              <a:tabLst>
                <a:tab pos="241935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IMMS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algn="just">
              <a:lnSpc>
                <a:spcPct val="100000"/>
              </a:lnSpc>
              <a:spcBef>
                <a:spcPts val="71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seamlessly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monitor, control,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241300" marR="5080" indent="-229235" algn="just">
              <a:lnSpc>
                <a:spcPct val="143700"/>
              </a:lnSpc>
              <a:spcBef>
                <a:spcPts val="915"/>
              </a:spcBef>
              <a:buFont typeface="Symbol"/>
              <a:buChar char=""/>
              <a:tabLst>
                <a:tab pos="241935" algn="l"/>
              </a:tabLst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Specialized pH, gas, and temperature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strategically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milk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milk's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65124" y="770356"/>
            <a:ext cx="6136640" cy="2909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715" indent="-229235" algn="just">
              <a:lnSpc>
                <a:spcPct val="144200"/>
              </a:lnSpc>
              <a:spcBef>
                <a:spcPts val="90"/>
              </a:spcBef>
              <a:buFont typeface="Symbol"/>
              <a:buChar char=""/>
              <a:tabLst>
                <a:tab pos="241935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Streaming: Cameras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key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within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facility,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complements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sensor-generated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ct val="143800"/>
              </a:lnSpc>
              <a:buFont typeface="Symbol"/>
              <a:buChar char=""/>
              <a:tabLst>
                <a:tab pos="241935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heart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offers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process,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analytics,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remote-control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Symbol"/>
              <a:buChar char="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1430" indent="-229235" algn="just">
              <a:lnSpc>
                <a:spcPct val="109600"/>
              </a:lnSpc>
              <a:buFont typeface="Symbol"/>
              <a:buChar char=""/>
              <a:tabLst>
                <a:tab pos="241935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Mechanisms: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IMMS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stirring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dispensing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remotely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interface.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mechanisms ensure uniform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additives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458" y="2177795"/>
            <a:ext cx="6653827" cy="57028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604" y="886205"/>
            <a:ext cx="17621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Arial"/>
                <a:cs typeface="Arial"/>
              </a:rPr>
              <a:t>2.4</a:t>
            </a:r>
            <a:r>
              <a:rPr sz="1350" b="1" spc="-65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BLOCK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spc="-20" dirty="0">
                <a:latin typeface="Arial"/>
                <a:cs typeface="Arial"/>
              </a:rPr>
              <a:t>DIAGRAM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8167" y="2179320"/>
            <a:ext cx="2203704" cy="21305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604" y="710176"/>
            <a:ext cx="4819650" cy="14173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039494" algn="ctr">
              <a:lnSpc>
                <a:spcPct val="100000"/>
              </a:lnSpc>
              <a:spcBef>
                <a:spcPts val="1035"/>
              </a:spcBef>
            </a:pPr>
            <a:r>
              <a:rPr sz="2000" b="1" spc="-15" dirty="0">
                <a:latin typeface="Arial"/>
                <a:cs typeface="Arial"/>
              </a:rPr>
              <a:t>CHAPTER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981710" algn="ctr">
              <a:lnSpc>
                <a:spcPct val="100000"/>
              </a:lnSpc>
              <a:spcBef>
                <a:spcPts val="935"/>
              </a:spcBef>
            </a:pPr>
            <a:r>
              <a:rPr sz="2000" b="1" spc="-25" dirty="0">
                <a:latin typeface="Arial"/>
                <a:cs typeface="Arial"/>
              </a:rPr>
              <a:t>HARDWARE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3.1</a:t>
            </a:r>
            <a:r>
              <a:rPr sz="1350" b="1" spc="-6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NODE MCU: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3359" y="4519421"/>
            <a:ext cx="6384290" cy="37711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1775" algn="ctr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Arial"/>
                <a:cs typeface="Arial"/>
              </a:rPr>
              <a:t>Fig.3.1</a:t>
            </a:r>
            <a:r>
              <a:rPr sz="1350" b="1" spc="-85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Node </a:t>
            </a:r>
            <a:r>
              <a:rPr sz="1350" b="1" spc="-10" dirty="0">
                <a:latin typeface="Arial"/>
                <a:cs typeface="Arial"/>
              </a:rPr>
              <a:t>MCU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107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ESP8266-based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(32-bit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silica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Xtensa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LX106)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Voltage: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3.3V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Pins: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pins,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(802.11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b/g/n),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UART,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SPI,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algn="just">
              <a:lnSpc>
                <a:spcPct val="144200"/>
              </a:lnSpc>
              <a:spcBef>
                <a:spcPts val="5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Atmel AVR core combines a rich instruction set with 32 general purpose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registers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directly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Unit (ALU), allowing two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accessed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 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2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throughputs</a:t>
            </a:r>
            <a:r>
              <a:rPr sz="12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6800" y="1752600"/>
            <a:ext cx="5638800" cy="5299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44100"/>
              </a:lnSpc>
              <a:spcBef>
                <a:spcPts val="9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ATmega328/P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features: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32Kbytes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In-System Programmable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Read-While-Write capabilities,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1Kbytes EEPROM, 2Kbytes SRAM, 23 general purpose I/O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general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(RTC),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Timer/Counters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PWM,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USARTs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byte-oriented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2-wire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(I2C),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</a:t>
            </a:r>
            <a:r>
              <a:rPr sz="12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TQFP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QFN/MLF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packages)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Watchdog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six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selectable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3700"/>
              </a:lnSpc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start-up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consumption.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Standby mode, both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oscillator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run. Atmel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library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touch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buttons,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sliders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wheels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microcontrollers.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patented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000"/>
              </a:lnSpc>
              <a:spcBef>
                <a:spcPts val="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charge-transfer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sensing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debounced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reporting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(AKS™)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unambiguous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key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 toolchain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debug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2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touch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 The device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manufactured using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Atmel’s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non-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volatile memory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 The On-chip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reprogrammed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In-System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interface,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non-volatile memory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programmer, or by an On-chip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program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6205"/>
            <a:ext cx="150876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350" b="1" spc="-5" dirty="0">
                <a:latin typeface="Arial"/>
                <a:cs typeface="Arial"/>
              </a:rPr>
              <a:t>3.2	</a:t>
            </a:r>
            <a:r>
              <a:rPr sz="1350" b="1" spc="-15" dirty="0">
                <a:latin typeface="Arial"/>
                <a:cs typeface="Arial"/>
              </a:rPr>
              <a:t>ESP32-CAM: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68" y="5188227"/>
            <a:ext cx="5882005" cy="3107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algn="ctr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Arial"/>
                <a:cs typeface="Arial"/>
              </a:rPr>
              <a:t>Fig.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3.2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ESP32-CAM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ESP32-based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(dual-core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Tensilica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LX6)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Voltage: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3.3V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5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Pins:</a:t>
            </a:r>
            <a:r>
              <a:rPr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sz="1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board,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sz="12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11GPIO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10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(802.11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b/g/n),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Bluetooth,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UART,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SPI,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Camera: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OV2640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2MP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074" y="1762271"/>
            <a:ext cx="4742394" cy="31079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672" y="4648200"/>
            <a:ext cx="5871845" cy="365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Arial"/>
                <a:cs typeface="Arial"/>
              </a:rPr>
              <a:t>Fig.3.</a:t>
            </a:r>
            <a:r>
              <a:rPr lang="en-US" sz="1350" b="1" spc="-5" dirty="0">
                <a:latin typeface="Arial"/>
                <a:cs typeface="Arial"/>
              </a:rPr>
              <a:t>3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Configuration</a:t>
            </a:r>
            <a:r>
              <a:rPr sz="1350" b="1" spc="3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of </a:t>
            </a:r>
            <a:r>
              <a:rPr sz="1350" b="1" spc="-15" dirty="0">
                <a:latin typeface="Arial"/>
                <a:cs typeface="Arial"/>
              </a:rPr>
              <a:t>ESP32-CAM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Microsoft Sans Serif"/>
                <a:cs typeface="Microsoft Sans Serif"/>
              </a:rPr>
              <a:t>There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are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three </a:t>
            </a:r>
            <a:r>
              <a:rPr sz="1350" spc="-10" dirty="0">
                <a:latin typeface="Microsoft Sans Serif"/>
                <a:cs typeface="Microsoft Sans Serif"/>
              </a:rPr>
              <a:t>GND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pins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two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pins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for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power:</a:t>
            </a:r>
            <a:r>
              <a:rPr sz="1350" spc="1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either</a:t>
            </a:r>
            <a:r>
              <a:rPr sz="1350" spc="1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3</a:t>
            </a:r>
            <a:r>
              <a:rPr lang="en-US" sz="1350" spc="-1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or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5V.</a:t>
            </a:r>
            <a:endParaRPr sz="13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350" spc="-5" dirty="0">
                <a:latin typeface="Microsoft Sans Serif"/>
                <a:cs typeface="Microsoft Sans Serif"/>
              </a:rPr>
              <a:t>GPIO</a:t>
            </a:r>
            <a:r>
              <a:rPr sz="1350" spc="8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1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GPIO</a:t>
            </a:r>
            <a:r>
              <a:rPr sz="1350" spc="8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3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are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4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serial</a:t>
            </a:r>
            <a:r>
              <a:rPr sz="1350" spc="8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pins.</a:t>
            </a:r>
            <a:r>
              <a:rPr sz="1350" spc="6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You</a:t>
            </a:r>
            <a:r>
              <a:rPr sz="1350" spc="6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need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these</a:t>
            </a:r>
            <a:r>
              <a:rPr sz="1350" spc="6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pins</a:t>
            </a:r>
            <a:r>
              <a:rPr sz="1350" spc="7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to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upload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code</a:t>
            </a:r>
            <a:endParaRPr sz="13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50" dirty="0">
                <a:latin typeface="Microsoft Sans Serif"/>
                <a:cs typeface="Microsoft Sans Serif"/>
              </a:rPr>
              <a:t>to</a:t>
            </a:r>
            <a:r>
              <a:rPr sz="1350" spc="30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your</a:t>
            </a:r>
            <a:r>
              <a:rPr sz="1350" spc="30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board.</a:t>
            </a:r>
            <a:r>
              <a:rPr sz="1350" spc="32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Additionally,</a:t>
            </a:r>
            <a:r>
              <a:rPr sz="1350" spc="30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GPIO</a:t>
            </a:r>
            <a:r>
              <a:rPr sz="1350" spc="29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0</a:t>
            </a:r>
            <a:r>
              <a:rPr sz="1350" spc="31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also</a:t>
            </a:r>
            <a:r>
              <a:rPr sz="1350" spc="3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plays</a:t>
            </a:r>
            <a:r>
              <a:rPr sz="1350" spc="3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an</a:t>
            </a:r>
            <a:r>
              <a:rPr sz="1350" spc="29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important</a:t>
            </a:r>
            <a:r>
              <a:rPr sz="1350" spc="30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role,</a:t>
            </a:r>
            <a:r>
              <a:rPr sz="1350" spc="3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since</a:t>
            </a:r>
            <a:r>
              <a:rPr sz="1350" spc="290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it</a:t>
            </a:r>
            <a:endParaRPr sz="1350" dirty="0">
              <a:latin typeface="Microsoft Sans Serif"/>
              <a:cs typeface="Microsoft Sans Serif"/>
            </a:endParaRPr>
          </a:p>
          <a:p>
            <a:pPr marL="12700" marR="8255">
              <a:lnSpc>
                <a:spcPct val="143700"/>
              </a:lnSpc>
              <a:spcBef>
                <a:spcPts val="5"/>
              </a:spcBef>
            </a:pPr>
            <a:r>
              <a:rPr sz="1350" spc="-10" dirty="0">
                <a:latin typeface="Microsoft Sans Serif"/>
                <a:cs typeface="Microsoft Sans Serif"/>
              </a:rPr>
              <a:t>determines</a:t>
            </a:r>
            <a:r>
              <a:rPr sz="1350" spc="13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whether</a:t>
            </a:r>
            <a:r>
              <a:rPr sz="1350" spc="13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</a:t>
            </a:r>
            <a:r>
              <a:rPr sz="1350" spc="13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ESP32</a:t>
            </a:r>
            <a:r>
              <a:rPr sz="1350" spc="14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is</a:t>
            </a:r>
            <a:r>
              <a:rPr sz="1350" spc="150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in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flashing</a:t>
            </a:r>
            <a:r>
              <a:rPr sz="1350" spc="1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mode</a:t>
            </a:r>
            <a:r>
              <a:rPr sz="1350" spc="1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or</a:t>
            </a:r>
            <a:r>
              <a:rPr sz="1350" spc="1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not.</a:t>
            </a:r>
            <a:r>
              <a:rPr sz="1350" spc="16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When</a:t>
            </a:r>
            <a:r>
              <a:rPr sz="1350" spc="14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GPIO</a:t>
            </a:r>
            <a:r>
              <a:rPr sz="1350" spc="15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0</a:t>
            </a:r>
            <a:r>
              <a:rPr sz="1350" spc="120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is </a:t>
            </a:r>
            <a:r>
              <a:rPr sz="1350" spc="-34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connected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to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GND,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 </a:t>
            </a:r>
            <a:r>
              <a:rPr sz="1350" spc="-15" dirty="0">
                <a:latin typeface="Microsoft Sans Serif"/>
                <a:cs typeface="Microsoft Sans Serif"/>
              </a:rPr>
              <a:t>ESP32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is in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flashing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mode.</a:t>
            </a:r>
            <a:endParaRPr sz="1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350" spc="-10" dirty="0">
                <a:latin typeface="Microsoft Sans Serif"/>
                <a:cs typeface="Microsoft Sans Serif"/>
              </a:rPr>
              <a:t>The</a:t>
            </a:r>
            <a:r>
              <a:rPr sz="1350" spc="4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following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pins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are internally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connected</a:t>
            </a:r>
            <a:r>
              <a:rPr sz="1350" spc="4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to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the microSD card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reader:</a:t>
            </a:r>
            <a:endParaRPr sz="1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Microsoft Sans Serif"/>
              <a:cs typeface="Microsoft Sans Serif"/>
            </a:endParaRPr>
          </a:p>
          <a:p>
            <a:pPr marL="927100" indent="-229235">
              <a:lnSpc>
                <a:spcPct val="100000"/>
              </a:lnSpc>
              <a:buSzPct val="74074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GPIO</a:t>
            </a:r>
            <a:r>
              <a:rPr sz="1350" spc="-4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14:</a:t>
            </a:r>
            <a:r>
              <a:rPr sz="1350" spc="-4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CLK</a:t>
            </a:r>
            <a:endParaRPr sz="1350" dirty="0">
              <a:latin typeface="Microsoft Sans Serif"/>
              <a:cs typeface="Microsoft Sans Serif"/>
            </a:endParaRPr>
          </a:p>
          <a:p>
            <a:pPr marL="927100" indent="-229235">
              <a:lnSpc>
                <a:spcPct val="100000"/>
              </a:lnSpc>
              <a:spcBef>
                <a:spcPts val="710"/>
              </a:spcBef>
              <a:buSzPct val="74074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GPIO</a:t>
            </a:r>
            <a:r>
              <a:rPr sz="1350" spc="-5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15:</a:t>
            </a:r>
            <a:r>
              <a:rPr sz="1350" spc="-8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CMD</a:t>
            </a:r>
            <a:endParaRPr sz="1350" dirty="0">
              <a:latin typeface="Microsoft Sans Serif"/>
              <a:cs typeface="Microsoft Sans Serif"/>
            </a:endParaRPr>
          </a:p>
          <a:p>
            <a:pPr marL="927100" indent="-229235">
              <a:lnSpc>
                <a:spcPct val="100000"/>
              </a:lnSpc>
              <a:spcBef>
                <a:spcPts val="685"/>
              </a:spcBef>
              <a:buSzPct val="74074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GPIO</a:t>
            </a:r>
            <a:r>
              <a:rPr sz="1350" spc="-4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2:</a:t>
            </a:r>
            <a:r>
              <a:rPr sz="1350" spc="-4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Data</a:t>
            </a:r>
            <a:r>
              <a:rPr sz="1350" spc="-3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0</a:t>
            </a:r>
            <a:endParaRPr sz="135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399" y="1219200"/>
            <a:ext cx="6085602" cy="2814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97" y="864736"/>
            <a:ext cx="311912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350" b="1" spc="-5" dirty="0">
                <a:latin typeface="Arial"/>
                <a:cs typeface="Arial"/>
              </a:rPr>
              <a:t>3.3	</a:t>
            </a:r>
            <a:r>
              <a:rPr sz="1350" b="1" spc="-10" dirty="0">
                <a:latin typeface="Arial"/>
                <a:cs typeface="Arial"/>
              </a:rPr>
              <a:t>LIQUID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-55" dirty="0">
                <a:latin typeface="Arial"/>
                <a:cs typeface="Arial"/>
              </a:rPr>
              <a:t>CRYSTAL</a:t>
            </a:r>
            <a:r>
              <a:rPr sz="1350" b="1" spc="-70" dirty="0">
                <a:latin typeface="Arial"/>
                <a:cs typeface="Arial"/>
              </a:rPr>
              <a:t> </a:t>
            </a:r>
            <a:r>
              <a:rPr sz="1350" b="1" spc="-55" dirty="0">
                <a:latin typeface="Arial"/>
                <a:cs typeface="Arial"/>
              </a:rPr>
              <a:t>DISPLAY</a:t>
            </a:r>
            <a:r>
              <a:rPr sz="1350" b="1" spc="-15" dirty="0">
                <a:latin typeface="Arial"/>
                <a:cs typeface="Arial"/>
              </a:rPr>
              <a:t> (LCD)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4635878"/>
            <a:ext cx="5870575" cy="45577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90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Fig.3.3</a:t>
            </a:r>
            <a:r>
              <a:rPr sz="1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16x2,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20x4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690"/>
              </a:spcBef>
              <a:buChar char="•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(with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backpack)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Backlight: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(usually blue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>
              <a:lnSpc>
                <a:spcPct val="100000"/>
              </a:lnSpc>
              <a:spcBef>
                <a:spcPts val="685"/>
              </a:spcBef>
              <a:buChar char="•"/>
              <a:tabLst>
                <a:tab pos="469265" algn="l"/>
                <a:tab pos="4699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100"/>
              </a:lnSpc>
              <a:spcBef>
                <a:spcPts val="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Display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(LCD)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electronically-modulated optical device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thin,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monochrome pixels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liquid crystals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arrayed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light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(backlight)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reflector.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battery-powered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90" algn="just">
              <a:lnSpc>
                <a:spcPct val="144200"/>
              </a:lnSpc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liquids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crystals.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having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melting point,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temperature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which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they would be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crystal.</a:t>
            </a:r>
            <a:r>
              <a:rPr sz="1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1600200"/>
            <a:ext cx="5561868" cy="23987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59942"/>
            <a:ext cx="5868670" cy="393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437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where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 These applications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segmental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000"/>
              </a:lnSpc>
              <a:spcBef>
                <a:spcPts val="2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panels,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sandwiched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of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coated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transparent electrodes which define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electrodes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crystal,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molecules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angle.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potential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across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carriers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flowing through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liquid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disrupt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alignment and produce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turbulence.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liquid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activated,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620" algn="just">
              <a:lnSpc>
                <a:spcPct val="135600"/>
              </a:lnSpc>
              <a:spcBef>
                <a:spcPts val="40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liquid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activated,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turbulence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scattered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bright.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12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displayed.</a:t>
            </a:r>
            <a:r>
              <a:rPr sz="12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12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state,</a:t>
            </a:r>
            <a:r>
              <a:rPr sz="12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polarizers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rays,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3164" y="8422081"/>
            <a:ext cx="224409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Arial"/>
                <a:cs typeface="Arial"/>
              </a:rPr>
              <a:t>F</a:t>
            </a:r>
            <a:r>
              <a:rPr sz="1350" b="1" spc="5" dirty="0">
                <a:latin typeface="Arial"/>
                <a:cs typeface="Arial"/>
              </a:rPr>
              <a:t>i</a:t>
            </a:r>
            <a:r>
              <a:rPr sz="1350" b="1" spc="-10" dirty="0">
                <a:latin typeface="Arial"/>
                <a:cs typeface="Arial"/>
              </a:rPr>
              <a:t>g</a:t>
            </a:r>
            <a:r>
              <a:rPr sz="1350" b="1" spc="5" dirty="0">
                <a:latin typeface="Arial"/>
                <a:cs typeface="Arial"/>
              </a:rPr>
              <a:t>.</a:t>
            </a:r>
            <a:r>
              <a:rPr sz="1350" b="1" spc="-5" dirty="0">
                <a:latin typeface="Arial"/>
                <a:cs typeface="Arial"/>
              </a:rPr>
              <a:t>3</a:t>
            </a:r>
            <a:r>
              <a:rPr sz="1350" b="1" dirty="0">
                <a:latin typeface="Arial"/>
                <a:cs typeface="Arial"/>
              </a:rPr>
              <a:t>.</a:t>
            </a:r>
            <a:r>
              <a:rPr sz="1350" b="1" spc="-5" dirty="0">
                <a:latin typeface="Arial"/>
                <a:cs typeface="Arial"/>
              </a:rPr>
              <a:t>4</a:t>
            </a:r>
            <a:r>
              <a:rPr sz="1350" b="1" spc="-75" dirty="0">
                <a:latin typeface="Arial"/>
                <a:cs typeface="Arial"/>
              </a:rPr>
              <a:t> </a:t>
            </a:r>
            <a:r>
              <a:rPr sz="1350" b="1" spc="-45" dirty="0">
                <a:latin typeface="Arial"/>
                <a:cs typeface="Arial"/>
              </a:rPr>
              <a:t>A</a:t>
            </a:r>
            <a:r>
              <a:rPr sz="1350" b="1" spc="-20" dirty="0">
                <a:latin typeface="Arial"/>
                <a:cs typeface="Arial"/>
              </a:rPr>
              <a:t>D</a:t>
            </a:r>
            <a:r>
              <a:rPr sz="1350" b="1" spc="-15" dirty="0">
                <a:latin typeface="Arial"/>
                <a:cs typeface="Arial"/>
              </a:rPr>
              <a:t>S</a:t>
            </a:r>
            <a:r>
              <a:rPr sz="1350" b="1" dirty="0">
                <a:latin typeface="Arial"/>
                <a:cs typeface="Arial"/>
              </a:rPr>
              <a:t>-</a:t>
            </a:r>
            <a:r>
              <a:rPr sz="1350" b="1" spc="-85" dirty="0">
                <a:latin typeface="Arial"/>
                <a:cs typeface="Arial"/>
              </a:rPr>
              <a:t>11</a:t>
            </a:r>
            <a:r>
              <a:rPr sz="1350" b="1" spc="-10" dirty="0">
                <a:latin typeface="Arial"/>
                <a:cs typeface="Arial"/>
              </a:rPr>
              <a:t>1</a:t>
            </a:r>
            <a:r>
              <a:rPr sz="1350" b="1" spc="-5" dirty="0">
                <a:latin typeface="Arial"/>
                <a:cs typeface="Arial"/>
              </a:rPr>
              <a:t>5</a:t>
            </a:r>
            <a:r>
              <a:rPr sz="1350" b="1" spc="2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1</a:t>
            </a:r>
            <a:r>
              <a:rPr sz="1350" b="1" spc="-20" dirty="0">
                <a:latin typeface="Arial"/>
                <a:cs typeface="Arial"/>
              </a:rPr>
              <a:t>B</a:t>
            </a:r>
            <a:r>
              <a:rPr sz="1350" b="1" dirty="0">
                <a:latin typeface="Arial"/>
                <a:cs typeface="Arial"/>
              </a:rPr>
              <a:t>i</a:t>
            </a:r>
            <a:r>
              <a:rPr sz="1350" b="1" spc="-5" dirty="0">
                <a:latin typeface="Arial"/>
                <a:cs typeface="Arial"/>
              </a:rPr>
              <a:t>t</a:t>
            </a:r>
            <a:r>
              <a:rPr sz="1350" b="1" spc="-80" dirty="0">
                <a:latin typeface="Arial"/>
                <a:cs typeface="Arial"/>
              </a:rPr>
              <a:t> </a:t>
            </a:r>
            <a:r>
              <a:rPr sz="1350" b="1" spc="-70" dirty="0">
                <a:latin typeface="Arial"/>
                <a:cs typeface="Arial"/>
              </a:rPr>
              <a:t>A</a:t>
            </a:r>
            <a:r>
              <a:rPr sz="1350" b="1" spc="-45" dirty="0">
                <a:latin typeface="Arial"/>
                <a:cs typeface="Arial"/>
              </a:rPr>
              <a:t>D</a:t>
            </a:r>
            <a:r>
              <a:rPr sz="1350" b="1" spc="-5" dirty="0">
                <a:latin typeface="Arial"/>
                <a:cs typeface="Arial"/>
              </a:rPr>
              <a:t>C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5638800"/>
            <a:ext cx="4452468" cy="27066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25601" y="1905000"/>
            <a:ext cx="5869940" cy="499957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0665" indent="-228600" algn="just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2.0V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5.5V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00000"/>
              </a:lnSpc>
              <a:spcBef>
                <a:spcPts val="54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Consumption: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1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</a:t>
            </a:r>
            <a:r>
              <a:rPr sz="12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150µa</a:t>
            </a:r>
            <a:r>
              <a:rPr sz="1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Single-Shot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40665" algn="just">
              <a:lnSpc>
                <a:spcPct val="100000"/>
              </a:lnSpc>
              <a:spcBef>
                <a:spcPts val="71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Shut-Down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00000"/>
              </a:lnSpc>
              <a:spcBef>
                <a:spcPts val="107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Rate: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8sps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860sps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Low-Drift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Pin-Selectable</a:t>
            </a:r>
            <a:r>
              <a:rPr sz="12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Single-Ended</a:t>
            </a:r>
            <a:r>
              <a:rPr sz="1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</a:t>
            </a:r>
            <a:r>
              <a:rPr sz="1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 algn="just">
              <a:lnSpc>
                <a:spcPct val="100000"/>
              </a:lnSpc>
              <a:spcBef>
                <a:spcPts val="7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100"/>
              </a:lnSpc>
              <a:spcBef>
                <a:spcPts val="5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ADS1115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conversion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rate 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860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second (SPS). The ADS1115 has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on-board programmable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(PGA)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input range as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±256mV from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voltage, thus enabling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large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ADS1115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multiplexer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(MUX),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inputs or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single-ended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inputs.ADS1115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or single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latter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after 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thereby greatly reducing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consumption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ADS1115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-40°C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+125°C.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613" y="967867"/>
            <a:ext cx="5678170" cy="2856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Times New Roman"/>
                <a:cs typeface="Times New Roman"/>
              </a:rPr>
              <a:t>PANIMALAR</a:t>
            </a:r>
            <a:r>
              <a:rPr sz="2000" b="1" spc="-15" dirty="0">
                <a:latin typeface="Times New Roman"/>
                <a:cs typeface="Times New Roman"/>
              </a:rPr>
              <a:t> ENGINEERING</a:t>
            </a:r>
            <a:r>
              <a:rPr sz="2000" b="1" spc="484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COLLEGE</a:t>
            </a:r>
            <a:endParaRPr sz="200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1689"/>
              </a:spcBef>
            </a:pPr>
            <a:r>
              <a:rPr sz="1200" b="1" spc="-5" dirty="0">
                <a:latin typeface="Times New Roman"/>
                <a:cs typeface="Times New Roman"/>
              </a:rPr>
              <a:t>An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Autonomous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Institution,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Affiliated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Anna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University,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Chennai)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R="26670" algn="ctr">
              <a:lnSpc>
                <a:spcPct val="100000"/>
              </a:lnSpc>
            </a:pPr>
            <a:r>
              <a:rPr sz="1600" b="1" spc="10" dirty="0">
                <a:latin typeface="Times New Roman"/>
                <a:cs typeface="Times New Roman"/>
              </a:rPr>
              <a:t>B</a:t>
            </a:r>
            <a:r>
              <a:rPr sz="1600" b="1" spc="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FI</a:t>
            </a:r>
            <a:r>
              <a:rPr sz="1600" b="1" spc="-5" dirty="0">
                <a:latin typeface="Times New Roman"/>
                <a:cs typeface="Times New Roman"/>
              </a:rPr>
              <a:t>D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10" dirty="0">
                <a:latin typeface="Times New Roman"/>
                <a:cs typeface="Times New Roman"/>
              </a:rPr>
              <a:t>E</a:t>
            </a:r>
            <a:r>
              <a:rPr sz="1600" b="1" spc="-55" dirty="0">
                <a:latin typeface="Times New Roman"/>
                <a:cs typeface="Times New Roman"/>
              </a:rPr>
              <a:t>R</a:t>
            </a:r>
            <a:r>
              <a:rPr sz="1600" b="1" spc="10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IFI</a:t>
            </a:r>
            <a:r>
              <a:rPr sz="1600" b="1" spc="-30" dirty="0">
                <a:latin typeface="Times New Roman"/>
                <a:cs typeface="Times New Roman"/>
              </a:rPr>
              <a:t>C</a:t>
            </a:r>
            <a:r>
              <a:rPr sz="1600" b="1" spc="-125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T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065" marR="5080" algn="ctr">
              <a:lnSpc>
                <a:spcPct val="145100"/>
              </a:lnSpc>
              <a:spcBef>
                <a:spcPts val="5"/>
              </a:spcBef>
            </a:pPr>
            <a:r>
              <a:rPr sz="1400" spc="-15" dirty="0">
                <a:latin typeface="Times New Roman"/>
                <a:cs typeface="Times New Roman"/>
              </a:rPr>
              <a:t>Certified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this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0" dirty="0">
                <a:latin typeface="Times New Roman"/>
                <a:cs typeface="Times New Roman"/>
              </a:rPr>
              <a:t> report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“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INDUSTRIALAUTOMATION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DAIRY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INDUSTRY </a:t>
            </a:r>
            <a:r>
              <a:rPr sz="1400" b="1" spc="-5" dirty="0">
                <a:latin typeface="Times New Roman"/>
                <a:cs typeface="Times New Roman"/>
              </a:rPr>
              <a:t>” </a:t>
            </a:r>
            <a:r>
              <a:rPr sz="1400" spc="-35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the bonafide </a:t>
            </a:r>
            <a:r>
              <a:rPr sz="1400" spc="-10" dirty="0">
                <a:latin typeface="Times New Roman"/>
                <a:cs typeface="Times New Roman"/>
              </a:rPr>
              <a:t>workof </a:t>
            </a:r>
            <a:r>
              <a:rPr sz="1400" b="1" spc="-5" dirty="0">
                <a:latin typeface="Times New Roman"/>
                <a:cs typeface="Times New Roman"/>
              </a:rPr>
              <a:t>“ </a:t>
            </a:r>
            <a:r>
              <a:rPr sz="1400" b="1" spc="-10" dirty="0">
                <a:latin typeface="Times New Roman"/>
                <a:cs typeface="Times New Roman"/>
              </a:rPr>
              <a:t>AKRAM BASHA. A (211420105301),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ARUN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RAAJ.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G.K(211420105304),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JOSHUA.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(211420105311),</a:t>
            </a: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980"/>
              </a:spcBef>
            </a:pPr>
            <a:r>
              <a:rPr sz="1400" b="1" spc="-10" dirty="0">
                <a:latin typeface="Times New Roman"/>
                <a:cs typeface="Times New Roman"/>
              </a:rPr>
              <a:t>KRISHNAN.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S(211420105314)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”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who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carried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0" dirty="0">
                <a:latin typeface="Times New Roman"/>
                <a:cs typeface="Times New Roman"/>
              </a:rPr>
              <a:t> work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under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my</a:t>
            </a:r>
            <a:endParaRPr sz="14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supervision.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012" y="4846924"/>
            <a:ext cx="2155190" cy="21221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316230" algn="ctr">
              <a:lnSpc>
                <a:spcPct val="100000"/>
              </a:lnSpc>
              <a:spcBef>
                <a:spcPts val="615"/>
              </a:spcBef>
            </a:pPr>
            <a:r>
              <a:rPr sz="1200" b="1" spc="-15" dirty="0">
                <a:latin typeface="Times New Roman"/>
                <a:cs typeface="Times New Roman"/>
              </a:rPr>
              <a:t>SIGNATURE</a:t>
            </a:r>
            <a:endParaRPr sz="1200" dirty="0">
              <a:latin typeface="Times New Roman"/>
              <a:cs typeface="Times New Roman"/>
            </a:endParaRPr>
          </a:p>
          <a:p>
            <a:pPr marR="264160" algn="ctr">
              <a:lnSpc>
                <a:spcPct val="100000"/>
              </a:lnSpc>
              <a:spcBef>
                <a:spcPts val="595"/>
              </a:spcBef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spc="-120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. 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E</a:t>
            </a:r>
            <a:r>
              <a:rPr sz="1400" b="1" spc="-125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5" dirty="0">
                <a:latin typeface="Times New Roman"/>
                <a:cs typeface="Times New Roman"/>
              </a:rPr>
              <a:t>,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M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spc="-5" dirty="0">
                <a:latin typeface="Times New Roman"/>
                <a:cs typeface="Times New Roman"/>
              </a:rPr>
              <a:t>E,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P</a:t>
            </a:r>
            <a:r>
              <a:rPr sz="1400" b="1" spc="-40" dirty="0">
                <a:latin typeface="Times New Roman"/>
                <a:cs typeface="Times New Roman"/>
              </a:rPr>
              <a:t>h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spc="-5" dirty="0">
                <a:latin typeface="Times New Roman"/>
                <a:cs typeface="Times New Roman"/>
              </a:rPr>
              <a:t>D.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114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55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Times New Roman"/>
                <a:cs typeface="Times New Roman"/>
              </a:rPr>
              <a:t>PROFESSOR</a:t>
            </a:r>
            <a:endParaRPr sz="1200" dirty="0">
              <a:latin typeface="Times New Roman"/>
              <a:cs typeface="Times New Roman"/>
            </a:endParaRPr>
          </a:p>
          <a:p>
            <a:pPr marL="12700" marR="204470">
              <a:lnSpc>
                <a:spcPct val="143400"/>
              </a:lnSpc>
            </a:pPr>
            <a:r>
              <a:rPr sz="1200" spc="-10" dirty="0">
                <a:latin typeface="Times New Roman"/>
                <a:cs typeface="Times New Roman"/>
              </a:rPr>
              <a:t>Department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Electrical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Electronics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Engineering,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Panimalar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Engineering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College,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Chennai-600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1321" y="4846924"/>
            <a:ext cx="3381375" cy="21767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1200" b="1" spc="-15" dirty="0">
                <a:latin typeface="Times New Roman"/>
                <a:cs typeface="Times New Roman"/>
              </a:rPr>
              <a:t>SIGNATURE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b="1" spc="-45" dirty="0">
                <a:latin typeface="Times New Roman"/>
                <a:cs typeface="Times New Roman"/>
              </a:rPr>
              <a:t>Dr.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P.HARI</a:t>
            </a:r>
            <a:r>
              <a:rPr sz="1400" b="1" spc="-5" dirty="0">
                <a:latin typeface="Times New Roman"/>
                <a:cs typeface="Times New Roman"/>
              </a:rPr>
              <a:t>RAMAKRISHNAN,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M.E,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Ph.D.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15" dirty="0">
                <a:latin typeface="Times New Roman"/>
                <a:cs typeface="Times New Roman"/>
              </a:rPr>
              <a:t>SUPERVISOR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b="1" spc="-5" dirty="0">
                <a:latin typeface="Times New Roman"/>
                <a:cs typeface="Times New Roman"/>
              </a:rPr>
              <a:t>ASSOSIATE PROFESSOR</a:t>
            </a:r>
            <a:endParaRPr lang="en-IN" sz="1200" dirty="0">
              <a:latin typeface="Times New Roman"/>
              <a:cs typeface="Times New Roman"/>
            </a:endParaRPr>
          </a:p>
          <a:p>
            <a:pPr marL="12700" marR="1207770">
              <a:lnSpc>
                <a:spcPct val="147600"/>
              </a:lnSpc>
              <a:spcBef>
                <a:spcPts val="180"/>
              </a:spcBef>
            </a:pPr>
            <a:r>
              <a:rPr sz="1200" spc="-10" dirty="0">
                <a:latin typeface="Times New Roman"/>
                <a:cs typeface="Times New Roman"/>
              </a:rPr>
              <a:t>Department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Electrical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Electronics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Engineering,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150" spc="-15" dirty="0">
                <a:latin typeface="Times New Roman"/>
                <a:cs typeface="Times New Roman"/>
              </a:rPr>
              <a:t>Panimalar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Engineering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spc="-15" dirty="0">
                <a:latin typeface="Times New Roman"/>
                <a:cs typeface="Times New Roman"/>
              </a:rPr>
              <a:t>College,</a:t>
            </a: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15" dirty="0">
                <a:latin typeface="Times New Roman"/>
                <a:cs typeface="Times New Roman"/>
              </a:rPr>
              <a:t>Chennai-600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6012" y="7237736"/>
            <a:ext cx="5544820" cy="635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spc="-20" dirty="0">
                <a:latin typeface="Times New Roman"/>
                <a:cs typeface="Times New Roman"/>
              </a:rPr>
              <a:t>Submitted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for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End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Semester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Project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Viva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Voce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held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................................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20" dirty="0">
                <a:latin typeface="Times New Roman"/>
                <a:cs typeface="Times New Roman"/>
              </a:rPr>
              <a:t>Panimalar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Engineering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College,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Chennai</a:t>
            </a:r>
            <a:r>
              <a:rPr sz="1400" b="1" spc="-2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7447" y="8771940"/>
            <a:ext cx="4937760" cy="420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201035" algn="l"/>
              </a:tabLst>
            </a:pPr>
            <a:r>
              <a:rPr sz="1200" b="1" spc="-2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AL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X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-2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X</a:t>
            </a:r>
            <a:r>
              <a:rPr sz="1200" b="1" spc="-15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RNAL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X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r>
              <a:rPr sz="1200" b="1" spc="-2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-2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4711" y="1338072"/>
            <a:ext cx="5867400" cy="1688464"/>
            <a:chOff x="1124711" y="1338072"/>
            <a:chExt cx="5867400" cy="16884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655" y="1338072"/>
              <a:ext cx="4008120" cy="15331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24711" y="2651760"/>
              <a:ext cx="5867400" cy="374650"/>
            </a:xfrm>
            <a:custGeom>
              <a:avLst/>
              <a:gdLst/>
              <a:ahLst/>
              <a:cxnLst/>
              <a:rect l="l" t="t" r="r" b="b"/>
              <a:pathLst>
                <a:path w="5867400" h="374650">
                  <a:moveTo>
                    <a:pt x="586739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5867399" y="374523"/>
                  </a:lnTo>
                  <a:lnTo>
                    <a:pt x="5867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5800" y="911054"/>
            <a:ext cx="149352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Arial"/>
                <a:cs typeface="Arial"/>
              </a:rPr>
              <a:t>3.5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-30" dirty="0">
                <a:latin typeface="Arial"/>
                <a:cs typeface="Arial"/>
              </a:rPr>
              <a:t>HEATING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ROD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2997454"/>
            <a:ext cx="5868670" cy="4994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8910" algn="ctr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Fig.3.5</a:t>
            </a:r>
            <a:r>
              <a:rPr sz="1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sz="12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280"/>
              </a:spcBef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(Tin/Lead):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Lead.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marL="12700" marR="8255" algn="just">
              <a:lnSpc>
                <a:spcPts val="2350"/>
              </a:lnSpc>
              <a:spcBef>
                <a:spcPts val="175"/>
              </a:spcBef>
              <a:tabLst>
                <a:tab pos="411480" algn="l"/>
                <a:tab pos="1162050" algn="l"/>
                <a:tab pos="2338705" algn="l"/>
                <a:tab pos="2896870" algn="l"/>
                <a:tab pos="3695700" algn="l"/>
                <a:tab pos="4110354" algn="l"/>
                <a:tab pos="4674235" algn="l"/>
                <a:tab pos="5528310" algn="l"/>
              </a:tabLst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indicates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alloy.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algn="just">
              <a:lnSpc>
                <a:spcPct val="134800"/>
              </a:lnSpc>
              <a:spcBef>
                <a:spcPts val="14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Celsius.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Tin,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sz="12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conductivity</a:t>
            </a:r>
            <a:r>
              <a:rPr sz="12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  <a:r>
              <a:rPr sz="1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resistance.</a:t>
            </a:r>
            <a:r>
              <a:rPr sz="12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1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12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69"/>
              </a:spcBef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1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</a:t>
            </a:r>
            <a:r>
              <a:rPr sz="1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200" spc="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</a:t>
            </a:r>
            <a:r>
              <a:rPr sz="1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ranging</a:t>
            </a:r>
            <a:r>
              <a:rPr sz="1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00" spc="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sz="1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525" algn="just">
              <a:lnSpc>
                <a:spcPct val="143700"/>
              </a:lnSpc>
              <a:spcBef>
                <a:spcPts val="2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(millimetres)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mm.The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heated.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046" y="1001573"/>
            <a:ext cx="5868035" cy="235192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1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(Amperes).The</a:t>
            </a:r>
            <a:r>
              <a:rPr sz="12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2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2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sz="1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sz="1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2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200" spc="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wattage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75"/>
              </a:spcBef>
            </a:pP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sz="12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sz="1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230V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(Volts).This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appliances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  <a:r>
              <a:rPr sz="1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H-BRIDGE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5" y="5523687"/>
            <a:ext cx="4812995" cy="3152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6469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Arial"/>
                <a:cs typeface="Arial"/>
              </a:rPr>
              <a:t>Fig.3.6</a:t>
            </a:r>
            <a:r>
              <a:rPr sz="1350" b="1" spc="55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H-Bridge</a:t>
            </a: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44200"/>
              </a:lnSpc>
              <a:spcBef>
                <a:spcPts val="30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monolithic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channel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DTL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solenoids,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stepping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motors)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transistors.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input.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clamp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included.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 up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kHz.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L293D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16lead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plastic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together and used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heatsinking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L293DD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assembled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and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heatsinking.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483864"/>
            <a:ext cx="2188464" cy="18867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68373" y="1350693"/>
            <a:ext cx="4812996" cy="7357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4000"/>
              </a:lnSpc>
              <a:spcBef>
                <a:spcPts val="9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L293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L293D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quadruple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high-current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drivers.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inductive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relays,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solenoids,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bipolar stepping motors, as well as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high-current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high-voltage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loads.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tolerant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totem-pole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circuit,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Darlington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pseudo-Darlington source.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drivers 1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1,2EN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drivers 3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3,4EN.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enable input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 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and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with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disabled,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high-impedance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inputs,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bridge)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reversible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solenoid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L293,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clamp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12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inductive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suppression.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system complexity and overall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VCC1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terminal, separate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VCC2,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dissipation.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0°C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70°C.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000"/>
              </a:lnSpc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motor.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displaying how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connect a two-phase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 device. Provide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5-V supply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VCC1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VCC2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supplying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current and voltage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 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connected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VCC1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V ± 0.5 V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VCC2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VCC1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supply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voltage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V.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VCC1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VCC2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59942"/>
            <a:ext cx="5387975" cy="1017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pins. There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 supply sequence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3.7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12V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SMPS</a:t>
            </a:r>
            <a:r>
              <a:rPr sz="1350" spc="-10" dirty="0">
                <a:latin typeface="Microsoft Sans Serif"/>
                <a:cs typeface="Microsoft Sans Serif"/>
              </a:rPr>
              <a:t>: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618" y="5029200"/>
            <a:ext cx="5869305" cy="38144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Arial"/>
                <a:cs typeface="Arial"/>
              </a:rPr>
              <a:t>Fig.3.7</a:t>
            </a:r>
            <a:r>
              <a:rPr sz="1350" b="1" spc="-8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12V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SMPS</a:t>
            </a: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44100"/>
              </a:lnSpc>
              <a:spcBef>
                <a:spcPts val="1150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Switched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ode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ower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upply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regulator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electric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SMPS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electric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source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 mains)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converting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voltage.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well-regulated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irrespective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transistor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at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50Hz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MHz between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states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minimum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 that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compared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2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>
              <a:lnSpc>
                <a:spcPct val="100000"/>
              </a:lnSpc>
              <a:spcBef>
                <a:spcPts val="7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8600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142" y="2333420"/>
            <a:ext cx="2441178" cy="21396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425473" y="1143000"/>
            <a:ext cx="5041596" cy="743139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sz="1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mains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1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SMPS</a:t>
            </a:r>
            <a:r>
              <a:rPr sz="1200" u="sng" spc="23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r>
              <a:rPr sz="1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620" algn="just">
              <a:lnSpc>
                <a:spcPct val="143700"/>
              </a:lnSpc>
              <a:spcBef>
                <a:spcPts val="2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DC.</a:t>
            </a:r>
            <a:r>
              <a:rPr sz="1200" spc="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r>
              <a:rPr sz="1200" spc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sz="1200" spc="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sz="1200" spc="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sz="1200" spc="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or module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produces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unregulated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Smoothing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capacitor. The input AC passing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rectifier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AC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factor. So control techniques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</a:t>
            </a:r>
            <a:r>
              <a:rPr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2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oscillator.</a:t>
            </a:r>
            <a:r>
              <a:rPr sz="12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</a:t>
            </a:r>
            <a:r>
              <a:rPr sz="12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r>
              <a:rPr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985" algn="just">
              <a:lnSpc>
                <a:spcPct val="143700"/>
              </a:lnSpc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20-100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kHz.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amplifier.</a:t>
            </a:r>
            <a:r>
              <a:rPr sz="1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12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</a:t>
            </a:r>
            <a:r>
              <a:rPr sz="12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optically</a:t>
            </a:r>
            <a:r>
              <a:rPr sz="12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sz="1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2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Optocoupler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1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sz="12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</a:t>
            </a:r>
            <a:r>
              <a:rPr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sz="1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drives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windings.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000"/>
              </a:lnSpc>
              <a:spcBef>
                <a:spcPts val="20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AC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rectifier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diodes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Schottky diodes (fast recovery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drop).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filtersection consisting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inductors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capacitors.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non-isolated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SMPS,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Capacitor-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Diodemultiplier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inductors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12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12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r>
              <a:rPr sz="1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2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sz="12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reasons,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59942"/>
            <a:ext cx="5872480" cy="1272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by an opto-isolator as seen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computers.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Microsoft Sans Serif"/>
              <a:cs typeface="Microsoft Sans Serif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1350" b="1" spc="-5" dirty="0">
                <a:latin typeface="Arial"/>
                <a:cs typeface="Arial"/>
              </a:rPr>
              <a:t>3.8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MCQ</a:t>
            </a:r>
            <a:r>
              <a:rPr sz="1350" b="1" spc="-15" dirty="0">
                <a:latin typeface="Arial"/>
                <a:cs typeface="Arial"/>
              </a:rPr>
              <a:t> GAS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SENSOR</a:t>
            </a:r>
            <a:r>
              <a:rPr sz="1350" spc="-15" dirty="0">
                <a:latin typeface="Microsoft Sans Serif"/>
                <a:cs typeface="Microsoft Sans Serif"/>
              </a:rPr>
              <a:t>: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5865043"/>
            <a:ext cx="4660596" cy="3101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Arial"/>
                <a:cs typeface="Arial"/>
              </a:rPr>
              <a:t>Fig.3.8</a:t>
            </a:r>
            <a:r>
              <a:rPr sz="1350" b="1" spc="-5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MCQ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Gas</a:t>
            </a:r>
            <a:r>
              <a:rPr sz="1350" b="1" spc="-10" dirty="0">
                <a:latin typeface="Arial"/>
                <a:cs typeface="Arial"/>
              </a:rPr>
              <a:t> sensor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Arial"/>
              <a:cs typeface="Arial"/>
            </a:endParaRPr>
          </a:p>
          <a:p>
            <a:pPr marL="12700" marR="5080" algn="just">
              <a:lnSpc>
                <a:spcPct val="144100"/>
              </a:lnSpc>
              <a:spcBef>
                <a:spcPts val="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MQ-135 Gas sensor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Ammonia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(NH3),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sulphur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Benzene (C6H6), CO2, and other harmful gases and smoke. Similar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gas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analog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goes high. This threshold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can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atmosphere.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MQ135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150mA.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pre-heating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12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679937"/>
            <a:ext cx="3523489" cy="23896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6205"/>
            <a:ext cx="289052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Arial"/>
                <a:cs typeface="Arial"/>
              </a:rPr>
              <a:t>3.9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LM35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spc="-25" dirty="0">
                <a:latin typeface="Arial"/>
                <a:cs typeface="Arial"/>
              </a:rPr>
              <a:t>TEMPERATURE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SENSOR: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792791"/>
            <a:ext cx="3885565" cy="43794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 LM35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131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Calibrated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Celsius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(Centigrade)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71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10-mV/°C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685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0.5°C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25°C)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705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−55°C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150°C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71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685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Wafer-Level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71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71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60-µA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685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Self-Heating, 0.08°C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705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±¼°C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710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Low-Impedance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Output,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1-mA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9235" algn="just">
              <a:lnSpc>
                <a:spcPct val="100000"/>
              </a:lnSpc>
              <a:spcBef>
                <a:spcPts val="685"/>
              </a:spcBef>
              <a:buSzPct val="74074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653" y="1781379"/>
            <a:ext cx="2117471" cy="25788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32102" y="1404105"/>
            <a:ext cx="4508196" cy="7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44100"/>
              </a:lnSpc>
              <a:spcBef>
                <a:spcPts val="9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 series are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integrated-circuit temperature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linearly-proportional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Centigrade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LM35device has an advantage over linear temperature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calibrated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Kelvin,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Centigrade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1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12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r>
              <a:rPr sz="1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trimming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accuracies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±¼°C</a:t>
            </a:r>
            <a:r>
              <a:rPr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±¾°Cover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algn="just">
              <a:lnSpc>
                <a:spcPct val="134800"/>
              </a:lnSpc>
              <a:spcBef>
                <a:spcPts val="434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−55°C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150°C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range.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assured by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trimming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wafer level. 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low-output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circuitry</a:t>
            </a:r>
            <a:r>
              <a:rPr sz="12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easy.</a:t>
            </a:r>
            <a:r>
              <a:rPr sz="1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1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2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12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supplies,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minus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draws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supply,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algn="just">
              <a:lnSpc>
                <a:spcPct val="143800"/>
              </a:lnSpc>
              <a:spcBef>
                <a:spcPts val="2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 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0.1°C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air.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 device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−55°C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150°C temperature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range,</a:t>
            </a:r>
            <a:r>
              <a:rPr sz="12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LM35C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−40°C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110°C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(−10°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accuracy).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LM35-series</a:t>
            </a:r>
            <a:r>
              <a:rPr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packaged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hermetic</a:t>
            </a:r>
            <a:r>
              <a:rPr sz="12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packages,</a:t>
            </a:r>
            <a:r>
              <a:rPr sz="12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LM35C,</a:t>
            </a:r>
            <a:r>
              <a:rPr sz="12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LM35CA,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LM35D</a:t>
            </a:r>
            <a:r>
              <a:rPr sz="1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620" algn="just">
              <a:lnSpc>
                <a:spcPct val="143700"/>
              </a:lnSpc>
              <a:spcBef>
                <a:spcPts val="2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TO-92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LM35D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surface-mount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small-outline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TO-220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6205"/>
            <a:ext cx="204216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" dirty="0">
                <a:latin typeface="Arial"/>
                <a:cs typeface="Arial"/>
              </a:rPr>
              <a:t>3.10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PH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20" dirty="0">
                <a:latin typeface="Arial"/>
                <a:cs typeface="Arial"/>
              </a:rPr>
              <a:t>SPECIFICATION: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846360"/>
            <a:ext cx="4021454" cy="3725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3930" algn="just">
              <a:lnSpc>
                <a:spcPct val="100000"/>
              </a:lnSpc>
              <a:spcBef>
                <a:spcPts val="90"/>
              </a:spcBef>
            </a:pPr>
            <a:r>
              <a:rPr sz="1200" b="1" spc="-5" dirty="0">
                <a:latin typeface="Arial"/>
                <a:cs typeface="Arial"/>
              </a:rPr>
              <a:t>Fig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3.10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Sensor</a:t>
            </a:r>
            <a:endParaRPr sz="12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Measuring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range: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0-14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pH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Microsoft Sans Serif"/>
                <a:cs typeface="Microsoft Sans Serif"/>
              </a:rPr>
              <a:t>Accuracy: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±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0.1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pH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Microsoft Sans Serif"/>
                <a:cs typeface="Microsoft Sans Serif"/>
              </a:rPr>
              <a:t>Response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time: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&lt;1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minute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7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30" dirty="0">
                <a:latin typeface="Microsoft Sans Serif"/>
                <a:cs typeface="Microsoft Sans Serif"/>
              </a:rPr>
              <a:t>Temperature</a:t>
            </a:r>
            <a:r>
              <a:rPr sz="1200" spc="9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during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use: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0-80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°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Interference: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&lt;0.5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mV</a:t>
            </a: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Output: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Analog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values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the </a:t>
            </a:r>
            <a:r>
              <a:rPr sz="1200" spc="-10" dirty="0">
                <a:latin typeface="Microsoft Sans Serif"/>
                <a:cs typeface="Microsoft Sans Serif"/>
              </a:rPr>
              <a:t>range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of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(0.5V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to</a:t>
            </a:r>
            <a:r>
              <a:rPr sz="1200" spc="-10" dirty="0">
                <a:latin typeface="Microsoft Sans Serif"/>
                <a:cs typeface="Microsoft Sans Serif"/>
              </a:rPr>
              <a:t> 3V)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Other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specifications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include: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8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Module</a:t>
            </a:r>
            <a:r>
              <a:rPr sz="1200" spc="-10" dirty="0">
                <a:latin typeface="Microsoft Sans Serif"/>
                <a:cs typeface="Microsoft Sans Serif"/>
              </a:rPr>
              <a:t> power: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DC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9.00V</a:t>
            </a:r>
            <a:r>
              <a:rPr sz="1200" spc="-10" dirty="0">
                <a:latin typeface="Microsoft Sans Serif"/>
                <a:cs typeface="Microsoft Sans Serif"/>
              </a:rPr>
              <a:t> 1A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8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Microsoft Sans Serif"/>
                <a:cs typeface="Microsoft Sans Serif"/>
              </a:rPr>
              <a:t>Current: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5-10mA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7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Microsoft Sans Serif"/>
                <a:cs typeface="Microsoft Sans Serif"/>
              </a:rPr>
              <a:t>Probe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interface: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BNC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8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Wire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length: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80cm</a:t>
            </a:r>
            <a:endParaRPr sz="1200" dirty="0">
              <a:latin typeface="Microsoft Sans Serif"/>
              <a:cs typeface="Microsoft Sans Serif"/>
            </a:endParaRPr>
          </a:p>
          <a:p>
            <a:pPr marL="240665" indent="-228600" algn="just">
              <a:lnSpc>
                <a:spcPct val="100000"/>
              </a:lnSpc>
              <a:spcBef>
                <a:spcPts val="8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Operating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voltage: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5V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DC</a:t>
            </a:r>
            <a:endParaRPr sz="12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4" y="1628962"/>
            <a:ext cx="4920286" cy="25319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528" y="6797040"/>
            <a:ext cx="5419344" cy="19232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604" y="693430"/>
            <a:ext cx="4838065" cy="153606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021715" algn="ctr">
              <a:lnSpc>
                <a:spcPct val="100000"/>
              </a:lnSpc>
              <a:spcBef>
                <a:spcPts val="1150"/>
              </a:spcBef>
            </a:pPr>
            <a:r>
              <a:rPr sz="2000" b="1" spc="-15" dirty="0">
                <a:latin typeface="Arial"/>
                <a:cs typeface="Arial"/>
              </a:rPr>
              <a:t>CHAPTER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  <a:p>
            <a:pPr marL="1057910" algn="ctr">
              <a:lnSpc>
                <a:spcPct val="100000"/>
              </a:lnSpc>
              <a:spcBef>
                <a:spcPts val="1060"/>
              </a:spcBef>
            </a:pPr>
            <a:r>
              <a:rPr sz="2000" b="1" spc="-25" dirty="0">
                <a:latin typeface="Arial"/>
                <a:cs typeface="Arial"/>
              </a:rPr>
              <a:t>SOFTWARE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IMPLEMENTATION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latin typeface="Arial"/>
                <a:cs typeface="Arial"/>
              </a:rPr>
              <a:t>STEP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1: </a:t>
            </a:r>
            <a:r>
              <a:rPr sz="1350" spc="-10" dirty="0">
                <a:latin typeface="Microsoft Sans Serif"/>
                <a:cs typeface="Microsoft Sans Serif"/>
              </a:rPr>
              <a:t>Building </a:t>
            </a:r>
            <a:r>
              <a:rPr sz="1350" spc="-5" dirty="0">
                <a:latin typeface="Microsoft Sans Serif"/>
                <a:cs typeface="Microsoft Sans Serif"/>
              </a:rPr>
              <a:t>of</a:t>
            </a:r>
            <a:r>
              <a:rPr sz="1350" spc="1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sensor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network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039" y="4490671"/>
            <a:ext cx="5869305" cy="2065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 algn="ctr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Fig.4.1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sz="1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100"/>
              </a:lnSpc>
              <a:spcBef>
                <a:spcPts val="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parameters, store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carry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sink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which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cloud)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9557" y="8767064"/>
            <a:ext cx="292227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-10" dirty="0">
                <a:latin typeface="Arial"/>
                <a:cs typeface="Arial"/>
              </a:rPr>
              <a:t>Fig.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4.2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Sensor</a:t>
            </a:r>
            <a:r>
              <a:rPr sz="1350" b="1" spc="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Network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Over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Cloud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231" y="2583557"/>
            <a:ext cx="5590032" cy="16665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012" y="685800"/>
            <a:ext cx="5846445" cy="596483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43600"/>
              </a:lnSpc>
              <a:spcBef>
                <a:spcPts val="85"/>
              </a:spcBef>
            </a:pPr>
            <a:r>
              <a:rPr lang="en-IN" sz="1400" b="1" spc="-5" dirty="0">
                <a:latin typeface="Times New Roman"/>
                <a:cs typeface="Times New Roman"/>
              </a:rPr>
              <a:t>ACKNOWLEDGEMENT</a:t>
            </a:r>
            <a:endParaRPr lang="en-IN"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85"/>
              </a:spcBef>
            </a:pPr>
            <a:r>
              <a:rPr lang="en-US" sz="1400" spc="-65" dirty="0">
                <a:latin typeface="Times New Roman"/>
                <a:cs typeface="Times New Roman"/>
              </a:rPr>
              <a:t> </a:t>
            </a:r>
          </a:p>
          <a:p>
            <a:pPr marL="12700" marR="5080" algn="just">
              <a:lnSpc>
                <a:spcPct val="143600"/>
              </a:lnSpc>
              <a:spcBef>
                <a:spcPts val="85"/>
              </a:spcBef>
            </a:pPr>
            <a:r>
              <a:rPr sz="1400" spc="-65" dirty="0">
                <a:latin typeface="Times New Roman"/>
                <a:cs typeface="Times New Roman"/>
              </a:rPr>
              <a:t>We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would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like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express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sincere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thanks</a:t>
            </a:r>
            <a:r>
              <a:rPr sz="1400" spc="-10" dirty="0">
                <a:latin typeface="Times New Roman"/>
                <a:cs typeface="Times New Roman"/>
              </a:rPr>
              <a:t> 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respected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Chairman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Chancellor,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Sathyabama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University </a:t>
            </a:r>
            <a:r>
              <a:rPr sz="1400" b="1" spc="-45" dirty="0">
                <a:latin typeface="Times New Roman"/>
                <a:cs typeface="Times New Roman"/>
              </a:rPr>
              <a:t>Dr.</a:t>
            </a:r>
            <a:r>
              <a:rPr sz="1400" b="1" spc="2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JEPPIAR </a:t>
            </a:r>
            <a:r>
              <a:rPr sz="1400" b="1" dirty="0">
                <a:latin typeface="Times New Roman"/>
                <a:cs typeface="Times New Roman"/>
              </a:rPr>
              <a:t>M.A., </a:t>
            </a:r>
            <a:r>
              <a:rPr sz="1400" b="1" spc="-10" dirty="0">
                <a:latin typeface="Times New Roman"/>
                <a:cs typeface="Times New Roman"/>
              </a:rPr>
              <a:t>B.L., Ph.D.,</a:t>
            </a:r>
            <a:r>
              <a:rPr sz="1400" b="1" spc="33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for </a:t>
            </a:r>
            <a:r>
              <a:rPr sz="1400" spc="-25" dirty="0">
                <a:latin typeface="Times New Roman"/>
                <a:cs typeface="Times New Roman"/>
              </a:rPr>
              <a:t>being </a:t>
            </a:r>
            <a:r>
              <a:rPr sz="1400" spc="-20" dirty="0">
                <a:latin typeface="Times New Roman"/>
                <a:cs typeface="Times New Roman"/>
              </a:rPr>
              <a:t> 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vanguard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scientific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progress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our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college.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208915" algn="just">
              <a:lnSpc>
                <a:spcPct val="144400"/>
              </a:lnSpc>
            </a:pPr>
            <a:r>
              <a:rPr sz="1400" spc="-65" dirty="0">
                <a:latin typeface="Times New Roman"/>
                <a:cs typeface="Times New Roman"/>
              </a:rPr>
              <a:t>We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would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 </a:t>
            </a:r>
            <a:r>
              <a:rPr sz="1400" spc="-10" dirty="0">
                <a:latin typeface="Times New Roman"/>
                <a:cs typeface="Times New Roman"/>
              </a:rPr>
              <a:t>to express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our </a:t>
            </a:r>
            <a:r>
              <a:rPr sz="1400" spc="-5" dirty="0">
                <a:latin typeface="Times New Roman"/>
                <a:cs typeface="Times New Roman"/>
              </a:rPr>
              <a:t>deep </a:t>
            </a:r>
            <a:r>
              <a:rPr sz="1400" spc="-20" dirty="0">
                <a:latin typeface="Times New Roman"/>
                <a:cs typeface="Times New Roman"/>
              </a:rPr>
              <a:t>gratitude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our Beloved</a:t>
            </a:r>
            <a:r>
              <a:rPr sz="1400" spc="-10" dirty="0">
                <a:latin typeface="Times New Roman"/>
                <a:cs typeface="Times New Roman"/>
              </a:rPr>
              <a:t> Secretary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 Correspondent </a:t>
            </a:r>
            <a:r>
              <a:rPr sz="1400" b="1" spc="-45" dirty="0">
                <a:latin typeface="Times New Roman"/>
                <a:cs typeface="Times New Roman"/>
              </a:rPr>
              <a:t>Dr. </a:t>
            </a:r>
            <a:r>
              <a:rPr sz="1400" b="1" spc="-15" dirty="0">
                <a:latin typeface="Times New Roman"/>
                <a:cs typeface="Times New Roman"/>
              </a:rPr>
              <a:t>P.CHINNADURAI </a:t>
            </a:r>
            <a:r>
              <a:rPr sz="1400" b="1" spc="-5" dirty="0">
                <a:latin typeface="Times New Roman"/>
                <a:cs typeface="Times New Roman"/>
              </a:rPr>
              <a:t>M.A., </a:t>
            </a:r>
            <a:r>
              <a:rPr sz="1400" b="1" spc="-10" dirty="0">
                <a:latin typeface="Times New Roman"/>
                <a:cs typeface="Times New Roman"/>
              </a:rPr>
              <a:t>Ph.D., </a:t>
            </a:r>
            <a:r>
              <a:rPr sz="1400" spc="-35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extending </a:t>
            </a:r>
            <a:r>
              <a:rPr sz="1400" spc="-25" dirty="0">
                <a:latin typeface="Times New Roman"/>
                <a:cs typeface="Times New Roman"/>
              </a:rPr>
              <a:t>his </a:t>
            </a:r>
            <a:r>
              <a:rPr sz="1400" spc="-15" dirty="0">
                <a:latin typeface="Times New Roman"/>
                <a:cs typeface="Times New Roman"/>
              </a:rPr>
              <a:t>never-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ending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support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4000"/>
              </a:lnSpc>
              <a:spcBef>
                <a:spcPts val="5"/>
              </a:spcBef>
            </a:pPr>
            <a:r>
              <a:rPr sz="1400" spc="-65" dirty="0">
                <a:latin typeface="Times New Roman"/>
                <a:cs typeface="Times New Roman"/>
              </a:rPr>
              <a:t>We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extend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sincere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thanks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our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Professor</a:t>
            </a:r>
            <a:r>
              <a:rPr sz="1400" spc="-5" dirty="0">
                <a:latin typeface="Times New Roman"/>
                <a:cs typeface="Times New Roman"/>
              </a:rPr>
              <a:t> &amp;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Head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Department, </a:t>
            </a:r>
            <a:r>
              <a:rPr sz="1400" spc="-10" dirty="0">
                <a:latin typeface="Times New Roman"/>
                <a:cs typeface="Times New Roman"/>
              </a:rPr>
              <a:t> Electrical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Electronics Engineering, </a:t>
            </a:r>
            <a:r>
              <a:rPr sz="1400" b="1" spc="-55" dirty="0">
                <a:latin typeface="Times New Roman"/>
                <a:cs typeface="Times New Roman"/>
              </a:rPr>
              <a:t>Dr. </a:t>
            </a:r>
            <a:r>
              <a:rPr sz="1400" b="1" spc="-10" dirty="0">
                <a:latin typeface="Times New Roman"/>
                <a:cs typeface="Times New Roman"/>
              </a:rPr>
              <a:t>S. </a:t>
            </a:r>
            <a:r>
              <a:rPr sz="1400" b="1" spc="-35" dirty="0">
                <a:latin typeface="Times New Roman"/>
                <a:cs typeface="Times New Roman"/>
              </a:rPr>
              <a:t>SELVI </a:t>
            </a:r>
            <a:r>
              <a:rPr sz="1400" b="1" dirty="0">
                <a:latin typeface="Times New Roman"/>
                <a:cs typeface="Times New Roman"/>
              </a:rPr>
              <a:t>M.E, </a:t>
            </a:r>
            <a:r>
              <a:rPr sz="1400" b="1" spc="-15" dirty="0">
                <a:latin typeface="Times New Roman"/>
                <a:cs typeface="Times New Roman"/>
              </a:rPr>
              <a:t>Ph.D. </a:t>
            </a:r>
            <a:r>
              <a:rPr sz="1400" spc="-3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heartfelt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thanks to </a:t>
            </a:r>
            <a:r>
              <a:rPr sz="1400" spc="-15" dirty="0">
                <a:latin typeface="Times New Roman"/>
                <a:cs typeface="Times New Roman"/>
              </a:rPr>
              <a:t>our </a:t>
            </a:r>
            <a:r>
              <a:rPr sz="1400" spc="-10" dirty="0">
                <a:latin typeface="Times New Roman"/>
                <a:cs typeface="Times New Roman"/>
              </a:rPr>
              <a:t>Professor </a:t>
            </a:r>
            <a:r>
              <a:rPr sz="1400" b="1" spc="-45" dirty="0">
                <a:latin typeface="Times New Roman"/>
                <a:cs typeface="Times New Roman"/>
              </a:rPr>
              <a:t>Dr.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D. SILAS </a:t>
            </a:r>
            <a:r>
              <a:rPr sz="1400" b="1" spc="-15" dirty="0">
                <a:latin typeface="Times New Roman"/>
                <a:cs typeface="Times New Roman"/>
              </a:rPr>
              <a:t>STEPHEN </a:t>
            </a:r>
            <a:r>
              <a:rPr sz="1400" b="1" dirty="0">
                <a:latin typeface="Times New Roman"/>
                <a:cs typeface="Times New Roman"/>
              </a:rPr>
              <a:t>M.E, </a:t>
            </a:r>
            <a:r>
              <a:rPr sz="1400" b="1" spc="-15" dirty="0">
                <a:latin typeface="Times New Roman"/>
                <a:cs typeface="Times New Roman"/>
              </a:rPr>
              <a:t>Ph.D. </a:t>
            </a:r>
            <a:r>
              <a:rPr sz="1400" spc="-25" dirty="0">
                <a:latin typeface="Times New Roman"/>
                <a:cs typeface="Times New Roman"/>
              </a:rPr>
              <a:t>for his </a:t>
            </a:r>
            <a:r>
              <a:rPr sz="1400" spc="-10" dirty="0">
                <a:latin typeface="Times New Roman"/>
                <a:cs typeface="Times New Roman"/>
              </a:rPr>
              <a:t>timely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guidance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technical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instilling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immense</a:t>
            </a:r>
            <a:r>
              <a:rPr sz="1400" spc="-10" dirty="0">
                <a:latin typeface="Times New Roman"/>
                <a:cs typeface="Times New Roman"/>
              </a:rPr>
              <a:t> confidence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us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completing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successfully.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4300"/>
              </a:lnSpc>
            </a:pPr>
            <a:r>
              <a:rPr sz="1400" spc="-65" dirty="0">
                <a:latin typeface="Times New Roman"/>
                <a:cs typeface="Times New Roman"/>
              </a:rPr>
              <a:t>We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are thankful and forever indebted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our </a:t>
            </a:r>
            <a:r>
              <a:rPr sz="1400" spc="-10" dirty="0">
                <a:latin typeface="Times New Roman"/>
                <a:cs typeface="Times New Roman"/>
              </a:rPr>
              <a:t>Project </a:t>
            </a:r>
            <a:r>
              <a:rPr sz="1400" spc="-15" dirty="0">
                <a:latin typeface="Times New Roman"/>
                <a:cs typeface="Times New Roman"/>
              </a:rPr>
              <a:t>Supervisor 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b="1" spc="-50" dirty="0">
                <a:latin typeface="Times New Roman"/>
                <a:cs typeface="Times New Roman"/>
              </a:rPr>
              <a:t>Dr. </a:t>
            </a:r>
            <a:r>
              <a:rPr sz="1400" b="1" spc="-30" dirty="0">
                <a:latin typeface="Times New Roman"/>
                <a:cs typeface="Times New Roman"/>
              </a:rPr>
              <a:t>.P.HARI 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RAMAKRISHNAN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M.E,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Ph.D.,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Professor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his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insightful</a:t>
            </a:r>
            <a:r>
              <a:rPr sz="1400" spc="-5" dirty="0">
                <a:latin typeface="Times New Roman"/>
                <a:cs typeface="Times New Roman"/>
              </a:rPr>
              <a:t> feedback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prompt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assistance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completing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012" y="7010400"/>
            <a:ext cx="5846445" cy="1559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44000"/>
              </a:lnSpc>
              <a:spcBef>
                <a:spcPts val="85"/>
              </a:spcBef>
            </a:pPr>
            <a:r>
              <a:rPr sz="1400" spc="-65" dirty="0">
                <a:latin typeface="Times New Roman"/>
                <a:cs typeface="Times New Roman"/>
              </a:rPr>
              <a:t>We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also </a:t>
            </a:r>
            <a:r>
              <a:rPr sz="1400" spc="-15" dirty="0">
                <a:latin typeface="Times New Roman"/>
                <a:cs typeface="Times New Roman"/>
              </a:rPr>
              <a:t>extend our thanks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b="1" spc="-15" dirty="0">
                <a:latin typeface="Times New Roman"/>
                <a:cs typeface="Times New Roman"/>
              </a:rPr>
              <a:t>All </a:t>
            </a:r>
            <a:r>
              <a:rPr sz="1400" b="1" spc="-5" dirty="0">
                <a:latin typeface="Times New Roman"/>
                <a:cs typeface="Times New Roman"/>
              </a:rPr>
              <a:t>Staff </a:t>
            </a:r>
            <a:r>
              <a:rPr sz="1400" b="1" spc="-15" dirty="0">
                <a:latin typeface="Times New Roman"/>
                <a:cs typeface="Times New Roman"/>
              </a:rPr>
              <a:t>Members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Electrical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Electronics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Engineering </a:t>
            </a:r>
            <a:r>
              <a:rPr sz="1400" spc="-15" dirty="0">
                <a:latin typeface="Times New Roman"/>
                <a:cs typeface="Times New Roman"/>
              </a:rPr>
              <a:t>for their </a:t>
            </a:r>
            <a:r>
              <a:rPr sz="1400" spc="-10" dirty="0">
                <a:latin typeface="Times New Roman"/>
                <a:cs typeface="Times New Roman"/>
              </a:rPr>
              <a:t>support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technical </a:t>
            </a:r>
            <a:r>
              <a:rPr sz="1400" spc="-5" dirty="0">
                <a:latin typeface="Times New Roman"/>
                <a:cs typeface="Times New Roman"/>
              </a:rPr>
              <a:t>assistance. On a </a:t>
            </a:r>
            <a:r>
              <a:rPr sz="1400" spc="-10" dirty="0">
                <a:latin typeface="Times New Roman"/>
                <a:cs typeface="Times New Roman"/>
              </a:rPr>
              <a:t>personal note, </a:t>
            </a:r>
            <a:r>
              <a:rPr sz="1400" dirty="0">
                <a:latin typeface="Times New Roman"/>
                <a:cs typeface="Times New Roman"/>
              </a:rPr>
              <a:t>we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would </a:t>
            </a:r>
            <a:r>
              <a:rPr sz="1400" spc="-25" dirty="0">
                <a:latin typeface="Times New Roman"/>
                <a:cs typeface="Times New Roman"/>
              </a:rPr>
              <a:t>like </a:t>
            </a:r>
            <a:r>
              <a:rPr sz="1400" spc="-10" dirty="0">
                <a:latin typeface="Times New Roman"/>
                <a:cs typeface="Times New Roman"/>
              </a:rPr>
              <a:t>to express </a:t>
            </a:r>
            <a:r>
              <a:rPr sz="1400" spc="-25" dirty="0">
                <a:latin typeface="Times New Roman"/>
                <a:cs typeface="Times New Roman"/>
              </a:rPr>
              <a:t>our </a:t>
            </a:r>
            <a:r>
              <a:rPr sz="1400" spc="-15" dirty="0">
                <a:latin typeface="Times New Roman"/>
                <a:cs typeface="Times New Roman"/>
              </a:rPr>
              <a:t>heartfelt thanks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our beloved </a:t>
            </a:r>
            <a:r>
              <a:rPr sz="1400" b="1" spc="-10" dirty="0">
                <a:latin typeface="Times New Roman"/>
                <a:cs typeface="Times New Roman"/>
              </a:rPr>
              <a:t>Parents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our </a:t>
            </a:r>
            <a:r>
              <a:rPr sz="1400" spc="-15" dirty="0">
                <a:latin typeface="Times New Roman"/>
                <a:cs typeface="Times New Roman"/>
              </a:rPr>
              <a:t>Friends,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help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wishes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successfully</a:t>
            </a:r>
            <a:r>
              <a:rPr sz="1400" spc="-5" dirty="0">
                <a:latin typeface="Times New Roman"/>
                <a:cs typeface="Times New Roman"/>
              </a:rPr>
              <a:t> completing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Thanks</a:t>
            </a:r>
            <a:r>
              <a:rPr sz="1400" spc="-10" dirty="0">
                <a:latin typeface="Times New Roman"/>
                <a:cs typeface="Times New Roman"/>
              </a:rPr>
              <a:t> to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Almighty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for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giving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us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strength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this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successfully.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053" y="1600200"/>
            <a:ext cx="5872480" cy="2539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4100"/>
              </a:lnSpc>
              <a:spcBef>
                <a:spcPts val="9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cloud. Using IoT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 we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sensors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common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sensor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includes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cluster-based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where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formed by group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also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addresses, then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infinitely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scaled(theoretically).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8498" y="7697579"/>
            <a:ext cx="5868035" cy="12103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313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Fig.4.3</a:t>
            </a:r>
            <a:r>
              <a:rPr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z="12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200"/>
              </a:lnSpc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above.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purely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coordinator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hardware.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795" y="4769564"/>
            <a:ext cx="5330952" cy="22981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59942"/>
            <a:ext cx="5868035" cy="2200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4000"/>
              </a:lnSpc>
              <a:spcBef>
                <a:spcPts val="9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individual hardware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cloud,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assume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standalone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network 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and would connect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IoT.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mainly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WSN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standard. Our methods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beds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8948" y="6264220"/>
            <a:ext cx="5871845" cy="231646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520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Fig.4.4</a:t>
            </a:r>
            <a:r>
              <a:rPr sz="1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1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000"/>
              </a:lnSpc>
              <a:spcBef>
                <a:spcPts val="2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extension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would focus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bettering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2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sz="12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network,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services,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would be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framework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WSN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demonstrating the scale 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 Results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</a:t>
            </a:r>
            <a:r>
              <a:rPr sz="1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2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872" y="3776471"/>
            <a:ext cx="5510783" cy="1813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403502" y="1371600"/>
            <a:ext cx="4965396" cy="7654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 algn="just">
              <a:lnSpc>
                <a:spcPct val="1437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bandwidth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sensor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12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4000"/>
              </a:lnSpc>
              <a:spcBef>
                <a:spcPts val="2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through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javascriptnode.js.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user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helps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data from 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provided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apps. According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given by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12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1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12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</a:t>
            </a:r>
            <a:r>
              <a:rPr sz="1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r>
              <a:rPr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12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12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collect,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store,</a:t>
            </a:r>
            <a:r>
              <a:rPr sz="1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analyse,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visualize,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715" algn="just">
              <a:lnSpc>
                <a:spcPct val="143700"/>
              </a:lnSpc>
              <a:spcBef>
                <a:spcPts val="2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hardware.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create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sensor-logging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location-tracking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network of things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updates,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could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thermostat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430" algn="just">
              <a:lnSpc>
                <a:spcPct val="143800"/>
              </a:lnSpc>
              <a:spcBef>
                <a:spcPts val="25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 Speak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channel, which contains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fields,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fields,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 Speak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channel,</a:t>
            </a:r>
            <a:r>
              <a:rPr sz="1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channel,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indent="-128905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18669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indent="-128905">
              <a:lnSpc>
                <a:spcPct val="100000"/>
              </a:lnSpc>
              <a:spcBef>
                <a:spcPts val="900"/>
              </a:spcBef>
              <a:buFont typeface="Symbol"/>
              <a:buChar char=""/>
              <a:tabLst>
                <a:tab pos="186690" algn="l"/>
              </a:tabLst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indent="-128905">
              <a:lnSpc>
                <a:spcPct val="100000"/>
              </a:lnSpc>
              <a:spcBef>
                <a:spcPts val="900"/>
              </a:spcBef>
              <a:buFont typeface="Symbol"/>
              <a:buChar char=""/>
              <a:tabLst>
                <a:tab pos="18669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on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30604" y="8894112"/>
            <a:ext cx="179451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1350" spc="-5" dirty="0">
                <a:latin typeface="Microsoft Sans Serif"/>
                <a:cs typeface="Microsoft Sans Serif"/>
              </a:rPr>
              <a:t>WiFi.mode(WIFI_STA);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11554" y="477352"/>
            <a:ext cx="4908246" cy="259686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394460" algn="ctr">
              <a:lnSpc>
                <a:spcPct val="100000"/>
              </a:lnSpc>
              <a:spcBef>
                <a:spcPts val="1150"/>
              </a:spcBef>
            </a:pP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1394460" algn="ctr">
              <a:lnSpc>
                <a:spcPct val="100000"/>
              </a:lnSpc>
              <a:spcBef>
                <a:spcPts val="1150"/>
              </a:spcBef>
            </a:pPr>
            <a:r>
              <a:rPr lang="en-I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‘C’ - Program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&lt;Wire.h&gt;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3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&lt;Adafruit_ADS1X15.h&gt; 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3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&lt;LCD_I2C.h&gt;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&lt;ESP8266WiFi.h&gt; 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"ThingSpeak.h"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LCD_I2C</a:t>
            </a:r>
            <a:r>
              <a:rPr sz="13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lcd(0x27);</a:t>
            </a:r>
            <a:r>
              <a:rPr sz="135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sz="13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1241" y="3210889"/>
            <a:ext cx="3891279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Microsoft Sans Serif"/>
                <a:cs typeface="Microsoft Sans Serif"/>
              </a:rPr>
              <a:t>//</a:t>
            </a:r>
            <a:r>
              <a:rPr sz="1350" spc="5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your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network</a:t>
            </a:r>
            <a:r>
              <a:rPr sz="1350" spc="7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key</a:t>
            </a:r>
            <a:r>
              <a:rPr sz="1350" spc="6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Index</a:t>
            </a:r>
            <a:r>
              <a:rPr sz="1350" spc="6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number</a:t>
            </a:r>
            <a:r>
              <a:rPr sz="1350" spc="10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(needed</a:t>
            </a:r>
            <a:r>
              <a:rPr sz="1350" spc="6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only</a:t>
            </a:r>
            <a:r>
              <a:rPr sz="1350" spc="4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for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172141"/>
            <a:ext cx="4364355" cy="278524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keyIndex</a:t>
            </a:r>
            <a:r>
              <a:rPr sz="13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WEP)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027680">
              <a:lnSpc>
                <a:spcPct val="109600"/>
              </a:lnSpc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WiFiClient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sp,q;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3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res="";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sz="13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myChannelNumber</a:t>
            </a:r>
            <a:r>
              <a:rPr sz="13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666774;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myWriteAPIKey</a:t>
            </a:r>
            <a:r>
              <a:rPr sz="13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"1Z4GBPZ7ZZEV8NCW";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Adafruit_ADS1115</a:t>
            </a:r>
            <a:r>
              <a:rPr sz="1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3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myStatus</a:t>
            </a:r>
            <a:r>
              <a:rPr sz="13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"";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pHSensorPin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mq135Pin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lm35Pin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A0;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6132677"/>
            <a:ext cx="47625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9170" algn="just">
              <a:lnSpc>
                <a:spcPct val="109600"/>
              </a:lnSpc>
              <a:spcBef>
                <a:spcPts val="10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suctionPumpPin1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D7;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suctionPumpPin2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D8;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heatingCoilPin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3600"/>
              </a:lnSpc>
              <a:spcBef>
                <a:spcPts val="40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pHValue,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mq135Value,</a:t>
            </a:r>
            <a:r>
              <a:rPr sz="13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temperatureValue,</a:t>
            </a:r>
            <a:r>
              <a:rPr sz="13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calciumValue;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setup()</a:t>
            </a:r>
            <a:r>
              <a:rPr sz="13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ts val="1445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Serial.begin(9600);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1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lcd.begin();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680">
              <a:lnSpc>
                <a:spcPct val="100000"/>
              </a:lnSpc>
              <a:spcBef>
                <a:spcPts val="1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lcd.backlight();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ads.begin();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7176" y="8632963"/>
            <a:ext cx="239649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int16_t adc0,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adc1,</a:t>
            </a:r>
            <a:r>
              <a:rPr sz="13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adc2,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adc3;</a:t>
            </a:r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27176" y="304800"/>
            <a:ext cx="5838190" cy="813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 marR="2740025">
              <a:lnSpc>
                <a:spcPct val="109900"/>
              </a:lnSpc>
              <a:spcBef>
                <a:spcPts val="9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ThingSpeak.begin(client);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pinMode(suctionPumpPin1,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pinMode(suctionPumpPin2,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pinMode(heatingCoilPin,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digitalWrite(suctionPumpPin1,LOW);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digitalWrite(suctionPumpPin2,LOW);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digitalWrite(heatingCoilPin,HIGH);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>
              <a:lnSpc>
                <a:spcPct val="100000"/>
              </a:lnSpc>
              <a:spcBef>
                <a:spcPts val="350"/>
              </a:spcBef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3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(!ads.begin())</a:t>
            </a:r>
            <a:r>
              <a:rPr sz="1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lnSpc>
                <a:spcPct val="100000"/>
              </a:lnSpc>
              <a:spcBef>
                <a:spcPts val="1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Serial.println("Failed</a:t>
            </a:r>
            <a:r>
              <a:rPr sz="13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sz="13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ADS.");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01295">
              <a:lnSpc>
                <a:spcPct val="100000"/>
              </a:lnSpc>
              <a:spcBef>
                <a:spcPts val="1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32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>
              <a:lnSpc>
                <a:spcPct val="100000"/>
              </a:lnSpc>
              <a:spcBef>
                <a:spcPts val="135"/>
              </a:spcBef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13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reconnect</a:t>
            </a:r>
            <a:r>
              <a:rPr sz="13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 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if(WiFi.status()</a:t>
            </a:r>
            <a:r>
              <a:rPr sz="1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WL_CONNECTED){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while(WiFi.status()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sz="13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WL_CONNECTED){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>
              <a:lnSpc>
                <a:spcPct val="100000"/>
              </a:lnSpc>
              <a:spcBef>
                <a:spcPts val="254"/>
              </a:spcBef>
              <a:tabLst>
                <a:tab pos="3085465" algn="l"/>
              </a:tabLst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WiFi.begin("Project",</a:t>
            </a:r>
            <a:r>
              <a:rPr sz="135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"12345678");	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z="135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WPA/WPA2</a:t>
            </a:r>
            <a:r>
              <a:rPr sz="135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sz="13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3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13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WEP</a:t>
            </a:r>
            <a:r>
              <a:rPr sz="135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Serial.print(".");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35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delay(5000);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lnSpc>
                <a:spcPct val="100000"/>
              </a:lnSpc>
              <a:spcBef>
                <a:spcPts val="204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Serial.println("\nConnected.");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>
              <a:lnSpc>
                <a:spcPct val="100000"/>
              </a:lnSpc>
              <a:spcBef>
                <a:spcPts val="1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lcd.clear();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680" marR="4229735">
              <a:lnSpc>
                <a:spcPct val="109600"/>
              </a:lnSpc>
              <a:spcBef>
                <a:spcPts val="3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lcd.setCursor(0, 0);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lcd.print("MILK");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3686175">
              <a:lnSpc>
                <a:spcPct val="10970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lcd.setCursor(0, 1);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lcd.print("MONITORING");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delay(3000);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35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lcd.clear();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3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loop()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12700" marR="797560">
              <a:lnSpc>
                <a:spcPct val="109600"/>
              </a:lnSpc>
              <a:spcBef>
                <a:spcPts val="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sp=ThingSpeak.readIntField(663092,1,"W83BDHR3VT5KM62Y");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q=ThingSpeak.readIntField(663092,2,"W83BDHR3VT5KM62Y");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if(sp!=0)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5092" y="8837724"/>
            <a:ext cx="156019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cal=pHValue+15;</a:t>
            </a:r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00632" y="713177"/>
            <a:ext cx="3369310" cy="812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volts0,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volts1,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volts2,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volts3;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321945" algn="just">
              <a:lnSpc>
                <a:spcPct val="109700"/>
              </a:lnSpc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adc0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ads.readADC_SingleEnded(0);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adc1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ads.readADC_SingleEnded(1);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adc2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ads.readADC_SingleEnded(2);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adc3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ads.readADC_SingleEnded(3);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marR="702945" algn="just">
              <a:lnSpc>
                <a:spcPct val="110200"/>
              </a:lnSpc>
              <a:spcBef>
                <a:spcPts val="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volts0 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ads.computeVolts(adc0);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volts1 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ads.computeVolts(adc1);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volts2 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ads.computeVolts(adc2);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volts3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ads.computeVolts(adc3);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">
              <a:lnSpc>
                <a:spcPct val="100000"/>
              </a:lnSpc>
              <a:spcBef>
                <a:spcPts val="345"/>
              </a:spcBef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cal=adc0+adc1;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09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lm35Value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analogRead(A0);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1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(lm35Value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1023.0)</a:t>
            </a:r>
            <a:r>
              <a:rPr sz="13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>
              <a:lnSpc>
                <a:spcPct val="10960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temperatureC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(voltage -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0.5)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100.0;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if(temperatureC&lt;15)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">
              <a:lnSpc>
                <a:spcPct val="100000"/>
              </a:lnSpc>
              <a:spcBef>
                <a:spcPts val="35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04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temperatureC=temperatureC+20;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pHValue=adc0;</a:t>
            </a:r>
            <a:r>
              <a:rPr sz="13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if(pHValue&gt;0)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pHValue=0;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res="Bad";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35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>
              <a:lnSpc>
                <a:spcPct val="100000"/>
              </a:lnSpc>
              <a:spcBef>
                <a:spcPts val="3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pHValue=(pHValue*-1)/300;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55575">
              <a:lnSpc>
                <a:spcPct val="100000"/>
              </a:lnSpc>
              <a:spcBef>
                <a:spcPts val="15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if(pHValue&gt;4&amp;&amp;pHValue&lt;8)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>
              <a:lnSpc>
                <a:spcPct val="100000"/>
              </a:lnSpc>
              <a:spcBef>
                <a:spcPts val="35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>
              <a:lnSpc>
                <a:spcPct val="100000"/>
              </a:lnSpc>
              <a:spcBef>
                <a:spcPts val="204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res="Good";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lnSpc>
                <a:spcPct val="100000"/>
              </a:lnSpc>
              <a:spcBef>
                <a:spcPts val="3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99085">
              <a:lnSpc>
                <a:spcPct val="100000"/>
              </a:lnSpc>
              <a:spcBef>
                <a:spcPts val="16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res="Bad";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34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848" y="8837724"/>
            <a:ext cx="295465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1350" spc="-5" dirty="0">
                <a:latin typeface="Microsoft Sans Serif"/>
                <a:cs typeface="Microsoft Sans Serif"/>
              </a:rPr>
              <a:t>temperatureC</a:t>
            </a:r>
            <a:r>
              <a:rPr sz="1350" spc="-3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=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(voltage -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0.5)</a:t>
            </a:r>
            <a:r>
              <a:rPr sz="1350" spc="1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*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100.0;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30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77848" y="625976"/>
            <a:ext cx="5377815" cy="8146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45335">
              <a:lnSpc>
                <a:spcPct val="109900"/>
              </a:lnSpc>
              <a:spcBef>
                <a:spcPts val="9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mq135Value=adc1;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temperatureValue=temperatureC+10;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calciumValue=cal;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ThingSpeak.setField(1,pHValue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ThingSpeak.setField(2,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mq135Value);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ThingSpeak.setField(3,</a:t>
            </a:r>
            <a:r>
              <a:rPr sz="13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temperatureValue);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ThingSpeak.setField(4,</a:t>
            </a:r>
            <a:r>
              <a:rPr sz="1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lnSpc>
                <a:spcPct val="100000"/>
              </a:lnSpc>
              <a:spcBef>
                <a:spcPts val="27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ThingSpeak.setField(5,</a:t>
            </a:r>
            <a:r>
              <a:rPr sz="13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res); </a:t>
            </a:r>
          </a:p>
          <a:p>
            <a:pPr marL="201295">
              <a:lnSpc>
                <a:spcPct val="100000"/>
              </a:lnSpc>
              <a:spcBef>
                <a:spcPts val="18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ThingSpeak.setStatus(myStatus);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 channel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13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hanne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3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yW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displaySensorValues();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2622550">
              <a:lnSpc>
                <a:spcPct val="109600"/>
              </a:lnSpc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digitalWrite(heatingCoilPin,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delay(30000);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digitalWrite(heatingCoilPin,</a:t>
            </a:r>
            <a:r>
              <a:rPr sz="13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3293745">
              <a:lnSpc>
                <a:spcPct val="216299"/>
              </a:lnSpc>
              <a:spcBef>
                <a:spcPts val="31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controlSuctionPumpanti();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delay(10000);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680">
              <a:lnSpc>
                <a:spcPct val="100000"/>
              </a:lnSpc>
              <a:spcBef>
                <a:spcPts val="16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digitalWrite(suctionPumpPin1,LOW);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680">
              <a:lnSpc>
                <a:spcPct val="100000"/>
              </a:lnSpc>
              <a:spcBef>
                <a:spcPts val="15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digitalWrite(suctionPumpPin2,LOW);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2330450" algn="just">
              <a:lnSpc>
                <a:spcPct val="110200"/>
              </a:lnSpc>
              <a:spcBef>
                <a:spcPts val="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adc0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ads.readADC_SingleEnded(0);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adc1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ads.readADC_SingleEnded(1);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adc2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ads.readADC_SingleEnded(2);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adc3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ads.readADC_SingleEnded(3);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2632710">
              <a:lnSpc>
                <a:spcPct val="11030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volts0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ads.computeVolts(adc0);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volts1 = ads.computeVolts(adc1);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volts2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ads.computeVolts(adc2);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volts3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ads.computeVolts(adc3);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lm35Value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sz="13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analogRead(A0);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=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(lm35Value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1023.0)</a:t>
            </a:r>
            <a:r>
              <a:rPr sz="13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9511" y="9238115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604" y="859382"/>
            <a:ext cx="5146675" cy="82454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0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if(temperatureC&lt;15)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0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temperatureC=temperatureC+20;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pHValue=adc0;</a:t>
            </a:r>
            <a:r>
              <a:rPr sz="135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if(pHValue&gt;0)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pHValue=0;</a:t>
            </a:r>
            <a:r>
              <a:rPr sz="13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res="Bad";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5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1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13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marR="2813685" indent="-48895">
              <a:lnSpc>
                <a:spcPts val="1800"/>
              </a:lnSpc>
              <a:spcBef>
                <a:spcPts val="4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pHValue=(pHValue*-1)/300;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if(pHValue&gt;4&amp;&amp;pHValue&lt;8)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>
              <a:lnSpc>
                <a:spcPct val="100000"/>
              </a:lnSpc>
              <a:spcBef>
                <a:spcPts val="16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>
              <a:lnSpc>
                <a:spcPct val="100000"/>
              </a:lnSpc>
              <a:spcBef>
                <a:spcPts val="204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res="Good";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4032885" indent="-97790">
              <a:lnSpc>
                <a:spcPts val="1800"/>
              </a:lnSpc>
              <a:spcBef>
                <a:spcPts val="4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3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16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289810" indent="93980">
              <a:lnSpc>
                <a:spcPts val="1800"/>
              </a:lnSpc>
              <a:spcBef>
                <a:spcPts val="4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cal=pHValue+15;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mq135Value=adc1;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temperatureValue=temperatureC+10;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564765">
              <a:lnSpc>
                <a:spcPts val="1800"/>
              </a:lnSpc>
              <a:spcBef>
                <a:spcPts val="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calciumValue=cal;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ThingSpeak.setField(1,pHValue</a:t>
            </a:r>
            <a:r>
              <a:rPr sz="13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6680" marR="1715770">
              <a:lnSpc>
                <a:spcPct val="107800"/>
              </a:lnSpc>
              <a:spcBef>
                <a:spcPts val="1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ThingSpeak.setField(2,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mq135Value);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ThingSpeak.setField(3,</a:t>
            </a:r>
            <a:r>
              <a:rPr sz="135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temperatureValue);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ThingSpeak.setField(4, cal);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ThingSpeak.setField(5,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ThingSpeak.setStatus(myStatus);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97155">
              <a:lnSpc>
                <a:spcPct val="109600"/>
              </a:lnSpc>
              <a:spcBef>
                <a:spcPts val="2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ThingSpeak.writeFields(myChannelNumber,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myWriteAPIKey);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displaySensorValues();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controlSuctionPumpclock();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delay(q*10);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2303145">
              <a:lnSpc>
                <a:spcPct val="109600"/>
              </a:lnSpc>
              <a:spcBef>
                <a:spcPts val="2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digitalWrite(suctionPumpPin1,LOW);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digitalWrite(suctionPumpPin2,LOW);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32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859382"/>
            <a:ext cx="3575050" cy="82632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displaySensorValues()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106680" marR="1965960">
              <a:lnSpc>
                <a:spcPts val="1780"/>
              </a:lnSpc>
              <a:spcBef>
                <a:spcPts val="8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lcd.clear();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lcd.setCursor(0, 0);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lcd.print("pH:</a:t>
            </a:r>
            <a:r>
              <a:rPr sz="13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668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lcd.print(pHValue);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85620" indent="93980">
              <a:lnSpc>
                <a:spcPct val="11020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lcd.setCursor(0, 1);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lcd.print("MQ135: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lcd.print(mq135Value); </a:t>
            </a:r>
            <a:r>
              <a:rPr sz="135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delay(3000);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lcd.clear();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lcd.setCursor(0, 0);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3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34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lcd.print(temperatureValue);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1632585">
              <a:lnSpc>
                <a:spcPct val="11020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lcd.setCursor(0, 1);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lcd.print("Calcium: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lcd.print(calciumValue);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delay(3000);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lcd.clear();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controlSuctionPumpclock()</a:t>
            </a:r>
            <a:r>
              <a:rPr sz="13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04"/>
              </a:spcBef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3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suction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647065" indent="-94615">
              <a:lnSpc>
                <a:spcPct val="109600"/>
              </a:lnSpc>
              <a:spcBef>
                <a:spcPts val="5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digitalWrite(suctionPumpPin1,LOW);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digitalWrite(suctionPumpPin2,HIGH);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controlSuctionPumpanti()</a:t>
            </a:r>
            <a:r>
              <a:rPr sz="13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>
              <a:lnSpc>
                <a:spcPct val="100000"/>
              </a:lnSpc>
              <a:spcBef>
                <a:spcPts val="204"/>
              </a:spcBef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35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sz="13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suction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marR="625475" indent="-94615">
              <a:lnSpc>
                <a:spcPct val="111100"/>
              </a:lnSpc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analogWrite(suctionPumpPin1,sp); </a:t>
            </a:r>
            <a:r>
              <a:rPr sz="13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digitalWrite(suctionPumpPin2,LOW);}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2151888"/>
            <a:ext cx="5849112" cy="60350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47570" y="716547"/>
            <a:ext cx="4819650" cy="96583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50"/>
              </a:spcBef>
            </a:pPr>
            <a:r>
              <a:rPr sz="2200" b="1" spc="-20" dirty="0">
                <a:latin typeface="Arial"/>
                <a:cs typeface="Arial"/>
              </a:rPr>
              <a:t>CHAPTER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6</a:t>
            </a:r>
            <a:endParaRPr sz="2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2000" b="1" spc="-25" dirty="0">
                <a:latin typeface="Arial"/>
                <a:cs typeface="Arial"/>
              </a:rPr>
              <a:t>HARDWARE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IMPLEMENTATION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2645" y="8370265"/>
            <a:ext cx="232219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Arial"/>
                <a:cs typeface="Arial"/>
              </a:rPr>
              <a:t>Fig</a:t>
            </a:r>
            <a:r>
              <a:rPr lang="en-US" sz="1350" b="1" spc="-10" dirty="0">
                <a:latin typeface="Arial"/>
                <a:cs typeface="Arial"/>
              </a:rPr>
              <a:t>6.1</a:t>
            </a:r>
            <a:r>
              <a:rPr sz="1350" b="1" spc="-10" dirty="0">
                <a:latin typeface="Arial"/>
                <a:cs typeface="Arial"/>
              </a:rPr>
              <a:t>.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30" dirty="0">
                <a:latin typeface="Arial"/>
                <a:cs typeface="Arial"/>
              </a:rPr>
              <a:t>HARDWARE</a:t>
            </a:r>
            <a:r>
              <a:rPr sz="1350" b="1" spc="5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MODEL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946" y="9248071"/>
            <a:ext cx="762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7360" y="3947128"/>
            <a:ext cx="76200" cy="12065"/>
          </a:xfrm>
          <a:custGeom>
            <a:avLst/>
            <a:gdLst/>
            <a:ahLst/>
            <a:cxnLst/>
            <a:rect l="l" t="t" r="r" b="b"/>
            <a:pathLst>
              <a:path w="76200" h="12064">
                <a:moveTo>
                  <a:pt x="76200" y="0"/>
                </a:moveTo>
                <a:lnTo>
                  <a:pt x="0" y="0"/>
                </a:lnTo>
                <a:lnTo>
                  <a:pt x="0" y="11969"/>
                </a:lnTo>
                <a:lnTo>
                  <a:pt x="76200" y="1196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3891" y="879474"/>
            <a:ext cx="6010910" cy="3387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685" algn="ctr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Arial"/>
                <a:cs typeface="Arial"/>
              </a:rPr>
              <a:t>ABSTRACT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2700" marR="5080" algn="just">
              <a:lnSpc>
                <a:spcPct val="1441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Automation </a:t>
            </a:r>
            <a:r>
              <a:rPr sz="1400" spc="-15" dirty="0">
                <a:latin typeface="Microsoft Sans Serif"/>
                <a:cs typeface="Microsoft Sans Serif"/>
              </a:rPr>
              <a:t>has </a:t>
            </a:r>
            <a:r>
              <a:rPr sz="1400" spc="-10" dirty="0">
                <a:latin typeface="Microsoft Sans Serif"/>
                <a:cs typeface="Microsoft Sans Serif"/>
              </a:rPr>
              <a:t>revolutionized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food </a:t>
            </a:r>
            <a:r>
              <a:rPr sz="1400" spc="-15" dirty="0">
                <a:latin typeface="Microsoft Sans Serif"/>
                <a:cs typeface="Microsoft Sans Serif"/>
              </a:rPr>
              <a:t>manufacturing industry </a:t>
            </a:r>
            <a:r>
              <a:rPr sz="1400" dirty="0">
                <a:latin typeface="Microsoft Sans Serif"/>
                <a:cs typeface="Microsoft Sans Serif"/>
              </a:rPr>
              <a:t>by </a:t>
            </a:r>
            <a:r>
              <a:rPr sz="1400" spc="-10" dirty="0">
                <a:latin typeface="Microsoft Sans Serif"/>
                <a:cs typeface="Microsoft Sans Serif"/>
              </a:rPr>
              <a:t>enabling </a:t>
            </a:r>
            <a:r>
              <a:rPr sz="1400" spc="-5" dirty="0">
                <a:latin typeface="Microsoft Sans Serif"/>
                <a:cs typeface="Microsoft Sans Serif"/>
              </a:rPr>
              <a:t> faster </a:t>
            </a:r>
            <a:r>
              <a:rPr sz="1400" spc="-15" dirty="0">
                <a:latin typeface="Microsoft Sans Serif"/>
                <a:cs typeface="Microsoft Sans Serif"/>
              </a:rPr>
              <a:t>and more </a:t>
            </a:r>
            <a:r>
              <a:rPr sz="1400" spc="-10" dirty="0">
                <a:latin typeface="Microsoft Sans Serif"/>
                <a:cs typeface="Microsoft Sans Serif"/>
              </a:rPr>
              <a:t>efficient </a:t>
            </a:r>
            <a:r>
              <a:rPr sz="1400" spc="-15" dirty="0">
                <a:latin typeface="Microsoft Sans Serif"/>
                <a:cs typeface="Microsoft Sans Serif"/>
              </a:rPr>
              <a:t>production </a:t>
            </a:r>
            <a:r>
              <a:rPr sz="1400" spc="-10" dirty="0">
                <a:latin typeface="Microsoft Sans Serif"/>
                <a:cs typeface="Microsoft Sans Serif"/>
              </a:rPr>
              <a:t>processes. With the increasing </a:t>
            </a:r>
            <a:r>
              <a:rPr sz="1400" spc="-5" dirty="0">
                <a:latin typeface="Microsoft Sans Serif"/>
                <a:cs typeface="Microsoft Sans Serif"/>
              </a:rPr>
              <a:t>demand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 </a:t>
            </a:r>
            <a:r>
              <a:rPr sz="1400" spc="-10" dirty="0">
                <a:latin typeface="Microsoft Sans Serif"/>
                <a:cs typeface="Microsoft Sans Serif"/>
              </a:rPr>
              <a:t>food products, manufacturers increasingly </a:t>
            </a:r>
            <a:r>
              <a:rPr sz="1400" spc="-5" dirty="0">
                <a:latin typeface="Microsoft Sans Serif"/>
                <a:cs typeface="Microsoft Sans Serif"/>
              </a:rPr>
              <a:t>turn </a:t>
            </a:r>
            <a:r>
              <a:rPr sz="1400" spc="-10" dirty="0">
                <a:latin typeface="Microsoft Sans Serif"/>
                <a:cs typeface="Microsoft Sans Serif"/>
              </a:rPr>
              <a:t>to </a:t>
            </a:r>
            <a:r>
              <a:rPr sz="1400" spc="-15" dirty="0">
                <a:latin typeface="Microsoft Sans Serif"/>
                <a:cs typeface="Microsoft Sans Serif"/>
              </a:rPr>
              <a:t>automation </a:t>
            </a:r>
            <a:r>
              <a:rPr sz="1400" spc="-10" dirty="0">
                <a:latin typeface="Microsoft Sans Serif"/>
                <a:cs typeface="Microsoft Sans Serif"/>
              </a:rPr>
              <a:t>to increase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productivity, reduce </a:t>
            </a:r>
            <a:r>
              <a:rPr sz="1400" spc="-5" dirty="0">
                <a:latin typeface="Microsoft Sans Serif"/>
                <a:cs typeface="Microsoft Sans Serif"/>
              </a:rPr>
              <a:t>costs, and </a:t>
            </a:r>
            <a:r>
              <a:rPr sz="1400" spc="-10" dirty="0">
                <a:latin typeface="Microsoft Sans Serif"/>
                <a:cs typeface="Microsoft Sans Serif"/>
              </a:rPr>
              <a:t>enhance safety </a:t>
            </a:r>
            <a:r>
              <a:rPr sz="1400" spc="-5" dirty="0">
                <a:latin typeface="Microsoft Sans Serif"/>
                <a:cs typeface="Microsoft Sans Serif"/>
              </a:rPr>
              <a:t>and </a:t>
            </a:r>
            <a:r>
              <a:rPr sz="1400" spc="-10" dirty="0">
                <a:latin typeface="Microsoft Sans Serif"/>
                <a:cs typeface="Microsoft Sans Serif"/>
              </a:rPr>
              <a:t>quality standards. With </a:t>
            </a:r>
            <a:r>
              <a:rPr sz="1400" spc="-5" dirty="0">
                <a:latin typeface="Microsoft Sans Serif"/>
                <a:cs typeface="Microsoft Sans Serif"/>
              </a:rPr>
              <a:t> the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industry's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growth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projected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to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continue,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manufacturers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must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adopt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automation technologies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to keep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up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 demand while maintaining </a:t>
            </a:r>
            <a:r>
              <a:rPr sz="1400" spc="-15" dirty="0">
                <a:latin typeface="Microsoft Sans Serif"/>
                <a:cs typeface="Microsoft Sans Serif"/>
              </a:rPr>
              <a:t>high </a:t>
            </a:r>
            <a:r>
              <a:rPr sz="1400" spc="-10" dirty="0">
                <a:latin typeface="Microsoft Sans Serif"/>
                <a:cs typeface="Microsoft Sans Serif"/>
              </a:rPr>
              <a:t> safety </a:t>
            </a:r>
            <a:r>
              <a:rPr sz="1400" spc="-15" dirty="0">
                <a:latin typeface="Microsoft Sans Serif"/>
                <a:cs typeface="Microsoft Sans Serif"/>
              </a:rPr>
              <a:t>and </a:t>
            </a:r>
            <a:r>
              <a:rPr sz="1400" spc="-10" dirty="0">
                <a:latin typeface="Microsoft Sans Serif"/>
                <a:cs typeface="Microsoft Sans Serif"/>
              </a:rPr>
              <a:t>quality </a:t>
            </a:r>
            <a:r>
              <a:rPr sz="1400" spc="-5" dirty="0">
                <a:latin typeface="Microsoft Sans Serif"/>
                <a:cs typeface="Microsoft Sans Serif"/>
              </a:rPr>
              <a:t>standards. </a:t>
            </a:r>
            <a:r>
              <a:rPr sz="1400" spc="-15" dirty="0">
                <a:latin typeface="Microsoft Sans Serif"/>
                <a:cs typeface="Microsoft Sans Serif"/>
              </a:rPr>
              <a:t>The </a:t>
            </a:r>
            <a:r>
              <a:rPr sz="1400" spc="-10" dirty="0">
                <a:latin typeface="Microsoft Sans Serif"/>
                <a:cs typeface="Microsoft Sans Serif"/>
              </a:rPr>
              <a:t>use of automation in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food</a:t>
            </a:r>
            <a:r>
              <a:rPr sz="1400" spc="-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manufacturing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2"/>
              </a:rPr>
              <a:t>processes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has many </a:t>
            </a:r>
            <a:r>
              <a:rPr sz="1400" spc="-5" dirty="0">
                <a:latin typeface="Microsoft Sans Serif"/>
                <a:cs typeface="Microsoft Sans Serif"/>
              </a:rPr>
              <a:t>benefits. Automated </a:t>
            </a:r>
            <a:r>
              <a:rPr sz="1400" spc="-10" dirty="0">
                <a:latin typeface="Microsoft Sans Serif"/>
                <a:cs typeface="Microsoft Sans Serif"/>
              </a:rPr>
              <a:t>systems </a:t>
            </a:r>
            <a:r>
              <a:rPr sz="1400" dirty="0">
                <a:latin typeface="Microsoft Sans Serif"/>
                <a:cs typeface="Microsoft Sans Serif"/>
              </a:rPr>
              <a:t>can </a:t>
            </a:r>
            <a:r>
              <a:rPr sz="1400" spc="-5" dirty="0">
                <a:latin typeface="Microsoft Sans Serif"/>
                <a:cs typeface="Microsoft Sans Serif"/>
              </a:rPr>
              <a:t>reduce the </a:t>
            </a:r>
            <a:r>
              <a:rPr sz="1400" spc="-10" dirty="0">
                <a:latin typeface="Microsoft Sans Serif"/>
                <a:cs typeface="Microsoft Sans Serif"/>
              </a:rPr>
              <a:t>risk </a:t>
            </a:r>
            <a:r>
              <a:rPr sz="1400" spc="-15" dirty="0">
                <a:latin typeface="Microsoft Sans Serif"/>
                <a:cs typeface="Microsoft Sans Serif"/>
              </a:rPr>
              <a:t>of 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human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error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and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contamination;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ensuring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food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safety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standards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are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met.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891" y="4791081"/>
            <a:ext cx="6009640" cy="37084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80"/>
              </a:spcBef>
            </a:pPr>
            <a:r>
              <a:rPr sz="1400" spc="-15" dirty="0">
                <a:latin typeface="Microsoft Sans Serif"/>
                <a:cs typeface="Microsoft Sans Serif"/>
              </a:rPr>
              <a:t>They</a:t>
            </a:r>
            <a:r>
              <a:rPr sz="1400" spc="-10" dirty="0">
                <a:latin typeface="Microsoft Sans Serif"/>
                <a:cs typeface="Microsoft Sans Serif"/>
              </a:rPr>
              <a:t> also</a:t>
            </a:r>
            <a:r>
              <a:rPr sz="1400" spc="-5" dirty="0">
                <a:latin typeface="Microsoft Sans Serif"/>
                <a:cs typeface="Microsoft Sans Serif"/>
              </a:rPr>
              <a:t> enable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manufacturers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to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maintain</a:t>
            </a:r>
            <a:r>
              <a:rPr sz="1400" spc="-10" dirty="0">
                <a:latin typeface="Microsoft Sans Serif"/>
                <a:cs typeface="Microsoft Sans Serif"/>
              </a:rPr>
              <a:t> consistency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3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production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quality,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minimize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waste,</a:t>
            </a:r>
            <a:r>
              <a:rPr sz="1400" spc="-5" dirty="0">
                <a:latin typeface="Microsoft Sans Serif"/>
                <a:cs typeface="Microsoft Sans Serif"/>
              </a:rPr>
              <a:t> 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improve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efficiency.</a:t>
            </a:r>
            <a:r>
              <a:rPr sz="1400" spc="-5" dirty="0">
                <a:latin typeface="Microsoft Sans Serif"/>
                <a:cs typeface="Microsoft Sans Serif"/>
              </a:rPr>
              <a:t> Additionally,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automation </a:t>
            </a:r>
            <a:r>
              <a:rPr sz="1400" spc="-10" dirty="0">
                <a:latin typeface="Microsoft Sans Serif"/>
                <a:cs typeface="Microsoft Sans Serif"/>
              </a:rPr>
              <a:t> technologies </a:t>
            </a:r>
            <a:r>
              <a:rPr sz="1400" spc="-5" dirty="0">
                <a:latin typeface="Microsoft Sans Serif"/>
                <a:cs typeface="Microsoft Sans Serif"/>
              </a:rPr>
              <a:t>can help </a:t>
            </a:r>
            <a:r>
              <a:rPr sz="1400" spc="-15" dirty="0">
                <a:latin typeface="Microsoft Sans Serif"/>
                <a:cs typeface="Microsoft Sans Serif"/>
              </a:rPr>
              <a:t>reduce</a:t>
            </a:r>
            <a:r>
              <a:rPr sz="1400" spc="3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labor </a:t>
            </a:r>
            <a:r>
              <a:rPr sz="1400" spc="-5" dirty="0">
                <a:latin typeface="Microsoft Sans Serif"/>
                <a:cs typeface="Microsoft Sans Serif"/>
              </a:rPr>
              <a:t>costs, </a:t>
            </a:r>
            <a:r>
              <a:rPr sz="1400" spc="-15" dirty="0">
                <a:latin typeface="Microsoft Sans Serif"/>
                <a:cs typeface="Microsoft Sans Serif"/>
              </a:rPr>
              <a:t>allowing</a:t>
            </a:r>
            <a:r>
              <a:rPr sz="1400" spc="3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manufacturers to</a:t>
            </a:r>
            <a:r>
              <a:rPr sz="1400" spc="3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invest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 other business areas. Recent advancements in automation technology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have </a:t>
            </a:r>
            <a:r>
              <a:rPr sz="1400" spc="-15" dirty="0">
                <a:latin typeface="Microsoft Sans Serif"/>
                <a:cs typeface="Microsoft Sans Serif"/>
              </a:rPr>
              <a:t>led</a:t>
            </a:r>
            <a:r>
              <a:rPr sz="1400" spc="-10" dirty="0">
                <a:latin typeface="Microsoft Sans Serif"/>
                <a:cs typeface="Microsoft Sans Serif"/>
              </a:rPr>
              <a:t> to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development </a:t>
            </a:r>
            <a:r>
              <a:rPr sz="1400" spc="-10" dirty="0">
                <a:latin typeface="Microsoft Sans Serif"/>
                <a:cs typeface="Microsoft Sans Serif"/>
              </a:rPr>
              <a:t>of</a:t>
            </a:r>
            <a:r>
              <a:rPr sz="1400" spc="3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intelligent systems that </a:t>
            </a:r>
            <a:r>
              <a:rPr sz="1400" dirty="0">
                <a:latin typeface="Microsoft Sans Serif"/>
                <a:cs typeface="Microsoft Sans Serif"/>
              </a:rPr>
              <a:t>can </a:t>
            </a:r>
            <a:r>
              <a:rPr sz="1400" spc="-10" dirty="0">
                <a:latin typeface="Microsoft Sans Serif"/>
                <a:cs typeface="Microsoft Sans Serif"/>
              </a:rPr>
              <a:t>learn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3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adapt </a:t>
            </a:r>
            <a:r>
              <a:rPr sz="1400" spc="-3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to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different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situations,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improving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production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processes'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effectiveness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and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efficiency.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Integrating</a:t>
            </a:r>
            <a:r>
              <a:rPr sz="1400" spc="-5" dirty="0">
                <a:latin typeface="Microsoft Sans Serif"/>
                <a:cs typeface="Microsoft Sans Serif"/>
              </a:rPr>
              <a:t> the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Internet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of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Things</a:t>
            </a:r>
            <a:r>
              <a:rPr sz="1400" spc="-10" dirty="0">
                <a:latin typeface="Microsoft Sans Serif"/>
                <a:cs typeface="Microsoft Sans Serif"/>
              </a:rPr>
              <a:t> (IoT)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technology</a:t>
            </a:r>
            <a:r>
              <a:rPr sz="1400" spc="-5" dirty="0">
                <a:latin typeface="Microsoft Sans Serif"/>
                <a:cs typeface="Microsoft Sans Serif"/>
              </a:rPr>
              <a:t> into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food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manufacturing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processes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have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enabled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real-time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monitoring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and</a:t>
            </a:r>
            <a:r>
              <a:rPr sz="1400" spc="-10" dirty="0">
                <a:latin typeface="Microsoft Sans Serif"/>
                <a:cs typeface="Microsoft Sans Serif"/>
              </a:rPr>
              <a:t> data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collection,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leading</a:t>
            </a:r>
            <a:r>
              <a:rPr sz="1400" spc="-5" dirty="0">
                <a:latin typeface="Microsoft Sans Serif"/>
                <a:cs typeface="Microsoft Sans Serif"/>
              </a:rPr>
              <a:t> to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better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decision-making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improved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production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processes.</a:t>
            </a:r>
            <a:r>
              <a:rPr sz="1400" spc="-5" dirty="0">
                <a:latin typeface="Microsoft Sans Serif"/>
                <a:cs typeface="Microsoft Sans Serif"/>
              </a:rPr>
              <a:t> As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automation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technologies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continue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to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advance,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food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manufacturing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industry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must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keep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up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-5" dirty="0">
                <a:latin typeface="Microsoft Sans Serif"/>
                <a:cs typeface="Microsoft Sans Serif"/>
              </a:rPr>
              <a:t> these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trends</a:t>
            </a:r>
            <a:r>
              <a:rPr sz="1400" spc="-10" dirty="0">
                <a:latin typeface="Microsoft Sans Serif"/>
                <a:cs typeface="Microsoft Sans Serif"/>
              </a:rPr>
              <a:t> to</a:t>
            </a:r>
            <a:r>
              <a:rPr sz="1400" spc="3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remain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competitive.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8871" y="9165335"/>
            <a:ext cx="786765" cy="408940"/>
          </a:xfrm>
          <a:custGeom>
            <a:avLst/>
            <a:gdLst/>
            <a:ahLst/>
            <a:cxnLst/>
            <a:rect l="l" t="t" r="r" b="b"/>
            <a:pathLst>
              <a:path w="786764" h="408940">
                <a:moveTo>
                  <a:pt x="786384" y="0"/>
                </a:moveTo>
                <a:lnTo>
                  <a:pt x="0" y="0"/>
                </a:lnTo>
                <a:lnTo>
                  <a:pt x="0" y="408431"/>
                </a:lnTo>
                <a:lnTo>
                  <a:pt x="786384" y="408431"/>
                </a:lnTo>
                <a:lnTo>
                  <a:pt x="786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3314" y="9184944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B1F5-8BD1-86A1-1D0C-96A8AC7F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762000"/>
            <a:ext cx="3886200" cy="4757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2308D-DE3D-0DD7-AD26-C55A467C3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28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34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50772" y="731492"/>
            <a:ext cx="6121400" cy="69081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15"/>
              </a:spcBef>
            </a:pPr>
            <a:r>
              <a:rPr sz="2000" b="1" spc="-15" dirty="0">
                <a:latin typeface="Arial"/>
                <a:cs typeface="Arial"/>
              </a:rPr>
              <a:t>CHAPTER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99695" algn="ctr">
              <a:lnSpc>
                <a:spcPct val="100000"/>
              </a:lnSpc>
              <a:spcBef>
                <a:spcPts val="815"/>
              </a:spcBef>
            </a:pPr>
            <a:r>
              <a:rPr sz="2000" b="1" spc="-1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16100"/>
              </a:lnSpc>
              <a:spcBef>
                <a:spcPts val="1435"/>
              </a:spcBef>
            </a:pPr>
            <a:r>
              <a:rPr sz="1350" dirty="0">
                <a:latin typeface="Microsoft Sans Serif"/>
                <a:cs typeface="Microsoft Sans Serif"/>
              </a:rPr>
              <a:t>In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conclusion,</a:t>
            </a:r>
            <a:r>
              <a:rPr sz="1350" spc="-5" dirty="0">
                <a:latin typeface="Microsoft Sans Serif"/>
                <a:cs typeface="Microsoft Sans Serif"/>
              </a:rPr>
              <a:t> the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Industrial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Milk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Monitoring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System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(IMMS)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represents</a:t>
            </a:r>
            <a:r>
              <a:rPr sz="1350" spc="-5" dirty="0">
                <a:latin typeface="Microsoft Sans Serif"/>
                <a:cs typeface="Microsoft Sans Serif"/>
              </a:rPr>
              <a:t> a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significant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advancement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in </a:t>
            </a:r>
            <a:r>
              <a:rPr sz="1350" spc="-5" dirty="0">
                <a:latin typeface="Microsoft Sans Serif"/>
                <a:cs typeface="Microsoft Sans Serif"/>
              </a:rPr>
              <a:t>the </a:t>
            </a:r>
            <a:r>
              <a:rPr sz="1350" spc="-10" dirty="0">
                <a:latin typeface="Microsoft Sans Serif"/>
                <a:cs typeface="Microsoft Sans Serif"/>
              </a:rPr>
              <a:t>dairy</a:t>
            </a:r>
            <a:r>
              <a:rPr sz="1350" spc="33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industry's pursuit</a:t>
            </a:r>
            <a:r>
              <a:rPr sz="1350" spc="34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of </a:t>
            </a:r>
            <a:r>
              <a:rPr sz="1350" spc="-10" dirty="0">
                <a:latin typeface="Microsoft Sans Serif"/>
                <a:cs typeface="Microsoft Sans Serif"/>
              </a:rPr>
              <a:t>superior milk</a:t>
            </a:r>
            <a:r>
              <a:rPr sz="1350" spc="34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quality 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 </a:t>
            </a:r>
            <a:r>
              <a:rPr sz="1350" spc="-5" dirty="0">
                <a:latin typeface="Microsoft Sans Serif"/>
                <a:cs typeface="Microsoft Sans Serif"/>
              </a:rPr>
              <a:t>efficient </a:t>
            </a:r>
            <a:r>
              <a:rPr sz="1350" spc="-10" dirty="0">
                <a:latin typeface="Microsoft Sans Serif"/>
                <a:cs typeface="Microsoft Sans Serif"/>
              </a:rPr>
              <a:t>production processes. By harnessing </a:t>
            </a:r>
            <a:r>
              <a:rPr sz="1350" spc="-5" dirty="0">
                <a:latin typeface="Microsoft Sans Serif"/>
                <a:cs typeface="Microsoft Sans Serif"/>
              </a:rPr>
              <a:t>the </a:t>
            </a:r>
            <a:r>
              <a:rPr sz="1350" spc="-10" dirty="0">
                <a:latin typeface="Microsoft Sans Serif"/>
                <a:cs typeface="Microsoft Sans Serif"/>
              </a:rPr>
              <a:t>capabilities </a:t>
            </a:r>
            <a:r>
              <a:rPr sz="1350" spc="-20" dirty="0">
                <a:latin typeface="Microsoft Sans Serif"/>
                <a:cs typeface="Microsoft Sans Serif"/>
              </a:rPr>
              <a:t>of </a:t>
            </a:r>
            <a:r>
              <a:rPr sz="1350" spc="-5" dirty="0">
                <a:latin typeface="Microsoft Sans Serif"/>
                <a:cs typeface="Microsoft Sans Serif"/>
              </a:rPr>
              <a:t>IoT-based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sensor </a:t>
            </a:r>
            <a:r>
              <a:rPr sz="1350" spc="-10" dirty="0">
                <a:latin typeface="Microsoft Sans Serif"/>
                <a:cs typeface="Microsoft Sans Serif"/>
              </a:rPr>
              <a:t>technology, </a:t>
            </a:r>
            <a:r>
              <a:rPr sz="1350" spc="-5" dirty="0">
                <a:latin typeface="Microsoft Sans Serif"/>
                <a:cs typeface="Microsoft Sans Serif"/>
              </a:rPr>
              <a:t>real-time </a:t>
            </a:r>
            <a:r>
              <a:rPr sz="1350" spc="-10" dirty="0">
                <a:latin typeface="Microsoft Sans Serif"/>
                <a:cs typeface="Microsoft Sans Serif"/>
              </a:rPr>
              <a:t>video streaming, and an intuitive web </a:t>
            </a:r>
            <a:r>
              <a:rPr sz="1350" spc="-5" dirty="0">
                <a:latin typeface="Microsoft Sans Serif"/>
                <a:cs typeface="Microsoft Sans Serif"/>
              </a:rPr>
              <a:t>application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interface, </a:t>
            </a:r>
            <a:r>
              <a:rPr sz="1350" spc="-10" dirty="0">
                <a:latin typeface="Microsoft Sans Serif"/>
                <a:cs typeface="Microsoft Sans Serif"/>
              </a:rPr>
              <a:t>IMMS offers </a:t>
            </a:r>
            <a:r>
              <a:rPr sz="1350" spc="-5" dirty="0">
                <a:latin typeface="Microsoft Sans Serif"/>
                <a:cs typeface="Microsoft Sans Serif"/>
              </a:rPr>
              <a:t>a </a:t>
            </a:r>
            <a:r>
              <a:rPr sz="1350" spc="-10" dirty="0">
                <a:latin typeface="Microsoft Sans Serif"/>
                <a:cs typeface="Microsoft Sans Serif"/>
              </a:rPr>
              <a:t>comprehensive </a:t>
            </a:r>
            <a:r>
              <a:rPr sz="1350" spc="-5" dirty="0">
                <a:latin typeface="Microsoft Sans Serif"/>
                <a:cs typeface="Microsoft Sans Serif"/>
              </a:rPr>
              <a:t>solution that </a:t>
            </a:r>
            <a:r>
              <a:rPr sz="1350" spc="-15" dirty="0">
                <a:latin typeface="Microsoft Sans Serif"/>
                <a:cs typeface="Microsoft Sans Serif"/>
              </a:rPr>
              <a:t>addresses </a:t>
            </a:r>
            <a:r>
              <a:rPr sz="1350" spc="-5" dirty="0">
                <a:latin typeface="Microsoft Sans Serif"/>
                <a:cs typeface="Microsoft Sans Serif"/>
              </a:rPr>
              <a:t>key </a:t>
            </a:r>
            <a:r>
              <a:rPr sz="1350" spc="-10" dirty="0">
                <a:latin typeface="Microsoft Sans Serif"/>
                <a:cs typeface="Microsoft Sans Serif"/>
              </a:rPr>
              <a:t>challenges 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faced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by</a:t>
            </a:r>
            <a:r>
              <a:rPr sz="1350" spc="-5" dirty="0">
                <a:latin typeface="Microsoft Sans Serif"/>
                <a:cs typeface="Microsoft Sans Serif"/>
              </a:rPr>
              <a:t> the </a:t>
            </a:r>
            <a:r>
              <a:rPr sz="1350" spc="-10" dirty="0">
                <a:latin typeface="Microsoft Sans Serif"/>
                <a:cs typeface="Microsoft Sans Serif"/>
              </a:rPr>
              <a:t>dairy</a:t>
            </a:r>
            <a:r>
              <a:rPr sz="1350" spc="33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sector.</a:t>
            </a:r>
            <a:r>
              <a:rPr sz="1350" spc="34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The </a:t>
            </a:r>
            <a:r>
              <a:rPr sz="1350" spc="-5" dirty="0">
                <a:latin typeface="Microsoft Sans Serif"/>
                <a:cs typeface="Microsoft Sans Serif"/>
              </a:rPr>
              <a:t>system's ability </a:t>
            </a:r>
            <a:r>
              <a:rPr sz="1350" dirty="0">
                <a:latin typeface="Microsoft Sans Serif"/>
                <a:cs typeface="Microsoft Sans Serif"/>
              </a:rPr>
              <a:t>to </a:t>
            </a:r>
            <a:r>
              <a:rPr sz="1350" spc="-10" dirty="0">
                <a:latin typeface="Microsoft Sans Serif"/>
                <a:cs typeface="Microsoft Sans Serif"/>
              </a:rPr>
              <a:t>continuously monitor</a:t>
            </a:r>
            <a:r>
              <a:rPr sz="1350" spc="34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critical </a:t>
            </a:r>
            <a:r>
              <a:rPr sz="1350" spc="-1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milk quality </a:t>
            </a:r>
            <a:r>
              <a:rPr sz="1350" spc="-10" dirty="0">
                <a:latin typeface="Microsoft Sans Serif"/>
                <a:cs typeface="Microsoft Sans Serif"/>
              </a:rPr>
              <a:t>parameters </a:t>
            </a:r>
            <a:r>
              <a:rPr sz="1350" spc="-5" dirty="0">
                <a:latin typeface="Microsoft Sans Serif"/>
                <a:cs typeface="Microsoft Sans Serif"/>
              </a:rPr>
              <a:t>such as </a:t>
            </a:r>
            <a:r>
              <a:rPr sz="1350" spc="-10" dirty="0">
                <a:latin typeface="Microsoft Sans Serif"/>
                <a:cs typeface="Microsoft Sans Serif"/>
              </a:rPr>
              <a:t>pH, gas </a:t>
            </a:r>
            <a:r>
              <a:rPr sz="1350" spc="-5" dirty="0">
                <a:latin typeface="Microsoft Sans Serif"/>
                <a:cs typeface="Microsoft Sans Serif"/>
              </a:rPr>
              <a:t>content, </a:t>
            </a:r>
            <a:r>
              <a:rPr sz="1350" spc="-10" dirty="0">
                <a:latin typeface="Microsoft Sans Serif"/>
                <a:cs typeface="Microsoft Sans Serif"/>
              </a:rPr>
              <a:t>and temperature, </a:t>
            </a:r>
            <a:r>
              <a:rPr sz="1350" spc="-5" dirty="0">
                <a:latin typeface="Microsoft Sans Serif"/>
                <a:cs typeface="Microsoft Sans Serif"/>
              </a:rPr>
              <a:t>both before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 </a:t>
            </a:r>
            <a:r>
              <a:rPr sz="1350" spc="-5" dirty="0">
                <a:latin typeface="Microsoft Sans Serif"/>
                <a:cs typeface="Microsoft Sans Serif"/>
              </a:rPr>
              <a:t>after </a:t>
            </a:r>
            <a:r>
              <a:rPr sz="1350" spc="-10" dirty="0">
                <a:latin typeface="Microsoft Sans Serif"/>
                <a:cs typeface="Microsoft Sans Serif"/>
              </a:rPr>
              <a:t>heating, ensures </a:t>
            </a:r>
            <a:r>
              <a:rPr sz="1350" spc="-5" dirty="0">
                <a:latin typeface="Microsoft Sans Serif"/>
                <a:cs typeface="Microsoft Sans Serif"/>
              </a:rPr>
              <a:t>that the </a:t>
            </a:r>
            <a:r>
              <a:rPr sz="1350" spc="-10" dirty="0">
                <a:latin typeface="Microsoft Sans Serif"/>
                <a:cs typeface="Microsoft Sans Serif"/>
              </a:rPr>
              <a:t>final </a:t>
            </a:r>
            <a:r>
              <a:rPr sz="1350" spc="-5" dirty="0">
                <a:latin typeface="Microsoft Sans Serif"/>
                <a:cs typeface="Microsoft Sans Serif"/>
              </a:rPr>
              <a:t>dairy </a:t>
            </a:r>
            <a:r>
              <a:rPr sz="1350" spc="-10" dirty="0">
                <a:latin typeface="Microsoft Sans Serif"/>
                <a:cs typeface="Microsoft Sans Serif"/>
              </a:rPr>
              <a:t>products meet stringent standards </a:t>
            </a:r>
            <a:r>
              <a:rPr sz="1350" spc="-5" dirty="0">
                <a:latin typeface="Microsoft Sans Serif"/>
                <a:cs typeface="Microsoft Sans Serif"/>
              </a:rPr>
              <a:t> consistently.</a:t>
            </a:r>
            <a:endParaRPr sz="1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5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5900"/>
              </a:lnSpc>
              <a:spcBef>
                <a:spcPts val="1200"/>
              </a:spcBef>
            </a:pPr>
            <a:r>
              <a:rPr sz="1350" spc="-5" dirty="0">
                <a:latin typeface="Microsoft Sans Serif"/>
                <a:cs typeface="Microsoft Sans Serif"/>
              </a:rPr>
              <a:t>Furthermore, IMMS's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integration</a:t>
            </a:r>
            <a:r>
              <a:rPr sz="1350" spc="-5" dirty="0">
                <a:latin typeface="Microsoft Sans Serif"/>
                <a:cs typeface="Microsoft Sans Serif"/>
              </a:rPr>
              <a:t> of real-time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video feeds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provides</a:t>
            </a:r>
            <a:r>
              <a:rPr sz="1350" spc="-5" dirty="0">
                <a:latin typeface="Microsoft Sans Serif"/>
                <a:cs typeface="Microsoft Sans Serif"/>
              </a:rPr>
              <a:t> invaluable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visual </a:t>
            </a:r>
            <a:r>
              <a:rPr sz="1350" spc="-10" dirty="0">
                <a:latin typeface="Microsoft Sans Serif"/>
                <a:cs typeface="Microsoft Sans Serif"/>
              </a:rPr>
              <a:t>insights into </a:t>
            </a:r>
            <a:r>
              <a:rPr sz="1350" spc="-5" dirty="0">
                <a:latin typeface="Microsoft Sans Serif"/>
                <a:cs typeface="Microsoft Sans Serif"/>
              </a:rPr>
              <a:t>the </a:t>
            </a:r>
            <a:r>
              <a:rPr sz="1350" spc="-10" dirty="0">
                <a:latin typeface="Microsoft Sans Serif"/>
                <a:cs typeface="Microsoft Sans Serif"/>
              </a:rPr>
              <a:t>milk production process, enhancing </a:t>
            </a:r>
            <a:r>
              <a:rPr sz="1350" spc="-5" dirty="0">
                <a:latin typeface="Microsoft Sans Serif"/>
                <a:cs typeface="Microsoft Sans Serif"/>
              </a:rPr>
              <a:t>the </a:t>
            </a:r>
            <a:r>
              <a:rPr sz="1350" spc="-10" dirty="0">
                <a:latin typeface="Microsoft Sans Serif"/>
                <a:cs typeface="Microsoft Sans Serif"/>
              </a:rPr>
              <a:t>quality control 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mechanisms by allowing </a:t>
            </a:r>
            <a:r>
              <a:rPr sz="1350" spc="-5" dirty="0">
                <a:latin typeface="Microsoft Sans Serif"/>
                <a:cs typeface="Microsoft Sans Serif"/>
              </a:rPr>
              <a:t>for </a:t>
            </a:r>
            <a:r>
              <a:rPr sz="1350" spc="-10" dirty="0">
                <a:latin typeface="Microsoft Sans Serif"/>
                <a:cs typeface="Microsoft Sans Serif"/>
              </a:rPr>
              <a:t>immediate identification </a:t>
            </a:r>
            <a:r>
              <a:rPr sz="1350" spc="-5" dirty="0">
                <a:latin typeface="Microsoft Sans Serif"/>
                <a:cs typeface="Microsoft Sans Serif"/>
              </a:rPr>
              <a:t>of </a:t>
            </a:r>
            <a:r>
              <a:rPr sz="1350" spc="-10" dirty="0">
                <a:latin typeface="Microsoft Sans Serif"/>
                <a:cs typeface="Microsoft Sans Serif"/>
              </a:rPr>
              <a:t>any deviations or </a:t>
            </a:r>
            <a:r>
              <a:rPr sz="1350" spc="-5" dirty="0">
                <a:latin typeface="Microsoft Sans Serif"/>
                <a:cs typeface="Microsoft Sans Serif"/>
              </a:rPr>
              <a:t>issues.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The </a:t>
            </a:r>
            <a:r>
              <a:rPr sz="1350" spc="-15" dirty="0">
                <a:latin typeface="Microsoft Sans Serif"/>
                <a:cs typeface="Microsoft Sans Serif"/>
              </a:rPr>
              <a:t>web </a:t>
            </a:r>
            <a:r>
              <a:rPr sz="1350" spc="-5" dirty="0">
                <a:latin typeface="Microsoft Sans Serif"/>
                <a:cs typeface="Microsoft Sans Serif"/>
              </a:rPr>
              <a:t>application </a:t>
            </a:r>
            <a:r>
              <a:rPr sz="1350" spc="-10" dirty="0">
                <a:latin typeface="Microsoft Sans Serif"/>
                <a:cs typeface="Microsoft Sans Serif"/>
              </a:rPr>
              <a:t>interface extends remote access and control </a:t>
            </a:r>
            <a:r>
              <a:rPr sz="1350" dirty="0">
                <a:latin typeface="Microsoft Sans Serif"/>
                <a:cs typeface="Microsoft Sans Serif"/>
              </a:rPr>
              <a:t>to </a:t>
            </a:r>
            <a:r>
              <a:rPr sz="1350" spc="-10" dirty="0">
                <a:latin typeface="Microsoft Sans Serif"/>
                <a:cs typeface="Microsoft Sans Serif"/>
              </a:rPr>
              <a:t>producers 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 </a:t>
            </a:r>
            <a:r>
              <a:rPr sz="1350" spc="-5" dirty="0">
                <a:latin typeface="Microsoft Sans Serif"/>
                <a:cs typeface="Microsoft Sans Serif"/>
              </a:rPr>
              <a:t>quality </a:t>
            </a:r>
            <a:r>
              <a:rPr sz="1350" spc="-10" dirty="0">
                <a:latin typeface="Microsoft Sans Serif"/>
                <a:cs typeface="Microsoft Sans Serif"/>
              </a:rPr>
              <a:t>control personnel, fostering </a:t>
            </a:r>
            <a:r>
              <a:rPr sz="1350" spc="-5" dirty="0">
                <a:latin typeface="Microsoft Sans Serif"/>
                <a:cs typeface="Microsoft Sans Serif"/>
              </a:rPr>
              <a:t>a more </a:t>
            </a:r>
            <a:r>
              <a:rPr sz="1350" spc="-10" dirty="0">
                <a:latin typeface="Microsoft Sans Serif"/>
                <a:cs typeface="Microsoft Sans Serif"/>
              </a:rPr>
              <a:t>flexible and agile approach </a:t>
            </a:r>
            <a:r>
              <a:rPr sz="1350" spc="-20" dirty="0">
                <a:latin typeface="Microsoft Sans Serif"/>
                <a:cs typeface="Microsoft Sans Serif"/>
              </a:rPr>
              <a:t>to 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monitoring</a:t>
            </a:r>
            <a:r>
              <a:rPr sz="1350" spc="-3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adjustment.</a:t>
            </a:r>
            <a:endParaRPr sz="1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 marR="6985" algn="just">
              <a:lnSpc>
                <a:spcPct val="115999"/>
              </a:lnSpc>
            </a:pPr>
            <a:r>
              <a:rPr sz="1350" spc="-10" dirty="0">
                <a:latin typeface="Microsoft Sans Serif"/>
                <a:cs typeface="Microsoft Sans Serif"/>
              </a:rPr>
              <a:t>The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automated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mechanisms,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including</a:t>
            </a:r>
            <a:r>
              <a:rPr sz="1350" spc="-1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stirring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dispensing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functionalities, </a:t>
            </a:r>
            <a:r>
              <a:rPr sz="1350" spc="-34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optimize </a:t>
            </a:r>
            <a:r>
              <a:rPr sz="1350" spc="-10" dirty="0">
                <a:latin typeface="Microsoft Sans Serif"/>
                <a:cs typeface="Microsoft Sans Serif"/>
              </a:rPr>
              <a:t>production </a:t>
            </a:r>
            <a:r>
              <a:rPr sz="1350" spc="-5" dirty="0">
                <a:latin typeface="Microsoft Sans Serif"/>
                <a:cs typeface="Microsoft Sans Serif"/>
              </a:rPr>
              <a:t>efficiency by </a:t>
            </a:r>
            <a:r>
              <a:rPr sz="1350" spc="-10" dirty="0">
                <a:latin typeface="Microsoft Sans Serif"/>
                <a:cs typeface="Microsoft Sans Serif"/>
              </a:rPr>
              <a:t>minimizing </a:t>
            </a:r>
            <a:r>
              <a:rPr sz="1350" spc="-5" dirty="0">
                <a:latin typeface="Microsoft Sans Serif"/>
                <a:cs typeface="Microsoft Sans Serif"/>
              </a:rPr>
              <a:t>the </a:t>
            </a:r>
            <a:r>
              <a:rPr sz="1350" spc="-10" dirty="0">
                <a:latin typeface="Microsoft Sans Serif"/>
                <a:cs typeface="Microsoft Sans Serif"/>
              </a:rPr>
              <a:t>need </a:t>
            </a:r>
            <a:r>
              <a:rPr sz="1350" spc="-5" dirty="0">
                <a:latin typeface="Microsoft Sans Serif"/>
                <a:cs typeface="Microsoft Sans Serif"/>
              </a:rPr>
              <a:t>for manual intervention, 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leading </a:t>
            </a:r>
            <a:r>
              <a:rPr sz="1350" dirty="0">
                <a:latin typeface="Microsoft Sans Serif"/>
                <a:cs typeface="Microsoft Sans Serif"/>
              </a:rPr>
              <a:t>to </a:t>
            </a:r>
            <a:r>
              <a:rPr sz="1350" spc="-10" dirty="0">
                <a:latin typeface="Microsoft Sans Serif"/>
                <a:cs typeface="Microsoft Sans Serif"/>
              </a:rPr>
              <a:t>increased </a:t>
            </a:r>
            <a:r>
              <a:rPr sz="1350" spc="-5" dirty="0">
                <a:latin typeface="Microsoft Sans Serif"/>
                <a:cs typeface="Microsoft Sans Serif"/>
              </a:rPr>
              <a:t>throughput </a:t>
            </a:r>
            <a:r>
              <a:rPr sz="1350" spc="-10" dirty="0">
                <a:latin typeface="Microsoft Sans Serif"/>
                <a:cs typeface="Microsoft Sans Serif"/>
              </a:rPr>
              <a:t>and reduced operational </a:t>
            </a:r>
            <a:r>
              <a:rPr sz="1350" spc="-5" dirty="0">
                <a:latin typeface="Microsoft Sans Serif"/>
                <a:cs typeface="Microsoft Sans Serif"/>
              </a:rPr>
              <a:t>costs. </a:t>
            </a:r>
            <a:r>
              <a:rPr sz="1350" spc="-15" dirty="0">
                <a:latin typeface="Microsoft Sans Serif"/>
                <a:cs typeface="Microsoft Sans Serif"/>
              </a:rPr>
              <a:t>This, </a:t>
            </a:r>
            <a:r>
              <a:rPr sz="1350" spc="-10" dirty="0">
                <a:latin typeface="Microsoft Sans Serif"/>
                <a:cs typeface="Microsoft Sans Serif"/>
              </a:rPr>
              <a:t>combined 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with </a:t>
            </a:r>
            <a:r>
              <a:rPr sz="1350" spc="-5" dirty="0">
                <a:latin typeface="Microsoft Sans Serif"/>
                <a:cs typeface="Microsoft Sans Serif"/>
              </a:rPr>
              <a:t>the </a:t>
            </a:r>
            <a:r>
              <a:rPr sz="1350" spc="-10" dirty="0">
                <a:latin typeface="Microsoft Sans Serif"/>
                <a:cs typeface="Microsoft Sans Serif"/>
              </a:rPr>
              <a:t>assurance </a:t>
            </a:r>
            <a:r>
              <a:rPr sz="1350" spc="-5" dirty="0">
                <a:latin typeface="Microsoft Sans Serif"/>
                <a:cs typeface="Microsoft Sans Serif"/>
              </a:rPr>
              <a:t>of </a:t>
            </a:r>
            <a:r>
              <a:rPr sz="1350" spc="-10" dirty="0">
                <a:latin typeface="Microsoft Sans Serif"/>
                <a:cs typeface="Microsoft Sans Serif"/>
              </a:rPr>
              <a:t>consistent milk </a:t>
            </a:r>
            <a:r>
              <a:rPr sz="1350" spc="-15" dirty="0">
                <a:latin typeface="Microsoft Sans Serif"/>
                <a:cs typeface="Microsoft Sans Serif"/>
              </a:rPr>
              <a:t>quality, </a:t>
            </a:r>
            <a:r>
              <a:rPr sz="1350" spc="-10" dirty="0">
                <a:latin typeface="Microsoft Sans Serif"/>
                <a:cs typeface="Microsoft Sans Serif"/>
              </a:rPr>
              <a:t>significantly contributes </a:t>
            </a:r>
            <a:r>
              <a:rPr sz="1350" dirty="0">
                <a:latin typeface="Microsoft Sans Serif"/>
                <a:cs typeface="Microsoft Sans Serif"/>
              </a:rPr>
              <a:t>to </a:t>
            </a:r>
            <a:r>
              <a:rPr sz="1350" spc="-10" dirty="0">
                <a:latin typeface="Microsoft Sans Serif"/>
                <a:cs typeface="Microsoft Sans Serif"/>
              </a:rPr>
              <a:t>building </a:t>
            </a:r>
            <a:r>
              <a:rPr sz="1350" spc="-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and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maintaining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consumer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trust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in</a:t>
            </a:r>
            <a:r>
              <a:rPr sz="1350" spc="-5" dirty="0">
                <a:latin typeface="Microsoft Sans Serif"/>
                <a:cs typeface="Microsoft Sans Serif"/>
              </a:rPr>
              <a:t> dairy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products.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0946" y="9248071"/>
            <a:ext cx="7620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</a:t>
            </a:r>
            <a:r>
              <a:rPr spc="15" dirty="0"/>
              <a:t>O</a:t>
            </a:r>
            <a:r>
              <a:rPr spc="-30" dirty="0"/>
              <a:t>N</a:t>
            </a:r>
            <a:r>
              <a:rPr spc="-5" dirty="0"/>
              <a:t>TE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9184" y="1400377"/>
            <a:ext cx="5484495" cy="16300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808855" algn="l"/>
              </a:tabLst>
            </a:pPr>
            <a:r>
              <a:rPr sz="1500" b="1" spc="-125" dirty="0">
                <a:latin typeface="Arial"/>
                <a:cs typeface="Arial"/>
              </a:rPr>
              <a:t>CHA</a:t>
            </a:r>
            <a:r>
              <a:rPr sz="1500" b="1" spc="-120" dirty="0">
                <a:latin typeface="Arial"/>
                <a:cs typeface="Arial"/>
              </a:rPr>
              <a:t>P</a:t>
            </a:r>
            <a:r>
              <a:rPr sz="1500" b="1" spc="-105" dirty="0">
                <a:latin typeface="Arial"/>
                <a:cs typeface="Arial"/>
              </a:rPr>
              <a:t>T</a:t>
            </a:r>
            <a:r>
              <a:rPr sz="1500" b="1" spc="-95" dirty="0">
                <a:latin typeface="Arial"/>
                <a:cs typeface="Arial"/>
              </a:rPr>
              <a:t>E</a:t>
            </a:r>
            <a:r>
              <a:rPr sz="1500" b="1" spc="10" dirty="0">
                <a:latin typeface="Arial"/>
                <a:cs typeface="Arial"/>
              </a:rPr>
              <a:t>R</a:t>
            </a:r>
            <a:r>
              <a:rPr sz="1500" b="1" dirty="0">
                <a:latin typeface="Arial"/>
                <a:cs typeface="Arial"/>
              </a:rPr>
              <a:t>	</a:t>
            </a:r>
            <a:r>
              <a:rPr sz="1500" b="1" spc="-215" dirty="0">
                <a:latin typeface="Arial"/>
                <a:cs typeface="Arial"/>
              </a:rPr>
              <a:t>P</a:t>
            </a:r>
            <a:r>
              <a:rPr sz="1500" b="1" spc="-165" dirty="0">
                <a:latin typeface="Arial"/>
                <a:cs typeface="Arial"/>
              </a:rPr>
              <a:t>a</a:t>
            </a:r>
            <a:r>
              <a:rPr sz="1500" b="1" spc="-200" dirty="0">
                <a:latin typeface="Arial"/>
                <a:cs typeface="Arial"/>
              </a:rPr>
              <a:t>g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spc="-204" dirty="0">
                <a:latin typeface="Arial"/>
                <a:cs typeface="Arial"/>
              </a:rPr>
              <a:t> </a:t>
            </a:r>
            <a:r>
              <a:rPr sz="1500" b="1" spc="-180" dirty="0">
                <a:latin typeface="Arial"/>
                <a:cs typeface="Arial"/>
              </a:rPr>
              <a:t>No.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200" dirty="0">
                <a:latin typeface="Microsoft Sans Serif"/>
                <a:cs typeface="Microsoft Sans Serif"/>
              </a:rPr>
              <a:t>Acknowledgement........................................................................................([iii)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spc="30" dirty="0">
                <a:latin typeface="Microsoft Sans Serif"/>
                <a:cs typeface="Microsoft Sans Serif"/>
              </a:rPr>
              <a:t>Synopsis…</a:t>
            </a:r>
            <a:r>
              <a:rPr sz="1200" spc="204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...................................................................................................(iv)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b="1" dirty="0">
                <a:latin typeface="Arial"/>
                <a:cs typeface="Arial"/>
              </a:rPr>
              <a:t>List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Figures</a:t>
            </a:r>
            <a:r>
              <a:rPr sz="1200" dirty="0">
                <a:latin typeface="Microsoft Sans Serif"/>
                <a:cs typeface="Microsoft Sans Serif"/>
              </a:rPr>
              <a:t>.............................................................................................</a:t>
            </a:r>
            <a:r>
              <a:rPr sz="1200" b="1" dirty="0">
                <a:latin typeface="Arial"/>
                <a:cs typeface="Arial"/>
              </a:rPr>
              <a:t>(v)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5285" algn="l"/>
              </a:tabLst>
            </a:pPr>
            <a:r>
              <a:rPr sz="1100" b="1" spc="5" dirty="0">
                <a:latin typeface="Arial"/>
                <a:cs typeface="Arial"/>
              </a:rPr>
              <a:t>1.	</a:t>
            </a:r>
            <a:r>
              <a:rPr sz="1200" b="1" spc="-25" dirty="0">
                <a:latin typeface="Arial"/>
                <a:cs typeface="Arial"/>
              </a:rPr>
              <a:t>INTRODUCTION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.................................................................................[1]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0050" y="2990084"/>
            <a:ext cx="2049145" cy="5924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20675" indent="-308610">
              <a:lnSpc>
                <a:spcPct val="100000"/>
              </a:lnSpc>
              <a:spcBef>
                <a:spcPts val="885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Problem</a:t>
            </a:r>
            <a:r>
              <a:rPr sz="1200" spc="-7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Statement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795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dirty="0">
                <a:latin typeface="Microsoft Sans Serif"/>
                <a:cs typeface="Microsoft Sans Serif"/>
              </a:rPr>
              <a:t>O</a:t>
            </a:r>
            <a:r>
              <a:rPr sz="1200" spc="5" dirty="0">
                <a:latin typeface="Microsoft Sans Serif"/>
                <a:cs typeface="Microsoft Sans Serif"/>
              </a:rPr>
              <a:t>r</a:t>
            </a:r>
            <a:r>
              <a:rPr sz="1200" spc="-5" dirty="0">
                <a:latin typeface="Microsoft Sans Serif"/>
                <a:cs typeface="Microsoft Sans Serif"/>
              </a:rPr>
              <a:t>g</a:t>
            </a:r>
            <a:r>
              <a:rPr sz="1200" spc="5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n</a:t>
            </a:r>
            <a:r>
              <a:rPr sz="1200" spc="-10" dirty="0">
                <a:latin typeface="Microsoft Sans Serif"/>
                <a:cs typeface="Microsoft Sans Serif"/>
              </a:rPr>
              <a:t>i</a:t>
            </a:r>
            <a:r>
              <a:rPr sz="1200" dirty="0">
                <a:latin typeface="Microsoft Sans Serif"/>
                <a:cs typeface="Microsoft Sans Serif"/>
              </a:rPr>
              <a:t>zat</a:t>
            </a:r>
            <a:r>
              <a:rPr sz="1200" spc="-10" dirty="0">
                <a:latin typeface="Microsoft Sans Serif"/>
                <a:cs typeface="Microsoft Sans Serif"/>
              </a:rPr>
              <a:t>i</a:t>
            </a:r>
            <a:r>
              <a:rPr sz="1200" spc="-25" dirty="0">
                <a:latin typeface="Microsoft Sans Serif"/>
                <a:cs typeface="Microsoft Sans Serif"/>
              </a:rPr>
              <a:t>o</a:t>
            </a:r>
            <a:r>
              <a:rPr sz="1200" spc="-5" dirty="0">
                <a:latin typeface="Microsoft Sans Serif"/>
                <a:cs typeface="Microsoft Sans Serif"/>
              </a:rPr>
              <a:t>n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o</a:t>
            </a:r>
            <a:r>
              <a:rPr sz="1200" dirty="0">
                <a:latin typeface="Microsoft Sans Serif"/>
                <a:cs typeface="Microsoft Sans Serif"/>
              </a:rPr>
              <a:t>f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r</a:t>
            </a:r>
            <a:r>
              <a:rPr sz="1200" spc="-5" dirty="0">
                <a:latin typeface="Microsoft Sans Serif"/>
                <a:cs typeface="Microsoft Sans Serif"/>
              </a:rPr>
              <a:t>e</a:t>
            </a:r>
            <a:r>
              <a:rPr sz="1200" spc="5" dirty="0">
                <a:latin typeface="Microsoft Sans Serif"/>
                <a:cs typeface="Microsoft Sans Serif"/>
              </a:rPr>
              <a:t>p</a:t>
            </a:r>
            <a:r>
              <a:rPr sz="1200" spc="-5" dirty="0">
                <a:latin typeface="Microsoft Sans Serif"/>
                <a:cs typeface="Microsoft Sans Serif"/>
              </a:rPr>
              <a:t>o</a:t>
            </a:r>
            <a:r>
              <a:rPr sz="1200" spc="5" dirty="0">
                <a:latin typeface="Microsoft Sans Serif"/>
                <a:cs typeface="Microsoft Sans Serif"/>
              </a:rPr>
              <a:t>r</a:t>
            </a:r>
            <a:r>
              <a:rPr sz="1200" dirty="0">
                <a:latin typeface="Microsoft Sans Serif"/>
                <a:cs typeface="Microsoft Sans Serif"/>
              </a:rPr>
              <a:t>t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1128" y="2990084"/>
            <a:ext cx="196215" cy="5924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dirty="0">
                <a:latin typeface="Microsoft Sans Serif"/>
                <a:cs typeface="Microsoft Sans Serif"/>
              </a:rPr>
              <a:t>[</a:t>
            </a:r>
            <a:r>
              <a:rPr sz="1200" spc="5" dirty="0">
                <a:latin typeface="Microsoft Sans Serif"/>
                <a:cs typeface="Microsoft Sans Serif"/>
              </a:rPr>
              <a:t>1</a:t>
            </a:r>
            <a:r>
              <a:rPr sz="1200" dirty="0">
                <a:latin typeface="Microsoft Sans Serif"/>
                <a:cs typeface="Microsoft Sans Serif"/>
              </a:rPr>
              <a:t>]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Microsoft Sans Serif"/>
                <a:cs typeface="Microsoft Sans Serif"/>
              </a:rPr>
              <a:t>[2]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9184" y="3737864"/>
            <a:ext cx="3819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sz="1100" b="1" spc="10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.	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spc="-20" dirty="0">
                <a:latin typeface="Arial"/>
                <a:cs typeface="Arial"/>
              </a:rPr>
              <a:t>S</a:t>
            </a:r>
            <a:r>
              <a:rPr sz="1200" b="1" spc="30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-30" dirty="0">
                <a:latin typeface="Arial"/>
                <a:cs typeface="Arial"/>
              </a:rPr>
              <a:t>I</a:t>
            </a:r>
            <a:r>
              <a:rPr sz="1200" b="1" spc="-3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U</a:t>
            </a:r>
            <a:r>
              <a:rPr sz="1200" b="1" spc="-15" dirty="0">
                <a:latin typeface="Arial"/>
                <a:cs typeface="Arial"/>
              </a:rPr>
              <a:t>T</a:t>
            </a:r>
            <a:r>
              <a:rPr sz="1200" b="1" spc="-20" dirty="0">
                <a:latin typeface="Arial"/>
                <a:cs typeface="Arial"/>
              </a:rPr>
              <a:t>O</a:t>
            </a:r>
            <a:r>
              <a:rPr sz="1200" b="1" spc="-40" dirty="0">
                <a:latin typeface="Arial"/>
                <a:cs typeface="Arial"/>
              </a:rPr>
              <a:t>M</a:t>
            </a:r>
            <a:r>
              <a:rPr sz="1200" b="1" spc="-150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T</a:t>
            </a:r>
            <a:r>
              <a:rPr sz="1200" b="1" spc="-50" dirty="0">
                <a:latin typeface="Arial"/>
                <a:cs typeface="Arial"/>
              </a:rPr>
              <a:t>I</a:t>
            </a:r>
            <a:r>
              <a:rPr sz="1200" b="1" spc="-20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OO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spc="-20" dirty="0">
                <a:latin typeface="Arial"/>
                <a:cs typeface="Arial"/>
              </a:rPr>
              <a:t>S</a:t>
            </a:r>
            <a:r>
              <a:rPr sz="1200" b="1" spc="30" dirty="0">
                <a:latin typeface="Arial"/>
                <a:cs typeface="Arial"/>
              </a:rPr>
              <a:t>T</a:t>
            </a:r>
            <a:r>
              <a:rPr sz="1200" b="1" spc="-6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8526" y="3918207"/>
            <a:ext cx="2890520" cy="5981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20675" indent="-308610">
              <a:lnSpc>
                <a:spcPct val="100000"/>
              </a:lnSpc>
              <a:spcBef>
                <a:spcPts val="910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dirty="0">
                <a:latin typeface="Microsoft Sans Serif"/>
                <a:cs typeface="Microsoft Sans Serif"/>
              </a:rPr>
              <a:t>Industrial</a:t>
            </a:r>
            <a:r>
              <a:rPr sz="1200" spc="-7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automation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in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dairy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products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815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System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architecture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4364" y="3637279"/>
            <a:ext cx="213995" cy="8794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b="1" spc="5" dirty="0">
                <a:latin typeface="Arial"/>
                <a:cs typeface="Arial"/>
              </a:rPr>
              <a:t>[</a:t>
            </a:r>
            <a:r>
              <a:rPr sz="1200" b="1" spc="-5" dirty="0">
                <a:latin typeface="Arial"/>
                <a:cs typeface="Arial"/>
              </a:rPr>
              <a:t>3</a:t>
            </a:r>
            <a:r>
              <a:rPr sz="1200" b="1" dirty="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Microsoft Sans Serif"/>
                <a:cs typeface="Microsoft Sans Serif"/>
              </a:rPr>
              <a:t>[</a:t>
            </a:r>
            <a:r>
              <a:rPr sz="1200" spc="5" dirty="0">
                <a:latin typeface="Microsoft Sans Serif"/>
                <a:cs typeface="Microsoft Sans Serif"/>
              </a:rPr>
              <a:t>3</a:t>
            </a:r>
            <a:r>
              <a:rPr sz="1200" dirty="0">
                <a:latin typeface="Microsoft Sans Serif"/>
                <a:cs typeface="Microsoft Sans Serif"/>
              </a:rPr>
              <a:t>]</a:t>
            </a:r>
            <a:endParaRPr sz="1200">
              <a:latin typeface="Microsoft Sans Serif"/>
              <a:cs typeface="Microsoft Sans Serif"/>
            </a:endParaRPr>
          </a:p>
          <a:p>
            <a:pPr marL="30480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latin typeface="Microsoft Sans Serif"/>
                <a:cs typeface="Microsoft Sans Serif"/>
              </a:rPr>
              <a:t>[3]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184" y="4655946"/>
            <a:ext cx="519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sz="1100" b="1" spc="5" dirty="0">
                <a:latin typeface="Arial"/>
                <a:cs typeface="Arial"/>
              </a:rPr>
              <a:t>3.	</a:t>
            </a:r>
            <a:r>
              <a:rPr sz="1200" b="1" spc="-45" dirty="0">
                <a:latin typeface="Arial"/>
                <a:cs typeface="Arial"/>
              </a:rPr>
              <a:t>HARDWARE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IMPLEMENTATION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.......................................................[7]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0050" y="4838572"/>
            <a:ext cx="2118995" cy="25869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20675" indent="-308610">
              <a:lnSpc>
                <a:spcPct val="100000"/>
              </a:lnSpc>
              <a:spcBef>
                <a:spcPts val="890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No</a:t>
            </a:r>
            <a:r>
              <a:rPr sz="1200" spc="5" dirty="0">
                <a:latin typeface="Microsoft Sans Serif"/>
                <a:cs typeface="Microsoft Sans Serif"/>
              </a:rPr>
              <a:t>d</a:t>
            </a:r>
            <a:r>
              <a:rPr sz="1200" dirty="0">
                <a:latin typeface="Microsoft Sans Serif"/>
                <a:cs typeface="Microsoft Sans Serif"/>
              </a:rPr>
              <a:t>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M</a:t>
            </a:r>
            <a:r>
              <a:rPr sz="1200" spc="-5" dirty="0">
                <a:latin typeface="Microsoft Sans Serif"/>
                <a:cs typeface="Microsoft Sans Serif"/>
              </a:rPr>
              <a:t>CU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795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ESP32-CAM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815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LCD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795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10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D</a:t>
            </a:r>
            <a:r>
              <a:rPr sz="1200" dirty="0">
                <a:latin typeface="Microsoft Sans Serif"/>
                <a:cs typeface="Microsoft Sans Serif"/>
              </a:rPr>
              <a:t>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111</a:t>
            </a:r>
            <a:r>
              <a:rPr sz="1200" dirty="0">
                <a:latin typeface="Microsoft Sans Serif"/>
                <a:cs typeface="Microsoft Sans Serif"/>
              </a:rPr>
              <a:t>5</a:t>
            </a:r>
            <a:r>
              <a:rPr sz="1200" spc="-10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16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b</a:t>
            </a:r>
            <a:r>
              <a:rPr sz="1200" spc="-10" dirty="0">
                <a:latin typeface="Microsoft Sans Serif"/>
                <a:cs typeface="Microsoft Sans Serif"/>
              </a:rPr>
              <a:t>i</a:t>
            </a:r>
            <a:r>
              <a:rPr sz="1200" dirty="0">
                <a:latin typeface="Microsoft Sans Serif"/>
                <a:cs typeface="Microsoft Sans Serif"/>
              </a:rPr>
              <a:t>t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DC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790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dirty="0">
                <a:latin typeface="Microsoft Sans Serif"/>
                <a:cs typeface="Microsoft Sans Serif"/>
              </a:rPr>
              <a:t>Heat</a:t>
            </a:r>
            <a:r>
              <a:rPr sz="1200" spc="2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Rod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819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H-Bridge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795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dirty="0">
                <a:latin typeface="Microsoft Sans Serif"/>
                <a:cs typeface="Microsoft Sans Serif"/>
              </a:rPr>
              <a:t>12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V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SMPS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790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MCQ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135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Gas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Sensor</a:t>
            </a:r>
            <a:endParaRPr sz="1200">
              <a:latin typeface="Microsoft Sans Serif"/>
              <a:cs typeface="Microsoft Sans Serif"/>
            </a:endParaRPr>
          </a:p>
          <a:p>
            <a:pPr marL="320675" indent="-308610">
              <a:lnSpc>
                <a:spcPct val="100000"/>
              </a:lnSpc>
              <a:spcBef>
                <a:spcPts val="815"/>
              </a:spcBef>
              <a:buSzPct val="91666"/>
              <a:buAutoNum type="arabicPeriod"/>
              <a:tabLst>
                <a:tab pos="320675" algn="l"/>
                <a:tab pos="32131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L</a:t>
            </a:r>
            <a:r>
              <a:rPr sz="1200" spc="5" dirty="0">
                <a:latin typeface="Microsoft Sans Serif"/>
                <a:cs typeface="Microsoft Sans Serif"/>
              </a:rPr>
              <a:t>M</a:t>
            </a:r>
            <a:r>
              <a:rPr sz="1200" spc="-5" dirty="0">
                <a:latin typeface="Microsoft Sans Serif"/>
                <a:cs typeface="Microsoft Sans Serif"/>
              </a:rPr>
              <a:t>3</a:t>
            </a:r>
            <a:r>
              <a:rPr sz="1200" dirty="0">
                <a:latin typeface="Microsoft Sans Serif"/>
                <a:cs typeface="Microsoft Sans Serif"/>
              </a:rPr>
              <a:t>5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T</a:t>
            </a:r>
            <a:r>
              <a:rPr sz="1200" spc="-25" dirty="0">
                <a:latin typeface="Microsoft Sans Serif"/>
                <a:cs typeface="Microsoft Sans Serif"/>
              </a:rPr>
              <a:t>e</a:t>
            </a:r>
            <a:r>
              <a:rPr sz="1200" spc="-20" dirty="0">
                <a:latin typeface="Microsoft Sans Serif"/>
                <a:cs typeface="Microsoft Sans Serif"/>
              </a:rPr>
              <a:t>m</a:t>
            </a:r>
            <a:r>
              <a:rPr sz="1200" spc="-25" dirty="0">
                <a:latin typeface="Microsoft Sans Serif"/>
                <a:cs typeface="Microsoft Sans Serif"/>
              </a:rPr>
              <a:t>pe</a:t>
            </a:r>
            <a:r>
              <a:rPr sz="1200" spc="-20" dirty="0">
                <a:latin typeface="Microsoft Sans Serif"/>
                <a:cs typeface="Microsoft Sans Serif"/>
              </a:rPr>
              <a:t>r</a:t>
            </a:r>
            <a:r>
              <a:rPr sz="1200" spc="-25" dirty="0">
                <a:latin typeface="Microsoft Sans Serif"/>
                <a:cs typeface="Microsoft Sans Serif"/>
              </a:rPr>
              <a:t>atu</a:t>
            </a:r>
            <a:r>
              <a:rPr sz="1200" spc="-20" dirty="0">
                <a:latin typeface="Microsoft Sans Serif"/>
                <a:cs typeface="Microsoft Sans Serif"/>
              </a:rPr>
              <a:t>r</a:t>
            </a:r>
            <a:r>
              <a:rPr sz="1200" spc="-25" dirty="0">
                <a:latin typeface="Microsoft Sans Serif"/>
                <a:cs typeface="Microsoft Sans Serif"/>
              </a:rPr>
              <a:t>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S</a:t>
            </a:r>
            <a:r>
              <a:rPr sz="1200" spc="-5" dirty="0">
                <a:latin typeface="Microsoft Sans Serif"/>
                <a:cs typeface="Microsoft Sans Serif"/>
              </a:rPr>
              <a:t>e</a:t>
            </a:r>
            <a:r>
              <a:rPr sz="1200" spc="5" dirty="0">
                <a:latin typeface="Microsoft Sans Serif"/>
                <a:cs typeface="Microsoft Sans Serif"/>
              </a:rPr>
              <a:t>n</a:t>
            </a:r>
            <a:r>
              <a:rPr sz="1200" dirty="0">
                <a:latin typeface="Microsoft Sans Serif"/>
                <a:cs typeface="Microsoft Sans Serif"/>
              </a:rPr>
              <a:t>sor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0050" y="7500619"/>
            <a:ext cx="1216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07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1</a:t>
            </a:r>
            <a:r>
              <a:rPr sz="1100" spc="-15" dirty="0">
                <a:latin typeface="Microsoft Sans Serif"/>
                <a:cs typeface="Microsoft Sans Serif"/>
              </a:rPr>
              <a:t>0</a:t>
            </a:r>
            <a:r>
              <a:rPr sz="1100" dirty="0">
                <a:latin typeface="Microsoft Sans Serif"/>
                <a:cs typeface="Microsoft Sans Serif"/>
              </a:rPr>
              <a:t>.	</a:t>
            </a:r>
            <a:r>
              <a:rPr sz="1200" spc="-10" dirty="0">
                <a:latin typeface="Microsoft Sans Serif"/>
                <a:cs typeface="Microsoft Sans Serif"/>
              </a:rPr>
              <a:t>P</a:t>
            </a:r>
            <a:r>
              <a:rPr sz="1200" dirty="0">
                <a:latin typeface="Microsoft Sans Serif"/>
                <a:cs typeface="Microsoft Sans Serif"/>
              </a:rPr>
              <a:t>H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S</a:t>
            </a:r>
            <a:r>
              <a:rPr sz="1200" dirty="0">
                <a:latin typeface="Microsoft Sans Serif"/>
                <a:cs typeface="Microsoft Sans Serif"/>
              </a:rPr>
              <a:t>ensor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3508" y="4838572"/>
            <a:ext cx="290830" cy="28708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890"/>
              </a:spcBef>
            </a:pPr>
            <a:r>
              <a:rPr sz="1200" dirty="0">
                <a:latin typeface="Microsoft Sans Serif"/>
                <a:cs typeface="Microsoft Sans Serif"/>
              </a:rPr>
              <a:t>[7]</a:t>
            </a:r>
            <a:endParaRPr sz="12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Microsoft Sans Serif"/>
                <a:cs typeface="Microsoft Sans Serif"/>
              </a:rPr>
              <a:t>[9]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latin typeface="Microsoft Sans Serif"/>
                <a:cs typeface="Microsoft Sans Serif"/>
              </a:rPr>
              <a:t>[10]</a:t>
            </a:r>
            <a:endParaRPr sz="12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Microsoft Sans Serif"/>
                <a:cs typeface="Microsoft Sans Serif"/>
              </a:rPr>
              <a:t>[12]</a:t>
            </a:r>
            <a:endParaRPr sz="12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790"/>
              </a:spcBef>
            </a:pPr>
            <a:r>
              <a:rPr sz="1200" dirty="0">
                <a:latin typeface="Microsoft Sans Serif"/>
                <a:cs typeface="Microsoft Sans Serif"/>
              </a:rPr>
              <a:t>[14]</a:t>
            </a:r>
            <a:endParaRPr sz="12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latin typeface="Microsoft Sans Serif"/>
                <a:cs typeface="Microsoft Sans Serif"/>
              </a:rPr>
              <a:t>[15]</a:t>
            </a:r>
            <a:endParaRPr sz="12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Microsoft Sans Serif"/>
                <a:cs typeface="Microsoft Sans Serif"/>
              </a:rPr>
              <a:t>[17]</a:t>
            </a:r>
            <a:endParaRPr sz="12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790"/>
              </a:spcBef>
            </a:pPr>
            <a:r>
              <a:rPr sz="1200" dirty="0">
                <a:latin typeface="Microsoft Sans Serif"/>
                <a:cs typeface="Microsoft Sans Serif"/>
              </a:rPr>
              <a:t>[19]</a:t>
            </a:r>
            <a:endParaRPr sz="12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latin typeface="Microsoft Sans Serif"/>
                <a:cs typeface="Microsoft Sans Serif"/>
              </a:rPr>
              <a:t>[20]</a:t>
            </a:r>
            <a:endParaRPr sz="12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Microsoft Sans Serif"/>
                <a:cs typeface="Microsoft Sans Serif"/>
              </a:rPr>
              <a:t>[22]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7159" y="9214104"/>
            <a:ext cx="619125" cy="408940"/>
          </a:xfrm>
          <a:custGeom>
            <a:avLst/>
            <a:gdLst/>
            <a:ahLst/>
            <a:cxnLst/>
            <a:rect l="l" t="t" r="r" b="b"/>
            <a:pathLst>
              <a:path w="619125" h="408940">
                <a:moveTo>
                  <a:pt x="618743" y="0"/>
                </a:moveTo>
                <a:lnTo>
                  <a:pt x="0" y="0"/>
                </a:lnTo>
                <a:lnTo>
                  <a:pt x="0" y="408432"/>
                </a:lnTo>
                <a:lnTo>
                  <a:pt x="618743" y="408432"/>
                </a:lnTo>
                <a:lnTo>
                  <a:pt x="618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99184" y="7707756"/>
            <a:ext cx="5285740" cy="176394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75285" algn="l"/>
              </a:tabLst>
            </a:pPr>
            <a:r>
              <a:rPr sz="1100" b="1" spc="5" dirty="0">
                <a:latin typeface="Arial"/>
                <a:cs typeface="Arial"/>
              </a:rPr>
              <a:t>4.	</a:t>
            </a:r>
            <a:r>
              <a:rPr sz="1200" b="1" spc="-35" dirty="0">
                <a:latin typeface="Arial"/>
                <a:cs typeface="Arial"/>
              </a:rPr>
              <a:t>SOFTWARE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IMPLEMENTATION</a:t>
            </a:r>
            <a:r>
              <a:rPr sz="1200" b="1" spc="2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.......................................................[23]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77825" algn="l"/>
              </a:tabLst>
            </a:pPr>
            <a:r>
              <a:rPr lang="en-US" sz="1100" b="1" spc="5" dirty="0">
                <a:latin typeface="Arial"/>
                <a:cs typeface="Arial"/>
              </a:rPr>
              <a:t>5</a:t>
            </a:r>
            <a:r>
              <a:rPr sz="1100" b="1" spc="5" dirty="0">
                <a:latin typeface="Arial"/>
                <a:cs typeface="Arial"/>
              </a:rPr>
              <a:t>.	</a:t>
            </a:r>
            <a:r>
              <a:rPr sz="1200" b="1" spc="-5" dirty="0">
                <a:latin typeface="Arial"/>
                <a:cs typeface="Arial"/>
              </a:rPr>
              <a:t>ALGORITHM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5" dirty="0">
                <a:latin typeface="Arial"/>
                <a:cs typeface="Arial"/>
              </a:rPr>
              <a:t> SYSTEM………….……………………………..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…...[27]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75285" algn="l"/>
              </a:tabLst>
            </a:pPr>
            <a:r>
              <a:rPr sz="1100" b="1" spc="5" dirty="0">
                <a:latin typeface="Arial"/>
                <a:cs typeface="Arial"/>
              </a:rPr>
              <a:t>6.	</a:t>
            </a:r>
            <a:r>
              <a:rPr sz="1200" b="1" spc="-20" dirty="0">
                <a:latin typeface="Arial"/>
                <a:cs typeface="Arial"/>
              </a:rPr>
              <a:t>HARDWARE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MODEL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IMPLEMENTATION…...………………………[33]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75285" algn="l"/>
              </a:tabLst>
            </a:pPr>
            <a:r>
              <a:rPr sz="1100" b="1" spc="5" dirty="0">
                <a:latin typeface="Arial"/>
                <a:cs typeface="Arial"/>
              </a:rPr>
              <a:t>7.	</a:t>
            </a:r>
            <a:r>
              <a:rPr sz="1200" b="1" spc="-5" dirty="0">
                <a:latin typeface="Arial"/>
                <a:cs typeface="Arial"/>
              </a:rPr>
              <a:t>CONCLUSION…………………………………………………….…….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[34]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75285" algn="l"/>
              </a:tabLst>
            </a:pPr>
            <a:r>
              <a:rPr sz="1100" b="1" spc="5" dirty="0">
                <a:latin typeface="Arial"/>
                <a:cs typeface="Arial"/>
              </a:rPr>
              <a:t>8.	</a:t>
            </a:r>
            <a:r>
              <a:rPr sz="1200" b="1" spc="-5" dirty="0">
                <a:latin typeface="Arial"/>
                <a:cs typeface="Arial"/>
              </a:rPr>
              <a:t>BIBILOGRAPHY……………………..……………..…………………....[35]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Arial"/>
              <a:cs typeface="Arial"/>
            </a:endParaRPr>
          </a:p>
          <a:p>
            <a:pPr marL="828040" algn="ct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8845" y="879474"/>
            <a:ext cx="2185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Arial"/>
                <a:cs typeface="Arial"/>
              </a:rPr>
              <a:t>LIST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FIGURES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8923" y="1779379"/>
          <a:ext cx="6017894" cy="6681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21">
                <a:tc>
                  <a:txBody>
                    <a:bodyPr/>
                    <a:lstStyle/>
                    <a:p>
                      <a:pPr marL="127000">
                        <a:lnSpc>
                          <a:spcPts val="154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Figure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No.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54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0" algn="ctr">
                        <a:lnSpc>
                          <a:spcPts val="154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8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350" spc="-15" dirty="0">
                          <a:latin typeface="Microsoft Sans Serif"/>
                          <a:cs typeface="Microsoft Sans Serif"/>
                        </a:rPr>
                        <a:t>Node</a:t>
                      </a:r>
                      <a:r>
                        <a:rPr sz="13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MCU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27368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9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3.2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ESP32-CAM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7368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2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3.3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Liquid</a:t>
                      </a:r>
                      <a:r>
                        <a:rPr sz="135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Crystal</a:t>
                      </a:r>
                      <a:r>
                        <a:rPr sz="135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Display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50" spc="-60" dirty="0">
                          <a:latin typeface="Microsoft Sans Serif"/>
                          <a:cs typeface="Microsoft Sans Serif"/>
                        </a:rPr>
                        <a:t>11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6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0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3.4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ADS-1115</a:t>
                      </a:r>
                      <a:r>
                        <a:rPr sz="135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16Bit</a:t>
                      </a:r>
                      <a:r>
                        <a:rPr sz="135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5" dirty="0">
                          <a:latin typeface="Microsoft Sans Serif"/>
                          <a:cs typeface="Microsoft Sans Serif"/>
                        </a:rPr>
                        <a:t>ADC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12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3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3.5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5" dirty="0">
                          <a:latin typeface="Microsoft Sans Serif"/>
                          <a:cs typeface="Microsoft Sans Serif"/>
                        </a:rPr>
                        <a:t>Heat</a:t>
                      </a:r>
                      <a:r>
                        <a:rPr sz="13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5" dirty="0">
                          <a:latin typeface="Microsoft Sans Serif"/>
                          <a:cs typeface="Microsoft Sans Serif"/>
                        </a:rPr>
                        <a:t>Coil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0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3.6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H-Bridge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15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0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3.7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12V</a:t>
                      </a:r>
                      <a:r>
                        <a:rPr sz="135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SMPS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17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3.8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MCQ</a:t>
                      </a:r>
                      <a:r>
                        <a:rPr sz="13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Gas</a:t>
                      </a:r>
                      <a:r>
                        <a:rPr sz="135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sensor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19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201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3.9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3.10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LM35</a:t>
                      </a:r>
                      <a:r>
                        <a:rPr sz="13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Temperature</a:t>
                      </a:r>
                      <a:r>
                        <a:rPr sz="135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Sensor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PH</a:t>
                      </a:r>
                      <a:r>
                        <a:rPr sz="135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Sensor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22300">
                        <a:lnSpc>
                          <a:spcPct val="100000"/>
                        </a:lnSpc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68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32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4.1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Conventional Sensor Network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13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4.2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Sensor Network</a:t>
                      </a:r>
                      <a:r>
                        <a:rPr sz="13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Over</a:t>
                      </a:r>
                      <a:r>
                        <a:rPr sz="13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Cloud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376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4.3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Structure</a:t>
                      </a:r>
                      <a:r>
                        <a:rPr sz="135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3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IoT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4.4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Possible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Outcome</a:t>
                      </a:r>
                      <a:r>
                        <a:rPr sz="13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Project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510">
                <a:tc>
                  <a:txBody>
                    <a:bodyPr/>
                    <a:lstStyle/>
                    <a:p>
                      <a:pPr marL="127000">
                        <a:lnSpc>
                          <a:spcPts val="1530"/>
                        </a:lnSpc>
                        <a:spcBef>
                          <a:spcPts val="770"/>
                        </a:spcBef>
                      </a:pP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6.1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530"/>
                        </a:lnSpc>
                        <a:spcBef>
                          <a:spcPts val="77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Hardware</a:t>
                      </a:r>
                      <a:r>
                        <a:rPr sz="13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implementation</a:t>
                      </a:r>
                      <a:r>
                        <a:rPr sz="135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5" dirty="0">
                          <a:latin typeface="Microsoft Sans Serif"/>
                          <a:cs typeface="Microsoft Sans Serif"/>
                        </a:rPr>
                        <a:t>of a</a:t>
                      </a:r>
                      <a:r>
                        <a:rPr sz="13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work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 marL="276225" algn="ctr">
                        <a:lnSpc>
                          <a:spcPts val="1530"/>
                        </a:lnSpc>
                        <a:spcBef>
                          <a:spcPts val="77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33</a:t>
                      </a:r>
                      <a:endParaRPr sz="13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779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08246" y="9218777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0" dirty="0">
                <a:latin typeface="Times New Roman"/>
                <a:cs typeface="Times New Roman"/>
              </a:rPr>
              <a:t>5</a:t>
            </a:r>
            <a:r>
              <a:rPr sz="1800" baseline="2314" dirty="0">
                <a:latin typeface="Times New Roman"/>
                <a:cs typeface="Times New Roman"/>
              </a:rPr>
              <a:t>(</a:t>
            </a:r>
            <a:r>
              <a:rPr sz="1800" spc="-82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v</a:t>
            </a:r>
            <a:r>
              <a:rPr sz="1800" spc="-52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)</a:t>
            </a:r>
            <a:endParaRPr sz="1800" baseline="231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5DCC-FC52-E5F2-3651-431879F1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762000"/>
            <a:ext cx="2349372" cy="1015663"/>
          </a:xfrm>
        </p:spPr>
        <p:txBody>
          <a:bodyPr/>
          <a:lstStyle/>
          <a:p>
            <a:pPr algn="ctr"/>
            <a:r>
              <a:rPr lang="en-IN" b="1" spc="-15" dirty="0">
                <a:latin typeface="Arial"/>
                <a:cs typeface="Arial"/>
              </a:rPr>
              <a:t>CHAPTER</a:t>
            </a:r>
            <a:r>
              <a:rPr lang="en-IN" b="1" spc="45" dirty="0">
                <a:latin typeface="Arial"/>
                <a:cs typeface="Arial"/>
              </a:rPr>
              <a:t> </a:t>
            </a:r>
            <a:r>
              <a:rPr lang="en-IN" b="1" dirty="0">
                <a:latin typeface="Arial"/>
                <a:cs typeface="Arial"/>
              </a:rPr>
              <a:t>1 </a:t>
            </a:r>
            <a:r>
              <a:rPr lang="en-IN" b="1" spc="5" dirty="0">
                <a:latin typeface="Arial"/>
                <a:cs typeface="Arial"/>
              </a:rPr>
              <a:t> I</a:t>
            </a:r>
            <a:r>
              <a:rPr lang="en-IN" b="1" spc="-10" dirty="0">
                <a:latin typeface="Arial"/>
                <a:cs typeface="Arial"/>
              </a:rPr>
              <a:t>N</a:t>
            </a:r>
            <a:r>
              <a:rPr lang="en-IN" b="1" spc="-30" dirty="0">
                <a:latin typeface="Arial"/>
                <a:cs typeface="Arial"/>
              </a:rPr>
              <a:t>T</a:t>
            </a:r>
            <a:r>
              <a:rPr lang="en-IN" b="1" spc="-5" dirty="0">
                <a:latin typeface="Arial"/>
                <a:cs typeface="Arial"/>
              </a:rPr>
              <a:t>R</a:t>
            </a:r>
            <a:r>
              <a:rPr lang="en-IN" b="1" spc="15" dirty="0">
                <a:latin typeface="Arial"/>
                <a:cs typeface="Arial"/>
              </a:rPr>
              <a:t>O</a:t>
            </a:r>
            <a:r>
              <a:rPr lang="en-IN" b="1" spc="-10" dirty="0">
                <a:latin typeface="Arial"/>
                <a:cs typeface="Arial"/>
              </a:rPr>
              <a:t>D</a:t>
            </a:r>
            <a:r>
              <a:rPr lang="en-IN" b="1" spc="-5" dirty="0">
                <a:latin typeface="Arial"/>
                <a:cs typeface="Arial"/>
              </a:rPr>
              <a:t>U</a:t>
            </a:r>
            <a:r>
              <a:rPr lang="en-IN" b="1" spc="-10" dirty="0">
                <a:latin typeface="Arial"/>
                <a:cs typeface="Arial"/>
              </a:rPr>
              <a:t>C</a:t>
            </a:r>
            <a:r>
              <a:rPr lang="en-IN" b="1" spc="-30" dirty="0">
                <a:latin typeface="Arial"/>
                <a:cs typeface="Arial"/>
              </a:rPr>
              <a:t>T</a:t>
            </a:r>
            <a:r>
              <a:rPr lang="en-IN" b="1" spc="5" dirty="0">
                <a:latin typeface="Arial"/>
                <a:cs typeface="Arial"/>
              </a:rPr>
              <a:t>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89A3-F9EE-9746-90DE-0313BFAE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0" y="2344623"/>
            <a:ext cx="6260439" cy="5269969"/>
          </a:xfrm>
        </p:spPr>
        <p:txBody>
          <a:bodyPr/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latin typeface="Arial"/>
                <a:cs typeface="Arial"/>
              </a:rPr>
              <a:t>1.1</a:t>
            </a:r>
            <a:r>
              <a:rPr lang="en-US" sz="1400" b="1" spc="210" dirty="0">
                <a:latin typeface="Arial"/>
                <a:cs typeface="Arial"/>
              </a:rPr>
              <a:t> </a:t>
            </a:r>
            <a:r>
              <a:rPr lang="en-US" sz="1400" b="1" spc="-15" dirty="0">
                <a:latin typeface="Arial"/>
                <a:cs typeface="Arial"/>
              </a:rPr>
              <a:t>PROBLEM</a:t>
            </a:r>
            <a:r>
              <a:rPr lang="en-US" sz="1400" b="1" spc="30" dirty="0">
                <a:latin typeface="Arial"/>
                <a:cs typeface="Arial"/>
              </a:rPr>
              <a:t> </a:t>
            </a:r>
            <a:r>
              <a:rPr lang="en-US" sz="1400" b="1" spc="-10" dirty="0">
                <a:latin typeface="Arial"/>
                <a:cs typeface="Arial"/>
              </a:rPr>
              <a:t>STATEMENT:</a:t>
            </a:r>
            <a:endParaRPr lang="en-US" sz="1400" dirty="0">
              <a:latin typeface="Arial"/>
              <a:cs typeface="Arial"/>
            </a:endParaRPr>
          </a:p>
          <a:p>
            <a:pPr marL="12700" marR="22860" algn="just">
              <a:lnSpc>
                <a:spcPct val="144100"/>
              </a:lnSpc>
              <a:spcBef>
                <a:spcPts val="1220"/>
              </a:spcBef>
            </a:pP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modern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dairy industry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role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the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global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solutions.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quality,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conditions,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malfunctions,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dissatisfaction.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methods,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reliant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the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for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 Operational inefficiencies, including waste, downtime,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utilization,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minimized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efficiently.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0320" algn="just">
              <a:lnSpc>
                <a:spcPct val="140400"/>
              </a:lnSpc>
              <a:spcBef>
                <a:spcPts val="5"/>
              </a:spcBef>
              <a:tabLst>
                <a:tab pos="737870" algn="l"/>
                <a:tab pos="996950" algn="l"/>
                <a:tab pos="1805305" algn="l"/>
                <a:tab pos="2157730" algn="l"/>
                <a:tab pos="2584450" algn="l"/>
                <a:tab pos="3468370" algn="l"/>
                <a:tab pos="4545330" algn="l"/>
                <a:tab pos="4770755" algn="l"/>
                <a:tab pos="5560060" algn="l"/>
              </a:tabLst>
            </a:pP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</a:t>
            </a:r>
            <a:r>
              <a:rPr lang="en-US"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sz="12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en-US" sz="12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dairy</a:t>
            </a:r>
            <a:r>
              <a:rPr lang="en-US"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US" sz="12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crucial,</a:t>
            </a:r>
            <a:r>
              <a:rPr lang="en-US" sz="12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high-profile </a:t>
            </a:r>
            <a:r>
              <a:rPr lang="en-US"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contamination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eroded</a:t>
            </a:r>
            <a:r>
              <a:rPr lang="en-US" sz="1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US"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safety</a:t>
            </a:r>
            <a:r>
              <a:rPr lang="en-US"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</a:t>
            </a:r>
            <a:r>
              <a:rPr lang="en-US" sz="1200" spc="6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200" spc="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dairy</a:t>
            </a:r>
            <a:r>
              <a:rPr lang="en-US" sz="1200" spc="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</a:t>
            </a:r>
            <a:r>
              <a:rPr lang="en-US" sz="12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2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1200" spc="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challenges,	an</a:t>
            </a:r>
            <a:r>
              <a:rPr lang="en-US" sz="12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lang="en-US"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l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c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en-US"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lang="en-US" sz="1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</a:t>
            </a:r>
            <a:r>
              <a:rPr lang="en-US" sz="1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(IMMS)</a:t>
            </a:r>
            <a:r>
              <a:rPr lang="en-US"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en-US" sz="1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groundbreaking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1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</a:t>
            </a:r>
            <a:r>
              <a:rPr lang="en-US"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1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n-US" sz="1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(IoT)</a:t>
            </a:r>
            <a:r>
              <a:rPr lang="en-US"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</a:t>
            </a:r>
            <a:r>
              <a:rPr lang="en-US"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streaming,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en-US"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interface.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lang="en-US"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sz="12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2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lang="en-US" sz="12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lang="en-US"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12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2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lang="en-US"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process,</a:t>
            </a:r>
            <a:r>
              <a:rPr lang="en-US"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IMMS</a:t>
            </a:r>
            <a:r>
              <a:rPr lang="en-US" sz="1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en-US"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94028" y="759942"/>
            <a:ext cx="5922010" cy="7050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895" marR="21590" algn="just">
              <a:lnSpc>
                <a:spcPct val="144300"/>
              </a:lnSpc>
              <a:spcBef>
                <a:spcPts val="90"/>
              </a:spcBef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consistency,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operations,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rebuild</a:t>
            </a:r>
            <a:r>
              <a:rPr sz="1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sz="12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trust.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only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milk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but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informed</a:t>
            </a:r>
            <a:r>
              <a:rPr sz="1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dairy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350" b="1" spc="-5" dirty="0">
                <a:latin typeface="Arial"/>
                <a:cs typeface="Arial"/>
              </a:rPr>
              <a:t>1.2</a:t>
            </a:r>
            <a:r>
              <a:rPr sz="1350" b="1" spc="229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ORGANIZED</a:t>
            </a:r>
            <a:r>
              <a:rPr sz="1350" b="1" spc="2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OF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THE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-15" dirty="0">
                <a:latin typeface="Arial"/>
                <a:cs typeface="Arial"/>
              </a:rPr>
              <a:t>REPORT</a:t>
            </a:r>
            <a:endParaRPr sz="1350" dirty="0">
              <a:latin typeface="Arial"/>
              <a:cs typeface="Arial"/>
            </a:endParaRPr>
          </a:p>
          <a:p>
            <a:pPr marL="48895" algn="just">
              <a:lnSpc>
                <a:spcPct val="100000"/>
              </a:lnSpc>
              <a:spcBef>
                <a:spcPts val="420"/>
              </a:spcBef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sz="14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14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sz="1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chapters.</a:t>
            </a:r>
            <a:r>
              <a:rPr sz="14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</a:t>
            </a:r>
            <a:r>
              <a:rPr sz="14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sz="14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" marR="71755" algn="just">
              <a:lnSpc>
                <a:spcPts val="2590"/>
              </a:lnSpc>
              <a:spcBef>
                <a:spcPts val="10"/>
              </a:spcBef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84480" algn="just">
              <a:lnSpc>
                <a:spcPct val="143700"/>
              </a:lnSpc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about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dairy products and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590" algn="just">
              <a:lnSpc>
                <a:spcPct val="144500"/>
              </a:lnSpc>
              <a:spcBef>
                <a:spcPts val="780"/>
              </a:spcBef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Summarize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presents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that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work. The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listed.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45200"/>
              </a:lnSpc>
              <a:spcBef>
                <a:spcPts val="165"/>
              </a:spcBef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sz="1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sz="1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1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620" algn="just">
              <a:lnSpc>
                <a:spcPct val="145200"/>
              </a:lnSpc>
              <a:spcBef>
                <a:spcPts val="270"/>
              </a:spcBef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sz="1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z="1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65124" y="877950"/>
            <a:ext cx="6136005" cy="6874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3365" algn="ctr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Arial"/>
                <a:cs typeface="Arial"/>
              </a:rPr>
              <a:t>CHAPTER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sz="135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135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sz="135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sz="135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3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3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41275" indent="-228600">
              <a:lnSpc>
                <a:spcPct val="100000"/>
              </a:lnSpc>
              <a:buFont typeface="Symbol"/>
              <a:buChar char=""/>
              <a:tabLst>
                <a:tab pos="228600" algn="l"/>
                <a:tab pos="229235" algn="l"/>
              </a:tabLst>
            </a:pPr>
            <a:r>
              <a:rPr sz="1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sz="12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z="1200" b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Pasteurization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harmful</a:t>
            </a:r>
            <a:r>
              <a:rPr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bacteria,</a:t>
            </a:r>
            <a:r>
              <a:rPr sz="1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2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4604">
              <a:lnSpc>
                <a:spcPct val="100000"/>
              </a:lnSpc>
              <a:spcBef>
                <a:spcPts val="445"/>
              </a:spcBef>
            </a:pP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sz="1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coli</a:t>
            </a:r>
            <a:r>
              <a:rPr sz="1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Salmonella,</a:t>
            </a:r>
            <a:r>
              <a:rPr sz="1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heated</a:t>
            </a:r>
            <a:r>
              <a:rPr sz="1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1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safer,</a:t>
            </a:r>
            <a:r>
              <a:rPr sz="1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populations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children,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elderly,</a:t>
            </a:r>
            <a:r>
              <a:rPr sz="1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pregnant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women.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065" indent="-229235">
              <a:lnSpc>
                <a:spcPct val="145200"/>
              </a:lnSpc>
              <a:spcBef>
                <a:spcPts val="100"/>
              </a:spcBef>
              <a:buFont typeface="Symbol"/>
              <a:buChar char=""/>
              <a:tabLst>
                <a:tab pos="241935" algn="l"/>
              </a:tabLst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shelf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longer,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2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spoilage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waste,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241935" algn="l"/>
              </a:tabLst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r>
              <a:rPr sz="1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sz="1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texture,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795" indent="-229235">
              <a:lnSpc>
                <a:spcPct val="144400"/>
              </a:lnSpc>
              <a:spcBef>
                <a:spcPts val="85"/>
              </a:spcBef>
              <a:buFont typeface="Symbol"/>
              <a:buChar char=""/>
              <a:tabLst>
                <a:tab pos="241935" algn="l"/>
              </a:tabLst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shelf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milk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everyday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consumption.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>
              <a:lnSpc>
                <a:spcPct val="143700"/>
              </a:lnSpc>
              <a:spcBef>
                <a:spcPts val="95"/>
              </a:spcBef>
              <a:buFont typeface="Symbol"/>
              <a:buChar char=""/>
              <a:tabLst>
                <a:tab pos="241935" algn="l"/>
              </a:tabLst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pasteurization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certain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heat-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nutrients, processed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retains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essential vitamins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minerals, contributing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065">
              <a:lnSpc>
                <a:spcPct val="143700"/>
              </a:lnSpc>
              <a:tabLst>
                <a:tab pos="783590" algn="l"/>
                <a:tab pos="2292985" algn="l"/>
                <a:tab pos="2835910" algn="l"/>
                <a:tab pos="4164965" algn="l"/>
                <a:tab pos="5613400" algn="l"/>
              </a:tabLst>
            </a:pPr>
            <a:r>
              <a:rPr sz="13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3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3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</a:t>
            </a:r>
            <a:r>
              <a:rPr sz="13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3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3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3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sz="13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NDU</a:t>
            </a:r>
            <a:r>
              <a:rPr sz="13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3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5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5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3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135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3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3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3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  <a:r>
              <a:rPr sz="13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sz="13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715" indent="-229235" algn="just">
              <a:lnSpc>
                <a:spcPct val="143700"/>
              </a:lnSpc>
              <a:buFont typeface="Symbol"/>
              <a:buChar char=""/>
              <a:tabLst>
                <a:tab pos="241935" algn="l"/>
              </a:tabLst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Heated and processed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undergone pasteurization,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kills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harmful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pathogens,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</a:t>
            </a:r>
            <a:r>
              <a:rPr sz="12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</a:t>
            </a:r>
            <a:r>
              <a:rPr sz="12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1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milk,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160" indent="-229235" algn="just">
              <a:lnSpc>
                <a:spcPct val="144400"/>
              </a:lnSpc>
              <a:spcBef>
                <a:spcPts val="85"/>
              </a:spcBef>
              <a:buFont typeface="Symbol"/>
              <a:buChar char=""/>
              <a:tabLst>
                <a:tab pos="241935" algn="l"/>
              </a:tabLst>
            </a:pP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Shelf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milk has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shelf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due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pasteurization and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homogenization,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milk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shelf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sz="12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immediate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refrigeration.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7012</Words>
  <Application>Microsoft Office PowerPoint</Application>
  <PresentationFormat>Custom</PresentationFormat>
  <Paragraphs>634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CONTENTS</vt:lpstr>
      <vt:lpstr>PowerPoint Presentation</vt:lpstr>
      <vt:lpstr>CHAPTER 1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301 AKRAM BASHA</cp:lastModifiedBy>
  <cp:revision>5</cp:revision>
  <dcterms:created xsi:type="dcterms:W3CDTF">2024-03-26T06:58:00Z</dcterms:created>
  <dcterms:modified xsi:type="dcterms:W3CDTF">2024-03-27T04:58:28Z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2024-03-26T00:00:00Z</vt:filetime>
  </property>
</Properties>
</file>