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8455BBD-378B-463B-980B-DF406EBBAD8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59F618E-0FE2-4DC6-BD46-B87C7A0E7E8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337548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9F618E-0FE2-4DC6-BD46-B87C7A0E7E8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271279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9F618E-0FE2-4DC6-BD46-B87C7A0E7E8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57522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9F618E-0FE2-4DC6-BD46-B87C7A0E7E8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267145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9F618E-0FE2-4DC6-BD46-B87C7A0E7E8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423910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59F618E-0FE2-4DC6-BD46-B87C7A0E7E82}"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403405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59F618E-0FE2-4DC6-BD46-B87C7A0E7E82}"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226141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59F618E-0FE2-4DC6-BD46-B87C7A0E7E82}"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424437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F618E-0FE2-4DC6-BD46-B87C7A0E7E82}"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20368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9F618E-0FE2-4DC6-BD46-B87C7A0E7E82}"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1115851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9F618E-0FE2-4DC6-BD46-B87C7A0E7E82}"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05B8B-F139-4831-97B3-22867B1D1D3C}" type="slidenum">
              <a:rPr lang="en-IN" smtClean="0"/>
              <a:t>‹#›</a:t>
            </a:fld>
            <a:endParaRPr lang="en-IN"/>
          </a:p>
        </p:txBody>
      </p:sp>
    </p:spTree>
    <p:extLst>
      <p:ext uri="{BB962C8B-B14F-4D97-AF65-F5344CB8AC3E}">
        <p14:creationId xmlns:p14="http://schemas.microsoft.com/office/powerpoint/2010/main" val="124363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F618E-0FE2-4DC6-BD46-B87C7A0E7E82}" type="datetimeFigureOut">
              <a:rPr lang="en-IN" smtClean="0"/>
              <a:t>09-04-2023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05B8B-F139-4831-97B3-22867B1D1D3C}" type="slidenum">
              <a:rPr lang="en-IN" smtClean="0"/>
              <a:t>‹#›</a:t>
            </a:fld>
            <a:endParaRPr lang="en-IN"/>
          </a:p>
        </p:txBody>
      </p:sp>
    </p:spTree>
    <p:extLst>
      <p:ext uri="{BB962C8B-B14F-4D97-AF65-F5344CB8AC3E}">
        <p14:creationId xmlns:p14="http://schemas.microsoft.com/office/powerpoint/2010/main" val="2077497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316915" cy="1963737"/>
          </a:xfrm>
        </p:spPr>
        <p:txBody>
          <a:bodyPr/>
          <a:lstStyle/>
          <a:p>
            <a:r>
              <a:rPr lang="en-US" b="1" u="sng" dirty="0"/>
              <a:t>Automatic solar panel wet cleaning robot</a:t>
            </a:r>
            <a:endParaRPr lang="en-IN" b="1" u="sng" dirty="0"/>
          </a:p>
        </p:txBody>
      </p:sp>
      <p:sp>
        <p:nvSpPr>
          <p:cNvPr id="3" name="Subtitle 2"/>
          <p:cNvSpPr>
            <a:spLocks noGrp="1"/>
          </p:cNvSpPr>
          <p:nvPr>
            <p:ph type="subTitle" idx="1"/>
          </p:nvPr>
        </p:nvSpPr>
        <p:spPr>
          <a:xfrm>
            <a:off x="1524000" y="3602038"/>
            <a:ext cx="3390900" cy="1655762"/>
          </a:xfrm>
        </p:spPr>
        <p:txBody>
          <a:bodyPr>
            <a:normAutofit/>
          </a:bodyPr>
          <a:lstStyle/>
          <a:p>
            <a:pPr algn="l"/>
            <a:r>
              <a:rPr lang="en-US" u="sng" dirty="0"/>
              <a:t>BATCH MEMBERS :    </a:t>
            </a:r>
          </a:p>
          <a:p>
            <a:pPr algn="l"/>
            <a:r>
              <a:rPr lang="en-US" sz="2000" dirty="0"/>
              <a:t>1)G. THANUJA</a:t>
            </a:r>
          </a:p>
          <a:p>
            <a:pPr algn="l"/>
            <a:r>
              <a:rPr lang="en-US" sz="2000" dirty="0"/>
              <a:t>2)P. MADHU VANDHINI</a:t>
            </a:r>
            <a:endParaRPr lang="en-IN" sz="2000" dirty="0"/>
          </a:p>
        </p:txBody>
      </p:sp>
      <p:sp>
        <p:nvSpPr>
          <p:cNvPr id="4" name="TextBox 3"/>
          <p:cNvSpPr txBox="1"/>
          <p:nvPr/>
        </p:nvSpPr>
        <p:spPr>
          <a:xfrm>
            <a:off x="6075485" y="3602038"/>
            <a:ext cx="6031523" cy="1107996"/>
          </a:xfrm>
          <a:prstGeom prst="rect">
            <a:avLst/>
          </a:prstGeom>
          <a:noFill/>
        </p:spPr>
        <p:txBody>
          <a:bodyPr wrap="square" rtlCol="0">
            <a:spAutoFit/>
          </a:bodyPr>
          <a:lstStyle/>
          <a:p>
            <a:r>
              <a:rPr lang="en-US" sz="2400" u="sng" dirty="0"/>
              <a:t>GUIDED BY </a:t>
            </a:r>
            <a:r>
              <a:rPr lang="en-US" dirty="0"/>
              <a:t>:</a:t>
            </a:r>
          </a:p>
          <a:p>
            <a:endParaRPr lang="en-US" dirty="0"/>
          </a:p>
          <a:p>
            <a:r>
              <a:rPr lang="en-US" sz="2400" dirty="0"/>
              <a:t>Mrs. </a:t>
            </a:r>
            <a:r>
              <a:rPr lang="en-US" sz="2400" dirty="0" err="1"/>
              <a:t>S.Pushpa</a:t>
            </a:r>
            <a:r>
              <a:rPr lang="en-US" sz="2400" dirty="0"/>
              <a:t> (Assistant professor/EEE</a:t>
            </a:r>
            <a:r>
              <a:rPr lang="en-US" dirty="0"/>
              <a:t>)</a:t>
            </a:r>
            <a:endParaRPr lang="en-IN" dirty="0"/>
          </a:p>
        </p:txBody>
      </p:sp>
    </p:spTree>
    <p:extLst>
      <p:ext uri="{BB962C8B-B14F-4D97-AF65-F5344CB8AC3E}">
        <p14:creationId xmlns:p14="http://schemas.microsoft.com/office/powerpoint/2010/main" val="85492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293495"/>
          </a:xfrm>
        </p:spPr>
        <p:txBody>
          <a:bodyPr>
            <a:normAutofit/>
          </a:bodyPr>
          <a:lstStyle/>
          <a:p>
            <a:r>
              <a:rPr lang="en-US" sz="2000" i="1" dirty="0"/>
              <a:t>LCD is a flat display technology, stands for "Liquid Crystal Display," which is generally used in computer monitors, instrument panels, cell phones, digital cameras, TVs, laptops, tablets, and calculators. It is a thin display device that offers support for large resolutions and better picture quality. </a:t>
            </a:r>
            <a:endParaRPr lang="en-IN" sz="2000" i="1" dirty="0"/>
          </a:p>
        </p:txBody>
      </p:sp>
      <p:sp>
        <p:nvSpPr>
          <p:cNvPr id="4" name="Title 3"/>
          <p:cNvSpPr>
            <a:spLocks noGrp="1"/>
          </p:cNvSpPr>
          <p:nvPr>
            <p:ph type="title"/>
          </p:nvPr>
        </p:nvSpPr>
        <p:spPr/>
        <p:txBody>
          <a:bodyPr/>
          <a:lstStyle/>
          <a:p>
            <a:r>
              <a:rPr lang="en-US" dirty="0"/>
              <a:t>6. </a:t>
            </a:r>
            <a:r>
              <a:rPr lang="en-US" u="sng" dirty="0"/>
              <a:t>LCD – LIQUID CRYSTAL DISPLAY </a:t>
            </a:r>
            <a:endParaRPr lang="en-IN" u="sng" dirty="0"/>
          </a:p>
        </p:txBody>
      </p:sp>
      <p:sp>
        <p:nvSpPr>
          <p:cNvPr id="5" name="TextBox 4"/>
          <p:cNvSpPr txBox="1"/>
          <p:nvPr/>
        </p:nvSpPr>
        <p:spPr>
          <a:xfrm>
            <a:off x="995680" y="3254057"/>
            <a:ext cx="9890760" cy="769441"/>
          </a:xfrm>
          <a:prstGeom prst="rect">
            <a:avLst/>
          </a:prstGeom>
          <a:noFill/>
        </p:spPr>
        <p:txBody>
          <a:bodyPr wrap="square" rtlCol="0">
            <a:spAutoFit/>
          </a:bodyPr>
          <a:lstStyle/>
          <a:p>
            <a:r>
              <a:rPr lang="en-US" sz="4400" dirty="0">
                <a:latin typeface="+mj-lt"/>
              </a:rPr>
              <a:t>7</a:t>
            </a:r>
            <a:r>
              <a:rPr lang="en-US" dirty="0">
                <a:latin typeface="+mj-lt"/>
              </a:rPr>
              <a:t> . </a:t>
            </a:r>
            <a:r>
              <a:rPr lang="en-US" sz="4400" u="sng" dirty="0">
                <a:latin typeface="+mj-lt"/>
              </a:rPr>
              <a:t>VOLTAGE DIVIDER </a:t>
            </a:r>
            <a:endParaRPr lang="en-IN" sz="4400" u="sng" dirty="0">
              <a:latin typeface="+mj-lt"/>
            </a:endParaRPr>
          </a:p>
        </p:txBody>
      </p:sp>
      <p:sp>
        <p:nvSpPr>
          <p:cNvPr id="6" name="TextBox 5"/>
          <p:cNvSpPr txBox="1"/>
          <p:nvPr/>
        </p:nvSpPr>
        <p:spPr>
          <a:xfrm>
            <a:off x="995680" y="4297680"/>
            <a:ext cx="10139680" cy="1015663"/>
          </a:xfrm>
          <a:prstGeom prst="rect">
            <a:avLst/>
          </a:prstGeom>
          <a:noFill/>
        </p:spPr>
        <p:txBody>
          <a:bodyPr wrap="square" rtlCol="0">
            <a:spAutoFit/>
          </a:bodyPr>
          <a:lstStyle/>
          <a:p>
            <a:r>
              <a:rPr lang="en-US" sz="2000" i="1" dirty="0"/>
              <a:t>A voltage divider is </a:t>
            </a:r>
            <a:r>
              <a:rPr lang="en-US" sz="2000" b="1" i="1" dirty="0"/>
              <a:t>a simple circuit which turns a large voltage into a smaller one</a:t>
            </a:r>
            <a:r>
              <a:rPr lang="en-US" sz="2000" i="1" dirty="0"/>
              <a:t>. Using just two series resistors and an input voltage, we can create an output voltage that is a fraction of the input. Voltage dividers are one of the most fundamental circuits in electronics</a:t>
            </a:r>
            <a:r>
              <a:rPr lang="en-US" sz="2000" dirty="0"/>
              <a:t>.</a:t>
            </a:r>
            <a:endParaRPr lang="en-IN" sz="2000" dirty="0"/>
          </a:p>
        </p:txBody>
      </p:sp>
    </p:spTree>
    <p:extLst>
      <p:ext uri="{BB962C8B-B14F-4D97-AF65-F5344CB8AC3E}">
        <p14:creationId xmlns:p14="http://schemas.microsoft.com/office/powerpoint/2010/main" val="50339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a:t>
            </a:r>
            <a:r>
              <a:rPr lang="en-US" u="sng" dirty="0"/>
              <a:t>DC MOTOR</a:t>
            </a:r>
            <a:endParaRPr lang="en-IN" u="sng" dirty="0"/>
          </a:p>
        </p:txBody>
      </p:sp>
      <p:sp>
        <p:nvSpPr>
          <p:cNvPr id="3" name="Content Placeholder 2"/>
          <p:cNvSpPr>
            <a:spLocks noGrp="1"/>
          </p:cNvSpPr>
          <p:nvPr>
            <p:ph idx="1"/>
          </p:nvPr>
        </p:nvSpPr>
        <p:spPr>
          <a:xfrm>
            <a:off x="838200" y="1825625"/>
            <a:ext cx="10515600" cy="1811655"/>
          </a:xfrm>
        </p:spPr>
        <p:txBody>
          <a:bodyPr>
            <a:normAutofit/>
          </a:bodyPr>
          <a:lstStyle/>
          <a:p>
            <a:pPr marL="0" indent="0">
              <a:buNone/>
            </a:pPr>
            <a:r>
              <a:rPr lang="en-US" sz="2000" i="1" dirty="0"/>
              <a:t>A </a:t>
            </a:r>
            <a:r>
              <a:rPr lang="en-US" sz="2000" b="1" i="1" dirty="0"/>
              <a:t>DC motor</a:t>
            </a:r>
            <a:r>
              <a:rPr lang="en-US" sz="2000" i="1" dirty="0"/>
              <a:t> is any of a class of rotary electrical motors that converts direct current (DC) electrical energy into mechanical energy. The most common types rely on the forces produced by induced magnetic fields due to flowing current in the coil. Nearly all types of DC motors have some internal mechanism, either electromechanical or electronic, to periodically change the direction of current in part of the motor.</a:t>
            </a:r>
            <a:endParaRPr lang="en-IN" sz="2000" i="1" dirty="0"/>
          </a:p>
        </p:txBody>
      </p:sp>
      <p:sp>
        <p:nvSpPr>
          <p:cNvPr id="4" name="TextBox 3"/>
          <p:cNvSpPr txBox="1"/>
          <p:nvPr/>
        </p:nvSpPr>
        <p:spPr>
          <a:xfrm>
            <a:off x="838200" y="3667482"/>
            <a:ext cx="10292080" cy="769441"/>
          </a:xfrm>
          <a:prstGeom prst="rect">
            <a:avLst/>
          </a:prstGeom>
          <a:noFill/>
        </p:spPr>
        <p:txBody>
          <a:bodyPr wrap="square" rtlCol="0">
            <a:spAutoFit/>
          </a:bodyPr>
          <a:lstStyle/>
          <a:p>
            <a:r>
              <a:rPr lang="en-US" sz="4400" u="sng" dirty="0">
                <a:latin typeface="+mj-lt"/>
              </a:rPr>
              <a:t>9. Wiper mechanism</a:t>
            </a:r>
            <a:endParaRPr lang="en-IN" sz="4400" u="sng" dirty="0">
              <a:latin typeface="+mj-lt"/>
            </a:endParaRPr>
          </a:p>
        </p:txBody>
      </p:sp>
      <p:sp>
        <p:nvSpPr>
          <p:cNvPr id="5" name="TextBox 4"/>
          <p:cNvSpPr txBox="1"/>
          <p:nvPr/>
        </p:nvSpPr>
        <p:spPr>
          <a:xfrm>
            <a:off x="975360" y="4643120"/>
            <a:ext cx="9692640" cy="1323439"/>
          </a:xfrm>
          <a:prstGeom prst="rect">
            <a:avLst/>
          </a:prstGeom>
          <a:noFill/>
        </p:spPr>
        <p:txBody>
          <a:bodyPr wrap="square" rtlCol="0">
            <a:spAutoFit/>
          </a:bodyPr>
          <a:lstStyle/>
          <a:p>
            <a:r>
              <a:rPr lang="en-US" sz="2000" i="1" dirty="0"/>
              <a:t>Windshield wipers are </a:t>
            </a:r>
            <a:r>
              <a:rPr lang="en-US" sz="2000" b="1" i="1" dirty="0"/>
              <a:t>operated by an electric motor.</a:t>
            </a:r>
            <a:r>
              <a:rPr lang="en-US" sz="2000" i="1" dirty="0"/>
              <a:t> </a:t>
            </a:r>
            <a:r>
              <a:rPr lang="en-US" sz="2000" b="1" i="1" dirty="0"/>
              <a:t>The electric motor is attached to a worm gear, which transmits the necessary force to a long rod that sets the wiper arms in motion</a:t>
            </a:r>
            <a:r>
              <a:rPr lang="en-US" sz="2000" i="1" dirty="0"/>
              <a:t>. The worm gear is able to generate the force required to move the wipers as fast as they need to move.</a:t>
            </a:r>
            <a:endParaRPr lang="en-IN" sz="2000" i="1" dirty="0"/>
          </a:p>
        </p:txBody>
      </p:sp>
    </p:spTree>
    <p:extLst>
      <p:ext uri="{BB962C8B-B14F-4D97-AF65-F5344CB8AC3E}">
        <p14:creationId xmlns:p14="http://schemas.microsoft.com/office/powerpoint/2010/main" val="296242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 </a:t>
            </a:r>
            <a:r>
              <a:rPr lang="en-US" u="sng" dirty="0"/>
              <a:t>Power supply module</a:t>
            </a:r>
            <a:endParaRPr lang="en-IN" u="sng" dirty="0"/>
          </a:p>
        </p:txBody>
      </p:sp>
      <p:sp>
        <p:nvSpPr>
          <p:cNvPr id="3" name="Content Placeholder 2"/>
          <p:cNvSpPr>
            <a:spLocks noGrp="1"/>
          </p:cNvSpPr>
          <p:nvPr>
            <p:ph idx="1"/>
          </p:nvPr>
        </p:nvSpPr>
        <p:spPr>
          <a:xfrm>
            <a:off x="838200" y="3495040"/>
            <a:ext cx="9657080" cy="2909888"/>
          </a:xfrm>
        </p:spPr>
        <p:txBody>
          <a:bodyPr>
            <a:normAutofit/>
          </a:bodyPr>
          <a:lstStyle/>
          <a:p>
            <a:r>
              <a:rPr lang="en-US" sz="2400" i="1" dirty="0"/>
              <a:t>A power supply (sometimes known as a power supply unit or PSU) is a device or system</a:t>
            </a:r>
          </a:p>
          <a:p>
            <a:r>
              <a:rPr lang="en-US" sz="2400" i="1" dirty="0"/>
              <a:t>that supplies electrical or other types of energy to an output load or group of loads. The term is</a:t>
            </a:r>
          </a:p>
          <a:p>
            <a:r>
              <a:rPr lang="en-US" sz="2400" i="1" dirty="0"/>
              <a:t>most commonly applied to electrical energy supplies, less often to mechanical ones, and rarely</a:t>
            </a:r>
          </a:p>
          <a:p>
            <a:r>
              <a:rPr lang="en-US" sz="2400" i="1" dirty="0"/>
              <a:t>to others.</a:t>
            </a:r>
          </a:p>
        </p:txBody>
      </p:sp>
      <p:pic>
        <p:nvPicPr>
          <p:cNvPr id="6" name="Picture 2" descr="PSU-block-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4" y="1690688"/>
            <a:ext cx="7355203" cy="1540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4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102" y="365126"/>
            <a:ext cx="4842588" cy="679904"/>
          </a:xfrm>
        </p:spPr>
        <p:txBody>
          <a:bodyPr>
            <a:normAutofit fontScale="90000"/>
          </a:bodyPr>
          <a:lstStyle/>
          <a:p>
            <a:r>
              <a:rPr lang="en-US" sz="3600" u="sng" dirty="0"/>
              <a:t>CIRCUIT DIAGRAM</a:t>
            </a:r>
            <a:r>
              <a:rPr lang="en-US" dirty="0"/>
              <a:t>:</a:t>
            </a:r>
            <a:endParaRPr lang="en-IN" dirty="0"/>
          </a:p>
        </p:txBody>
      </p:sp>
      <p:pic>
        <p:nvPicPr>
          <p:cNvPr id="5" name="Content Placeholder 4"/>
          <p:cNvPicPr>
            <a:picLocks noGrp="1" noChangeAspect="1"/>
          </p:cNvPicPr>
          <p:nvPr>
            <p:ph idx="1"/>
          </p:nvPr>
        </p:nvPicPr>
        <p:blipFill>
          <a:blip r:embed="rId2"/>
          <a:stretch>
            <a:fillRect/>
          </a:stretch>
        </p:blipFill>
        <p:spPr>
          <a:xfrm>
            <a:off x="2369976" y="1045030"/>
            <a:ext cx="8360228" cy="5355770"/>
          </a:xfrm>
          <a:prstGeom prst="rect">
            <a:avLst/>
          </a:prstGeom>
        </p:spPr>
      </p:pic>
    </p:spTree>
    <p:extLst>
      <p:ext uri="{BB962C8B-B14F-4D97-AF65-F5344CB8AC3E}">
        <p14:creationId xmlns:p14="http://schemas.microsoft.com/office/powerpoint/2010/main" val="22276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SOFTWARE REQUIREMENT:</a:t>
            </a:r>
            <a:endParaRPr lang="en-IN" u="sng" dirty="0"/>
          </a:p>
        </p:txBody>
      </p:sp>
      <p:sp>
        <p:nvSpPr>
          <p:cNvPr id="3" name="Content Placeholder 2"/>
          <p:cNvSpPr>
            <a:spLocks noGrp="1"/>
          </p:cNvSpPr>
          <p:nvPr>
            <p:ph idx="1"/>
          </p:nvPr>
        </p:nvSpPr>
        <p:spPr/>
        <p:txBody>
          <a:bodyPr/>
          <a:lstStyle/>
          <a:p>
            <a:pPr marL="342900" lvl="0" indent="-342900">
              <a:lnSpc>
                <a:spcPct val="115000"/>
              </a:lnSpc>
              <a:buFont typeface="Symbol" panose="05050102010706020507" pitchFamily="18" charset="2"/>
              <a:buChar char=""/>
            </a:pPr>
            <a:r>
              <a:rPr lang="en-US" i="1" dirty="0">
                <a:latin typeface="Times New Roman" panose="02020603050405020304" pitchFamily="18" charset="0"/>
                <a:ea typeface="Calibri" panose="020F0502020204030204" pitchFamily="34" charset="0"/>
                <a:cs typeface="Latha" panose="020B0604020202020204" pitchFamily="34" charset="0"/>
              </a:rPr>
              <a:t>MPLAB-IDE.</a:t>
            </a:r>
          </a:p>
          <a:p>
            <a:pPr marL="342900" lvl="0" indent="-342900">
              <a:lnSpc>
                <a:spcPct val="115000"/>
              </a:lnSpc>
              <a:spcAft>
                <a:spcPts val="1000"/>
              </a:spcAft>
              <a:buFont typeface="Symbol" panose="05050102010706020507" pitchFamily="18" charset="2"/>
              <a:buChar char=""/>
            </a:pPr>
            <a:r>
              <a:rPr lang="en-US" i="1" dirty="0">
                <a:latin typeface="Times New Roman" panose="02020603050405020304" pitchFamily="18" charset="0"/>
                <a:ea typeface="Calibri" panose="020F0502020204030204" pitchFamily="34" charset="0"/>
                <a:cs typeface="Latha" panose="020B0604020202020204" pitchFamily="34" charset="0"/>
              </a:rPr>
              <a:t>EMBEDDED</a:t>
            </a:r>
            <a:r>
              <a:rPr lang="en-US" dirty="0">
                <a:latin typeface="Times New Roman" panose="02020603050405020304" pitchFamily="18" charset="0"/>
                <a:ea typeface="Calibri" panose="020F0502020204030204" pitchFamily="34" charset="0"/>
                <a:cs typeface="Latha" panose="020B0604020202020204" pitchFamily="34" charset="0"/>
              </a:rPr>
              <a:t> C</a:t>
            </a:r>
            <a:endParaRPr lang="en-IN" dirty="0"/>
          </a:p>
        </p:txBody>
      </p:sp>
    </p:spTree>
    <p:extLst>
      <p:ext uri="{BB962C8B-B14F-4D97-AF65-F5344CB8AC3E}">
        <p14:creationId xmlns:p14="http://schemas.microsoft.com/office/powerpoint/2010/main" val="344437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EXISTING SYSTEM </a:t>
            </a:r>
            <a:r>
              <a:rPr lang="en-US" i="1" dirty="0"/>
              <a:t>:</a:t>
            </a:r>
            <a:endParaRPr lang="en-IN" i="1" dirty="0"/>
          </a:p>
        </p:txBody>
      </p:sp>
      <p:sp>
        <p:nvSpPr>
          <p:cNvPr id="3" name="Content Placeholder 2"/>
          <p:cNvSpPr>
            <a:spLocks noGrp="1"/>
          </p:cNvSpPr>
          <p:nvPr>
            <p:ph idx="1"/>
          </p:nvPr>
        </p:nvSpPr>
        <p:spPr/>
        <p:txBody>
          <a:bodyPr>
            <a:normAutofit/>
          </a:bodyPr>
          <a:lstStyle/>
          <a:p>
            <a:r>
              <a:rPr lang="en-US" i="1" dirty="0"/>
              <a:t>With the old setup, solar panel cleaning was done manually. The effectiveness of solar panels degrades for many reasons, including human mistake, bird </a:t>
            </a:r>
            <a:r>
              <a:rPr lang="en-US" i="1" dirty="0" err="1"/>
              <a:t>faeces</a:t>
            </a:r>
            <a:r>
              <a:rPr lang="en-US" i="1" dirty="0"/>
              <a:t>, dust, </a:t>
            </a:r>
            <a:r>
              <a:rPr lang="en-US" i="1" dirty="0" err="1"/>
              <a:t>anddebris</a:t>
            </a:r>
            <a:r>
              <a:rPr lang="en-US" i="1" dirty="0"/>
              <a:t> that accumulates on the panels' surfaces.</a:t>
            </a:r>
          </a:p>
          <a:p>
            <a:r>
              <a:rPr lang="en-US" i="1" dirty="0"/>
              <a:t> Moreover, solar panels are harmed since they are not regularly cleaned. Losses in the</a:t>
            </a:r>
          </a:p>
          <a:p>
            <a:r>
              <a:rPr lang="en-US" i="1" dirty="0"/>
              <a:t>system are also exacerbated by the fact that mechanically cleaning the solar panels causes wear and tear.</a:t>
            </a:r>
          </a:p>
          <a:p>
            <a:r>
              <a:rPr lang="en-US" i="1" dirty="0"/>
              <a:t> Also, the system efficiency is dropping, therefore it's not very efficient in terms </a:t>
            </a:r>
            <a:r>
              <a:rPr lang="en-US" i="1" dirty="0" err="1"/>
              <a:t>ofenergy</a:t>
            </a:r>
            <a:r>
              <a:rPr lang="en-US" i="1" dirty="0"/>
              <a:t> use.</a:t>
            </a:r>
            <a:endParaRPr lang="en-IN" i="1" dirty="0"/>
          </a:p>
        </p:txBody>
      </p:sp>
    </p:spTree>
    <p:extLst>
      <p:ext uri="{BB962C8B-B14F-4D97-AF65-F5344CB8AC3E}">
        <p14:creationId xmlns:p14="http://schemas.microsoft.com/office/powerpoint/2010/main" val="366999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PROPOSED METHOD :</a:t>
            </a:r>
            <a:endParaRPr lang="en-IN" u="sng" dirty="0"/>
          </a:p>
        </p:txBody>
      </p:sp>
      <p:sp>
        <p:nvSpPr>
          <p:cNvPr id="3" name="Content Placeholder 2"/>
          <p:cNvSpPr>
            <a:spLocks noGrp="1"/>
          </p:cNvSpPr>
          <p:nvPr>
            <p:ph idx="1"/>
          </p:nvPr>
        </p:nvSpPr>
        <p:spPr>
          <a:xfrm>
            <a:off x="838200" y="1825625"/>
            <a:ext cx="10675776" cy="3063616"/>
          </a:xfrm>
        </p:spPr>
        <p:txBody>
          <a:bodyPr>
            <a:noAutofit/>
          </a:bodyPr>
          <a:lstStyle/>
          <a:p>
            <a:r>
              <a:rPr lang="en-US" sz="2000" i="1" dirty="0"/>
              <a:t>The suggested system includes a PIC microcontroller, a solar panel, a light-dependent resistor,</a:t>
            </a:r>
          </a:p>
          <a:p>
            <a:pPr marL="0" indent="0">
              <a:buNone/>
            </a:pPr>
            <a:r>
              <a:rPr lang="en-US" sz="2000" i="1" dirty="0"/>
              <a:t>a relay, an LCD display, and infrared (IR) technology. </a:t>
            </a:r>
          </a:p>
          <a:p>
            <a:r>
              <a:rPr lang="en-US" sz="2000" i="1" dirty="0"/>
              <a:t>The PIC microcontroller is the brains of this operation.</a:t>
            </a:r>
          </a:p>
          <a:p>
            <a:r>
              <a:rPr lang="en-US" sz="2000" i="1" dirty="0"/>
              <a:t> An LDR is used to determine whether day or night conditions currently exist</a:t>
            </a:r>
          </a:p>
          <a:p>
            <a:pPr marL="0" indent="0">
              <a:buNone/>
            </a:pPr>
            <a:r>
              <a:rPr lang="en-US" sz="2000" i="1" dirty="0"/>
              <a:t>in the atmosphere.</a:t>
            </a:r>
          </a:p>
          <a:p>
            <a:r>
              <a:rPr lang="en-US" sz="2000" i="1" dirty="0"/>
              <a:t> A voltage divider and an analogue to digital converter are used to send data</a:t>
            </a:r>
          </a:p>
          <a:p>
            <a:pPr marL="0" indent="0">
              <a:buNone/>
            </a:pPr>
            <a:r>
              <a:rPr lang="en-US" sz="2000" i="1" dirty="0"/>
              <a:t>from the LDR and the solar panel to the microcontroller. </a:t>
            </a:r>
          </a:p>
          <a:p>
            <a:r>
              <a:rPr lang="en-US" sz="2000" i="1" dirty="0"/>
              <a:t>Whereas an ADC takes an analogue voltage and converts it to a digital number proportional to its magnitude, a voltage divider is a passive linear circuit that creates an output value that is a fraction of its input voltage.</a:t>
            </a:r>
            <a:endParaRPr lang="en-IN" sz="2000" i="1" dirty="0"/>
          </a:p>
        </p:txBody>
      </p:sp>
    </p:spTree>
    <p:extLst>
      <p:ext uri="{BB962C8B-B14F-4D97-AF65-F5344CB8AC3E}">
        <p14:creationId xmlns:p14="http://schemas.microsoft.com/office/powerpoint/2010/main" val="418977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539" y="929886"/>
            <a:ext cx="10515600" cy="4351338"/>
          </a:xfrm>
        </p:spPr>
        <p:txBody>
          <a:bodyPr>
            <a:normAutofit fontScale="92500" lnSpcReduction="20000"/>
          </a:bodyPr>
          <a:lstStyle/>
          <a:p>
            <a:r>
              <a:rPr lang="en-US" i="1" dirty="0"/>
              <a:t>An infrared (IR) sensor is integrated into the system, automating the cleaning mechanism with properly shaped wipers, whose action covers the surface of the panels throughout the wiper's sweep cycle. </a:t>
            </a:r>
          </a:p>
          <a:p>
            <a:r>
              <a:rPr lang="en-US" i="1" dirty="0"/>
              <a:t>A motor drives the wiper in a wiper system, causing it to move horizontally across</a:t>
            </a:r>
          </a:p>
          <a:p>
            <a:r>
              <a:rPr lang="en-US" i="1" dirty="0"/>
              <a:t>the windscreen. While the solar panel charges the energy storage device during the day, that device provides electricity to the motor at night.</a:t>
            </a:r>
          </a:p>
          <a:p>
            <a:endParaRPr lang="en-US" i="1" dirty="0"/>
          </a:p>
          <a:p>
            <a:r>
              <a:rPr lang="en-US" i="1" dirty="0"/>
              <a:t>The panel's voltage is measured with the help of the voltage sensors. The efficiency of a solar PV module, For processing and transmission to the user via the GSM module, the microcontroller plays a crucial role in real-time monitoring and decision making.</a:t>
            </a:r>
            <a:endParaRPr lang="en-IN" i="1" dirty="0"/>
          </a:p>
        </p:txBody>
      </p:sp>
    </p:spTree>
    <p:extLst>
      <p:ext uri="{BB962C8B-B14F-4D97-AF65-F5344CB8AC3E}">
        <p14:creationId xmlns:p14="http://schemas.microsoft.com/office/powerpoint/2010/main" val="86177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BLOCK DIAGRAM </a:t>
            </a:r>
            <a:r>
              <a:rPr lang="en-US" dirty="0"/>
              <a:t>:</a:t>
            </a:r>
            <a:endParaRPr lang="en-IN" dirty="0"/>
          </a:p>
        </p:txBody>
      </p:sp>
      <p:pic>
        <p:nvPicPr>
          <p:cNvPr id="4" name="Content Placeholder 4">
            <a:extLst>
              <a:ext uri="{FF2B5EF4-FFF2-40B4-BE49-F238E27FC236}">
                <a16:creationId xmlns:a16="http://schemas.microsoft.com/office/drawing/2014/main" id="{F452C0A8-E489-EA9F-9BDF-64E0663890EF}"/>
              </a:ext>
            </a:extLst>
          </p:cNvPr>
          <p:cNvPicPr>
            <a:picLocks noGrp="1" noChangeAspect="1"/>
          </p:cNvPicPr>
          <p:nvPr>
            <p:ph idx="1"/>
          </p:nvPr>
        </p:nvPicPr>
        <p:blipFill>
          <a:blip r:embed="rId2"/>
          <a:stretch>
            <a:fillRect/>
          </a:stretch>
        </p:blipFill>
        <p:spPr>
          <a:xfrm>
            <a:off x="3596547" y="1825624"/>
            <a:ext cx="5223896" cy="4547183"/>
          </a:xfrm>
          <a:prstGeom prst="rect">
            <a:avLst/>
          </a:prstGeom>
        </p:spPr>
      </p:pic>
    </p:spTree>
    <p:extLst>
      <p:ext uri="{BB962C8B-B14F-4D97-AF65-F5344CB8AC3E}">
        <p14:creationId xmlns:p14="http://schemas.microsoft.com/office/powerpoint/2010/main" val="338613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HARDWARE CIRCUIT </a:t>
            </a:r>
            <a:r>
              <a:rPr lang="en-US" dirty="0"/>
              <a:t>:</a:t>
            </a:r>
            <a:endParaRPr lang="en-IN" dirty="0"/>
          </a:p>
        </p:txBody>
      </p:sp>
      <p:pic>
        <p:nvPicPr>
          <p:cNvPr id="8" name="Content Placeholder 7">
            <a:extLst>
              <a:ext uri="{FF2B5EF4-FFF2-40B4-BE49-F238E27FC236}">
                <a16:creationId xmlns:a16="http://schemas.microsoft.com/office/drawing/2014/main" id="{92947CF1-6C47-C62E-ED66-5CC4BBCBB27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3575" y="1864702"/>
            <a:ext cx="3263503" cy="4351338"/>
          </a:xfrm>
        </p:spPr>
      </p:pic>
      <p:pic>
        <p:nvPicPr>
          <p:cNvPr id="10" name="Picture 9">
            <a:extLst>
              <a:ext uri="{FF2B5EF4-FFF2-40B4-BE49-F238E27FC236}">
                <a16:creationId xmlns:a16="http://schemas.microsoft.com/office/drawing/2014/main" id="{135A208C-F5CF-74FF-A5A0-7E75E736BF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662" y="2133600"/>
            <a:ext cx="4371405" cy="3278554"/>
          </a:xfrm>
          <a:prstGeom prst="rect">
            <a:avLst/>
          </a:prstGeom>
        </p:spPr>
      </p:pic>
    </p:spTree>
    <p:extLst>
      <p:ext uri="{BB962C8B-B14F-4D97-AF65-F5344CB8AC3E}">
        <p14:creationId xmlns:p14="http://schemas.microsoft.com/office/powerpoint/2010/main" val="167419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ABSTRACTION</a:t>
            </a:r>
            <a:r>
              <a:rPr lang="en-US" dirty="0"/>
              <a:t>:</a:t>
            </a:r>
            <a:endParaRPr lang="en-IN" dirty="0"/>
          </a:p>
        </p:txBody>
      </p:sp>
      <p:sp>
        <p:nvSpPr>
          <p:cNvPr id="3" name="Content Placeholder 2"/>
          <p:cNvSpPr>
            <a:spLocks noGrp="1"/>
          </p:cNvSpPr>
          <p:nvPr>
            <p:ph idx="1"/>
          </p:nvPr>
        </p:nvSpPr>
        <p:spPr>
          <a:xfrm>
            <a:off x="838200" y="1690688"/>
            <a:ext cx="10515600" cy="4486275"/>
          </a:xfrm>
        </p:spPr>
        <p:txBody>
          <a:bodyPr>
            <a:normAutofit fontScale="92500"/>
          </a:bodyPr>
          <a:lstStyle/>
          <a:p>
            <a:pPr marL="285750" indent="-285750">
              <a:buFont typeface="Wingdings" panose="05000000000000000000" pitchFamily="2" charset="2"/>
              <a:buChar char="Ø"/>
            </a:pPr>
            <a:r>
              <a:rPr lang="en-US" sz="2400" i="1" dirty="0">
                <a:latin typeface="Times New Roman" panose="02020603050405020304" pitchFamily="18" charset="0"/>
                <a:ea typeface="Calibri" panose="020F0502020204030204" pitchFamily="34" charset="0"/>
                <a:cs typeface="Latha" panose="020B0604020202020204" pitchFamily="34" charset="0"/>
              </a:rPr>
              <a:t>The dust that settles on solar panels from nearby pollution and traffic reduces the amount of sunlight that reaches the solar cells. Due to the presence of dust particles, the efficiency of solar panels decreases. </a:t>
            </a:r>
          </a:p>
          <a:p>
            <a:pPr marL="285750" indent="-285750">
              <a:buFont typeface="Wingdings" panose="05000000000000000000" pitchFamily="2" charset="2"/>
              <a:buChar char="Ø"/>
            </a:pPr>
            <a:endParaRPr lang="en-US" sz="2400" i="1" dirty="0">
              <a:latin typeface="Times New Roman" panose="02020603050405020304" pitchFamily="18" charset="0"/>
              <a:cs typeface="Latha" panose="020B0604020202020204" pitchFamily="34" charset="0"/>
            </a:endParaRPr>
          </a:p>
          <a:p>
            <a:pPr marL="285750" indent="-285750">
              <a:buFont typeface="Wingdings" panose="05000000000000000000" pitchFamily="2" charset="2"/>
              <a:buChar char="Ø"/>
            </a:pPr>
            <a:r>
              <a:rPr lang="en-US" sz="2400" i="1" dirty="0">
                <a:latin typeface="Times New Roman" panose="02020603050405020304" pitchFamily="18" charset="0"/>
                <a:ea typeface="Calibri" panose="020F0502020204030204" pitchFamily="34" charset="0"/>
                <a:cs typeface="Latha" panose="020B0604020202020204" pitchFamily="34" charset="0"/>
              </a:rPr>
              <a:t>A solar energy monitoring system to collect and analyze solar energy characteristics for performance prediction and reliable power generation. </a:t>
            </a:r>
          </a:p>
          <a:p>
            <a:pPr marL="285750" indent="-285750">
              <a:buFont typeface="Wingdings" panose="05000000000000000000" pitchFamily="2" charset="2"/>
              <a:buChar char="Ø"/>
            </a:pPr>
            <a:endParaRPr lang="en-US" sz="2400" i="1" dirty="0">
              <a:latin typeface="Times New Roman" panose="02020603050405020304" pitchFamily="18" charset="0"/>
              <a:cs typeface="Latha" panose="020B0604020202020204" pitchFamily="34" charset="0"/>
            </a:endParaRPr>
          </a:p>
          <a:p>
            <a:pPr marL="285750" indent="-285750">
              <a:buFont typeface="Wingdings" panose="05000000000000000000" pitchFamily="2" charset="2"/>
              <a:buChar char="Ø"/>
            </a:pPr>
            <a:r>
              <a:rPr lang="en-US" sz="2400" i="1" dirty="0">
                <a:latin typeface="Times New Roman" panose="02020603050405020304" pitchFamily="18" charset="0"/>
                <a:ea typeface="Calibri" panose="020F0502020204030204" pitchFamily="34" charset="0"/>
                <a:cs typeface="Latha" panose="020B0604020202020204" pitchFamily="34" charset="0"/>
              </a:rPr>
              <a:t>There is an LDR sensor, a relay unit, and a brush involved in this project. </a:t>
            </a:r>
          </a:p>
          <a:p>
            <a:pPr marL="285750" indent="-285750">
              <a:buFont typeface="Wingdings" panose="05000000000000000000" pitchFamily="2" charset="2"/>
              <a:buChar char="Ø"/>
            </a:pPr>
            <a:endParaRPr lang="en-US" sz="2400" i="1" dirty="0">
              <a:latin typeface="Times New Roman" panose="02020603050405020304" pitchFamily="18" charset="0"/>
              <a:cs typeface="Latha" panose="020B0604020202020204" pitchFamily="34" charset="0"/>
            </a:endParaRPr>
          </a:p>
          <a:p>
            <a:pPr marL="285750" indent="-285750">
              <a:buFont typeface="Wingdings" panose="05000000000000000000" pitchFamily="2" charset="2"/>
              <a:buChar char="Ø"/>
            </a:pPr>
            <a:r>
              <a:rPr lang="en-US" sz="2400" i="1" dirty="0">
                <a:latin typeface="Times New Roman" panose="02020603050405020304" pitchFamily="18" charset="0"/>
                <a:ea typeface="Calibri" panose="020F0502020204030204" pitchFamily="34" charset="0"/>
                <a:cs typeface="Latha" panose="020B0604020202020204" pitchFamily="34" charset="0"/>
              </a:rPr>
              <a:t>Infrared sensors check for dust and activate an oscillating wiper to clear it away. Here, we are keeping an eye on the </a:t>
            </a:r>
            <a:r>
              <a:rPr lang="en-US" sz="2400" i="1" dirty="0" err="1">
                <a:latin typeface="Times New Roman" panose="02020603050405020304" pitchFamily="18" charset="0"/>
                <a:ea typeface="Calibri" panose="020F0502020204030204" pitchFamily="34" charset="0"/>
                <a:cs typeface="Latha" panose="020B0604020202020204" pitchFamily="34" charset="0"/>
              </a:rPr>
              <a:t>pv</a:t>
            </a:r>
            <a:r>
              <a:rPr lang="en-US" sz="2400" i="1" dirty="0">
                <a:latin typeface="Times New Roman" panose="02020603050405020304" pitchFamily="18" charset="0"/>
                <a:ea typeface="Calibri" panose="020F0502020204030204" pitchFamily="34" charset="0"/>
                <a:cs typeface="Latha" panose="020B0604020202020204" pitchFamily="34" charset="0"/>
              </a:rPr>
              <a:t> voltage. The GSM module and pic microcontroller in this PV monitoring system are responsible for sending out the warning signal.</a:t>
            </a:r>
          </a:p>
        </p:txBody>
      </p:sp>
    </p:spTree>
    <p:extLst>
      <p:ext uri="{BB962C8B-B14F-4D97-AF65-F5344CB8AC3E}">
        <p14:creationId xmlns:p14="http://schemas.microsoft.com/office/powerpoint/2010/main" val="3204499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ADVANTAGE:</a:t>
            </a:r>
            <a:endParaRPr lang="en-IN" u="sng" dirty="0"/>
          </a:p>
        </p:txBody>
      </p:sp>
      <p:sp>
        <p:nvSpPr>
          <p:cNvPr id="3" name="Content Placeholder 2"/>
          <p:cNvSpPr>
            <a:spLocks noGrp="1"/>
          </p:cNvSpPr>
          <p:nvPr>
            <p:ph idx="1"/>
          </p:nvPr>
        </p:nvSpPr>
        <p:spPr/>
        <p:txBody>
          <a:bodyPr/>
          <a:lstStyle/>
          <a:p>
            <a:pPr marL="342900" lvl="0" indent="-342900" algn="just">
              <a:lnSpc>
                <a:spcPct val="150000"/>
              </a:lnSpc>
              <a:buFont typeface="Symbol" panose="05050102010706020507" pitchFamily="18" charset="2"/>
              <a:buChar char=""/>
            </a:pPr>
            <a:r>
              <a:rPr lang="en-US" i="1" dirty="0">
                <a:latin typeface="+mj-lt"/>
                <a:ea typeface="Calibri" panose="020F0502020204030204" pitchFamily="34" charset="0"/>
                <a:cs typeface="Latha" panose="020B0604020202020204" pitchFamily="34" charset="0"/>
              </a:rPr>
              <a:t>Cleans the solar panel by using electro-mechanical shaft due to which solar panel cleaning will be done smoothly</a:t>
            </a:r>
          </a:p>
          <a:p>
            <a:pPr marL="342900" lvl="0" indent="-342900" algn="just">
              <a:lnSpc>
                <a:spcPct val="150000"/>
              </a:lnSpc>
              <a:spcAft>
                <a:spcPts val="1000"/>
              </a:spcAft>
              <a:buFont typeface="Symbol" panose="05050102010706020507" pitchFamily="18" charset="2"/>
              <a:buChar char=""/>
            </a:pPr>
            <a:r>
              <a:rPr lang="en-US" i="1" dirty="0">
                <a:latin typeface="+mj-lt"/>
                <a:ea typeface="Calibri" panose="020F0502020204030204" pitchFamily="34" charset="0"/>
                <a:cs typeface="Latha" panose="020B0604020202020204" pitchFamily="34" charset="0"/>
              </a:rPr>
              <a:t>This system is used for increase the efficiency of output &amp; reduces the human effort.</a:t>
            </a:r>
          </a:p>
          <a:p>
            <a:pPr marL="342900" lvl="0" indent="-342900" algn="just">
              <a:lnSpc>
                <a:spcPct val="150000"/>
              </a:lnSpc>
              <a:spcAft>
                <a:spcPts val="1000"/>
              </a:spcAft>
              <a:buFont typeface="Symbol" panose="05050102010706020507" pitchFamily="18" charset="2"/>
              <a:buChar char=""/>
            </a:pPr>
            <a:r>
              <a:rPr lang="en-US" i="1" dirty="0">
                <a:latin typeface="+mj-lt"/>
                <a:ea typeface="Calibri" panose="020F0502020204030204" pitchFamily="34" charset="0"/>
                <a:cs typeface="Latha" panose="020B0604020202020204" pitchFamily="34" charset="0"/>
              </a:rPr>
              <a:t>Both wet and dry cleaning can be done effortlessly.</a:t>
            </a:r>
          </a:p>
          <a:p>
            <a:endParaRPr lang="en-US" i="1" dirty="0"/>
          </a:p>
        </p:txBody>
      </p:sp>
    </p:spTree>
    <p:extLst>
      <p:ext uri="{BB962C8B-B14F-4D97-AF65-F5344CB8AC3E}">
        <p14:creationId xmlns:p14="http://schemas.microsoft.com/office/powerpoint/2010/main" val="1673030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Disadvantage</a:t>
            </a:r>
            <a:r>
              <a:rPr lang="en-US" dirty="0"/>
              <a:t> :</a:t>
            </a:r>
            <a:endParaRPr lang="en-IN" dirty="0"/>
          </a:p>
        </p:txBody>
      </p:sp>
      <p:sp>
        <p:nvSpPr>
          <p:cNvPr id="3" name="Content Placeholder 2"/>
          <p:cNvSpPr>
            <a:spLocks noGrp="1"/>
          </p:cNvSpPr>
          <p:nvPr>
            <p:ph idx="1"/>
          </p:nvPr>
        </p:nvSpPr>
        <p:spPr/>
        <p:txBody>
          <a:bodyPr/>
          <a:lstStyle/>
          <a:p>
            <a:r>
              <a:rPr lang="en-US" i="1" dirty="0">
                <a:latin typeface="+mj-lt"/>
              </a:rPr>
              <a:t>Commercial and Industrial Solar panel cleaning systems are challenging because they rarely have water and energy sources next to the solar panels. </a:t>
            </a:r>
          </a:p>
          <a:p>
            <a:r>
              <a:rPr lang="en-US" i="1" dirty="0">
                <a:latin typeface="+mj-lt"/>
              </a:rPr>
              <a:t>They can be dangerous to clean since they may be on rooftops, carports or off the ground.</a:t>
            </a:r>
            <a:endParaRPr lang="en-IN" i="1" dirty="0">
              <a:latin typeface="+mj-lt"/>
            </a:endParaRPr>
          </a:p>
          <a:p>
            <a:r>
              <a:rPr lang="en-US" i="1" dirty="0">
                <a:latin typeface="+mj-lt"/>
              </a:rPr>
              <a:t>Initial cost has to be invested on the cleaning system along with the solar panel installation set-up.</a:t>
            </a:r>
            <a:endParaRPr lang="en-IN" i="1" dirty="0">
              <a:latin typeface="+mj-lt"/>
            </a:endParaRPr>
          </a:p>
        </p:txBody>
      </p:sp>
    </p:spTree>
    <p:extLst>
      <p:ext uri="{BB962C8B-B14F-4D97-AF65-F5344CB8AC3E}">
        <p14:creationId xmlns:p14="http://schemas.microsoft.com/office/powerpoint/2010/main" val="294567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APPLICATION :</a:t>
            </a:r>
            <a:endParaRPr lang="en-IN" u="sng" dirty="0"/>
          </a:p>
        </p:txBody>
      </p:sp>
      <p:sp>
        <p:nvSpPr>
          <p:cNvPr id="3" name="Content Placeholder 2"/>
          <p:cNvSpPr>
            <a:spLocks noGrp="1"/>
          </p:cNvSpPr>
          <p:nvPr>
            <p:ph idx="1"/>
          </p:nvPr>
        </p:nvSpPr>
        <p:spPr>
          <a:xfrm>
            <a:off x="940837" y="2096213"/>
            <a:ext cx="5040549" cy="2333888"/>
          </a:xfrm>
        </p:spPr>
        <p:txBody>
          <a:bodyPr/>
          <a:lstStyle/>
          <a:p>
            <a:r>
              <a:rPr lang="en-US" i="1" dirty="0">
                <a:latin typeface="+mj-lt"/>
              </a:rPr>
              <a:t>In solar power plants </a:t>
            </a:r>
          </a:p>
          <a:p>
            <a:r>
              <a:rPr lang="en-US" i="1" dirty="0">
                <a:latin typeface="+mj-lt"/>
              </a:rPr>
              <a:t>In residencies that use solar panel.</a:t>
            </a:r>
          </a:p>
          <a:p>
            <a:r>
              <a:rPr lang="en-US" i="1" dirty="0">
                <a:latin typeface="+mj-lt"/>
              </a:rPr>
              <a:t>In commercial  area where array of solar panels are used.</a:t>
            </a:r>
            <a:endParaRPr lang="en-IN" i="1" dirty="0">
              <a:latin typeface="+mj-lt"/>
            </a:endParaRPr>
          </a:p>
        </p:txBody>
      </p:sp>
      <p:pic>
        <p:nvPicPr>
          <p:cNvPr id="2050" name="Picture 2" descr="What Is Solar Power Plant and Why Is It Important? | CHIN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383" y="1027906"/>
            <a:ext cx="5108838" cy="28354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olar Cheat Sheet: Your Complete Guide to Getting Solar Panels at Home -  C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4430101"/>
            <a:ext cx="2939144" cy="22953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5 Benefits of Using Commercial Solar Panels - Insol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894" y="4430101"/>
            <a:ext cx="3141290" cy="229533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olar Energy Basics | American Geosciences Institu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3734" y="4430101"/>
            <a:ext cx="3671994" cy="220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 :</a:t>
            </a:r>
            <a:endParaRPr lang="en-IN" u="sng" dirty="0"/>
          </a:p>
        </p:txBody>
      </p:sp>
      <p:sp>
        <p:nvSpPr>
          <p:cNvPr id="3" name="Content Placeholder 2"/>
          <p:cNvSpPr>
            <a:spLocks noGrp="1"/>
          </p:cNvSpPr>
          <p:nvPr>
            <p:ph idx="1"/>
          </p:nvPr>
        </p:nvSpPr>
        <p:spPr/>
        <p:txBody>
          <a:bodyPr>
            <a:normAutofit/>
          </a:bodyPr>
          <a:lstStyle/>
          <a:p>
            <a:r>
              <a:rPr lang="en-IN" sz="2400" i="1" dirty="0">
                <a:latin typeface="+mj-lt"/>
              </a:rPr>
              <a:t>The result shows that the developed solar panel cleaning robot is able to clean the panel  effectively and increases back the output current as well as the maximum power of the panel by 50% after the cleaning of the solar panel.</a:t>
            </a:r>
          </a:p>
          <a:p>
            <a:endParaRPr lang="en-IN" sz="2400" i="1" dirty="0">
              <a:latin typeface="+mj-lt"/>
            </a:endParaRPr>
          </a:p>
          <a:p>
            <a:r>
              <a:rPr lang="en-IN" sz="2400" i="1" dirty="0">
                <a:latin typeface="+mj-lt"/>
              </a:rPr>
              <a:t>This paper proposes a solar energy monitoring system to collect and analyse solar energy characteristics for performance prediction and reliable power  generation.</a:t>
            </a:r>
          </a:p>
          <a:p>
            <a:endParaRPr lang="en-IN" sz="2400" i="1" dirty="0">
              <a:latin typeface="+mj-lt"/>
            </a:endParaRPr>
          </a:p>
          <a:p>
            <a:r>
              <a:rPr lang="en-IN" sz="2400" i="1" dirty="0">
                <a:latin typeface="+mj-lt"/>
              </a:rPr>
              <a:t>Infrared sensors check for dust and activate an oscillating wiper to clear it way. </a:t>
            </a:r>
            <a:endParaRPr lang="en-US" sz="2400" i="1" dirty="0">
              <a:latin typeface="+mj-lt"/>
            </a:endParaRPr>
          </a:p>
        </p:txBody>
      </p:sp>
    </p:spTree>
    <p:extLst>
      <p:ext uri="{BB962C8B-B14F-4D97-AF65-F5344CB8AC3E}">
        <p14:creationId xmlns:p14="http://schemas.microsoft.com/office/powerpoint/2010/main" val="4078244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 </a:t>
            </a:r>
            <a:r>
              <a:rPr lang="en-US" dirty="0"/>
              <a:t>:</a:t>
            </a:r>
            <a:endParaRPr lang="en-IN" dirty="0"/>
          </a:p>
        </p:txBody>
      </p:sp>
      <p:sp>
        <p:nvSpPr>
          <p:cNvPr id="3" name="Content Placeholder 2"/>
          <p:cNvSpPr>
            <a:spLocks noGrp="1"/>
          </p:cNvSpPr>
          <p:nvPr>
            <p:ph idx="1"/>
          </p:nvPr>
        </p:nvSpPr>
        <p:spPr/>
        <p:txBody>
          <a:bodyPr>
            <a:normAutofit fontScale="85000" lnSpcReduction="20000"/>
          </a:bodyPr>
          <a:lstStyle/>
          <a:p>
            <a:pPr marL="0" indent="0" algn="just">
              <a:lnSpc>
                <a:spcPct val="150000"/>
              </a:lnSpc>
              <a:spcAft>
                <a:spcPts val="1000"/>
              </a:spcAft>
              <a:buNone/>
            </a:pPr>
            <a:r>
              <a:rPr lang="en-US" dirty="0">
                <a:latin typeface="Times New Roman" panose="02020603050405020304" pitchFamily="18" charset="0"/>
                <a:ea typeface="Calibri" panose="020F0502020204030204" pitchFamily="34" charset="0"/>
                <a:cs typeface="Latha" panose="020B0604020202020204" pitchFamily="34" charset="0"/>
              </a:rPr>
              <a:t>1</a:t>
            </a:r>
            <a:r>
              <a:rPr lang="en-US" i="1" dirty="0">
                <a:latin typeface="Times New Roman" panose="02020603050405020304" pitchFamily="18" charset="0"/>
                <a:ea typeface="Calibri" panose="020F0502020204030204" pitchFamily="34" charset="0"/>
                <a:cs typeface="Latha" panose="020B0604020202020204" pitchFamily="34" charset="0"/>
              </a:rPr>
              <a:t>. World Energy Outlook 2019, IEA, Paris, France, 2019. </a:t>
            </a:r>
          </a:p>
          <a:p>
            <a:pPr marL="0" indent="0" algn="just">
              <a:lnSpc>
                <a:spcPct val="150000"/>
              </a:lnSpc>
              <a:spcAft>
                <a:spcPts val="1000"/>
              </a:spcAft>
              <a:buNone/>
            </a:pPr>
            <a:r>
              <a:rPr lang="en-US" i="1" dirty="0">
                <a:latin typeface="Times New Roman" panose="02020603050405020304" pitchFamily="18" charset="0"/>
                <a:ea typeface="Calibri" panose="020F0502020204030204" pitchFamily="34" charset="0"/>
                <a:cs typeface="Latha" panose="020B0604020202020204" pitchFamily="34" charset="0"/>
              </a:rPr>
              <a:t>2. Key World Energy Statistics, IEA, Paris, France, 2019. </a:t>
            </a:r>
          </a:p>
          <a:p>
            <a:pPr marL="0" indent="0" algn="just">
              <a:lnSpc>
                <a:spcPct val="150000"/>
              </a:lnSpc>
              <a:spcAft>
                <a:spcPts val="1000"/>
              </a:spcAft>
              <a:buNone/>
            </a:pPr>
            <a:r>
              <a:rPr lang="en-US" i="1" dirty="0">
                <a:latin typeface="Times New Roman" panose="02020603050405020304" pitchFamily="18" charset="0"/>
                <a:ea typeface="Calibri" panose="020F0502020204030204" pitchFamily="34" charset="0"/>
                <a:cs typeface="Latha" panose="020B0604020202020204" pitchFamily="34" charset="0"/>
              </a:rPr>
              <a:t>3. Renewable Energy Options for the Industry Sector, IRENA, Abu Dhabi, United Arab Emirates, 2015.</a:t>
            </a:r>
          </a:p>
          <a:p>
            <a:pPr marL="0" indent="0" algn="just">
              <a:lnSpc>
                <a:spcPct val="150000"/>
              </a:lnSpc>
              <a:spcAft>
                <a:spcPts val="1000"/>
              </a:spcAft>
              <a:buNone/>
            </a:pPr>
            <a:r>
              <a:rPr lang="en-US" i="1" dirty="0">
                <a:latin typeface="Times New Roman" panose="02020603050405020304" pitchFamily="18" charset="0"/>
                <a:ea typeface="Calibri" panose="020F0502020204030204" pitchFamily="34" charset="0"/>
                <a:cs typeface="Latha" panose="020B0604020202020204" pitchFamily="34" charset="0"/>
              </a:rPr>
              <a:t> 4. Future of Solar Photovoltaic: Deployment, Investment, Technology, Grid Integration and Socio-Economic Aspects, IRENA, Abu Dhabi, United Arab Emirates, 2019. </a:t>
            </a:r>
          </a:p>
        </p:txBody>
      </p:sp>
    </p:spTree>
    <p:extLst>
      <p:ext uri="{BB962C8B-B14F-4D97-AF65-F5344CB8AC3E}">
        <p14:creationId xmlns:p14="http://schemas.microsoft.com/office/powerpoint/2010/main" val="3810270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61234"/>
          </a:xfrm>
        </p:spPr>
        <p:txBody>
          <a:bodyPr/>
          <a:lstStyle/>
          <a:p>
            <a:pPr algn="ctr"/>
            <a:r>
              <a:rPr lang="en-US" dirty="0"/>
              <a:t>THANK YOU !</a:t>
            </a:r>
            <a:endParaRPr lang="en-IN" dirty="0"/>
          </a:p>
        </p:txBody>
      </p:sp>
    </p:spTree>
    <p:extLst>
      <p:ext uri="{BB962C8B-B14F-4D97-AF65-F5344CB8AC3E}">
        <p14:creationId xmlns:p14="http://schemas.microsoft.com/office/powerpoint/2010/main" val="149061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331" y="259618"/>
            <a:ext cx="10515600" cy="1325563"/>
          </a:xfrm>
        </p:spPr>
        <p:txBody>
          <a:bodyPr/>
          <a:lstStyle/>
          <a:p>
            <a:pPr algn="ctr"/>
            <a:r>
              <a:rPr lang="en-US" u="sng" dirty="0"/>
              <a:t>CONTENT :</a:t>
            </a:r>
            <a:endParaRPr lang="en-IN" u="sng" dirty="0"/>
          </a:p>
        </p:txBody>
      </p:sp>
      <p:sp>
        <p:nvSpPr>
          <p:cNvPr id="3" name="Content Placeholder 2"/>
          <p:cNvSpPr>
            <a:spLocks noGrp="1"/>
          </p:cNvSpPr>
          <p:nvPr>
            <p:ph idx="1"/>
          </p:nvPr>
        </p:nvSpPr>
        <p:spPr>
          <a:xfrm>
            <a:off x="1928446" y="2118946"/>
            <a:ext cx="4023946" cy="4351338"/>
          </a:xfrm>
        </p:spPr>
        <p:txBody>
          <a:bodyPr>
            <a:normAutofit/>
          </a:bodyPr>
          <a:lstStyle/>
          <a:p>
            <a:pPr marL="0" indent="0">
              <a:buNone/>
            </a:pPr>
            <a:r>
              <a:rPr lang="en-US" i="1" dirty="0"/>
              <a:t>1)Introduction</a:t>
            </a:r>
          </a:p>
          <a:p>
            <a:pPr marL="0" indent="0">
              <a:buNone/>
            </a:pPr>
            <a:r>
              <a:rPr lang="en-US" i="1" dirty="0"/>
              <a:t>2) Hardware components</a:t>
            </a:r>
          </a:p>
          <a:p>
            <a:pPr marL="0" indent="0">
              <a:buNone/>
            </a:pPr>
            <a:r>
              <a:rPr lang="en-US" i="1" dirty="0"/>
              <a:t>3) Circuit diagram</a:t>
            </a:r>
          </a:p>
          <a:p>
            <a:pPr marL="0" indent="0">
              <a:buNone/>
            </a:pPr>
            <a:r>
              <a:rPr lang="en-US" i="1" dirty="0"/>
              <a:t>4) Software requirements</a:t>
            </a:r>
          </a:p>
          <a:p>
            <a:pPr marL="0" indent="0">
              <a:buNone/>
            </a:pPr>
            <a:r>
              <a:rPr lang="en-US" i="1" dirty="0"/>
              <a:t>5) Existing system</a:t>
            </a:r>
          </a:p>
          <a:p>
            <a:pPr marL="0" indent="0">
              <a:buNone/>
            </a:pPr>
            <a:r>
              <a:rPr lang="en-US" i="1" dirty="0"/>
              <a:t>6) Proposed system</a:t>
            </a:r>
          </a:p>
          <a:p>
            <a:endParaRPr lang="en-IN" sz="2400" dirty="0"/>
          </a:p>
          <a:p>
            <a:pPr marL="0" indent="0">
              <a:buNone/>
            </a:pPr>
            <a:endParaRPr lang="en-US" dirty="0"/>
          </a:p>
          <a:p>
            <a:pPr marL="0" indent="0">
              <a:buNone/>
            </a:pPr>
            <a:endParaRPr lang="en-US" dirty="0"/>
          </a:p>
          <a:p>
            <a:pPr marL="0" indent="0">
              <a:buNone/>
            </a:pPr>
            <a:endParaRPr lang="en-IN" dirty="0"/>
          </a:p>
        </p:txBody>
      </p:sp>
      <p:sp>
        <p:nvSpPr>
          <p:cNvPr id="5" name="TextBox 4"/>
          <p:cNvSpPr txBox="1"/>
          <p:nvPr/>
        </p:nvSpPr>
        <p:spPr>
          <a:xfrm>
            <a:off x="6691484" y="2118946"/>
            <a:ext cx="4237892" cy="3108543"/>
          </a:xfrm>
          <a:prstGeom prst="rect">
            <a:avLst/>
          </a:prstGeom>
          <a:noFill/>
        </p:spPr>
        <p:txBody>
          <a:bodyPr wrap="square" rtlCol="0">
            <a:spAutoFit/>
          </a:bodyPr>
          <a:lstStyle/>
          <a:p>
            <a:r>
              <a:rPr lang="en-US" sz="2800" i="1" dirty="0"/>
              <a:t>7) Block diagram</a:t>
            </a:r>
          </a:p>
          <a:p>
            <a:r>
              <a:rPr lang="en-US" sz="2800" i="1" dirty="0"/>
              <a:t>Hardware Circuit</a:t>
            </a:r>
          </a:p>
          <a:p>
            <a:r>
              <a:rPr lang="en-US" sz="2800" i="1" dirty="0"/>
              <a:t>8) Advantage</a:t>
            </a:r>
          </a:p>
          <a:p>
            <a:r>
              <a:rPr lang="en-US" sz="2800" i="1" dirty="0"/>
              <a:t>9) Disadvantage</a:t>
            </a:r>
          </a:p>
          <a:p>
            <a:r>
              <a:rPr lang="en-US" sz="2800" i="1" dirty="0"/>
              <a:t>10) Application</a:t>
            </a:r>
          </a:p>
          <a:p>
            <a:r>
              <a:rPr lang="en-US" sz="2800" i="1" dirty="0"/>
              <a:t>11) Result</a:t>
            </a:r>
          </a:p>
          <a:p>
            <a:r>
              <a:rPr lang="en-US" sz="2800" i="1" dirty="0"/>
              <a:t>12) Reference</a:t>
            </a:r>
          </a:p>
        </p:txBody>
      </p:sp>
    </p:spTree>
    <p:extLst>
      <p:ext uri="{BB962C8B-B14F-4D97-AF65-F5344CB8AC3E}">
        <p14:creationId xmlns:p14="http://schemas.microsoft.com/office/powerpoint/2010/main" val="173824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639"/>
            <a:ext cx="10515600" cy="1028699"/>
          </a:xfrm>
        </p:spPr>
        <p:txBody>
          <a:bodyPr/>
          <a:lstStyle/>
          <a:p>
            <a:r>
              <a:rPr lang="en-US" u="sng" dirty="0"/>
              <a:t>INTRODUCTION:</a:t>
            </a:r>
            <a:endParaRPr lang="en-IN" u="sng" dirty="0"/>
          </a:p>
        </p:txBody>
      </p:sp>
      <p:sp>
        <p:nvSpPr>
          <p:cNvPr id="3" name="Content Placeholder 2"/>
          <p:cNvSpPr>
            <a:spLocks noGrp="1"/>
          </p:cNvSpPr>
          <p:nvPr>
            <p:ph idx="1"/>
          </p:nvPr>
        </p:nvSpPr>
        <p:spPr>
          <a:xfrm>
            <a:off x="838200" y="1090246"/>
            <a:ext cx="10670931" cy="5644661"/>
          </a:xfrm>
        </p:spPr>
        <p:txBody>
          <a:bodyPr>
            <a:noAutofit/>
          </a:bodyPr>
          <a:lstStyle/>
          <a:p>
            <a:pPr>
              <a:lnSpc>
                <a:spcPct val="160000"/>
              </a:lnSpc>
              <a:spcAft>
                <a:spcPts val="1000"/>
              </a:spcAft>
            </a:pPr>
            <a:r>
              <a:rPr lang="en-US" sz="1800" i="1" dirty="0">
                <a:solidFill>
                  <a:schemeClr val="tx1">
                    <a:lumMod val="95000"/>
                    <a:lumOff val="5000"/>
                  </a:schemeClr>
                </a:solidFill>
                <a:ea typeface="Calibri" panose="020F0502020204030204" pitchFamily="34" charset="0"/>
                <a:cs typeface="Latha" panose="020B0604020202020204" pitchFamily="34" charset="0"/>
              </a:rPr>
              <a:t>Dust and other material that settles on the surface of photovoltaic (PV) panels reduces their efficiency.</a:t>
            </a:r>
          </a:p>
          <a:p>
            <a:pPr>
              <a:lnSpc>
                <a:spcPct val="160000"/>
              </a:lnSpc>
              <a:spcAft>
                <a:spcPts val="1000"/>
              </a:spcAft>
            </a:pPr>
            <a:r>
              <a:rPr lang="en-US" sz="1800" i="1" dirty="0">
                <a:solidFill>
                  <a:schemeClr val="tx1">
                    <a:lumMod val="95000"/>
                    <a:lumOff val="5000"/>
                  </a:schemeClr>
                </a:solidFill>
                <a:ea typeface="Calibri" panose="020F0502020204030204" pitchFamily="34" charset="0"/>
                <a:cs typeface="Latha" panose="020B0604020202020204" pitchFamily="34" charset="0"/>
              </a:rPr>
              <a:t> Using commercial detergents to clean solar panels is not only inefficient, but can also damage the panels' frames and waste valuable time.</a:t>
            </a:r>
          </a:p>
          <a:p>
            <a:pPr>
              <a:lnSpc>
                <a:spcPct val="160000"/>
              </a:lnSpc>
              <a:spcAft>
                <a:spcPts val="1000"/>
              </a:spcAft>
            </a:pPr>
            <a:r>
              <a:rPr lang="en-US" sz="1800" i="1" dirty="0">
                <a:solidFill>
                  <a:schemeClr val="tx1">
                    <a:lumMod val="95000"/>
                    <a:lumOff val="5000"/>
                  </a:schemeClr>
                </a:solidFill>
                <a:ea typeface="Calibri" panose="020F0502020204030204" pitchFamily="34" charset="0"/>
                <a:cs typeface="Latha" panose="020B0604020202020204" pitchFamily="34" charset="0"/>
              </a:rPr>
              <a:t> Maintaining maximum efficiency requires regular cleaning of solar panels, which can be challenging for big solar panel arrays.</a:t>
            </a:r>
          </a:p>
          <a:p>
            <a:pPr>
              <a:lnSpc>
                <a:spcPct val="160000"/>
              </a:lnSpc>
              <a:spcAft>
                <a:spcPts val="1000"/>
              </a:spcAft>
            </a:pPr>
            <a:r>
              <a:rPr lang="en-US" sz="1800" i="1" dirty="0">
                <a:solidFill>
                  <a:schemeClr val="tx1">
                    <a:lumMod val="95000"/>
                    <a:lumOff val="5000"/>
                  </a:schemeClr>
                </a:solidFill>
                <a:ea typeface="Calibri" panose="020F0502020204030204" pitchFamily="34" charset="0"/>
                <a:cs typeface="Latha" panose="020B0604020202020204" pitchFamily="34" charset="0"/>
              </a:rPr>
              <a:t> The Internet of Things (</a:t>
            </a:r>
            <a:r>
              <a:rPr lang="en-US" sz="1800" i="1" dirty="0" err="1">
                <a:solidFill>
                  <a:schemeClr val="tx1">
                    <a:lumMod val="95000"/>
                    <a:lumOff val="5000"/>
                  </a:schemeClr>
                </a:solidFill>
                <a:ea typeface="Calibri" panose="020F0502020204030204" pitchFamily="34" charset="0"/>
                <a:cs typeface="Latha" panose="020B0604020202020204" pitchFamily="34" charset="0"/>
              </a:rPr>
              <a:t>IoT</a:t>
            </a:r>
            <a:r>
              <a:rPr lang="en-US" sz="1800" i="1" dirty="0">
                <a:solidFill>
                  <a:schemeClr val="tx1">
                    <a:lumMod val="95000"/>
                    <a:lumOff val="5000"/>
                  </a:schemeClr>
                </a:solidFill>
                <a:ea typeface="Calibri" panose="020F0502020204030204" pitchFamily="34" charset="0"/>
                <a:cs typeface="Latha" panose="020B0604020202020204" pitchFamily="34" charset="0"/>
              </a:rPr>
              <a:t>) is a rapidly developing technology that improves the functionality and usability of everyday objects when they are networked together using a common protocol and a cloud-based storage and processing system. </a:t>
            </a:r>
          </a:p>
          <a:p>
            <a:pPr>
              <a:lnSpc>
                <a:spcPct val="160000"/>
              </a:lnSpc>
              <a:spcAft>
                <a:spcPts val="1000"/>
              </a:spcAft>
            </a:pPr>
            <a:r>
              <a:rPr lang="en-US" sz="1800" i="1" dirty="0">
                <a:solidFill>
                  <a:schemeClr val="tx1">
                    <a:lumMod val="95000"/>
                    <a:lumOff val="5000"/>
                  </a:schemeClr>
                </a:solidFill>
                <a:ea typeface="Calibri" panose="020F0502020204030204" pitchFamily="34" charset="0"/>
                <a:cs typeface="Latha" panose="020B0604020202020204" pitchFamily="34" charset="0"/>
              </a:rPr>
              <a:t>Thus, a real-time solar monitoring system is crucial for boosting PV panel performance.</a:t>
            </a:r>
            <a:endParaRPr lang="en-US" sz="1800" i="1" dirty="0">
              <a:solidFill>
                <a:schemeClr val="tx1">
                  <a:lumMod val="95000"/>
                  <a:lumOff val="5000"/>
                </a:schemeClr>
              </a:solidFill>
            </a:endParaRPr>
          </a:p>
        </p:txBody>
      </p:sp>
    </p:spTree>
    <p:extLst>
      <p:ext uri="{BB962C8B-B14F-4D97-AF65-F5344CB8AC3E}">
        <p14:creationId xmlns:p14="http://schemas.microsoft.com/office/powerpoint/2010/main" val="243834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HARDWARE COMPONENTS:</a:t>
            </a:r>
            <a:endParaRPr lang="en-IN" u="sng" dirty="0"/>
          </a:p>
        </p:txBody>
      </p:sp>
      <p:sp>
        <p:nvSpPr>
          <p:cNvPr id="3" name="Content Placeholder 2"/>
          <p:cNvSpPr>
            <a:spLocks noGrp="1"/>
          </p:cNvSpPr>
          <p:nvPr>
            <p:ph idx="1"/>
          </p:nvPr>
        </p:nvSpPr>
        <p:spPr>
          <a:xfrm>
            <a:off x="838200" y="1760311"/>
            <a:ext cx="10515600" cy="4351338"/>
          </a:xfrm>
        </p:spPr>
        <p:txBody>
          <a:bodyPr>
            <a:normAutofit fontScale="85000" lnSpcReduction="20000"/>
          </a:bodyPr>
          <a:lstStyle/>
          <a:p>
            <a:r>
              <a:rPr lang="en-US" i="1" dirty="0"/>
              <a:t>Power Supply</a:t>
            </a:r>
          </a:p>
          <a:p>
            <a:r>
              <a:rPr lang="en-US" i="1" dirty="0"/>
              <a:t>PIC Microcontroller</a:t>
            </a:r>
          </a:p>
          <a:p>
            <a:r>
              <a:rPr lang="en-US" i="1" dirty="0"/>
              <a:t>LDR – Light Dependent Resistor</a:t>
            </a:r>
          </a:p>
          <a:p>
            <a:r>
              <a:rPr lang="en-US" i="1" dirty="0"/>
              <a:t>LCD – Liquid Crystal Display</a:t>
            </a:r>
          </a:p>
          <a:p>
            <a:r>
              <a:rPr lang="en-US" i="1" dirty="0"/>
              <a:t>Solar Panel</a:t>
            </a:r>
          </a:p>
          <a:p>
            <a:r>
              <a:rPr lang="en-US" i="1" dirty="0"/>
              <a:t>Relay Board</a:t>
            </a:r>
          </a:p>
          <a:p>
            <a:r>
              <a:rPr lang="en-US" i="1" dirty="0"/>
              <a:t>IR – Infra Red Sensor</a:t>
            </a:r>
          </a:p>
          <a:p>
            <a:r>
              <a:rPr lang="en-US" i="1" dirty="0"/>
              <a:t>Voltage divider</a:t>
            </a:r>
          </a:p>
          <a:p>
            <a:r>
              <a:rPr lang="en-US" i="1" dirty="0"/>
              <a:t>DC motor</a:t>
            </a:r>
          </a:p>
          <a:p>
            <a:r>
              <a:rPr lang="en-US" i="1" dirty="0"/>
              <a:t>GSM – Global System for Mobile communication</a:t>
            </a:r>
          </a:p>
          <a:p>
            <a:r>
              <a:rPr lang="en-US" i="1" dirty="0"/>
              <a:t>Wiper and Water spraying mechanism</a:t>
            </a:r>
            <a:endParaRPr lang="en-IN" i="1" dirty="0"/>
          </a:p>
        </p:txBody>
      </p:sp>
    </p:spTree>
    <p:extLst>
      <p:ext uri="{BB962C8B-B14F-4D97-AF65-F5344CB8AC3E}">
        <p14:creationId xmlns:p14="http://schemas.microsoft.com/office/powerpoint/2010/main" val="367295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1. PIC microcontroller  - PIC16F877A</a:t>
            </a:r>
            <a:endParaRPr lang="en-IN" u="sng" dirty="0"/>
          </a:p>
        </p:txBody>
      </p:sp>
      <p:pic>
        <p:nvPicPr>
          <p:cNvPr id="1026" name="Picture 2" descr="PIC16F877A Microcontroller Introduction, Pin Diagram, Pin Description,  Features &amp; Datashe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65731" y="1825625"/>
            <a:ext cx="418806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825625"/>
            <a:ext cx="6096000" cy="1292662"/>
          </a:xfrm>
          <a:prstGeom prst="rect">
            <a:avLst/>
          </a:prstGeom>
        </p:spPr>
        <p:txBody>
          <a:bodyPr>
            <a:spAutoFit/>
          </a:bodyPr>
          <a:lstStyle/>
          <a:p>
            <a:pPr marL="285750" indent="-285750">
              <a:buFont typeface="Arial" panose="020B0604020202020204" pitchFamily="34" charset="0"/>
              <a:buChar char="•"/>
            </a:pPr>
            <a:r>
              <a:rPr lang="en-US" sz="2000" b="0" i="1" dirty="0">
                <a:solidFill>
                  <a:srgbClr val="202124"/>
                </a:solidFill>
                <a:effectLst/>
                <a:latin typeface="Google Sans"/>
              </a:rPr>
              <a:t>PIC16F877a is a PIC Microcontroller and is normally used in </a:t>
            </a:r>
            <a:r>
              <a:rPr lang="en-US" sz="2000" b="0" i="1" dirty="0">
                <a:solidFill>
                  <a:srgbClr val="040C28"/>
                </a:solidFill>
                <a:effectLst/>
                <a:latin typeface="Google Sans"/>
              </a:rPr>
              <a:t>Embedded Projects like Home Automation System, Bank Security System</a:t>
            </a:r>
            <a:r>
              <a:rPr lang="en-US" sz="2000" b="0" i="1" dirty="0">
                <a:solidFill>
                  <a:srgbClr val="202124"/>
                </a:solidFill>
                <a:effectLst/>
                <a:latin typeface="Google Sans"/>
              </a:rPr>
              <a:t> etc.</a:t>
            </a:r>
          </a:p>
          <a:p>
            <a:pPr marL="285750" indent="-285750">
              <a:buFont typeface="Arial" panose="020B0604020202020204" pitchFamily="34" charset="0"/>
              <a:buChar char="•"/>
            </a:pPr>
            <a:endParaRPr lang="en-IN" i="1" dirty="0"/>
          </a:p>
        </p:txBody>
      </p:sp>
      <p:sp>
        <p:nvSpPr>
          <p:cNvPr id="5"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sp>
        <p:nvSpPr>
          <p:cNvPr id="7" name="Rectangle 6"/>
          <p:cNvSpPr/>
          <p:nvPr/>
        </p:nvSpPr>
        <p:spPr>
          <a:xfrm>
            <a:off x="838200" y="2985631"/>
            <a:ext cx="5931877" cy="3477875"/>
          </a:xfrm>
          <a:prstGeom prst="rect">
            <a:avLst/>
          </a:prstGeom>
        </p:spPr>
        <p:txBody>
          <a:bodyPr wrap="square">
            <a:spAutoFit/>
          </a:bodyPr>
          <a:lstStyle/>
          <a:p>
            <a:pPr marL="285750" indent="-285750">
              <a:buFont typeface="Arial" panose="020B0604020202020204" pitchFamily="34" charset="0"/>
              <a:buChar char="•"/>
            </a:pPr>
            <a:r>
              <a:rPr lang="en-US" sz="2000" b="1" i="1" dirty="0">
                <a:solidFill>
                  <a:srgbClr val="000000"/>
                </a:solidFill>
                <a:effectLst/>
                <a:latin typeface="Arial" panose="020B0604020202020204" pitchFamily="34" charset="0"/>
              </a:rPr>
              <a:t>PIC16F877A</a:t>
            </a:r>
            <a:r>
              <a:rPr lang="en-US" sz="2000" b="0" i="1" dirty="0">
                <a:solidFill>
                  <a:srgbClr val="000000"/>
                </a:solidFill>
                <a:effectLst/>
                <a:latin typeface="Arial" panose="020B0604020202020204" pitchFamily="34" charset="0"/>
              </a:rPr>
              <a:t> has 40 pins by 33 paths of I/O. </a:t>
            </a:r>
          </a:p>
          <a:p>
            <a:pPr marL="285750" indent="-285750">
              <a:buFont typeface="Arial" panose="020B0604020202020204" pitchFamily="34" charset="0"/>
              <a:buChar char="•"/>
            </a:pPr>
            <a:r>
              <a:rPr lang="en-US" sz="2000" b="0" i="1" dirty="0">
                <a:solidFill>
                  <a:srgbClr val="000000"/>
                </a:solidFill>
                <a:effectLst/>
                <a:latin typeface="Arial" panose="020B0604020202020204" pitchFamily="34" charset="0"/>
              </a:rPr>
              <a:t>The 40 pins make it easier to use the peripherals as the functions are spread out over the pins.  </a:t>
            </a:r>
          </a:p>
          <a:p>
            <a:pPr marL="285750" indent="-285750">
              <a:buFont typeface="Arial" panose="020B0604020202020204" pitchFamily="34" charset="0"/>
              <a:buChar char="•"/>
            </a:pPr>
            <a:r>
              <a:rPr lang="en-US" sz="2000" b="0" i="1" dirty="0">
                <a:solidFill>
                  <a:srgbClr val="000000"/>
                </a:solidFill>
                <a:effectLst/>
                <a:latin typeface="Arial" panose="020B0604020202020204" pitchFamily="34" charset="0"/>
              </a:rPr>
              <a:t>This makes it easier to decide what external devices to attach without worrying too much if there are enough pins to do the job.</a:t>
            </a:r>
          </a:p>
          <a:p>
            <a:pPr marL="285750" indent="-285750">
              <a:buFont typeface="Arial" panose="020B0604020202020204" pitchFamily="34" charset="0"/>
              <a:buChar char="•"/>
            </a:pPr>
            <a:r>
              <a:rPr lang="en-US" sz="2000" b="0" i="1" dirty="0">
                <a:solidFill>
                  <a:srgbClr val="000000"/>
                </a:solidFill>
                <a:effectLst/>
                <a:latin typeface="Arial" panose="020B0604020202020204" pitchFamily="34" charset="0"/>
              </a:rPr>
              <a:t>One of the main advantages is that each pin is only shared between two or three functions so it’s easier to decide what the pin function (other devices </a:t>
            </a:r>
            <a:r>
              <a:rPr lang="en-US" b="0" i="1" dirty="0">
                <a:solidFill>
                  <a:srgbClr val="000000"/>
                </a:solidFill>
                <a:effectLst/>
                <a:latin typeface="Arial" panose="020B0604020202020204" pitchFamily="34" charset="0"/>
              </a:rPr>
              <a:t>have up to 5 functions for a pin).</a:t>
            </a:r>
          </a:p>
        </p:txBody>
      </p:sp>
    </p:spTree>
    <p:extLst>
      <p:ext uri="{BB962C8B-B14F-4D97-AF65-F5344CB8AC3E}">
        <p14:creationId xmlns:p14="http://schemas.microsoft.com/office/powerpoint/2010/main" val="399267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u="sng" dirty="0"/>
              <a:t>. GSM MODULE – SIM900P</a:t>
            </a:r>
            <a:endParaRPr lang="en-IN" u="sng" dirty="0"/>
          </a:p>
        </p:txBody>
      </p:sp>
      <p:pic>
        <p:nvPicPr>
          <p:cNvPr id="2050" name="Picture 2" descr="Ks0142 keyestudio SIM900 GSM/GPRS Module Shield - Keyestudio Wik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72423" y="1913546"/>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8199" y="2189059"/>
            <a:ext cx="6432001" cy="4247317"/>
          </a:xfrm>
          <a:prstGeom prst="rect">
            <a:avLst/>
          </a:prstGeom>
        </p:spPr>
        <p:txBody>
          <a:bodyPr wrap="square">
            <a:spAutoFit/>
          </a:bodyPr>
          <a:lstStyle/>
          <a:p>
            <a:pPr marL="285750" indent="-285750" algn="just" fontAlgn="base">
              <a:buFont typeface="Arial" panose="020B0604020202020204" pitchFamily="34" charset="0"/>
              <a:buChar char="•"/>
            </a:pPr>
            <a:r>
              <a:rPr lang="en-US" b="0" i="1" dirty="0">
                <a:effectLst/>
                <a:latin typeface="Arial" panose="020B0604020202020204" pitchFamily="34" charset="0"/>
              </a:rPr>
              <a:t>GSM is a mobile communication modem; it stands for global system for mobile communication (GSM). The idea of GSM was developed at Bell Laboratories in 1970. </a:t>
            </a:r>
          </a:p>
          <a:p>
            <a:pPr marL="285750" indent="-285750" algn="just" fontAlgn="base">
              <a:buFont typeface="Arial" panose="020B0604020202020204" pitchFamily="34" charset="0"/>
              <a:buChar char="•"/>
            </a:pPr>
            <a:r>
              <a:rPr lang="en-US" b="0" i="1" dirty="0">
                <a:effectLst/>
                <a:latin typeface="Arial" panose="020B0604020202020204" pitchFamily="34" charset="0"/>
              </a:rPr>
              <a:t>It is a widely used mobile communication system in the world. GSM is an open and digital cellular technology used for transmitting mobile voice and data services operate at the 850MHz, 900MHz, 1800MHz, and 1900MHz frequency bands.</a:t>
            </a:r>
          </a:p>
          <a:p>
            <a:pPr marL="285750" indent="-285750" algn="just" fontAlgn="base">
              <a:buFont typeface="Arial" panose="020B0604020202020204" pitchFamily="34" charset="0"/>
              <a:buChar char="•"/>
            </a:pPr>
            <a:r>
              <a:rPr lang="en-US" b="0" i="1" dirty="0">
                <a:effectLst/>
                <a:latin typeface="Arial" panose="020B0604020202020204" pitchFamily="34" charset="0"/>
              </a:rPr>
              <a:t>GSM technology was developed as a digital system using the time division multiple access (TDMA) technique for communication purposes. A GSM digitizes and reduces the data, then sends it down through a channel with two different streams of client data, each in its own particular time slot. The digital system has the ability to carry 64 kbps to 120 Mbps of data rates.</a:t>
            </a:r>
          </a:p>
        </p:txBody>
      </p:sp>
    </p:spTree>
    <p:extLst>
      <p:ext uri="{BB962C8B-B14F-4D97-AF65-F5344CB8AC3E}">
        <p14:creationId xmlns:p14="http://schemas.microsoft.com/office/powerpoint/2010/main" val="38692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u="sng" dirty="0"/>
              <a:t>IR SENSOR – INFRA RED SENSOR:</a:t>
            </a:r>
            <a:endParaRPr lang="en-IN" u="sng" dirty="0"/>
          </a:p>
        </p:txBody>
      </p:sp>
      <p:sp>
        <p:nvSpPr>
          <p:cNvPr id="3" name="Content Placeholder 2"/>
          <p:cNvSpPr>
            <a:spLocks noGrp="1"/>
          </p:cNvSpPr>
          <p:nvPr>
            <p:ph idx="1"/>
          </p:nvPr>
        </p:nvSpPr>
        <p:spPr>
          <a:xfrm>
            <a:off x="838200" y="1825625"/>
            <a:ext cx="10515600" cy="4351338"/>
          </a:xfrm>
        </p:spPr>
        <p:txBody>
          <a:bodyPr>
            <a:normAutofit/>
          </a:bodyPr>
          <a:lstStyle/>
          <a:p>
            <a:r>
              <a:rPr lang="en-US" sz="2000" i="1" dirty="0"/>
              <a:t>An infrared sensor is an electronic device, that emits in order to sense some aspects of the surroundings. </a:t>
            </a:r>
          </a:p>
          <a:p>
            <a:r>
              <a:rPr lang="en-US" sz="2000" i="1" dirty="0"/>
              <a:t>An IR sensor can measure the heat of an object as well as detects the motion. </a:t>
            </a:r>
          </a:p>
          <a:p>
            <a:r>
              <a:rPr lang="en-US" sz="2000" i="1" dirty="0"/>
              <a:t>Usually in the infrared spectrum, all the objects radiate some form of thermal radiations. </a:t>
            </a:r>
          </a:p>
          <a:p>
            <a:r>
              <a:rPr lang="en-US" sz="2000" i="1" dirty="0"/>
              <a:t>These types of radiations are invisible to our eyes, that can be detected by an infrared sensor.</a:t>
            </a:r>
          </a:p>
        </p:txBody>
      </p:sp>
      <p:sp>
        <p:nvSpPr>
          <p:cNvPr id="4" name="AutoShape 6" descr="Buy Infrared Obstacle Avoidance IR Sensor Module - RoboComp.in"/>
          <p:cNvSpPr>
            <a:spLocks noChangeAspect="1" noChangeArrowheads="1"/>
          </p:cNvSpPr>
          <p:nvPr/>
        </p:nvSpPr>
        <p:spPr bwMode="auto">
          <a:xfrm>
            <a:off x="155574" y="-144463"/>
            <a:ext cx="36317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Buy Infrared Obstacle Avoidance IR Sensor Module - RoboComp.in"/>
          <p:cNvSpPr>
            <a:spLocks noChangeAspect="1" noChangeArrowheads="1"/>
          </p:cNvSpPr>
          <p:nvPr/>
        </p:nvSpPr>
        <p:spPr bwMode="auto">
          <a:xfrm>
            <a:off x="-3288922" y="-144463"/>
            <a:ext cx="3749297" cy="37493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838200" y="3930174"/>
            <a:ext cx="10017760" cy="769441"/>
          </a:xfrm>
          <a:prstGeom prst="rect">
            <a:avLst/>
          </a:prstGeom>
          <a:noFill/>
        </p:spPr>
        <p:txBody>
          <a:bodyPr wrap="square" rtlCol="0">
            <a:spAutoFit/>
          </a:bodyPr>
          <a:lstStyle/>
          <a:p>
            <a:pPr lvl="1"/>
            <a:r>
              <a:rPr lang="en-US" sz="4400" dirty="0"/>
              <a:t>4 </a:t>
            </a:r>
            <a:r>
              <a:rPr lang="en-US" sz="4400" dirty="0">
                <a:latin typeface="+mj-lt"/>
              </a:rPr>
              <a:t>. </a:t>
            </a:r>
            <a:r>
              <a:rPr lang="en-US" sz="4400" u="sng" dirty="0">
                <a:latin typeface="+mj-lt"/>
              </a:rPr>
              <a:t>SOLAR PANEL </a:t>
            </a:r>
            <a:endParaRPr lang="en-IN" sz="4400" u="sng" dirty="0">
              <a:latin typeface="+mj-lt"/>
            </a:endParaRPr>
          </a:p>
        </p:txBody>
      </p:sp>
      <p:sp>
        <p:nvSpPr>
          <p:cNvPr id="7" name="TextBox 6"/>
          <p:cNvSpPr txBox="1"/>
          <p:nvPr/>
        </p:nvSpPr>
        <p:spPr>
          <a:xfrm>
            <a:off x="955040" y="4937760"/>
            <a:ext cx="10109200" cy="1323439"/>
          </a:xfrm>
          <a:prstGeom prst="rect">
            <a:avLst/>
          </a:prstGeom>
          <a:noFill/>
        </p:spPr>
        <p:txBody>
          <a:bodyPr wrap="square" rtlCol="0">
            <a:spAutoFit/>
          </a:bodyPr>
          <a:lstStyle/>
          <a:p>
            <a:r>
              <a:rPr lang="en-US" sz="2000" i="1" dirty="0"/>
              <a:t>A </a:t>
            </a:r>
            <a:r>
              <a:rPr lang="en-US" sz="2000" b="1" i="1" dirty="0"/>
              <a:t>solar cell panel</a:t>
            </a:r>
            <a:r>
              <a:rPr lang="en-US" sz="2000" i="1" dirty="0"/>
              <a:t>, </a:t>
            </a:r>
            <a:r>
              <a:rPr lang="en-US" sz="2000" b="1" i="1" dirty="0"/>
              <a:t>solar electric panel</a:t>
            </a:r>
            <a:r>
              <a:rPr lang="en-US" sz="2000" i="1" dirty="0"/>
              <a:t>, or </a:t>
            </a:r>
            <a:r>
              <a:rPr lang="en-US" sz="2000" b="1" i="1" dirty="0"/>
              <a:t>solar panel</a:t>
            </a:r>
            <a:r>
              <a:rPr lang="en-US" sz="2000" i="1" dirty="0"/>
              <a:t>, also known as a </a:t>
            </a:r>
            <a:r>
              <a:rPr lang="en-US" sz="2000" b="1" i="1" dirty="0"/>
              <a:t>photo-voltaic (PV) module</a:t>
            </a:r>
            <a:r>
              <a:rPr lang="en-US" sz="2000" i="1" dirty="0"/>
              <a:t> or </a:t>
            </a:r>
            <a:r>
              <a:rPr lang="en-US" sz="2000" b="1" i="1" dirty="0"/>
              <a:t>PV panel</a:t>
            </a:r>
            <a:r>
              <a:rPr lang="en-US" sz="2000" i="1" dirty="0"/>
              <a:t>, is an assembly of photovoltaic solar cells mounted in a (usually rectangular) frame. Solar panels capture sunlight as a source of radiant energy, which is converted into electric energy in the form of direct current (DC) electricity</a:t>
            </a:r>
            <a:endParaRPr lang="en-IN" sz="2000" i="1" dirty="0"/>
          </a:p>
        </p:txBody>
      </p:sp>
    </p:spTree>
    <p:extLst>
      <p:ext uri="{BB962C8B-B14F-4D97-AF65-F5344CB8AC3E}">
        <p14:creationId xmlns:p14="http://schemas.microsoft.com/office/powerpoint/2010/main" val="24121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6240"/>
            <a:ext cx="10515600" cy="965200"/>
          </a:xfrm>
        </p:spPr>
        <p:txBody>
          <a:bodyPr/>
          <a:lstStyle/>
          <a:p>
            <a:r>
              <a:rPr lang="en-US" dirty="0"/>
              <a:t>5. </a:t>
            </a:r>
            <a:r>
              <a:rPr lang="en-US" u="sng" dirty="0"/>
              <a:t>RELAY </a:t>
            </a:r>
            <a:endParaRPr lang="en-IN" u="sng" dirty="0"/>
          </a:p>
        </p:txBody>
      </p:sp>
      <p:pic>
        <p:nvPicPr>
          <p:cNvPr id="6" name="Content Placeholder 5"/>
          <p:cNvPicPr>
            <a:picLocks noGrp="1" noChangeAspect="1"/>
          </p:cNvPicPr>
          <p:nvPr>
            <p:ph idx="1"/>
          </p:nvPr>
        </p:nvPicPr>
        <p:blipFill>
          <a:blip r:embed="rId2"/>
          <a:stretch>
            <a:fillRect/>
          </a:stretch>
        </p:blipFill>
        <p:spPr>
          <a:xfrm>
            <a:off x="8879840" y="1237774"/>
            <a:ext cx="2473960" cy="2287746"/>
          </a:xfrm>
          <a:prstGeom prst="rect">
            <a:avLst/>
          </a:prstGeom>
        </p:spPr>
      </p:pic>
      <p:sp>
        <p:nvSpPr>
          <p:cNvPr id="7" name="Rectangle 6"/>
          <p:cNvSpPr/>
          <p:nvPr/>
        </p:nvSpPr>
        <p:spPr>
          <a:xfrm>
            <a:off x="975360" y="1539022"/>
            <a:ext cx="7325360" cy="5016758"/>
          </a:xfrm>
          <a:prstGeom prst="rect">
            <a:avLst/>
          </a:prstGeom>
        </p:spPr>
        <p:txBody>
          <a:bodyPr wrap="square">
            <a:spAutoFit/>
          </a:bodyPr>
          <a:lstStyle/>
          <a:p>
            <a:pPr>
              <a:buFont typeface="Arial" panose="020B0604020202020204" pitchFamily="34" charset="0"/>
              <a:buChar char="•"/>
            </a:pPr>
            <a:r>
              <a:rPr lang="en-US" sz="2000" b="0" i="1" dirty="0">
                <a:solidFill>
                  <a:srgbClr val="000000"/>
                </a:solidFill>
                <a:effectLst/>
                <a:latin typeface="Roboto"/>
              </a:rPr>
              <a:t>A relay is an electrical switch that can be used to control devices and systems that use higher voltages. In the case of module relay, the mechanism is typically an</a:t>
            </a:r>
            <a:r>
              <a:rPr lang="en-US" sz="2000" i="1" dirty="0">
                <a:solidFill>
                  <a:srgbClr val="000000"/>
                </a:solidFill>
                <a:latin typeface="Roboto"/>
              </a:rPr>
              <a:t>d electromagnet.</a:t>
            </a:r>
          </a:p>
          <a:p>
            <a:pPr>
              <a:buFont typeface="Arial" panose="020B0604020202020204" pitchFamily="34" charset="0"/>
              <a:buChar char="•"/>
            </a:pPr>
            <a:endParaRPr lang="en-US" sz="2000" b="0" i="1" dirty="0">
              <a:solidFill>
                <a:srgbClr val="000000"/>
              </a:solidFill>
              <a:effectLst/>
              <a:latin typeface="Roboto"/>
            </a:endParaRPr>
          </a:p>
          <a:p>
            <a:pPr>
              <a:buFont typeface="Arial" panose="020B0604020202020204" pitchFamily="34" charset="0"/>
              <a:buChar char="•"/>
            </a:pPr>
            <a:r>
              <a:rPr lang="en-US" sz="2000" b="0" i="1" dirty="0">
                <a:solidFill>
                  <a:srgbClr val="000000"/>
                </a:solidFill>
                <a:effectLst/>
                <a:latin typeface="Roboto"/>
              </a:rPr>
              <a:t>The relay module input voltage is usually DC. However, the electrical load that a relay will control can be either AC or DC, but essentially within the limit levels that the relay is designed for.</a:t>
            </a:r>
          </a:p>
          <a:p>
            <a:pPr>
              <a:buFont typeface="Arial" panose="020B0604020202020204" pitchFamily="34" charset="0"/>
              <a:buChar char="•"/>
            </a:pPr>
            <a:endParaRPr lang="en-US" sz="2000" b="0" i="1" dirty="0">
              <a:solidFill>
                <a:srgbClr val="000000"/>
              </a:solidFill>
              <a:effectLst/>
              <a:latin typeface="Roboto"/>
            </a:endParaRPr>
          </a:p>
          <a:p>
            <a:pPr>
              <a:buFont typeface="Arial" panose="020B0604020202020204" pitchFamily="34" charset="0"/>
              <a:buChar char="•"/>
            </a:pPr>
            <a:r>
              <a:rPr lang="en-US" sz="2000" b="0" i="1" dirty="0">
                <a:solidFill>
                  <a:srgbClr val="000000"/>
                </a:solidFill>
                <a:effectLst/>
                <a:latin typeface="Roboto"/>
              </a:rPr>
              <a:t>A relay module is available in an array of input voltage ratings: It can be a 3.2V or 5V relay module for low power switching, or it can be a 12 or 24V relay module for heavy-duty systems.</a:t>
            </a:r>
          </a:p>
          <a:p>
            <a:pPr>
              <a:buFont typeface="Arial" panose="020B0604020202020204" pitchFamily="34" charset="0"/>
              <a:buChar char="•"/>
            </a:pPr>
            <a:endParaRPr lang="en-US" sz="2000" b="0" i="1" dirty="0">
              <a:solidFill>
                <a:srgbClr val="000000"/>
              </a:solidFill>
              <a:effectLst/>
              <a:latin typeface="Roboto"/>
            </a:endParaRPr>
          </a:p>
          <a:p>
            <a:pPr>
              <a:buFont typeface="Arial" panose="020B0604020202020204" pitchFamily="34" charset="0"/>
              <a:buChar char="•"/>
            </a:pPr>
            <a:r>
              <a:rPr lang="en-US" sz="2000" b="0" i="1" dirty="0">
                <a:solidFill>
                  <a:srgbClr val="000000"/>
                </a:solidFill>
                <a:effectLst/>
                <a:latin typeface="Roboto"/>
              </a:rPr>
              <a:t>The relay module information is normally printed on the surface of the device for ready reference. This includes the input voltage rating, switch voltage, and current limit.</a:t>
            </a:r>
          </a:p>
        </p:txBody>
      </p:sp>
    </p:spTree>
    <p:extLst>
      <p:ext uri="{BB962C8B-B14F-4D97-AF65-F5344CB8AC3E}">
        <p14:creationId xmlns:p14="http://schemas.microsoft.com/office/powerpoint/2010/main" val="2731706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1933</Words>
  <Application>Microsoft Office PowerPoint</Application>
  <PresentationFormat>Widescreen</PresentationFormat>
  <Paragraphs>136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Google Sans</vt:lpstr>
      <vt:lpstr>Roboto</vt:lpstr>
      <vt:lpstr>Symbol</vt:lpstr>
      <vt:lpstr>Times New Roman</vt:lpstr>
      <vt:lpstr>Wingdings</vt:lpstr>
      <vt:lpstr>Office Theme</vt:lpstr>
      <vt:lpstr>Automatic solar panel wet cleaning robot</vt:lpstr>
      <vt:lpstr>ABSTRACTION:</vt:lpstr>
      <vt:lpstr>CONTENT :</vt:lpstr>
      <vt:lpstr>INTRODUCTION:</vt:lpstr>
      <vt:lpstr>HARDWARE COMPONENTS:</vt:lpstr>
      <vt:lpstr>1. PIC microcontroller  - PIC16F877A</vt:lpstr>
      <vt:lpstr>2. GSM MODULE – SIM900P</vt:lpstr>
      <vt:lpstr>3. IR SENSOR – INFRA RED SENSOR:</vt:lpstr>
      <vt:lpstr>5. RELAY </vt:lpstr>
      <vt:lpstr>6. LCD – LIQUID CRYSTAL DISPLAY </vt:lpstr>
      <vt:lpstr>8. DC MOTOR</vt:lpstr>
      <vt:lpstr>10 . Power supply module</vt:lpstr>
      <vt:lpstr>CIRCUIT DIAGRAM:</vt:lpstr>
      <vt:lpstr>SOFTWARE REQUIREMENT:</vt:lpstr>
      <vt:lpstr>EXISTING SYSTEM :</vt:lpstr>
      <vt:lpstr>PROPOSED METHOD :</vt:lpstr>
      <vt:lpstr>PowerPoint Presentation</vt:lpstr>
      <vt:lpstr>BLOCK DIAGRAM :</vt:lpstr>
      <vt:lpstr>HARDWARE CIRCUIT :</vt:lpstr>
      <vt:lpstr>ADVANTAGE:</vt:lpstr>
      <vt:lpstr>Disadvantage :</vt:lpstr>
      <vt:lpstr>APPLICATION :</vt:lpstr>
      <vt:lpstr>RESULT :</vt:lpstr>
      <vt:lpstr>REFERENCE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solar panel wet cleaning robot</dc:title>
  <dc:creator>Madhu</dc:creator>
  <cp:lastModifiedBy>146 THANUJA</cp:lastModifiedBy>
  <cp:revision>27</cp:revision>
  <dcterms:created xsi:type="dcterms:W3CDTF">2023-04-08T08:19:23Z</dcterms:created>
  <dcterms:modified xsi:type="dcterms:W3CDTF">2023-04-09T08:57:46Z</dcterms:modified>
</cp:coreProperties>
</file>