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 id="2147483685" r:id="rId2"/>
    <p:sldMasterId id="2147483686" r:id="rId3"/>
    <p:sldMasterId id="2147483687" r:id="rId4"/>
    <p:sldMasterId id="2147483688" r:id="rId5"/>
  </p:sldMasterIdLst>
  <p:notesMasterIdLst>
    <p:notesMasterId r:id="rId19"/>
  </p:notesMasterIdLst>
  <p:sldIdLst>
    <p:sldId id="773" r:id="rId6"/>
    <p:sldId id="774" r:id="rId7"/>
    <p:sldId id="776" r:id="rId8"/>
    <p:sldId id="777" r:id="rId9"/>
    <p:sldId id="778" r:id="rId10"/>
    <p:sldId id="801" r:id="rId11"/>
    <p:sldId id="802" r:id="rId12"/>
    <p:sldId id="803" r:id="rId13"/>
    <p:sldId id="804" r:id="rId14"/>
    <p:sldId id="805" r:id="rId15"/>
    <p:sldId id="806" r:id="rId16"/>
    <p:sldId id="780" r:id="rId17"/>
    <p:sldId id="800" r:id="rId18"/>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95759"/>
    <a:srgbClr val="FDE673"/>
    <a:srgbClr val="006BBC"/>
    <a:srgbClr val="F8F8F8"/>
    <a:srgbClr val="EAEAEA"/>
    <a:srgbClr val="DDDDDD"/>
    <a:srgbClr val="0DC2D5"/>
    <a:srgbClr val="17DCF1"/>
    <a:srgbClr val="12D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66" d="100"/>
          <a:sy n="66" d="100"/>
        </p:scale>
        <p:origin x="1296" y="302"/>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95F562C6-D8B0-4095-A25E-D9CE9D7EFE15}" type="datetimeFigureOut">
              <a:rPr lang="zh-CN" altLang="en-US"/>
              <a:pPr>
                <a:defRPr/>
              </a:pPr>
              <a:t>2022/9/17</a:t>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5CCFDF2-94A1-4937-AF51-3EDE4104F6FF}" type="slidenum">
              <a:rPr lang="zh-CN" altLang="en-US"/>
              <a:pPr/>
              <a:t>‹#›</a:t>
            </a:fld>
            <a:endParaRPr lang="en-US" altLang="zh-CN"/>
          </a:p>
        </p:txBody>
      </p:sp>
    </p:spTree>
    <p:extLst>
      <p:ext uri="{BB962C8B-B14F-4D97-AF65-F5344CB8AC3E}">
        <p14:creationId xmlns:p14="http://schemas.microsoft.com/office/powerpoint/2010/main" val="2225542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36417096"/>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735412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924867"/>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583481505"/>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221711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82950693"/>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58170656"/>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7567657"/>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3975461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29742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8190447"/>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0112748"/>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15271896"/>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379589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0985149"/>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4416035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0400335"/>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1218458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806886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2543029"/>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3283145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753545"/>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7986652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2927803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19918073"/>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5821245"/>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107484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536940930"/>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46090580"/>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6034114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539467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6536565"/>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1541163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865573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3545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69796235"/>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6941608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7287313"/>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928940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90157679"/>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1016649"/>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6254699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41515987"/>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3281339"/>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8485453"/>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6330020"/>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99898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04880559"/>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3609730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26117979"/>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2214793"/>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0940874"/>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1147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58485532"/>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59380177"/>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47.xml"/><Relationship Id="rId21" Type="http://schemas.openxmlformats.org/officeDocument/2006/relationships/image" Target="../media/image11.png"/><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4.png"/><Relationship Id="rId5" Type="http://schemas.openxmlformats.org/officeDocument/2006/relationships/slideLayout" Target="../slideLayouts/slideLayout4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p14:dur="0" advTm="7871"/>
    </mc:Choice>
    <mc:Fallback xmlns="">
      <p:transition advTm="7871"/>
    </mc:Fallback>
  </mc:AlternateConten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xmlns:p14="http://schemas.microsoft.com/office/powerpoint/2010/main">
    <mc:Choice Requires="p14">
      <p:transition p14:dur="0" advTm="7871"/>
    </mc:Choice>
    <mc:Fallback xmlns="">
      <p:transition advTm="7871"/>
    </mc:Fallback>
  </mc:AlternateConten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pPr algn="ctr" eaLnBrk="1" hangingPunct="1"/>
              <a:t>‹#›</a:t>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mc:AlternateContent xmlns:mc="http://schemas.openxmlformats.org/markup-compatibility/2006" xmlns:p14="http://schemas.microsoft.com/office/powerpoint/2010/main">
    <mc:Choice Requires="p14">
      <p:transition p14:dur="0" advTm="7871"/>
    </mc:Choice>
    <mc:Fallback xmlns="">
      <p:transition advTm="7871"/>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4="http://schemas.microsoft.com/office/powerpoint/2010/main">
    <mc:Choice Requires="p14">
      <p:transition p14:dur="0" advTm="7871"/>
    </mc:Choice>
    <mc:Fallback xmlns="">
      <p:transition advTm="7871"/>
    </mc:Fallback>
  </mc:AlternateConten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p14:dur="0" advTm="7871"/>
    </mc:Choice>
    <mc:Fallback xmlns="">
      <p:transition advTm="7871"/>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9.x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package" Target="../embeddings/Microsoft_Visio_Drawing.vsd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9.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769938" y="3041650"/>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rPr>
              <a:t>基于路径的长干道分割与相序优化绿波协调控制方法</a:t>
            </a:r>
          </a:p>
        </p:txBody>
      </p:sp>
      <p:sp>
        <p:nvSpPr>
          <p:cNvPr id="7173" name="TextBox 34"/>
          <p:cNvSpPr txBox="1">
            <a:spLocks noChangeArrowheads="1"/>
          </p:cNvSpPr>
          <p:nvPr/>
        </p:nvSpPr>
        <p:spPr bwMode="auto">
          <a:xfrm>
            <a:off x="5795963" y="3922713"/>
            <a:ext cx="440055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交通信息工程及控制</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2833205" y="3922713"/>
            <a:ext cx="2871787"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土木与交通学院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611688" y="4824413"/>
            <a:ext cx="1486693"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刘鹏</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824413"/>
            <a:ext cx="134143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徐建闽</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指导老师</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26" name="Picture 2">
            <a:extLst>
              <a:ext uri="{FF2B5EF4-FFF2-40B4-BE49-F238E27FC236}">
                <a16:creationId xmlns:a16="http://schemas.microsoft.com/office/drawing/2014/main" id="{8FB2458E-8509-6747-0624-45E64FA20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8100"/>
            <a:ext cx="6858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8"/>
          <p:cNvSpPr>
            <a:spLocks/>
          </p:cNvSpPr>
          <p:nvPr/>
        </p:nvSpPr>
        <p:spPr bwMode="auto">
          <a:xfrm>
            <a:off x="766762" y="920511"/>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574C41DB-8A03-0F3C-BF27-3AD4506E86A8}"/>
              </a:ext>
            </a:extLst>
          </p:cNvPr>
          <p:cNvSpPr txBox="1"/>
          <p:nvPr/>
        </p:nvSpPr>
        <p:spPr>
          <a:xfrm>
            <a:off x="1012825" y="743085"/>
            <a:ext cx="5229572" cy="955903"/>
          </a:xfrm>
          <a:prstGeom prst="rect">
            <a:avLst/>
          </a:prstGeom>
          <a:noFill/>
        </p:spPr>
        <p:txBody>
          <a:bodyPr wrap="square">
            <a:spAutoFit/>
          </a:bodyPr>
          <a:lstStyle/>
          <a:p>
            <a:pPr lvl="0">
              <a:lnSpc>
                <a:spcPct val="150000"/>
              </a:lnSpc>
            </a:pPr>
            <a:r>
              <a:rPr lang="en-US" altLang="zh-CN" sz="2000" b="1" kern="100" dirty="0">
                <a:cs typeface="Times New Roman" panose="02020603050405020304" pitchFamily="18" charset="0"/>
              </a:rPr>
              <a:t>3</a:t>
            </a:r>
            <a:r>
              <a:rPr lang="zh-CN" altLang="en-US" sz="2000" b="1" kern="100" dirty="0">
                <a:cs typeface="Times New Roman" panose="02020603050405020304" pitchFamily="18" charset="0"/>
              </a:rPr>
              <a:t>、</a:t>
            </a:r>
            <a:r>
              <a:rPr lang="zh-CN" altLang="zh-CN" sz="2000" kern="100" dirty="0">
                <a:effectLst/>
                <a:ea typeface="宋体" panose="02010600030101010101" pitchFamily="2" charset="-122"/>
                <a:cs typeface="Times New Roman" panose="02020603050405020304" pitchFamily="18" charset="0"/>
              </a:rPr>
              <a:t>考虑车流速度分布扰动的干道绿波最大带宽协调控制</a:t>
            </a:r>
            <a:endParaRPr lang="zh-CN" altLang="zh-CN" sz="2000" b="1" kern="100" dirty="0">
              <a:cs typeface="Times New Roman" panose="02020603050405020304" pitchFamily="18" charset="0"/>
            </a:endParaRPr>
          </a:p>
        </p:txBody>
      </p:sp>
      <p:sp>
        <p:nvSpPr>
          <p:cNvPr id="5" name="文本框 4">
            <a:extLst>
              <a:ext uri="{FF2B5EF4-FFF2-40B4-BE49-F238E27FC236}">
                <a16:creationId xmlns:a16="http://schemas.microsoft.com/office/drawing/2014/main" id="{F71312BB-3E49-00FB-087A-54456CC59CE5}"/>
              </a:ext>
            </a:extLst>
          </p:cNvPr>
          <p:cNvSpPr txBox="1"/>
          <p:nvPr/>
        </p:nvSpPr>
        <p:spPr>
          <a:xfrm>
            <a:off x="767998" y="2908958"/>
            <a:ext cx="5475634" cy="1285032"/>
          </a:xfrm>
          <a:prstGeom prst="rect">
            <a:avLst/>
          </a:prstGeom>
          <a:noFill/>
        </p:spPr>
        <p:txBody>
          <a:bodyPr wrap="square">
            <a:spAutoFit/>
          </a:bodyPr>
          <a:lstStyle/>
          <a:p>
            <a:pPr>
              <a:lnSpc>
                <a:spcPct val="150000"/>
              </a:lnSpc>
            </a:pPr>
            <a:r>
              <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为分析干道车辆速度的分布特征以及速度对干道协调控制方法求解的影响，从时空上分析佛山市同济路车辆速度分布，发现</a:t>
            </a:r>
            <a:r>
              <a:rPr lang="zh-CN" altLang="zh-CN" sz="1800" b="1" kern="100" dirty="0">
                <a:solidFill>
                  <a:srgbClr val="195759"/>
                </a:solidFill>
                <a:effectLst/>
                <a:latin typeface="Times New Roman" panose="02020603050405020304" pitchFamily="18" charset="0"/>
                <a:ea typeface="宋体" panose="02010600030101010101" pitchFamily="2" charset="-122"/>
                <a:cs typeface="Times New Roman" panose="02020603050405020304" pitchFamily="18" charset="0"/>
              </a:rPr>
              <a:t>干道车辆的速度呈现某种分布</a:t>
            </a:r>
            <a:r>
              <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chemeClr val="accent1"/>
              </a:solidFill>
            </a:endParaRPr>
          </a:p>
        </p:txBody>
      </p:sp>
      <p:sp>
        <p:nvSpPr>
          <p:cNvPr id="7" name="文本框 6">
            <a:extLst>
              <a:ext uri="{FF2B5EF4-FFF2-40B4-BE49-F238E27FC236}">
                <a16:creationId xmlns:a16="http://schemas.microsoft.com/office/drawing/2014/main" id="{17BED8B8-EAC9-F6FA-959E-9EE565BE6275}"/>
              </a:ext>
            </a:extLst>
          </p:cNvPr>
          <p:cNvSpPr txBox="1"/>
          <p:nvPr/>
        </p:nvSpPr>
        <p:spPr>
          <a:xfrm>
            <a:off x="766762" y="1814225"/>
            <a:ext cx="5550491" cy="869533"/>
          </a:xfrm>
          <a:prstGeom prst="rect">
            <a:avLst/>
          </a:prstGeom>
          <a:noFill/>
        </p:spPr>
        <p:txBody>
          <a:bodyPr wrap="square">
            <a:spAutoFit/>
          </a:bodyPr>
          <a:lstStyle/>
          <a:p>
            <a:pPr>
              <a:lnSpc>
                <a:spcPct val="150000"/>
              </a:lnSpc>
            </a:pPr>
            <a:r>
              <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城市车辆速度受多种因素影响呈现某种分布，干道协调控制模型应</a:t>
            </a:r>
            <a:r>
              <a:rPr lang="zh-CN" altLang="zh-CN" sz="1800" b="1" kern="100" dirty="0">
                <a:solidFill>
                  <a:srgbClr val="195759"/>
                </a:solidFill>
                <a:effectLst/>
                <a:latin typeface="Times New Roman" panose="02020603050405020304" pitchFamily="18" charset="0"/>
                <a:ea typeface="宋体" panose="02010600030101010101" pitchFamily="2" charset="-122"/>
                <a:cs typeface="Times New Roman" panose="02020603050405020304" pitchFamily="18" charset="0"/>
              </a:rPr>
              <a:t>考虑不同速度下的车辆带宽需求</a:t>
            </a:r>
            <a:r>
              <a:rPr lang="zh-CN" altLang="en-US"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chemeClr val="accent1"/>
              </a:solidFill>
            </a:endParaRPr>
          </a:p>
        </p:txBody>
      </p:sp>
      <p:sp>
        <p:nvSpPr>
          <p:cNvPr id="12" name="文本框 11">
            <a:extLst>
              <a:ext uri="{FF2B5EF4-FFF2-40B4-BE49-F238E27FC236}">
                <a16:creationId xmlns:a16="http://schemas.microsoft.com/office/drawing/2014/main" id="{3888B769-D16E-2CF4-02D6-5D791FBF2E85}"/>
              </a:ext>
            </a:extLst>
          </p:cNvPr>
          <p:cNvSpPr txBox="1"/>
          <p:nvPr/>
        </p:nvSpPr>
        <p:spPr>
          <a:xfrm>
            <a:off x="767997" y="4412851"/>
            <a:ext cx="5475635" cy="869533"/>
          </a:xfrm>
          <a:prstGeom prst="rect">
            <a:avLst/>
          </a:prstGeom>
          <a:noFill/>
        </p:spPr>
        <p:txBody>
          <a:bodyPr wrap="square">
            <a:spAutoFit/>
          </a:bodyPr>
          <a:lstStyle/>
          <a:p>
            <a:pPr>
              <a:lnSpc>
                <a:spcPct val="150000"/>
              </a:lnSpc>
            </a:pPr>
            <a:r>
              <a:rPr lang="zh-CN" altLang="zh-CN" sz="1800" kern="100" dirty="0">
                <a:solidFill>
                  <a:schemeClr val="accent1"/>
                </a:solidFill>
                <a:effectLst/>
                <a:ea typeface="宋体" panose="02010600030101010101" pitchFamily="2" charset="-122"/>
                <a:cs typeface="Times New Roman" panose="02020603050405020304" pitchFamily="18" charset="0"/>
              </a:rPr>
              <a:t>为解决上述问题，提出了</a:t>
            </a:r>
            <a:r>
              <a:rPr lang="zh-CN" altLang="zh-CN" sz="1800" b="1" kern="100" dirty="0">
                <a:solidFill>
                  <a:srgbClr val="195759"/>
                </a:solidFill>
                <a:effectLst/>
                <a:ea typeface="宋体" panose="02010600030101010101" pitchFamily="2" charset="-122"/>
                <a:cs typeface="Times New Roman" panose="02020603050405020304" pitchFamily="18" charset="0"/>
              </a:rPr>
              <a:t>考虑速度分布扰动的最大带宽协调控制模型</a:t>
            </a:r>
            <a:r>
              <a:rPr lang="zh-CN" altLang="zh-CN" sz="1800" kern="100" dirty="0">
                <a:solidFill>
                  <a:schemeClr val="accent1"/>
                </a:solidFill>
                <a:effectLst/>
                <a:ea typeface="宋体" panose="02010600030101010101" pitchFamily="2" charset="-122"/>
                <a:cs typeface="Times New Roman" panose="02020603050405020304" pitchFamily="18" charset="0"/>
              </a:rPr>
              <a:t>，</a:t>
            </a:r>
            <a:r>
              <a:rPr lang="zh-CN" altLang="zh-CN" sz="1800" kern="100" dirty="0">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实现速度分布扰动的带宽动态求解</a:t>
            </a:r>
            <a:endParaRPr lang="zh-CN" altLang="en-US" dirty="0">
              <a:solidFill>
                <a:schemeClr val="accent1"/>
              </a:solidFill>
            </a:endParaRPr>
          </a:p>
        </p:txBody>
      </p:sp>
      <p:pic>
        <p:nvPicPr>
          <p:cNvPr id="14" name="图片 13">
            <a:extLst>
              <a:ext uri="{FF2B5EF4-FFF2-40B4-BE49-F238E27FC236}">
                <a16:creationId xmlns:a16="http://schemas.microsoft.com/office/drawing/2014/main" id="{96F886E8-B59C-A820-F369-DFDF4287EA66}"/>
              </a:ext>
            </a:extLst>
          </p:cNvPr>
          <p:cNvPicPr>
            <a:picLocks noChangeAspect="1"/>
          </p:cNvPicPr>
          <p:nvPr/>
        </p:nvPicPr>
        <p:blipFill>
          <a:blip r:embed="rId2"/>
          <a:stretch>
            <a:fillRect/>
          </a:stretch>
        </p:blipFill>
        <p:spPr>
          <a:xfrm>
            <a:off x="6471759" y="917824"/>
            <a:ext cx="5560034" cy="4925995"/>
          </a:xfrm>
          <a:prstGeom prst="rect">
            <a:avLst/>
          </a:prstGeom>
          <a:solidFill>
            <a:schemeClr val="accent2"/>
          </a:solidFill>
        </p:spPr>
      </p:pic>
    </p:spTree>
    <p:extLst>
      <p:ext uri="{BB962C8B-B14F-4D97-AF65-F5344CB8AC3E}">
        <p14:creationId xmlns:p14="http://schemas.microsoft.com/office/powerpoint/2010/main" val="3170224110"/>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36D6CAF-758B-CFB1-DAD8-BD4B0A9698CA}"/>
              </a:ext>
            </a:extLst>
          </p:cNvPr>
          <p:cNvGrpSpPr/>
          <p:nvPr/>
        </p:nvGrpSpPr>
        <p:grpSpPr>
          <a:xfrm>
            <a:off x="6573223" y="3099577"/>
            <a:ext cx="5368443" cy="3416492"/>
            <a:chOff x="6782823" y="2838807"/>
            <a:chExt cx="5368443" cy="3416492"/>
          </a:xfrm>
        </p:grpSpPr>
        <p:sp>
          <p:nvSpPr>
            <p:cNvPr id="2" name="矩形: 圆角 1">
              <a:extLst>
                <a:ext uri="{FF2B5EF4-FFF2-40B4-BE49-F238E27FC236}">
                  <a16:creationId xmlns:a16="http://schemas.microsoft.com/office/drawing/2014/main" id="{E036D001-F12A-691A-4C23-B244B05FC9BB}"/>
                </a:ext>
              </a:extLst>
            </p:cNvPr>
            <p:cNvSpPr/>
            <p:nvPr/>
          </p:nvSpPr>
          <p:spPr bwMode="auto">
            <a:xfrm>
              <a:off x="6782823" y="2838807"/>
              <a:ext cx="5368443" cy="3416492"/>
            </a:xfrm>
            <a:prstGeom prst="roundRect">
              <a:avLst>
                <a:gd name="adj" fmla="val 12774"/>
              </a:avLst>
            </a:prstGeom>
            <a:solidFill>
              <a:schemeClr val="accent2"/>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pic>
          <p:nvPicPr>
            <p:cNvPr id="19" name="Name 7">
              <a:extLst>
                <a:ext uri="{FF2B5EF4-FFF2-40B4-BE49-F238E27FC236}">
                  <a16:creationId xmlns:a16="http://schemas.microsoft.com/office/drawing/2014/main" id="{1024EAE6-3094-8B82-F796-F1B91B59A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8687" y="4687311"/>
              <a:ext cx="2367121" cy="1405396"/>
            </a:xfrm>
            <a:prstGeom prst="rect">
              <a:avLst/>
            </a:prstGeom>
            <a:noFill/>
            <a:ln>
              <a:noFill/>
            </a:ln>
          </p:spPr>
        </p:pic>
        <p:pic>
          <p:nvPicPr>
            <p:cNvPr id="20" name="Name 8">
              <a:extLst>
                <a:ext uri="{FF2B5EF4-FFF2-40B4-BE49-F238E27FC236}">
                  <a16:creationId xmlns:a16="http://schemas.microsoft.com/office/drawing/2014/main" id="{DE06C72A-68E5-E5BB-8419-BC25A7023E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1424" y="4781829"/>
              <a:ext cx="2769842" cy="1369346"/>
            </a:xfrm>
            <a:prstGeom prst="rect">
              <a:avLst/>
            </a:prstGeom>
            <a:noFill/>
            <a:ln>
              <a:noFill/>
            </a:ln>
          </p:spPr>
        </p:pic>
        <p:sp>
          <p:nvSpPr>
            <p:cNvPr id="5" name="文本框 4">
              <a:extLst>
                <a:ext uri="{FF2B5EF4-FFF2-40B4-BE49-F238E27FC236}">
                  <a16:creationId xmlns:a16="http://schemas.microsoft.com/office/drawing/2014/main" id="{35EF1E2D-9E76-CFBD-F8B5-7CEC1D0EF619}"/>
                </a:ext>
              </a:extLst>
            </p:cNvPr>
            <p:cNvSpPr txBox="1"/>
            <p:nvPr/>
          </p:nvSpPr>
          <p:spPr>
            <a:xfrm>
              <a:off x="6968687" y="2888730"/>
              <a:ext cx="1437040" cy="369332"/>
            </a:xfrm>
            <a:prstGeom prst="rect">
              <a:avLst/>
            </a:prstGeom>
            <a:noFill/>
          </p:spPr>
          <p:txBody>
            <a:bodyPr wrap="square">
              <a:spAutoFit/>
            </a:bodyPr>
            <a:lstStyle/>
            <a:p>
              <a:r>
                <a:rPr lang="zh-CN" altLang="en-US" b="1" dirty="0"/>
                <a:t>案例分析</a:t>
              </a:r>
            </a:p>
          </p:txBody>
        </p:sp>
      </p:grpSp>
      <p:sp>
        <p:nvSpPr>
          <p:cNvPr id="14338"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8"/>
          <p:cNvSpPr>
            <a:spLocks/>
          </p:cNvSpPr>
          <p:nvPr/>
        </p:nvSpPr>
        <p:spPr bwMode="auto">
          <a:xfrm>
            <a:off x="766762" y="920511"/>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574C41DB-8A03-0F3C-BF27-3AD4506E86A8}"/>
              </a:ext>
            </a:extLst>
          </p:cNvPr>
          <p:cNvSpPr txBox="1"/>
          <p:nvPr/>
        </p:nvSpPr>
        <p:spPr>
          <a:xfrm>
            <a:off x="1012825" y="743085"/>
            <a:ext cx="5229572" cy="955903"/>
          </a:xfrm>
          <a:prstGeom prst="rect">
            <a:avLst/>
          </a:prstGeom>
          <a:noFill/>
        </p:spPr>
        <p:txBody>
          <a:bodyPr wrap="square">
            <a:spAutoFit/>
          </a:bodyPr>
          <a:lstStyle/>
          <a:p>
            <a:pPr lvl="0">
              <a:lnSpc>
                <a:spcPct val="150000"/>
              </a:lnSpc>
            </a:pPr>
            <a:r>
              <a:rPr lang="en-US" altLang="zh-CN" sz="2000" b="1" kern="100" dirty="0">
                <a:cs typeface="Times New Roman" panose="02020603050405020304" pitchFamily="18" charset="0"/>
              </a:rPr>
              <a:t>3</a:t>
            </a:r>
            <a:r>
              <a:rPr lang="zh-CN" altLang="en-US" sz="2000" b="1" kern="100" dirty="0">
                <a:cs typeface="Times New Roman" panose="02020603050405020304" pitchFamily="18" charset="0"/>
              </a:rPr>
              <a:t>、</a:t>
            </a:r>
            <a:r>
              <a:rPr lang="zh-CN" altLang="zh-CN" sz="2000" kern="100" dirty="0">
                <a:effectLst/>
                <a:ea typeface="宋体" panose="02010600030101010101" pitchFamily="2" charset="-122"/>
                <a:cs typeface="Times New Roman" panose="02020603050405020304" pitchFamily="18" charset="0"/>
              </a:rPr>
              <a:t>考虑车流速度分布扰动的干道绿波最大带宽协调控制</a:t>
            </a:r>
            <a:endParaRPr lang="zh-CN" altLang="zh-CN" sz="2000" b="1" kern="100" dirty="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624EFF56-8EC3-DB30-939A-930704AE8606}"/>
              </a:ext>
            </a:extLst>
          </p:cNvPr>
          <p:cNvGraphicFramePr>
            <a:graphicFrameLocks noChangeAspect="1"/>
          </p:cNvGraphicFramePr>
          <p:nvPr>
            <p:extLst>
              <p:ext uri="{D42A27DB-BD31-4B8C-83A1-F6EECF244321}">
                <p14:modId xmlns:p14="http://schemas.microsoft.com/office/powerpoint/2010/main" val="2457127294"/>
              </p:ext>
            </p:extLst>
          </p:nvPr>
        </p:nvGraphicFramePr>
        <p:xfrm>
          <a:off x="1067505" y="3534262"/>
          <a:ext cx="4876620" cy="3016673"/>
        </p:xfrm>
        <a:graphic>
          <a:graphicData uri="http://schemas.openxmlformats.org/presentationml/2006/ole">
            <mc:AlternateContent xmlns:mc="http://schemas.openxmlformats.org/markup-compatibility/2006">
              <mc:Choice xmlns:v="urn:schemas-microsoft-com:vml" Requires="v">
                <p:oleObj name="Visio" r:id="rId4" imgW="7825563" imgH="5257611" progId="Visio.Drawing.15">
                  <p:embed/>
                </p:oleObj>
              </mc:Choice>
              <mc:Fallback>
                <p:oleObj name="Visio" r:id="rId4" imgW="7825563" imgH="5257611"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5843" t="8421" b="4793"/>
                      <a:stretch>
                        <a:fillRect/>
                      </a:stretch>
                    </p:blipFill>
                    <p:spPr bwMode="auto">
                      <a:xfrm>
                        <a:off x="1067505" y="3534262"/>
                        <a:ext cx="4876620" cy="3016673"/>
                      </a:xfrm>
                      <a:prstGeom prst="rect">
                        <a:avLst/>
                      </a:prstGeom>
                      <a:solidFill>
                        <a:schemeClr val="accent2"/>
                      </a:solidFill>
                    </p:spPr>
                  </p:pic>
                </p:oleObj>
              </mc:Fallback>
            </mc:AlternateContent>
          </a:graphicData>
        </a:graphic>
      </p:graphicFrame>
      <p:graphicFrame>
        <p:nvGraphicFramePr>
          <p:cNvPr id="21" name="表格 20">
            <a:extLst>
              <a:ext uri="{FF2B5EF4-FFF2-40B4-BE49-F238E27FC236}">
                <a16:creationId xmlns:a16="http://schemas.microsoft.com/office/drawing/2014/main" id="{8552A843-EA98-57FE-1487-74FE08230639}"/>
              </a:ext>
            </a:extLst>
          </p:cNvPr>
          <p:cNvGraphicFramePr>
            <a:graphicFrameLocks noGrp="1"/>
          </p:cNvGraphicFramePr>
          <p:nvPr>
            <p:extLst>
              <p:ext uri="{D42A27DB-BD31-4B8C-83A1-F6EECF244321}">
                <p14:modId xmlns:p14="http://schemas.microsoft.com/office/powerpoint/2010/main" val="2184931498"/>
              </p:ext>
            </p:extLst>
          </p:nvPr>
        </p:nvGraphicFramePr>
        <p:xfrm>
          <a:off x="6834215" y="3568755"/>
          <a:ext cx="4876620" cy="1287044"/>
        </p:xfrm>
        <a:graphic>
          <a:graphicData uri="http://schemas.openxmlformats.org/drawingml/2006/table">
            <a:tbl>
              <a:tblPr firstRow="1" firstCol="1" bandRow="1">
                <a:tableStyleId>{3B4B98B0-60AC-42C2-AFA5-B58CD77FA1E5}</a:tableStyleId>
              </a:tblPr>
              <a:tblGrid>
                <a:gridCol w="1219155">
                  <a:extLst>
                    <a:ext uri="{9D8B030D-6E8A-4147-A177-3AD203B41FA5}">
                      <a16:colId xmlns:a16="http://schemas.microsoft.com/office/drawing/2014/main" val="59455286"/>
                    </a:ext>
                  </a:extLst>
                </a:gridCol>
                <a:gridCol w="1219155">
                  <a:extLst>
                    <a:ext uri="{9D8B030D-6E8A-4147-A177-3AD203B41FA5}">
                      <a16:colId xmlns:a16="http://schemas.microsoft.com/office/drawing/2014/main" val="3052280662"/>
                    </a:ext>
                  </a:extLst>
                </a:gridCol>
                <a:gridCol w="1219155">
                  <a:extLst>
                    <a:ext uri="{9D8B030D-6E8A-4147-A177-3AD203B41FA5}">
                      <a16:colId xmlns:a16="http://schemas.microsoft.com/office/drawing/2014/main" val="515546545"/>
                    </a:ext>
                  </a:extLst>
                </a:gridCol>
                <a:gridCol w="1219155">
                  <a:extLst>
                    <a:ext uri="{9D8B030D-6E8A-4147-A177-3AD203B41FA5}">
                      <a16:colId xmlns:a16="http://schemas.microsoft.com/office/drawing/2014/main" val="4140140219"/>
                    </a:ext>
                  </a:extLst>
                </a:gridCol>
              </a:tblGrid>
              <a:tr h="321761">
                <a:tc>
                  <a:txBody>
                    <a:bodyPr/>
                    <a:lstStyle/>
                    <a:p>
                      <a:pPr algn="just"/>
                      <a:r>
                        <a:rPr lang="zh-CN" sz="900" kern="100">
                          <a:solidFill>
                            <a:schemeClr val="accent1"/>
                          </a:solidFill>
                          <a:effectLst/>
                        </a:rPr>
                        <a:t>方案</a:t>
                      </a:r>
                      <a:endParaRPr lang="zh-CN" sz="900" kern="10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900" kern="100" dirty="0">
                          <a:solidFill>
                            <a:schemeClr val="accent1"/>
                          </a:solidFill>
                          <a:effectLst/>
                        </a:rPr>
                        <a:t>平均停车次数</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900" kern="100">
                          <a:solidFill>
                            <a:schemeClr val="accent1"/>
                          </a:solidFill>
                          <a:effectLst/>
                        </a:rPr>
                        <a:t>平均延误</a:t>
                      </a:r>
                      <a:r>
                        <a:rPr lang="en-US" sz="900" kern="100">
                          <a:solidFill>
                            <a:schemeClr val="accent1"/>
                          </a:solidFill>
                          <a:effectLst/>
                        </a:rPr>
                        <a:t>/s</a:t>
                      </a:r>
                      <a:endParaRPr lang="zh-CN" sz="900" kern="10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900" kern="100">
                          <a:solidFill>
                            <a:schemeClr val="accent1"/>
                          </a:solidFill>
                          <a:effectLst/>
                        </a:rPr>
                        <a:t>平均排队长度</a:t>
                      </a:r>
                      <a:r>
                        <a:rPr lang="en-US" sz="900" kern="100">
                          <a:solidFill>
                            <a:schemeClr val="accent1"/>
                          </a:solidFill>
                          <a:effectLst/>
                        </a:rPr>
                        <a:t>/m</a:t>
                      </a:r>
                      <a:endParaRPr lang="zh-CN" sz="900" kern="10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93500417"/>
                  </a:ext>
                </a:extLst>
              </a:tr>
              <a:tr h="321761">
                <a:tc>
                  <a:txBody>
                    <a:bodyPr/>
                    <a:lstStyle/>
                    <a:p>
                      <a:pPr algn="just"/>
                      <a:r>
                        <a:rPr lang="zh-CN" sz="900" kern="100" dirty="0">
                          <a:solidFill>
                            <a:schemeClr val="accent1"/>
                          </a:solidFill>
                          <a:effectLst/>
                        </a:rPr>
                        <a:t>本模型</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75000"/>
                        <a:alpha val="20000"/>
                      </a:schemeClr>
                    </a:solidFill>
                  </a:tcPr>
                </a:tc>
                <a:tc>
                  <a:txBody>
                    <a:bodyPr/>
                    <a:lstStyle/>
                    <a:p>
                      <a:pPr algn="ctr"/>
                      <a:r>
                        <a:rPr lang="en-US" sz="900" kern="100" dirty="0">
                          <a:solidFill>
                            <a:schemeClr val="accent1"/>
                          </a:solidFill>
                          <a:effectLst/>
                        </a:rPr>
                        <a:t>2.25</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75000"/>
                        <a:alpha val="20000"/>
                      </a:schemeClr>
                    </a:solidFill>
                  </a:tcPr>
                </a:tc>
                <a:tc>
                  <a:txBody>
                    <a:bodyPr/>
                    <a:lstStyle/>
                    <a:p>
                      <a:pPr algn="ctr"/>
                      <a:r>
                        <a:rPr lang="en-US" sz="900" kern="100" dirty="0">
                          <a:solidFill>
                            <a:schemeClr val="accent1"/>
                          </a:solidFill>
                          <a:effectLst/>
                        </a:rPr>
                        <a:t>70.0</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75000"/>
                        <a:alpha val="20000"/>
                      </a:schemeClr>
                    </a:solidFill>
                  </a:tcPr>
                </a:tc>
                <a:tc>
                  <a:txBody>
                    <a:bodyPr/>
                    <a:lstStyle/>
                    <a:p>
                      <a:pPr algn="ctr"/>
                      <a:r>
                        <a:rPr lang="en-US" sz="900" kern="100" dirty="0">
                          <a:solidFill>
                            <a:schemeClr val="accent1"/>
                          </a:solidFill>
                          <a:effectLst/>
                        </a:rPr>
                        <a:t>23.6</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75000"/>
                        <a:alpha val="20000"/>
                      </a:schemeClr>
                    </a:solidFill>
                  </a:tcPr>
                </a:tc>
                <a:extLst>
                  <a:ext uri="{0D108BD9-81ED-4DB2-BD59-A6C34878D82A}">
                    <a16:rowId xmlns:a16="http://schemas.microsoft.com/office/drawing/2014/main" val="2814672098"/>
                  </a:ext>
                </a:extLst>
              </a:tr>
              <a:tr h="321761">
                <a:tc>
                  <a:txBody>
                    <a:bodyPr/>
                    <a:lstStyle/>
                    <a:p>
                      <a:pPr algn="just"/>
                      <a:r>
                        <a:rPr lang="en-US" sz="900" kern="100">
                          <a:solidFill>
                            <a:schemeClr val="accent1"/>
                          </a:solidFill>
                          <a:effectLst/>
                        </a:rPr>
                        <a:t>Maxband</a:t>
                      </a:r>
                      <a:endParaRPr lang="zh-CN" sz="900" kern="10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900" kern="100" dirty="0">
                          <a:solidFill>
                            <a:schemeClr val="accent1"/>
                          </a:solidFill>
                          <a:effectLst/>
                        </a:rPr>
                        <a:t>3.01</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900" kern="100" dirty="0">
                          <a:solidFill>
                            <a:schemeClr val="accent1"/>
                          </a:solidFill>
                          <a:effectLst/>
                        </a:rPr>
                        <a:t>129.3</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900" kern="100" dirty="0">
                          <a:solidFill>
                            <a:schemeClr val="accent1"/>
                          </a:solidFill>
                          <a:effectLst/>
                        </a:rPr>
                        <a:t>28.7</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66965931"/>
                  </a:ext>
                </a:extLst>
              </a:tr>
              <a:tr h="321761">
                <a:tc>
                  <a:txBody>
                    <a:bodyPr/>
                    <a:lstStyle/>
                    <a:p>
                      <a:pPr algn="just"/>
                      <a:r>
                        <a:rPr lang="zh-CN" sz="900" kern="100" dirty="0">
                          <a:solidFill>
                            <a:schemeClr val="accent1"/>
                          </a:solidFill>
                          <a:effectLst/>
                        </a:rPr>
                        <a:t>改进</a:t>
                      </a:r>
                      <a:r>
                        <a:rPr lang="en-US" sz="900" kern="100" dirty="0" err="1">
                          <a:solidFill>
                            <a:schemeClr val="accent1"/>
                          </a:solidFill>
                          <a:effectLst/>
                        </a:rPr>
                        <a:t>Maxband</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85000"/>
                        <a:alpha val="20000"/>
                      </a:schemeClr>
                    </a:solidFill>
                  </a:tcPr>
                </a:tc>
                <a:tc>
                  <a:txBody>
                    <a:bodyPr/>
                    <a:lstStyle/>
                    <a:p>
                      <a:pPr algn="ctr"/>
                      <a:r>
                        <a:rPr lang="en-US" sz="900" kern="100" dirty="0">
                          <a:solidFill>
                            <a:schemeClr val="accent1"/>
                          </a:solidFill>
                          <a:effectLst/>
                        </a:rPr>
                        <a:t>2.48</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85000"/>
                        <a:alpha val="20000"/>
                      </a:schemeClr>
                    </a:solidFill>
                  </a:tcPr>
                </a:tc>
                <a:tc>
                  <a:txBody>
                    <a:bodyPr/>
                    <a:lstStyle/>
                    <a:p>
                      <a:pPr algn="ctr"/>
                      <a:r>
                        <a:rPr lang="en-US" sz="900" kern="100" dirty="0">
                          <a:solidFill>
                            <a:schemeClr val="accent1"/>
                          </a:solidFill>
                          <a:effectLst/>
                        </a:rPr>
                        <a:t>107.0</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85000"/>
                        <a:alpha val="20000"/>
                      </a:schemeClr>
                    </a:solidFill>
                  </a:tcPr>
                </a:tc>
                <a:tc>
                  <a:txBody>
                    <a:bodyPr/>
                    <a:lstStyle/>
                    <a:p>
                      <a:pPr algn="ctr"/>
                      <a:r>
                        <a:rPr lang="en-US" sz="900" kern="100" dirty="0">
                          <a:solidFill>
                            <a:schemeClr val="accent1"/>
                          </a:solidFill>
                          <a:effectLst/>
                        </a:rPr>
                        <a:t>26.6</a:t>
                      </a:r>
                      <a:endParaRPr lang="zh-CN" sz="900" kern="100" dirty="0">
                        <a:solidFill>
                          <a:schemeClr val="accent1"/>
                        </a:solidFill>
                        <a:effectLst/>
                        <a:latin typeface="Times New Roman" panose="02020603050405020304" pitchFamily="18" charset="0"/>
                        <a:ea typeface="宋体" panose="02010600030101010101" pitchFamily="2" charset="-122"/>
                      </a:endParaRPr>
                    </a:p>
                  </a:txBody>
                  <a:tcPr marL="68580" marR="68580" marT="0" marB="0" anchor="ctr">
                    <a:solidFill>
                      <a:schemeClr val="accent2">
                        <a:lumMod val="85000"/>
                        <a:alpha val="20000"/>
                      </a:schemeClr>
                    </a:solidFill>
                  </a:tcPr>
                </a:tc>
                <a:extLst>
                  <a:ext uri="{0D108BD9-81ED-4DB2-BD59-A6C34878D82A}">
                    <a16:rowId xmlns:a16="http://schemas.microsoft.com/office/drawing/2014/main" val="4230590349"/>
                  </a:ext>
                </a:extLst>
              </a:tr>
            </a:tbl>
          </a:graphicData>
        </a:graphic>
      </p:graphicFrame>
      <p:sp>
        <p:nvSpPr>
          <p:cNvPr id="33" name="文本框 32">
            <a:extLst>
              <a:ext uri="{FF2B5EF4-FFF2-40B4-BE49-F238E27FC236}">
                <a16:creationId xmlns:a16="http://schemas.microsoft.com/office/drawing/2014/main" id="{0589E749-7918-F2AC-E361-BB2B2FE18C39}"/>
              </a:ext>
            </a:extLst>
          </p:cNvPr>
          <p:cNvSpPr txBox="1"/>
          <p:nvPr/>
        </p:nvSpPr>
        <p:spPr>
          <a:xfrm>
            <a:off x="1012825" y="1697429"/>
            <a:ext cx="4931300" cy="869533"/>
          </a:xfrm>
          <a:prstGeom prst="rect">
            <a:avLst/>
          </a:prstGeom>
          <a:noFill/>
        </p:spPr>
        <p:txBody>
          <a:bodyPr wrap="square" rtlCol="0">
            <a:spAutoFit/>
          </a:bodyPr>
          <a:lstStyle/>
          <a:p>
            <a:pPr>
              <a:lnSpc>
                <a:spcPct val="150000"/>
              </a:lnSpc>
            </a:pPr>
            <a:r>
              <a:rPr lang="zh-CN" altLang="en-US" dirty="0">
                <a:solidFill>
                  <a:schemeClr val="accent1"/>
                </a:solidFill>
              </a:rPr>
              <a:t>传统的</a:t>
            </a:r>
            <a:r>
              <a:rPr lang="en-US" altLang="zh-CN" dirty="0" err="1">
                <a:solidFill>
                  <a:schemeClr val="accent1"/>
                </a:solidFill>
              </a:rPr>
              <a:t>Maxband</a:t>
            </a:r>
            <a:r>
              <a:rPr lang="zh-CN" altLang="en-US" dirty="0">
                <a:solidFill>
                  <a:schemeClr val="accent1"/>
                </a:solidFill>
              </a:rPr>
              <a:t>模型使用</a:t>
            </a:r>
            <a:r>
              <a:rPr lang="zh-CN" altLang="en-US" b="1" dirty="0">
                <a:solidFill>
                  <a:srgbClr val="195759"/>
                </a:solidFill>
              </a:rPr>
              <a:t>变量</a:t>
            </a:r>
            <a:r>
              <a:rPr lang="zh-CN" altLang="en-US" dirty="0">
                <a:solidFill>
                  <a:schemeClr val="accent1"/>
                </a:solidFill>
              </a:rPr>
              <a:t>描述带宽与车辆轨迹之间的关系，造成</a:t>
            </a:r>
            <a:r>
              <a:rPr lang="zh-CN" altLang="en-US" b="1" dirty="0">
                <a:solidFill>
                  <a:srgbClr val="195759"/>
                </a:solidFill>
              </a:rPr>
              <a:t>求解难度增加</a:t>
            </a:r>
            <a:r>
              <a:rPr lang="zh-CN" altLang="en-US" dirty="0">
                <a:solidFill>
                  <a:schemeClr val="accent1"/>
                </a:solidFill>
              </a:rPr>
              <a:t>。</a:t>
            </a:r>
          </a:p>
        </p:txBody>
      </p:sp>
      <p:sp>
        <p:nvSpPr>
          <p:cNvPr id="34" name="文本框 33">
            <a:extLst>
              <a:ext uri="{FF2B5EF4-FFF2-40B4-BE49-F238E27FC236}">
                <a16:creationId xmlns:a16="http://schemas.microsoft.com/office/drawing/2014/main" id="{DC46EA3E-A9A6-581B-1740-53D32194CCD6}"/>
              </a:ext>
            </a:extLst>
          </p:cNvPr>
          <p:cNvSpPr txBox="1"/>
          <p:nvPr/>
        </p:nvSpPr>
        <p:spPr>
          <a:xfrm>
            <a:off x="1004857" y="2595126"/>
            <a:ext cx="4876620" cy="872034"/>
          </a:xfrm>
          <a:prstGeom prst="rect">
            <a:avLst/>
          </a:prstGeom>
          <a:noFill/>
        </p:spPr>
        <p:txBody>
          <a:bodyPr wrap="square" rtlCol="0">
            <a:spAutoFit/>
          </a:bodyPr>
          <a:lstStyle/>
          <a:p>
            <a:pPr>
              <a:lnSpc>
                <a:spcPct val="150000"/>
              </a:lnSpc>
            </a:pPr>
            <a:r>
              <a:rPr lang="zh-CN" altLang="en-US" dirty="0">
                <a:solidFill>
                  <a:schemeClr val="accent1"/>
                </a:solidFill>
              </a:rPr>
              <a:t>实际上，下游交叉口之间的带宽边界可由上游交叉口的边界和旅行时间推算得到。</a:t>
            </a:r>
          </a:p>
        </p:txBody>
      </p:sp>
      <p:grpSp>
        <p:nvGrpSpPr>
          <p:cNvPr id="9" name="组合 8">
            <a:extLst>
              <a:ext uri="{FF2B5EF4-FFF2-40B4-BE49-F238E27FC236}">
                <a16:creationId xmlns:a16="http://schemas.microsoft.com/office/drawing/2014/main" id="{E3880B8A-56F7-E430-5B34-0E9AC7FFB82D}"/>
              </a:ext>
            </a:extLst>
          </p:cNvPr>
          <p:cNvGrpSpPr/>
          <p:nvPr/>
        </p:nvGrpSpPr>
        <p:grpSpPr>
          <a:xfrm>
            <a:off x="6573223" y="431018"/>
            <a:ext cx="5574128" cy="2523724"/>
            <a:chOff x="966017" y="4090080"/>
            <a:chExt cx="5574128" cy="2523724"/>
          </a:xfrm>
        </p:grpSpPr>
        <p:pic>
          <p:nvPicPr>
            <p:cNvPr id="38" name="图片 37">
              <a:extLst>
                <a:ext uri="{FF2B5EF4-FFF2-40B4-BE49-F238E27FC236}">
                  <a16:creationId xmlns:a16="http://schemas.microsoft.com/office/drawing/2014/main" id="{BE313AE0-BFA1-CA65-10AE-C1945E5B1458}"/>
                </a:ext>
              </a:extLst>
            </p:cNvPr>
            <p:cNvPicPr>
              <a:picLocks noChangeAspect="1"/>
            </p:cNvPicPr>
            <p:nvPr/>
          </p:nvPicPr>
          <p:blipFill>
            <a:blip r:embed="rId6"/>
            <a:stretch>
              <a:fillRect/>
            </a:stretch>
          </p:blipFill>
          <p:spPr>
            <a:xfrm>
              <a:off x="966017" y="4090080"/>
              <a:ext cx="3509348" cy="2523724"/>
            </a:xfrm>
            <a:prstGeom prst="rect">
              <a:avLst/>
            </a:prstGeom>
            <a:solidFill>
              <a:schemeClr val="accent2"/>
            </a:solidFill>
          </p:spPr>
        </p:pic>
        <p:sp>
          <p:nvSpPr>
            <p:cNvPr id="8" name="文本框 7">
              <a:extLst>
                <a:ext uri="{FF2B5EF4-FFF2-40B4-BE49-F238E27FC236}">
                  <a16:creationId xmlns:a16="http://schemas.microsoft.com/office/drawing/2014/main" id="{4EDF7269-AEE2-E388-6603-DD6548CC6713}"/>
                </a:ext>
              </a:extLst>
            </p:cNvPr>
            <p:cNvSpPr txBox="1"/>
            <p:nvPr/>
          </p:nvSpPr>
          <p:spPr>
            <a:xfrm>
              <a:off x="4502047" y="5222511"/>
              <a:ext cx="2038098" cy="369332"/>
            </a:xfrm>
            <a:prstGeom prst="rect">
              <a:avLst/>
            </a:prstGeom>
            <a:noFill/>
          </p:spPr>
          <p:txBody>
            <a:bodyPr wrap="square">
              <a:spAutoFit/>
            </a:bodyPr>
            <a:lstStyle/>
            <a:p>
              <a:r>
                <a:rPr lang="zh-CN" altLang="en-US" b="1" dirty="0"/>
                <a:t>速度分布带宽模型</a:t>
              </a:r>
            </a:p>
          </p:txBody>
        </p:sp>
      </p:grpSp>
    </p:spTree>
    <p:extLst>
      <p:ext uri="{BB962C8B-B14F-4D97-AF65-F5344CB8AC3E}">
        <p14:creationId xmlns:p14="http://schemas.microsoft.com/office/powerpoint/2010/main" val="369030658"/>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a:spLocks noChangeArrowheads="1"/>
          </p:cNvSpPr>
          <p:nvPr/>
        </p:nvSpPr>
        <p:spPr bwMode="auto">
          <a:xfrm>
            <a:off x="1012825" y="176213"/>
            <a:ext cx="2509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未来研究思路</a:t>
            </a:r>
          </a:p>
        </p:txBody>
      </p:sp>
      <p:sp>
        <p:nvSpPr>
          <p:cNvPr id="1638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0" name="Freeform 7"/>
          <p:cNvSpPr>
            <a:spLocks noEditPoints="1"/>
          </p:cNvSpPr>
          <p:nvPr/>
        </p:nvSpPr>
        <p:spPr bwMode="auto">
          <a:xfrm>
            <a:off x="1316038" y="1412875"/>
            <a:ext cx="987425" cy="1436688"/>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TextBox 6"/>
          <p:cNvSpPr txBox="1">
            <a:spLocks noChangeArrowheads="1"/>
          </p:cNvSpPr>
          <p:nvPr/>
        </p:nvSpPr>
        <p:spPr bwMode="auto">
          <a:xfrm>
            <a:off x="1104900" y="2957513"/>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研究思路</a:t>
            </a:r>
          </a:p>
        </p:txBody>
      </p:sp>
      <p:sp>
        <p:nvSpPr>
          <p:cNvPr id="16392" name="椭圆 7"/>
          <p:cNvSpPr>
            <a:spLocks noChangeAspect="1" noChangeArrowheads="1"/>
          </p:cNvSpPr>
          <p:nvPr/>
        </p:nvSpPr>
        <p:spPr bwMode="auto">
          <a:xfrm>
            <a:off x="3036888" y="11112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noChangeArrowheads="1"/>
          </p:cNvSpPr>
          <p:nvPr/>
        </p:nvSpPr>
        <p:spPr bwMode="auto">
          <a:xfrm>
            <a:off x="3036888" y="2420938"/>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a:spLocks noChangeArrowheads="1"/>
          </p:cNvSpPr>
          <p:nvPr/>
        </p:nvSpPr>
        <p:spPr bwMode="auto">
          <a:xfrm>
            <a:off x="3454400" y="1033463"/>
            <a:ext cx="7294563" cy="128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dirty="0">
                <a:solidFill>
                  <a:schemeClr val="accent1"/>
                </a:solidFill>
                <a:latin typeface="+mn-ea"/>
                <a:ea typeface="+mn-ea"/>
              </a:rPr>
              <a:t>以交叉口流量数据为支撑，分析城市关键车流路径的特点，提炼关键车流与实际流向的关系，</a:t>
            </a:r>
            <a:r>
              <a:rPr lang="zh-CN" altLang="zh-CN" b="1" dirty="0">
                <a:solidFill>
                  <a:srgbClr val="195759"/>
                </a:solidFill>
                <a:latin typeface="+mn-ea"/>
                <a:ea typeface="+mn-ea"/>
              </a:rPr>
              <a:t>建立干道关键车流识别模型</a:t>
            </a:r>
            <a:r>
              <a:rPr lang="zh-CN" altLang="zh-CN" dirty="0">
                <a:solidFill>
                  <a:schemeClr val="accent1"/>
                </a:solidFill>
                <a:latin typeface="+mn-ea"/>
                <a:ea typeface="+mn-ea"/>
              </a:rPr>
              <a:t>，并建立一系列优选方法，实现</a:t>
            </a:r>
            <a:r>
              <a:rPr lang="zh-CN" altLang="zh-CN" b="1" dirty="0">
                <a:solidFill>
                  <a:srgbClr val="195759"/>
                </a:solidFill>
                <a:latin typeface="+mn-ea"/>
                <a:ea typeface="+mn-ea"/>
              </a:rPr>
              <a:t>长距离干道协调路径集优选</a:t>
            </a:r>
            <a:r>
              <a:rPr lang="zh-CN"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16400" name="椭圆 16"/>
          <p:cNvSpPr>
            <a:spLocks noChangeAspect="1" noChangeArrowheads="1"/>
          </p:cNvSpPr>
          <p:nvPr/>
        </p:nvSpPr>
        <p:spPr bwMode="auto">
          <a:xfrm>
            <a:off x="3036888" y="3906511"/>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chemeClr val="accent2"/>
                </a:solidFill>
                <a:latin typeface="微软雅黑" panose="020B0503020204020204" pitchFamily="34" charset="-122"/>
                <a:ea typeface="微软雅黑" panose="020B0503020204020204" pitchFamily="34" charset="-122"/>
              </a:rPr>
              <a:t>3</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noChangeArrowheads="1"/>
          </p:cNvSpPr>
          <p:nvPr/>
        </p:nvSpPr>
        <p:spPr bwMode="auto">
          <a:xfrm>
            <a:off x="3036888" y="5326857"/>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chemeClr val="accent2"/>
                </a:solidFill>
                <a:latin typeface="微软雅黑" panose="020B0503020204020204" pitchFamily="34" charset="-122"/>
                <a:ea typeface="微软雅黑" panose="020B0503020204020204" pitchFamily="34" charset="-122"/>
              </a:rPr>
              <a:t>4</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a:spLocks noChangeArrowheads="1"/>
          </p:cNvSpPr>
          <p:nvPr/>
        </p:nvSpPr>
        <p:spPr bwMode="auto">
          <a:xfrm>
            <a:off x="3518223" y="3805928"/>
            <a:ext cx="7294563"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综合上述模型，最终形成基于路径的长干道分割与相序优化绿波协调控制方法，</a:t>
            </a:r>
            <a:r>
              <a:rPr lang="zh-CN" altLang="en-US" b="1" dirty="0">
                <a:solidFill>
                  <a:srgbClr val="195759"/>
                </a:solidFill>
                <a:latin typeface="微软雅黑" panose="020B0503020204020204" pitchFamily="34" charset="-122"/>
                <a:ea typeface="微软雅黑" panose="020B0503020204020204" pitchFamily="34" charset="-122"/>
              </a:rPr>
              <a:t>实现从路径集选择、子区划分、干道协调、相序优化等操作的自动化。</a:t>
            </a:r>
          </a:p>
        </p:txBody>
      </p:sp>
      <p:sp>
        <p:nvSpPr>
          <p:cNvPr id="16403" name="TextBox 19"/>
          <p:cNvSpPr txBox="1">
            <a:spLocks noChangeArrowheads="1"/>
          </p:cNvSpPr>
          <p:nvPr/>
        </p:nvSpPr>
        <p:spPr bwMode="auto">
          <a:xfrm>
            <a:off x="3521845" y="5256861"/>
            <a:ext cx="7294563"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分析和开发具有广泛适用性的协调控制平台</a:t>
            </a:r>
          </a:p>
        </p:txBody>
      </p:sp>
      <p:cxnSp>
        <p:nvCxnSpPr>
          <p:cNvPr id="16404" name="直接连接符 20"/>
          <p:cNvCxnSpPr>
            <a:cxnSpLocks noChangeShapeType="1"/>
          </p:cNvCxnSpPr>
          <p:nvPr/>
        </p:nvCxnSpPr>
        <p:spPr bwMode="auto">
          <a:xfrm>
            <a:off x="2768600" y="1033463"/>
            <a:ext cx="0" cy="2944812"/>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直接连接符 21"/>
          <p:cNvCxnSpPr>
            <a:cxnSpLocks noChangeShapeType="1"/>
          </p:cNvCxnSpPr>
          <p:nvPr/>
        </p:nvCxnSpPr>
        <p:spPr bwMode="auto">
          <a:xfrm>
            <a:off x="2768600" y="3978275"/>
            <a:ext cx="0" cy="2474913"/>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0">
            <a:extLst>
              <a:ext uri="{FF2B5EF4-FFF2-40B4-BE49-F238E27FC236}">
                <a16:creationId xmlns:a16="http://schemas.microsoft.com/office/drawing/2014/main" id="{7A125449-9CD8-3EA1-7BD4-56F15224F459}"/>
              </a:ext>
            </a:extLst>
          </p:cNvPr>
          <p:cNvSpPr txBox="1">
            <a:spLocks noChangeArrowheads="1"/>
          </p:cNvSpPr>
          <p:nvPr/>
        </p:nvSpPr>
        <p:spPr bwMode="auto">
          <a:xfrm>
            <a:off x="3518224" y="2354995"/>
            <a:ext cx="7294563"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选择合适的对比方案，对比基于路径的长干道自动分割模型和相序优化协调模型，通过</a:t>
            </a:r>
            <a:r>
              <a:rPr lang="zh-CN" altLang="en-US" b="1" dirty="0">
                <a:solidFill>
                  <a:srgbClr val="195759"/>
                </a:solidFill>
                <a:latin typeface="微软雅黑" panose="020B0503020204020204" pitchFamily="34" charset="-122"/>
                <a:ea typeface="微软雅黑" panose="020B0503020204020204" pitchFamily="34" charset="-122"/>
              </a:rPr>
              <a:t>实际交通数据仿真对比分析</a:t>
            </a:r>
            <a:r>
              <a:rPr lang="zh-CN" altLang="en-US" dirty="0">
                <a:solidFill>
                  <a:schemeClr val="accent1"/>
                </a:solidFill>
                <a:latin typeface="微软雅黑" panose="020B0503020204020204" pitchFamily="34" charset="-122"/>
                <a:ea typeface="微软雅黑" panose="020B0503020204020204" pitchFamily="34" charset="-122"/>
              </a:rPr>
              <a:t>模型的可行性和适用性，进一步对关键参数进行</a:t>
            </a:r>
            <a:r>
              <a:rPr lang="zh-CN" altLang="en-US" b="1" dirty="0">
                <a:solidFill>
                  <a:srgbClr val="195759"/>
                </a:solidFill>
                <a:latin typeface="微软雅黑" panose="020B0503020204020204" pitchFamily="34" charset="-122"/>
                <a:ea typeface="微软雅黑" panose="020B0503020204020204" pitchFamily="34" charset="-122"/>
              </a:rPr>
              <a:t>灵敏度分析。</a:t>
            </a:r>
          </a:p>
        </p:txBody>
      </p:sp>
    </p:spTree>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p>
        </p:txBody>
      </p:sp>
      <p:sp>
        <p:nvSpPr>
          <p:cNvPr id="37892" name="TextBox 34"/>
          <p:cNvSpPr txBox="1">
            <a:spLocks noChangeArrowheads="1"/>
          </p:cNvSpPr>
          <p:nvPr/>
        </p:nvSpPr>
        <p:spPr bwMode="auto">
          <a:xfrm>
            <a:off x="5795963" y="3662363"/>
            <a:ext cx="440055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交通信息工程及控制</a:t>
            </a:r>
            <a:endParaRPr lang="en-US" altLang="zh-CN" sz="2400" dirty="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土木与交通学院</a:t>
            </a:r>
            <a:endParaRPr lang="en-US" altLang="zh-CN" sz="2400" dirty="0">
              <a:solidFill>
                <a:srgbClr val="FFFFFF"/>
              </a:solidFill>
              <a:latin typeface="微软雅黑" panose="020B0503020204020204" pitchFamily="34" charset="-122"/>
              <a:ea typeface="微软雅黑" panose="020B0503020204020204" pitchFamily="34" charset="-122"/>
            </a:endParaRP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5" name="TextBox 43"/>
          <p:cNvSpPr txBox="1">
            <a:spLocks noChangeArrowheads="1"/>
          </p:cNvSpPr>
          <p:nvPr/>
        </p:nvSpPr>
        <p:spPr bwMode="auto">
          <a:xfrm>
            <a:off x="4611688" y="4824413"/>
            <a:ext cx="14478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刘鹏</a:t>
            </a:r>
            <a:endParaRPr lang="en-US" altLang="zh-CN" sz="2400" dirty="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50" y="4824413"/>
            <a:ext cx="134143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徐建闽</a:t>
            </a:r>
            <a:endParaRPr lang="en-US" altLang="zh-CN" sz="2400" dirty="0">
              <a:solidFill>
                <a:srgbClr val="FFFFFF"/>
              </a:solidFill>
              <a:latin typeface="微软雅黑" panose="020B0503020204020204" pitchFamily="34" charset="-122"/>
              <a:ea typeface="微软雅黑" panose="020B0503020204020204" pitchFamily="34" charset="-122"/>
            </a:endParaRP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答辩人</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pic>
        <p:nvPicPr>
          <p:cNvPr id="3" name="Picture 2">
            <a:extLst>
              <a:ext uri="{FF2B5EF4-FFF2-40B4-BE49-F238E27FC236}">
                <a16:creationId xmlns:a16="http://schemas.microsoft.com/office/drawing/2014/main" id="{49500D27-5C39-931D-DEA0-D4D3EE866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8100"/>
            <a:ext cx="6858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4895395" y="2492896"/>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7386182" y="2492896"/>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9875382" y="2492896"/>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 name="Freeform 12"/>
          <p:cNvSpPr>
            <a:spLocks noEditPoints="1"/>
          </p:cNvSpPr>
          <p:nvPr/>
        </p:nvSpPr>
        <p:spPr bwMode="auto">
          <a:xfrm>
            <a:off x="8170407" y="2477021"/>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 name="Freeform 13"/>
          <p:cNvSpPr>
            <a:spLocks noEditPoints="1"/>
          </p:cNvSpPr>
          <p:nvPr/>
        </p:nvSpPr>
        <p:spPr bwMode="auto">
          <a:xfrm>
            <a:off x="5770107" y="2553221"/>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 name="Rectangle 14"/>
          <p:cNvSpPr>
            <a:spLocks noChangeArrowheads="1"/>
          </p:cNvSpPr>
          <p:nvPr/>
        </p:nvSpPr>
        <p:spPr bwMode="auto">
          <a:xfrm>
            <a:off x="3484107" y="3486671"/>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5803445" y="3486671"/>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8318045" y="3486671"/>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3520620" y="2592908"/>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p:cNvSpPr txBox="1">
            <a:spLocks noChangeArrowheads="1"/>
          </p:cNvSpPr>
          <p:nvPr/>
        </p:nvSpPr>
        <p:spPr bwMode="auto">
          <a:xfrm>
            <a:off x="5117645" y="3700983"/>
            <a:ext cx="19478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dirty="0">
                <a:solidFill>
                  <a:schemeClr val="accent2"/>
                </a:solidFill>
                <a:latin typeface="微软雅黑" panose="020B0503020204020204" pitchFamily="34" charset="-122"/>
                <a:ea typeface="微软雅黑" panose="020B0503020204020204" pitchFamily="34" charset="-122"/>
              </a:rPr>
              <a:t>当前研究进展</a:t>
            </a:r>
          </a:p>
        </p:txBody>
      </p:sp>
      <p:sp>
        <p:nvSpPr>
          <p:cNvPr id="9233" name="TextBox 59"/>
          <p:cNvSpPr txBox="1">
            <a:spLocks noChangeArrowheads="1"/>
          </p:cNvSpPr>
          <p:nvPr/>
        </p:nvSpPr>
        <p:spPr bwMode="auto">
          <a:xfrm>
            <a:off x="2863395" y="3931171"/>
            <a:ext cx="19478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dirty="0">
                <a:solidFill>
                  <a:schemeClr val="accent2"/>
                </a:solidFill>
                <a:latin typeface="微软雅黑" panose="020B0503020204020204" pitchFamily="34" charset="-122"/>
                <a:ea typeface="微软雅黑" panose="020B0503020204020204" pitchFamily="34" charset="-122"/>
              </a:rPr>
              <a:t>研究背景</a:t>
            </a:r>
          </a:p>
        </p:txBody>
      </p:sp>
      <p:sp>
        <p:nvSpPr>
          <p:cNvPr id="9234" name="TextBox 68"/>
          <p:cNvSpPr txBox="1">
            <a:spLocks noChangeArrowheads="1"/>
          </p:cNvSpPr>
          <p:nvPr/>
        </p:nvSpPr>
        <p:spPr bwMode="auto">
          <a:xfrm>
            <a:off x="7608432" y="3700983"/>
            <a:ext cx="20923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dirty="0">
                <a:solidFill>
                  <a:schemeClr val="accent2"/>
                </a:solidFill>
                <a:latin typeface="微软雅黑" panose="020B0503020204020204" pitchFamily="34" charset="-122"/>
                <a:ea typeface="微软雅黑" panose="020B0503020204020204" pitchFamily="34" charset="-122"/>
              </a:rPr>
              <a:t>未来研究思路</a:t>
            </a: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p>
        </p:txBody>
      </p:sp>
    </p:spTree>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12825" y="176213"/>
            <a:ext cx="17235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研究背景</a:t>
            </a:r>
          </a:p>
        </p:txBody>
      </p:sp>
      <p:sp>
        <p:nvSpPr>
          <p:cNvPr id="12291"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4E606662-D5AE-02F9-1D4C-4CAF57873B1C}"/>
              </a:ext>
            </a:extLst>
          </p:cNvPr>
          <p:cNvSpPr txBox="1"/>
          <p:nvPr/>
        </p:nvSpPr>
        <p:spPr>
          <a:xfrm>
            <a:off x="501235" y="995668"/>
            <a:ext cx="8530356" cy="874407"/>
          </a:xfrm>
          <a:prstGeom prst="rect">
            <a:avLst/>
          </a:prstGeom>
          <a:noFill/>
        </p:spPr>
        <p:txBody>
          <a:bodyPr wrap="square">
            <a:spAutoFit/>
          </a:bodyPr>
          <a:lstStyle/>
          <a:p>
            <a:pPr>
              <a:lnSpc>
                <a:spcPct val="150000"/>
              </a:lnSpc>
            </a:pPr>
            <a:r>
              <a:rPr lang="en-US" altLang="zh-CN" b="1" dirty="0">
                <a:solidFill>
                  <a:schemeClr val="accent1"/>
                </a:solidFill>
                <a:latin typeface="+mn-ea"/>
                <a:ea typeface="+mn-ea"/>
              </a:rPr>
              <a:t>《</a:t>
            </a:r>
            <a:r>
              <a:rPr lang="zh-CN" altLang="en-US" b="1" dirty="0">
                <a:solidFill>
                  <a:schemeClr val="accent1"/>
                </a:solidFill>
                <a:latin typeface="+mn-ea"/>
                <a:ea typeface="+mn-ea"/>
              </a:rPr>
              <a:t>中国主要城市道路网密度监测报告</a:t>
            </a:r>
            <a:r>
              <a:rPr lang="en-US" altLang="zh-CN" b="1" dirty="0">
                <a:solidFill>
                  <a:schemeClr val="accent1"/>
                </a:solidFill>
                <a:latin typeface="+mn-ea"/>
                <a:ea typeface="+mn-ea"/>
              </a:rPr>
              <a:t>》</a:t>
            </a:r>
            <a:r>
              <a:rPr lang="zh-CN" altLang="en-US" b="1" dirty="0">
                <a:solidFill>
                  <a:schemeClr val="accent1"/>
                </a:solidFill>
                <a:latin typeface="+mn-ea"/>
                <a:ea typeface="+mn-ea"/>
              </a:rPr>
              <a:t>：</a:t>
            </a:r>
            <a:r>
              <a:rPr lang="en-US" altLang="zh-CN" dirty="0">
                <a:solidFill>
                  <a:schemeClr val="accent1"/>
                </a:solidFill>
                <a:latin typeface="+mn-ea"/>
                <a:ea typeface="+mn-ea"/>
              </a:rPr>
              <a:t>2022</a:t>
            </a:r>
            <a:r>
              <a:rPr lang="zh-CN" altLang="en-US" dirty="0">
                <a:solidFill>
                  <a:schemeClr val="accent1"/>
                </a:solidFill>
                <a:latin typeface="+mn-ea"/>
                <a:ea typeface="+mn-ea"/>
              </a:rPr>
              <a:t>年</a:t>
            </a:r>
            <a:r>
              <a:rPr lang="zh-CN" altLang="en-US" i="0" dirty="0">
                <a:solidFill>
                  <a:schemeClr val="accent1"/>
                </a:solidFill>
                <a:effectLst/>
                <a:latin typeface="+mn-ea"/>
                <a:ea typeface="+mn-ea"/>
              </a:rPr>
              <a:t>全国</a:t>
            </a:r>
            <a:r>
              <a:rPr lang="en-US" altLang="zh-CN" i="0" dirty="0">
                <a:solidFill>
                  <a:schemeClr val="accent1"/>
                </a:solidFill>
                <a:effectLst/>
                <a:latin typeface="+mn-ea"/>
                <a:ea typeface="+mn-ea"/>
              </a:rPr>
              <a:t>36</a:t>
            </a:r>
            <a:r>
              <a:rPr lang="zh-CN" altLang="en-US" i="0" dirty="0">
                <a:solidFill>
                  <a:schemeClr val="accent1"/>
                </a:solidFill>
                <a:effectLst/>
                <a:latin typeface="+mn-ea"/>
                <a:ea typeface="+mn-ea"/>
              </a:rPr>
              <a:t>个主要</a:t>
            </a:r>
            <a:r>
              <a:rPr lang="zh-CN" altLang="en-US" b="1" i="0" dirty="0">
                <a:solidFill>
                  <a:srgbClr val="195759"/>
                </a:solidFill>
                <a:effectLst/>
                <a:latin typeface="+mn-ea"/>
                <a:ea typeface="+mn-ea"/>
              </a:rPr>
              <a:t>城市道路网总体平均密度为</a:t>
            </a:r>
            <a:r>
              <a:rPr lang="en-US" altLang="zh-CN" b="1" i="0" dirty="0">
                <a:solidFill>
                  <a:srgbClr val="195759"/>
                </a:solidFill>
                <a:effectLst/>
                <a:latin typeface="+mn-ea"/>
                <a:ea typeface="+mn-ea"/>
              </a:rPr>
              <a:t>6.3km/km2</a:t>
            </a:r>
            <a:r>
              <a:rPr lang="en-US" altLang="zh-CN" i="0" dirty="0">
                <a:solidFill>
                  <a:schemeClr val="accent1"/>
                </a:solidFill>
                <a:effectLst/>
                <a:latin typeface="+mn-ea"/>
                <a:ea typeface="+mn-ea"/>
              </a:rPr>
              <a:t>,</a:t>
            </a:r>
            <a:r>
              <a:rPr lang="zh-CN" altLang="en-US" i="0" dirty="0">
                <a:solidFill>
                  <a:schemeClr val="accent1"/>
                </a:solidFill>
                <a:effectLst/>
                <a:latin typeface="+mn-ea"/>
                <a:ea typeface="+mn-ea"/>
              </a:rPr>
              <a:t>相较于上年度平均密度</a:t>
            </a:r>
            <a:r>
              <a:rPr lang="en-US" altLang="zh-CN" i="0" dirty="0">
                <a:solidFill>
                  <a:schemeClr val="accent1"/>
                </a:solidFill>
                <a:effectLst/>
                <a:latin typeface="+mn-ea"/>
                <a:ea typeface="+mn-ea"/>
              </a:rPr>
              <a:t>6.2km/km2,</a:t>
            </a:r>
            <a:r>
              <a:rPr lang="zh-CN" altLang="en-US" i="0" dirty="0">
                <a:solidFill>
                  <a:schemeClr val="accent1"/>
                </a:solidFill>
                <a:effectLst/>
                <a:latin typeface="+mn-ea"/>
                <a:ea typeface="+mn-ea"/>
              </a:rPr>
              <a:t>总体平均值增长约</a:t>
            </a:r>
            <a:r>
              <a:rPr lang="en-US" altLang="zh-CN" i="0" dirty="0">
                <a:solidFill>
                  <a:schemeClr val="accent1"/>
                </a:solidFill>
                <a:effectLst/>
                <a:latin typeface="+mn-ea"/>
                <a:ea typeface="+mn-ea"/>
              </a:rPr>
              <a:t>1.6%</a:t>
            </a:r>
            <a:r>
              <a:rPr lang="zh-CN" altLang="en-US" i="0" dirty="0">
                <a:solidFill>
                  <a:schemeClr val="accent1"/>
                </a:solidFill>
                <a:effectLst/>
                <a:latin typeface="+mn-ea"/>
                <a:ea typeface="+mn-ea"/>
              </a:rPr>
              <a:t>。</a:t>
            </a:r>
            <a:endParaRPr lang="zh-CN" altLang="en-US" dirty="0">
              <a:solidFill>
                <a:schemeClr val="accent1"/>
              </a:solidFill>
              <a:latin typeface="+mn-ea"/>
              <a:ea typeface="+mn-ea"/>
            </a:endParaRPr>
          </a:p>
        </p:txBody>
      </p:sp>
      <p:pic>
        <p:nvPicPr>
          <p:cNvPr id="4" name="图片 3">
            <a:extLst>
              <a:ext uri="{FF2B5EF4-FFF2-40B4-BE49-F238E27FC236}">
                <a16:creationId xmlns:a16="http://schemas.microsoft.com/office/drawing/2014/main" id="{40838472-5F50-7CA9-EF32-DDD5F497FA78}"/>
              </a:ext>
            </a:extLst>
          </p:cNvPr>
          <p:cNvPicPr>
            <a:picLocks noChangeAspect="1"/>
          </p:cNvPicPr>
          <p:nvPr/>
        </p:nvPicPr>
        <p:blipFill rotWithShape="1">
          <a:blip r:embed="rId2"/>
          <a:srcRect t="26310" b="19024"/>
          <a:stretch/>
        </p:blipFill>
        <p:spPr>
          <a:xfrm>
            <a:off x="1887143" y="4418550"/>
            <a:ext cx="6468469" cy="1989003"/>
          </a:xfrm>
          <a:prstGeom prst="rect">
            <a:avLst/>
          </a:prstGeom>
        </p:spPr>
      </p:pic>
      <p:sp>
        <p:nvSpPr>
          <p:cNvPr id="8" name="文本框 7">
            <a:extLst>
              <a:ext uri="{FF2B5EF4-FFF2-40B4-BE49-F238E27FC236}">
                <a16:creationId xmlns:a16="http://schemas.microsoft.com/office/drawing/2014/main" id="{403E6668-66AA-F9EE-CAAD-606A03F4D868}"/>
              </a:ext>
            </a:extLst>
          </p:cNvPr>
          <p:cNvSpPr txBox="1"/>
          <p:nvPr/>
        </p:nvSpPr>
        <p:spPr>
          <a:xfrm>
            <a:off x="502759" y="1870075"/>
            <a:ext cx="8528832" cy="1289905"/>
          </a:xfrm>
          <a:prstGeom prst="rect">
            <a:avLst/>
          </a:prstGeom>
          <a:noFill/>
        </p:spPr>
        <p:txBody>
          <a:bodyPr wrap="square">
            <a:spAutoFit/>
          </a:bodyPr>
          <a:lstStyle/>
          <a:p>
            <a:pPr>
              <a:lnSpc>
                <a:spcPct val="150000"/>
              </a:lnSpc>
            </a:pPr>
            <a:r>
              <a:rPr lang="zh-CN" altLang="en-US" dirty="0">
                <a:solidFill>
                  <a:schemeClr val="accent1"/>
                </a:solidFill>
                <a:latin typeface="+mn-ea"/>
                <a:ea typeface="+mn-ea"/>
              </a:rPr>
              <a:t>随着城市干道长度增加，协调难度增加，有文献研究证明</a:t>
            </a:r>
            <a:r>
              <a:rPr lang="zh-CN" altLang="en-US" b="1" dirty="0">
                <a:solidFill>
                  <a:srgbClr val="195759"/>
                </a:solidFill>
                <a:latin typeface="+mn-ea"/>
                <a:ea typeface="+mn-ea"/>
              </a:rPr>
              <a:t>干道交叉口越多，绿波带宽越窄</a:t>
            </a:r>
            <a:r>
              <a:rPr lang="zh-CN" altLang="en-US" b="1" dirty="0">
                <a:solidFill>
                  <a:schemeClr val="accent1"/>
                </a:solidFill>
                <a:latin typeface="+mn-ea"/>
                <a:ea typeface="+mn-ea"/>
              </a:rPr>
              <a:t>，</a:t>
            </a:r>
            <a:r>
              <a:rPr lang="zh-CN" altLang="en-US" dirty="0">
                <a:solidFill>
                  <a:schemeClr val="accent1"/>
                </a:solidFill>
                <a:latin typeface="+mn-ea"/>
                <a:ea typeface="+mn-ea"/>
              </a:rPr>
              <a:t>当信号交叉口增加到</a:t>
            </a:r>
            <a:r>
              <a:rPr lang="en-US" altLang="zh-CN" b="1" dirty="0">
                <a:solidFill>
                  <a:schemeClr val="accent1"/>
                </a:solidFill>
                <a:latin typeface="+mn-ea"/>
                <a:ea typeface="+mn-ea"/>
              </a:rPr>
              <a:t>16</a:t>
            </a:r>
            <a:r>
              <a:rPr lang="zh-CN" altLang="en-US" b="1" dirty="0">
                <a:solidFill>
                  <a:schemeClr val="accent1"/>
                </a:solidFill>
                <a:latin typeface="+mn-ea"/>
                <a:ea typeface="+mn-ea"/>
              </a:rPr>
              <a:t>个</a:t>
            </a:r>
            <a:r>
              <a:rPr lang="zh-CN" altLang="en-US" dirty="0">
                <a:solidFill>
                  <a:schemeClr val="accent1"/>
                </a:solidFill>
                <a:latin typeface="+mn-ea"/>
                <a:ea typeface="+mn-ea"/>
              </a:rPr>
              <a:t>时，基本无法获得有效全局带宽。而解决该问题的方案是实行干道分段协调，对每一段分别求解带宽。</a:t>
            </a:r>
          </a:p>
        </p:txBody>
      </p:sp>
      <p:pic>
        <p:nvPicPr>
          <p:cNvPr id="12" name="图片 11">
            <a:extLst>
              <a:ext uri="{FF2B5EF4-FFF2-40B4-BE49-F238E27FC236}">
                <a16:creationId xmlns:a16="http://schemas.microsoft.com/office/drawing/2014/main" id="{6EC97FAA-997F-26BF-5CF7-2B34901120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6733" y="149398"/>
            <a:ext cx="1501401" cy="6258155"/>
          </a:xfrm>
          <a:prstGeom prst="rect">
            <a:avLst/>
          </a:prstGeom>
        </p:spPr>
      </p:pic>
      <p:sp>
        <p:nvSpPr>
          <p:cNvPr id="14" name="文本框 13">
            <a:extLst>
              <a:ext uri="{FF2B5EF4-FFF2-40B4-BE49-F238E27FC236}">
                <a16:creationId xmlns:a16="http://schemas.microsoft.com/office/drawing/2014/main" id="{AA05D997-AFAE-3070-A13B-AFD031C94E92}"/>
              </a:ext>
            </a:extLst>
          </p:cNvPr>
          <p:cNvSpPr txBox="1"/>
          <p:nvPr/>
        </p:nvSpPr>
        <p:spPr>
          <a:xfrm>
            <a:off x="501235" y="3278475"/>
            <a:ext cx="8528832" cy="1289456"/>
          </a:xfrm>
          <a:prstGeom prst="rect">
            <a:avLst/>
          </a:prstGeom>
          <a:noFill/>
        </p:spPr>
        <p:txBody>
          <a:bodyPr wrap="square">
            <a:spAutoFit/>
          </a:bodyPr>
          <a:lstStyle/>
          <a:p>
            <a:pPr>
              <a:lnSpc>
                <a:spcPct val="150000"/>
              </a:lnSpc>
            </a:pPr>
            <a:r>
              <a:rPr lang="zh-CN" altLang="en-US" dirty="0">
                <a:solidFill>
                  <a:schemeClr val="tx2">
                    <a:lumMod val="10000"/>
                  </a:schemeClr>
                </a:solidFill>
                <a:latin typeface="+mn-ea"/>
                <a:ea typeface="+mn-ea"/>
              </a:rPr>
              <a:t>同时，长干道车流不再按照相同路径行驶，差异化逐步明显，呈现多条关键路径，传统的协调方法</a:t>
            </a:r>
            <a:r>
              <a:rPr lang="zh-CN" altLang="en-US" b="1" dirty="0">
                <a:solidFill>
                  <a:srgbClr val="195759"/>
                </a:solidFill>
                <a:latin typeface="+mn-ea"/>
                <a:ea typeface="+mn-ea"/>
              </a:rPr>
              <a:t>无法满足不同路径的需求</a:t>
            </a:r>
            <a:r>
              <a:rPr lang="zh-CN" altLang="en-US" dirty="0">
                <a:solidFill>
                  <a:schemeClr val="tx2">
                    <a:lumMod val="10000"/>
                  </a:schemeClr>
                </a:solidFill>
                <a:latin typeface="+mn-ea"/>
                <a:ea typeface="+mn-ea"/>
              </a:rPr>
              <a:t>，设计能够为不同路径提供带宽的方案尤其迫切</a:t>
            </a:r>
            <a:endParaRPr lang="zh-CN" altLang="en-US" dirty="0">
              <a:solidFill>
                <a:schemeClr val="tx2">
                  <a:lumMod val="1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331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6" name="TextBox 3"/>
          <p:cNvSpPr txBox="1">
            <a:spLocks noChangeArrowheads="1"/>
          </p:cNvSpPr>
          <p:nvPr/>
        </p:nvSpPr>
        <p:spPr bwMode="auto">
          <a:xfrm>
            <a:off x="1174750" y="-1179513"/>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00" b="1">
              <a:solidFill>
                <a:schemeClr val="accent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4696923-B361-430B-234B-EB376230CBFD}"/>
              </a:ext>
            </a:extLst>
          </p:cNvPr>
          <p:cNvPicPr>
            <a:picLocks noChangeAspect="1"/>
          </p:cNvPicPr>
          <p:nvPr/>
        </p:nvPicPr>
        <p:blipFill>
          <a:blip r:embed="rId2"/>
          <a:stretch>
            <a:fillRect/>
          </a:stretch>
        </p:blipFill>
        <p:spPr>
          <a:xfrm>
            <a:off x="746794" y="1124744"/>
            <a:ext cx="10703174" cy="482453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8"/>
          <p:cNvSpPr>
            <a:spLocks/>
          </p:cNvSpPr>
          <p:nvPr/>
        </p:nvSpPr>
        <p:spPr bwMode="auto">
          <a:xfrm>
            <a:off x="766762" y="920511"/>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574C41DB-8A03-0F3C-BF27-3AD4506E86A8}"/>
              </a:ext>
            </a:extLst>
          </p:cNvPr>
          <p:cNvSpPr txBox="1"/>
          <p:nvPr/>
        </p:nvSpPr>
        <p:spPr>
          <a:xfrm>
            <a:off x="1132908" y="846046"/>
            <a:ext cx="6099858" cy="461665"/>
          </a:xfrm>
          <a:prstGeom prst="rect">
            <a:avLst/>
          </a:prstGeom>
          <a:noFill/>
        </p:spPr>
        <p:txBody>
          <a:bodyPr wrap="square">
            <a:spAutoFit/>
          </a:bodyPr>
          <a:lstStyle/>
          <a:p>
            <a:r>
              <a:rPr lang="zh-CN" altLang="zh-CN" sz="2400" kern="100" dirty="0">
                <a:effectLst/>
                <a:ea typeface="宋体" panose="02010600030101010101" pitchFamily="2" charset="-122"/>
                <a:cs typeface="Times New Roman" panose="02020603050405020304" pitchFamily="18" charset="0"/>
              </a:rPr>
              <a:t>基于路径的长干道自动分割模型</a:t>
            </a:r>
            <a:endParaRPr lang="zh-CN" altLang="en-US" sz="2400" dirty="0"/>
          </a:p>
        </p:txBody>
      </p:sp>
      <p:sp>
        <p:nvSpPr>
          <p:cNvPr id="2" name="文本框 1">
            <a:extLst>
              <a:ext uri="{FF2B5EF4-FFF2-40B4-BE49-F238E27FC236}">
                <a16:creationId xmlns:a16="http://schemas.microsoft.com/office/drawing/2014/main" id="{41CAED4E-E667-A519-E5AF-3849AD5A06BC}"/>
              </a:ext>
            </a:extLst>
          </p:cNvPr>
          <p:cNvSpPr txBox="1"/>
          <p:nvPr/>
        </p:nvSpPr>
        <p:spPr>
          <a:xfrm>
            <a:off x="5958592" y="5022927"/>
            <a:ext cx="5882994" cy="869533"/>
          </a:xfrm>
          <a:prstGeom prst="rect">
            <a:avLst/>
          </a:prstGeom>
          <a:noFill/>
        </p:spPr>
        <p:txBody>
          <a:bodyPr wrap="square" rtlCol="0">
            <a:spAutoFit/>
          </a:bodyPr>
          <a:lstStyle/>
          <a:p>
            <a:pPr>
              <a:lnSpc>
                <a:spcPct val="150000"/>
              </a:lnSpc>
            </a:pPr>
            <a:r>
              <a:rPr lang="zh-CN" altLang="en-US" dirty="0"/>
              <a:t>从时距图中可以发现，分割点前后带宽中心点存在偏移量，偏移量为</a:t>
            </a:r>
            <a:r>
              <a:rPr lang="en-US" altLang="zh-CN" dirty="0"/>
              <a:t>0</a:t>
            </a:r>
            <a:r>
              <a:rPr lang="zh-CN" altLang="en-US" dirty="0"/>
              <a:t>时，为相同交叉口。</a:t>
            </a:r>
          </a:p>
        </p:txBody>
      </p:sp>
      <p:pic>
        <p:nvPicPr>
          <p:cNvPr id="4" name="图片 3">
            <a:extLst>
              <a:ext uri="{FF2B5EF4-FFF2-40B4-BE49-F238E27FC236}">
                <a16:creationId xmlns:a16="http://schemas.microsoft.com/office/drawing/2014/main" id="{7F8E6D49-FE42-C7B7-677B-95BFF0B1EB12}"/>
              </a:ext>
            </a:extLst>
          </p:cNvPr>
          <p:cNvPicPr>
            <a:picLocks noChangeAspect="1"/>
          </p:cNvPicPr>
          <p:nvPr/>
        </p:nvPicPr>
        <p:blipFill>
          <a:blip r:embed="rId2"/>
          <a:stretch>
            <a:fillRect/>
          </a:stretch>
        </p:blipFill>
        <p:spPr>
          <a:xfrm>
            <a:off x="421554" y="1488556"/>
            <a:ext cx="5322269" cy="4944285"/>
          </a:xfrm>
          <a:prstGeom prst="rect">
            <a:avLst/>
          </a:prstGeom>
        </p:spPr>
      </p:pic>
      <p:pic>
        <p:nvPicPr>
          <p:cNvPr id="5" name="图片 4">
            <a:extLst>
              <a:ext uri="{FF2B5EF4-FFF2-40B4-BE49-F238E27FC236}">
                <a16:creationId xmlns:a16="http://schemas.microsoft.com/office/drawing/2014/main" id="{714BA6CC-5E9C-9D23-8ADB-97EA4A52A409}"/>
              </a:ext>
            </a:extLst>
          </p:cNvPr>
          <p:cNvPicPr>
            <a:picLocks noChangeAspect="1"/>
          </p:cNvPicPr>
          <p:nvPr/>
        </p:nvPicPr>
        <p:blipFill>
          <a:blip r:embed="rId3"/>
          <a:stretch>
            <a:fillRect/>
          </a:stretch>
        </p:blipFill>
        <p:spPr>
          <a:xfrm>
            <a:off x="6028577" y="1542183"/>
            <a:ext cx="5809524" cy="32761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8"/>
          <p:cNvSpPr>
            <a:spLocks/>
          </p:cNvSpPr>
          <p:nvPr/>
        </p:nvSpPr>
        <p:spPr bwMode="auto">
          <a:xfrm>
            <a:off x="766762" y="920511"/>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574C41DB-8A03-0F3C-BF27-3AD4506E86A8}"/>
              </a:ext>
            </a:extLst>
          </p:cNvPr>
          <p:cNvSpPr txBox="1"/>
          <p:nvPr/>
        </p:nvSpPr>
        <p:spPr>
          <a:xfrm>
            <a:off x="1132908" y="846046"/>
            <a:ext cx="6099858" cy="461665"/>
          </a:xfrm>
          <a:prstGeom prst="rect">
            <a:avLst/>
          </a:prstGeom>
          <a:noFill/>
        </p:spPr>
        <p:txBody>
          <a:bodyPr wrap="square">
            <a:spAutoFit/>
          </a:bodyPr>
          <a:lstStyle/>
          <a:p>
            <a:r>
              <a:rPr lang="zh-CN" altLang="zh-CN" sz="2400" b="1" kern="100" dirty="0">
                <a:effectLst/>
                <a:ea typeface="宋体" panose="02010600030101010101" pitchFamily="2" charset="-122"/>
                <a:cs typeface="Times New Roman" panose="02020603050405020304" pitchFamily="18" charset="0"/>
              </a:rPr>
              <a:t>基于路径的长干道自动分割模型</a:t>
            </a:r>
            <a:endParaRPr lang="zh-CN" altLang="en-US" sz="2400" b="1" dirty="0"/>
          </a:p>
        </p:txBody>
      </p:sp>
      <p:sp>
        <p:nvSpPr>
          <p:cNvPr id="2" name="Rectangle 2">
            <a:extLst>
              <a:ext uri="{FF2B5EF4-FFF2-40B4-BE49-F238E27FC236}">
                <a16:creationId xmlns:a16="http://schemas.microsoft.com/office/drawing/2014/main" id="{7ECDB67F-183D-274A-32A4-6A4278518CAD}"/>
              </a:ext>
            </a:extLst>
          </p:cNvPr>
          <p:cNvSpPr>
            <a:spLocks noChangeArrowheads="1"/>
          </p:cNvSpPr>
          <p:nvPr/>
        </p:nvSpPr>
        <p:spPr bwMode="auto">
          <a:xfrm>
            <a:off x="901700" y="1700808"/>
            <a:ext cx="12196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0">
            <a:extLst>
              <a:ext uri="{FF2B5EF4-FFF2-40B4-BE49-F238E27FC236}">
                <a16:creationId xmlns:a16="http://schemas.microsoft.com/office/drawing/2014/main" id="{36C786BB-1AE3-F422-B90C-619276F7780A}"/>
              </a:ext>
            </a:extLst>
          </p:cNvPr>
          <p:cNvGrpSpPr/>
          <p:nvPr/>
        </p:nvGrpSpPr>
        <p:grpSpPr>
          <a:xfrm>
            <a:off x="6300450" y="1052552"/>
            <a:ext cx="5560034" cy="3468825"/>
            <a:chOff x="6544193" y="1023890"/>
            <a:chExt cx="5560034" cy="3706689"/>
          </a:xfrm>
        </p:grpSpPr>
        <p:pic>
          <p:nvPicPr>
            <p:cNvPr id="38" name="图片 37">
              <a:extLst>
                <a:ext uri="{FF2B5EF4-FFF2-40B4-BE49-F238E27FC236}">
                  <a16:creationId xmlns:a16="http://schemas.microsoft.com/office/drawing/2014/main" id="{00968715-DF79-45CC-3273-4A8605AB38D9}"/>
                </a:ext>
              </a:extLst>
            </p:cNvPr>
            <p:cNvPicPr>
              <a:picLocks noChangeAspect="1"/>
            </p:cNvPicPr>
            <p:nvPr/>
          </p:nvPicPr>
          <p:blipFill>
            <a:blip r:embed="rId2"/>
            <a:stretch>
              <a:fillRect/>
            </a:stretch>
          </p:blipFill>
          <p:spPr>
            <a:xfrm>
              <a:off x="6544193" y="1023890"/>
              <a:ext cx="5560034" cy="3706689"/>
            </a:xfrm>
            <a:prstGeom prst="rect">
              <a:avLst/>
            </a:prstGeom>
            <a:solidFill>
              <a:schemeClr val="accent2"/>
            </a:solidFill>
          </p:spPr>
        </p:pic>
        <p:sp>
          <p:nvSpPr>
            <p:cNvPr id="46" name="文本框 45">
              <a:extLst>
                <a:ext uri="{FF2B5EF4-FFF2-40B4-BE49-F238E27FC236}">
                  <a16:creationId xmlns:a16="http://schemas.microsoft.com/office/drawing/2014/main" id="{967B5310-8D5F-045B-D95A-4B5A339666CD}"/>
                </a:ext>
              </a:extLst>
            </p:cNvPr>
            <p:cNvSpPr txBox="1"/>
            <p:nvPr/>
          </p:nvSpPr>
          <p:spPr>
            <a:xfrm>
              <a:off x="6600655" y="4235037"/>
              <a:ext cx="1225918" cy="369332"/>
            </a:xfrm>
            <a:prstGeom prst="rect">
              <a:avLst/>
            </a:prstGeom>
            <a:noFill/>
          </p:spPr>
          <p:txBody>
            <a:bodyPr wrap="square" rtlCol="0">
              <a:spAutoFit/>
            </a:bodyPr>
            <a:lstStyle/>
            <a:p>
              <a:r>
                <a:rPr lang="zh-CN" altLang="en-US" b="1" dirty="0"/>
                <a:t>选择路径</a:t>
              </a:r>
            </a:p>
          </p:txBody>
        </p:sp>
      </p:grpSp>
      <p:cxnSp>
        <p:nvCxnSpPr>
          <p:cNvPr id="17" name="连接符: 肘形 16">
            <a:extLst>
              <a:ext uri="{FF2B5EF4-FFF2-40B4-BE49-F238E27FC236}">
                <a16:creationId xmlns:a16="http://schemas.microsoft.com/office/drawing/2014/main" id="{0C094671-BDC5-D2D1-69D7-0687858964B4}"/>
              </a:ext>
            </a:extLst>
          </p:cNvPr>
          <p:cNvCxnSpPr>
            <a:cxnSpLocks/>
          </p:cNvCxnSpPr>
          <p:nvPr/>
        </p:nvCxnSpPr>
        <p:spPr bwMode="auto">
          <a:xfrm rot="10800000" flipV="1">
            <a:off x="831517" y="2315599"/>
            <a:ext cx="46374" cy="1785582"/>
          </a:xfrm>
          <a:prstGeom prst="bentConnector3">
            <a:avLst>
              <a:gd name="adj1" fmla="val 592949"/>
            </a:avLst>
          </a:prstGeom>
          <a:solidFill>
            <a:schemeClr val="accent1"/>
          </a:solidFill>
          <a:ln w="19050" cap="flat" cmpd="sng" algn="ctr">
            <a:solidFill>
              <a:schemeClr val="tx1"/>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连接符: 肘形 19">
            <a:extLst>
              <a:ext uri="{FF2B5EF4-FFF2-40B4-BE49-F238E27FC236}">
                <a16:creationId xmlns:a16="http://schemas.microsoft.com/office/drawing/2014/main" id="{83709018-360C-11C7-4D7B-A761EB66BD59}"/>
              </a:ext>
            </a:extLst>
          </p:cNvPr>
          <p:cNvCxnSpPr>
            <a:cxnSpLocks/>
            <a:endCxn id="38" idx="1"/>
          </p:cNvCxnSpPr>
          <p:nvPr/>
        </p:nvCxnSpPr>
        <p:spPr bwMode="auto">
          <a:xfrm flipV="1">
            <a:off x="5845705" y="2786965"/>
            <a:ext cx="454745" cy="1314216"/>
          </a:xfrm>
          <a:prstGeom prst="bentConnector3">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肘形 21">
            <a:extLst>
              <a:ext uri="{FF2B5EF4-FFF2-40B4-BE49-F238E27FC236}">
                <a16:creationId xmlns:a16="http://schemas.microsoft.com/office/drawing/2014/main" id="{55F400AE-67E9-6677-427E-4D92024BE111}"/>
              </a:ext>
            </a:extLst>
          </p:cNvPr>
          <p:cNvCxnSpPr>
            <a:cxnSpLocks/>
            <a:stCxn id="38" idx="2"/>
          </p:cNvCxnSpPr>
          <p:nvPr/>
        </p:nvCxnSpPr>
        <p:spPr bwMode="auto">
          <a:xfrm rot="16200000" flipH="1">
            <a:off x="8696602" y="4905242"/>
            <a:ext cx="1150772" cy="383042"/>
          </a:xfrm>
          <a:prstGeom prst="bentConnector4">
            <a:avLst>
              <a:gd name="adj1" fmla="val 18601"/>
              <a:gd name="adj2" fmla="val 33823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图片 3">
            <a:extLst>
              <a:ext uri="{FF2B5EF4-FFF2-40B4-BE49-F238E27FC236}">
                <a16:creationId xmlns:a16="http://schemas.microsoft.com/office/drawing/2014/main" id="{75595218-E2B5-49CF-5B75-9F94B1A8782B}"/>
              </a:ext>
            </a:extLst>
          </p:cNvPr>
          <p:cNvPicPr>
            <a:picLocks noChangeAspect="1"/>
          </p:cNvPicPr>
          <p:nvPr/>
        </p:nvPicPr>
        <p:blipFill>
          <a:blip r:embed="rId3"/>
          <a:stretch>
            <a:fillRect/>
          </a:stretch>
        </p:blipFill>
        <p:spPr>
          <a:xfrm>
            <a:off x="872566" y="1340154"/>
            <a:ext cx="4932091" cy="1950889"/>
          </a:xfrm>
          <a:prstGeom prst="rect">
            <a:avLst/>
          </a:prstGeom>
        </p:spPr>
      </p:pic>
      <p:pic>
        <p:nvPicPr>
          <p:cNvPr id="16" name="图片 15">
            <a:extLst>
              <a:ext uri="{FF2B5EF4-FFF2-40B4-BE49-F238E27FC236}">
                <a16:creationId xmlns:a16="http://schemas.microsoft.com/office/drawing/2014/main" id="{3615F6CF-751E-866C-B185-EB14E20ED8F9}"/>
              </a:ext>
            </a:extLst>
          </p:cNvPr>
          <p:cNvPicPr>
            <a:picLocks noChangeAspect="1"/>
          </p:cNvPicPr>
          <p:nvPr/>
        </p:nvPicPr>
        <p:blipFill>
          <a:blip r:embed="rId4"/>
          <a:stretch>
            <a:fillRect/>
          </a:stretch>
        </p:blipFill>
        <p:spPr>
          <a:xfrm>
            <a:off x="802455" y="3573831"/>
            <a:ext cx="5072312" cy="1054699"/>
          </a:xfrm>
          <a:prstGeom prst="rect">
            <a:avLst/>
          </a:prstGeom>
        </p:spPr>
      </p:pic>
      <p:pic>
        <p:nvPicPr>
          <p:cNvPr id="18" name="图片 17">
            <a:extLst>
              <a:ext uri="{FF2B5EF4-FFF2-40B4-BE49-F238E27FC236}">
                <a16:creationId xmlns:a16="http://schemas.microsoft.com/office/drawing/2014/main" id="{6CA704A2-0459-EB23-2BAD-B704DAD2B25A}"/>
              </a:ext>
            </a:extLst>
          </p:cNvPr>
          <p:cNvPicPr>
            <a:picLocks noChangeAspect="1"/>
          </p:cNvPicPr>
          <p:nvPr/>
        </p:nvPicPr>
        <p:blipFill>
          <a:blip r:embed="rId5"/>
          <a:stretch>
            <a:fillRect/>
          </a:stretch>
        </p:blipFill>
        <p:spPr>
          <a:xfrm>
            <a:off x="726467" y="4876552"/>
            <a:ext cx="8742422" cy="1591194"/>
          </a:xfrm>
          <a:prstGeom prst="rect">
            <a:avLst/>
          </a:prstGeom>
        </p:spPr>
      </p:pic>
    </p:spTree>
    <p:extLst>
      <p:ext uri="{BB962C8B-B14F-4D97-AF65-F5344CB8AC3E}">
        <p14:creationId xmlns:p14="http://schemas.microsoft.com/office/powerpoint/2010/main" val="368252841"/>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8"/>
          <p:cNvSpPr>
            <a:spLocks/>
          </p:cNvSpPr>
          <p:nvPr/>
        </p:nvSpPr>
        <p:spPr bwMode="auto">
          <a:xfrm>
            <a:off x="766762" y="920511"/>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574C41DB-8A03-0F3C-BF27-3AD4506E86A8}"/>
              </a:ext>
            </a:extLst>
          </p:cNvPr>
          <p:cNvSpPr txBox="1"/>
          <p:nvPr/>
        </p:nvSpPr>
        <p:spPr>
          <a:xfrm>
            <a:off x="1132908" y="846046"/>
            <a:ext cx="6099858" cy="461665"/>
          </a:xfrm>
          <a:prstGeom prst="rect">
            <a:avLst/>
          </a:prstGeom>
          <a:noFill/>
        </p:spPr>
        <p:txBody>
          <a:bodyPr wrap="square">
            <a:spAutoFit/>
          </a:bodyPr>
          <a:lstStyle/>
          <a:p>
            <a:r>
              <a:rPr lang="zh-CN" altLang="zh-CN" sz="2400" kern="100" dirty="0">
                <a:effectLst/>
                <a:ea typeface="宋体" panose="02010600030101010101" pitchFamily="2" charset="-122"/>
                <a:cs typeface="Times New Roman" panose="02020603050405020304" pitchFamily="18" charset="0"/>
              </a:rPr>
              <a:t>基于路径的长干道自动分割模型</a:t>
            </a:r>
            <a:endParaRPr lang="zh-CN" altLang="en-US" sz="2400" dirty="0"/>
          </a:p>
        </p:txBody>
      </p:sp>
      <p:sp>
        <p:nvSpPr>
          <p:cNvPr id="5" name="文本框 4">
            <a:extLst>
              <a:ext uri="{FF2B5EF4-FFF2-40B4-BE49-F238E27FC236}">
                <a16:creationId xmlns:a16="http://schemas.microsoft.com/office/drawing/2014/main" id="{EC1A0F17-AD15-8139-9334-113DF0FFBC89}"/>
              </a:ext>
            </a:extLst>
          </p:cNvPr>
          <p:cNvSpPr txBox="1"/>
          <p:nvPr/>
        </p:nvSpPr>
        <p:spPr>
          <a:xfrm>
            <a:off x="633840" y="1533413"/>
            <a:ext cx="5126946" cy="1095813"/>
          </a:xfrm>
          <a:prstGeom prst="rect">
            <a:avLst/>
          </a:prstGeom>
          <a:noFill/>
        </p:spPr>
        <p:txBody>
          <a:bodyPr wrap="square">
            <a:spAutoFit/>
          </a:bodyPr>
          <a:lstStyle/>
          <a:p>
            <a:pPr lvl="0" algn="just">
              <a:lnSpc>
                <a:spcPct val="125000"/>
              </a:lnSpc>
              <a:spcAft>
                <a:spcPts val="0"/>
              </a:spcAft>
            </a:pPr>
            <a:r>
              <a:rPr lang="zh-CN" altLang="en-US" sz="1800" kern="100" dirty="0">
                <a:solidFill>
                  <a:schemeClr val="accent1"/>
                </a:solidFill>
                <a:latin typeface="Times New Roman" panose="02020603050405020304" pitchFamily="18" charset="0"/>
                <a:cs typeface="Times New Roman" panose="02020603050405020304" pitchFamily="18" charset="0"/>
              </a:rPr>
              <a:t>为验证模型是否能够为长干道多条路径求解有效带宽，本文对包含</a:t>
            </a:r>
            <a:r>
              <a:rPr lang="en-US" altLang="zh-CN" sz="1800" b="1" kern="100" dirty="0">
                <a:solidFill>
                  <a:srgbClr val="195759"/>
                </a:solidFill>
                <a:latin typeface="Times New Roman" panose="02020603050405020304" pitchFamily="18" charset="0"/>
                <a:cs typeface="Times New Roman" panose="02020603050405020304" pitchFamily="18" charset="0"/>
              </a:rPr>
              <a:t>15</a:t>
            </a:r>
            <a:r>
              <a:rPr lang="zh-CN" altLang="en-US" sz="1800" b="1" kern="100" dirty="0">
                <a:solidFill>
                  <a:srgbClr val="195759"/>
                </a:solidFill>
                <a:latin typeface="Times New Roman" panose="02020603050405020304" pitchFamily="18" charset="0"/>
                <a:cs typeface="Times New Roman" panose="02020603050405020304" pitchFamily="18" charset="0"/>
              </a:rPr>
              <a:t>个交叉口的干道</a:t>
            </a:r>
            <a:r>
              <a:rPr lang="zh-CN" altLang="en-US" sz="1800" kern="100" dirty="0">
                <a:solidFill>
                  <a:schemeClr val="accent1"/>
                </a:solidFill>
                <a:latin typeface="Times New Roman" panose="02020603050405020304" pitchFamily="18" charset="0"/>
                <a:cs typeface="Times New Roman" panose="02020603050405020304" pitchFamily="18" charset="0"/>
              </a:rPr>
              <a:t>，</a:t>
            </a:r>
            <a:r>
              <a:rPr lang="zh-CN" altLang="en-US" sz="1800" b="1" kern="100" dirty="0">
                <a:solidFill>
                  <a:srgbClr val="195759"/>
                </a:solidFill>
                <a:latin typeface="Times New Roman" panose="02020603050405020304" pitchFamily="18" charset="0"/>
                <a:cs typeface="Times New Roman" panose="02020603050405020304" pitchFamily="18" charset="0"/>
              </a:rPr>
              <a:t>并对其</a:t>
            </a:r>
            <a:r>
              <a:rPr lang="en-US" altLang="zh-CN" sz="1800" b="1" kern="100" dirty="0">
                <a:solidFill>
                  <a:srgbClr val="195759"/>
                </a:solidFill>
                <a:latin typeface="Times New Roman" panose="02020603050405020304" pitchFamily="18" charset="0"/>
                <a:cs typeface="Times New Roman" panose="02020603050405020304" pitchFamily="18" charset="0"/>
              </a:rPr>
              <a:t>6</a:t>
            </a:r>
            <a:r>
              <a:rPr lang="zh-CN" altLang="en-US" sz="1800" b="1" kern="100" dirty="0">
                <a:solidFill>
                  <a:srgbClr val="195759"/>
                </a:solidFill>
                <a:latin typeface="Times New Roman" panose="02020603050405020304" pitchFamily="18" charset="0"/>
                <a:cs typeface="Times New Roman" panose="02020603050405020304" pitchFamily="18" charset="0"/>
              </a:rPr>
              <a:t>条路径</a:t>
            </a:r>
            <a:r>
              <a:rPr lang="zh-CN" altLang="en-US" sz="1800" kern="100" dirty="0">
                <a:solidFill>
                  <a:schemeClr val="accent1"/>
                </a:solidFill>
                <a:latin typeface="Times New Roman" panose="02020603050405020304" pitchFamily="18" charset="0"/>
                <a:cs typeface="Times New Roman" panose="02020603050405020304" pitchFamily="18" charset="0"/>
              </a:rPr>
              <a:t>求解可行的方案，模型求解如图。 </a:t>
            </a:r>
            <a:endParaRPr lang="en-US" altLang="zh-CN" sz="1800" kern="100" dirty="0">
              <a:solidFill>
                <a:schemeClr val="accent1"/>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A1FF4626-9736-E529-38EA-C19839F693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1998" y="147816"/>
            <a:ext cx="6345423" cy="6185029"/>
          </a:xfrm>
          <a:prstGeom prst="rect">
            <a:avLst/>
          </a:prstGeom>
          <a:noFill/>
          <a:ln>
            <a:noFill/>
          </a:ln>
        </p:spPr>
      </p:pic>
      <p:sp>
        <p:nvSpPr>
          <p:cNvPr id="7" name="文本框 6">
            <a:extLst>
              <a:ext uri="{FF2B5EF4-FFF2-40B4-BE49-F238E27FC236}">
                <a16:creationId xmlns:a16="http://schemas.microsoft.com/office/drawing/2014/main" id="{32515A53-C6F7-8541-1224-1B04EB86D714}"/>
              </a:ext>
            </a:extLst>
          </p:cNvPr>
          <p:cNvSpPr txBox="1"/>
          <p:nvPr/>
        </p:nvSpPr>
        <p:spPr>
          <a:xfrm>
            <a:off x="622698" y="2727733"/>
            <a:ext cx="4991576" cy="403316"/>
          </a:xfrm>
          <a:prstGeom prst="rect">
            <a:avLst/>
          </a:prstGeom>
          <a:noFill/>
        </p:spPr>
        <p:txBody>
          <a:bodyPr wrap="square">
            <a:spAutoFit/>
          </a:bodyPr>
          <a:lstStyle/>
          <a:p>
            <a:pPr lvl="0" algn="just">
              <a:lnSpc>
                <a:spcPct val="125000"/>
              </a:lnSpc>
              <a:spcAft>
                <a:spcPts val="0"/>
              </a:spcAft>
            </a:pPr>
            <a:r>
              <a:rPr lang="zh-CN" altLang="en-US" sz="1800" kern="100" dirty="0">
                <a:solidFill>
                  <a:schemeClr val="accent1"/>
                </a:solidFill>
                <a:latin typeface="Times New Roman" panose="02020603050405020304" pitchFamily="18" charset="0"/>
                <a:cs typeface="Times New Roman" panose="02020603050405020304" pitchFamily="18" charset="0"/>
              </a:rPr>
              <a:t>通过图形分析，模型具备以下几个方面功能：</a:t>
            </a:r>
            <a:endParaRPr lang="en-US" altLang="zh-CN" sz="1800" kern="1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5AE82B8-7E69-618B-5D8D-E74A2957032D}"/>
              </a:ext>
            </a:extLst>
          </p:cNvPr>
          <p:cNvSpPr txBox="1"/>
          <p:nvPr/>
        </p:nvSpPr>
        <p:spPr>
          <a:xfrm>
            <a:off x="622698" y="3263672"/>
            <a:ext cx="4991576" cy="2137380"/>
          </a:xfrm>
          <a:prstGeom prst="rect">
            <a:avLst/>
          </a:prstGeom>
          <a:noFill/>
        </p:spPr>
        <p:txBody>
          <a:bodyPr wrap="square">
            <a:spAutoFit/>
          </a:bodyPr>
          <a:lstStyle/>
          <a:p>
            <a:pPr marL="285750" lvl="0" indent="-285750" algn="just">
              <a:lnSpc>
                <a:spcPct val="125000"/>
              </a:lnSpc>
              <a:spcAft>
                <a:spcPts val="0"/>
              </a:spcAft>
              <a:buFont typeface="Arial" panose="020B0604020202020204" pitchFamily="34" charset="0"/>
              <a:buChar char="•"/>
            </a:pPr>
            <a:r>
              <a:rPr lang="zh-CN" altLang="en-US" kern="100" dirty="0">
                <a:solidFill>
                  <a:schemeClr val="accent1"/>
                </a:solidFill>
                <a:latin typeface="Times New Roman" panose="02020603050405020304" pitchFamily="18" charset="0"/>
                <a:cs typeface="Times New Roman" panose="02020603050405020304" pitchFamily="18" charset="0"/>
              </a:rPr>
              <a:t>通过引入决策变量，实现在模型求解过程中动态划分协调子区。</a:t>
            </a:r>
            <a:endParaRPr lang="en-US" altLang="zh-CN" kern="100" dirty="0">
              <a:solidFill>
                <a:schemeClr val="accent1"/>
              </a:solidFill>
              <a:latin typeface="Times New Roman" panose="02020603050405020304" pitchFamily="18" charset="0"/>
              <a:cs typeface="Times New Roman" panose="02020603050405020304" pitchFamily="18" charset="0"/>
            </a:endParaRPr>
          </a:p>
          <a:p>
            <a:pPr marL="285750" lvl="0" indent="-285750" algn="just">
              <a:lnSpc>
                <a:spcPct val="125000"/>
              </a:lnSpc>
              <a:spcAft>
                <a:spcPts val="0"/>
              </a:spcAft>
              <a:buFont typeface="Arial" panose="020B0604020202020204" pitchFamily="34" charset="0"/>
              <a:buChar char="•"/>
            </a:pPr>
            <a:r>
              <a:rPr lang="zh-CN" altLang="en-US" kern="100" dirty="0">
                <a:solidFill>
                  <a:schemeClr val="accent1"/>
                </a:solidFill>
                <a:latin typeface="Times New Roman" panose="02020603050405020304" pitchFamily="18" charset="0"/>
                <a:cs typeface="Times New Roman" panose="02020603050405020304" pitchFamily="18" charset="0"/>
              </a:rPr>
              <a:t>与传统的</a:t>
            </a:r>
            <a:r>
              <a:rPr lang="en-US" altLang="zh-CN" kern="100" dirty="0" err="1">
                <a:solidFill>
                  <a:schemeClr val="accent1"/>
                </a:solidFill>
                <a:latin typeface="Times New Roman" panose="02020603050405020304" pitchFamily="18" charset="0"/>
                <a:cs typeface="Times New Roman" panose="02020603050405020304" pitchFamily="18" charset="0"/>
              </a:rPr>
              <a:t>Maxband</a:t>
            </a:r>
            <a:r>
              <a:rPr lang="zh-CN" altLang="en-US" kern="100" dirty="0">
                <a:solidFill>
                  <a:schemeClr val="accent1"/>
                </a:solidFill>
                <a:latin typeface="Times New Roman" panose="02020603050405020304" pitchFamily="18" charset="0"/>
                <a:cs typeface="Times New Roman" panose="02020603050405020304" pitchFamily="18" charset="0"/>
              </a:rPr>
              <a:t>模型求解相比，本模型能够更好的满足不同路径下的带宽需求。</a:t>
            </a:r>
            <a:endParaRPr lang="en-US" altLang="zh-CN" kern="100" dirty="0">
              <a:solidFill>
                <a:schemeClr val="accent1"/>
              </a:solidFill>
              <a:latin typeface="Times New Roman" panose="02020603050405020304" pitchFamily="18" charset="0"/>
              <a:cs typeface="Times New Roman" panose="02020603050405020304" pitchFamily="18" charset="0"/>
            </a:endParaRPr>
          </a:p>
          <a:p>
            <a:pPr marL="285750" lvl="0" indent="-285750" algn="just">
              <a:lnSpc>
                <a:spcPct val="125000"/>
              </a:lnSpc>
              <a:spcAft>
                <a:spcPts val="0"/>
              </a:spcAft>
              <a:buFont typeface="Arial" panose="020B0604020202020204" pitchFamily="34" charset="0"/>
              <a:buChar char="•"/>
            </a:pPr>
            <a:r>
              <a:rPr lang="zh-CN" altLang="en-US" sz="1800" kern="100" dirty="0">
                <a:solidFill>
                  <a:schemeClr val="accent1"/>
                </a:solidFill>
                <a:latin typeface="Times New Roman" panose="02020603050405020304" pitchFamily="18" charset="0"/>
                <a:cs typeface="Times New Roman" panose="02020603050405020304" pitchFamily="18" charset="0"/>
              </a:rPr>
              <a:t>实现了协调路径的自动选择，对无法取得有效带宽的路径，模型会自动进行取舍。</a:t>
            </a:r>
            <a:endParaRPr lang="en-US" altLang="zh-CN" sz="1800"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179843"/>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8"/>
          <p:cNvSpPr>
            <a:spLocks/>
          </p:cNvSpPr>
          <p:nvPr/>
        </p:nvSpPr>
        <p:spPr bwMode="auto">
          <a:xfrm>
            <a:off x="766762" y="920511"/>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574C41DB-8A03-0F3C-BF27-3AD4506E86A8}"/>
              </a:ext>
            </a:extLst>
          </p:cNvPr>
          <p:cNvSpPr txBox="1"/>
          <p:nvPr/>
        </p:nvSpPr>
        <p:spPr>
          <a:xfrm>
            <a:off x="1036637" y="743085"/>
            <a:ext cx="6099858" cy="574581"/>
          </a:xfrm>
          <a:prstGeom prst="rect">
            <a:avLst/>
          </a:prstGeom>
          <a:noFill/>
        </p:spPr>
        <p:txBody>
          <a:bodyPr wrap="square">
            <a:spAutoFit/>
          </a:bodyPr>
          <a:lstStyle/>
          <a:p>
            <a:pPr lvl="0">
              <a:lnSpc>
                <a:spcPct val="150000"/>
              </a:lnSpc>
            </a:pPr>
            <a:r>
              <a:rPr lang="en-US" altLang="zh-CN" sz="2400" kern="100" dirty="0">
                <a:cs typeface="Times New Roman" panose="02020603050405020304" pitchFamily="18" charset="0"/>
              </a:rPr>
              <a:t>2</a:t>
            </a:r>
            <a:r>
              <a:rPr lang="zh-CN" altLang="en-US" sz="2400" kern="100" dirty="0">
                <a:cs typeface="Times New Roman" panose="02020603050405020304" pitchFamily="18" charset="0"/>
              </a:rPr>
              <a:t>、</a:t>
            </a:r>
            <a:r>
              <a:rPr lang="zh-CN" altLang="zh-CN" sz="2400" kern="100" dirty="0">
                <a:cs typeface="Times New Roman" panose="02020603050405020304" pitchFamily="18" charset="0"/>
              </a:rPr>
              <a:t>基于路径的长干道相序优化协调模型</a:t>
            </a:r>
          </a:p>
        </p:txBody>
      </p:sp>
      <p:grpSp>
        <p:nvGrpSpPr>
          <p:cNvPr id="17" name="组合 16">
            <a:extLst>
              <a:ext uri="{FF2B5EF4-FFF2-40B4-BE49-F238E27FC236}">
                <a16:creationId xmlns:a16="http://schemas.microsoft.com/office/drawing/2014/main" id="{3EC205B7-CD7D-9ECB-208F-7327CEC1B48E}"/>
              </a:ext>
            </a:extLst>
          </p:cNvPr>
          <p:cNvGrpSpPr/>
          <p:nvPr/>
        </p:nvGrpSpPr>
        <p:grpSpPr>
          <a:xfrm>
            <a:off x="4264170" y="3779723"/>
            <a:ext cx="3384376" cy="2090463"/>
            <a:chOff x="4157819" y="3192097"/>
            <a:chExt cx="3384376" cy="2090463"/>
          </a:xfrm>
        </p:grpSpPr>
        <p:sp>
          <p:nvSpPr>
            <p:cNvPr id="8" name="矩形: 圆角 7">
              <a:extLst>
                <a:ext uri="{FF2B5EF4-FFF2-40B4-BE49-F238E27FC236}">
                  <a16:creationId xmlns:a16="http://schemas.microsoft.com/office/drawing/2014/main" id="{51B707D5-1E67-E054-3020-C531AE575A88}"/>
                </a:ext>
              </a:extLst>
            </p:cNvPr>
            <p:cNvSpPr/>
            <p:nvPr/>
          </p:nvSpPr>
          <p:spPr bwMode="auto">
            <a:xfrm>
              <a:off x="4157819" y="3192097"/>
              <a:ext cx="3384376" cy="2090463"/>
            </a:xfrm>
            <a:prstGeom prst="roundRect">
              <a:avLst>
                <a:gd name="adj" fmla="val 10528"/>
              </a:avLst>
            </a:prstGeom>
            <a:solidFill>
              <a:schemeClr val="accent2"/>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30" name="图片 29">
              <a:extLst>
                <a:ext uri="{FF2B5EF4-FFF2-40B4-BE49-F238E27FC236}">
                  <a16:creationId xmlns:a16="http://schemas.microsoft.com/office/drawing/2014/main" id="{FC7E516B-4AAF-2A28-6A19-66724941DE66}"/>
                </a:ext>
              </a:extLst>
            </p:cNvPr>
            <p:cNvPicPr>
              <a:picLocks noChangeAspect="1"/>
            </p:cNvPicPr>
            <p:nvPr/>
          </p:nvPicPr>
          <p:blipFill>
            <a:blip r:embed="rId2"/>
            <a:stretch>
              <a:fillRect/>
            </a:stretch>
          </p:blipFill>
          <p:spPr>
            <a:xfrm>
              <a:off x="4340768" y="3866555"/>
              <a:ext cx="3104762" cy="952381"/>
            </a:xfrm>
            <a:prstGeom prst="rect">
              <a:avLst/>
            </a:prstGeom>
          </p:spPr>
        </p:pic>
        <p:sp>
          <p:nvSpPr>
            <p:cNvPr id="32" name="文本框 31">
              <a:extLst>
                <a:ext uri="{FF2B5EF4-FFF2-40B4-BE49-F238E27FC236}">
                  <a16:creationId xmlns:a16="http://schemas.microsoft.com/office/drawing/2014/main" id="{E1CD7294-16E4-EAF2-279D-FCB21974BFD9}"/>
                </a:ext>
              </a:extLst>
            </p:cNvPr>
            <p:cNvSpPr txBox="1"/>
            <p:nvPr/>
          </p:nvSpPr>
          <p:spPr>
            <a:xfrm>
              <a:off x="4235617" y="3278655"/>
              <a:ext cx="2349996" cy="369332"/>
            </a:xfrm>
            <a:prstGeom prst="rect">
              <a:avLst/>
            </a:prstGeom>
            <a:noFill/>
          </p:spPr>
          <p:txBody>
            <a:bodyPr wrap="square" rtlCol="0">
              <a:spAutoFit/>
            </a:bodyPr>
            <a:lstStyle/>
            <a:p>
              <a:r>
                <a:rPr lang="zh-CN" altLang="en-US" b="1" dirty="0"/>
                <a:t>松弛约束</a:t>
              </a:r>
            </a:p>
          </p:txBody>
        </p:sp>
      </p:grpSp>
      <p:grpSp>
        <p:nvGrpSpPr>
          <p:cNvPr id="6" name="组合 5">
            <a:extLst>
              <a:ext uri="{FF2B5EF4-FFF2-40B4-BE49-F238E27FC236}">
                <a16:creationId xmlns:a16="http://schemas.microsoft.com/office/drawing/2014/main" id="{50897BCF-B435-4FF0-9840-EEDDEEFF69C1}"/>
              </a:ext>
            </a:extLst>
          </p:cNvPr>
          <p:cNvGrpSpPr/>
          <p:nvPr/>
        </p:nvGrpSpPr>
        <p:grpSpPr>
          <a:xfrm>
            <a:off x="766762" y="1361336"/>
            <a:ext cx="5917878" cy="1716942"/>
            <a:chOff x="774410" y="1429434"/>
            <a:chExt cx="5648007" cy="1664345"/>
          </a:xfrm>
        </p:grpSpPr>
        <p:grpSp>
          <p:nvGrpSpPr>
            <p:cNvPr id="4" name="组合 3">
              <a:extLst>
                <a:ext uri="{FF2B5EF4-FFF2-40B4-BE49-F238E27FC236}">
                  <a16:creationId xmlns:a16="http://schemas.microsoft.com/office/drawing/2014/main" id="{6903BF26-2307-D066-E056-56EE33004B31}"/>
                </a:ext>
              </a:extLst>
            </p:cNvPr>
            <p:cNvGrpSpPr/>
            <p:nvPr/>
          </p:nvGrpSpPr>
          <p:grpSpPr>
            <a:xfrm>
              <a:off x="774410" y="1429434"/>
              <a:ext cx="5539995" cy="1664345"/>
              <a:chOff x="774410" y="1429434"/>
              <a:chExt cx="5539995" cy="1664345"/>
            </a:xfrm>
          </p:grpSpPr>
          <p:sp>
            <p:nvSpPr>
              <p:cNvPr id="2" name="矩形: 圆角 1">
                <a:extLst>
                  <a:ext uri="{FF2B5EF4-FFF2-40B4-BE49-F238E27FC236}">
                    <a16:creationId xmlns:a16="http://schemas.microsoft.com/office/drawing/2014/main" id="{5313D0EE-6EF0-09EF-A435-4C04CDCFDA81}"/>
                  </a:ext>
                </a:extLst>
              </p:cNvPr>
              <p:cNvSpPr/>
              <p:nvPr/>
            </p:nvSpPr>
            <p:spPr bwMode="auto">
              <a:xfrm>
                <a:off x="774410" y="1429434"/>
                <a:ext cx="5539995" cy="1664345"/>
              </a:xfrm>
              <a:prstGeom prst="roundRect">
                <a:avLst/>
              </a:prstGeom>
              <a:solidFill>
                <a:schemeClr val="accent2"/>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13" name="图片 12">
                <a:extLst>
                  <a:ext uri="{FF2B5EF4-FFF2-40B4-BE49-F238E27FC236}">
                    <a16:creationId xmlns:a16="http://schemas.microsoft.com/office/drawing/2014/main" id="{09EDDC87-F510-DE76-D2FA-AE671C40C1FC}"/>
                  </a:ext>
                </a:extLst>
              </p:cNvPr>
              <p:cNvPicPr>
                <a:picLocks noChangeAspect="1"/>
              </p:cNvPicPr>
              <p:nvPr/>
            </p:nvPicPr>
            <p:blipFill>
              <a:blip r:embed="rId3"/>
              <a:stretch>
                <a:fillRect/>
              </a:stretch>
            </p:blipFill>
            <p:spPr>
              <a:xfrm>
                <a:off x="1036637" y="1488326"/>
                <a:ext cx="5061744" cy="720081"/>
              </a:xfrm>
              <a:prstGeom prst="rect">
                <a:avLst/>
              </a:prstGeom>
            </p:spPr>
          </p:pic>
          <p:pic>
            <p:nvPicPr>
              <p:cNvPr id="14" name="图片 13">
                <a:extLst>
                  <a:ext uri="{FF2B5EF4-FFF2-40B4-BE49-F238E27FC236}">
                    <a16:creationId xmlns:a16="http://schemas.microsoft.com/office/drawing/2014/main" id="{654F2584-EE46-0DEE-4F31-37FC52BEC279}"/>
                  </a:ext>
                </a:extLst>
              </p:cNvPr>
              <p:cNvPicPr>
                <a:picLocks noChangeAspect="1"/>
              </p:cNvPicPr>
              <p:nvPr/>
            </p:nvPicPr>
            <p:blipFill>
              <a:blip r:embed="rId4"/>
              <a:stretch>
                <a:fillRect/>
              </a:stretch>
            </p:blipFill>
            <p:spPr>
              <a:xfrm>
                <a:off x="1036636" y="2302446"/>
                <a:ext cx="5061745" cy="666542"/>
              </a:xfrm>
              <a:prstGeom prst="rect">
                <a:avLst/>
              </a:prstGeom>
            </p:spPr>
          </p:pic>
        </p:grpSp>
        <p:sp>
          <p:nvSpPr>
            <p:cNvPr id="5" name="文本框 4">
              <a:extLst>
                <a:ext uri="{FF2B5EF4-FFF2-40B4-BE49-F238E27FC236}">
                  <a16:creationId xmlns:a16="http://schemas.microsoft.com/office/drawing/2014/main" id="{F27D33FE-15A0-63C6-ED12-C9DE6061A04B}"/>
                </a:ext>
              </a:extLst>
            </p:cNvPr>
            <p:cNvSpPr txBox="1"/>
            <p:nvPr/>
          </p:nvSpPr>
          <p:spPr>
            <a:xfrm>
              <a:off x="5116537" y="2662052"/>
              <a:ext cx="1305880" cy="369332"/>
            </a:xfrm>
            <a:prstGeom prst="rect">
              <a:avLst/>
            </a:prstGeom>
            <a:noFill/>
          </p:spPr>
          <p:txBody>
            <a:bodyPr wrap="square" rtlCol="0">
              <a:spAutoFit/>
            </a:bodyPr>
            <a:lstStyle/>
            <a:p>
              <a:r>
                <a:rPr lang="zh-CN" altLang="en-US" b="1" dirty="0"/>
                <a:t>变量定义</a:t>
              </a:r>
            </a:p>
          </p:txBody>
        </p:sp>
      </p:grpSp>
      <p:grpSp>
        <p:nvGrpSpPr>
          <p:cNvPr id="9" name="组合 8">
            <a:extLst>
              <a:ext uri="{FF2B5EF4-FFF2-40B4-BE49-F238E27FC236}">
                <a16:creationId xmlns:a16="http://schemas.microsoft.com/office/drawing/2014/main" id="{3F0576DD-5E49-8E83-8719-3E3F59C657D8}"/>
              </a:ext>
            </a:extLst>
          </p:cNvPr>
          <p:cNvGrpSpPr/>
          <p:nvPr/>
        </p:nvGrpSpPr>
        <p:grpSpPr>
          <a:xfrm>
            <a:off x="770339" y="3779723"/>
            <a:ext cx="3384376" cy="2090462"/>
            <a:chOff x="625773" y="3254658"/>
            <a:chExt cx="3384376" cy="2090462"/>
          </a:xfrm>
          <a:solidFill>
            <a:schemeClr val="accent2"/>
          </a:solidFill>
        </p:grpSpPr>
        <p:sp>
          <p:nvSpPr>
            <p:cNvPr id="7" name="矩形: 圆角 6">
              <a:extLst>
                <a:ext uri="{FF2B5EF4-FFF2-40B4-BE49-F238E27FC236}">
                  <a16:creationId xmlns:a16="http://schemas.microsoft.com/office/drawing/2014/main" id="{163B8583-E1AA-1197-9440-D467513318FE}"/>
                </a:ext>
              </a:extLst>
            </p:cNvPr>
            <p:cNvSpPr/>
            <p:nvPr/>
          </p:nvSpPr>
          <p:spPr bwMode="auto">
            <a:xfrm>
              <a:off x="625773" y="3254658"/>
              <a:ext cx="3384376" cy="2090462"/>
            </a:xfrm>
            <a:prstGeom prst="roundRect">
              <a:avLst>
                <a:gd name="adj" fmla="val 10528"/>
              </a:avLst>
            </a:prstGeom>
            <a:grp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29" name="图片 28">
              <a:extLst>
                <a:ext uri="{FF2B5EF4-FFF2-40B4-BE49-F238E27FC236}">
                  <a16:creationId xmlns:a16="http://schemas.microsoft.com/office/drawing/2014/main" id="{FCA1FFE1-7B37-B284-D213-99C30CF08B8A}"/>
                </a:ext>
              </a:extLst>
            </p:cNvPr>
            <p:cNvPicPr>
              <a:picLocks noChangeAspect="1"/>
            </p:cNvPicPr>
            <p:nvPr/>
          </p:nvPicPr>
          <p:blipFill>
            <a:blip r:embed="rId5"/>
            <a:stretch>
              <a:fillRect/>
            </a:stretch>
          </p:blipFill>
          <p:spPr>
            <a:xfrm>
              <a:off x="766762" y="3742821"/>
              <a:ext cx="3104762" cy="1419048"/>
            </a:xfrm>
            <a:prstGeom prst="rect">
              <a:avLst/>
            </a:prstGeom>
            <a:grpFill/>
          </p:spPr>
        </p:pic>
        <p:sp>
          <p:nvSpPr>
            <p:cNvPr id="31" name="文本框 30">
              <a:extLst>
                <a:ext uri="{FF2B5EF4-FFF2-40B4-BE49-F238E27FC236}">
                  <a16:creationId xmlns:a16="http://schemas.microsoft.com/office/drawing/2014/main" id="{3AA7A910-3808-7684-E257-3AA8271D274B}"/>
                </a:ext>
              </a:extLst>
            </p:cNvPr>
            <p:cNvSpPr txBox="1"/>
            <p:nvPr/>
          </p:nvSpPr>
          <p:spPr>
            <a:xfrm>
              <a:off x="735228" y="3360532"/>
              <a:ext cx="2349996" cy="369332"/>
            </a:xfrm>
            <a:prstGeom prst="rect">
              <a:avLst/>
            </a:prstGeom>
            <a:grpFill/>
          </p:spPr>
          <p:txBody>
            <a:bodyPr wrap="square" rtlCol="0">
              <a:spAutoFit/>
            </a:bodyPr>
            <a:lstStyle/>
            <a:p>
              <a:r>
                <a:rPr lang="zh-CN" altLang="en-US" b="1" dirty="0"/>
                <a:t>计算红灯时长</a:t>
              </a:r>
            </a:p>
          </p:txBody>
        </p:sp>
      </p:grpSp>
      <p:cxnSp>
        <p:nvCxnSpPr>
          <p:cNvPr id="36" name="连接符: 肘形 35">
            <a:extLst>
              <a:ext uri="{FF2B5EF4-FFF2-40B4-BE49-F238E27FC236}">
                <a16:creationId xmlns:a16="http://schemas.microsoft.com/office/drawing/2014/main" id="{3686C409-F633-1103-68C8-51ADC99467B1}"/>
              </a:ext>
            </a:extLst>
          </p:cNvPr>
          <p:cNvCxnSpPr>
            <a:cxnSpLocks/>
            <a:stCxn id="8" idx="2"/>
          </p:cNvCxnSpPr>
          <p:nvPr/>
        </p:nvCxnSpPr>
        <p:spPr bwMode="auto">
          <a:xfrm rot="5400000" flipH="1" flipV="1">
            <a:off x="7701091" y="3661829"/>
            <a:ext cx="463624" cy="3953090"/>
          </a:xfrm>
          <a:prstGeom prst="bentConnector3">
            <a:avLst>
              <a:gd name="adj1" fmla="val -49307"/>
            </a:avLst>
          </a:prstGeom>
          <a:solidFill>
            <a:schemeClr val="accent1"/>
          </a:solidFill>
          <a:ln w="19050" cap="flat" cmpd="sng" algn="ctr">
            <a:solidFill>
              <a:srgbClr val="195759"/>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连接符: 肘形 38">
            <a:extLst>
              <a:ext uri="{FF2B5EF4-FFF2-40B4-BE49-F238E27FC236}">
                <a16:creationId xmlns:a16="http://schemas.microsoft.com/office/drawing/2014/main" id="{4FE23615-6913-29D8-F07C-FE83EEF78460}"/>
              </a:ext>
            </a:extLst>
          </p:cNvPr>
          <p:cNvCxnSpPr>
            <a:stCxn id="2" idx="1"/>
            <a:endCxn id="7" idx="1"/>
          </p:cNvCxnSpPr>
          <p:nvPr/>
        </p:nvCxnSpPr>
        <p:spPr bwMode="auto">
          <a:xfrm rot="10800000" flipH="1" flipV="1">
            <a:off x="766761" y="2219806"/>
            <a:ext cx="3577" cy="2605147"/>
          </a:xfrm>
          <a:prstGeom prst="bentConnector3">
            <a:avLst>
              <a:gd name="adj1" fmla="val -6390830"/>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连接符: 肘形 42">
            <a:extLst>
              <a:ext uri="{FF2B5EF4-FFF2-40B4-BE49-F238E27FC236}">
                <a16:creationId xmlns:a16="http://schemas.microsoft.com/office/drawing/2014/main" id="{42126778-3D45-77DA-ADBE-9C97515AA038}"/>
              </a:ext>
            </a:extLst>
          </p:cNvPr>
          <p:cNvCxnSpPr>
            <a:stCxn id="7" idx="0"/>
            <a:endCxn id="8" idx="0"/>
          </p:cNvCxnSpPr>
          <p:nvPr/>
        </p:nvCxnSpPr>
        <p:spPr bwMode="auto">
          <a:xfrm rot="5400000" flipH="1" flipV="1">
            <a:off x="4209442" y="2032808"/>
            <a:ext cx="12700" cy="3493831"/>
          </a:xfrm>
          <a:prstGeom prst="bentConnector3">
            <a:avLst>
              <a:gd name="adj1" fmla="val 2802528"/>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图片 15">
            <a:extLst>
              <a:ext uri="{FF2B5EF4-FFF2-40B4-BE49-F238E27FC236}">
                <a16:creationId xmlns:a16="http://schemas.microsoft.com/office/drawing/2014/main" id="{71D948C9-E0CE-069B-9009-98EB256B01D9}"/>
              </a:ext>
            </a:extLst>
          </p:cNvPr>
          <p:cNvPicPr>
            <a:picLocks noChangeAspect="1"/>
          </p:cNvPicPr>
          <p:nvPr/>
        </p:nvPicPr>
        <p:blipFill>
          <a:blip r:embed="rId6"/>
          <a:stretch>
            <a:fillRect/>
          </a:stretch>
        </p:blipFill>
        <p:spPr>
          <a:xfrm>
            <a:off x="7928077" y="1327117"/>
            <a:ext cx="3962743" cy="4078577"/>
          </a:xfrm>
          <a:prstGeom prst="rect">
            <a:avLst/>
          </a:prstGeom>
        </p:spPr>
      </p:pic>
    </p:spTree>
    <p:extLst>
      <p:ext uri="{BB962C8B-B14F-4D97-AF65-F5344CB8AC3E}">
        <p14:creationId xmlns:p14="http://schemas.microsoft.com/office/powerpoint/2010/main" val="1554480953"/>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4929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chemeClr val="accent1"/>
                </a:solidFill>
                <a:latin typeface="微软雅黑" panose="020B0503020204020204" pitchFamily="34" charset="-122"/>
                <a:ea typeface="微软雅黑" panose="020B0503020204020204" pitchFamily="34" charset="-122"/>
              </a:rPr>
              <a:t>当前研究进展</a:t>
            </a:r>
          </a:p>
        </p:txBody>
      </p:sp>
      <p:sp>
        <p:nvSpPr>
          <p:cNvPr id="1433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8"/>
          <p:cNvSpPr>
            <a:spLocks/>
          </p:cNvSpPr>
          <p:nvPr/>
        </p:nvSpPr>
        <p:spPr bwMode="auto">
          <a:xfrm>
            <a:off x="706035" y="920511"/>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文本框 2">
            <a:extLst>
              <a:ext uri="{FF2B5EF4-FFF2-40B4-BE49-F238E27FC236}">
                <a16:creationId xmlns:a16="http://schemas.microsoft.com/office/drawing/2014/main" id="{574C41DB-8A03-0F3C-BF27-3AD4506E86A8}"/>
              </a:ext>
            </a:extLst>
          </p:cNvPr>
          <p:cNvSpPr txBox="1"/>
          <p:nvPr/>
        </p:nvSpPr>
        <p:spPr>
          <a:xfrm>
            <a:off x="964119" y="743085"/>
            <a:ext cx="4990246" cy="1128579"/>
          </a:xfrm>
          <a:prstGeom prst="rect">
            <a:avLst/>
          </a:prstGeom>
          <a:noFill/>
        </p:spPr>
        <p:txBody>
          <a:bodyPr wrap="square">
            <a:spAutoFit/>
          </a:bodyPr>
          <a:lstStyle/>
          <a:p>
            <a:pPr lvl="0">
              <a:lnSpc>
                <a:spcPct val="150000"/>
              </a:lnSpc>
            </a:pPr>
            <a:r>
              <a:rPr lang="en-US" altLang="zh-CN" sz="2400" kern="100" dirty="0">
                <a:cs typeface="Times New Roman" panose="02020603050405020304" pitchFamily="18" charset="0"/>
              </a:rPr>
              <a:t>2</a:t>
            </a:r>
            <a:r>
              <a:rPr lang="zh-CN" altLang="en-US" sz="2400" kern="100" dirty="0">
                <a:cs typeface="Times New Roman" panose="02020603050405020304" pitchFamily="18" charset="0"/>
              </a:rPr>
              <a:t>、</a:t>
            </a:r>
            <a:r>
              <a:rPr lang="zh-CN" altLang="zh-CN" sz="2400" kern="100" dirty="0">
                <a:cs typeface="Times New Roman" panose="02020603050405020304" pitchFamily="18" charset="0"/>
              </a:rPr>
              <a:t>基于路径的长干道相序优化协调模型</a:t>
            </a:r>
          </a:p>
        </p:txBody>
      </p:sp>
      <p:sp>
        <p:nvSpPr>
          <p:cNvPr id="5" name="文本框 4">
            <a:extLst>
              <a:ext uri="{FF2B5EF4-FFF2-40B4-BE49-F238E27FC236}">
                <a16:creationId xmlns:a16="http://schemas.microsoft.com/office/drawing/2014/main" id="{FE97E6F4-269F-D64A-DD8A-56451ACD0D12}"/>
              </a:ext>
            </a:extLst>
          </p:cNvPr>
          <p:cNvSpPr txBox="1"/>
          <p:nvPr/>
        </p:nvSpPr>
        <p:spPr>
          <a:xfrm>
            <a:off x="928199" y="2047953"/>
            <a:ext cx="4810142" cy="1095813"/>
          </a:xfrm>
          <a:prstGeom prst="rect">
            <a:avLst/>
          </a:prstGeom>
          <a:noFill/>
        </p:spPr>
        <p:txBody>
          <a:bodyPr wrap="square">
            <a:spAutoFit/>
          </a:bodyPr>
          <a:lstStyle/>
          <a:p>
            <a:pPr lvl="0" algn="just">
              <a:lnSpc>
                <a:spcPct val="125000"/>
              </a:lnSpc>
              <a:spcAft>
                <a:spcPts val="0"/>
              </a:spcAft>
            </a:pPr>
            <a:r>
              <a:rPr lang="zh-CN" altLang="en-US" sz="1800" kern="100" dirty="0">
                <a:solidFill>
                  <a:schemeClr val="accent1"/>
                </a:solidFill>
                <a:latin typeface="Times New Roman" panose="02020603050405020304" pitchFamily="18" charset="0"/>
                <a:cs typeface="Times New Roman" panose="02020603050405020304" pitchFamily="18" charset="0"/>
              </a:rPr>
              <a:t>模型使用模型</a:t>
            </a:r>
            <a:r>
              <a:rPr lang="en-US" altLang="zh-CN" sz="1800" kern="100" dirty="0">
                <a:solidFill>
                  <a:schemeClr val="accent1"/>
                </a:solidFill>
                <a:latin typeface="Times New Roman" panose="02020603050405020304" pitchFamily="18" charset="0"/>
                <a:cs typeface="Times New Roman" panose="02020603050405020304" pitchFamily="18" charset="0"/>
              </a:rPr>
              <a:t>1</a:t>
            </a:r>
            <a:r>
              <a:rPr lang="zh-CN" altLang="en-US" sz="1800" kern="100" dirty="0">
                <a:solidFill>
                  <a:schemeClr val="accent1"/>
                </a:solidFill>
                <a:latin typeface="Times New Roman" panose="02020603050405020304" pitchFamily="18" charset="0"/>
                <a:cs typeface="Times New Roman" panose="02020603050405020304" pitchFamily="18" charset="0"/>
              </a:rPr>
              <a:t>的干道优化求解相序，得到如图所示的绿波带宽时距图。模型具备以下几方面的特点：</a:t>
            </a:r>
            <a:endParaRPr lang="en-US" altLang="zh-CN" sz="1800" kern="100" dirty="0">
              <a:solidFill>
                <a:schemeClr val="accent1"/>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4190117-4658-70A2-C55B-979228322A54}"/>
              </a:ext>
            </a:extLst>
          </p:cNvPr>
          <p:cNvSpPr txBox="1"/>
          <p:nvPr/>
        </p:nvSpPr>
        <p:spPr>
          <a:xfrm>
            <a:off x="901700" y="3320055"/>
            <a:ext cx="4810142" cy="2134559"/>
          </a:xfrm>
          <a:prstGeom prst="rect">
            <a:avLst/>
          </a:prstGeom>
          <a:noFill/>
        </p:spPr>
        <p:txBody>
          <a:bodyPr wrap="square">
            <a:spAutoFit/>
          </a:bodyPr>
          <a:lstStyle/>
          <a:p>
            <a:pPr marL="285750" lvl="0" indent="-285750" algn="just">
              <a:lnSpc>
                <a:spcPct val="125000"/>
              </a:lnSpc>
              <a:spcAft>
                <a:spcPts val="0"/>
              </a:spcAft>
              <a:buFont typeface="Arial" panose="020B0604020202020204" pitchFamily="34" charset="0"/>
              <a:buChar char="•"/>
            </a:pPr>
            <a:r>
              <a:rPr lang="zh-CN" altLang="en-US" sz="1800" kern="100" dirty="0">
                <a:solidFill>
                  <a:schemeClr val="accent1"/>
                </a:solidFill>
                <a:latin typeface="Times New Roman" panose="02020603050405020304" pitchFamily="18" charset="0"/>
                <a:cs typeface="Times New Roman" panose="02020603050405020304" pitchFamily="18" charset="0"/>
              </a:rPr>
              <a:t>实现交叉口子区的自动分割，满足不同路径的带宽需求。</a:t>
            </a:r>
            <a:endParaRPr lang="en-US" altLang="zh-CN" sz="1800" kern="100" dirty="0">
              <a:solidFill>
                <a:schemeClr val="accent1"/>
              </a:solidFill>
              <a:latin typeface="Times New Roman" panose="02020603050405020304" pitchFamily="18" charset="0"/>
              <a:cs typeface="Times New Roman" panose="02020603050405020304" pitchFamily="18" charset="0"/>
            </a:endParaRPr>
          </a:p>
          <a:p>
            <a:pPr marL="285750" lvl="0" indent="-285750" algn="just">
              <a:lnSpc>
                <a:spcPct val="125000"/>
              </a:lnSpc>
              <a:spcAft>
                <a:spcPts val="0"/>
              </a:spcAft>
              <a:buFont typeface="Arial" panose="020B0604020202020204" pitchFamily="34" charset="0"/>
              <a:buChar char="•"/>
            </a:pPr>
            <a:r>
              <a:rPr lang="zh-CN" altLang="en-US" kern="100" dirty="0">
                <a:solidFill>
                  <a:schemeClr val="accent1"/>
                </a:solidFill>
                <a:latin typeface="Times New Roman" panose="02020603050405020304" pitchFamily="18" charset="0"/>
                <a:cs typeface="Times New Roman" panose="02020603050405020304" pitchFamily="18" charset="0"/>
              </a:rPr>
              <a:t>自动舍弃无法取得有效带宽的路径，实现协调路径的自动选择。</a:t>
            </a:r>
            <a:endParaRPr lang="en-US" altLang="zh-CN" kern="100" dirty="0">
              <a:solidFill>
                <a:schemeClr val="accent1"/>
              </a:solidFill>
              <a:latin typeface="Times New Roman" panose="02020603050405020304" pitchFamily="18" charset="0"/>
              <a:cs typeface="Times New Roman" panose="02020603050405020304" pitchFamily="18" charset="0"/>
            </a:endParaRPr>
          </a:p>
          <a:p>
            <a:pPr marL="285750" lvl="0" indent="-285750" algn="just">
              <a:lnSpc>
                <a:spcPct val="125000"/>
              </a:lnSpc>
              <a:spcAft>
                <a:spcPts val="0"/>
              </a:spcAft>
              <a:buFont typeface="Arial" panose="020B0604020202020204" pitchFamily="34" charset="0"/>
              <a:buChar char="•"/>
            </a:pPr>
            <a:r>
              <a:rPr lang="zh-CN" altLang="en-US" sz="1800" kern="100" dirty="0">
                <a:solidFill>
                  <a:schemeClr val="accent1"/>
                </a:solidFill>
                <a:latin typeface="Times New Roman" panose="02020603050405020304" pitchFamily="18" charset="0"/>
                <a:cs typeface="Times New Roman" panose="02020603050405020304" pitchFamily="18" charset="0"/>
              </a:rPr>
              <a:t>约束常见搭接放行的相序模式，实现相序的自动优化，提升干道绿灯的使用效率。</a:t>
            </a:r>
            <a:endParaRPr lang="en-US" altLang="zh-CN" sz="1800" kern="100" dirty="0">
              <a:solidFill>
                <a:schemeClr val="accent1"/>
              </a:solidFill>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F74135CD-247C-A090-BBA5-CCEA5495E6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3317" y="620688"/>
            <a:ext cx="5853696" cy="5686942"/>
          </a:xfrm>
          <a:prstGeom prst="rect">
            <a:avLst/>
          </a:prstGeom>
        </p:spPr>
      </p:pic>
    </p:spTree>
    <p:extLst>
      <p:ext uri="{BB962C8B-B14F-4D97-AF65-F5344CB8AC3E}">
        <p14:creationId xmlns:p14="http://schemas.microsoft.com/office/powerpoint/2010/main" val="3836210787"/>
      </p:ext>
    </p:extLst>
  </p:cSld>
  <p:clrMapOvr>
    <a:masterClrMapping/>
  </p:clrMapOvr>
  <mc:AlternateContent xmlns:mc="http://schemas.openxmlformats.org/markup-compatibility/2006" xmlns:p14="http://schemas.microsoft.com/office/powerpoint/2010/main">
    <mc:Choice Requires="p14">
      <p:transition p14:dur="0" advTm="7871"/>
    </mc:Choice>
    <mc:Fallback xmlns="">
      <p:transition advTm="7871"/>
    </mc:Fallback>
  </mc:AlternateContent>
</p:sld>
</file>

<file path=ppt/theme/theme1.xml><?xml version="1.0" encoding="utf-8"?>
<a:theme xmlns:a="http://schemas.openxmlformats.org/drawingml/2006/main" name="1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Pages>0</Pages>
  <Words>835</Words>
  <Characters>0</Characters>
  <Application>Microsoft Office PowerPoint</Application>
  <DocSecurity>0</DocSecurity>
  <PresentationFormat>自定义</PresentationFormat>
  <Lines>0</Lines>
  <Paragraphs>88</Paragraphs>
  <Slides>13</Slides>
  <Notes>0</Notes>
  <HiddenSlides>0</HiddenSlides>
  <MMClips>0</MMClips>
  <ScaleCrop>false</ScaleCrop>
  <HeadingPairs>
    <vt:vector size="8" baseType="variant">
      <vt:variant>
        <vt:lpstr>已用的字体</vt:lpstr>
      </vt:variant>
      <vt:variant>
        <vt:i4>5</vt:i4>
      </vt:variant>
      <vt:variant>
        <vt:lpstr>主题</vt:lpstr>
      </vt:variant>
      <vt:variant>
        <vt:i4>5</vt:i4>
      </vt:variant>
      <vt:variant>
        <vt:lpstr>嵌入 OLE 服务器</vt:lpstr>
      </vt:variant>
      <vt:variant>
        <vt:i4>1</vt:i4>
      </vt:variant>
      <vt:variant>
        <vt:lpstr>幻灯片标题</vt:lpstr>
      </vt:variant>
      <vt:variant>
        <vt:i4>13</vt:i4>
      </vt:variant>
    </vt:vector>
  </HeadingPairs>
  <TitlesOfParts>
    <vt:vector size="24" baseType="lpstr">
      <vt:lpstr>微软雅黑</vt:lpstr>
      <vt:lpstr>造字工房力黑（非商用）常规体</vt:lpstr>
      <vt:lpstr>Arial</vt:lpstr>
      <vt:lpstr>Calibri</vt:lpstr>
      <vt:lpstr>Times New Roman</vt:lpstr>
      <vt:lpstr>1_默认设计模板</vt:lpstr>
      <vt:lpstr>2_默认设计模板</vt:lpstr>
      <vt:lpstr>3_默认设计模板</vt:lpstr>
      <vt:lpstr>4_默认设计模板</vt:lpstr>
      <vt:lpstr>5_默认设计模板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2392839367@qq.com</cp:lastModifiedBy>
  <cp:revision>761</cp:revision>
  <dcterms:created xsi:type="dcterms:W3CDTF">2013-01-25T01:44:32Z</dcterms:created>
  <dcterms:modified xsi:type="dcterms:W3CDTF">2022-09-17T06:08:08Z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2052-9.1.0.5100</vt:lpwstr>
  </property>
</Properties>
</file>