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84" r:id="rId6"/>
    <p:sldId id="260" r:id="rId7"/>
    <p:sldId id="285" r:id="rId8"/>
    <p:sldId id="263" r:id="rId9"/>
    <p:sldId id="280" r:id="rId10"/>
    <p:sldId id="293" r:id="rId11"/>
    <p:sldId id="283" r:id="rId12"/>
  </p:sldIdLst>
  <p:sldSz cx="9001125" cy="5040313"/>
  <p:notesSz cx="6858000" cy="9144000"/>
  <p:custDataLst>
    <p:tags r:id="rId14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 userDrawn="1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282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 varScale="1">
        <p:scale>
          <a:sx n="104" d="100"/>
          <a:sy n="104" d="100"/>
        </p:scale>
        <p:origin x="902" y="86"/>
      </p:cViewPr>
      <p:guideLst>
        <p:guide orient="horz" pos="1633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8D1CA-1521-483F-9C51-252EC72C087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57C6E-6274-414F-80F1-35317752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7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945E0A-F50A-4603-B824-14AB71FCE60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40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2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1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1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7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0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2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7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72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3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281347-AC6B-40EA-9307-56DF1D195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41" y="100339"/>
            <a:ext cx="3016696" cy="6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001125" cy="6860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68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C32810-2FCB-4FC5-83A7-6AC88FD13E7D}"/>
              </a:ext>
            </a:extLst>
          </p:cNvPr>
          <p:cNvSpPr txBox="1"/>
          <p:nvPr userDrawn="1"/>
        </p:nvSpPr>
        <p:spPr>
          <a:xfrm>
            <a:off x="176707" y="121001"/>
            <a:ext cx="354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68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华南理工大学</a:t>
            </a:r>
          </a:p>
        </p:txBody>
      </p:sp>
    </p:spTree>
    <p:extLst>
      <p:ext uri="{BB962C8B-B14F-4D97-AF65-F5344CB8AC3E}">
        <p14:creationId xmlns:p14="http://schemas.microsoft.com/office/powerpoint/2010/main" val="292723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001125" cy="6860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68"/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375797" y="172678"/>
            <a:ext cx="889987" cy="30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37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课题背景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430742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199463" y="253572"/>
            <a:ext cx="179709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971309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738467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7188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268096" y="253572"/>
            <a:ext cx="181273" cy="13534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8AD27EA-84FC-4388-91D4-0EE3B4544A92}"/>
              </a:ext>
            </a:extLst>
          </p:cNvPr>
          <p:cNvGrpSpPr/>
          <p:nvPr userDrawn="1"/>
        </p:nvGrpSpPr>
        <p:grpSpPr>
          <a:xfrm>
            <a:off x="0" y="719956"/>
            <a:ext cx="9001125" cy="4320357"/>
            <a:chOff x="833990" y="2092248"/>
            <a:chExt cx="7565435" cy="4003744"/>
          </a:xfrm>
          <a:solidFill>
            <a:schemeClr val="bg1">
              <a:lumMod val="85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17B0989-F8B6-4EE2-9D4C-0F60C59F6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6873" y="2730069"/>
              <a:ext cx="58940" cy="25260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34EA851-1A76-459E-AF32-5934F593F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010" y="2205919"/>
              <a:ext cx="63151" cy="61047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F963D16-40E2-458D-9FF9-881884950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381" y="4323567"/>
              <a:ext cx="25260" cy="25260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2CC966C-05C1-4BB2-AD62-06910FB66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075" y="2641659"/>
              <a:ext cx="214712" cy="113671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4702F25-ABB7-4053-B072-8FABC810A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723" y="2911100"/>
              <a:ext cx="164191" cy="258917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84082AE-AD6C-4528-83AD-F4406AD4F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997" y="3024773"/>
              <a:ext cx="105251" cy="10104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3E6160C-42DF-4F41-A1CF-729BB7684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513" y="2919522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0344760-FECB-43F8-8817-6F220C8A9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690" y="3348943"/>
              <a:ext cx="25260" cy="46311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EE279AB-2F8E-4018-82CC-489F716A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165" y="3388939"/>
              <a:ext cx="39995" cy="65256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009B99DC-B22F-4CDE-82A3-6D1CE4292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365" y="3475244"/>
              <a:ext cx="65256" cy="33680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F58EE51-7040-4364-B3FB-AA9392BC9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812" y="3534186"/>
              <a:ext cx="75781" cy="10525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71D2D04-49E4-49FD-ADB1-0EB91865A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075" y="2092248"/>
              <a:ext cx="3999533" cy="3149107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563C786-68C0-43F2-B663-E32D17A5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706" y="4607745"/>
              <a:ext cx="168401" cy="353643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8F9BB1B-5204-4D82-9C4C-76E3554D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457" y="4113065"/>
              <a:ext cx="54731" cy="86307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C925B81-E6F9-4762-8B90-AB42CB081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890" y="4188846"/>
              <a:ext cx="277863" cy="284177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5FF4CCD-F3E8-4606-ADFC-D8F216515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227" y="4458288"/>
              <a:ext cx="218923" cy="69467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1EE3B0C-1850-472E-8856-8A1B716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149" y="4508809"/>
              <a:ext cx="21051" cy="8420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D177C4B-4D84-4A63-8BC4-F5BF710F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725" y="4517228"/>
              <a:ext cx="18945" cy="10525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CD476DC-82C6-44D9-9D76-364F749D0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4879" y="4517228"/>
              <a:ext cx="25260" cy="10525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92AC373-999C-4EF1-86CD-3AA36A0CF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5405" y="4513019"/>
              <a:ext cx="39995" cy="14735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34956BE7-2C86-433D-AF42-141CDB5CB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400" y="4531965"/>
              <a:ext cx="54731" cy="35785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A7547FFE-4209-4633-A71F-240B684F5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137" y="4513019"/>
              <a:ext cx="79991" cy="14735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1884FFB-E79A-413C-B7E9-53B775B32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862" y="4517229"/>
              <a:ext cx="75781" cy="35785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F60A50D-267B-44A5-94EA-1A233E292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30" y="4294096"/>
              <a:ext cx="124196" cy="153667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6759A8A-2FFC-4846-8795-0310DBB82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481" y="4167797"/>
              <a:ext cx="218923" cy="250497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D915B765-205B-480A-938D-FA609E455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2283" y="3879408"/>
              <a:ext cx="48415" cy="44205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0EBEEF6-F1FC-4756-A7E9-8CF6B2AAE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15" y="3759424"/>
              <a:ext cx="39995" cy="84201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9AACBB2-1B72-4D2E-9C63-8E6D22793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185" y="3569969"/>
              <a:ext cx="54731" cy="69467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FE61A2FD-5CBE-42D6-81D2-4964B7B33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5917" y="3559446"/>
              <a:ext cx="48415" cy="44205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9FC3E112-B1CC-4ED2-A7DF-786674B4A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0131" y="3395255"/>
              <a:ext cx="204187" cy="189452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7AAB023-F052-4BAC-AE9C-949F879B3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4853" y="3290004"/>
              <a:ext cx="113671" cy="105251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16F6BDD9-AC55-4170-B985-0D40CA1FE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332" y="3039505"/>
              <a:ext cx="109461" cy="235763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420EA9C6-647A-4865-BD47-F70D69E7A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64" y="3908880"/>
              <a:ext cx="119987" cy="134721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7307F32-7C49-4038-A106-ADF761F89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449" y="4043599"/>
              <a:ext cx="37891" cy="54731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F4C3F04-400E-4021-BAA5-B981F2B1E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191" y="4102541"/>
              <a:ext cx="109461" cy="90516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40D1E3DE-7A41-4C58-8492-04DA467BF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9" y="4064649"/>
              <a:ext cx="39995" cy="33680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30FC4700-ADF4-412B-A167-20D5A4B06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191" y="4083595"/>
              <a:ext cx="25260" cy="50520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CD0A1B39-CB34-4C76-8741-DEB50759B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451" y="4098331"/>
              <a:ext cx="33680" cy="14735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05CD67C7-BFA5-4905-821D-1C7D231A9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934" y="4028865"/>
              <a:ext cx="29471" cy="25260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FF5A08F-56EC-494B-B56E-2F288417C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15" y="4079385"/>
              <a:ext cx="50520" cy="58940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76989E2E-D223-4E02-89A8-30CBA63F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0638" y="4327777"/>
              <a:ext cx="532569" cy="244183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A6639AE-A4F1-4F8E-81DE-FB4190695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691" y="4433027"/>
              <a:ext cx="79991" cy="29471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E03AD92-52FF-4FAD-8D12-A4ABEDF43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621" y="4454078"/>
              <a:ext cx="54731" cy="29471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46E8C6A1-5E9B-4F53-AFF3-8313ECB73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1585" y="4807720"/>
              <a:ext cx="88411" cy="54731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5C7D448-E80C-480D-AF7E-90411E7CE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027" y="4727730"/>
              <a:ext cx="33680" cy="29471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9B9933B2-B8D7-4B2E-9E6E-1B66D7958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47" y="4698259"/>
              <a:ext cx="31575" cy="29471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E161982-E834-42D2-B209-2D04F38F4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109" y="4668790"/>
              <a:ext cx="33680" cy="29471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15EB6CD6-0584-45E1-8D0A-004752E1F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48" y="4418293"/>
              <a:ext cx="18945" cy="18945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0BA4B84-C91E-4B1C-9621-506F5EFF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6459" y="4571960"/>
              <a:ext cx="1014619" cy="79569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0A6D162-E58A-488D-8D5D-C002EE66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8462" y="5430807"/>
              <a:ext cx="109461" cy="115776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21FA8042-998B-4BA8-8DE1-422ECD209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61" y="5426595"/>
              <a:ext cx="138931" cy="244183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041DABDF-4788-4597-8BAB-EBADEDD77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62" y="5207675"/>
              <a:ext cx="193663" cy="254707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E9E5B35-5126-425F-812F-7BB9925A2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131" y="2401687"/>
              <a:ext cx="2292364" cy="3574319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D963407-F04D-4D40-8F8A-A6453459C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635" y="5936012"/>
              <a:ext cx="157876" cy="134721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E2596A7A-6BB9-4210-9D24-23544AD0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313" y="6070733"/>
              <a:ext cx="35785" cy="14735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BFE8AF32-C1AF-4778-8317-D61F9C2BB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581" y="6074941"/>
              <a:ext cx="39995" cy="21051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B49AA33E-BC20-40FD-A835-EFCB379AF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646" y="5950746"/>
              <a:ext cx="58940" cy="75781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AE265CFC-1F43-413C-8650-2037CC73C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900" y="5971796"/>
              <a:ext cx="33680" cy="39995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1423D780-8CC2-4A42-92EF-255D69861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557" y="3803627"/>
              <a:ext cx="237867" cy="86307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54D251FA-38E0-4D91-B3A3-33CA76D27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543" y="3913090"/>
              <a:ext cx="37891" cy="14735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A61FDABE-1855-4375-BBC7-AF61C82D2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955" y="3913088"/>
              <a:ext cx="44205" cy="10525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F75B7E09-7CA5-4382-8DD3-6185F0EF9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215" y="3883619"/>
              <a:ext cx="105251" cy="39995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0A709FA0-298D-4248-B71B-DEAB78F42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411" y="3913088"/>
              <a:ext cx="50520" cy="21051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4F549713-965F-491C-BCFE-A9182603B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925" y="3927824"/>
              <a:ext cx="4211" cy="105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id="{C7663CAC-4357-4178-81E6-F4E5E3EA0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662" y="3938348"/>
              <a:ext cx="14735" cy="10525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600DA4BC-4004-437F-A880-78EEBA63B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185" y="3978344"/>
              <a:ext cx="4211" cy="10525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3944938E-555C-4DA0-9575-471E00657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662" y="4024655"/>
              <a:ext cx="10525" cy="842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72">
              <a:extLst>
                <a:ext uri="{FF2B5EF4-FFF2-40B4-BE49-F238E27FC236}">
                  <a16:creationId xmlns:a16="http://schemas.microsoft.com/office/drawing/2014/main" id="{767403FD-EAD4-4C33-8340-5E895394A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662" y="4014129"/>
              <a:ext cx="10525" cy="42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73">
              <a:extLst>
                <a:ext uri="{FF2B5EF4-FFF2-40B4-BE49-F238E27FC236}">
                  <a16:creationId xmlns:a16="http://schemas.microsoft.com/office/drawing/2014/main" id="{2607A1AB-FFCD-4AD9-B0BF-7183E9F9F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613" y="4047809"/>
              <a:ext cx="14735" cy="16840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74">
              <a:extLst>
                <a:ext uri="{FF2B5EF4-FFF2-40B4-BE49-F238E27FC236}">
                  <a16:creationId xmlns:a16="http://schemas.microsoft.com/office/drawing/2014/main" id="{9A3DCC6E-EA82-4439-A541-8D9D1CE7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342" y="4024655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9D35B6DA-696F-460F-87E4-3A2BAB0E7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225" y="3774158"/>
              <a:ext cx="14735" cy="10525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007DA0BA-39FB-4A70-A8AA-C293EC8FC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225" y="3788892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77">
              <a:extLst>
                <a:ext uri="{FF2B5EF4-FFF2-40B4-BE49-F238E27FC236}">
                  <a16:creationId xmlns:a16="http://schemas.microsoft.com/office/drawing/2014/main" id="{E6315B4A-89F8-4E37-9CD1-449BEACF6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873" y="3603651"/>
              <a:ext cx="14735" cy="1473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9F8F33EB-E58F-4A18-9CF0-23A51DE6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332" y="3170018"/>
              <a:ext cx="54731" cy="18945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8471EC11-32AA-460A-A1FD-AE0098F56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327" y="3245798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80">
              <a:extLst>
                <a:ext uri="{FF2B5EF4-FFF2-40B4-BE49-F238E27FC236}">
                  <a16:creationId xmlns:a16="http://schemas.microsoft.com/office/drawing/2014/main" id="{5FC6D920-E79D-4289-A8CE-5017DE7F6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849" y="3115287"/>
              <a:ext cx="134721" cy="138931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2DDF6F49-8AC6-4C08-834D-EF429E304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886" y="2780590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958B56CE-BFF2-45CA-8E8F-35F055373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733" y="2759540"/>
              <a:ext cx="54731" cy="39995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A530EB0D-B447-40A2-ACDA-AC7898F2C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214" y="2660604"/>
              <a:ext cx="128407" cy="105251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38F7C4CD-0B4F-4489-B73E-EB01265D7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406" y="2744803"/>
              <a:ext cx="25260" cy="21051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3FCAAF4E-C989-426B-B088-603C8C2C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57" y="2740594"/>
              <a:ext cx="18945" cy="10525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86">
              <a:extLst>
                <a:ext uri="{FF2B5EF4-FFF2-40B4-BE49-F238E27FC236}">
                  <a16:creationId xmlns:a16="http://schemas.microsoft.com/office/drawing/2014/main" id="{E45215E5-813B-4449-8BF9-7C1103D6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922" y="2570087"/>
              <a:ext cx="29471" cy="25260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74CFD231-315E-4FA8-A933-F84A222A3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931" y="2490096"/>
              <a:ext cx="33680" cy="21051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5BE436A4-4DED-43BC-96D0-93CABB3D0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853" y="2799533"/>
              <a:ext cx="29471" cy="21051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8C91B410-51B6-47C8-8190-0A0A04865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420" y="2296435"/>
              <a:ext cx="473629" cy="513624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6EEF118A-6DBE-493E-9318-11FECC9DF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345" y="2296435"/>
              <a:ext cx="86307" cy="65256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AB938C40-7A78-4F27-828E-254E99C0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499" y="2490096"/>
              <a:ext cx="79991" cy="65256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Freeform 92">
              <a:extLst>
                <a:ext uri="{FF2B5EF4-FFF2-40B4-BE49-F238E27FC236}">
                  <a16:creationId xmlns:a16="http://schemas.microsoft.com/office/drawing/2014/main" id="{409A17FF-AACD-4127-85F5-D8EA568EB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599" y="2266965"/>
              <a:ext cx="210503" cy="174716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59BA138B-4D33-4BD3-997C-3A63C4E35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850" y="2325906"/>
              <a:ext cx="309439" cy="225237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3A93B4D5-46C7-4193-80E4-6BAD5DAC2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242" y="2300645"/>
              <a:ext cx="61047" cy="50520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E4A81A32-13C2-4CE8-A118-78AF44D11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203" y="2504831"/>
              <a:ext cx="14735" cy="16840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A1B94C13-07E0-4418-9906-2CAEB8ACF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484" y="2285911"/>
              <a:ext cx="119987" cy="115776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F09ABFB6-6380-493B-B019-71787BC82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499" y="2290121"/>
              <a:ext cx="115776" cy="141036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9D4126FB-75C5-444E-B27A-F77D2009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497" y="2216445"/>
              <a:ext cx="21051" cy="18945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93F67A01-A5CA-405B-A9AD-69D9CF2D6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0243" y="2165926"/>
              <a:ext cx="33680" cy="14735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A8CF5672-B40A-45E2-A89F-4AE905D10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9718" y="2125930"/>
              <a:ext cx="29471" cy="14735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70FB13C7-97CB-4D35-8FCA-DE24584D1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917" y="2511146"/>
              <a:ext cx="35785" cy="29471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id="{9F36D4A3-0C8B-4355-B604-196448A99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157" y="2460627"/>
              <a:ext cx="33680" cy="39995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EB43DCBB-ABAC-4431-AE09-9A1D3AA3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1345" y="2321695"/>
              <a:ext cx="29471" cy="29471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1" name="Freeform 104">
              <a:extLst>
                <a:ext uri="{FF2B5EF4-FFF2-40B4-BE49-F238E27FC236}">
                  <a16:creationId xmlns:a16="http://schemas.microsoft.com/office/drawing/2014/main" id="{2187582A-DB98-4B49-8411-AC8F0D20F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810" y="2330115"/>
              <a:ext cx="14735" cy="21051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105">
              <a:extLst>
                <a:ext uri="{FF2B5EF4-FFF2-40B4-BE49-F238E27FC236}">
                  <a16:creationId xmlns:a16="http://schemas.microsoft.com/office/drawing/2014/main" id="{7FB14EF7-A1CD-41C9-B3E0-C95708340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749" y="2346955"/>
              <a:ext cx="21051" cy="842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90776B57-597C-4A3D-8064-3CEBC8AC9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801" y="2325906"/>
              <a:ext cx="18945" cy="14735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4" name="Freeform 107">
              <a:extLst>
                <a:ext uri="{FF2B5EF4-FFF2-40B4-BE49-F238E27FC236}">
                  <a16:creationId xmlns:a16="http://schemas.microsoft.com/office/drawing/2014/main" id="{90FD7E62-0F5B-4240-9D06-BF6BD2B46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575" y="2266965"/>
              <a:ext cx="29471" cy="18945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1F510625-B78A-4193-9C55-433CA593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885" y="2311172"/>
              <a:ext cx="71571" cy="35785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B917C248-41EC-4FAF-9847-6878C6AE9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65" y="2290121"/>
              <a:ext cx="18945" cy="25260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E37B4633-24A6-4A7B-B2F5-5AA898449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684" y="2186976"/>
              <a:ext cx="159981" cy="84201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CA10C71D-AC65-4C7A-887A-0CB585BC0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191" y="2226970"/>
              <a:ext cx="88411" cy="44205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579A7B46-7433-487D-B0BD-CCED05CF7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474" y="2296437"/>
              <a:ext cx="25260" cy="18945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E7B22049-8293-4C78-8509-3445D0F4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4821" y="2490096"/>
              <a:ext cx="18945" cy="21051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114">
              <a:extLst>
                <a:ext uri="{FF2B5EF4-FFF2-40B4-BE49-F238E27FC236}">
                  <a16:creationId xmlns:a16="http://schemas.microsoft.com/office/drawing/2014/main" id="{582E7B8E-A2A0-4E5D-A5D8-2A416D94A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3746" y="2431158"/>
              <a:ext cx="58940" cy="14735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E8C21E2E-94B3-4DFD-ADF7-E915FEF9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647" y="2321696"/>
              <a:ext cx="115776" cy="138931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948590E4-D8F7-4EEF-ABF3-40C4237B7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381" y="2426947"/>
              <a:ext cx="21051" cy="14735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117">
              <a:extLst>
                <a:ext uri="{FF2B5EF4-FFF2-40B4-BE49-F238E27FC236}">
                  <a16:creationId xmlns:a16="http://schemas.microsoft.com/office/drawing/2014/main" id="{1CF4E4EC-036D-4F73-A7B8-EC360E06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1905" y="2125929"/>
              <a:ext cx="269443" cy="19997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1200F75D-06AA-4E78-819A-EBB5E1D7A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551" y="2441681"/>
              <a:ext cx="29471" cy="23155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F8108C4A-F321-48A1-9314-67CF0C82A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827" y="2504833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120">
              <a:extLst>
                <a:ext uri="{FF2B5EF4-FFF2-40B4-BE49-F238E27FC236}">
                  <a16:creationId xmlns:a16="http://schemas.microsoft.com/office/drawing/2014/main" id="{4148EC51-0E74-48E8-A711-0CCAB7F04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054" y="3529975"/>
              <a:ext cx="44205" cy="25260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9998EA9F-80C2-4C42-BF70-2CFE472B1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217" y="3140547"/>
              <a:ext cx="90516" cy="65256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A41D0CF-1A1E-408B-996A-683BCCDF6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221" y="2980565"/>
              <a:ext cx="39995" cy="39995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123">
              <a:extLst>
                <a:ext uri="{FF2B5EF4-FFF2-40B4-BE49-F238E27FC236}">
                  <a16:creationId xmlns:a16="http://schemas.microsoft.com/office/drawing/2014/main" id="{43F74E0B-F676-4B6F-99F2-251B4C2C7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802" y="3035296"/>
              <a:ext cx="29471" cy="54731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Freeform 124">
              <a:extLst>
                <a:ext uri="{FF2B5EF4-FFF2-40B4-BE49-F238E27FC236}">
                  <a16:creationId xmlns:a16="http://schemas.microsoft.com/office/drawing/2014/main" id="{D5A7FE5E-FBC9-4A30-934F-A610CA04A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542" y="2925835"/>
              <a:ext cx="25260" cy="58940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82AF8813-3037-4D09-9026-0B5A5296A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013" y="2930046"/>
              <a:ext cx="18945" cy="29471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3" name="Freeform 126">
              <a:extLst>
                <a:ext uri="{FF2B5EF4-FFF2-40B4-BE49-F238E27FC236}">
                  <a16:creationId xmlns:a16="http://schemas.microsoft.com/office/drawing/2014/main" id="{82B69A62-A9FB-42CD-B3D2-72E5C6B30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538" y="2951096"/>
              <a:ext cx="14735" cy="23155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4" name="Freeform 127">
              <a:extLst>
                <a:ext uri="{FF2B5EF4-FFF2-40B4-BE49-F238E27FC236}">
                  <a16:creationId xmlns:a16="http://schemas.microsoft.com/office/drawing/2014/main" id="{A042509C-6C66-4958-87AF-2EA72C811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163" y="2930045"/>
              <a:ext cx="54731" cy="50520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5" name="Freeform 128">
              <a:extLst>
                <a:ext uri="{FF2B5EF4-FFF2-40B4-BE49-F238E27FC236}">
                  <a16:creationId xmlns:a16="http://schemas.microsoft.com/office/drawing/2014/main" id="{5C97F4AC-5AB0-4330-8EDB-39E78EBF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579" y="2919520"/>
              <a:ext cx="25260" cy="10525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6" name="Freeform 129">
              <a:extLst>
                <a:ext uri="{FF2B5EF4-FFF2-40B4-BE49-F238E27FC236}">
                  <a16:creationId xmlns:a16="http://schemas.microsoft.com/office/drawing/2014/main" id="{9CDF8E06-93AF-4D69-8064-FA83F83B8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926" y="3020562"/>
              <a:ext cx="29471" cy="14735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89F8936D-1A71-45E3-A636-FAFBA93E6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986" y="3050031"/>
              <a:ext cx="18945" cy="21051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8" name="Freeform 131">
              <a:extLst>
                <a:ext uri="{FF2B5EF4-FFF2-40B4-BE49-F238E27FC236}">
                  <a16:creationId xmlns:a16="http://schemas.microsoft.com/office/drawing/2014/main" id="{7451E42C-38A3-460E-B4DE-2B158E5DB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90" y="3064765"/>
              <a:ext cx="29471" cy="21051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9" name="Freeform 132">
              <a:extLst>
                <a:ext uri="{FF2B5EF4-FFF2-40B4-BE49-F238E27FC236}">
                  <a16:creationId xmlns:a16="http://schemas.microsoft.com/office/drawing/2014/main" id="{E809D002-22A0-4BF7-9C76-E3C6C1114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976" y="2850055"/>
              <a:ext cx="33680" cy="25260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0" name="Freeform 133">
              <a:extLst>
                <a:ext uri="{FF2B5EF4-FFF2-40B4-BE49-F238E27FC236}">
                  <a16:creationId xmlns:a16="http://schemas.microsoft.com/office/drawing/2014/main" id="{3DEE8EC8-B21A-4B9B-9ACC-1116782A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425" y="3071082"/>
              <a:ext cx="39995" cy="18945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1" name="Freeform 134">
              <a:extLst>
                <a:ext uri="{FF2B5EF4-FFF2-40B4-BE49-F238E27FC236}">
                  <a16:creationId xmlns:a16="http://schemas.microsoft.com/office/drawing/2014/main" id="{F2CD7119-20C9-4662-BB7E-1F8D7A59A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420" y="2995301"/>
              <a:ext cx="39995" cy="29471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Freeform 135">
              <a:extLst>
                <a:ext uri="{FF2B5EF4-FFF2-40B4-BE49-F238E27FC236}">
                  <a16:creationId xmlns:a16="http://schemas.microsoft.com/office/drawing/2014/main" id="{D3119A17-3756-4326-9D64-C403B2924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877" y="2934257"/>
              <a:ext cx="25260" cy="35785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3" name="Freeform 136">
              <a:extLst>
                <a:ext uri="{FF2B5EF4-FFF2-40B4-BE49-F238E27FC236}">
                  <a16:creationId xmlns:a16="http://schemas.microsoft.com/office/drawing/2014/main" id="{4AD0CD4B-9659-421D-87BF-93870C4C2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342" y="2915312"/>
              <a:ext cx="25260" cy="18945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4" name="Freeform 137">
              <a:extLst>
                <a:ext uri="{FF2B5EF4-FFF2-40B4-BE49-F238E27FC236}">
                  <a16:creationId xmlns:a16="http://schemas.microsoft.com/office/drawing/2014/main" id="{0327F481-EBA2-4D12-B152-82B6F699C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553" y="2900576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5" name="Freeform 138">
              <a:extLst>
                <a:ext uri="{FF2B5EF4-FFF2-40B4-BE49-F238E27FC236}">
                  <a16:creationId xmlns:a16="http://schemas.microsoft.com/office/drawing/2014/main" id="{84A1371B-1DDE-4E70-AEFF-968D50331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885" y="4822457"/>
              <a:ext cx="18945" cy="25260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6" name="Freeform 139">
              <a:extLst>
                <a:ext uri="{FF2B5EF4-FFF2-40B4-BE49-F238E27FC236}">
                  <a16:creationId xmlns:a16="http://schemas.microsoft.com/office/drawing/2014/main" id="{AD2F62FE-C582-4923-BDFC-E824D3F6D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344" y="4538279"/>
              <a:ext cx="35785" cy="14735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7" name="Freeform 140">
              <a:extLst>
                <a:ext uri="{FF2B5EF4-FFF2-40B4-BE49-F238E27FC236}">
                  <a16:creationId xmlns:a16="http://schemas.microsoft.com/office/drawing/2014/main" id="{ACB787CA-DB28-4614-A991-C49E5C6C0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1597" y="4563539"/>
              <a:ext cx="21051" cy="8420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8" name="Freeform 141">
              <a:extLst>
                <a:ext uri="{FF2B5EF4-FFF2-40B4-BE49-F238E27FC236}">
                  <a16:creationId xmlns:a16="http://schemas.microsoft.com/office/drawing/2014/main" id="{E89E8F68-69D1-4F80-BA4F-AFA7653DB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7929" y="4494074"/>
              <a:ext cx="48415" cy="29471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9" name="Freeform 142">
              <a:extLst>
                <a:ext uri="{FF2B5EF4-FFF2-40B4-BE49-F238E27FC236}">
                  <a16:creationId xmlns:a16="http://schemas.microsoft.com/office/drawing/2014/main" id="{CB3F1826-90E1-4214-BF14-16B3224DB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360" y="3523660"/>
              <a:ext cx="10525" cy="10525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0" name="Freeform 143">
              <a:extLst>
                <a:ext uri="{FF2B5EF4-FFF2-40B4-BE49-F238E27FC236}">
                  <a16:creationId xmlns:a16="http://schemas.microsoft.com/office/drawing/2014/main" id="{4155F0B7-9313-4F5A-85F3-0EB9EF3DA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145" y="3999395"/>
              <a:ext cx="18945" cy="8420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1" name="Freeform 144">
              <a:extLst>
                <a:ext uri="{FF2B5EF4-FFF2-40B4-BE49-F238E27FC236}">
                  <a16:creationId xmlns:a16="http://schemas.microsoft.com/office/drawing/2014/main" id="{2C480F3C-B5F4-4A8B-907A-7E4476884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9379" y="4254102"/>
              <a:ext cx="21051" cy="8420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2" name="Freeform 145">
              <a:extLst>
                <a:ext uri="{FF2B5EF4-FFF2-40B4-BE49-F238E27FC236}">
                  <a16:creationId xmlns:a16="http://schemas.microsoft.com/office/drawing/2014/main" id="{7A9AE78D-2378-4585-A094-C343BB9B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699" y="4313041"/>
              <a:ext cx="10525" cy="42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" name="Freeform 146">
              <a:extLst>
                <a:ext uri="{FF2B5EF4-FFF2-40B4-BE49-F238E27FC236}">
                  <a16:creationId xmlns:a16="http://schemas.microsoft.com/office/drawing/2014/main" id="{22E48BE6-7719-43F2-8A07-ECA4E08F5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623" y="4414083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4" name="Freeform 147">
              <a:extLst>
                <a:ext uri="{FF2B5EF4-FFF2-40B4-BE49-F238E27FC236}">
                  <a16:creationId xmlns:a16="http://schemas.microsoft.com/office/drawing/2014/main" id="{7CCC720A-3F0D-4B1C-8E76-483985DE8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376" y="3738372"/>
              <a:ext cx="10525" cy="1052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5" name="Freeform 148">
              <a:extLst>
                <a:ext uri="{FF2B5EF4-FFF2-40B4-BE49-F238E27FC236}">
                  <a16:creationId xmlns:a16="http://schemas.microsoft.com/office/drawing/2014/main" id="{EA1B31AF-A1A2-40CE-A390-7263BB0D5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971" y="4597221"/>
              <a:ext cx="25260" cy="14735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6" name="Freeform 149">
              <a:extLst>
                <a:ext uri="{FF2B5EF4-FFF2-40B4-BE49-F238E27FC236}">
                  <a16:creationId xmlns:a16="http://schemas.microsoft.com/office/drawing/2014/main" id="{995D3E77-C213-44C0-BA24-8AF01FEF8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871" y="4083595"/>
              <a:ext cx="21051" cy="25260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7" name="Freeform 150">
              <a:extLst>
                <a:ext uri="{FF2B5EF4-FFF2-40B4-BE49-F238E27FC236}">
                  <a16:creationId xmlns:a16="http://schemas.microsoft.com/office/drawing/2014/main" id="{F9A59308-EFE2-4950-9219-72E1557C5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0104" y="3315265"/>
              <a:ext cx="18945" cy="18945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8" name="Freeform 151">
              <a:extLst>
                <a:ext uri="{FF2B5EF4-FFF2-40B4-BE49-F238E27FC236}">
                  <a16:creationId xmlns:a16="http://schemas.microsoft.com/office/drawing/2014/main" id="{8D3394D0-CCE2-4D7C-9769-749405372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9048" y="3290003"/>
              <a:ext cx="39995" cy="29471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9" name="Freeform 152">
              <a:extLst>
                <a:ext uri="{FF2B5EF4-FFF2-40B4-BE49-F238E27FC236}">
                  <a16:creationId xmlns:a16="http://schemas.microsoft.com/office/drawing/2014/main" id="{C1988912-BE11-43FF-8399-1D6C3918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253" y="3264745"/>
              <a:ext cx="21051" cy="18945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0" name="Freeform 153">
              <a:extLst>
                <a:ext uri="{FF2B5EF4-FFF2-40B4-BE49-F238E27FC236}">
                  <a16:creationId xmlns:a16="http://schemas.microsoft.com/office/drawing/2014/main" id="{25B0DBC2-A239-4718-82D4-9E460473E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4830" y="3245799"/>
              <a:ext cx="14735" cy="1473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1" name="Freeform 154">
              <a:extLst>
                <a:ext uri="{FF2B5EF4-FFF2-40B4-BE49-F238E27FC236}">
                  <a16:creationId xmlns:a16="http://schemas.microsoft.com/office/drawing/2014/main" id="{50707B4F-0724-49DC-89A7-4B22432FD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3243" y="3148967"/>
              <a:ext cx="21051" cy="21051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2" name="Freeform 155">
              <a:extLst>
                <a:ext uri="{FF2B5EF4-FFF2-40B4-BE49-F238E27FC236}">
                  <a16:creationId xmlns:a16="http://schemas.microsoft.com/office/drawing/2014/main" id="{D45F0146-E8FD-4F69-81AE-FF41CD38A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4823" y="3199488"/>
              <a:ext cx="4211" cy="631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3" name="Freeform 156">
              <a:extLst>
                <a:ext uri="{FF2B5EF4-FFF2-40B4-BE49-F238E27FC236}">
                  <a16:creationId xmlns:a16="http://schemas.microsoft.com/office/drawing/2014/main" id="{E7C7E6C0-0385-4B88-B6FE-C5D357439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6459" y="3788892"/>
              <a:ext cx="8420" cy="42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" name="Freeform 157">
              <a:extLst>
                <a:ext uri="{FF2B5EF4-FFF2-40B4-BE49-F238E27FC236}">
                  <a16:creationId xmlns:a16="http://schemas.microsoft.com/office/drawing/2014/main" id="{568C483D-2D4B-42C5-993B-7589F3D42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095" y="5350815"/>
              <a:ext cx="46311" cy="61047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6174C7C-BAA2-4D95-9E09-902690BB836B}"/>
              </a:ext>
            </a:extLst>
          </p:cNvPr>
          <p:cNvSpPr txBox="1"/>
          <p:nvPr userDrawn="1"/>
        </p:nvSpPr>
        <p:spPr>
          <a:xfrm>
            <a:off x="176707" y="121001"/>
            <a:ext cx="354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68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华南理工大学</a:t>
            </a:r>
          </a:p>
        </p:txBody>
      </p:sp>
    </p:spTree>
    <p:extLst>
      <p:ext uri="{BB962C8B-B14F-4D97-AF65-F5344CB8AC3E}">
        <p14:creationId xmlns:p14="http://schemas.microsoft.com/office/powerpoint/2010/main" val="18973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001125" cy="6860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68"/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5849198" y="192221"/>
            <a:ext cx="1418898" cy="30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37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国内外研究现状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430742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199463" y="253572"/>
            <a:ext cx="179709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971309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738467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7188" y="253572"/>
            <a:ext cx="181273" cy="13534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268096" y="253572"/>
            <a:ext cx="181273" cy="1353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16EDB572-5F91-4B30-B885-08069CA4FF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45" y="747394"/>
            <a:ext cx="8749034" cy="44181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9EAED49-E0BA-42C2-B5FB-0B736F05A5AB}"/>
              </a:ext>
            </a:extLst>
          </p:cNvPr>
          <p:cNvSpPr txBox="1"/>
          <p:nvPr userDrawn="1"/>
        </p:nvSpPr>
        <p:spPr>
          <a:xfrm>
            <a:off x="176707" y="121001"/>
            <a:ext cx="354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68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华南理工大学</a:t>
            </a:r>
          </a:p>
        </p:txBody>
      </p:sp>
    </p:spTree>
    <p:extLst>
      <p:ext uri="{BB962C8B-B14F-4D97-AF65-F5344CB8AC3E}">
        <p14:creationId xmlns:p14="http://schemas.microsoft.com/office/powerpoint/2010/main" val="20501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001125" cy="6860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68"/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375797" y="172678"/>
            <a:ext cx="889987" cy="30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37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430742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199463" y="253572"/>
            <a:ext cx="179709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971309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738467" y="253572"/>
            <a:ext cx="181273" cy="13534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7188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268096" y="253572"/>
            <a:ext cx="181273" cy="1353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A62BE8-2A5A-48FB-99C5-1A856CB384D9}"/>
              </a:ext>
            </a:extLst>
          </p:cNvPr>
          <p:cNvSpPr txBox="1"/>
          <p:nvPr userDrawn="1"/>
        </p:nvSpPr>
        <p:spPr>
          <a:xfrm>
            <a:off x="176707" y="121001"/>
            <a:ext cx="354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68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华南理工大学</a:t>
            </a:r>
          </a:p>
        </p:txBody>
      </p:sp>
    </p:spTree>
    <p:extLst>
      <p:ext uri="{BB962C8B-B14F-4D97-AF65-F5344CB8AC3E}">
        <p14:creationId xmlns:p14="http://schemas.microsoft.com/office/powerpoint/2010/main" val="343011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001125" cy="6860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68"/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375797" y="172678"/>
            <a:ext cx="889987" cy="30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37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430742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199463" y="253572"/>
            <a:ext cx="179709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971309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738467" y="253572"/>
            <a:ext cx="181273" cy="13534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7188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268096" y="253572"/>
            <a:ext cx="181273" cy="1353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A62BE8-2A5A-48FB-99C5-1A856CB384D9}"/>
              </a:ext>
            </a:extLst>
          </p:cNvPr>
          <p:cNvSpPr txBox="1"/>
          <p:nvPr userDrawn="1"/>
        </p:nvSpPr>
        <p:spPr>
          <a:xfrm>
            <a:off x="176707" y="121001"/>
            <a:ext cx="354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68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华南理工大学</a:t>
            </a:r>
          </a:p>
        </p:txBody>
      </p:sp>
    </p:spTree>
    <p:extLst>
      <p:ext uri="{BB962C8B-B14F-4D97-AF65-F5344CB8AC3E}">
        <p14:creationId xmlns:p14="http://schemas.microsoft.com/office/powerpoint/2010/main" val="39023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001125" cy="6860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68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F8E87D-8AEE-4211-98A4-99A5377A8AF5}"/>
              </a:ext>
            </a:extLst>
          </p:cNvPr>
          <p:cNvSpPr txBox="1"/>
          <p:nvPr userDrawn="1"/>
        </p:nvSpPr>
        <p:spPr>
          <a:xfrm>
            <a:off x="176707" y="121001"/>
            <a:ext cx="354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68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华南理工大学</a:t>
            </a:r>
          </a:p>
        </p:txBody>
      </p:sp>
    </p:spTree>
    <p:extLst>
      <p:ext uri="{BB962C8B-B14F-4D97-AF65-F5344CB8AC3E}">
        <p14:creationId xmlns:p14="http://schemas.microsoft.com/office/powerpoint/2010/main" val="33152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5" r:id="rId5"/>
    <p:sldLayoutId id="2147483667" r:id="rId6"/>
    <p:sldLayoutId id="2147483666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78" y="1224012"/>
            <a:ext cx="2808312" cy="25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 flipH="1">
            <a:off x="1764258" y="503932"/>
            <a:ext cx="360040" cy="57606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260202" y="3888308"/>
            <a:ext cx="360040" cy="6583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0"/>
          <p:cNvSpPr txBox="1"/>
          <p:nvPr/>
        </p:nvSpPr>
        <p:spPr>
          <a:xfrm flipH="1">
            <a:off x="3677867" y="1689290"/>
            <a:ext cx="5045673" cy="104689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基于路径的长干道分割与相序优化绿波协调控制方法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8100962" y="2870904"/>
            <a:ext cx="2880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0"/>
          <p:cNvSpPr txBox="1"/>
          <p:nvPr/>
        </p:nvSpPr>
        <p:spPr>
          <a:xfrm flipH="1">
            <a:off x="1259149" y="1944092"/>
            <a:ext cx="2450378" cy="101566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2022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068514" y="2736180"/>
            <a:ext cx="39604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1750744" y="3888308"/>
            <a:ext cx="157530" cy="28803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</p:cNvCxnSpPr>
          <p:nvPr/>
        </p:nvCxnSpPr>
        <p:spPr>
          <a:xfrm flipH="1">
            <a:off x="2052290" y="863972"/>
            <a:ext cx="180020" cy="288032"/>
          </a:xfrm>
          <a:prstGeom prst="line">
            <a:avLst/>
          </a:prstGeom>
          <a:ln w="19304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4A7180B-10DA-40FC-A948-BE4F311A3FFE}"/>
              </a:ext>
            </a:extLst>
          </p:cNvPr>
          <p:cNvGrpSpPr>
            <a:grpSpLocks/>
          </p:cNvGrpSpPr>
          <p:nvPr/>
        </p:nvGrpSpPr>
        <p:grpSpPr bwMode="auto">
          <a:xfrm>
            <a:off x="4255463" y="2922408"/>
            <a:ext cx="3460750" cy="1431727"/>
            <a:chOff x="3632960" y="3507854"/>
            <a:chExt cx="3459320" cy="1431112"/>
          </a:xfrm>
        </p:grpSpPr>
        <p:sp>
          <p:nvSpPr>
            <p:cNvPr id="24" name="TextBox 57">
              <a:extLst>
                <a:ext uri="{FF2B5EF4-FFF2-40B4-BE49-F238E27FC236}">
                  <a16:creationId xmlns:a16="http://schemas.microsoft.com/office/drawing/2014/main" id="{FEF2C77C-C7D2-4D35-8FD7-E6C1636F8CA4}"/>
                </a:ext>
              </a:extLst>
            </p:cNvPr>
            <p:cNvSpPr txBox="1"/>
            <p:nvPr/>
          </p:nvSpPr>
          <p:spPr>
            <a:xfrm>
              <a:off x="4196290" y="3507854"/>
              <a:ext cx="2895990" cy="13463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刘鹏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交通信息工程及控制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徐建闽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2022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09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90">
              <a:extLst>
                <a:ext uri="{FF2B5EF4-FFF2-40B4-BE49-F238E27FC236}">
                  <a16:creationId xmlns:a16="http://schemas.microsoft.com/office/drawing/2014/main" id="{797912B4-0A55-44F7-B82B-30E8CE497174}"/>
                </a:ext>
              </a:extLst>
            </p:cNvPr>
            <p:cNvSpPr txBox="1"/>
            <p:nvPr/>
          </p:nvSpPr>
          <p:spPr>
            <a:xfrm>
              <a:off x="3632960" y="3584021"/>
              <a:ext cx="1153636" cy="3076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姓名：</a:t>
              </a:r>
            </a:p>
          </p:txBody>
        </p: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227B36C1-132A-416F-AACB-1B4F5680DCF5}"/>
                </a:ext>
              </a:extLst>
            </p:cNvPr>
            <p:cNvSpPr txBox="1"/>
            <p:nvPr/>
          </p:nvSpPr>
          <p:spPr>
            <a:xfrm>
              <a:off x="3632960" y="3929948"/>
              <a:ext cx="1180612" cy="3076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专业：</a:t>
              </a:r>
            </a:p>
          </p:txBody>
        </p:sp>
        <p:sp>
          <p:nvSpPr>
            <p:cNvPr id="27" name="TextBox 60">
              <a:extLst>
                <a:ext uri="{FF2B5EF4-FFF2-40B4-BE49-F238E27FC236}">
                  <a16:creationId xmlns:a16="http://schemas.microsoft.com/office/drawing/2014/main" id="{00D76FF1-0D4E-4296-B16F-818637E6D737}"/>
                </a:ext>
              </a:extLst>
            </p:cNvPr>
            <p:cNvSpPr txBox="1"/>
            <p:nvPr/>
          </p:nvSpPr>
          <p:spPr>
            <a:xfrm>
              <a:off x="3632960" y="4285395"/>
              <a:ext cx="722976" cy="3076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导师：</a:t>
              </a:r>
            </a:p>
          </p:txBody>
        </p:sp>
        <p:sp>
          <p:nvSpPr>
            <p:cNvPr id="28" name="TextBox 61">
              <a:extLst>
                <a:ext uri="{FF2B5EF4-FFF2-40B4-BE49-F238E27FC236}">
                  <a16:creationId xmlns:a16="http://schemas.microsoft.com/office/drawing/2014/main" id="{9F9E24F9-D7ED-4C2C-8B37-7B8261069F5A}"/>
                </a:ext>
              </a:extLst>
            </p:cNvPr>
            <p:cNvSpPr txBox="1"/>
            <p:nvPr/>
          </p:nvSpPr>
          <p:spPr>
            <a:xfrm>
              <a:off x="3632960" y="4631321"/>
              <a:ext cx="722976" cy="3076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日期：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4064F0B-A22A-4866-91F2-32EF20D3AFC0}"/>
                </a:ext>
              </a:extLst>
            </p:cNvPr>
            <p:cNvCxnSpPr/>
            <p:nvPr/>
          </p:nvCxnSpPr>
          <p:spPr>
            <a:xfrm>
              <a:off x="4669170" y="3875996"/>
              <a:ext cx="208828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4D71EC-855A-456F-AEB9-CD7B8532FC6B}"/>
                </a:ext>
              </a:extLst>
            </p:cNvPr>
            <p:cNvCxnSpPr/>
            <p:nvPr/>
          </p:nvCxnSpPr>
          <p:spPr>
            <a:xfrm>
              <a:off x="4669170" y="4199707"/>
              <a:ext cx="208828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C3F736F-0F49-4AEA-BE10-E88D4C3BA0BB}"/>
                </a:ext>
              </a:extLst>
            </p:cNvPr>
            <p:cNvCxnSpPr/>
            <p:nvPr/>
          </p:nvCxnSpPr>
          <p:spPr>
            <a:xfrm>
              <a:off x="4669170" y="4577369"/>
              <a:ext cx="208828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9E68301-5095-4CB1-810D-19EF8AF23022}"/>
                </a:ext>
              </a:extLst>
            </p:cNvPr>
            <p:cNvCxnSpPr/>
            <p:nvPr/>
          </p:nvCxnSpPr>
          <p:spPr>
            <a:xfrm>
              <a:off x="4669170" y="4901080"/>
              <a:ext cx="208828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69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  <p:extLst>
    <p:ext uri="{E180D4A7-C9FB-4DFB-919C-405C955672EB}">
      <p14:showEvtLst xmlns:p14="http://schemas.microsoft.com/office/powerpoint/2010/main">
        <p14:playEvt time="4753" objId="10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2" name="矩形 32"/>
          <p:cNvSpPr>
            <a:spLocks noChangeArrowheads="1"/>
          </p:cNvSpPr>
          <p:nvPr/>
        </p:nvSpPr>
        <p:spPr bwMode="auto">
          <a:xfrm>
            <a:off x="6367345" y="172678"/>
            <a:ext cx="885166" cy="30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37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工作计划</a:t>
            </a:r>
          </a:p>
        </p:txBody>
      </p:sp>
      <p:sp>
        <p:nvSpPr>
          <p:cNvPr id="34" name="矩形 33"/>
          <p:cNvSpPr/>
          <p:nvPr/>
        </p:nvSpPr>
        <p:spPr>
          <a:xfrm>
            <a:off x="8185682" y="253572"/>
            <a:ext cx="180456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55446" y="253572"/>
            <a:ext cx="178899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28321" y="253572"/>
            <a:ext cx="180456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23887" y="253572"/>
            <a:ext cx="180456" cy="13534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93636" y="253572"/>
            <a:ext cx="180456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55622" y="253572"/>
            <a:ext cx="180456" cy="1353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B7D38929-C8D1-451D-A41F-39FF557C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79328"/>
              </p:ext>
            </p:extLst>
          </p:nvPr>
        </p:nvGraphicFramePr>
        <p:xfrm>
          <a:off x="496242" y="951041"/>
          <a:ext cx="8108101" cy="3835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9937">
                  <a:extLst>
                    <a:ext uri="{9D8B030D-6E8A-4147-A177-3AD203B41FA5}">
                      <a16:colId xmlns:a16="http://schemas.microsoft.com/office/drawing/2014/main" val="2899887926"/>
                    </a:ext>
                  </a:extLst>
                </a:gridCol>
                <a:gridCol w="5638164">
                  <a:extLst>
                    <a:ext uri="{9D8B030D-6E8A-4147-A177-3AD203B41FA5}">
                      <a16:colId xmlns:a16="http://schemas.microsoft.com/office/drawing/2014/main" val="784696133"/>
                    </a:ext>
                  </a:extLst>
                </a:gridCol>
              </a:tblGrid>
              <a:tr h="368965">
                <a:tc gridSpan="2"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论文工作进度安排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6350029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起止时间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工作内容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30596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2021.09-2021.10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相关文献整理与分析、论文开题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492591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2021.11-2021.01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b="1" kern="100" dirty="0">
                          <a:solidFill>
                            <a:srgbClr val="C00000"/>
                          </a:solidFill>
                          <a:effectLst/>
                        </a:rPr>
                        <a:t>干道协调路径优选与同步协调方法研究</a:t>
                      </a:r>
                      <a:endParaRPr lang="zh-CN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669955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2021.02-2022.04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b="1" kern="100" dirty="0">
                          <a:solidFill>
                            <a:srgbClr val="C00000"/>
                          </a:solidFill>
                          <a:effectLst/>
                        </a:rPr>
                        <a:t>长距离干道子区划分与同步协调方法研究</a:t>
                      </a:r>
                      <a:endParaRPr lang="zh-CN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84095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2022.05-2022.07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b="1" kern="100" dirty="0">
                          <a:solidFill>
                            <a:srgbClr val="C00000"/>
                          </a:solidFill>
                          <a:effectLst/>
                        </a:rPr>
                        <a:t>干道协调相序优化模型研究</a:t>
                      </a:r>
                      <a:endParaRPr lang="zh-CN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036053"/>
                  </a:ext>
                </a:extLst>
              </a:tr>
              <a:tr h="4304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2022.08-2022.10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b="1" kern="100" dirty="0">
                          <a:solidFill>
                            <a:srgbClr val="C00000"/>
                          </a:solidFill>
                          <a:effectLst/>
                        </a:rPr>
                        <a:t>长距离干道路径优选与分割的绿波协调同步优化方法研究</a:t>
                      </a:r>
                      <a:endParaRPr lang="zh-CN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258677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2022.11-2023.01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对论文进行综合性撰写，完成论文初稿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046335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2023.01-2023.03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对论文进行修改调整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232867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2021.04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申请答辩、论文定稿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183005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2021.05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论文印刷、评审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96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651495"/>
      </p:ext>
    </p:extLst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86" y="1224012"/>
            <a:ext cx="2808312" cy="25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 flipH="1">
            <a:off x="1737052" y="789481"/>
            <a:ext cx="360040" cy="57606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332210" y="3888308"/>
            <a:ext cx="360040" cy="6583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0"/>
          <p:cNvSpPr txBox="1"/>
          <p:nvPr/>
        </p:nvSpPr>
        <p:spPr>
          <a:xfrm flipH="1">
            <a:off x="3420442" y="2088108"/>
            <a:ext cx="4546730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感谢您的聆听！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8172970" y="2870904"/>
            <a:ext cx="2880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0"/>
          <p:cNvSpPr txBox="1"/>
          <p:nvPr/>
        </p:nvSpPr>
        <p:spPr>
          <a:xfrm flipH="1">
            <a:off x="1331157" y="1944092"/>
            <a:ext cx="2450378" cy="101566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2017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140522" y="2736180"/>
            <a:ext cx="39604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1822752" y="3888308"/>
            <a:ext cx="157530" cy="28803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</p:cNvCxnSpPr>
          <p:nvPr/>
        </p:nvCxnSpPr>
        <p:spPr>
          <a:xfrm flipH="1">
            <a:off x="1980282" y="1150763"/>
            <a:ext cx="180020" cy="288032"/>
          </a:xfrm>
          <a:prstGeom prst="line">
            <a:avLst/>
          </a:prstGeom>
          <a:ln w="19304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0E5FA5F-F047-4B97-A40D-E30C9C8D4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496" y="2709724"/>
            <a:ext cx="3048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恳请各位老师批评指正！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8F86EAB9-E570-4637-A125-AEDB31F70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798" y="3305161"/>
            <a:ext cx="4787900" cy="37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答辩人：刘鹏      指导老师：徐建闽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54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0"/>
          <p:cNvSpPr txBox="1"/>
          <p:nvPr/>
        </p:nvSpPr>
        <p:spPr>
          <a:xfrm flipH="1">
            <a:off x="180082" y="2700176"/>
            <a:ext cx="2915842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600" b="1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0" scaled="0"/>
                </a:gra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CONTENT</a:t>
            </a:r>
            <a:endParaRPr lang="zh-CN" altLang="en-US" sz="3600" b="1" dirty="0">
              <a:gradFill>
                <a:gsLst>
                  <a:gs pos="0">
                    <a:schemeClr val="bg1">
                      <a:lumMod val="85000"/>
                    </a:schemeClr>
                  </a:gs>
                  <a:gs pos="73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0"/>
              </a:gra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20"/>
          <p:cNvSpPr txBox="1"/>
          <p:nvPr/>
        </p:nvSpPr>
        <p:spPr>
          <a:xfrm flipH="1">
            <a:off x="3889373" y="2150824"/>
            <a:ext cx="1097326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研究背景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F4B7F50-0192-4EA3-8DDD-651E1613C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41" y="2156128"/>
            <a:ext cx="327799" cy="4360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09F11F2-4B95-4D33-A092-69048F25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241" y="2651762"/>
            <a:ext cx="327799" cy="4019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8A7D0F4-C3E3-46DB-A617-D1A017CDB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241" y="3183675"/>
            <a:ext cx="327799" cy="35040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D7FEF7-CBA0-49CF-A6AE-6413F9470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544" y="2156128"/>
            <a:ext cx="327799" cy="351424"/>
          </a:xfrm>
          <a:prstGeom prst="rect">
            <a:avLst/>
          </a:prstGeom>
        </p:spPr>
      </p:pic>
      <p:sp>
        <p:nvSpPr>
          <p:cNvPr id="21" name="文本框 11">
            <a:extLst>
              <a:ext uri="{FF2B5EF4-FFF2-40B4-BE49-F238E27FC236}">
                <a16:creationId xmlns:a16="http://schemas.microsoft.com/office/drawing/2014/main" id="{2EE9F679-CC19-4B9A-9554-A2EC0284F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282" y="2243157"/>
            <a:ext cx="1046332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/>
            <a:r>
              <a:rPr lang="zh-CN" altLang="en-US" sz="3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CDF2DDC-6327-4BC5-9FBB-417234C945DF}"/>
              </a:ext>
            </a:extLst>
          </p:cNvPr>
          <p:cNvCxnSpPr>
            <a:cxnSpLocks/>
          </p:cNvCxnSpPr>
          <p:nvPr/>
        </p:nvCxnSpPr>
        <p:spPr>
          <a:xfrm>
            <a:off x="3204418" y="2201404"/>
            <a:ext cx="0" cy="15462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0">
            <a:extLst>
              <a:ext uri="{FF2B5EF4-FFF2-40B4-BE49-F238E27FC236}">
                <a16:creationId xmlns:a16="http://schemas.microsoft.com/office/drawing/2014/main" id="{21194AC8-713E-4F2E-960E-BB2B3D53B045}"/>
              </a:ext>
            </a:extLst>
          </p:cNvPr>
          <p:cNvSpPr txBox="1"/>
          <p:nvPr/>
        </p:nvSpPr>
        <p:spPr>
          <a:xfrm flipH="1">
            <a:off x="3889373" y="2646458"/>
            <a:ext cx="1097326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当前研究状况</a:t>
            </a:r>
          </a:p>
        </p:txBody>
      </p:sp>
      <p:sp>
        <p:nvSpPr>
          <p:cNvPr id="24" name="文本框 20">
            <a:extLst>
              <a:ext uri="{FF2B5EF4-FFF2-40B4-BE49-F238E27FC236}">
                <a16:creationId xmlns:a16="http://schemas.microsoft.com/office/drawing/2014/main" id="{42737774-6B37-45A6-AF8A-E6EA4E203EB7}"/>
              </a:ext>
            </a:extLst>
          </p:cNvPr>
          <p:cNvSpPr txBox="1"/>
          <p:nvPr/>
        </p:nvSpPr>
        <p:spPr>
          <a:xfrm flipH="1">
            <a:off x="3886483" y="3178371"/>
            <a:ext cx="1097326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研究内容</a:t>
            </a:r>
          </a:p>
        </p:txBody>
      </p:sp>
      <p:sp>
        <p:nvSpPr>
          <p:cNvPr id="25" name="文本框 20">
            <a:extLst>
              <a:ext uri="{FF2B5EF4-FFF2-40B4-BE49-F238E27FC236}">
                <a16:creationId xmlns:a16="http://schemas.microsoft.com/office/drawing/2014/main" id="{22C5FC0F-6BE2-4147-B2AF-92A73DE3B34B}"/>
              </a:ext>
            </a:extLst>
          </p:cNvPr>
          <p:cNvSpPr txBox="1"/>
          <p:nvPr/>
        </p:nvSpPr>
        <p:spPr>
          <a:xfrm flipH="1">
            <a:off x="6153670" y="2156128"/>
            <a:ext cx="1097326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研究方法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E9A8675-358F-4286-9800-13EE9D162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4544" y="2651762"/>
            <a:ext cx="327799" cy="3676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1E0D9F0-7929-4EA7-BA5D-932325B6D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4544" y="3183675"/>
            <a:ext cx="327799" cy="354376"/>
          </a:xfrm>
          <a:prstGeom prst="rect">
            <a:avLst/>
          </a:prstGeom>
        </p:spPr>
      </p:pic>
      <p:sp>
        <p:nvSpPr>
          <p:cNvPr id="29" name="文本框 20">
            <a:extLst>
              <a:ext uri="{FF2B5EF4-FFF2-40B4-BE49-F238E27FC236}">
                <a16:creationId xmlns:a16="http://schemas.microsoft.com/office/drawing/2014/main" id="{E1547BA7-9EA4-482F-947F-07BA50FA7250}"/>
              </a:ext>
            </a:extLst>
          </p:cNvPr>
          <p:cNvSpPr txBox="1"/>
          <p:nvPr/>
        </p:nvSpPr>
        <p:spPr>
          <a:xfrm flipH="1">
            <a:off x="6153670" y="2651762"/>
            <a:ext cx="2299049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技术路线与工作基础</a:t>
            </a:r>
          </a:p>
        </p:txBody>
      </p:sp>
      <p:sp>
        <p:nvSpPr>
          <p:cNvPr id="30" name="文本框 20">
            <a:extLst>
              <a:ext uri="{FF2B5EF4-FFF2-40B4-BE49-F238E27FC236}">
                <a16:creationId xmlns:a16="http://schemas.microsoft.com/office/drawing/2014/main" id="{3AC0BEEF-99A0-4329-BEB9-E85F83E90B9B}"/>
              </a:ext>
            </a:extLst>
          </p:cNvPr>
          <p:cNvSpPr txBox="1"/>
          <p:nvPr/>
        </p:nvSpPr>
        <p:spPr>
          <a:xfrm flipH="1">
            <a:off x="6153670" y="3183675"/>
            <a:ext cx="2299049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论文研究计划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7"/>
          <p:cNvSpPr>
            <a:spLocks noChangeShapeType="1"/>
          </p:cNvSpPr>
          <p:nvPr/>
        </p:nvSpPr>
        <p:spPr bwMode="auto">
          <a:xfrm flipV="1">
            <a:off x="3932921" y="3108273"/>
            <a:ext cx="1136212" cy="708794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68468">
              <a:defRPr/>
            </a:pPr>
            <a:endParaRPr lang="es-ES" sz="400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3929991" y="2725000"/>
            <a:ext cx="1137970" cy="381523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68468">
              <a:defRPr/>
            </a:pPr>
            <a:endParaRPr lang="es-ES" sz="400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V="1">
            <a:off x="3932335" y="2148047"/>
            <a:ext cx="1113359" cy="579286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68468">
              <a:defRPr/>
            </a:pPr>
            <a:endParaRPr lang="es-ES" sz="400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3893075" y="1547761"/>
            <a:ext cx="1150275" cy="591536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68468">
              <a:defRPr/>
            </a:pPr>
            <a:endParaRPr lang="es-ES" sz="400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13" name="AutoShape 21"/>
          <p:cNvSpPr>
            <a:spLocks/>
          </p:cNvSpPr>
          <p:nvPr/>
        </p:nvSpPr>
        <p:spPr bwMode="auto">
          <a:xfrm>
            <a:off x="4963072" y="2057042"/>
            <a:ext cx="159387" cy="1586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215265">
              <a:defRPr/>
            </a:pPr>
            <a:endParaRPr lang="es-ES" sz="150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4" name="AutoShape 22"/>
          <p:cNvSpPr>
            <a:spLocks/>
          </p:cNvSpPr>
          <p:nvPr/>
        </p:nvSpPr>
        <p:spPr bwMode="auto">
          <a:xfrm>
            <a:off x="4987682" y="3021351"/>
            <a:ext cx="159387" cy="1586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215265">
              <a:defRPr/>
            </a:pPr>
            <a:endParaRPr lang="es-ES" sz="150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6" name="AutoShape 24"/>
          <p:cNvSpPr>
            <a:spLocks/>
          </p:cNvSpPr>
          <p:nvPr/>
        </p:nvSpPr>
        <p:spPr bwMode="auto">
          <a:xfrm>
            <a:off x="3810460" y="1466672"/>
            <a:ext cx="159387" cy="1586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215265">
              <a:defRPr/>
            </a:pPr>
            <a:endParaRPr lang="es-ES" sz="150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7" name="AutoShape 25"/>
          <p:cNvSpPr>
            <a:spLocks/>
          </p:cNvSpPr>
          <p:nvPr/>
        </p:nvSpPr>
        <p:spPr bwMode="auto">
          <a:xfrm>
            <a:off x="3860259" y="2635744"/>
            <a:ext cx="159387" cy="1586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215265">
              <a:defRPr/>
            </a:pPr>
            <a:endParaRPr lang="es-ES" sz="150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8" name="AutoShape 26"/>
          <p:cNvSpPr>
            <a:spLocks/>
          </p:cNvSpPr>
          <p:nvPr/>
        </p:nvSpPr>
        <p:spPr bwMode="auto">
          <a:xfrm>
            <a:off x="3854400" y="3730729"/>
            <a:ext cx="159387" cy="1586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215265">
              <a:defRPr/>
            </a:pPr>
            <a:endParaRPr lang="es-ES" sz="150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894617" y="1363363"/>
            <a:ext cx="2106193" cy="803186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据公安部统计，截至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2021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月，全国机动车保有量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3.84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亿辆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，新注册机动车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1871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万辆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，同比增长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32.33%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1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TextBox 24"/>
          <p:cNvSpPr txBox="1"/>
          <p:nvPr/>
        </p:nvSpPr>
        <p:spPr>
          <a:xfrm>
            <a:off x="1591044" y="1083397"/>
            <a:ext cx="1385798" cy="279966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pPr algn="r"/>
            <a:r>
              <a:rPr lang="zh-CN" altLang="en-US" sz="1400" b="1" dirty="0">
                <a:ea typeface="微软雅黑" panose="020B0503020204020204" pitchFamily="34" charset="-122"/>
              </a:rPr>
              <a:t>车辆保有量上升</a:t>
            </a:r>
          </a:p>
        </p:txBody>
      </p:sp>
      <p:pic>
        <p:nvPicPr>
          <p:cNvPr id="189" name="图形 188">
            <a:extLst>
              <a:ext uri="{FF2B5EF4-FFF2-40B4-BE49-F238E27FC236}">
                <a16:creationId xmlns:a16="http://schemas.microsoft.com/office/drawing/2014/main" id="{F638A741-E6B6-460B-9905-B00176F5B1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9758" y="1965845"/>
            <a:ext cx="406083" cy="406083"/>
          </a:xfrm>
          <a:prstGeom prst="rect">
            <a:avLst/>
          </a:prstGeom>
        </p:spPr>
      </p:pic>
      <p:pic>
        <p:nvPicPr>
          <p:cNvPr id="191" name="图形 190">
            <a:extLst>
              <a:ext uri="{FF2B5EF4-FFF2-40B4-BE49-F238E27FC236}">
                <a16:creationId xmlns:a16="http://schemas.microsoft.com/office/drawing/2014/main" id="{8CA28DB2-1DF7-4B5A-8EC9-CA480D426E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9659" y="2459645"/>
            <a:ext cx="406083" cy="406083"/>
          </a:xfrm>
          <a:prstGeom prst="rect">
            <a:avLst/>
          </a:prstGeom>
        </p:spPr>
      </p:pic>
      <p:pic>
        <p:nvPicPr>
          <p:cNvPr id="193" name="图形 192">
            <a:extLst>
              <a:ext uri="{FF2B5EF4-FFF2-40B4-BE49-F238E27FC236}">
                <a16:creationId xmlns:a16="http://schemas.microsoft.com/office/drawing/2014/main" id="{181E4571-14D2-4DFE-A4A1-D33D34F193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9658" y="1213327"/>
            <a:ext cx="406083" cy="406083"/>
          </a:xfrm>
          <a:prstGeom prst="rect">
            <a:avLst/>
          </a:prstGeom>
        </p:spPr>
      </p:pic>
      <p:pic>
        <p:nvPicPr>
          <p:cNvPr id="195" name="图形 194">
            <a:extLst>
              <a:ext uri="{FF2B5EF4-FFF2-40B4-BE49-F238E27FC236}">
                <a16:creationId xmlns:a16="http://schemas.microsoft.com/office/drawing/2014/main" id="{96C05DA9-E7F2-46CB-B86D-DABCFA1B28A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9657" y="3584183"/>
            <a:ext cx="406083" cy="406083"/>
          </a:xfrm>
          <a:prstGeom prst="rect">
            <a:avLst/>
          </a:prstGeom>
        </p:spPr>
      </p:pic>
      <p:pic>
        <p:nvPicPr>
          <p:cNvPr id="201" name="图形 200">
            <a:extLst>
              <a:ext uri="{FF2B5EF4-FFF2-40B4-BE49-F238E27FC236}">
                <a16:creationId xmlns:a16="http://schemas.microsoft.com/office/drawing/2014/main" id="{32B2A98D-F8AD-4CD2-8DFE-F64709A2893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69758" y="2865728"/>
            <a:ext cx="406083" cy="406083"/>
          </a:xfrm>
          <a:prstGeom prst="rect">
            <a:avLst/>
          </a:prstGeom>
        </p:spPr>
      </p:pic>
      <p:sp>
        <p:nvSpPr>
          <p:cNvPr id="204" name="TextBox 24">
            <a:extLst>
              <a:ext uri="{FF2B5EF4-FFF2-40B4-BE49-F238E27FC236}">
                <a16:creationId xmlns:a16="http://schemas.microsoft.com/office/drawing/2014/main" id="{9BD70E40-37D4-4742-8FD7-80BD553196C1}"/>
              </a:ext>
            </a:extLst>
          </p:cNvPr>
          <p:cNvSpPr txBox="1"/>
          <p:nvPr/>
        </p:nvSpPr>
        <p:spPr>
          <a:xfrm>
            <a:off x="6194714" y="1223380"/>
            <a:ext cx="1288101" cy="279966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全球气候变暖</a:t>
            </a:r>
          </a:p>
        </p:txBody>
      </p:sp>
      <p:sp>
        <p:nvSpPr>
          <p:cNvPr id="205" name="TextBox 23">
            <a:extLst>
              <a:ext uri="{FF2B5EF4-FFF2-40B4-BE49-F238E27FC236}">
                <a16:creationId xmlns:a16="http://schemas.microsoft.com/office/drawing/2014/main" id="{6E1D0ADF-7B83-42A1-BBB6-012064086D48}"/>
              </a:ext>
            </a:extLst>
          </p:cNvPr>
          <p:cNvSpPr txBox="1"/>
          <p:nvPr/>
        </p:nvSpPr>
        <p:spPr>
          <a:xfrm>
            <a:off x="6186580" y="1546010"/>
            <a:ext cx="2106193" cy="618520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交通温室气体排放量已经占到了城市温室气体排放量的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30%-40% 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6" name="TextBox 24">
            <a:extLst>
              <a:ext uri="{FF2B5EF4-FFF2-40B4-BE49-F238E27FC236}">
                <a16:creationId xmlns:a16="http://schemas.microsoft.com/office/drawing/2014/main" id="{901D169E-36CD-4E61-8F21-2EFEC86E4F8C}"/>
              </a:ext>
            </a:extLst>
          </p:cNvPr>
          <p:cNvSpPr txBox="1"/>
          <p:nvPr/>
        </p:nvSpPr>
        <p:spPr>
          <a:xfrm>
            <a:off x="2016708" y="2265491"/>
            <a:ext cx="847189" cy="279966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pPr algn="r"/>
            <a:r>
              <a:rPr lang="zh-CN" altLang="en-US" sz="1400" b="1" dirty="0">
                <a:ea typeface="微软雅黑" panose="020B0503020204020204" pitchFamily="34" charset="-122"/>
              </a:rPr>
              <a:t>交通拥堵</a:t>
            </a:r>
          </a:p>
        </p:txBody>
      </p:sp>
      <p:sp>
        <p:nvSpPr>
          <p:cNvPr id="207" name="TextBox 23">
            <a:extLst>
              <a:ext uri="{FF2B5EF4-FFF2-40B4-BE49-F238E27FC236}">
                <a16:creationId xmlns:a16="http://schemas.microsoft.com/office/drawing/2014/main" id="{24D7BF00-5984-40C3-A052-25F06103622E}"/>
              </a:ext>
            </a:extLst>
          </p:cNvPr>
          <p:cNvSpPr txBox="1"/>
          <p:nvPr/>
        </p:nvSpPr>
        <p:spPr>
          <a:xfrm>
            <a:off x="894617" y="2599456"/>
            <a:ext cx="2082225" cy="433854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据高德报告显示，因拥堵造成的城市经济损失高达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31.7%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1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8" name="TextBox 24">
            <a:extLst>
              <a:ext uri="{FF2B5EF4-FFF2-40B4-BE49-F238E27FC236}">
                <a16:creationId xmlns:a16="http://schemas.microsoft.com/office/drawing/2014/main" id="{47F08129-AFA8-422B-92F0-365B60A367C8}"/>
              </a:ext>
            </a:extLst>
          </p:cNvPr>
          <p:cNvSpPr txBox="1"/>
          <p:nvPr/>
        </p:nvSpPr>
        <p:spPr>
          <a:xfrm>
            <a:off x="6212089" y="2319662"/>
            <a:ext cx="1288101" cy="279966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交通安全</a:t>
            </a:r>
          </a:p>
        </p:txBody>
      </p:sp>
      <p:sp>
        <p:nvSpPr>
          <p:cNvPr id="210" name="TextBox 23">
            <a:extLst>
              <a:ext uri="{FF2B5EF4-FFF2-40B4-BE49-F238E27FC236}">
                <a16:creationId xmlns:a16="http://schemas.microsoft.com/office/drawing/2014/main" id="{EA9B8E32-C2FE-4C09-B57A-8F7365EE6856}"/>
              </a:ext>
            </a:extLst>
          </p:cNvPr>
          <p:cNvSpPr txBox="1"/>
          <p:nvPr/>
        </p:nvSpPr>
        <p:spPr>
          <a:xfrm>
            <a:off x="6194714" y="2565804"/>
            <a:ext cx="2106193" cy="803186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年，我国交通事故发生总计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24.7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，其中机动车事故数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21.5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，交通伤亡人数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GB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2" name="TextBox 24">
            <a:extLst>
              <a:ext uri="{FF2B5EF4-FFF2-40B4-BE49-F238E27FC236}">
                <a16:creationId xmlns:a16="http://schemas.microsoft.com/office/drawing/2014/main" id="{26317E0F-F926-4C50-9A84-0B70065E2F1D}"/>
              </a:ext>
            </a:extLst>
          </p:cNvPr>
          <p:cNvSpPr txBox="1"/>
          <p:nvPr/>
        </p:nvSpPr>
        <p:spPr>
          <a:xfrm>
            <a:off x="1101920" y="3384668"/>
            <a:ext cx="1744871" cy="279966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pPr algn="r"/>
            <a:r>
              <a:rPr lang="zh-CN" altLang="en-US" sz="1400" b="1" dirty="0">
                <a:ea typeface="微软雅黑" panose="020B0503020204020204" pitchFamily="34" charset="-122"/>
              </a:rPr>
              <a:t>基于路径的出行服务</a:t>
            </a:r>
          </a:p>
        </p:txBody>
      </p:sp>
      <p:sp>
        <p:nvSpPr>
          <p:cNvPr id="213" name="TextBox 23">
            <a:extLst>
              <a:ext uri="{FF2B5EF4-FFF2-40B4-BE49-F238E27FC236}">
                <a16:creationId xmlns:a16="http://schemas.microsoft.com/office/drawing/2014/main" id="{C8DA4C6E-8DB1-4322-BD3E-BC5FE589E273}"/>
              </a:ext>
            </a:extLst>
          </p:cNvPr>
          <p:cNvSpPr txBox="1"/>
          <p:nvPr/>
        </p:nvSpPr>
        <p:spPr>
          <a:xfrm>
            <a:off x="828586" y="3730729"/>
            <a:ext cx="2148256" cy="618520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近年来，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高德、百度地图、滴滴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等基于路径的出行服务已得到长足发展。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>
            <a:extLst>
              <a:ext uri="{FF2B5EF4-FFF2-40B4-BE49-F238E27FC236}">
                <a16:creationId xmlns:a16="http://schemas.microsoft.com/office/drawing/2014/main" id="{7F7A415A-1191-4F15-B60D-97F9D8B48E8E}"/>
              </a:ext>
            </a:extLst>
          </p:cNvPr>
          <p:cNvSpPr/>
          <p:nvPr/>
        </p:nvSpPr>
        <p:spPr>
          <a:xfrm>
            <a:off x="1456669" y="1656060"/>
            <a:ext cx="102431" cy="1024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6A97435-E23A-4A16-A4D4-16415A5D21F6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1559100" y="1656060"/>
            <a:ext cx="433831" cy="512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24">
            <a:extLst>
              <a:ext uri="{FF2B5EF4-FFF2-40B4-BE49-F238E27FC236}">
                <a16:creationId xmlns:a16="http://schemas.microsoft.com/office/drawing/2014/main" id="{AADFE595-AEF6-4562-B0C2-A9DD23341BD6}"/>
              </a:ext>
            </a:extLst>
          </p:cNvPr>
          <p:cNvSpPr txBox="1"/>
          <p:nvPr/>
        </p:nvSpPr>
        <p:spPr>
          <a:xfrm>
            <a:off x="2062464" y="1288484"/>
            <a:ext cx="1565335" cy="279966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干道协调控制方法</a:t>
            </a:r>
          </a:p>
        </p:txBody>
      </p:sp>
      <p:sp>
        <p:nvSpPr>
          <p:cNvPr id="53" name="TextBox 23">
            <a:extLst>
              <a:ext uri="{FF2B5EF4-FFF2-40B4-BE49-F238E27FC236}">
                <a16:creationId xmlns:a16="http://schemas.microsoft.com/office/drawing/2014/main" id="{47168CB1-AB7A-4700-BE58-83C27D07F4A4}"/>
              </a:ext>
            </a:extLst>
          </p:cNvPr>
          <p:cNvSpPr txBox="1"/>
          <p:nvPr/>
        </p:nvSpPr>
        <p:spPr>
          <a:xfrm>
            <a:off x="2058520" y="1584142"/>
            <a:ext cx="2106193" cy="890261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干道协调控制理论已相对成熟，但是针对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路径的协调控制方法较少</a:t>
            </a: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，也没有考虑协调过程中的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相序优化</a:t>
            </a: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27EB9DA-5583-48E4-815E-2221718C9369}"/>
              </a:ext>
            </a:extLst>
          </p:cNvPr>
          <p:cNvSpPr/>
          <p:nvPr/>
        </p:nvSpPr>
        <p:spPr>
          <a:xfrm>
            <a:off x="7308874" y="2088108"/>
            <a:ext cx="102431" cy="1024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10047D1-5FE7-498E-B9E7-0297C6DD2079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892038" y="1923300"/>
            <a:ext cx="431837" cy="1798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24">
            <a:extLst>
              <a:ext uri="{FF2B5EF4-FFF2-40B4-BE49-F238E27FC236}">
                <a16:creationId xmlns:a16="http://schemas.microsoft.com/office/drawing/2014/main" id="{B4F75D6B-C5E6-43A8-B780-68683ED35B44}"/>
              </a:ext>
            </a:extLst>
          </p:cNvPr>
          <p:cNvSpPr txBox="1"/>
          <p:nvPr/>
        </p:nvSpPr>
        <p:spPr>
          <a:xfrm>
            <a:off x="4608558" y="1274580"/>
            <a:ext cx="2283480" cy="279966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协调路径集优选及协调方法</a:t>
            </a: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49CB1F6B-2A50-45C9-A8EF-857C1CE2E58C}"/>
              </a:ext>
            </a:extLst>
          </p:cNvPr>
          <p:cNvSpPr txBox="1"/>
          <p:nvPr/>
        </p:nvSpPr>
        <p:spPr>
          <a:xfrm>
            <a:off x="4902001" y="1584142"/>
            <a:ext cx="2106193" cy="1100768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借助关联度模型对关键路径进行识别，或根据车辆轨迹数据推算关键路径，没有考虑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干道协调跟关键路径识别的关系。</a:t>
            </a:r>
            <a:endParaRPr lang="en-GB" altLang="zh-CN" sz="1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TextBox 24">
            <a:extLst>
              <a:ext uri="{FF2B5EF4-FFF2-40B4-BE49-F238E27FC236}">
                <a16:creationId xmlns:a16="http://schemas.microsoft.com/office/drawing/2014/main" id="{E978B71D-332E-4066-90EA-FEF136D43269}"/>
              </a:ext>
            </a:extLst>
          </p:cNvPr>
          <p:cNvSpPr txBox="1"/>
          <p:nvPr/>
        </p:nvSpPr>
        <p:spPr>
          <a:xfrm>
            <a:off x="3717894" y="3166242"/>
            <a:ext cx="2283480" cy="279966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长干道子区划分与协调模型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15B73FD-A3D1-45E8-90CD-3DD6CF753928}"/>
              </a:ext>
            </a:extLst>
          </p:cNvPr>
          <p:cNvSpPr/>
          <p:nvPr/>
        </p:nvSpPr>
        <p:spPr>
          <a:xfrm>
            <a:off x="3060402" y="3816300"/>
            <a:ext cx="102431" cy="1024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6BF7BCE-13DE-48BF-89AF-BE2D0598F52F}"/>
              </a:ext>
            </a:extLst>
          </p:cNvPr>
          <p:cNvCxnSpPr>
            <a:cxnSpLocks/>
            <a:stCxn id="66" idx="7"/>
          </p:cNvCxnSpPr>
          <p:nvPr/>
        </p:nvCxnSpPr>
        <p:spPr>
          <a:xfrm flipV="1">
            <a:off x="3147832" y="3600276"/>
            <a:ext cx="488634" cy="2310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23">
            <a:extLst>
              <a:ext uri="{FF2B5EF4-FFF2-40B4-BE49-F238E27FC236}">
                <a16:creationId xmlns:a16="http://schemas.microsoft.com/office/drawing/2014/main" id="{F40A2BBA-F0C2-490E-BF5C-9ED2D896E876}"/>
              </a:ext>
            </a:extLst>
          </p:cNvPr>
          <p:cNvSpPr txBox="1"/>
          <p:nvPr/>
        </p:nvSpPr>
        <p:spPr>
          <a:xfrm>
            <a:off x="3723896" y="3473600"/>
            <a:ext cx="2504858" cy="1100768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主流的方法利用关联度模型作为评价标准对干道进行子区划分，再进行分步协调，将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子区划分与绿波协调同步考虑</a:t>
            </a: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的模型较少，也没有考虑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相邻子区之间的影响关系。</a:t>
            </a:r>
            <a:endParaRPr lang="en-GB" altLang="zh-CN" sz="1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4">
            <a:extLst>
              <a:ext uri="{FF2B5EF4-FFF2-40B4-BE49-F238E27FC236}">
                <a16:creationId xmlns:a16="http://schemas.microsoft.com/office/drawing/2014/main" id="{60F24E10-3C84-4ABE-A45C-0D2FD3B20EF1}"/>
              </a:ext>
            </a:extLst>
          </p:cNvPr>
          <p:cNvSpPr txBox="1"/>
          <p:nvPr/>
        </p:nvSpPr>
        <p:spPr>
          <a:xfrm>
            <a:off x="468114" y="1007988"/>
            <a:ext cx="1411446" cy="372299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缺点与不足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83CF0768-B9D7-4FCC-957D-16A50EE8EBE8}"/>
              </a:ext>
            </a:extLst>
          </p:cNvPr>
          <p:cNvSpPr txBox="1"/>
          <p:nvPr/>
        </p:nvSpPr>
        <p:spPr>
          <a:xfrm>
            <a:off x="468114" y="1728068"/>
            <a:ext cx="3888432" cy="2106876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pPr marL="171450" indent="-17145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传统的干道协调模型仅考虑双向直行进程的协调，忽略了对带转弯需求以及冲突需求的路径优化。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将路径优选模型与干道协调模型分离，无法根据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干道协调效果动态的选择协调路径</a:t>
            </a:r>
            <a:endParaRPr lang="en-US" altLang="zh-CN" sz="1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将子区划分模型与干道协调模型分离，忽略了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分割点对干道整体的影响</a:t>
            </a:r>
            <a:endParaRPr lang="en-US" altLang="zh-CN" sz="1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未考虑干道协调过程中的相序优化，忽略了能够使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干道更大效益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的机会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0EB6E241-F52A-4B2A-979D-9F2320BE0869}"/>
              </a:ext>
            </a:extLst>
          </p:cNvPr>
          <p:cNvSpPr/>
          <p:nvPr/>
        </p:nvSpPr>
        <p:spPr>
          <a:xfrm>
            <a:off x="4356546" y="2544410"/>
            <a:ext cx="576064" cy="2872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9E78563D-14F4-4D2C-90B5-36A0EA9BF502}"/>
              </a:ext>
            </a:extLst>
          </p:cNvPr>
          <p:cNvSpPr txBox="1"/>
          <p:nvPr/>
        </p:nvSpPr>
        <p:spPr>
          <a:xfrm>
            <a:off x="5103703" y="1007988"/>
            <a:ext cx="1411446" cy="372299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拟解决方案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96E2E66A-F8C4-45E8-B1FF-455423457F5C}"/>
              </a:ext>
            </a:extLst>
          </p:cNvPr>
          <p:cNvSpPr txBox="1"/>
          <p:nvPr/>
        </p:nvSpPr>
        <p:spPr>
          <a:xfrm>
            <a:off x="5103703" y="2012675"/>
            <a:ext cx="3888432" cy="1350708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pPr marL="171450" indent="-17145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建立基于路径的干道协调模型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建立干道路径优选与同步协调模型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建立长干道子区划分与同步协调模型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建立干道协调相序优化模型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1EDDFE2E-D385-448E-9276-68E64990FF13}"/>
              </a:ext>
            </a:extLst>
          </p:cNvPr>
          <p:cNvSpPr txBox="1"/>
          <p:nvPr/>
        </p:nvSpPr>
        <p:spPr>
          <a:xfrm>
            <a:off x="1980282" y="4179725"/>
            <a:ext cx="4968552" cy="279966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pPr algn="dist"/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</a:rPr>
              <a:t>长距离干道路径选择与分割的绿波协调同步优化方法</a:t>
            </a:r>
          </a:p>
        </p:txBody>
      </p:sp>
    </p:spTree>
    <p:extLst>
      <p:ext uri="{BB962C8B-B14F-4D97-AF65-F5344CB8AC3E}">
        <p14:creationId xmlns:p14="http://schemas.microsoft.com/office/powerpoint/2010/main" val="174604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9F71729E-9A6D-4991-A0AA-A1CED139D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2" y="791964"/>
            <a:ext cx="8821042" cy="39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4">
            <a:extLst>
              <a:ext uri="{FF2B5EF4-FFF2-40B4-BE49-F238E27FC236}">
                <a16:creationId xmlns:a16="http://schemas.microsoft.com/office/drawing/2014/main" id="{CE43EC86-79C0-4A66-B126-C448249AE91C}"/>
              </a:ext>
            </a:extLst>
          </p:cNvPr>
          <p:cNvSpPr txBox="1"/>
          <p:nvPr/>
        </p:nvSpPr>
        <p:spPr>
          <a:xfrm>
            <a:off x="512350" y="935980"/>
            <a:ext cx="3197513" cy="341521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ea typeface="微软雅黑" panose="020B0503020204020204" pitchFamily="34" charset="-122"/>
              </a:rPr>
              <a:t>干道路径优选与同步协调方法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A4E35D-E43F-4277-A2BE-574CD8115775}"/>
              </a:ext>
            </a:extLst>
          </p:cNvPr>
          <p:cNvSpPr txBox="1"/>
          <p:nvPr/>
        </p:nvSpPr>
        <p:spPr>
          <a:xfrm>
            <a:off x="512350" y="1342841"/>
            <a:ext cx="39604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从多个方面分析协调路径所具备的特征，并将其转换为约束，对干道路径空间进行限制；</a:t>
            </a:r>
            <a:endParaRPr lang="en-US" altLang="zh-CN" sz="12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建立基于路径的绿波协调控制方法</a:t>
            </a:r>
            <a:r>
              <a:rPr lang="zh-CN" altLang="en-US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2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将协调路径的约束引入干道协调模型中，生成协调路径动态选择与绿波协调控制的模型。</a:t>
            </a:r>
            <a:endParaRPr lang="zh-CN" altLang="en-US" sz="1200" dirty="0"/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0410F8C0-21BF-451F-BD50-6FFFA9ACADFA}"/>
              </a:ext>
            </a:extLst>
          </p:cNvPr>
          <p:cNvSpPr txBox="1"/>
          <p:nvPr/>
        </p:nvSpPr>
        <p:spPr>
          <a:xfrm>
            <a:off x="512350" y="2712378"/>
            <a:ext cx="2899033" cy="341521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ea typeface="微软雅黑" panose="020B0503020204020204" pitchFamily="34" charset="-122"/>
              </a:rPr>
              <a:t>长干道子区划分与协调方法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2BD90B-099B-439E-9DD9-367B956B969A}"/>
              </a:ext>
            </a:extLst>
          </p:cNvPr>
          <p:cNvSpPr txBox="1"/>
          <p:nvPr/>
        </p:nvSpPr>
        <p:spPr>
          <a:xfrm>
            <a:off x="512350" y="3144426"/>
            <a:ext cx="396044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分析干道自动分割的机理与干道分割对干道整体运行效果的影响，引入干道分割决策变量，建立干道分割约束；</a:t>
            </a:r>
            <a:endParaRPr lang="en-US" altLang="zh-CN" sz="12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将干道分割成本与协调成本引入目标函数，建立干道协调自动分割模型，实现干道协调与子区划分同步进行。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6B02B5-C008-4A63-969D-00FC659DD0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69" y="791964"/>
            <a:ext cx="967594" cy="40324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B15C8B-35FA-4238-A419-AD29760D3D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63" y="1079996"/>
            <a:ext cx="3705217" cy="36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0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4">
            <a:extLst>
              <a:ext uri="{FF2B5EF4-FFF2-40B4-BE49-F238E27FC236}">
                <a16:creationId xmlns:a16="http://schemas.microsoft.com/office/drawing/2014/main" id="{CE43EC86-79C0-4A66-B126-C448249AE91C}"/>
              </a:ext>
            </a:extLst>
          </p:cNvPr>
          <p:cNvSpPr txBox="1"/>
          <p:nvPr/>
        </p:nvSpPr>
        <p:spPr>
          <a:xfrm>
            <a:off x="512350" y="935980"/>
            <a:ext cx="2907049" cy="341521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ea typeface="微软雅黑" panose="020B0503020204020204" pitchFamily="34" charset="-122"/>
              </a:rPr>
              <a:t>干道相序绿波协调优化方法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A4E35D-E43F-4277-A2BE-574CD8115775}"/>
              </a:ext>
            </a:extLst>
          </p:cNvPr>
          <p:cNvSpPr txBox="1"/>
          <p:nvPr/>
        </p:nvSpPr>
        <p:spPr>
          <a:xfrm>
            <a:off x="512350" y="1342841"/>
            <a:ext cx="39604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/>
              <a:t>分析相序优化方法，引入干道相序优化关键变量，建立相序优化模型</a:t>
            </a:r>
            <a:endParaRPr lang="en-US" altLang="zh-CN" sz="1200" dirty="0"/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/>
              <a:t>分析现存相许特点，建立相序限制约束，保证相序合理性</a:t>
            </a:r>
            <a:endParaRPr lang="en-US" altLang="zh-CN" sz="1200" dirty="0"/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/>
              <a:t>建立相序绿波协调同步优化模型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9FF27BB-2CEB-490C-B741-43E9A5C96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90" y="2548256"/>
            <a:ext cx="3104581" cy="390643"/>
          </a:xfrm>
          <a:prstGeom prst="rect">
            <a:avLst/>
          </a:prstGeom>
        </p:spPr>
      </p:pic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D1668F92-D813-4D21-9F30-5E23F80A2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0773"/>
              </p:ext>
            </p:extLst>
          </p:nvPr>
        </p:nvGraphicFramePr>
        <p:xfrm>
          <a:off x="566890" y="2974763"/>
          <a:ext cx="1586028" cy="528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600" imgH="622080" progId="Equation.DSMT4">
                  <p:embed/>
                </p:oleObj>
              </mc:Choice>
              <mc:Fallback>
                <p:oleObj name="Equation" r:id="rId4" imgW="1866600" imgH="6220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2F505DF-83A2-4C81-B20F-9834E5D3C0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890" y="2974763"/>
                        <a:ext cx="1586028" cy="528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" name="图片 49">
            <a:extLst>
              <a:ext uri="{FF2B5EF4-FFF2-40B4-BE49-F238E27FC236}">
                <a16:creationId xmlns:a16="http://schemas.microsoft.com/office/drawing/2014/main" id="{4A1C06C8-7E78-4B3F-B637-758C01272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2370" y="2908038"/>
            <a:ext cx="805543" cy="59540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09F1C84-542D-45A6-B0C2-ECA0886B17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23" y="791964"/>
            <a:ext cx="4231493" cy="396044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DD21BAD-459D-4FC0-8BB4-1A9865D945EF}"/>
              </a:ext>
            </a:extLst>
          </p:cNvPr>
          <p:cNvSpPr txBox="1"/>
          <p:nvPr/>
        </p:nvSpPr>
        <p:spPr>
          <a:xfrm>
            <a:off x="478162" y="3558179"/>
            <a:ext cx="3960440" cy="89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/>
              <a:t>综合干道优选与同步协调方法、长干道子区划分与同步协调方法、干道相序绿波协调优选方法，提</a:t>
            </a:r>
            <a:r>
              <a:rPr lang="zh-CN" altLang="en-US" sz="1200" dirty="0">
                <a:solidFill>
                  <a:srgbClr val="C00000"/>
                </a:solidFill>
              </a:rPr>
              <a:t>出长距离干道路径选择与分割的绿波协调同步优化方法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8710ACC7-4D9E-4424-B64A-51CB89F9184D}"/>
              </a:ext>
            </a:extLst>
          </p:cNvPr>
          <p:cNvSpPr/>
          <p:nvPr/>
        </p:nvSpPr>
        <p:spPr>
          <a:xfrm>
            <a:off x="366390" y="1410494"/>
            <a:ext cx="2363788" cy="2363788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DD361DD-34CB-49A0-A7E9-06E49BC8D9EF}"/>
              </a:ext>
            </a:extLst>
          </p:cNvPr>
          <p:cNvSpPr/>
          <p:nvPr/>
        </p:nvSpPr>
        <p:spPr>
          <a:xfrm>
            <a:off x="252090" y="1296194"/>
            <a:ext cx="2592388" cy="2592388"/>
          </a:xfrm>
          <a:prstGeom prst="ellipse">
            <a:avLst/>
          </a:prstGeom>
          <a:noFill/>
          <a:ln cmpd="sng"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49C7BA-CA78-454D-99C8-8B4A5743D0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15" y="1945482"/>
            <a:ext cx="9144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21BA4D1-9CA0-4B11-AAFA-056B460F1811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V="1">
            <a:off x="1548284" y="1288313"/>
            <a:ext cx="1714132" cy="7881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5B738E4-536E-4C12-A695-9CA20688E23B}"/>
              </a:ext>
            </a:extLst>
          </p:cNvPr>
          <p:cNvCxnSpPr>
            <a:endCxn id="14" idx="2"/>
          </p:cNvCxnSpPr>
          <p:nvPr/>
        </p:nvCxnSpPr>
        <p:spPr>
          <a:xfrm flipV="1">
            <a:off x="2707734" y="2579744"/>
            <a:ext cx="554682" cy="4762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BE4281B-6A97-4D4F-A121-D6E8D1B0BF72}"/>
              </a:ext>
            </a:extLst>
          </p:cNvPr>
          <p:cNvCxnSpPr>
            <a:stCxn id="8" idx="4"/>
            <a:endCxn id="15" idx="2"/>
          </p:cNvCxnSpPr>
          <p:nvPr/>
        </p:nvCxnSpPr>
        <p:spPr>
          <a:xfrm flipV="1">
            <a:off x="1548284" y="3880700"/>
            <a:ext cx="1714132" cy="7882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A424AE3-37F3-4C8C-AAA8-3EFD0681159E}"/>
              </a:ext>
            </a:extLst>
          </p:cNvPr>
          <p:cNvSpPr/>
          <p:nvPr/>
        </p:nvSpPr>
        <p:spPr bwMode="auto">
          <a:xfrm>
            <a:off x="3262416" y="927950"/>
            <a:ext cx="719137" cy="72072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4814FBE-2EED-47DD-A82C-9F47BF66D5C4}"/>
              </a:ext>
            </a:extLst>
          </p:cNvPr>
          <p:cNvSpPr/>
          <p:nvPr/>
        </p:nvSpPr>
        <p:spPr bwMode="auto">
          <a:xfrm>
            <a:off x="3262416" y="2220175"/>
            <a:ext cx="719137" cy="71913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403AA45-5EB8-4169-831E-4D008C2C33F0}"/>
              </a:ext>
            </a:extLst>
          </p:cNvPr>
          <p:cNvSpPr/>
          <p:nvPr/>
        </p:nvSpPr>
        <p:spPr bwMode="auto">
          <a:xfrm>
            <a:off x="3262416" y="3520337"/>
            <a:ext cx="719137" cy="72072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2C117B8-47D8-49B0-85A1-2FA82E2B985E}"/>
              </a:ext>
            </a:extLst>
          </p:cNvPr>
          <p:cNvSpPr txBox="1"/>
          <p:nvPr/>
        </p:nvSpPr>
        <p:spPr bwMode="auto">
          <a:xfrm>
            <a:off x="4161262" y="1172204"/>
            <a:ext cx="4393233" cy="764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阅读国内外相关专著、期刊、论文等文献，总结国内外学者关于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干道协调、协调路径集优选、路网子区划分、相序优化与协调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等方面的研究的重点与不足，确保研究内容的创新性。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5781CC-B662-41C8-880C-439E42988680}"/>
              </a:ext>
            </a:extLst>
          </p:cNvPr>
          <p:cNvSpPr/>
          <p:nvPr/>
        </p:nvSpPr>
        <p:spPr bwMode="auto">
          <a:xfrm>
            <a:off x="4126512" y="850162"/>
            <a:ext cx="2020888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文献分析法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FA266059-F07A-4C9B-BE7E-7888B8E00034}"/>
              </a:ext>
            </a:extLst>
          </p:cNvPr>
          <p:cNvSpPr txBox="1"/>
          <p:nvPr/>
        </p:nvSpPr>
        <p:spPr bwMode="auto">
          <a:xfrm>
            <a:off x="4203223" y="2559527"/>
            <a:ext cx="4415283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构建相关内容的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数学模型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，确保数学模型的逻辑性与正确性，建立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计算机编程模型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，利用简单算例验证模型的正确性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A334DD-0F4C-494E-9094-DBEE4E148450}"/>
              </a:ext>
            </a:extLst>
          </p:cNvPr>
          <p:cNvSpPr/>
          <p:nvPr/>
        </p:nvSpPr>
        <p:spPr bwMode="auto">
          <a:xfrm>
            <a:off x="4158262" y="3378225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实验测试法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97D5A0D-33B7-40E1-B33A-CB5BB9091158}"/>
              </a:ext>
            </a:extLst>
          </p:cNvPr>
          <p:cNvSpPr txBox="1"/>
          <p:nvPr/>
        </p:nvSpPr>
        <p:spPr bwMode="auto">
          <a:xfrm>
            <a:off x="4158262" y="3718617"/>
            <a:ext cx="4396233" cy="89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利用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实际路网数据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对模型进行验证，并利用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VISSIM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仿真平台建立仿真模型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，对模型进行仿真验证，以确保模型的有效性和可行性。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F457EF-620F-45E5-A253-156938093709}"/>
              </a:ext>
            </a:extLst>
          </p:cNvPr>
          <p:cNvSpPr/>
          <p:nvPr/>
        </p:nvSpPr>
        <p:spPr bwMode="auto">
          <a:xfrm>
            <a:off x="4158262" y="2198832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数学模型法</a:t>
            </a:r>
          </a:p>
        </p:txBody>
      </p:sp>
      <p:sp>
        <p:nvSpPr>
          <p:cNvPr id="22" name="ïṩ1îḋe">
            <a:extLst>
              <a:ext uri="{FF2B5EF4-FFF2-40B4-BE49-F238E27FC236}">
                <a16:creationId xmlns:a16="http://schemas.microsoft.com/office/drawing/2014/main" id="{810F9596-6570-4E82-A696-221592B2C379}"/>
              </a:ext>
            </a:extLst>
          </p:cNvPr>
          <p:cNvSpPr/>
          <p:nvPr/>
        </p:nvSpPr>
        <p:spPr>
          <a:xfrm>
            <a:off x="3439125" y="3693375"/>
            <a:ext cx="343202" cy="406597"/>
          </a:xfrm>
          <a:custGeom>
            <a:avLst/>
            <a:gdLst>
              <a:gd name="connsiteX0" fmla="*/ 339178 w 504144"/>
              <a:gd name="connsiteY0" fmla="*/ 313099 h 597266"/>
              <a:gd name="connsiteX1" fmla="*/ 367197 w 504144"/>
              <a:gd name="connsiteY1" fmla="*/ 328502 h 597266"/>
              <a:gd name="connsiteX2" fmla="*/ 406549 w 504144"/>
              <a:gd name="connsiteY2" fmla="*/ 380684 h 597266"/>
              <a:gd name="connsiteX3" fmla="*/ 446532 w 504144"/>
              <a:gd name="connsiteY3" fmla="*/ 328502 h 597266"/>
              <a:gd name="connsiteX4" fmla="*/ 472662 w 504144"/>
              <a:gd name="connsiteY4" fmla="*/ 313099 h 597266"/>
              <a:gd name="connsiteX5" fmla="*/ 500681 w 504144"/>
              <a:gd name="connsiteY5" fmla="*/ 339190 h 597266"/>
              <a:gd name="connsiteX6" fmla="*/ 492496 w 504144"/>
              <a:gd name="connsiteY6" fmla="*/ 359937 h 597266"/>
              <a:gd name="connsiteX7" fmla="*/ 440865 w 504144"/>
              <a:gd name="connsiteY7" fmla="*/ 419977 h 597266"/>
              <a:gd name="connsiteX8" fmla="*/ 494070 w 504144"/>
              <a:gd name="connsiteY8" fmla="*/ 480960 h 597266"/>
              <a:gd name="connsiteX9" fmla="*/ 504144 w 504144"/>
              <a:gd name="connsiteY9" fmla="*/ 503907 h 597266"/>
              <a:gd name="connsiteX10" fmla="*/ 476125 w 504144"/>
              <a:gd name="connsiteY10" fmla="*/ 531570 h 597266"/>
              <a:gd name="connsiteX11" fmla="*/ 448106 w 504144"/>
              <a:gd name="connsiteY11" fmla="*/ 516167 h 597266"/>
              <a:gd name="connsiteX12" fmla="*/ 405290 w 504144"/>
              <a:gd name="connsiteY12" fmla="*/ 459899 h 597266"/>
              <a:gd name="connsiteX13" fmla="*/ 362474 w 504144"/>
              <a:gd name="connsiteY13" fmla="*/ 516167 h 597266"/>
              <a:gd name="connsiteX14" fmla="*/ 336344 w 504144"/>
              <a:gd name="connsiteY14" fmla="*/ 531570 h 597266"/>
              <a:gd name="connsiteX15" fmla="*/ 308325 w 504144"/>
              <a:gd name="connsiteY15" fmla="*/ 505479 h 597266"/>
              <a:gd name="connsiteX16" fmla="*/ 316510 w 504144"/>
              <a:gd name="connsiteY16" fmla="*/ 484732 h 597266"/>
              <a:gd name="connsiteX17" fmla="*/ 370974 w 504144"/>
              <a:gd name="connsiteY17" fmla="*/ 420606 h 597266"/>
              <a:gd name="connsiteX18" fmla="*/ 321233 w 504144"/>
              <a:gd name="connsiteY18" fmla="*/ 363709 h 597266"/>
              <a:gd name="connsiteX19" fmla="*/ 311473 w 504144"/>
              <a:gd name="connsiteY19" fmla="*/ 340762 h 597266"/>
              <a:gd name="connsiteX20" fmla="*/ 339178 w 504144"/>
              <a:gd name="connsiteY20" fmla="*/ 313099 h 597266"/>
              <a:gd name="connsiteX21" fmla="*/ 330676 w 504144"/>
              <a:gd name="connsiteY21" fmla="*/ 0 h 597266"/>
              <a:gd name="connsiteX22" fmla="*/ 412524 w 504144"/>
              <a:gd name="connsiteY22" fmla="*/ 89904 h 597266"/>
              <a:gd name="connsiteX23" fmla="*/ 388914 w 504144"/>
              <a:gd name="connsiteY23" fmla="*/ 117253 h 597266"/>
              <a:gd name="connsiteX24" fmla="*/ 361526 w 504144"/>
              <a:gd name="connsiteY24" fmla="*/ 93991 h 597266"/>
              <a:gd name="connsiteX25" fmla="*/ 330676 w 504144"/>
              <a:gd name="connsiteY25" fmla="*/ 50925 h 597266"/>
              <a:gd name="connsiteX26" fmla="*/ 275587 w 504144"/>
              <a:gd name="connsiteY26" fmla="*/ 141458 h 597266"/>
              <a:gd name="connsiteX27" fmla="*/ 273383 w 504144"/>
              <a:gd name="connsiteY27" fmla="*/ 148688 h 597266"/>
              <a:gd name="connsiteX28" fmla="*/ 259847 w 504144"/>
              <a:gd name="connsiteY28" fmla="*/ 200870 h 597266"/>
              <a:gd name="connsiteX29" fmla="*/ 322177 w 504144"/>
              <a:gd name="connsiteY29" fmla="*/ 200870 h 597266"/>
              <a:gd name="connsiteX30" fmla="*/ 347675 w 504144"/>
              <a:gd name="connsiteY30" fmla="*/ 226332 h 597266"/>
              <a:gd name="connsiteX31" fmla="*/ 322177 w 504144"/>
              <a:gd name="connsiteY31" fmla="*/ 251795 h 597266"/>
              <a:gd name="connsiteX32" fmla="*/ 246940 w 504144"/>
              <a:gd name="connsiteY32" fmla="*/ 251795 h 597266"/>
              <a:gd name="connsiteX33" fmla="*/ 179888 w 504144"/>
              <a:gd name="connsiteY33" fmla="*/ 526851 h 597266"/>
              <a:gd name="connsiteX34" fmla="*/ 179574 w 504144"/>
              <a:gd name="connsiteY34" fmla="*/ 528109 h 597266"/>
              <a:gd name="connsiteX35" fmla="*/ 97097 w 504144"/>
              <a:gd name="connsiteY35" fmla="*/ 597266 h 597266"/>
              <a:gd name="connsiteX36" fmla="*/ 1083 w 504144"/>
              <a:gd name="connsiteY36" fmla="*/ 514277 h 597266"/>
              <a:gd name="connsiteX37" fmla="*/ 18397 w 504144"/>
              <a:gd name="connsiteY37" fmla="*/ 482528 h 597266"/>
              <a:gd name="connsiteX38" fmla="*/ 50192 w 504144"/>
              <a:gd name="connsiteY38" fmla="*/ 500132 h 597266"/>
              <a:gd name="connsiteX39" fmla="*/ 97097 w 504144"/>
              <a:gd name="connsiteY39" fmla="*/ 546341 h 597266"/>
              <a:gd name="connsiteX40" fmla="*/ 130465 w 504144"/>
              <a:gd name="connsiteY40" fmla="*/ 513963 h 597266"/>
              <a:gd name="connsiteX41" fmla="*/ 194369 w 504144"/>
              <a:gd name="connsiteY41" fmla="*/ 251795 h 597266"/>
              <a:gd name="connsiteX42" fmla="*/ 117558 w 504144"/>
              <a:gd name="connsiteY42" fmla="*/ 251795 h 597266"/>
              <a:gd name="connsiteX43" fmla="*/ 92060 w 504144"/>
              <a:gd name="connsiteY43" fmla="*/ 226332 h 597266"/>
              <a:gd name="connsiteX44" fmla="*/ 117558 w 504144"/>
              <a:gd name="connsiteY44" fmla="*/ 200870 h 597266"/>
              <a:gd name="connsiteX45" fmla="*/ 206961 w 504144"/>
              <a:gd name="connsiteY45" fmla="*/ 200870 h 597266"/>
              <a:gd name="connsiteX46" fmla="*/ 224275 w 504144"/>
              <a:gd name="connsiteY46" fmla="*/ 133913 h 597266"/>
              <a:gd name="connsiteX47" fmla="*/ 226478 w 504144"/>
              <a:gd name="connsiteY47" fmla="*/ 126998 h 597266"/>
              <a:gd name="connsiteX48" fmla="*/ 330676 w 504144"/>
              <a:gd name="connsiteY48" fmla="*/ 0 h 59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04144" h="597266">
                <a:moveTo>
                  <a:pt x="339178" y="313099"/>
                </a:moveTo>
                <a:cubicBezTo>
                  <a:pt x="351141" y="313099"/>
                  <a:pt x="359326" y="318757"/>
                  <a:pt x="367197" y="328502"/>
                </a:cubicBezTo>
                <a:lnTo>
                  <a:pt x="406549" y="380684"/>
                </a:lnTo>
                <a:lnTo>
                  <a:pt x="446532" y="328502"/>
                </a:lnTo>
                <a:cubicBezTo>
                  <a:pt x="453773" y="320015"/>
                  <a:pt x="461958" y="313099"/>
                  <a:pt x="472662" y="313099"/>
                </a:cubicBezTo>
                <a:cubicBezTo>
                  <a:pt x="488403" y="313099"/>
                  <a:pt x="500681" y="324101"/>
                  <a:pt x="500681" y="339190"/>
                </a:cubicBezTo>
                <a:cubicBezTo>
                  <a:pt x="500681" y="347677"/>
                  <a:pt x="497218" y="353964"/>
                  <a:pt x="492496" y="359937"/>
                </a:cubicBezTo>
                <a:lnTo>
                  <a:pt x="440865" y="419977"/>
                </a:lnTo>
                <a:lnTo>
                  <a:pt x="494070" y="480960"/>
                </a:lnTo>
                <a:cubicBezTo>
                  <a:pt x="500681" y="488819"/>
                  <a:pt x="504144" y="496049"/>
                  <a:pt x="504144" y="503907"/>
                </a:cubicBezTo>
                <a:cubicBezTo>
                  <a:pt x="504144" y="520882"/>
                  <a:pt x="491236" y="531570"/>
                  <a:pt x="476125" y="531570"/>
                </a:cubicBezTo>
                <a:cubicBezTo>
                  <a:pt x="464476" y="531570"/>
                  <a:pt x="455976" y="525912"/>
                  <a:pt x="448106" y="516167"/>
                </a:cubicBezTo>
                <a:lnTo>
                  <a:pt x="405290" y="459899"/>
                </a:lnTo>
                <a:lnTo>
                  <a:pt x="362474" y="516167"/>
                </a:lnTo>
                <a:cubicBezTo>
                  <a:pt x="355548" y="524654"/>
                  <a:pt x="347048" y="531570"/>
                  <a:pt x="336344" y="531570"/>
                </a:cubicBezTo>
                <a:cubicBezTo>
                  <a:pt x="320603" y="531570"/>
                  <a:pt x="308325" y="520568"/>
                  <a:pt x="308325" y="505479"/>
                </a:cubicBezTo>
                <a:cubicBezTo>
                  <a:pt x="308325" y="496992"/>
                  <a:pt x="311473" y="490705"/>
                  <a:pt x="316510" y="484732"/>
                </a:cubicBezTo>
                <a:lnTo>
                  <a:pt x="370974" y="420606"/>
                </a:lnTo>
                <a:lnTo>
                  <a:pt x="321233" y="363709"/>
                </a:lnTo>
                <a:cubicBezTo>
                  <a:pt x="314621" y="355850"/>
                  <a:pt x="311473" y="348620"/>
                  <a:pt x="311473" y="340762"/>
                </a:cubicBezTo>
                <a:cubicBezTo>
                  <a:pt x="311473" y="323787"/>
                  <a:pt x="324066" y="313099"/>
                  <a:pt x="339178" y="313099"/>
                </a:cubicBezTo>
                <a:close/>
                <a:moveTo>
                  <a:pt x="330676" y="0"/>
                </a:moveTo>
                <a:cubicBezTo>
                  <a:pt x="389858" y="0"/>
                  <a:pt x="410005" y="58784"/>
                  <a:pt x="412524" y="89904"/>
                </a:cubicBezTo>
                <a:cubicBezTo>
                  <a:pt x="413468" y="104050"/>
                  <a:pt x="402765" y="116310"/>
                  <a:pt x="388914" y="117253"/>
                </a:cubicBezTo>
                <a:cubicBezTo>
                  <a:pt x="374748" y="118510"/>
                  <a:pt x="362471" y="107822"/>
                  <a:pt x="361526" y="93991"/>
                </a:cubicBezTo>
                <a:cubicBezTo>
                  <a:pt x="361212" y="92105"/>
                  <a:pt x="357119" y="50925"/>
                  <a:pt x="330676" y="50925"/>
                </a:cubicBezTo>
                <a:cubicBezTo>
                  <a:pt x="302030" y="50925"/>
                  <a:pt x="283457" y="114424"/>
                  <a:pt x="275587" y="141458"/>
                </a:cubicBezTo>
                <a:lnTo>
                  <a:pt x="273383" y="148688"/>
                </a:lnTo>
                <a:cubicBezTo>
                  <a:pt x="271494" y="154975"/>
                  <a:pt x="266458" y="174150"/>
                  <a:pt x="259847" y="200870"/>
                </a:cubicBezTo>
                <a:lnTo>
                  <a:pt x="322177" y="200870"/>
                </a:lnTo>
                <a:cubicBezTo>
                  <a:pt x="336343" y="200870"/>
                  <a:pt x="347675" y="212187"/>
                  <a:pt x="347675" y="226332"/>
                </a:cubicBezTo>
                <a:cubicBezTo>
                  <a:pt x="347675" y="240478"/>
                  <a:pt x="336343" y="251795"/>
                  <a:pt x="322177" y="251795"/>
                </a:cubicBezTo>
                <a:lnTo>
                  <a:pt x="246940" y="251795"/>
                </a:lnTo>
                <a:cubicBezTo>
                  <a:pt x="226164" y="336669"/>
                  <a:pt x="197832" y="453293"/>
                  <a:pt x="179888" y="526851"/>
                </a:cubicBezTo>
                <a:cubicBezTo>
                  <a:pt x="179888" y="527166"/>
                  <a:pt x="179888" y="527480"/>
                  <a:pt x="179574" y="528109"/>
                </a:cubicBezTo>
                <a:cubicBezTo>
                  <a:pt x="172018" y="553886"/>
                  <a:pt x="145890" y="597266"/>
                  <a:pt x="97097" y="597266"/>
                </a:cubicBezTo>
                <a:cubicBezTo>
                  <a:pt x="40433" y="597266"/>
                  <a:pt x="9898" y="545084"/>
                  <a:pt x="1083" y="514277"/>
                </a:cubicBezTo>
                <a:cubicBezTo>
                  <a:pt x="-3009" y="500760"/>
                  <a:pt x="4861" y="486615"/>
                  <a:pt x="18397" y="482528"/>
                </a:cubicBezTo>
                <a:cubicBezTo>
                  <a:pt x="31934" y="478756"/>
                  <a:pt x="46099" y="486615"/>
                  <a:pt x="50192" y="500132"/>
                </a:cubicBezTo>
                <a:cubicBezTo>
                  <a:pt x="50192" y="500446"/>
                  <a:pt x="64358" y="546341"/>
                  <a:pt x="97097" y="546341"/>
                </a:cubicBezTo>
                <a:cubicBezTo>
                  <a:pt x="118503" y="546341"/>
                  <a:pt x="129206" y="517735"/>
                  <a:pt x="130465" y="513963"/>
                </a:cubicBezTo>
                <a:cubicBezTo>
                  <a:pt x="134243" y="498246"/>
                  <a:pt x="168241" y="358045"/>
                  <a:pt x="194369" y="251795"/>
                </a:cubicBezTo>
                <a:lnTo>
                  <a:pt x="117558" y="251795"/>
                </a:lnTo>
                <a:cubicBezTo>
                  <a:pt x="103393" y="251795"/>
                  <a:pt x="92060" y="240478"/>
                  <a:pt x="92060" y="226332"/>
                </a:cubicBezTo>
                <a:cubicBezTo>
                  <a:pt x="92060" y="212187"/>
                  <a:pt x="103393" y="200870"/>
                  <a:pt x="117558" y="200870"/>
                </a:cubicBezTo>
                <a:lnTo>
                  <a:pt x="206961" y="200870"/>
                </a:lnTo>
                <a:cubicBezTo>
                  <a:pt x="215460" y="167234"/>
                  <a:pt x="221756" y="142086"/>
                  <a:pt x="224275" y="133913"/>
                </a:cubicBezTo>
                <a:lnTo>
                  <a:pt x="226478" y="126998"/>
                </a:lnTo>
                <a:cubicBezTo>
                  <a:pt x="238441" y="85818"/>
                  <a:pt x="263624" y="0"/>
                  <a:pt x="330676" y="0"/>
                </a:cubicBezTo>
                <a:close/>
              </a:path>
            </a:pathLst>
          </a:custGeom>
          <a:solidFill>
            <a:srgbClr val="1F4E79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ïṩ1îḋe">
            <a:extLst>
              <a:ext uri="{FF2B5EF4-FFF2-40B4-BE49-F238E27FC236}">
                <a16:creationId xmlns:a16="http://schemas.microsoft.com/office/drawing/2014/main" id="{5DEF6427-D3E2-43BB-A6DF-84E991CD1F1B}"/>
              </a:ext>
            </a:extLst>
          </p:cNvPr>
          <p:cNvSpPr/>
          <p:nvPr/>
        </p:nvSpPr>
        <p:spPr>
          <a:xfrm>
            <a:off x="3439125" y="1126583"/>
            <a:ext cx="377973" cy="339356"/>
          </a:xfrm>
          <a:custGeom>
            <a:avLst/>
            <a:gdLst>
              <a:gd name="T0" fmla="*/ 6113 w 6561"/>
              <a:gd name="T1" fmla="*/ 5006 h 5901"/>
              <a:gd name="T2" fmla="*/ 5890 w 6561"/>
              <a:gd name="T3" fmla="*/ 5006 h 5901"/>
              <a:gd name="T4" fmla="*/ 5890 w 6561"/>
              <a:gd name="T5" fmla="*/ 349 h 5901"/>
              <a:gd name="T6" fmla="*/ 5540 w 6561"/>
              <a:gd name="T7" fmla="*/ 0 h 5901"/>
              <a:gd name="T8" fmla="*/ 4804 w 6561"/>
              <a:gd name="T9" fmla="*/ 0 h 5901"/>
              <a:gd name="T10" fmla="*/ 4454 w 6561"/>
              <a:gd name="T11" fmla="*/ 349 h 5901"/>
              <a:gd name="T12" fmla="*/ 4454 w 6561"/>
              <a:gd name="T13" fmla="*/ 5006 h 5901"/>
              <a:gd name="T14" fmla="*/ 4008 w 6561"/>
              <a:gd name="T15" fmla="*/ 5006 h 5901"/>
              <a:gd name="T16" fmla="*/ 4008 w 6561"/>
              <a:gd name="T17" fmla="*/ 1580 h 5901"/>
              <a:gd name="T18" fmla="*/ 3658 w 6561"/>
              <a:gd name="T19" fmla="*/ 1230 h 5901"/>
              <a:gd name="T20" fmla="*/ 2923 w 6561"/>
              <a:gd name="T21" fmla="*/ 1230 h 5901"/>
              <a:gd name="T22" fmla="*/ 2573 w 6561"/>
              <a:gd name="T23" fmla="*/ 1580 h 5901"/>
              <a:gd name="T24" fmla="*/ 2573 w 6561"/>
              <a:gd name="T25" fmla="*/ 5006 h 5901"/>
              <a:gd name="T26" fmla="*/ 2236 w 6561"/>
              <a:gd name="T27" fmla="*/ 5006 h 5901"/>
              <a:gd name="T28" fmla="*/ 2236 w 6561"/>
              <a:gd name="T29" fmla="*/ 3502 h 5901"/>
              <a:gd name="T30" fmla="*/ 1887 w 6561"/>
              <a:gd name="T31" fmla="*/ 3152 h 5901"/>
              <a:gd name="T32" fmla="*/ 1151 w 6561"/>
              <a:gd name="T33" fmla="*/ 3152 h 5901"/>
              <a:gd name="T34" fmla="*/ 801 w 6561"/>
              <a:gd name="T35" fmla="*/ 3502 h 5901"/>
              <a:gd name="T36" fmla="*/ 801 w 6561"/>
              <a:gd name="T37" fmla="*/ 5006 h 5901"/>
              <a:gd name="T38" fmla="*/ 448 w 6561"/>
              <a:gd name="T39" fmla="*/ 5006 h 5901"/>
              <a:gd name="T40" fmla="*/ 0 w 6561"/>
              <a:gd name="T41" fmla="*/ 5454 h 5901"/>
              <a:gd name="T42" fmla="*/ 448 w 6561"/>
              <a:gd name="T43" fmla="*/ 5901 h 5901"/>
              <a:gd name="T44" fmla="*/ 6113 w 6561"/>
              <a:gd name="T45" fmla="*/ 5901 h 5901"/>
              <a:gd name="T46" fmla="*/ 6561 w 6561"/>
              <a:gd name="T47" fmla="*/ 5454 h 5901"/>
              <a:gd name="T48" fmla="*/ 6113 w 6561"/>
              <a:gd name="T49" fmla="*/ 5006 h 5901"/>
              <a:gd name="T50" fmla="*/ 3021 w 6561"/>
              <a:gd name="T51" fmla="*/ 1678 h 5901"/>
              <a:gd name="T52" fmla="*/ 3561 w 6561"/>
              <a:gd name="T53" fmla="*/ 1678 h 5901"/>
              <a:gd name="T54" fmla="*/ 3561 w 6561"/>
              <a:gd name="T55" fmla="*/ 5006 h 5901"/>
              <a:gd name="T56" fmla="*/ 3021 w 6561"/>
              <a:gd name="T57" fmla="*/ 5006 h 5901"/>
              <a:gd name="T58" fmla="*/ 3021 w 6561"/>
              <a:gd name="T59" fmla="*/ 1678 h 5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61" h="5901">
                <a:moveTo>
                  <a:pt x="6113" y="5006"/>
                </a:moveTo>
                <a:lnTo>
                  <a:pt x="5890" y="5006"/>
                </a:lnTo>
                <a:lnTo>
                  <a:pt x="5890" y="349"/>
                </a:lnTo>
                <a:cubicBezTo>
                  <a:pt x="5890" y="156"/>
                  <a:pt x="5733" y="0"/>
                  <a:pt x="5540" y="0"/>
                </a:cubicBezTo>
                <a:lnTo>
                  <a:pt x="4804" y="0"/>
                </a:lnTo>
                <a:cubicBezTo>
                  <a:pt x="4611" y="0"/>
                  <a:pt x="4454" y="156"/>
                  <a:pt x="4454" y="349"/>
                </a:cubicBezTo>
                <a:lnTo>
                  <a:pt x="4454" y="5006"/>
                </a:lnTo>
                <a:lnTo>
                  <a:pt x="4008" y="5006"/>
                </a:lnTo>
                <a:lnTo>
                  <a:pt x="4008" y="1580"/>
                </a:lnTo>
                <a:cubicBezTo>
                  <a:pt x="4008" y="1387"/>
                  <a:pt x="3852" y="1230"/>
                  <a:pt x="3658" y="1230"/>
                </a:cubicBezTo>
                <a:lnTo>
                  <a:pt x="2923" y="1230"/>
                </a:lnTo>
                <a:cubicBezTo>
                  <a:pt x="2730" y="1230"/>
                  <a:pt x="2573" y="1387"/>
                  <a:pt x="2573" y="1580"/>
                </a:cubicBezTo>
                <a:lnTo>
                  <a:pt x="2573" y="5006"/>
                </a:lnTo>
                <a:lnTo>
                  <a:pt x="2236" y="5006"/>
                </a:lnTo>
                <a:lnTo>
                  <a:pt x="2236" y="3502"/>
                </a:lnTo>
                <a:cubicBezTo>
                  <a:pt x="2236" y="3309"/>
                  <a:pt x="2080" y="3152"/>
                  <a:pt x="1887" y="3152"/>
                </a:cubicBezTo>
                <a:lnTo>
                  <a:pt x="1151" y="3152"/>
                </a:lnTo>
                <a:cubicBezTo>
                  <a:pt x="958" y="3152"/>
                  <a:pt x="801" y="3309"/>
                  <a:pt x="801" y="3502"/>
                </a:cubicBezTo>
                <a:lnTo>
                  <a:pt x="801" y="5006"/>
                </a:lnTo>
                <a:lnTo>
                  <a:pt x="448" y="5006"/>
                </a:lnTo>
                <a:cubicBezTo>
                  <a:pt x="200" y="5006"/>
                  <a:pt x="0" y="5207"/>
                  <a:pt x="0" y="5454"/>
                </a:cubicBezTo>
                <a:cubicBezTo>
                  <a:pt x="0" y="5701"/>
                  <a:pt x="200" y="5901"/>
                  <a:pt x="448" y="5901"/>
                </a:cubicBezTo>
                <a:lnTo>
                  <a:pt x="6113" y="5901"/>
                </a:lnTo>
                <a:cubicBezTo>
                  <a:pt x="6360" y="5901"/>
                  <a:pt x="6561" y="5701"/>
                  <a:pt x="6561" y="5454"/>
                </a:cubicBezTo>
                <a:cubicBezTo>
                  <a:pt x="6561" y="5207"/>
                  <a:pt x="6360" y="5006"/>
                  <a:pt x="6113" y="5006"/>
                </a:cubicBezTo>
                <a:close/>
                <a:moveTo>
                  <a:pt x="3021" y="1678"/>
                </a:moveTo>
                <a:lnTo>
                  <a:pt x="3561" y="1678"/>
                </a:lnTo>
                <a:lnTo>
                  <a:pt x="3561" y="5006"/>
                </a:lnTo>
                <a:lnTo>
                  <a:pt x="3021" y="5006"/>
                </a:lnTo>
                <a:lnTo>
                  <a:pt x="3021" y="1678"/>
                </a:lnTo>
                <a:close/>
              </a:path>
            </a:pathLst>
          </a:custGeom>
          <a:solidFill>
            <a:srgbClr val="1F4E79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ïṩ1îḋe">
            <a:extLst>
              <a:ext uri="{FF2B5EF4-FFF2-40B4-BE49-F238E27FC236}">
                <a16:creationId xmlns:a16="http://schemas.microsoft.com/office/drawing/2014/main" id="{4937DF06-FD20-419E-BB60-8B272F05D4B7}"/>
              </a:ext>
            </a:extLst>
          </p:cNvPr>
          <p:cNvSpPr/>
          <p:nvPr/>
        </p:nvSpPr>
        <p:spPr>
          <a:xfrm>
            <a:off x="3484086" y="2386561"/>
            <a:ext cx="286434" cy="386363"/>
          </a:xfrm>
          <a:custGeom>
            <a:avLst/>
            <a:gdLst>
              <a:gd name="connsiteX0" fmla="*/ 363366 w 449447"/>
              <a:gd name="connsiteY0" fmla="*/ 179144 h 606236"/>
              <a:gd name="connsiteX1" fmla="*/ 377720 w 449447"/>
              <a:gd name="connsiteY1" fmla="*/ 197780 h 606236"/>
              <a:gd name="connsiteX2" fmla="*/ 376285 w 449447"/>
              <a:gd name="connsiteY2" fmla="*/ 202081 h 606236"/>
              <a:gd name="connsiteX3" fmla="*/ 215517 w 449447"/>
              <a:gd name="connsiteY3" fmla="*/ 424280 h 606236"/>
              <a:gd name="connsiteX4" fmla="*/ 212646 w 449447"/>
              <a:gd name="connsiteY4" fmla="*/ 427147 h 606236"/>
              <a:gd name="connsiteX5" fmla="*/ 211211 w 449447"/>
              <a:gd name="connsiteY5" fmla="*/ 427147 h 606236"/>
              <a:gd name="connsiteX6" fmla="*/ 208340 w 449447"/>
              <a:gd name="connsiteY6" fmla="*/ 425714 h 606236"/>
              <a:gd name="connsiteX7" fmla="*/ 90635 w 449447"/>
              <a:gd name="connsiteY7" fmla="*/ 306729 h 606236"/>
              <a:gd name="connsiteX8" fmla="*/ 126521 w 449447"/>
              <a:gd name="connsiteY8" fmla="*/ 276625 h 606236"/>
              <a:gd name="connsiteX9" fmla="*/ 191115 w 449447"/>
              <a:gd name="connsiteY9" fmla="*/ 326799 h 606236"/>
              <a:gd name="connsiteX10" fmla="*/ 363366 w 449447"/>
              <a:gd name="connsiteY10" fmla="*/ 179144 h 606236"/>
              <a:gd name="connsiteX11" fmla="*/ 224006 w 449447"/>
              <a:gd name="connsiteY11" fmla="*/ 65927 h 606236"/>
              <a:gd name="connsiteX12" fmla="*/ 218262 w 449447"/>
              <a:gd name="connsiteY12" fmla="*/ 70226 h 606236"/>
              <a:gd name="connsiteX13" fmla="*/ 56001 w 449447"/>
              <a:gd name="connsiteY13" fmla="*/ 123254 h 606236"/>
              <a:gd name="connsiteX14" fmla="*/ 48822 w 449447"/>
              <a:gd name="connsiteY14" fmla="*/ 130420 h 606236"/>
              <a:gd name="connsiteX15" fmla="*/ 48822 w 449447"/>
              <a:gd name="connsiteY15" fmla="*/ 365462 h 606236"/>
              <a:gd name="connsiteX16" fmla="*/ 221134 w 449447"/>
              <a:gd name="connsiteY16" fmla="*/ 538877 h 606236"/>
              <a:gd name="connsiteX17" fmla="*/ 224006 w 449447"/>
              <a:gd name="connsiteY17" fmla="*/ 540310 h 606236"/>
              <a:gd name="connsiteX18" fmla="*/ 226877 w 449447"/>
              <a:gd name="connsiteY18" fmla="*/ 538877 h 606236"/>
              <a:gd name="connsiteX19" fmla="*/ 400625 w 449447"/>
              <a:gd name="connsiteY19" fmla="*/ 365462 h 606236"/>
              <a:gd name="connsiteX20" fmla="*/ 400625 w 449447"/>
              <a:gd name="connsiteY20" fmla="*/ 130420 h 606236"/>
              <a:gd name="connsiteX21" fmla="*/ 393446 w 449447"/>
              <a:gd name="connsiteY21" fmla="*/ 123254 h 606236"/>
              <a:gd name="connsiteX22" fmla="*/ 231185 w 449447"/>
              <a:gd name="connsiteY22" fmla="*/ 70226 h 606236"/>
              <a:gd name="connsiteX23" fmla="*/ 224006 w 449447"/>
              <a:gd name="connsiteY23" fmla="*/ 65927 h 606236"/>
              <a:gd name="connsiteX24" fmla="*/ 224006 w 449447"/>
              <a:gd name="connsiteY24" fmla="*/ 0 h 606236"/>
              <a:gd name="connsiteX25" fmla="*/ 232621 w 449447"/>
              <a:gd name="connsiteY25" fmla="*/ 5733 h 606236"/>
              <a:gd name="connsiteX26" fmla="*/ 440831 w 449447"/>
              <a:gd name="connsiteY26" fmla="*/ 73093 h 606236"/>
              <a:gd name="connsiteX27" fmla="*/ 449447 w 449447"/>
              <a:gd name="connsiteY27" fmla="*/ 81692 h 606236"/>
              <a:gd name="connsiteX28" fmla="*/ 449447 w 449447"/>
              <a:gd name="connsiteY28" fmla="*/ 384093 h 606236"/>
              <a:gd name="connsiteX29" fmla="*/ 228313 w 449447"/>
              <a:gd name="connsiteY29" fmla="*/ 604803 h 606236"/>
              <a:gd name="connsiteX30" fmla="*/ 224006 w 449447"/>
              <a:gd name="connsiteY30" fmla="*/ 606236 h 606236"/>
              <a:gd name="connsiteX31" fmla="*/ 221134 w 449447"/>
              <a:gd name="connsiteY31" fmla="*/ 604803 h 606236"/>
              <a:gd name="connsiteX32" fmla="*/ 0 w 449447"/>
              <a:gd name="connsiteY32" fmla="*/ 384093 h 606236"/>
              <a:gd name="connsiteX33" fmla="*/ 0 w 449447"/>
              <a:gd name="connsiteY33" fmla="*/ 81692 h 606236"/>
              <a:gd name="connsiteX34" fmla="*/ 8616 w 449447"/>
              <a:gd name="connsiteY34" fmla="*/ 73093 h 606236"/>
              <a:gd name="connsiteX35" fmla="*/ 216826 w 449447"/>
              <a:gd name="connsiteY35" fmla="*/ 5733 h 606236"/>
              <a:gd name="connsiteX36" fmla="*/ 224006 w 449447"/>
              <a:gd name="connsiteY36" fmla="*/ 0 h 60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9447" h="606236">
                <a:moveTo>
                  <a:pt x="363366" y="179144"/>
                </a:moveTo>
                <a:cubicBezTo>
                  <a:pt x="364801" y="177710"/>
                  <a:pt x="377720" y="197780"/>
                  <a:pt x="377720" y="197780"/>
                </a:cubicBezTo>
                <a:cubicBezTo>
                  <a:pt x="377720" y="199213"/>
                  <a:pt x="377720" y="200647"/>
                  <a:pt x="376285" y="202081"/>
                </a:cubicBezTo>
                <a:cubicBezTo>
                  <a:pt x="297336" y="275191"/>
                  <a:pt x="234178" y="376973"/>
                  <a:pt x="215517" y="424280"/>
                </a:cubicBezTo>
                <a:cubicBezTo>
                  <a:pt x="215517" y="425714"/>
                  <a:pt x="214082" y="427147"/>
                  <a:pt x="212646" y="427147"/>
                </a:cubicBezTo>
                <a:cubicBezTo>
                  <a:pt x="211211" y="427147"/>
                  <a:pt x="211211" y="427147"/>
                  <a:pt x="211211" y="427147"/>
                </a:cubicBezTo>
                <a:cubicBezTo>
                  <a:pt x="209776" y="427147"/>
                  <a:pt x="208340" y="427147"/>
                  <a:pt x="208340" y="425714"/>
                </a:cubicBezTo>
                <a:lnTo>
                  <a:pt x="90635" y="306729"/>
                </a:lnTo>
                <a:cubicBezTo>
                  <a:pt x="89200" y="306729"/>
                  <a:pt x="125086" y="275191"/>
                  <a:pt x="126521" y="276625"/>
                </a:cubicBezTo>
                <a:lnTo>
                  <a:pt x="191115" y="326799"/>
                </a:lnTo>
                <a:cubicBezTo>
                  <a:pt x="216953" y="296695"/>
                  <a:pt x="278676" y="230751"/>
                  <a:pt x="363366" y="179144"/>
                </a:cubicBezTo>
                <a:close/>
                <a:moveTo>
                  <a:pt x="224006" y="65927"/>
                </a:moveTo>
                <a:cubicBezTo>
                  <a:pt x="221134" y="65927"/>
                  <a:pt x="219698" y="67360"/>
                  <a:pt x="218262" y="70226"/>
                </a:cubicBezTo>
                <a:cubicBezTo>
                  <a:pt x="218262" y="70226"/>
                  <a:pt x="193851" y="123254"/>
                  <a:pt x="56001" y="123254"/>
                </a:cubicBezTo>
                <a:cubicBezTo>
                  <a:pt x="51694" y="123254"/>
                  <a:pt x="48822" y="126120"/>
                  <a:pt x="48822" y="130420"/>
                </a:cubicBezTo>
                <a:lnTo>
                  <a:pt x="48822" y="365462"/>
                </a:lnTo>
                <a:cubicBezTo>
                  <a:pt x="48822" y="462918"/>
                  <a:pt x="213954" y="536010"/>
                  <a:pt x="221134" y="538877"/>
                </a:cubicBezTo>
                <a:cubicBezTo>
                  <a:pt x="222570" y="540310"/>
                  <a:pt x="224006" y="540310"/>
                  <a:pt x="224006" y="540310"/>
                </a:cubicBezTo>
                <a:cubicBezTo>
                  <a:pt x="225441" y="540310"/>
                  <a:pt x="226877" y="540310"/>
                  <a:pt x="226877" y="538877"/>
                </a:cubicBezTo>
                <a:cubicBezTo>
                  <a:pt x="234057" y="536010"/>
                  <a:pt x="400625" y="462918"/>
                  <a:pt x="400625" y="365462"/>
                </a:cubicBezTo>
                <a:lnTo>
                  <a:pt x="400625" y="130420"/>
                </a:lnTo>
                <a:cubicBezTo>
                  <a:pt x="400625" y="126120"/>
                  <a:pt x="397753" y="123254"/>
                  <a:pt x="393446" y="123254"/>
                </a:cubicBezTo>
                <a:cubicBezTo>
                  <a:pt x="254160" y="123254"/>
                  <a:pt x="231185" y="70226"/>
                  <a:pt x="231185" y="70226"/>
                </a:cubicBezTo>
                <a:cubicBezTo>
                  <a:pt x="229749" y="67360"/>
                  <a:pt x="226877" y="65927"/>
                  <a:pt x="224006" y="65927"/>
                </a:cubicBezTo>
                <a:close/>
                <a:moveTo>
                  <a:pt x="224006" y="0"/>
                </a:moveTo>
                <a:cubicBezTo>
                  <a:pt x="228313" y="0"/>
                  <a:pt x="231185" y="2867"/>
                  <a:pt x="232621" y="5733"/>
                </a:cubicBezTo>
                <a:cubicBezTo>
                  <a:pt x="232621" y="5733"/>
                  <a:pt x="262776" y="73093"/>
                  <a:pt x="440831" y="73093"/>
                </a:cubicBezTo>
                <a:cubicBezTo>
                  <a:pt x="445139" y="73093"/>
                  <a:pt x="449447" y="77392"/>
                  <a:pt x="449447" y="81692"/>
                </a:cubicBezTo>
                <a:lnTo>
                  <a:pt x="449447" y="384093"/>
                </a:lnTo>
                <a:cubicBezTo>
                  <a:pt x="449447" y="507347"/>
                  <a:pt x="236929" y="600503"/>
                  <a:pt x="228313" y="604803"/>
                </a:cubicBezTo>
                <a:cubicBezTo>
                  <a:pt x="226877" y="604803"/>
                  <a:pt x="225441" y="606236"/>
                  <a:pt x="224006" y="606236"/>
                </a:cubicBezTo>
                <a:cubicBezTo>
                  <a:pt x="222570" y="606236"/>
                  <a:pt x="222570" y="604803"/>
                  <a:pt x="221134" y="604803"/>
                </a:cubicBezTo>
                <a:cubicBezTo>
                  <a:pt x="212518" y="600503"/>
                  <a:pt x="0" y="507347"/>
                  <a:pt x="0" y="384093"/>
                </a:cubicBezTo>
                <a:lnTo>
                  <a:pt x="0" y="81692"/>
                </a:lnTo>
                <a:cubicBezTo>
                  <a:pt x="0" y="77392"/>
                  <a:pt x="2872" y="73093"/>
                  <a:pt x="8616" y="73093"/>
                </a:cubicBezTo>
                <a:cubicBezTo>
                  <a:pt x="185235" y="73093"/>
                  <a:pt x="215390" y="5733"/>
                  <a:pt x="216826" y="5733"/>
                </a:cubicBezTo>
                <a:cubicBezTo>
                  <a:pt x="218262" y="2867"/>
                  <a:pt x="221134" y="0"/>
                  <a:pt x="224006" y="0"/>
                </a:cubicBezTo>
                <a:close/>
              </a:path>
            </a:pathLst>
          </a:custGeom>
          <a:solidFill>
            <a:srgbClr val="1F4E79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4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7|1.1|0.8|0.7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0.6|1.4|0.8|0.8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881</Words>
  <Application>Microsoft Office PowerPoint</Application>
  <PresentationFormat>自定义</PresentationFormat>
  <Paragraphs>100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Gill Sans</vt:lpstr>
      <vt:lpstr>微软雅黑</vt:lpstr>
      <vt:lpstr>Arial</vt:lpstr>
      <vt:lpstr>Calibri</vt:lpstr>
      <vt:lpstr>Helvetica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ok2</dc:title>
  <cp:lastModifiedBy>2392839367@qq.com</cp:lastModifiedBy>
  <cp:revision>33</cp:revision>
  <dcterms:modified xsi:type="dcterms:W3CDTF">2022-09-17T04:19:19Z</dcterms:modified>
</cp:coreProperties>
</file>