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98" r:id="rId1"/>
  </p:sldMasterIdLst>
  <p:notesMasterIdLst>
    <p:notesMasterId r:id="rId34"/>
  </p:notesMasterIdLst>
  <p:handoutMasterIdLst>
    <p:handoutMasterId r:id="rId35"/>
  </p:handoutMasterIdLst>
  <p:sldIdLst>
    <p:sldId id="540" r:id="rId2"/>
    <p:sldId id="538" r:id="rId3"/>
    <p:sldId id="539" r:id="rId4"/>
    <p:sldId id="541" r:id="rId5"/>
    <p:sldId id="542" r:id="rId6"/>
    <p:sldId id="523" r:id="rId7"/>
    <p:sldId id="544" r:id="rId8"/>
    <p:sldId id="630" r:id="rId9"/>
    <p:sldId id="626" r:id="rId10"/>
    <p:sldId id="638" r:id="rId11"/>
    <p:sldId id="640" r:id="rId12"/>
    <p:sldId id="641" r:id="rId13"/>
    <p:sldId id="627" r:id="rId14"/>
    <p:sldId id="636" r:id="rId15"/>
    <p:sldId id="590" r:id="rId16"/>
    <p:sldId id="613" r:id="rId17"/>
    <p:sldId id="591" r:id="rId18"/>
    <p:sldId id="592" r:id="rId19"/>
    <p:sldId id="593" r:id="rId20"/>
    <p:sldId id="596" r:id="rId21"/>
    <p:sldId id="597" r:id="rId22"/>
    <p:sldId id="600" r:id="rId23"/>
    <p:sldId id="601" r:id="rId24"/>
    <p:sldId id="603" r:id="rId25"/>
    <p:sldId id="604" r:id="rId26"/>
    <p:sldId id="616" r:id="rId27"/>
    <p:sldId id="617" r:id="rId28"/>
    <p:sldId id="605" r:id="rId29"/>
    <p:sldId id="606" r:id="rId30"/>
    <p:sldId id="607" r:id="rId31"/>
    <p:sldId id="624" r:id="rId32"/>
    <p:sldId id="621" r:id="rId33"/>
  </p:sldIdLst>
  <p:sldSz cx="9144000" cy="6858000" type="screen4x3"/>
  <p:notesSz cx="7315200" cy="9601200"/>
  <p:custDataLst>
    <p:tags r:id="rId36"/>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9900"/>
    <a:srgbClr val="33CC33"/>
    <a:srgbClr val="FFFF00"/>
    <a:srgbClr val="3333FF"/>
    <a:srgbClr val="006600"/>
    <a:srgbClr val="FF33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89011" autoAdjust="0"/>
  </p:normalViewPr>
  <p:slideViewPr>
    <p:cSldViewPr snapToGrid="0">
      <p:cViewPr varScale="1">
        <p:scale>
          <a:sx n="94" d="100"/>
          <a:sy n="94" d="100"/>
        </p:scale>
        <p:origin x="2052" y="90"/>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72"/>
    </p:cViewPr>
  </p:sorterViewPr>
  <p:notesViewPr>
    <p:cSldViewPr snapToGrid="0">
      <p:cViewPr varScale="1">
        <p:scale>
          <a:sx n="60" d="100"/>
          <a:sy n="60" d="100"/>
        </p:scale>
        <p:origin x="-1788"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8101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lvl1pPr defTabSz="957263" eaLnBrk="0" hangingPunct="0">
              <a:defRPr sz="1300" b="0">
                <a:latin typeface="Times" pitchFamily="18" charset="0"/>
              </a:defRPr>
            </a:lvl1pPr>
          </a:lstStyle>
          <a:p>
            <a:pPr>
              <a:defRPr/>
            </a:pPr>
            <a:endParaRPr lang="en-US"/>
          </a:p>
        </p:txBody>
      </p:sp>
      <p:sp>
        <p:nvSpPr>
          <p:cNvPr id="5123"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lvl1pPr algn="r" defTabSz="957263" eaLnBrk="0" hangingPunct="0">
              <a:defRPr sz="1300" b="0">
                <a:latin typeface="Times" pitchFamily="18" charset="0"/>
              </a:defRPr>
            </a:lvl1pPr>
          </a:lstStyle>
          <a:p>
            <a:pPr>
              <a:defRPr/>
            </a:pPr>
            <a:endParaRPr lang="en-US"/>
          </a:p>
        </p:txBody>
      </p:sp>
      <p:sp>
        <p:nvSpPr>
          <p:cNvPr id="5124"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p:spPr>
        <p:txBody>
          <a:bodyPr vert="horz" wrap="square" lIns="95747" tIns="47873" rIns="95747" bIns="47873" numCol="1" anchor="b" anchorCtr="0" compatLnSpc="1">
            <a:prstTxWarp prst="textNoShape">
              <a:avLst/>
            </a:prstTxWarp>
          </a:bodyPr>
          <a:lstStyle>
            <a:lvl1pPr defTabSz="957263" eaLnBrk="0" hangingPunct="0">
              <a:defRPr sz="1300" b="0">
                <a:latin typeface="Times" pitchFamily="18" charset="0"/>
              </a:defRPr>
            </a:lvl1pPr>
          </a:lstStyle>
          <a:p>
            <a:pPr>
              <a:defRPr/>
            </a:pPr>
            <a:endParaRPr lang="en-US"/>
          </a:p>
        </p:txBody>
      </p:sp>
      <p:sp>
        <p:nvSpPr>
          <p:cNvPr id="5125"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p:spPr>
        <p:txBody>
          <a:bodyPr vert="horz" wrap="square" lIns="95747" tIns="47873" rIns="95747" bIns="47873" numCol="1" anchor="b" anchorCtr="0" compatLnSpc="1">
            <a:prstTxWarp prst="textNoShape">
              <a:avLst/>
            </a:prstTxWarp>
          </a:bodyPr>
          <a:lstStyle>
            <a:lvl1pPr algn="r" defTabSz="957263" eaLnBrk="0" hangingPunct="0">
              <a:defRPr sz="1300" b="0">
                <a:latin typeface="Times" pitchFamily="18" charset="0"/>
              </a:defRPr>
            </a:lvl1pPr>
          </a:lstStyle>
          <a:p>
            <a:fld id="{9AC805BE-A859-4353-9B24-046312F9AFC5}" type="slidenum">
              <a:rPr lang="en-US" altLang="zh-CN"/>
              <a:pPr/>
              <a:t>‹#›</a:t>
            </a:fld>
            <a:endParaRPr lang="en-US" altLang="zh-CN"/>
          </a:p>
        </p:txBody>
      </p:sp>
    </p:spTree>
    <p:extLst>
      <p:ext uri="{BB962C8B-B14F-4D97-AF65-F5344CB8AC3E}">
        <p14:creationId xmlns:p14="http://schemas.microsoft.com/office/powerpoint/2010/main" val="719452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8101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lvl1pPr defTabSz="957263" eaLnBrk="0" hangingPunct="0">
              <a:defRPr sz="1300" b="0">
                <a:latin typeface="Times"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8101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lvl1pPr algn="r" defTabSz="957263" eaLnBrk="0" hangingPunct="0">
              <a:defRPr sz="1300" b="0">
                <a:latin typeface="Times" pitchFamily="18"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40" y="4560889"/>
            <a:ext cx="5851525" cy="4321175"/>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p:spPr>
        <p:txBody>
          <a:bodyPr vert="horz" wrap="square" lIns="95747" tIns="47873" rIns="95747" bIns="47873" numCol="1" anchor="b" anchorCtr="0" compatLnSpc="1">
            <a:prstTxWarp prst="textNoShape">
              <a:avLst/>
            </a:prstTxWarp>
          </a:bodyPr>
          <a:lstStyle>
            <a:lvl1pPr defTabSz="957263" eaLnBrk="0" hangingPunct="0">
              <a:defRPr sz="1300" b="0">
                <a:latin typeface="Times"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p:spPr>
        <p:txBody>
          <a:bodyPr vert="horz" wrap="square" lIns="95747" tIns="47873" rIns="95747" bIns="47873" numCol="1" anchor="b" anchorCtr="0" compatLnSpc="1">
            <a:prstTxWarp prst="textNoShape">
              <a:avLst/>
            </a:prstTxWarp>
          </a:bodyPr>
          <a:lstStyle>
            <a:lvl1pPr algn="r" defTabSz="957263" eaLnBrk="0" hangingPunct="0">
              <a:defRPr sz="1300" b="0">
                <a:latin typeface="Times" pitchFamily="18" charset="0"/>
              </a:defRPr>
            </a:lvl1pPr>
          </a:lstStyle>
          <a:p>
            <a:fld id="{64CFF130-A4CB-4113-9AD1-B573CF061098}" type="slidenum">
              <a:rPr lang="en-US" altLang="zh-CN"/>
              <a:pPr/>
              <a:t>‹#›</a:t>
            </a:fld>
            <a:endParaRPr lang="en-US" altLang="zh-CN"/>
          </a:p>
        </p:txBody>
      </p:sp>
    </p:spTree>
    <p:extLst>
      <p:ext uri="{BB962C8B-B14F-4D97-AF65-F5344CB8AC3E}">
        <p14:creationId xmlns:p14="http://schemas.microsoft.com/office/powerpoint/2010/main" val="2748791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i="1" dirty="0"/>
              <a:t>2009</a:t>
            </a:r>
            <a:r>
              <a:rPr lang="zh-CN" altLang="en-US" i="1" dirty="0"/>
              <a:t>年</a:t>
            </a:r>
            <a:r>
              <a:rPr lang="zh-CN" altLang="en-US" dirty="0"/>
              <a:t>，全年实现北京市生产总值</a:t>
            </a:r>
            <a:r>
              <a:rPr lang="en-US" altLang="zh-CN" dirty="0"/>
              <a:t>(</a:t>
            </a:r>
            <a:r>
              <a:rPr lang="en-US" altLang="zh-CN" i="1" dirty="0"/>
              <a:t>GDP</a:t>
            </a:r>
            <a:r>
              <a:rPr lang="en-US" altLang="zh-CN" dirty="0"/>
              <a:t>)11865.9</a:t>
            </a:r>
            <a:r>
              <a:rPr lang="zh-CN" altLang="en-US" dirty="0"/>
              <a:t>亿元，千分之五</a:t>
            </a:r>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0</a:t>
            </a:fld>
            <a:endParaRPr lang="en-US" altLang="zh-CN"/>
          </a:p>
        </p:txBody>
      </p:sp>
    </p:spTree>
    <p:extLst>
      <p:ext uri="{BB962C8B-B14F-4D97-AF65-F5344CB8AC3E}">
        <p14:creationId xmlns:p14="http://schemas.microsoft.com/office/powerpoint/2010/main" val="15078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sz="3200" dirty="0"/>
              <a:t>从四个因素对比</a:t>
            </a:r>
            <a:r>
              <a:rPr lang="zh-CN" altLang="en-US" sz="3200" dirty="0"/>
              <a:t>分析</a:t>
            </a:r>
            <a:r>
              <a:rPr lang="zh-CN" altLang="zh-CN" sz="3200" dirty="0"/>
              <a:t>综合绿波带的</a:t>
            </a:r>
            <a:r>
              <a:rPr lang="zh-CN" altLang="en-US" sz="3200" dirty="0"/>
              <a:t>效益</a:t>
            </a:r>
            <a:r>
              <a:rPr lang="zh-CN" altLang="zh-CN" sz="3200" dirty="0"/>
              <a:t>：</a:t>
            </a:r>
            <a:r>
              <a:rPr lang="zh-CN" altLang="zh-CN" sz="2800" dirty="0"/>
              <a:t>公交停站时间长度（</a:t>
            </a:r>
            <a:r>
              <a:rPr lang="en-US" altLang="zh-CN" sz="2800" dirty="0"/>
              <a:t>Average dwelling time</a:t>
            </a:r>
            <a:r>
              <a:rPr lang="zh-CN" altLang="en-US" sz="2800" dirty="0"/>
              <a:t>）</a:t>
            </a:r>
            <a:r>
              <a:rPr lang="zh-CN" altLang="zh-CN" sz="2800" dirty="0"/>
              <a:t>停站时间波动（</a:t>
            </a:r>
            <a:r>
              <a:rPr lang="en-US" altLang="zh-CN" sz="2800" dirty="0"/>
              <a:t>Variance of dwelling time</a:t>
            </a:r>
            <a:r>
              <a:rPr lang="zh-CN" altLang="zh-CN" sz="2800" dirty="0"/>
              <a:t>）公交站台覆盖率（</a:t>
            </a:r>
            <a:r>
              <a:rPr lang="en-US" altLang="zh-CN" sz="2800" dirty="0"/>
              <a:t>Bus stops coverage</a:t>
            </a:r>
            <a:r>
              <a:rPr lang="zh-CN" altLang="zh-CN" sz="2800" dirty="0"/>
              <a:t>）：以路口之间的路段为基本单位，有公交站台的路段长度之和与总路段长度比值</a:t>
            </a:r>
            <a:r>
              <a:rPr lang="zh-CN" altLang="en-US" sz="2800" dirty="0"/>
              <a:t>；</a:t>
            </a:r>
            <a:r>
              <a:rPr lang="zh-CN" altLang="zh-CN" sz="2800" dirty="0"/>
              <a:t>公交乘客与小汽车乘客数量比（</a:t>
            </a:r>
            <a:r>
              <a:rPr lang="en-US" altLang="zh-CN" sz="2800" dirty="0"/>
              <a:t>Demand ratio between bus passengers and car users</a:t>
            </a:r>
            <a:r>
              <a:rPr lang="zh-CN" altLang="zh-CN" sz="2800" dirty="0"/>
              <a:t>）</a:t>
            </a:r>
            <a:endParaRPr lang="en-US" altLang="zh-CN" sz="2800"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19</a:t>
            </a:fld>
            <a:endParaRPr lang="en-US" altLang="zh-CN"/>
          </a:p>
        </p:txBody>
      </p:sp>
    </p:spTree>
    <p:extLst>
      <p:ext uri="{BB962C8B-B14F-4D97-AF65-F5344CB8AC3E}">
        <p14:creationId xmlns:p14="http://schemas.microsoft.com/office/powerpoint/2010/main" val="1946993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dirty="0"/>
              <a:t>公交站台容量有限，如果路口信号优先放行了过多的公交车辆到下游站台处，则可能会导致车辆进出站困难，甚至回堵到路口处。此外，公交优先的目的是使公交车辆准点到达下游站台。因此，必须考虑公交到站时间。</a:t>
            </a:r>
            <a:r>
              <a:rPr lang="en-US" altLang="zh-CN" sz="1200" dirty="0"/>
              <a:t>   </a:t>
            </a:r>
            <a:endParaRPr lang="zh-CN" altLang="zh-CN" sz="1200" dirty="0"/>
          </a:p>
          <a:p>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21</a:t>
            </a:fld>
            <a:endParaRPr lang="en-US" altLang="zh-CN"/>
          </a:p>
        </p:txBody>
      </p:sp>
    </p:spTree>
    <p:extLst>
      <p:ext uri="{BB962C8B-B14F-4D97-AF65-F5344CB8AC3E}">
        <p14:creationId xmlns:p14="http://schemas.microsoft.com/office/powerpoint/2010/main" val="2657286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优先</a:t>
            </a:r>
            <a:r>
              <a:rPr lang="zh-CN" altLang="zh-CN" dirty="0"/>
              <a:t>控制影响的车辆分为：</a:t>
            </a:r>
            <a:r>
              <a:rPr lang="zh-CN" altLang="zh-CN" dirty="0">
                <a:solidFill>
                  <a:srgbClr val="0000FF"/>
                </a:solidFill>
              </a:rPr>
              <a:t>（</a:t>
            </a:r>
            <a:r>
              <a:rPr lang="en-US" altLang="zh-CN" dirty="0">
                <a:solidFill>
                  <a:srgbClr val="0000FF"/>
                </a:solidFill>
              </a:rPr>
              <a:t>1</a:t>
            </a:r>
            <a:r>
              <a:rPr lang="zh-CN" altLang="zh-CN" dirty="0">
                <a:solidFill>
                  <a:srgbClr val="0000FF"/>
                </a:solidFill>
              </a:rPr>
              <a:t>）优先的公交车辆</a:t>
            </a:r>
            <a:r>
              <a:rPr lang="zh-CN" altLang="en-US" dirty="0">
                <a:solidFill>
                  <a:srgbClr val="0000FF"/>
                </a:solidFill>
              </a:rPr>
              <a:t>、</a:t>
            </a:r>
            <a:r>
              <a:rPr lang="zh-CN" altLang="zh-CN" dirty="0">
                <a:solidFill>
                  <a:srgbClr val="0000FF"/>
                </a:solidFill>
              </a:rPr>
              <a:t>（</a:t>
            </a:r>
            <a:r>
              <a:rPr lang="en-US" altLang="zh-CN" dirty="0">
                <a:solidFill>
                  <a:srgbClr val="0000FF"/>
                </a:solidFill>
              </a:rPr>
              <a:t>2</a:t>
            </a:r>
            <a:r>
              <a:rPr lang="zh-CN" altLang="zh-CN" dirty="0">
                <a:solidFill>
                  <a:srgbClr val="0000FF"/>
                </a:solidFill>
              </a:rPr>
              <a:t>）干道方向被放行的社会车辆</a:t>
            </a:r>
            <a:r>
              <a:rPr lang="zh-CN" altLang="en-US" dirty="0">
                <a:solidFill>
                  <a:srgbClr val="0000FF"/>
                </a:solidFill>
              </a:rPr>
              <a:t>、</a:t>
            </a:r>
            <a:r>
              <a:rPr lang="zh-CN" altLang="zh-CN" dirty="0">
                <a:solidFill>
                  <a:srgbClr val="0000FF"/>
                </a:solidFill>
              </a:rPr>
              <a:t>（</a:t>
            </a:r>
            <a:r>
              <a:rPr lang="en-US" altLang="zh-CN" dirty="0">
                <a:solidFill>
                  <a:srgbClr val="0000FF"/>
                </a:solidFill>
              </a:rPr>
              <a:t>3</a:t>
            </a:r>
            <a:r>
              <a:rPr lang="zh-CN" altLang="zh-CN" dirty="0">
                <a:solidFill>
                  <a:srgbClr val="0000FF"/>
                </a:solidFill>
              </a:rPr>
              <a:t>）支路方向被阻挡的社会车辆</a:t>
            </a:r>
            <a:endParaRPr lang="en-US" altLang="zh-CN" dirty="0">
              <a:solidFill>
                <a:srgbClr val="0000FF"/>
              </a:solidFill>
            </a:endParaRPr>
          </a:p>
          <a:p>
            <a:r>
              <a:rPr lang="zh-CN" altLang="zh-CN" dirty="0"/>
              <a:t>首先，估计三种类型车辆的延误时间；然后，以最小化公交站台候车延误为主，且不增加网络人均延误的基础上，再优化</a:t>
            </a:r>
            <a:r>
              <a:rPr lang="zh-CN" altLang="en-US" dirty="0"/>
              <a:t>优先</a:t>
            </a:r>
            <a:r>
              <a:rPr lang="zh-CN" altLang="zh-CN" dirty="0"/>
              <a:t>绿灯延长时间。</a:t>
            </a:r>
            <a:endParaRPr lang="zh-CN" altLang="en-US" dirty="0"/>
          </a:p>
          <a:p>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22</a:t>
            </a:fld>
            <a:endParaRPr lang="en-US" altLang="zh-CN"/>
          </a:p>
        </p:txBody>
      </p:sp>
    </p:spTree>
    <p:extLst>
      <p:ext uri="{BB962C8B-B14F-4D97-AF65-F5344CB8AC3E}">
        <p14:creationId xmlns:p14="http://schemas.microsoft.com/office/powerpoint/2010/main" val="344806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a:t>当前实施公交优先的路口下游紧跟公交站台时，给予车辆信号优先后，通过公交车辆到站的时刻能够较为准确的估计出来，进而发挥出公交优先的真正效益。但同时产生另外一个问题，就是当下游站台距离路口较近时，过多的公交车辆涌入到下游站台时会造成站台溢流，严重时可能会回堵到上游路口处，如图</a:t>
            </a:r>
            <a:r>
              <a:rPr lang="en-US" altLang="zh-CN" sz="1200" dirty="0"/>
              <a:t>7-2(A)</a:t>
            </a:r>
            <a:r>
              <a:rPr lang="zh-CN" altLang="zh-CN" sz="1200" dirty="0"/>
              <a:t>路口</a:t>
            </a:r>
            <a:r>
              <a:rPr lang="en-US" altLang="zh-CN" sz="1200" dirty="0"/>
              <a:t>A</a:t>
            </a:r>
            <a:r>
              <a:rPr lang="zh-CN" altLang="zh-CN" sz="1200" dirty="0"/>
              <a:t>处。因此，站台容量也是干道公交主动信号优先协调控制的重要考虑因素之一。</a:t>
            </a:r>
            <a:endParaRPr lang="zh-CN" altLang="en-US" sz="1200" dirty="0"/>
          </a:p>
          <a:p>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23</a:t>
            </a:fld>
            <a:endParaRPr lang="en-US" altLang="zh-CN"/>
          </a:p>
        </p:txBody>
      </p:sp>
    </p:spTree>
    <p:extLst>
      <p:ext uri="{BB962C8B-B14F-4D97-AF65-F5344CB8AC3E}">
        <p14:creationId xmlns:p14="http://schemas.microsoft.com/office/powerpoint/2010/main" val="2623466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pitchFamily="18" charset="0"/>
                <a:ea typeface="+mn-ea"/>
                <a:cs typeface="+mn-cs"/>
              </a:rPr>
              <a:t>式中，</a:t>
            </a:r>
            <a:r>
              <a:rPr lang="en-US" altLang="zh-CN" sz="1200" kern="1200" dirty="0">
                <a:solidFill>
                  <a:schemeClr val="tx1"/>
                </a:solidFill>
                <a:effectLst/>
                <a:latin typeface="Times" pitchFamily="18" charset="0"/>
                <a:ea typeface="+mn-ea"/>
                <a:cs typeface="+mn-cs"/>
              </a:rPr>
              <a:t> </a:t>
            </a:r>
            <a:r>
              <a:rPr lang="zh-CN" altLang="zh-CN" sz="1200" kern="1200" dirty="0">
                <a:solidFill>
                  <a:schemeClr val="tx1"/>
                </a:solidFill>
                <a:effectLst/>
                <a:latin typeface="Times" pitchFamily="18" charset="0"/>
                <a:ea typeface="+mn-ea"/>
                <a:cs typeface="+mn-cs"/>
              </a:rPr>
              <a:t>为最大允许的绿灯延长时间，可通过公式</a:t>
            </a:r>
            <a:r>
              <a:rPr lang="en-US" altLang="zh-CN" sz="1200" kern="1200" dirty="0">
                <a:solidFill>
                  <a:schemeClr val="tx1"/>
                </a:solidFill>
                <a:effectLst/>
                <a:latin typeface="Times" pitchFamily="18" charset="0"/>
                <a:ea typeface="+mn-ea"/>
                <a:cs typeface="+mn-cs"/>
              </a:rPr>
              <a:t>(4-2)</a:t>
            </a:r>
            <a:r>
              <a:rPr lang="zh-CN" altLang="zh-CN" sz="1200" kern="1200" dirty="0">
                <a:solidFill>
                  <a:schemeClr val="tx1"/>
                </a:solidFill>
                <a:effectLst/>
                <a:latin typeface="Times" pitchFamily="18" charset="0"/>
                <a:ea typeface="+mn-ea"/>
                <a:cs typeface="+mn-cs"/>
              </a:rPr>
              <a:t>估计出来。从控制模型的目标函数和约束条件可以看出：此干道公交主动信号协调控制的目的是降低公交乘客候车延误时间，如公式</a:t>
            </a:r>
            <a:r>
              <a:rPr lang="en-US" altLang="zh-CN" sz="1200" kern="1200" dirty="0">
                <a:solidFill>
                  <a:schemeClr val="tx1"/>
                </a:solidFill>
                <a:effectLst/>
                <a:latin typeface="Times" pitchFamily="18" charset="0"/>
                <a:ea typeface="+mn-ea"/>
                <a:cs typeface="+mn-cs"/>
              </a:rPr>
              <a:t>(7-12)</a:t>
            </a:r>
            <a:r>
              <a:rPr lang="zh-CN" altLang="zh-CN" sz="1200" kern="1200" dirty="0">
                <a:solidFill>
                  <a:schemeClr val="tx1"/>
                </a:solidFill>
                <a:effectLst/>
                <a:latin typeface="Times" pitchFamily="18" charset="0"/>
                <a:ea typeface="+mn-ea"/>
                <a:cs typeface="+mn-cs"/>
              </a:rPr>
              <a:t>；但又不增加整个网络的人均延误时间，主要目的是限制优先控制对整个干道的影响，如公式</a:t>
            </a:r>
            <a:r>
              <a:rPr lang="en-US" altLang="zh-CN" sz="1200" kern="1200" dirty="0">
                <a:solidFill>
                  <a:schemeClr val="tx1"/>
                </a:solidFill>
                <a:effectLst/>
                <a:latin typeface="Times" pitchFamily="18" charset="0"/>
                <a:ea typeface="+mn-ea"/>
                <a:cs typeface="+mn-cs"/>
              </a:rPr>
              <a:t>(7-14)</a:t>
            </a:r>
            <a:r>
              <a:rPr lang="zh-CN" altLang="zh-CN" sz="1200" kern="1200" dirty="0">
                <a:solidFill>
                  <a:schemeClr val="tx1"/>
                </a:solidFill>
                <a:effectLst/>
                <a:latin typeface="Times" pitchFamily="18"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28</a:t>
            </a:fld>
            <a:endParaRPr lang="en-US" altLang="zh-CN"/>
          </a:p>
        </p:txBody>
      </p:sp>
    </p:spTree>
    <p:extLst>
      <p:ext uri="{BB962C8B-B14F-4D97-AF65-F5344CB8AC3E}">
        <p14:creationId xmlns:p14="http://schemas.microsoft.com/office/powerpoint/2010/main" val="4292824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dirty="0"/>
              <a:t>与无优先控制和单路口优先控制相比</a:t>
            </a:r>
            <a:r>
              <a:rPr lang="zh-CN" altLang="en-US" sz="1200" dirty="0"/>
              <a:t>：</a:t>
            </a:r>
            <a:endParaRPr lang="en-US" altLang="zh-CN" sz="1200" dirty="0"/>
          </a:p>
          <a:p>
            <a:pPr lvl="0"/>
            <a:r>
              <a:rPr lang="zh-CN" altLang="zh-CN" sz="1200" b="0" dirty="0"/>
              <a:t>公交乘客候车总延误分别下降了约</a:t>
            </a:r>
            <a:r>
              <a:rPr lang="en-US" altLang="zh-CN" sz="1200" b="0" dirty="0"/>
              <a:t>7.0 %</a:t>
            </a:r>
            <a:r>
              <a:rPr lang="zh-CN" altLang="zh-CN" sz="1200" b="0" dirty="0"/>
              <a:t>和</a:t>
            </a:r>
            <a:r>
              <a:rPr lang="en-US" altLang="zh-CN" sz="1200" b="0" dirty="0"/>
              <a:t>3.3%</a:t>
            </a:r>
            <a:r>
              <a:rPr lang="zh-CN" altLang="zh-CN" sz="1200" b="0" dirty="0"/>
              <a:t>，</a:t>
            </a:r>
            <a:endParaRPr lang="en-US" altLang="zh-CN" sz="1200" b="0" dirty="0"/>
          </a:p>
          <a:p>
            <a:pPr lvl="0"/>
            <a:r>
              <a:rPr lang="zh-CN" altLang="zh-CN" sz="1200" b="0" dirty="0"/>
              <a:t>公交车内乘客延误分别减少了</a:t>
            </a:r>
            <a:r>
              <a:rPr lang="en-US" altLang="zh-CN" sz="1200" b="0" dirty="0"/>
              <a:t>7.8%</a:t>
            </a:r>
            <a:r>
              <a:rPr lang="zh-CN" altLang="zh-CN" sz="1200" b="0" dirty="0"/>
              <a:t>和</a:t>
            </a:r>
            <a:r>
              <a:rPr lang="en-US" altLang="zh-CN" sz="1200" b="0" dirty="0"/>
              <a:t>5.0%</a:t>
            </a:r>
            <a:r>
              <a:rPr lang="zh-CN" altLang="zh-CN" sz="1200" b="0" dirty="0"/>
              <a:t>，</a:t>
            </a:r>
            <a:endParaRPr lang="en-US" altLang="zh-CN" sz="1200" b="0" dirty="0"/>
          </a:p>
          <a:p>
            <a:pPr lvl="0"/>
            <a:r>
              <a:rPr lang="zh-CN" altLang="zh-CN" sz="1200" b="0" dirty="0"/>
              <a:t>公交乘客延误分别下降了</a:t>
            </a:r>
            <a:r>
              <a:rPr lang="en-US" altLang="zh-CN" sz="1200" b="0" dirty="0"/>
              <a:t>7.4%</a:t>
            </a:r>
            <a:r>
              <a:rPr lang="zh-CN" altLang="zh-CN" sz="1200" b="0" dirty="0"/>
              <a:t>和</a:t>
            </a:r>
            <a:r>
              <a:rPr lang="en-US" altLang="zh-CN" sz="1200" b="0" dirty="0"/>
              <a:t>4.0%</a:t>
            </a:r>
            <a:r>
              <a:rPr lang="zh-CN" altLang="zh-CN" sz="1200" b="0" dirty="0"/>
              <a:t>，网络总人均延误分别降低了</a:t>
            </a:r>
            <a:r>
              <a:rPr lang="en-US" altLang="zh-CN" sz="1200" b="0" dirty="0"/>
              <a:t>4.2%</a:t>
            </a:r>
            <a:r>
              <a:rPr lang="zh-CN" altLang="zh-CN" sz="1200" b="0" dirty="0"/>
              <a:t>；</a:t>
            </a:r>
          </a:p>
          <a:p>
            <a:r>
              <a:rPr lang="zh-CN" altLang="zh-CN" sz="1200" b="0" dirty="0"/>
              <a:t>与无优先控制相比，提出的协调控制方法对网络社会车辆延误上升了</a:t>
            </a:r>
            <a:r>
              <a:rPr lang="en-US" altLang="zh-CN" sz="1200" b="0" dirty="0"/>
              <a:t>3.7%</a:t>
            </a:r>
            <a:r>
              <a:rPr lang="zh-CN" altLang="zh-CN" sz="1200" b="0" dirty="0"/>
              <a:t>，而与单路口优先控制相比下降了</a:t>
            </a:r>
            <a:r>
              <a:rPr lang="en-US" altLang="zh-CN" sz="1200" b="0" dirty="0"/>
              <a:t>4.4%</a:t>
            </a:r>
            <a:r>
              <a:rPr lang="zh-CN" altLang="zh-CN" sz="1200" b="0" dirty="0"/>
              <a:t>。</a:t>
            </a:r>
            <a:endParaRPr lang="zh-CN" altLang="en-US" sz="1200"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29</a:t>
            </a:fld>
            <a:endParaRPr lang="en-US" altLang="zh-CN"/>
          </a:p>
        </p:txBody>
      </p:sp>
    </p:spTree>
    <p:extLst>
      <p:ext uri="{BB962C8B-B14F-4D97-AF65-F5344CB8AC3E}">
        <p14:creationId xmlns:p14="http://schemas.microsoft.com/office/powerpoint/2010/main" val="127759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2005</a:t>
            </a:r>
            <a:r>
              <a:rPr lang="zh-CN" altLang="en-US" dirty="0"/>
              <a:t>年刚实施新的道路交通安全法</a:t>
            </a:r>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1</a:t>
            </a:fld>
            <a:endParaRPr lang="en-US" altLang="zh-CN"/>
          </a:p>
        </p:txBody>
      </p:sp>
    </p:spTree>
    <p:extLst>
      <p:ext uri="{BB962C8B-B14F-4D97-AF65-F5344CB8AC3E}">
        <p14:creationId xmlns:p14="http://schemas.microsoft.com/office/powerpoint/2010/main" val="92794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1" dirty="0"/>
              <a:t>全球</a:t>
            </a:r>
            <a:r>
              <a:rPr lang="zh-CN" altLang="en-US" dirty="0"/>
              <a:t>化石燃料燃烧产生的二氧化碳第一大</a:t>
            </a:r>
            <a:r>
              <a:rPr lang="zh-CN" altLang="en-US" i="1" dirty="0"/>
              <a:t>排放</a:t>
            </a:r>
            <a:r>
              <a:rPr lang="zh-CN" altLang="en-US" dirty="0"/>
              <a:t>量，</a:t>
            </a:r>
            <a:r>
              <a:rPr lang="zh-CN" altLang="en-US" sz="1200" b="0" kern="0" dirty="0">
                <a:solidFill>
                  <a:srgbClr val="FFC000"/>
                </a:solidFill>
              </a:rPr>
              <a:t>也是导致气候变化的重要原因之一；</a:t>
            </a:r>
            <a:r>
              <a:rPr lang="en-US" altLang="zh-CN" sz="1200" b="0" kern="0" dirty="0">
                <a:solidFill>
                  <a:srgbClr val="FFC000"/>
                </a:solidFill>
              </a:rPr>
              <a:t>(pm2.5,</a:t>
            </a:r>
            <a:r>
              <a:rPr lang="zh-CN" altLang="en-US" sz="1200" b="0" kern="0" dirty="0">
                <a:solidFill>
                  <a:srgbClr val="FFC000"/>
                </a:solidFill>
              </a:rPr>
              <a:t>优</a:t>
            </a:r>
            <a:r>
              <a:rPr lang="en-US" altLang="zh-CN" sz="1200" b="0" kern="0" dirty="0">
                <a:solidFill>
                  <a:srgbClr val="FFC000"/>
                </a:solidFill>
              </a:rPr>
              <a:t>&lt;50;</a:t>
            </a:r>
            <a:r>
              <a:rPr lang="zh-CN" altLang="en-US" sz="1200" b="0" kern="0" dirty="0">
                <a:solidFill>
                  <a:srgbClr val="FFC000"/>
                </a:solidFill>
              </a:rPr>
              <a:t>良</a:t>
            </a:r>
            <a:r>
              <a:rPr lang="en-US" altLang="zh-CN" sz="1200" b="0" kern="0" dirty="0">
                <a:solidFill>
                  <a:srgbClr val="FFC000"/>
                </a:solidFill>
              </a:rPr>
              <a:t>50-100;</a:t>
            </a:r>
            <a:r>
              <a:rPr lang="zh-CN" altLang="en-US" sz="1200" b="0" kern="0" dirty="0">
                <a:solidFill>
                  <a:srgbClr val="FFC000"/>
                </a:solidFill>
              </a:rPr>
              <a:t> </a:t>
            </a:r>
            <a:r>
              <a:rPr lang="en-US" altLang="zh-CN" sz="1200" b="0" kern="0" dirty="0">
                <a:solidFill>
                  <a:srgbClr val="FFC000"/>
                </a:solidFill>
              </a:rPr>
              <a:t>100-200</a:t>
            </a:r>
            <a:r>
              <a:rPr lang="zh-CN" altLang="en-US" sz="1200" b="0" kern="0" dirty="0">
                <a:solidFill>
                  <a:srgbClr val="FFC000"/>
                </a:solidFill>
              </a:rPr>
              <a:t>；</a:t>
            </a:r>
            <a:r>
              <a:rPr lang="en-US" altLang="zh-CN" sz="1200" b="0" kern="0" dirty="0">
                <a:solidFill>
                  <a:srgbClr val="FFC000"/>
                </a:solidFill>
              </a:rPr>
              <a:t>200-300</a:t>
            </a:r>
            <a:r>
              <a:rPr lang="zh-CN" altLang="en-US" sz="1200" b="0" kern="0" dirty="0">
                <a:solidFill>
                  <a:srgbClr val="FFC000"/>
                </a:solidFill>
              </a:rPr>
              <a:t>；严重污染</a:t>
            </a:r>
            <a:r>
              <a:rPr lang="en-US" altLang="zh-CN" sz="1200" b="0" kern="0" dirty="0">
                <a:solidFill>
                  <a:srgbClr val="FFC000"/>
                </a:solidFill>
              </a:rPr>
              <a:t>300</a:t>
            </a:r>
            <a:r>
              <a:rPr lang="zh-CN" altLang="en-US" sz="1200" b="0" kern="0" dirty="0">
                <a:solidFill>
                  <a:srgbClr val="FFC000"/>
                </a:solidFill>
              </a:rPr>
              <a:t>以上</a:t>
            </a:r>
            <a:r>
              <a:rPr lang="en-US" altLang="zh-CN" sz="1200" b="0" kern="0" dirty="0">
                <a:solidFill>
                  <a:srgbClr val="FFC000"/>
                </a:solidFill>
              </a:rPr>
              <a:t>)</a:t>
            </a:r>
          </a:p>
          <a:p>
            <a:r>
              <a:rPr lang="en-US" altLang="zh-CN" dirty="0"/>
              <a:t>2013</a:t>
            </a:r>
            <a:r>
              <a:rPr lang="zh-CN" altLang="en-US" dirty="0"/>
              <a:t>年</a:t>
            </a:r>
            <a:r>
              <a:rPr lang="en-US" altLang="zh-CN" dirty="0"/>
              <a:t>12</a:t>
            </a:r>
            <a:r>
              <a:rPr lang="zh-CN" altLang="en-US" dirty="0"/>
              <a:t>月</a:t>
            </a:r>
            <a:r>
              <a:rPr lang="en-US" altLang="zh-CN" dirty="0"/>
              <a:t>4</a:t>
            </a:r>
            <a:r>
              <a:rPr lang="zh-CN" altLang="en-US" dirty="0"/>
              <a:t>日早晨，江苏省大丰市浓雾弥漫，</a:t>
            </a:r>
            <a:r>
              <a:rPr lang="en-US" altLang="zh-CN" dirty="0"/>
              <a:t>30</a:t>
            </a:r>
            <a:r>
              <a:rPr lang="zh-CN" altLang="en-US" dirty="0"/>
              <a:t>米外白色一片，</a:t>
            </a:r>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2</a:t>
            </a:fld>
            <a:endParaRPr lang="en-US" altLang="zh-CN"/>
          </a:p>
        </p:txBody>
      </p:sp>
    </p:spTree>
    <p:extLst>
      <p:ext uri="{BB962C8B-B14F-4D97-AF65-F5344CB8AC3E}">
        <p14:creationId xmlns:p14="http://schemas.microsoft.com/office/powerpoint/2010/main" val="109060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济南的</a:t>
            </a:r>
            <a:r>
              <a:rPr lang="en-US" altLang="zh-CN" dirty="0"/>
              <a:t>BRT</a:t>
            </a:r>
            <a:r>
              <a:rPr lang="zh-CN" altLang="en-US" dirty="0"/>
              <a:t>已经建成了</a:t>
            </a:r>
            <a:r>
              <a:rPr lang="en-US" altLang="zh-CN" dirty="0"/>
              <a:t>7</a:t>
            </a:r>
            <a:r>
              <a:rPr lang="zh-CN" altLang="en-US" dirty="0"/>
              <a:t>条线，而长沙也正在规划和建设万家丽路和韶山路两条</a:t>
            </a:r>
            <a:r>
              <a:rPr lang="en-US" altLang="zh-CN" dirty="0"/>
              <a:t>BRT</a:t>
            </a:r>
            <a:r>
              <a:rPr lang="zh-CN" altLang="en-US" dirty="0"/>
              <a:t>线路。</a:t>
            </a:r>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4</a:t>
            </a:fld>
            <a:endParaRPr lang="en-US" altLang="zh-CN"/>
          </a:p>
        </p:txBody>
      </p:sp>
    </p:spTree>
    <p:extLst>
      <p:ext uri="{BB962C8B-B14F-4D97-AF65-F5344CB8AC3E}">
        <p14:creationId xmlns:p14="http://schemas.microsoft.com/office/powerpoint/2010/main" val="3771960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在初期（上世纪六十年代）车辆信息、交通状态和信号设备状态等基础数据的缺乏；优先判决不是依赖于公交车辆和社会车辆延误情况，而是取决于公交车辆存在情况；</a:t>
            </a:r>
            <a:endParaRPr lang="en-US" altLang="zh-CN"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8</a:t>
            </a:fld>
            <a:endParaRPr lang="en-US" altLang="zh-CN"/>
          </a:p>
        </p:txBody>
      </p:sp>
    </p:spTree>
    <p:extLst>
      <p:ext uri="{BB962C8B-B14F-4D97-AF65-F5344CB8AC3E}">
        <p14:creationId xmlns:p14="http://schemas.microsoft.com/office/powerpoint/2010/main" val="109409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CFF130-A4CB-4113-9AD1-B573CF061098}" type="slidenum">
              <a:rPr lang="en-US" altLang="zh-CN" smtClean="0"/>
              <a:pPr/>
              <a:t>9</a:t>
            </a:fld>
            <a:endParaRPr lang="en-US" altLang="zh-CN"/>
          </a:p>
        </p:txBody>
      </p:sp>
    </p:spTree>
    <p:extLst>
      <p:ext uri="{BB962C8B-B14F-4D97-AF65-F5344CB8AC3E}">
        <p14:creationId xmlns:p14="http://schemas.microsoft.com/office/powerpoint/2010/main" val="171080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dirty="0"/>
              <a:t>相互之间没有</a:t>
            </a:r>
            <a:r>
              <a:rPr lang="zh-CN" altLang="en-US" dirty="0"/>
              <a:t>必然</a:t>
            </a:r>
            <a:r>
              <a:rPr lang="zh-CN" altLang="zh-CN" dirty="0"/>
              <a:t>的联系。因为路网结构和交通模式的多样性、复杂性，两类绿波带可能会产生相位差冲突。所以，为了综合协调公交车辆乘客和社会车辆使用者的需求，以降低整条干道上的总人均延误为目的，设计综合绿波带（</a:t>
            </a:r>
            <a:r>
              <a:rPr lang="en-US" altLang="zh-CN" dirty="0"/>
              <a:t>Integrated multi-bus-band</a:t>
            </a:r>
            <a:r>
              <a:rPr lang="zh-CN" altLang="zh-CN" dirty="0"/>
              <a:t>，简称</a:t>
            </a:r>
            <a:r>
              <a:rPr lang="en-US" altLang="zh-CN" dirty="0"/>
              <a:t>IMBB</a:t>
            </a:r>
            <a:r>
              <a:rPr lang="zh-CN" altLang="zh-CN" dirty="0"/>
              <a:t>）协调控制，将传统以车流设计为主的常规绿波带，扩展到以乘客流设计为主的综合绿波带。</a:t>
            </a:r>
            <a:endParaRPr lang="en-US" altLang="zh-CN" dirty="0"/>
          </a:p>
          <a:p>
            <a:r>
              <a:rPr lang="en-US" altLang="zh-CN" sz="1200" kern="1200" dirty="0">
                <a:solidFill>
                  <a:schemeClr val="tx1"/>
                </a:solidFill>
                <a:effectLst/>
                <a:latin typeface="Times" pitchFamily="18" charset="0"/>
                <a:ea typeface="+mn-ea"/>
                <a:cs typeface="+mn-cs"/>
              </a:rPr>
              <a:t>occTi,i+1</a:t>
            </a:r>
            <a:r>
              <a:rPr lang="zh-CN" altLang="zh-CN" sz="1200" kern="1200" dirty="0">
                <a:solidFill>
                  <a:schemeClr val="tx1"/>
                </a:solidFill>
                <a:effectLst/>
                <a:latin typeface="Times" pitchFamily="18" charset="0"/>
                <a:ea typeface="+mn-ea"/>
                <a:cs typeface="+mn-cs"/>
              </a:rPr>
              <a:t>每小时内公交站台被占用的时间</a:t>
            </a:r>
            <a:endParaRPr lang="zh-CN" altLang="en-US" dirty="0"/>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16</a:t>
            </a:fld>
            <a:endParaRPr lang="en-US" altLang="zh-CN"/>
          </a:p>
        </p:txBody>
      </p:sp>
    </p:spTree>
    <p:extLst>
      <p:ext uri="{BB962C8B-B14F-4D97-AF65-F5344CB8AC3E}">
        <p14:creationId xmlns:p14="http://schemas.microsoft.com/office/powerpoint/2010/main" val="270956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dirty="0"/>
              <a:t>两条绿波带在路口间的外部相位差必须保持一致</a:t>
            </a:r>
            <a:endParaRPr lang="en-US" altLang="zh-CN" dirty="0"/>
          </a:p>
          <a:p>
            <a:r>
              <a:rPr lang="zh-CN" altLang="zh-CN" dirty="0"/>
              <a:t>的目标是要实现传统绿波带和公交绿波带均达到最大化，</a:t>
            </a:r>
            <a:endParaRPr lang="en-US" dirty="0"/>
          </a:p>
        </p:txBody>
      </p:sp>
      <p:sp>
        <p:nvSpPr>
          <p:cNvPr id="4" name="Slide Number Placeholder 3"/>
          <p:cNvSpPr>
            <a:spLocks noGrp="1"/>
          </p:cNvSpPr>
          <p:nvPr>
            <p:ph type="sldNum" sz="quarter" idx="10"/>
          </p:nvPr>
        </p:nvSpPr>
        <p:spPr/>
        <p:txBody>
          <a:bodyPr/>
          <a:lstStyle/>
          <a:p>
            <a:fld id="{64CFF130-A4CB-4113-9AD1-B573CF061098}" type="slidenum">
              <a:rPr lang="en-US" altLang="zh-CN" smtClean="0"/>
              <a:pPr/>
              <a:t>17</a:t>
            </a:fld>
            <a:endParaRPr lang="en-US" altLang="zh-CN"/>
          </a:p>
        </p:txBody>
      </p:sp>
    </p:spTree>
    <p:extLst>
      <p:ext uri="{BB962C8B-B14F-4D97-AF65-F5344CB8AC3E}">
        <p14:creationId xmlns:p14="http://schemas.microsoft.com/office/powerpoint/2010/main" val="332982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Times" pitchFamily="18" charset="0"/>
                <a:ea typeface="+mn-ea"/>
                <a:cs typeface="+mn-cs"/>
              </a:rPr>
              <a:t>2.74</a:t>
            </a:r>
            <a:r>
              <a:rPr lang="zh-CN" altLang="en-US" sz="1200" kern="1200" dirty="0">
                <a:solidFill>
                  <a:schemeClr val="tx1"/>
                </a:solidFill>
                <a:effectLst/>
                <a:latin typeface="Times" pitchFamily="18" charset="0"/>
                <a:ea typeface="+mn-ea"/>
                <a:cs typeface="+mn-cs"/>
              </a:rPr>
              <a:t>公里，</a:t>
            </a:r>
            <a:r>
              <a:rPr lang="zh-CN" altLang="zh-CN" sz="1200" kern="1200" dirty="0">
                <a:solidFill>
                  <a:schemeClr val="tx1"/>
                </a:solidFill>
                <a:effectLst/>
                <a:latin typeface="Times" pitchFamily="18" charset="0"/>
                <a:ea typeface="+mn-ea"/>
                <a:cs typeface="+mn-cs"/>
              </a:rPr>
              <a:t>济南市经十路是市内东西向的交通主干道，社会车辆和公交车辆均比较多，交通拥堵较为严重。因此以该干道为研究基础，重点分析舜耕路至山大路一段，利用</a:t>
            </a:r>
            <a:r>
              <a:rPr lang="en-US" altLang="zh-CN" sz="1200" kern="1200" dirty="0">
                <a:solidFill>
                  <a:schemeClr val="tx1"/>
                </a:solidFill>
                <a:effectLst/>
                <a:latin typeface="Times" pitchFamily="18" charset="0"/>
                <a:ea typeface="+mn-ea"/>
                <a:cs typeface="+mn-cs"/>
              </a:rPr>
              <a:t>VISSIM</a:t>
            </a:r>
            <a:r>
              <a:rPr lang="zh-CN" altLang="zh-CN" sz="1200" kern="1200" dirty="0">
                <a:solidFill>
                  <a:schemeClr val="tx1"/>
                </a:solidFill>
                <a:effectLst/>
                <a:latin typeface="Times" pitchFamily="18" charset="0"/>
                <a:ea typeface="+mn-ea"/>
                <a:cs typeface="+mn-cs"/>
              </a:rPr>
              <a:t>仿真对比分析各类干道协调控制方法。在仿真过程中，模拟的路网结构和交通需求如下：</a:t>
            </a:r>
          </a:p>
          <a:p>
            <a:pPr lvl="0"/>
            <a:r>
              <a:rPr lang="zh-CN" altLang="zh-CN" sz="1200" kern="1200" dirty="0">
                <a:solidFill>
                  <a:schemeClr val="tx1"/>
                </a:solidFill>
                <a:effectLst/>
                <a:latin typeface="Times" pitchFamily="18" charset="0"/>
                <a:ea typeface="+mn-ea"/>
                <a:cs typeface="+mn-cs"/>
              </a:rPr>
              <a:t>路段结构为双向</a:t>
            </a:r>
            <a:r>
              <a:rPr lang="en-US" altLang="zh-CN" sz="1200" kern="1200" dirty="0">
                <a:solidFill>
                  <a:schemeClr val="tx1"/>
                </a:solidFill>
                <a:effectLst/>
                <a:latin typeface="Times" pitchFamily="18" charset="0"/>
                <a:ea typeface="+mn-ea"/>
                <a:cs typeface="+mn-cs"/>
              </a:rPr>
              <a:t>8</a:t>
            </a:r>
            <a:r>
              <a:rPr lang="zh-CN" altLang="zh-CN" sz="1200" kern="1200" dirty="0">
                <a:solidFill>
                  <a:schemeClr val="tx1"/>
                </a:solidFill>
                <a:effectLst/>
                <a:latin typeface="Times" pitchFamily="18" charset="0"/>
                <a:ea typeface="+mn-ea"/>
                <a:cs typeface="+mn-cs"/>
              </a:rPr>
              <a:t>车道，其中有两条路侧公交专用道，没有与社会车辆进行物理隔离；</a:t>
            </a:r>
          </a:p>
          <a:p>
            <a:pPr lvl="0"/>
            <a:r>
              <a:rPr lang="zh-CN" altLang="zh-CN" sz="1200" kern="1200" dirty="0">
                <a:solidFill>
                  <a:schemeClr val="tx1"/>
                </a:solidFill>
                <a:effectLst/>
                <a:latin typeface="Times" pitchFamily="18" charset="0"/>
                <a:ea typeface="+mn-ea"/>
                <a:cs typeface="+mn-cs"/>
              </a:rPr>
              <a:t>仿真网络中，模拟的测试路段包含</a:t>
            </a:r>
            <a:r>
              <a:rPr lang="en-US" altLang="zh-CN" sz="1200" kern="1200" dirty="0">
                <a:solidFill>
                  <a:schemeClr val="tx1"/>
                </a:solidFill>
                <a:effectLst/>
                <a:latin typeface="Times" pitchFamily="18" charset="0"/>
                <a:ea typeface="+mn-ea"/>
                <a:cs typeface="+mn-cs"/>
              </a:rPr>
              <a:t>6</a:t>
            </a:r>
            <a:r>
              <a:rPr lang="zh-CN" altLang="zh-CN" sz="1200" kern="1200" dirty="0">
                <a:solidFill>
                  <a:schemeClr val="tx1"/>
                </a:solidFill>
                <a:effectLst/>
                <a:latin typeface="Times" pitchFamily="18" charset="0"/>
                <a:ea typeface="+mn-ea"/>
                <a:cs typeface="+mn-cs"/>
              </a:rPr>
              <a:t>个信号交叉口，两个公交站台，如图</a:t>
            </a:r>
            <a:r>
              <a:rPr lang="en-US" altLang="zh-CN" sz="1200" kern="1200" dirty="0">
                <a:solidFill>
                  <a:schemeClr val="tx1"/>
                </a:solidFill>
                <a:effectLst/>
                <a:latin typeface="Times" pitchFamily="18" charset="0"/>
                <a:ea typeface="+mn-ea"/>
                <a:cs typeface="+mn-cs"/>
              </a:rPr>
              <a:t>6-5</a:t>
            </a:r>
            <a:r>
              <a:rPr lang="zh-CN" altLang="zh-CN" sz="1200" kern="1200" dirty="0">
                <a:solidFill>
                  <a:schemeClr val="tx1"/>
                </a:solidFill>
                <a:effectLst/>
                <a:latin typeface="Times" pitchFamily="18" charset="0"/>
                <a:ea typeface="+mn-ea"/>
                <a:cs typeface="+mn-cs"/>
              </a:rPr>
              <a:t>所示（图片来自于百度地图）；</a:t>
            </a:r>
          </a:p>
          <a:p>
            <a:pPr lvl="0"/>
            <a:r>
              <a:rPr lang="zh-CN" altLang="zh-CN" sz="1200" kern="1200" dirty="0">
                <a:solidFill>
                  <a:schemeClr val="tx1"/>
                </a:solidFill>
                <a:effectLst/>
                <a:latin typeface="Times" pitchFamily="18" charset="0"/>
                <a:ea typeface="+mn-ea"/>
                <a:cs typeface="+mn-cs"/>
              </a:rPr>
              <a:t>仿真网络中，公交车辆停站时间服从（</a:t>
            </a:r>
            <a:r>
              <a:rPr lang="en-US" altLang="zh-CN" sz="1200" kern="1200" dirty="0">
                <a:solidFill>
                  <a:schemeClr val="tx1"/>
                </a:solidFill>
                <a:effectLst/>
                <a:latin typeface="Times" pitchFamily="18" charset="0"/>
                <a:ea typeface="+mn-ea"/>
                <a:cs typeface="+mn-cs"/>
              </a:rPr>
              <a:t>4min, 0.16min</a:t>
            </a:r>
            <a:r>
              <a:rPr lang="en-US" altLang="zh-CN" sz="1200" kern="1200" baseline="30000" dirty="0">
                <a:solidFill>
                  <a:schemeClr val="tx1"/>
                </a:solidFill>
                <a:effectLst/>
                <a:latin typeface="Times" pitchFamily="18" charset="0"/>
                <a:ea typeface="+mn-ea"/>
                <a:cs typeface="+mn-cs"/>
              </a:rPr>
              <a:t>2</a:t>
            </a:r>
            <a:r>
              <a:rPr lang="zh-CN" altLang="zh-CN" sz="1200" kern="1200" dirty="0">
                <a:solidFill>
                  <a:schemeClr val="tx1"/>
                </a:solidFill>
                <a:effectLst/>
                <a:latin typeface="Times" pitchFamily="18" charset="0"/>
                <a:ea typeface="+mn-ea"/>
                <a:cs typeface="+mn-cs"/>
              </a:rPr>
              <a:t>）正态分布；</a:t>
            </a:r>
          </a:p>
          <a:p>
            <a:pPr lvl="0"/>
            <a:r>
              <a:rPr lang="zh-CN" altLang="zh-CN" sz="1200" kern="1200" dirty="0">
                <a:solidFill>
                  <a:schemeClr val="tx1"/>
                </a:solidFill>
                <a:effectLst/>
                <a:latin typeface="Times" pitchFamily="18" charset="0"/>
                <a:ea typeface="+mn-ea"/>
                <a:cs typeface="+mn-cs"/>
              </a:rPr>
              <a:t>仿真网络中，单方向模拟</a:t>
            </a:r>
            <a:r>
              <a:rPr lang="en-US" altLang="zh-CN" sz="1200" kern="1200" dirty="0">
                <a:solidFill>
                  <a:schemeClr val="tx1"/>
                </a:solidFill>
                <a:effectLst/>
                <a:latin typeface="Times" pitchFamily="18" charset="0"/>
                <a:ea typeface="+mn-ea"/>
                <a:cs typeface="+mn-cs"/>
              </a:rPr>
              <a:t>6</a:t>
            </a:r>
            <a:r>
              <a:rPr lang="zh-CN" altLang="zh-CN" sz="1200" kern="1200" dirty="0">
                <a:solidFill>
                  <a:schemeClr val="tx1"/>
                </a:solidFill>
                <a:effectLst/>
                <a:latin typeface="Times" pitchFamily="18" charset="0"/>
                <a:ea typeface="+mn-ea"/>
                <a:cs typeface="+mn-cs"/>
              </a:rPr>
              <a:t>条公交线路贯穿整个路段，发车间隔约为</a:t>
            </a:r>
            <a:r>
              <a:rPr lang="en-US" altLang="zh-CN" sz="1200" kern="1200" dirty="0">
                <a:solidFill>
                  <a:schemeClr val="tx1"/>
                </a:solidFill>
                <a:effectLst/>
                <a:latin typeface="Times" pitchFamily="18" charset="0"/>
                <a:ea typeface="+mn-ea"/>
                <a:cs typeface="+mn-cs"/>
              </a:rPr>
              <a:t>4</a:t>
            </a:r>
            <a:r>
              <a:rPr lang="zh-CN" altLang="zh-CN" sz="1200" kern="1200" dirty="0">
                <a:solidFill>
                  <a:schemeClr val="tx1"/>
                </a:solidFill>
                <a:effectLst/>
                <a:latin typeface="Times" pitchFamily="18" charset="0"/>
                <a:ea typeface="+mn-ea"/>
                <a:cs typeface="+mn-cs"/>
              </a:rPr>
              <a:t>分钟；</a:t>
            </a:r>
          </a:p>
          <a:p>
            <a:pPr lvl="0"/>
            <a:r>
              <a:rPr lang="zh-CN" altLang="zh-CN" sz="1200" kern="1200" dirty="0">
                <a:solidFill>
                  <a:schemeClr val="tx1"/>
                </a:solidFill>
                <a:effectLst/>
                <a:latin typeface="Times" pitchFamily="18" charset="0"/>
                <a:ea typeface="+mn-ea"/>
                <a:cs typeface="+mn-cs"/>
              </a:rPr>
              <a:t>仿真网络中，干道直行绿灯时间为：</a:t>
            </a:r>
            <a:r>
              <a:rPr lang="en-US" altLang="zh-CN" sz="1200" kern="1200" dirty="0">
                <a:solidFill>
                  <a:schemeClr val="tx1"/>
                </a:solidFill>
                <a:effectLst/>
                <a:latin typeface="Times" pitchFamily="18" charset="0"/>
                <a:ea typeface="+mn-ea"/>
                <a:cs typeface="+mn-cs"/>
              </a:rPr>
              <a:t>65s</a:t>
            </a:r>
            <a:r>
              <a:rPr lang="zh-CN" altLang="zh-CN" sz="1200" kern="1200" dirty="0">
                <a:solidFill>
                  <a:schemeClr val="tx1"/>
                </a:solidFill>
                <a:effectLst/>
                <a:latin typeface="Times" pitchFamily="18" charset="0"/>
                <a:ea typeface="+mn-ea"/>
                <a:cs typeface="+mn-cs"/>
              </a:rPr>
              <a:t>、</a:t>
            </a:r>
            <a:r>
              <a:rPr lang="en-US" altLang="zh-CN" sz="1200" kern="1200" dirty="0">
                <a:solidFill>
                  <a:schemeClr val="tx1"/>
                </a:solidFill>
                <a:effectLst/>
                <a:latin typeface="Times" pitchFamily="18" charset="0"/>
                <a:ea typeface="+mn-ea"/>
                <a:cs typeface="+mn-cs"/>
              </a:rPr>
              <a:t>75s</a:t>
            </a:r>
            <a:r>
              <a:rPr lang="zh-CN" altLang="zh-CN" sz="1200" kern="1200" dirty="0">
                <a:solidFill>
                  <a:schemeClr val="tx1"/>
                </a:solidFill>
                <a:effectLst/>
                <a:latin typeface="Times" pitchFamily="18" charset="0"/>
                <a:ea typeface="+mn-ea"/>
                <a:cs typeface="+mn-cs"/>
              </a:rPr>
              <a:t>、</a:t>
            </a:r>
            <a:r>
              <a:rPr lang="en-US" altLang="zh-CN" sz="1200" kern="1200" dirty="0">
                <a:solidFill>
                  <a:schemeClr val="tx1"/>
                </a:solidFill>
                <a:effectLst/>
                <a:latin typeface="Times" pitchFamily="18" charset="0"/>
                <a:ea typeface="+mn-ea"/>
                <a:cs typeface="+mn-cs"/>
              </a:rPr>
              <a:t>65s</a:t>
            </a:r>
            <a:r>
              <a:rPr lang="zh-CN" altLang="zh-CN" sz="1200" kern="1200" dirty="0">
                <a:solidFill>
                  <a:schemeClr val="tx1"/>
                </a:solidFill>
                <a:effectLst/>
                <a:latin typeface="Times" pitchFamily="18" charset="0"/>
                <a:ea typeface="+mn-ea"/>
                <a:cs typeface="+mn-cs"/>
              </a:rPr>
              <a:t>、</a:t>
            </a:r>
            <a:r>
              <a:rPr lang="en-US" altLang="zh-CN" sz="1200" kern="1200" dirty="0">
                <a:solidFill>
                  <a:schemeClr val="tx1"/>
                </a:solidFill>
                <a:effectLst/>
                <a:latin typeface="Times" pitchFamily="18" charset="0"/>
                <a:ea typeface="+mn-ea"/>
                <a:cs typeface="+mn-cs"/>
              </a:rPr>
              <a:t>75s</a:t>
            </a:r>
            <a:r>
              <a:rPr lang="zh-CN" altLang="zh-CN" sz="1200" kern="1200" dirty="0">
                <a:solidFill>
                  <a:schemeClr val="tx1"/>
                </a:solidFill>
                <a:effectLst/>
                <a:latin typeface="Times" pitchFamily="18" charset="0"/>
                <a:ea typeface="+mn-ea"/>
                <a:cs typeface="+mn-cs"/>
              </a:rPr>
              <a:t>、</a:t>
            </a:r>
            <a:r>
              <a:rPr lang="en-US" altLang="zh-CN" sz="1200" kern="1200" dirty="0">
                <a:solidFill>
                  <a:schemeClr val="tx1"/>
                </a:solidFill>
                <a:effectLst/>
                <a:latin typeface="Times" pitchFamily="18" charset="0"/>
                <a:ea typeface="+mn-ea"/>
                <a:cs typeface="+mn-cs"/>
              </a:rPr>
              <a:t>65s</a:t>
            </a:r>
            <a:r>
              <a:rPr lang="zh-CN" altLang="zh-CN" sz="1200" kern="1200" dirty="0">
                <a:solidFill>
                  <a:schemeClr val="tx1"/>
                </a:solidFill>
                <a:effectLst/>
                <a:latin typeface="Times" pitchFamily="18" charset="0"/>
                <a:ea typeface="+mn-ea"/>
                <a:cs typeface="+mn-cs"/>
              </a:rPr>
              <a:t>、</a:t>
            </a:r>
            <a:r>
              <a:rPr lang="en-US" altLang="zh-CN" sz="1200" kern="1200" dirty="0">
                <a:solidFill>
                  <a:schemeClr val="tx1"/>
                </a:solidFill>
                <a:effectLst/>
                <a:latin typeface="Times" pitchFamily="18" charset="0"/>
                <a:ea typeface="+mn-ea"/>
                <a:cs typeface="+mn-cs"/>
              </a:rPr>
              <a:t>65s</a:t>
            </a:r>
            <a:r>
              <a:rPr lang="zh-CN" altLang="zh-CN" sz="1200" kern="1200" dirty="0">
                <a:solidFill>
                  <a:schemeClr val="tx1"/>
                </a:solidFill>
                <a:effectLst/>
                <a:latin typeface="Times" pitchFamily="18" charset="0"/>
                <a:ea typeface="+mn-ea"/>
                <a:cs typeface="+mn-cs"/>
              </a:rPr>
              <a:t>，周期为</a:t>
            </a:r>
            <a:r>
              <a:rPr lang="en-US" altLang="zh-CN" sz="1200" kern="1200" dirty="0">
                <a:solidFill>
                  <a:schemeClr val="tx1"/>
                </a:solidFill>
                <a:effectLst/>
                <a:latin typeface="Times" pitchFamily="18" charset="0"/>
                <a:ea typeface="+mn-ea"/>
                <a:cs typeface="+mn-cs"/>
              </a:rPr>
              <a:t>160s</a:t>
            </a:r>
            <a:r>
              <a:rPr lang="zh-CN" altLang="zh-CN" sz="1200" kern="1200" dirty="0">
                <a:solidFill>
                  <a:schemeClr val="tx1"/>
                </a:solidFill>
                <a:effectLst/>
                <a:latin typeface="Times" pitchFamily="18" charset="0"/>
                <a:ea typeface="+mn-ea"/>
                <a:cs typeface="+mn-cs"/>
              </a:rPr>
              <a:t>；</a:t>
            </a:r>
          </a:p>
          <a:p>
            <a:pPr lvl="0"/>
            <a:r>
              <a:rPr lang="zh-CN" altLang="zh-CN" sz="1200" kern="1200" dirty="0">
                <a:solidFill>
                  <a:schemeClr val="tx1"/>
                </a:solidFill>
                <a:effectLst/>
                <a:latin typeface="Times" pitchFamily="18" charset="0"/>
                <a:ea typeface="+mn-ea"/>
                <a:cs typeface="+mn-cs"/>
              </a:rPr>
              <a:t>仿真网络中，车辆行驶速度服从</a:t>
            </a:r>
            <a:r>
              <a:rPr lang="en-US" altLang="zh-CN" sz="1200" kern="1200" dirty="0">
                <a:solidFill>
                  <a:schemeClr val="tx1"/>
                </a:solidFill>
                <a:effectLst/>
                <a:latin typeface="Times" pitchFamily="18" charset="0"/>
                <a:ea typeface="+mn-ea"/>
                <a:cs typeface="+mn-cs"/>
              </a:rPr>
              <a:t>[45km/h,55km/h]</a:t>
            </a:r>
            <a:r>
              <a:rPr lang="zh-CN" altLang="zh-CN" sz="1200" kern="1200" dirty="0">
                <a:solidFill>
                  <a:schemeClr val="tx1"/>
                </a:solidFill>
                <a:effectLst/>
                <a:latin typeface="Times" pitchFamily="18" charset="0"/>
                <a:ea typeface="+mn-ea"/>
                <a:cs typeface="+mn-cs"/>
              </a:rPr>
              <a:t>的均匀分布；</a:t>
            </a:r>
          </a:p>
          <a:p>
            <a:pPr lvl="0"/>
            <a:r>
              <a:rPr lang="zh-CN" altLang="zh-CN" sz="1200" kern="1200" dirty="0">
                <a:solidFill>
                  <a:schemeClr val="tx1"/>
                </a:solidFill>
                <a:effectLst/>
                <a:latin typeface="Times" pitchFamily="18" charset="0"/>
                <a:ea typeface="+mn-ea"/>
                <a:cs typeface="+mn-cs"/>
              </a:rPr>
              <a:t>假定每辆公交车平均载客</a:t>
            </a:r>
            <a:r>
              <a:rPr lang="en-US" altLang="zh-CN" sz="1200" kern="1200" dirty="0">
                <a:solidFill>
                  <a:schemeClr val="tx1"/>
                </a:solidFill>
                <a:effectLst/>
                <a:latin typeface="Times" pitchFamily="18" charset="0"/>
                <a:ea typeface="+mn-ea"/>
                <a:cs typeface="+mn-cs"/>
              </a:rPr>
              <a:t>30</a:t>
            </a:r>
            <a:r>
              <a:rPr lang="zh-CN" altLang="zh-CN" sz="1200" kern="1200" dirty="0">
                <a:solidFill>
                  <a:schemeClr val="tx1"/>
                </a:solidFill>
                <a:effectLst/>
                <a:latin typeface="Times" pitchFamily="18" charset="0"/>
                <a:ea typeface="+mn-ea"/>
                <a:cs typeface="+mn-cs"/>
              </a:rPr>
              <a:t>人，社会车辆载客</a:t>
            </a:r>
            <a:r>
              <a:rPr lang="en-US" altLang="zh-CN" sz="1200" kern="1200" dirty="0">
                <a:solidFill>
                  <a:schemeClr val="tx1"/>
                </a:solidFill>
                <a:effectLst/>
                <a:latin typeface="Times" pitchFamily="18" charset="0"/>
                <a:ea typeface="+mn-ea"/>
                <a:cs typeface="+mn-cs"/>
              </a:rPr>
              <a:t>1</a:t>
            </a:r>
            <a:r>
              <a:rPr lang="zh-CN" altLang="zh-CN" sz="1200" kern="1200" dirty="0">
                <a:solidFill>
                  <a:schemeClr val="tx1"/>
                </a:solidFill>
                <a:effectLst/>
                <a:latin typeface="Times" pitchFamily="18" charset="0"/>
                <a:ea typeface="+mn-ea"/>
                <a:cs typeface="+mn-cs"/>
              </a:rPr>
              <a:t>人，公交车和社会车辆时间价值相同；</a:t>
            </a:r>
          </a:p>
          <a:p>
            <a:pPr lvl="0"/>
            <a:r>
              <a:rPr lang="zh-CN" altLang="zh-CN" sz="1200" kern="1200" dirty="0">
                <a:solidFill>
                  <a:schemeClr val="tx1"/>
                </a:solidFill>
                <a:effectLst/>
                <a:latin typeface="Times" pitchFamily="18" charset="0"/>
                <a:ea typeface="+mn-ea"/>
                <a:cs typeface="+mn-cs"/>
              </a:rPr>
              <a:t>仿真网络中，干道方向的单车道最大交通需求设定约为</a:t>
            </a:r>
            <a:r>
              <a:rPr lang="en-US" altLang="zh-CN" sz="1200" kern="1200" dirty="0">
                <a:solidFill>
                  <a:schemeClr val="tx1"/>
                </a:solidFill>
                <a:effectLst/>
                <a:latin typeface="Times" pitchFamily="18" charset="0"/>
                <a:ea typeface="+mn-ea"/>
                <a:cs typeface="+mn-cs"/>
              </a:rPr>
              <a:t>860vehs/h</a:t>
            </a:r>
            <a:r>
              <a:rPr lang="zh-CN" altLang="zh-CN" sz="1200" kern="1200" dirty="0">
                <a:solidFill>
                  <a:schemeClr val="tx1"/>
                </a:solidFill>
                <a:effectLst/>
                <a:latin typeface="Times" pitchFamily="18" charset="0"/>
                <a:ea typeface="+mn-ea"/>
                <a:cs typeface="+mn-cs"/>
              </a:rPr>
              <a:t>；</a:t>
            </a:r>
          </a:p>
          <a:p>
            <a:r>
              <a:rPr lang="zh-CN" altLang="zh-CN" sz="1200" kern="1200" dirty="0">
                <a:solidFill>
                  <a:schemeClr val="tx1"/>
                </a:solidFill>
                <a:effectLst/>
                <a:latin typeface="Times" pitchFamily="18" charset="0"/>
                <a:ea typeface="+mn-ea"/>
                <a:cs typeface="+mn-cs"/>
              </a:rPr>
              <a:t>仿真时长为</a:t>
            </a:r>
            <a:r>
              <a:rPr lang="en-US" altLang="zh-CN" sz="1200" kern="1200" dirty="0">
                <a:solidFill>
                  <a:schemeClr val="tx1"/>
                </a:solidFill>
                <a:effectLst/>
                <a:latin typeface="Times" pitchFamily="18" charset="0"/>
                <a:ea typeface="+mn-ea"/>
                <a:cs typeface="+mn-cs"/>
              </a:rPr>
              <a:t>1</a:t>
            </a:r>
            <a:r>
              <a:rPr lang="zh-CN" altLang="zh-CN" sz="1200" kern="1200" dirty="0">
                <a:solidFill>
                  <a:schemeClr val="tx1"/>
                </a:solidFill>
                <a:effectLst/>
                <a:latin typeface="Times" pitchFamily="18" charset="0"/>
                <a:ea typeface="+mn-ea"/>
                <a:cs typeface="+mn-cs"/>
              </a:rPr>
              <a:t>小时，每种控制方法采用不同的随机种子连续仿真三次，避免随机误差。</a:t>
            </a:r>
            <a:endParaRPr lang="zh-CN" altLang="en-US" dirty="0"/>
          </a:p>
        </p:txBody>
      </p:sp>
      <p:sp>
        <p:nvSpPr>
          <p:cNvPr id="4" name="灯片编号占位符 3"/>
          <p:cNvSpPr>
            <a:spLocks noGrp="1"/>
          </p:cNvSpPr>
          <p:nvPr>
            <p:ph type="sldNum" sz="quarter" idx="10"/>
          </p:nvPr>
        </p:nvSpPr>
        <p:spPr/>
        <p:txBody>
          <a:bodyPr/>
          <a:lstStyle/>
          <a:p>
            <a:fld id="{64CFF130-A4CB-4113-9AD1-B573CF061098}" type="slidenum">
              <a:rPr lang="en-US" altLang="zh-CN" smtClean="0"/>
              <a:pPr/>
              <a:t>18</a:t>
            </a:fld>
            <a:endParaRPr lang="en-US" altLang="zh-CN"/>
          </a:p>
        </p:txBody>
      </p:sp>
    </p:spTree>
    <p:extLst>
      <p:ext uri="{BB962C8B-B14F-4D97-AF65-F5344CB8AC3E}">
        <p14:creationId xmlns:p14="http://schemas.microsoft.com/office/powerpoint/2010/main" val="2128182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 name="Picture 7" descr="http://www.pteg.net/NR/rdonlyres/E03E6952-F5C6-464A-96C6-F45DC76B6494/0/FastTram.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361" b="21338"/>
          <a:stretch/>
        </p:blipFill>
        <p:spPr bwMode="auto">
          <a:xfrm>
            <a:off x="4709160" y="2492043"/>
            <a:ext cx="4160520" cy="1203546"/>
          </a:xfrm>
          <a:prstGeom prst="parallelogram">
            <a:avLst>
              <a:gd name="adj" fmla="val 49924"/>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ctrTitle"/>
          </p:nvPr>
        </p:nvSpPr>
        <p:spPr>
          <a:xfrm>
            <a:off x="295275" y="1382713"/>
            <a:ext cx="8543925" cy="1055687"/>
          </a:xfrm>
        </p:spPr>
        <p:txBody>
          <a:bodyPr/>
          <a:lstStyle>
            <a:lvl1pPr>
              <a:defRPr sz="3600">
                <a:latin typeface="Times" pitchFamily="18" charset="0"/>
              </a:defRPr>
            </a:lvl1pPr>
          </a:lstStyle>
          <a:p>
            <a:r>
              <a:rPr lang="en-US" dirty="0"/>
              <a:t>Click to edit Master title style</a:t>
            </a:r>
          </a:p>
        </p:txBody>
      </p:sp>
      <p:sp>
        <p:nvSpPr>
          <p:cNvPr id="8196" name="Rectangle 4"/>
          <p:cNvSpPr>
            <a:spLocks noGrp="1" noChangeArrowheads="1"/>
          </p:cNvSpPr>
          <p:nvPr>
            <p:ph type="subTitle" idx="1"/>
          </p:nvPr>
        </p:nvSpPr>
        <p:spPr>
          <a:xfrm>
            <a:off x="1371600" y="4427538"/>
            <a:ext cx="6400800" cy="1752600"/>
          </a:xfrm>
        </p:spPr>
        <p:txBody>
          <a:bodyPr/>
          <a:lstStyle>
            <a:lvl1pPr marL="0" indent="0" algn="ctr">
              <a:buFont typeface="Arial" charset="0"/>
              <a:buNone/>
              <a:defRPr>
                <a:latin typeface="Times" pitchFamily="18" charset="0"/>
              </a:defRPr>
            </a:lvl1pPr>
          </a:lstStyle>
          <a:p>
            <a:r>
              <a:rPr lang="en-US"/>
              <a:t>Click to edit Master subtitle style</a:t>
            </a:r>
          </a:p>
        </p:txBody>
      </p:sp>
      <p:pic>
        <p:nvPicPr>
          <p:cNvPr id="8" name="Picture 2" descr="http://www.sdu.edu.cn/2010/images/top222.jpg"/>
          <p:cNvPicPr>
            <a:picLocks noChangeAspect="1" noChangeArrowheads="1"/>
          </p:cNvPicPr>
          <p:nvPr userDrawn="1"/>
        </p:nvPicPr>
        <p:blipFill>
          <a:blip r:embed="rId4">
            <a:extLst>
              <a:ext uri="{28A0092B-C50C-407E-A947-70E740481C1C}">
                <a14:useLocalDpi xmlns:a14="http://schemas.microsoft.com/office/drawing/2010/main" val="0"/>
              </a:ext>
            </a:extLst>
          </a:blip>
          <a:srcRect l="3999" t="39706" b="11929"/>
          <a:stretch>
            <a:fillRect/>
          </a:stretch>
        </p:blipFill>
        <p:spPr bwMode="auto">
          <a:xfrm>
            <a:off x="0" y="0"/>
            <a:ext cx="91440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319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5" name="Rectangle 17"/>
          <p:cNvSpPr>
            <a:spLocks noGrp="1" noChangeArrowheads="1"/>
          </p:cNvSpPr>
          <p:nvPr>
            <p:ph type="sldNum" sz="quarter" idx="11"/>
          </p:nvPr>
        </p:nvSpPr>
        <p:spPr/>
        <p:txBody>
          <a:bodyPr/>
          <a:lstStyle>
            <a:lvl1pPr>
              <a:defRPr/>
            </a:lvl1pPr>
          </a:lstStyle>
          <a:p>
            <a:fld id="{039EE9F2-27D0-458A-B8A7-9303D75286AF}" type="slidenum">
              <a:rPr lang="en-US" altLang="zh-CN"/>
              <a:pPr/>
              <a:t>‹#›</a:t>
            </a:fld>
            <a:endParaRPr lang="en-US" altLang="zh-CN"/>
          </a:p>
        </p:txBody>
      </p:sp>
    </p:spTree>
    <p:extLst>
      <p:ext uri="{BB962C8B-B14F-4D97-AF65-F5344CB8AC3E}">
        <p14:creationId xmlns:p14="http://schemas.microsoft.com/office/powerpoint/2010/main" val="2416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22098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477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5" name="Rectangle 17"/>
          <p:cNvSpPr>
            <a:spLocks noGrp="1" noChangeArrowheads="1"/>
          </p:cNvSpPr>
          <p:nvPr>
            <p:ph type="sldNum" sz="quarter" idx="11"/>
          </p:nvPr>
        </p:nvSpPr>
        <p:spPr/>
        <p:txBody>
          <a:bodyPr/>
          <a:lstStyle>
            <a:lvl1pPr>
              <a:defRPr/>
            </a:lvl1pPr>
          </a:lstStyle>
          <a:p>
            <a:fld id="{70D5BCE4-38D1-45BB-BFAE-39979B9873AB}" type="slidenum">
              <a:rPr lang="en-US" altLang="zh-CN"/>
              <a:pPr/>
              <a:t>‹#›</a:t>
            </a:fld>
            <a:endParaRPr lang="en-US" altLang="zh-CN"/>
          </a:p>
        </p:txBody>
      </p:sp>
    </p:spTree>
    <p:extLst>
      <p:ext uri="{BB962C8B-B14F-4D97-AF65-F5344CB8AC3E}">
        <p14:creationId xmlns:p14="http://schemas.microsoft.com/office/powerpoint/2010/main" val="977729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4" name="Rectangle 17"/>
          <p:cNvSpPr>
            <a:spLocks noGrp="1" noChangeArrowheads="1"/>
          </p:cNvSpPr>
          <p:nvPr>
            <p:ph type="sldNum" sz="quarter" idx="11"/>
          </p:nvPr>
        </p:nvSpPr>
        <p:spPr/>
        <p:txBody>
          <a:bodyPr/>
          <a:lstStyle>
            <a:lvl1pPr>
              <a:defRPr/>
            </a:lvl1pPr>
          </a:lstStyle>
          <a:p>
            <a:fld id="{18C2DEA3-628E-4599-A6F3-C1FD9CB986EB}" type="slidenum">
              <a:rPr lang="en-US" altLang="zh-CN"/>
              <a:pPr/>
              <a:t>‹#›</a:t>
            </a:fld>
            <a:endParaRPr lang="en-US" altLang="zh-CN"/>
          </a:p>
        </p:txBody>
      </p:sp>
    </p:spTree>
    <p:extLst>
      <p:ext uri="{BB962C8B-B14F-4D97-AF65-F5344CB8AC3E}">
        <p14:creationId xmlns:p14="http://schemas.microsoft.com/office/powerpoint/2010/main" val="49043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5"/>
          <p:cNvSpPr>
            <a:spLocks noGrp="1" noChangeArrowheads="1"/>
          </p:cNvSpPr>
          <p:nvPr>
            <p:ph type="ftr" sz="quarter" idx="10"/>
          </p:nvPr>
        </p:nvSpPr>
        <p:spPr>
          <a:xfrm>
            <a:off x="3761117" y="6180138"/>
            <a:ext cx="2825421" cy="619125"/>
          </a:xfrm>
          <a:ln/>
        </p:spPr>
        <p:txBody>
          <a:bodyPr/>
          <a:lstStyle>
            <a:lvl1pPr>
              <a:defRPr/>
            </a:lvl1pPr>
          </a:lstStyle>
          <a:p>
            <a:pPr>
              <a:defRPr/>
            </a:pPr>
            <a:r>
              <a:rPr lang="zh-CN" altLang="en-US" dirty="0"/>
              <a:t>控制科学与工程学院</a:t>
            </a:r>
            <a:endParaRPr lang="en-US" altLang="zh-CN" dirty="0"/>
          </a:p>
        </p:txBody>
      </p:sp>
      <p:sp>
        <p:nvSpPr>
          <p:cNvPr id="5" name="Rectangle 17"/>
          <p:cNvSpPr>
            <a:spLocks noGrp="1" noChangeArrowheads="1"/>
          </p:cNvSpPr>
          <p:nvPr>
            <p:ph type="sldNum" sz="quarter" idx="11"/>
          </p:nvPr>
        </p:nvSpPr>
        <p:spPr>
          <a:ln/>
        </p:spPr>
        <p:txBody>
          <a:bodyPr/>
          <a:lstStyle>
            <a:lvl1pPr>
              <a:defRPr/>
            </a:lvl1pPr>
          </a:lstStyle>
          <a:p>
            <a:fld id="{A184DC98-7490-4D9D-BE51-1D6EDC6F8454}" type="slidenum">
              <a:rPr lang="en-US" altLang="zh-CN"/>
              <a:pPr/>
              <a:t>‹#›</a:t>
            </a:fld>
            <a:endParaRPr lang="en-US" altLang="zh-CN"/>
          </a:p>
        </p:txBody>
      </p:sp>
    </p:spTree>
    <p:extLst>
      <p:ext uri="{BB962C8B-B14F-4D97-AF65-F5344CB8AC3E}">
        <p14:creationId xmlns:p14="http://schemas.microsoft.com/office/powerpoint/2010/main" val="295495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zh-CN" altLang="en-US" dirty="0"/>
              <a:t>控制科学与工程学院</a:t>
            </a:r>
            <a:endParaRPr lang="en-US" altLang="zh-CN" dirty="0"/>
          </a:p>
        </p:txBody>
      </p:sp>
      <p:sp>
        <p:nvSpPr>
          <p:cNvPr id="5" name="Rectangle 17"/>
          <p:cNvSpPr>
            <a:spLocks noGrp="1" noChangeArrowheads="1"/>
          </p:cNvSpPr>
          <p:nvPr>
            <p:ph type="sldNum" sz="quarter" idx="11"/>
          </p:nvPr>
        </p:nvSpPr>
        <p:spPr>
          <a:ln/>
        </p:spPr>
        <p:txBody>
          <a:bodyPr/>
          <a:lstStyle>
            <a:lvl1pPr>
              <a:defRPr/>
            </a:lvl1pPr>
          </a:lstStyle>
          <a:p>
            <a:fld id="{F21E3B26-835C-457E-91AD-9F207DAD4F4F}" type="slidenum">
              <a:rPr lang="en-US" altLang="zh-CN"/>
              <a:pPr/>
              <a:t>‹#›</a:t>
            </a:fld>
            <a:endParaRPr lang="en-US" altLang="zh-CN"/>
          </a:p>
        </p:txBody>
      </p:sp>
    </p:spTree>
    <p:extLst>
      <p:ext uri="{BB962C8B-B14F-4D97-AF65-F5344CB8AC3E}">
        <p14:creationId xmlns:p14="http://schemas.microsoft.com/office/powerpoint/2010/main" val="255174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200" y="1341438"/>
            <a:ext cx="4038600" cy="452596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41438"/>
            <a:ext cx="4038600" cy="452596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5"/>
          <p:cNvSpPr>
            <a:spLocks noGrp="1" noChangeArrowheads="1"/>
          </p:cNvSpPr>
          <p:nvPr>
            <p:ph type="ftr" sz="quarter" idx="10"/>
          </p:nvPr>
        </p:nvSpPr>
        <p:spPr>
          <a:ln/>
        </p:spPr>
        <p:txBody>
          <a:bodyPr/>
          <a:lstStyle>
            <a:lvl1pPr>
              <a:defRPr/>
            </a:lvl1pPr>
          </a:lstStyle>
          <a:p>
            <a:pPr>
              <a:defRPr/>
            </a:pPr>
            <a:r>
              <a:rPr lang="zh-CN" altLang="en-US" dirty="0"/>
              <a:t>控制科学与工程学院</a:t>
            </a:r>
            <a:endParaRPr lang="en-US" altLang="zh-CN" dirty="0"/>
          </a:p>
        </p:txBody>
      </p:sp>
      <p:sp>
        <p:nvSpPr>
          <p:cNvPr id="6" name="Rectangle 17"/>
          <p:cNvSpPr>
            <a:spLocks noGrp="1" noChangeArrowheads="1"/>
          </p:cNvSpPr>
          <p:nvPr>
            <p:ph type="sldNum" sz="quarter" idx="11"/>
          </p:nvPr>
        </p:nvSpPr>
        <p:spPr>
          <a:ln/>
        </p:spPr>
        <p:txBody>
          <a:bodyPr/>
          <a:lstStyle>
            <a:lvl1pPr>
              <a:defRPr/>
            </a:lvl1pPr>
          </a:lstStyle>
          <a:p>
            <a:fld id="{B3DE79A4-8D5E-4738-AFC9-CBA394D777A7}" type="slidenum">
              <a:rPr lang="en-US" altLang="zh-CN"/>
              <a:pPr/>
              <a:t>‹#›</a:t>
            </a:fld>
            <a:endParaRPr lang="en-US" altLang="zh-CN"/>
          </a:p>
        </p:txBody>
      </p:sp>
    </p:spTree>
    <p:extLst>
      <p:ext uri="{BB962C8B-B14F-4D97-AF65-F5344CB8AC3E}">
        <p14:creationId xmlns:p14="http://schemas.microsoft.com/office/powerpoint/2010/main" val="230695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ftr" sz="quarter" idx="10"/>
          </p:nvPr>
        </p:nvSpPr>
        <p:spPr>
          <a:ln/>
        </p:spPr>
        <p:txBody>
          <a:bodyPr/>
          <a:lstStyle>
            <a:lvl1pPr>
              <a:defRPr/>
            </a:lvl1pPr>
          </a:lstStyle>
          <a:p>
            <a:pPr>
              <a:defRPr/>
            </a:pPr>
            <a:r>
              <a:rPr lang="zh-CN" altLang="en-US" dirty="0"/>
              <a:t>控制科学与工程学院</a:t>
            </a:r>
            <a:endParaRPr lang="en-US" altLang="zh-CN" dirty="0"/>
          </a:p>
        </p:txBody>
      </p:sp>
      <p:sp>
        <p:nvSpPr>
          <p:cNvPr id="8" name="Rectangle 17"/>
          <p:cNvSpPr>
            <a:spLocks noGrp="1" noChangeArrowheads="1"/>
          </p:cNvSpPr>
          <p:nvPr>
            <p:ph type="sldNum" sz="quarter" idx="11"/>
          </p:nvPr>
        </p:nvSpPr>
        <p:spPr>
          <a:ln/>
        </p:spPr>
        <p:txBody>
          <a:bodyPr/>
          <a:lstStyle>
            <a:lvl1pPr>
              <a:defRPr/>
            </a:lvl1pPr>
          </a:lstStyle>
          <a:p>
            <a:fld id="{D3826D84-BD83-4C52-8434-F60B9BAE3624}" type="slidenum">
              <a:rPr lang="en-US" altLang="zh-CN"/>
              <a:pPr/>
              <a:t>‹#›</a:t>
            </a:fld>
            <a:endParaRPr lang="en-US" altLang="zh-CN"/>
          </a:p>
        </p:txBody>
      </p:sp>
    </p:spTree>
    <p:extLst>
      <p:ext uri="{BB962C8B-B14F-4D97-AF65-F5344CB8AC3E}">
        <p14:creationId xmlns:p14="http://schemas.microsoft.com/office/powerpoint/2010/main" val="43488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4" name="Rectangle 17"/>
          <p:cNvSpPr>
            <a:spLocks noGrp="1" noChangeArrowheads="1"/>
          </p:cNvSpPr>
          <p:nvPr>
            <p:ph type="sldNum" sz="quarter" idx="11"/>
          </p:nvPr>
        </p:nvSpPr>
        <p:spPr/>
        <p:txBody>
          <a:bodyPr/>
          <a:lstStyle>
            <a:lvl1pPr>
              <a:defRPr/>
            </a:lvl1pPr>
          </a:lstStyle>
          <a:p>
            <a:fld id="{7187A5B3-9971-444E-8808-84F3228E78CF}" type="slidenum">
              <a:rPr lang="en-US" altLang="zh-CN"/>
              <a:pPr/>
              <a:t>‹#›</a:t>
            </a:fld>
            <a:endParaRPr lang="en-US" altLang="zh-CN"/>
          </a:p>
        </p:txBody>
      </p:sp>
    </p:spTree>
    <p:extLst>
      <p:ext uri="{BB962C8B-B14F-4D97-AF65-F5344CB8AC3E}">
        <p14:creationId xmlns:p14="http://schemas.microsoft.com/office/powerpoint/2010/main" val="235201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3" name="Rectangle 17"/>
          <p:cNvSpPr>
            <a:spLocks noGrp="1" noChangeArrowheads="1"/>
          </p:cNvSpPr>
          <p:nvPr>
            <p:ph type="sldNum" sz="quarter" idx="11"/>
          </p:nvPr>
        </p:nvSpPr>
        <p:spPr/>
        <p:txBody>
          <a:bodyPr/>
          <a:lstStyle>
            <a:lvl1pPr>
              <a:defRPr/>
            </a:lvl1pPr>
          </a:lstStyle>
          <a:p>
            <a:fld id="{9B8BA43D-E1C8-43CE-A26C-4F846896A75A}" type="slidenum">
              <a:rPr lang="en-US" altLang="zh-CN"/>
              <a:pPr/>
              <a:t>‹#›</a:t>
            </a:fld>
            <a:endParaRPr lang="en-US" altLang="zh-CN"/>
          </a:p>
        </p:txBody>
      </p:sp>
    </p:spTree>
    <p:extLst>
      <p:ext uri="{BB962C8B-B14F-4D97-AF65-F5344CB8AC3E}">
        <p14:creationId xmlns:p14="http://schemas.microsoft.com/office/powerpoint/2010/main" val="301086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6" name="Rectangle 17"/>
          <p:cNvSpPr>
            <a:spLocks noGrp="1" noChangeArrowheads="1"/>
          </p:cNvSpPr>
          <p:nvPr>
            <p:ph type="sldNum" sz="quarter" idx="11"/>
          </p:nvPr>
        </p:nvSpPr>
        <p:spPr/>
        <p:txBody>
          <a:bodyPr/>
          <a:lstStyle>
            <a:lvl1pPr>
              <a:defRPr/>
            </a:lvl1pPr>
          </a:lstStyle>
          <a:p>
            <a:fld id="{A72052F6-6BFF-4391-9C45-C690CAF7E572}" type="slidenum">
              <a:rPr lang="en-US" altLang="zh-CN"/>
              <a:pPr/>
              <a:t>‹#›</a:t>
            </a:fld>
            <a:endParaRPr lang="en-US" altLang="zh-CN"/>
          </a:p>
        </p:txBody>
      </p:sp>
    </p:spTree>
    <p:extLst>
      <p:ext uri="{BB962C8B-B14F-4D97-AF65-F5344CB8AC3E}">
        <p14:creationId xmlns:p14="http://schemas.microsoft.com/office/powerpoint/2010/main" val="234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r>
              <a:rPr lang="zh-CN" altLang="en-US" dirty="0"/>
              <a:t>控制科学与工程学院</a:t>
            </a:r>
            <a:endParaRPr lang="en-US" altLang="zh-CN" dirty="0"/>
          </a:p>
        </p:txBody>
      </p:sp>
      <p:sp>
        <p:nvSpPr>
          <p:cNvPr id="6" name="Rectangle 17"/>
          <p:cNvSpPr>
            <a:spLocks noGrp="1" noChangeArrowheads="1"/>
          </p:cNvSpPr>
          <p:nvPr>
            <p:ph type="sldNum" sz="quarter" idx="11"/>
          </p:nvPr>
        </p:nvSpPr>
        <p:spPr/>
        <p:txBody>
          <a:bodyPr/>
          <a:lstStyle>
            <a:lvl1pPr>
              <a:defRPr/>
            </a:lvl1pPr>
          </a:lstStyle>
          <a:p>
            <a:fld id="{AE93643B-CAD7-4E5A-95F0-283086B8995A}" type="slidenum">
              <a:rPr lang="en-US" altLang="zh-CN"/>
              <a:pPr/>
              <a:t>‹#›</a:t>
            </a:fld>
            <a:endParaRPr lang="en-US" altLang="zh-CN"/>
          </a:p>
        </p:txBody>
      </p:sp>
    </p:spTree>
    <p:extLst>
      <p:ext uri="{BB962C8B-B14F-4D97-AF65-F5344CB8AC3E}">
        <p14:creationId xmlns:p14="http://schemas.microsoft.com/office/powerpoint/2010/main" val="329040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341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2"/>
          <p:cNvSpPr>
            <a:spLocks noGrp="1" noChangeArrowheads="1"/>
          </p:cNvSpPr>
          <p:nvPr>
            <p:ph type="title"/>
          </p:nvPr>
        </p:nvSpPr>
        <p:spPr bwMode="auto">
          <a:xfrm>
            <a:off x="152400" y="304800"/>
            <a:ext cx="8839200" cy="6858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1039" name="Rectangle 15"/>
          <p:cNvSpPr>
            <a:spLocks noGrp="1" noChangeArrowheads="1"/>
          </p:cNvSpPr>
          <p:nvPr>
            <p:ph type="ftr" sz="quarter" idx="3"/>
          </p:nvPr>
        </p:nvSpPr>
        <p:spPr bwMode="auto">
          <a:xfrm>
            <a:off x="3994030" y="6180138"/>
            <a:ext cx="2592508" cy="619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2000" b="0">
                <a:latin typeface="Times New Roman" pitchFamily="18" charset="0"/>
                <a:cs typeface="Times New Roman" pitchFamily="18" charset="0"/>
              </a:defRPr>
            </a:lvl1pPr>
          </a:lstStyle>
          <a:p>
            <a:pPr>
              <a:defRPr/>
            </a:pPr>
            <a:r>
              <a:rPr lang="zh-CN" altLang="en-US" dirty="0"/>
              <a:t>控制科学与工程学院</a:t>
            </a:r>
            <a:endParaRPr lang="en-US" dirty="0"/>
          </a:p>
        </p:txBody>
      </p:sp>
      <p:sp>
        <p:nvSpPr>
          <p:cNvPr id="1041" name="Rectangle 17"/>
          <p:cNvSpPr>
            <a:spLocks noGrp="1" noChangeArrowheads="1"/>
          </p:cNvSpPr>
          <p:nvPr>
            <p:ph type="sldNum" sz="quarter" idx="4"/>
          </p:nvPr>
        </p:nvSpPr>
        <p:spPr bwMode="auto">
          <a:xfrm>
            <a:off x="6883400" y="62611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pitchFamily="18" charset="0"/>
                <a:ea typeface="宋体" charset="-122"/>
                <a:cs typeface="Times New Roman" pitchFamily="18" charset="0"/>
              </a:defRPr>
            </a:lvl1pPr>
          </a:lstStyle>
          <a:p>
            <a:fld id="{2F9CD1D8-1594-4173-B254-91DF341305E7}" type="slidenum">
              <a:rPr lang="en-US" altLang="zh-CN" smtClean="0"/>
              <a:pPr/>
              <a:t>‹#›</a:t>
            </a:fld>
            <a:endParaRPr lang="en-US" altLang="zh-CN"/>
          </a:p>
        </p:txBody>
      </p:sp>
      <p:pic>
        <p:nvPicPr>
          <p:cNvPr id="7" name="Picture 2" descr="G:\jinshankuaipan\我的照片\山东大学图标2.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82" y="6133377"/>
            <a:ext cx="2268000" cy="70499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94" r:id="rId1"/>
    <p:sldLayoutId id="2147483790" r:id="rId2"/>
    <p:sldLayoutId id="2147483791" r:id="rId3"/>
    <p:sldLayoutId id="2147483792" r:id="rId4"/>
    <p:sldLayoutId id="2147483793" r:id="rId5"/>
    <p:sldLayoutId id="2147483795" r:id="rId6"/>
    <p:sldLayoutId id="2147483796" r:id="rId7"/>
    <p:sldLayoutId id="2147483797" r:id="rId8"/>
    <p:sldLayoutId id="2147483798" r:id="rId9"/>
    <p:sldLayoutId id="2147483799" r:id="rId10"/>
    <p:sldLayoutId id="2147483800" r:id="rId11"/>
    <p:sldLayoutId id="2147483801" r:id="rId12"/>
  </p:sldLayoutIdLst>
  <p:hf hdr="0" dt="0"/>
  <p:txStyles>
    <p:titleStyle>
      <a:lvl1pPr algn="l" rtl="0" eaLnBrk="0" fontAlgn="base" hangingPunct="0">
        <a:spcBef>
          <a:spcPct val="0"/>
        </a:spcBef>
        <a:spcAft>
          <a:spcPct val="0"/>
        </a:spcAft>
        <a:defRPr sz="2400" b="1">
          <a:solidFill>
            <a:schemeClr val="bg1"/>
          </a:solidFill>
          <a:latin typeface="Times New Roman" pitchFamily="18" charset="0"/>
          <a:ea typeface="+mj-ea"/>
          <a:cs typeface="Times New Roman" pitchFamily="18" charset="0"/>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rgbClr val="006600"/>
        </a:buClr>
        <a:buFont typeface="Arial" charset="0"/>
        <a:buChar char="●"/>
        <a:defRPr sz="3200">
          <a:solidFill>
            <a:srgbClr val="00660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rgbClr val="006600"/>
        </a:buClr>
        <a:buFont typeface="Wingdings" pitchFamily="2" charset="2"/>
        <a:buChar char="§"/>
        <a:defRPr sz="2800">
          <a:solidFill>
            <a:srgbClr val="00660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rgbClr val="006600"/>
        </a:buClr>
        <a:buFont typeface="Wingdings" pitchFamily="2" charset="2"/>
        <a:buChar char="v"/>
        <a:defRPr sz="2400">
          <a:solidFill>
            <a:srgbClr val="00660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rgbClr val="006600"/>
        </a:buClr>
        <a:buFont typeface="Wingdings" pitchFamily="2" charset="2"/>
        <a:buChar char="§"/>
        <a:defRPr sz="2000">
          <a:solidFill>
            <a:srgbClr val="00660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rgbClr val="006600"/>
        </a:buClr>
        <a:buFont typeface="Wingdings" pitchFamily="2" charset="2"/>
        <a:buChar char="v"/>
        <a:defRPr sz="1600">
          <a:solidFill>
            <a:srgbClr val="006600"/>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6pPr>
      <a:lvl7pPr marL="29718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7pPr>
      <a:lvl8pPr marL="34290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8pPr>
      <a:lvl9pPr marL="38862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3" name="内容占位符 2"/>
          <p:cNvSpPr>
            <a:spLocks noGrp="1"/>
          </p:cNvSpPr>
          <p:nvPr>
            <p:ph idx="1"/>
          </p:nvPr>
        </p:nvSpPr>
        <p:spPr>
          <a:xfrm>
            <a:off x="447869" y="1266790"/>
            <a:ext cx="8229600" cy="4525962"/>
          </a:xfrm>
        </p:spPr>
        <p:txBody>
          <a:bodyPr/>
          <a:lstStyle/>
          <a:p>
            <a:r>
              <a:rPr lang="zh-CN" altLang="en-US" dirty="0">
                <a:solidFill>
                  <a:srgbClr val="0000FF"/>
                </a:solidFill>
              </a:rPr>
              <a:t>城市交通拥堵日益加剧，</a:t>
            </a:r>
            <a:r>
              <a:rPr lang="zh-CN" altLang="zh-CN" dirty="0">
                <a:solidFill>
                  <a:srgbClr val="0000FF"/>
                </a:solidFill>
              </a:rPr>
              <a:t>拥堵</a:t>
            </a:r>
            <a:r>
              <a:rPr lang="zh-CN" altLang="en-US" dirty="0">
                <a:solidFill>
                  <a:srgbClr val="0000FF"/>
                </a:solidFill>
              </a:rPr>
              <a:t>成本逐渐持续</a:t>
            </a:r>
            <a:r>
              <a:rPr lang="zh-CN" altLang="zh-CN" dirty="0">
                <a:solidFill>
                  <a:srgbClr val="0000FF"/>
                </a:solidFill>
              </a:rPr>
              <a:t>增加</a:t>
            </a:r>
            <a:endParaRPr lang="en-US" altLang="zh-CN" dirty="0">
              <a:solidFill>
                <a:srgbClr val="0000FF"/>
              </a:solidFill>
            </a:endParaRPr>
          </a:p>
          <a:p>
            <a:endParaRPr lang="en-US" altLang="zh-CN"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0</a:t>
            </a:fld>
            <a:endParaRPr lang="en-US" altLang="zh-CN"/>
          </a:p>
        </p:txBody>
      </p:sp>
      <p:grpSp>
        <p:nvGrpSpPr>
          <p:cNvPr id="6" name="组合 7"/>
          <p:cNvGrpSpPr>
            <a:grpSpLocks/>
          </p:cNvGrpSpPr>
          <p:nvPr/>
        </p:nvGrpSpPr>
        <p:grpSpPr bwMode="auto">
          <a:xfrm>
            <a:off x="4068437" y="1864552"/>
            <a:ext cx="4286250" cy="2928938"/>
            <a:chOff x="3857620" y="1349360"/>
            <a:chExt cx="3452818" cy="2305065"/>
          </a:xfrm>
        </p:grpSpPr>
        <p:pic>
          <p:nvPicPr>
            <p:cNvPr id="7" name="Picture 4"/>
            <p:cNvPicPr>
              <a:picLocks noChangeAspect="1" noChangeArrowheads="1"/>
            </p:cNvPicPr>
            <p:nvPr/>
          </p:nvPicPr>
          <p:blipFill>
            <a:blip r:embed="rId3"/>
            <a:srcRect/>
            <a:stretch>
              <a:fillRect/>
            </a:stretch>
          </p:blipFill>
          <p:spPr bwMode="auto">
            <a:xfrm>
              <a:off x="3857625" y="1357313"/>
              <a:ext cx="3452813" cy="2297112"/>
            </a:xfrm>
            <a:prstGeom prst="rect">
              <a:avLst/>
            </a:prstGeom>
            <a:noFill/>
            <a:ln w="9525">
              <a:noFill/>
              <a:miter lim="800000"/>
              <a:headEnd/>
              <a:tailEnd/>
            </a:ln>
          </p:spPr>
        </p:pic>
        <p:sp>
          <p:nvSpPr>
            <p:cNvPr id="8" name="TextBox 5"/>
            <p:cNvSpPr txBox="1">
              <a:spLocks noChangeArrowheads="1"/>
            </p:cNvSpPr>
            <p:nvPr/>
          </p:nvSpPr>
          <p:spPr bwMode="auto">
            <a:xfrm>
              <a:off x="3857620" y="1349360"/>
              <a:ext cx="894211" cy="290663"/>
            </a:xfrm>
            <a:prstGeom prst="rect">
              <a:avLst/>
            </a:prstGeom>
            <a:solidFill>
              <a:srgbClr val="FFFF00"/>
            </a:solidFill>
            <a:ln w="9525">
              <a:noFill/>
              <a:miter lim="800000"/>
              <a:headEnd/>
              <a:tailEnd/>
            </a:ln>
          </p:spPr>
          <p:txBody>
            <a:bodyPr wrap="square">
              <a:spAutoFit/>
            </a:bodyPr>
            <a:lstStyle/>
            <a:p>
              <a:r>
                <a:rPr lang="zh-CN" altLang="en-US" dirty="0">
                  <a:solidFill>
                    <a:srgbClr val="0033CC"/>
                  </a:solidFill>
                </a:rPr>
                <a:t>北京环线</a:t>
              </a:r>
            </a:p>
          </p:txBody>
        </p:sp>
      </p:grpSp>
      <p:grpSp>
        <p:nvGrpSpPr>
          <p:cNvPr id="9" name="组合 8"/>
          <p:cNvGrpSpPr>
            <a:grpSpLocks/>
          </p:cNvGrpSpPr>
          <p:nvPr/>
        </p:nvGrpSpPr>
        <p:grpSpPr bwMode="auto">
          <a:xfrm>
            <a:off x="683903" y="1864552"/>
            <a:ext cx="3071813" cy="4195763"/>
            <a:chOff x="6143636" y="3000372"/>
            <a:chExt cx="2233612" cy="3363912"/>
          </a:xfrm>
        </p:grpSpPr>
        <p:pic>
          <p:nvPicPr>
            <p:cNvPr id="10" name="Picture 5"/>
            <p:cNvPicPr>
              <a:picLocks noChangeAspect="1" noChangeArrowheads="1"/>
            </p:cNvPicPr>
            <p:nvPr/>
          </p:nvPicPr>
          <p:blipFill>
            <a:blip r:embed="rId4"/>
            <a:srcRect/>
            <a:stretch>
              <a:fillRect/>
            </a:stretch>
          </p:blipFill>
          <p:spPr bwMode="auto">
            <a:xfrm>
              <a:off x="6143636" y="3000372"/>
              <a:ext cx="2233612" cy="3363912"/>
            </a:xfrm>
            <a:prstGeom prst="rect">
              <a:avLst/>
            </a:prstGeom>
            <a:noFill/>
            <a:ln w="9525">
              <a:noFill/>
              <a:miter lim="800000"/>
              <a:headEnd/>
              <a:tailEnd/>
            </a:ln>
          </p:spPr>
        </p:pic>
        <p:sp>
          <p:nvSpPr>
            <p:cNvPr id="11" name="TextBox 6"/>
            <p:cNvSpPr txBox="1">
              <a:spLocks noChangeArrowheads="1"/>
            </p:cNvSpPr>
            <p:nvPr/>
          </p:nvSpPr>
          <p:spPr bwMode="auto">
            <a:xfrm>
              <a:off x="6143637" y="3000372"/>
              <a:ext cx="571504" cy="296108"/>
            </a:xfrm>
            <a:prstGeom prst="rect">
              <a:avLst/>
            </a:prstGeom>
            <a:solidFill>
              <a:srgbClr val="FFFF00"/>
            </a:solidFill>
            <a:ln w="9525">
              <a:noFill/>
              <a:miter lim="800000"/>
              <a:headEnd/>
              <a:tailEnd/>
            </a:ln>
          </p:spPr>
          <p:txBody>
            <a:bodyPr wrap="square">
              <a:spAutoFit/>
            </a:bodyPr>
            <a:lstStyle/>
            <a:p>
              <a:r>
                <a:rPr lang="zh-CN" altLang="en-US">
                  <a:solidFill>
                    <a:srgbClr val="0033CC"/>
                  </a:solidFill>
                </a:rPr>
                <a:t>纽约</a:t>
              </a:r>
            </a:p>
          </p:txBody>
        </p:sp>
      </p:grpSp>
      <p:sp>
        <p:nvSpPr>
          <p:cNvPr id="12" name="内容占位符 2"/>
          <p:cNvSpPr txBox="1">
            <a:spLocks/>
          </p:cNvSpPr>
          <p:nvPr/>
        </p:nvSpPr>
        <p:spPr bwMode="auto">
          <a:xfrm>
            <a:off x="3849025" y="3618101"/>
            <a:ext cx="5159829" cy="3099934"/>
          </a:xfrm>
          <a:prstGeom prst="rect">
            <a:avLst/>
          </a:prstGeom>
          <a:solidFill>
            <a:schemeClr val="tx1"/>
          </a:solidFill>
          <a:ln w="38100">
            <a:solidFill>
              <a:srgbClr val="FF6600"/>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6600"/>
              </a:buClr>
              <a:buFont typeface="Arial" charset="0"/>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rgbClr val="006600"/>
              </a:buClr>
              <a:buFont typeface="Wingdings" pitchFamily="2" charset="2"/>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rgbClr val="006600"/>
              </a:buClr>
              <a:buFont typeface="Wingdings" pitchFamily="2" charset="2"/>
              <a:buChar char="v"/>
              <a:defRPr sz="20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rgbClr val="006600"/>
              </a:buClr>
              <a:buFont typeface="Wingdings" pitchFamily="2" charset="2"/>
              <a:buChar char="§"/>
              <a:defRPr sz="18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rgbClr val="006600"/>
              </a:buClr>
              <a:buFont typeface="Wingdings" pitchFamily="2" charset="2"/>
              <a:buChar char="v"/>
              <a:defRPr sz="14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6pPr>
            <a:lvl7pPr marL="29718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7pPr>
            <a:lvl8pPr marL="34290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8pPr>
            <a:lvl9pPr marL="38862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9pPr>
          </a:lstStyle>
          <a:p>
            <a:pPr marL="180000" indent="-180000">
              <a:buClr>
                <a:srgbClr val="FFC000"/>
              </a:buClr>
            </a:pPr>
            <a:r>
              <a:rPr lang="zh-CN" altLang="zh-CN" sz="1800" b="0" kern="0" dirty="0">
                <a:solidFill>
                  <a:srgbClr val="FFFF00"/>
                </a:solidFill>
              </a:rPr>
              <a:t>《</a:t>
            </a:r>
            <a:r>
              <a:rPr lang="en-US" altLang="zh-CN" sz="1800" b="0" kern="0" dirty="0">
                <a:solidFill>
                  <a:srgbClr val="FFFF00"/>
                </a:solidFill>
              </a:rPr>
              <a:t>2010</a:t>
            </a:r>
            <a:r>
              <a:rPr lang="zh-CN" altLang="zh-CN" sz="1800" b="0" kern="0" dirty="0">
                <a:solidFill>
                  <a:srgbClr val="FFFF00"/>
                </a:solidFill>
              </a:rPr>
              <a:t>年北京市交通运行报告》：</a:t>
            </a:r>
            <a:endParaRPr lang="en-US" altLang="zh-CN" sz="1800" b="0" kern="0" dirty="0">
              <a:solidFill>
                <a:srgbClr val="FFFF00"/>
              </a:solidFill>
            </a:endParaRPr>
          </a:p>
          <a:p>
            <a:pPr marL="580050" lvl="2" indent="-180000">
              <a:buClr>
                <a:srgbClr val="FFC000"/>
              </a:buClr>
            </a:pPr>
            <a:r>
              <a:rPr lang="en-US" altLang="zh-CN" sz="1600" b="0" kern="0" dirty="0">
                <a:solidFill>
                  <a:srgbClr val="FFFF00"/>
                </a:solidFill>
              </a:rPr>
              <a:t>2009</a:t>
            </a:r>
            <a:r>
              <a:rPr lang="zh-CN" altLang="zh-CN" sz="1600" b="0" kern="0" dirty="0">
                <a:solidFill>
                  <a:srgbClr val="FFFF00"/>
                </a:solidFill>
              </a:rPr>
              <a:t>年</a:t>
            </a:r>
            <a:r>
              <a:rPr lang="en-US" altLang="zh-CN" sz="1600" b="0" kern="0" dirty="0">
                <a:solidFill>
                  <a:srgbClr val="FFFF00"/>
                </a:solidFill>
              </a:rPr>
              <a:t>12</a:t>
            </a:r>
            <a:r>
              <a:rPr lang="zh-CN" altLang="zh-CN" sz="1600" b="0" kern="0" dirty="0">
                <a:solidFill>
                  <a:srgbClr val="FFFF00"/>
                </a:solidFill>
              </a:rPr>
              <a:t>月，北京市早晚高峰常发生拥堵的路段分别为</a:t>
            </a:r>
            <a:r>
              <a:rPr lang="en-US" altLang="zh-CN" sz="1600" b="0" kern="0" dirty="0">
                <a:solidFill>
                  <a:srgbClr val="FFFF00"/>
                </a:solidFill>
              </a:rPr>
              <a:t>576</a:t>
            </a:r>
            <a:r>
              <a:rPr lang="zh-CN" altLang="zh-CN" sz="1600" b="0" kern="0" dirty="0">
                <a:solidFill>
                  <a:srgbClr val="FFFF00"/>
                </a:solidFill>
              </a:rPr>
              <a:t>条和</a:t>
            </a:r>
            <a:r>
              <a:rPr lang="en-US" altLang="zh-CN" sz="1600" b="0" kern="0" dirty="0">
                <a:solidFill>
                  <a:srgbClr val="FFFF00"/>
                </a:solidFill>
              </a:rPr>
              <a:t>1081</a:t>
            </a:r>
            <a:r>
              <a:rPr lang="zh-CN" altLang="zh-CN" sz="1600" b="0" kern="0" dirty="0">
                <a:solidFill>
                  <a:srgbClr val="FFFF00"/>
                </a:solidFill>
              </a:rPr>
              <a:t>条，小轿车的平均时速仅为</a:t>
            </a:r>
            <a:r>
              <a:rPr lang="en-US" altLang="zh-CN" sz="1600" b="0" kern="0" dirty="0">
                <a:solidFill>
                  <a:srgbClr val="FFFF00"/>
                </a:solidFill>
              </a:rPr>
              <a:t>17.8km/h\18.1km/h</a:t>
            </a:r>
          </a:p>
          <a:p>
            <a:pPr marL="580050" lvl="2" indent="-180000">
              <a:buClr>
                <a:srgbClr val="FFC000"/>
              </a:buClr>
            </a:pPr>
            <a:r>
              <a:rPr lang="en-US" altLang="zh-CN" sz="1600" b="0" kern="0" dirty="0">
                <a:solidFill>
                  <a:srgbClr val="FFFF00"/>
                </a:solidFill>
              </a:rPr>
              <a:t>2010</a:t>
            </a:r>
            <a:r>
              <a:rPr lang="zh-CN" altLang="zh-CN" sz="1600" b="0" kern="0" dirty="0">
                <a:solidFill>
                  <a:srgbClr val="FFFF00"/>
                </a:solidFill>
              </a:rPr>
              <a:t>年</a:t>
            </a:r>
            <a:r>
              <a:rPr lang="en-US" altLang="zh-CN" sz="1600" b="0" kern="0" dirty="0">
                <a:solidFill>
                  <a:srgbClr val="FFFF00"/>
                </a:solidFill>
              </a:rPr>
              <a:t>9</a:t>
            </a:r>
            <a:r>
              <a:rPr lang="zh-CN" altLang="zh-CN" sz="1600" b="0" kern="0" dirty="0">
                <a:solidFill>
                  <a:srgbClr val="FFFF00"/>
                </a:solidFill>
              </a:rPr>
              <a:t>月</a:t>
            </a:r>
            <a:r>
              <a:rPr lang="en-US" altLang="zh-CN" sz="1600" b="0" kern="0" dirty="0">
                <a:solidFill>
                  <a:srgbClr val="FFFF00"/>
                </a:solidFill>
              </a:rPr>
              <a:t>17</a:t>
            </a:r>
            <a:r>
              <a:rPr lang="zh-CN" altLang="zh-CN" sz="1600" b="0" kern="0" dirty="0">
                <a:solidFill>
                  <a:srgbClr val="FFFF00"/>
                </a:solidFill>
              </a:rPr>
              <a:t>日晚，北京市区有</a:t>
            </a:r>
            <a:r>
              <a:rPr lang="en-US" altLang="zh-CN" sz="1600" b="0" kern="0" dirty="0">
                <a:solidFill>
                  <a:srgbClr val="FFFF00"/>
                </a:solidFill>
              </a:rPr>
              <a:t>143</a:t>
            </a:r>
            <a:r>
              <a:rPr lang="zh-CN" altLang="zh-CN" sz="1600" b="0" kern="0" dirty="0">
                <a:solidFill>
                  <a:srgbClr val="FFFF00"/>
                </a:solidFill>
              </a:rPr>
              <a:t>条道路引发严重交通拥堵，整个拥堵状况持续高达</a:t>
            </a:r>
            <a:r>
              <a:rPr lang="en-US" altLang="zh-CN" sz="1600" b="0" kern="0" dirty="0">
                <a:solidFill>
                  <a:srgbClr val="FFFF00"/>
                </a:solidFill>
              </a:rPr>
              <a:t>9</a:t>
            </a:r>
            <a:r>
              <a:rPr lang="zh-CN" altLang="zh-CN" sz="1600" b="0" kern="0" dirty="0">
                <a:solidFill>
                  <a:srgbClr val="FFFF00"/>
                </a:solidFill>
              </a:rPr>
              <a:t>个小时，并导致整个北京市城区交通近乎瘫痪</a:t>
            </a:r>
            <a:endParaRPr lang="en-US" altLang="zh-CN" sz="1600" b="0" kern="0" dirty="0">
              <a:solidFill>
                <a:srgbClr val="FFFF00"/>
              </a:solidFill>
            </a:endParaRPr>
          </a:p>
          <a:p>
            <a:pPr marL="180000" indent="-180000">
              <a:buClr>
                <a:srgbClr val="FFC000"/>
              </a:buClr>
            </a:pPr>
            <a:r>
              <a:rPr lang="zh-CN" altLang="zh-CN" sz="1800" b="0" kern="0" dirty="0">
                <a:solidFill>
                  <a:srgbClr val="FFFF00"/>
                </a:solidFill>
              </a:rPr>
              <a:t>市场调查机构零点公司《中国居民生活机动性指数》</a:t>
            </a:r>
            <a:r>
              <a:rPr lang="zh-CN" altLang="en-US" sz="1800" b="0" kern="0" dirty="0">
                <a:solidFill>
                  <a:srgbClr val="FFFF00"/>
                </a:solidFill>
              </a:rPr>
              <a:t>：</a:t>
            </a:r>
            <a:r>
              <a:rPr lang="en-US" altLang="zh-CN" sz="1800" b="0" kern="0" dirty="0">
                <a:solidFill>
                  <a:srgbClr val="FFFF00"/>
                </a:solidFill>
              </a:rPr>
              <a:t>2009</a:t>
            </a:r>
            <a:r>
              <a:rPr lang="zh-CN" altLang="en-US" sz="1800" b="0" kern="0" dirty="0">
                <a:solidFill>
                  <a:srgbClr val="FFFF00"/>
                </a:solidFill>
              </a:rPr>
              <a:t>年</a:t>
            </a:r>
            <a:r>
              <a:rPr lang="zh-CN" altLang="zh-CN" sz="1800" b="0" kern="0" dirty="0">
                <a:solidFill>
                  <a:srgbClr val="FFFF00"/>
                </a:solidFill>
              </a:rPr>
              <a:t>北京</a:t>
            </a:r>
            <a:r>
              <a:rPr lang="zh-CN" altLang="en-US" sz="1800" b="0" kern="0" dirty="0">
                <a:solidFill>
                  <a:srgbClr val="FFFF00"/>
                </a:solidFill>
              </a:rPr>
              <a:t>市</a:t>
            </a:r>
            <a:r>
              <a:rPr lang="zh-CN" altLang="zh-CN" sz="1800" b="0" kern="0" dirty="0">
                <a:solidFill>
                  <a:srgbClr val="FFFF00"/>
                </a:solidFill>
              </a:rPr>
              <a:t>居民拥堵经济成本每人每月高达</a:t>
            </a:r>
            <a:r>
              <a:rPr lang="en-US" altLang="zh-CN" sz="1800" b="0" kern="0" dirty="0">
                <a:solidFill>
                  <a:srgbClr val="FFFF00"/>
                </a:solidFill>
              </a:rPr>
              <a:t>335.6</a:t>
            </a:r>
            <a:r>
              <a:rPr lang="zh-CN" altLang="zh-CN" sz="1800" b="0" kern="0" dirty="0">
                <a:solidFill>
                  <a:srgbClr val="FFFF00"/>
                </a:solidFill>
              </a:rPr>
              <a:t>元，以</a:t>
            </a:r>
            <a:r>
              <a:rPr lang="en-US" altLang="zh-CN" sz="1800" b="0" kern="0" dirty="0">
                <a:solidFill>
                  <a:srgbClr val="FFFF00"/>
                </a:solidFill>
              </a:rPr>
              <a:t>1700</a:t>
            </a:r>
            <a:r>
              <a:rPr lang="zh-CN" altLang="zh-CN" sz="1800" b="0" kern="0" dirty="0">
                <a:solidFill>
                  <a:srgbClr val="FFFF00"/>
                </a:solidFill>
              </a:rPr>
              <a:t>万人计算，拥堵成本高达</a:t>
            </a:r>
            <a:r>
              <a:rPr lang="en-US" altLang="zh-CN" sz="1800" b="0" kern="0" dirty="0">
                <a:solidFill>
                  <a:srgbClr val="FFFF00"/>
                </a:solidFill>
              </a:rPr>
              <a:t>57</a:t>
            </a:r>
            <a:r>
              <a:rPr lang="zh-CN" altLang="zh-CN" sz="1800" b="0" kern="0" dirty="0">
                <a:solidFill>
                  <a:srgbClr val="FFFF00"/>
                </a:solidFill>
              </a:rPr>
              <a:t>亿元。</a:t>
            </a:r>
            <a:endParaRPr lang="en-US" altLang="zh-CN" sz="1800" b="0" kern="0" dirty="0">
              <a:solidFill>
                <a:srgbClr val="FFFF00"/>
              </a:solidFill>
            </a:endParaRPr>
          </a:p>
        </p:txBody>
      </p:sp>
    </p:spTree>
    <p:extLst>
      <p:ext uri="{BB962C8B-B14F-4D97-AF65-F5344CB8AC3E}">
        <p14:creationId xmlns:p14="http://schemas.microsoft.com/office/powerpoint/2010/main" val="12658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r>
              <a:rPr lang="en-US" altLang="zh-CN" dirty="0"/>
              <a:t>——</a:t>
            </a:r>
            <a:r>
              <a:rPr lang="zh-CN" altLang="en-US" dirty="0"/>
              <a:t>问题总结</a:t>
            </a:r>
          </a:p>
        </p:txBody>
      </p:sp>
      <p:sp>
        <p:nvSpPr>
          <p:cNvPr id="3" name="内容占位符 2"/>
          <p:cNvSpPr>
            <a:spLocks noGrp="1"/>
          </p:cNvSpPr>
          <p:nvPr>
            <p:ph idx="1"/>
          </p:nvPr>
        </p:nvSpPr>
        <p:spPr/>
        <p:txBody>
          <a:bodyPr/>
          <a:lstStyle/>
          <a:p>
            <a:r>
              <a:rPr lang="zh-CN" altLang="en-US" dirty="0"/>
              <a:t>单路口优先：多个车辆同时申请优先</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9</a:t>
            </a:fld>
            <a:endParaRPr lang="en-US" altLang="zh-CN"/>
          </a:p>
        </p:txBody>
      </p:sp>
      <p:pic>
        <p:nvPicPr>
          <p:cNvPr id="7" name="Picture 71"/>
          <p:cNvPicPr/>
          <p:nvPr/>
        </p:nvPicPr>
        <p:blipFill>
          <a:blip r:embed="rId3">
            <a:extLst>
              <a:ext uri="{28A0092B-C50C-407E-A947-70E740481C1C}">
                <a14:useLocalDpi xmlns:a14="http://schemas.microsoft.com/office/drawing/2010/main" val="0"/>
              </a:ext>
            </a:extLst>
          </a:blip>
          <a:srcRect/>
          <a:stretch>
            <a:fillRect/>
          </a:stretch>
        </p:blipFill>
        <p:spPr bwMode="auto">
          <a:xfrm>
            <a:off x="1466137" y="1798983"/>
            <a:ext cx="6405653" cy="4262406"/>
          </a:xfrm>
          <a:prstGeom prst="rect">
            <a:avLst/>
          </a:prstGeom>
          <a:noFill/>
          <a:ln>
            <a:noFill/>
          </a:ln>
        </p:spPr>
      </p:pic>
      <p:sp>
        <p:nvSpPr>
          <p:cNvPr id="8" name="Rectangle 7"/>
          <p:cNvSpPr/>
          <p:nvPr/>
        </p:nvSpPr>
        <p:spPr>
          <a:xfrm>
            <a:off x="6539948" y="1672648"/>
            <a:ext cx="2604052" cy="1162594"/>
          </a:xfrm>
          <a:prstGeom prst="rect">
            <a:avLst/>
          </a:prstGeom>
          <a:solidFill>
            <a:schemeClr val="tx1"/>
          </a:solidFill>
          <a:ln w="28575">
            <a:solidFill>
              <a:srgbClr val="FF6600"/>
            </a:solidFill>
          </a:ln>
        </p:spPr>
        <p:txBody>
          <a:bodyPr wrap="square" anchor="ctr">
            <a:noAutofit/>
          </a:bodyPr>
          <a:lstStyle/>
          <a:p>
            <a:pPr algn="ctr"/>
            <a:r>
              <a:rPr lang="zh-CN" altLang="en-US" sz="3200" dirty="0">
                <a:solidFill>
                  <a:srgbClr val="FFFF00"/>
                </a:solidFill>
              </a:rPr>
              <a:t>优先时间冲突？？？</a:t>
            </a:r>
            <a:endParaRPr lang="en-US" sz="3200" dirty="0">
              <a:solidFill>
                <a:srgbClr val="FFFF00"/>
              </a:solidFill>
            </a:endParaRPr>
          </a:p>
        </p:txBody>
      </p:sp>
    </p:spTree>
    <p:extLst>
      <p:ext uri="{BB962C8B-B14F-4D97-AF65-F5344CB8AC3E}">
        <p14:creationId xmlns:p14="http://schemas.microsoft.com/office/powerpoint/2010/main" val="363720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r>
              <a:rPr lang="en-US" altLang="zh-CN" dirty="0"/>
              <a:t>——</a:t>
            </a:r>
            <a:r>
              <a:rPr lang="zh-CN" altLang="en-US" dirty="0"/>
              <a:t>问题总结</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10</a:t>
            </a:fld>
            <a:endParaRPr lang="en-US" altLang="zh-CN"/>
          </a:p>
        </p:txBody>
      </p:sp>
      <p:grpSp>
        <p:nvGrpSpPr>
          <p:cNvPr id="42" name="组合 41">
            <a:extLst>
              <a:ext uri="{FF2B5EF4-FFF2-40B4-BE49-F238E27FC236}">
                <a16:creationId xmlns:a16="http://schemas.microsoft.com/office/drawing/2014/main" id="{2FBC870D-3C2C-49A1-8B79-10D391DBEF91}"/>
              </a:ext>
            </a:extLst>
          </p:cNvPr>
          <p:cNvGrpSpPr/>
          <p:nvPr/>
        </p:nvGrpSpPr>
        <p:grpSpPr>
          <a:xfrm>
            <a:off x="152025" y="1077672"/>
            <a:ext cx="8865099" cy="5083827"/>
            <a:chOff x="152025" y="1077672"/>
            <a:chExt cx="8865099" cy="5083827"/>
          </a:xfrm>
        </p:grpSpPr>
        <p:sp>
          <p:nvSpPr>
            <p:cNvPr id="6" name="Rectangle 2"/>
            <p:cNvSpPr/>
            <p:nvPr/>
          </p:nvSpPr>
          <p:spPr>
            <a:xfrm>
              <a:off x="1219200" y="2208228"/>
              <a:ext cx="6629400" cy="2286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p:cNvSpPr/>
            <p:nvPr/>
          </p:nvSpPr>
          <p:spPr>
            <a:xfrm>
              <a:off x="533400" y="1817703"/>
              <a:ext cx="228600" cy="10287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9"/>
            <p:cNvSpPr/>
            <p:nvPr/>
          </p:nvSpPr>
          <p:spPr>
            <a:xfrm rot="16200000">
              <a:off x="533400" y="1836753"/>
              <a:ext cx="228600" cy="990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p:cNvSpPr/>
            <p:nvPr/>
          </p:nvSpPr>
          <p:spPr>
            <a:xfrm>
              <a:off x="555885" y="2198703"/>
              <a:ext cx="182880" cy="247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1000" y="2196111"/>
              <a:ext cx="1074420" cy="261610"/>
            </a:xfrm>
            <a:prstGeom prst="rect">
              <a:avLst/>
            </a:prstGeom>
            <a:noFill/>
          </p:spPr>
          <p:txBody>
            <a:bodyPr wrap="square" rtlCol="0">
              <a:spAutoFit/>
            </a:bodyPr>
            <a:lstStyle/>
            <a:p>
              <a:pPr algn="ctr"/>
              <a:r>
                <a:rPr lang="zh-CN" altLang="en-US" sz="1100" dirty="0">
                  <a:solidFill>
                    <a:srgbClr val="0000CC"/>
                  </a:solidFill>
                  <a:latin typeface="Times New Roman" pitchFamily="18" charset="0"/>
                  <a:cs typeface="Times New Roman" pitchFamily="18" charset="0"/>
                </a:rPr>
                <a:t>路口</a:t>
              </a:r>
              <a:r>
                <a:rPr lang="en-US" sz="1100" b="1" dirty="0">
                  <a:solidFill>
                    <a:srgbClr val="0000CC"/>
                  </a:solidFill>
                  <a:latin typeface="Times New Roman" pitchFamily="18" charset="0"/>
                  <a:cs typeface="Times New Roman" pitchFamily="18" charset="0"/>
                </a:rPr>
                <a:t>1</a:t>
              </a:r>
            </a:p>
          </p:txBody>
        </p:sp>
        <p:sp>
          <p:nvSpPr>
            <p:cNvPr id="11" name="Rectangle 22"/>
            <p:cNvSpPr/>
            <p:nvPr/>
          </p:nvSpPr>
          <p:spPr>
            <a:xfrm>
              <a:off x="533025" y="4141803"/>
              <a:ext cx="228600" cy="10287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3"/>
            <p:cNvSpPr/>
            <p:nvPr/>
          </p:nvSpPr>
          <p:spPr>
            <a:xfrm rot="16200000">
              <a:off x="533025" y="4160853"/>
              <a:ext cx="228600" cy="990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4"/>
            <p:cNvSpPr/>
            <p:nvPr/>
          </p:nvSpPr>
          <p:spPr>
            <a:xfrm>
              <a:off x="555510" y="4522803"/>
              <a:ext cx="182880" cy="247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0625" y="4520211"/>
              <a:ext cx="1074420" cy="261610"/>
            </a:xfrm>
            <a:prstGeom prst="rect">
              <a:avLst/>
            </a:prstGeom>
            <a:noFill/>
          </p:spPr>
          <p:txBody>
            <a:bodyPr wrap="square" rtlCol="0">
              <a:spAutoFit/>
            </a:bodyPr>
            <a:lstStyle/>
            <a:p>
              <a:pPr algn="ctr"/>
              <a:r>
                <a:rPr lang="zh-CN" altLang="en-US" sz="1100" b="1" dirty="0">
                  <a:solidFill>
                    <a:srgbClr val="0000CC"/>
                  </a:solidFill>
                  <a:latin typeface="Times New Roman" pitchFamily="18" charset="0"/>
                  <a:cs typeface="Times New Roman" pitchFamily="18" charset="0"/>
                </a:rPr>
                <a:t>路口</a:t>
              </a:r>
              <a:r>
                <a:rPr lang="en-US" sz="1100" b="1" dirty="0">
                  <a:solidFill>
                    <a:srgbClr val="0000CC"/>
                  </a:solidFill>
                  <a:latin typeface="Times New Roman" pitchFamily="18" charset="0"/>
                  <a:cs typeface="Times New Roman" pitchFamily="18" charset="0"/>
                </a:rPr>
                <a:t> 2</a:t>
              </a:r>
            </a:p>
          </p:txBody>
        </p:sp>
        <p:sp>
          <p:nvSpPr>
            <p:cNvPr id="15" name="Rectangle 27"/>
            <p:cNvSpPr/>
            <p:nvPr/>
          </p:nvSpPr>
          <p:spPr>
            <a:xfrm>
              <a:off x="2438400" y="2210258"/>
              <a:ext cx="1828800" cy="228600"/>
            </a:xfrm>
            <a:prstGeom prst="rect">
              <a:avLst/>
            </a:prstGeom>
            <a:gradFill flip="none" rotWithShape="1">
              <a:gsLst>
                <a:gs pos="0">
                  <a:srgbClr val="00FF00">
                    <a:shade val="30000"/>
                    <a:satMod val="115000"/>
                  </a:srgbClr>
                </a:gs>
                <a:gs pos="50000">
                  <a:srgbClr val="00FF00">
                    <a:shade val="67500"/>
                    <a:satMod val="115000"/>
                  </a:srgbClr>
                </a:gs>
                <a:gs pos="100000">
                  <a:srgbClr val="00FF00">
                    <a:shade val="100000"/>
                    <a:satMod val="115000"/>
                  </a:srgbClr>
                </a:gs>
              </a:gsLst>
              <a:lin ang="5400000" scaled="1"/>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8"/>
            <p:cNvSpPr/>
            <p:nvPr/>
          </p:nvSpPr>
          <p:spPr>
            <a:xfrm>
              <a:off x="5638800" y="2210258"/>
              <a:ext cx="1905000" cy="228600"/>
            </a:xfrm>
            <a:prstGeom prst="rect">
              <a:avLst/>
            </a:prstGeom>
            <a:gradFill flip="none" rotWithShape="1">
              <a:gsLst>
                <a:gs pos="0">
                  <a:srgbClr val="00FF00">
                    <a:shade val="30000"/>
                    <a:satMod val="115000"/>
                  </a:srgbClr>
                </a:gs>
                <a:gs pos="50000">
                  <a:srgbClr val="00FF00">
                    <a:shade val="67500"/>
                    <a:satMod val="115000"/>
                  </a:srgbClr>
                </a:gs>
                <a:gs pos="100000">
                  <a:srgbClr val="00FF00">
                    <a:shade val="100000"/>
                    <a:satMod val="115000"/>
                  </a:srgbClr>
                </a:gs>
              </a:gsLst>
              <a:lin ang="5400000" scaled="1"/>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0"/>
            <p:cNvSpPr/>
            <p:nvPr/>
          </p:nvSpPr>
          <p:spPr>
            <a:xfrm>
              <a:off x="1219200" y="4541853"/>
              <a:ext cx="6629400" cy="228600"/>
            </a:xfrm>
            <a:prstGeom prst="rect">
              <a:avLst/>
            </a:prstGeom>
            <a:solidFill>
              <a:srgbClr val="00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1"/>
            <p:cNvSpPr/>
            <p:nvPr/>
          </p:nvSpPr>
          <p:spPr>
            <a:xfrm>
              <a:off x="2209800" y="4543883"/>
              <a:ext cx="1524000" cy="2286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2"/>
            <p:cNvSpPr/>
            <p:nvPr/>
          </p:nvSpPr>
          <p:spPr>
            <a:xfrm>
              <a:off x="5486400" y="4543883"/>
              <a:ext cx="1371600" cy="2286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otched Right Arrow 38"/>
            <p:cNvSpPr/>
            <p:nvPr/>
          </p:nvSpPr>
          <p:spPr>
            <a:xfrm rot="3890090">
              <a:off x="1792917" y="2448760"/>
              <a:ext cx="4645398" cy="2595790"/>
            </a:xfrm>
            <a:prstGeom prst="notchedRightArrow">
              <a:avLst>
                <a:gd name="adj1" fmla="val 50000"/>
                <a:gd name="adj2" fmla="val 10761"/>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p:cNvSpPr/>
            <p:nvPr/>
          </p:nvSpPr>
          <p:spPr>
            <a:xfrm>
              <a:off x="533400" y="2828391"/>
              <a:ext cx="228600" cy="13134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7"/>
            <p:cNvSpPr/>
            <p:nvPr/>
          </p:nvSpPr>
          <p:spPr>
            <a:xfrm>
              <a:off x="548015" y="2720441"/>
              <a:ext cx="201168" cy="149756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501346" y="5208603"/>
              <a:ext cx="1100614" cy="307777"/>
            </a:xfrm>
            <a:prstGeom prst="rect">
              <a:avLst/>
            </a:prstGeom>
            <a:noFill/>
          </p:spPr>
          <p:txBody>
            <a:bodyPr wrap="square" rtlCol="0">
              <a:spAutoFit/>
            </a:bodyPr>
            <a:lstStyle/>
            <a:p>
              <a:r>
                <a:rPr lang="zh-CN" altLang="en-US" sz="1400" b="1" dirty="0">
                  <a:latin typeface="Times New Roman" pitchFamily="18" charset="0"/>
                  <a:cs typeface="Times New Roman" pitchFamily="18" charset="0"/>
                </a:rPr>
                <a:t>公交车轨迹</a:t>
              </a:r>
              <a:endParaRPr lang="en-US" sz="1400" b="1" dirty="0">
                <a:latin typeface="Times New Roman" pitchFamily="18" charset="0"/>
                <a:cs typeface="Times New Roman" pitchFamily="18" charset="0"/>
              </a:endParaRPr>
            </a:p>
          </p:txBody>
        </p:sp>
        <p:sp>
          <p:nvSpPr>
            <p:cNvPr id="24" name="TextBox 23"/>
            <p:cNvSpPr txBox="1"/>
            <p:nvPr/>
          </p:nvSpPr>
          <p:spPr>
            <a:xfrm>
              <a:off x="4267200" y="5208603"/>
              <a:ext cx="1153425" cy="307777"/>
            </a:xfrm>
            <a:prstGeom prst="rect">
              <a:avLst/>
            </a:prstGeom>
            <a:noFill/>
          </p:spPr>
          <p:txBody>
            <a:bodyPr wrap="square" rtlCol="0">
              <a:spAutoFit/>
            </a:bodyPr>
            <a:lstStyle/>
            <a:p>
              <a:pPr algn="ctr"/>
              <a:r>
                <a:rPr lang="zh-CN" altLang="en-US" sz="1400" b="1" dirty="0">
                  <a:latin typeface="Times New Roman" pitchFamily="18" charset="0"/>
                  <a:cs typeface="Times New Roman" pitchFamily="18" charset="0"/>
                </a:rPr>
                <a:t>车流</a:t>
              </a:r>
              <a:endParaRPr lang="en-US" sz="1400" b="1" dirty="0">
                <a:latin typeface="Times New Roman" pitchFamily="18" charset="0"/>
                <a:cs typeface="Times New Roman" pitchFamily="18" charset="0"/>
              </a:endParaRPr>
            </a:p>
          </p:txBody>
        </p:sp>
        <p:sp>
          <p:nvSpPr>
            <p:cNvPr id="25" name="椭圆形标注 24"/>
            <p:cNvSpPr/>
            <p:nvPr/>
          </p:nvSpPr>
          <p:spPr>
            <a:xfrm>
              <a:off x="4743450" y="2193635"/>
              <a:ext cx="1485900" cy="609600"/>
            </a:xfrm>
            <a:prstGeom prst="wedgeEllipseCallout">
              <a:avLst>
                <a:gd name="adj1" fmla="val -35034"/>
                <a:gd name="adj2" fmla="val 8557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停站</a:t>
              </a:r>
            </a:p>
          </p:txBody>
        </p:sp>
        <p:grpSp>
          <p:nvGrpSpPr>
            <p:cNvPr id="26" name="组合 25"/>
            <p:cNvGrpSpPr/>
            <p:nvPr/>
          </p:nvGrpSpPr>
          <p:grpSpPr>
            <a:xfrm>
              <a:off x="2979295" y="1406098"/>
              <a:ext cx="4458551" cy="4064115"/>
              <a:chOff x="2979295" y="1406098"/>
              <a:chExt cx="4458551" cy="4064115"/>
            </a:xfrm>
          </p:grpSpPr>
          <p:cxnSp>
            <p:nvCxnSpPr>
              <p:cNvPr id="27" name="Straight Connector 40"/>
              <p:cNvCxnSpPr/>
              <p:nvPr/>
            </p:nvCxnSpPr>
            <p:spPr>
              <a:xfrm>
                <a:off x="2979295" y="1406098"/>
                <a:ext cx="685800" cy="1524000"/>
              </a:xfrm>
              <a:prstGeom prst="line">
                <a:avLst/>
              </a:prstGeom>
              <a:ln w="571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28" name="Straight Connector 44"/>
              <p:cNvCxnSpPr/>
              <p:nvPr/>
            </p:nvCxnSpPr>
            <p:spPr>
              <a:xfrm>
                <a:off x="5267585" y="3690953"/>
                <a:ext cx="434715" cy="734997"/>
              </a:xfrm>
              <a:prstGeom prst="line">
                <a:avLst/>
              </a:prstGeom>
              <a:ln w="57150">
                <a:solidFill>
                  <a:srgbClr val="6666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Freeform 54"/>
              <p:cNvSpPr/>
              <p:nvPr/>
            </p:nvSpPr>
            <p:spPr>
              <a:xfrm>
                <a:off x="3657600" y="2921354"/>
                <a:ext cx="1649000" cy="827787"/>
              </a:xfrm>
              <a:custGeom>
                <a:avLst/>
                <a:gdLst>
                  <a:gd name="connsiteX0" fmla="*/ 0 w 1649000"/>
                  <a:gd name="connsiteY0" fmla="*/ 0 h 827787"/>
                  <a:gd name="connsiteX1" fmla="*/ 517161 w 1649000"/>
                  <a:gd name="connsiteY1" fmla="*/ 277318 h 827787"/>
                  <a:gd name="connsiteX2" fmla="*/ 1259174 w 1649000"/>
                  <a:gd name="connsiteY2" fmla="*/ 314793 h 827787"/>
                  <a:gd name="connsiteX3" fmla="*/ 1618938 w 1649000"/>
                  <a:gd name="connsiteY3" fmla="*/ 786983 h 827787"/>
                  <a:gd name="connsiteX4" fmla="*/ 1603948 w 1649000"/>
                  <a:gd name="connsiteY4" fmla="*/ 771993 h 827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000" h="827787">
                    <a:moveTo>
                      <a:pt x="0" y="0"/>
                    </a:moveTo>
                    <a:cubicBezTo>
                      <a:pt x="153649" y="112426"/>
                      <a:pt x="307299" y="224853"/>
                      <a:pt x="517161" y="277318"/>
                    </a:cubicBezTo>
                    <a:cubicBezTo>
                      <a:pt x="727023" y="329783"/>
                      <a:pt x="1075545" y="229849"/>
                      <a:pt x="1259174" y="314793"/>
                    </a:cubicBezTo>
                    <a:cubicBezTo>
                      <a:pt x="1442803" y="399737"/>
                      <a:pt x="1561476" y="710783"/>
                      <a:pt x="1618938" y="786983"/>
                    </a:cubicBezTo>
                    <a:cubicBezTo>
                      <a:pt x="1676400" y="863183"/>
                      <a:pt x="1640174" y="817588"/>
                      <a:pt x="1603948" y="771993"/>
                    </a:cubicBezTo>
                  </a:path>
                </a:pathLst>
              </a:custGeom>
              <a:noFill/>
              <a:ln w="57150">
                <a:solidFill>
                  <a:srgbClr val="66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接连接符 29"/>
              <p:cNvCxnSpPr/>
              <p:nvPr/>
            </p:nvCxnSpPr>
            <p:spPr>
              <a:xfrm>
                <a:off x="5691554" y="4419600"/>
                <a:ext cx="1143000" cy="0"/>
              </a:xfrm>
              <a:prstGeom prst="line">
                <a:avLst/>
              </a:prstGeom>
              <a:ln w="57150">
                <a:solidFill>
                  <a:srgbClr val="6666FF"/>
                </a:solidFill>
              </a:ln>
            </p:spPr>
            <p:style>
              <a:lnRef idx="1">
                <a:schemeClr val="accent1"/>
              </a:lnRef>
              <a:fillRef idx="0">
                <a:schemeClr val="accent1"/>
              </a:fillRef>
              <a:effectRef idx="0">
                <a:schemeClr val="accent1"/>
              </a:effectRef>
              <a:fontRef idx="minor">
                <a:schemeClr val="tx1"/>
              </a:fontRef>
            </p:style>
          </p:cxnSp>
          <p:cxnSp>
            <p:nvCxnSpPr>
              <p:cNvPr id="31" name="Straight Connector 44"/>
              <p:cNvCxnSpPr/>
              <p:nvPr/>
            </p:nvCxnSpPr>
            <p:spPr>
              <a:xfrm>
                <a:off x="6806614" y="4402954"/>
                <a:ext cx="631232" cy="1067259"/>
              </a:xfrm>
              <a:prstGeom prst="line">
                <a:avLst/>
              </a:prstGeom>
              <a:ln w="57150">
                <a:solidFill>
                  <a:srgbClr val="6666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2" name="Straight Connector 58"/>
            <p:cNvCxnSpPr/>
            <p:nvPr/>
          </p:nvCxnSpPr>
          <p:spPr>
            <a:xfrm>
              <a:off x="3421505" y="3211163"/>
              <a:ext cx="2209800" cy="0"/>
            </a:xfrm>
            <a:prstGeom prst="line">
              <a:avLst/>
            </a:prstGeom>
            <a:ln w="38100">
              <a:solidFill>
                <a:srgbClr val="6666FF"/>
              </a:solidFill>
              <a:prstDash val="lgDashDot"/>
            </a:ln>
          </p:spPr>
          <p:style>
            <a:lnRef idx="1">
              <a:schemeClr val="accent1"/>
            </a:lnRef>
            <a:fillRef idx="0">
              <a:schemeClr val="accent1"/>
            </a:fillRef>
            <a:effectRef idx="0">
              <a:schemeClr val="accent1"/>
            </a:effectRef>
            <a:fontRef idx="minor">
              <a:schemeClr val="tx1"/>
            </a:fontRef>
          </p:style>
        </p:cxnSp>
        <p:sp>
          <p:nvSpPr>
            <p:cNvPr id="33" name="Oval 59"/>
            <p:cNvSpPr/>
            <p:nvPr/>
          </p:nvSpPr>
          <p:spPr>
            <a:xfrm>
              <a:off x="5432685" y="2945088"/>
              <a:ext cx="762000" cy="52590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300" b="1" dirty="0">
                  <a:solidFill>
                    <a:srgbClr val="0000CC"/>
                  </a:solidFill>
                  <a:latin typeface="Times New Roman" pitchFamily="18" charset="0"/>
                  <a:cs typeface="Times New Roman" pitchFamily="18" charset="0"/>
                </a:rPr>
                <a:t>站台</a:t>
              </a:r>
              <a:endParaRPr lang="en-US" sz="1300" b="1" dirty="0">
                <a:solidFill>
                  <a:srgbClr val="0000CC"/>
                </a:solidFill>
                <a:latin typeface="Times New Roman" pitchFamily="18" charset="0"/>
                <a:cs typeface="Times New Roman" pitchFamily="18" charset="0"/>
              </a:endParaRPr>
            </a:p>
          </p:txBody>
        </p:sp>
        <p:sp>
          <p:nvSpPr>
            <p:cNvPr id="34" name="椭圆形标注 33"/>
            <p:cNvSpPr/>
            <p:nvPr/>
          </p:nvSpPr>
          <p:spPr>
            <a:xfrm>
              <a:off x="6541260" y="3335247"/>
              <a:ext cx="1612139" cy="609600"/>
            </a:xfrm>
            <a:prstGeom prst="wedgeEllipseCallout">
              <a:avLst>
                <a:gd name="adj1" fmla="val -35034"/>
                <a:gd name="adj2" fmla="val 8557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红灯等待</a:t>
              </a:r>
            </a:p>
          </p:txBody>
        </p:sp>
        <p:pic>
          <p:nvPicPr>
            <p:cNvPr id="35" name="Picture 8" descr="C:\Users\Lin\AppData\Local\Microsoft\Windows\Temporary Internet Files\Content.IE5\49W5WVB9\MC90043481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6577" y="1077672"/>
              <a:ext cx="751128" cy="75112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C:\Users\Lin\AppData\Local\Microsoft\Windows\Temporary Internet Files\Content.IE5\49W5WVB9\MC90043481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2718094"/>
              <a:ext cx="751128" cy="75112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C:\Users\Lin\AppData\Local\Microsoft\Windows\Temporary Internet Files\Content.IE5\49W5WVB9\MC90043481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5486" y="3845169"/>
              <a:ext cx="751128" cy="75112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7" descr="C:\Users\Lin\AppData\Local\Microsoft\Windows\Temporary Internet Files\Content.IE5\49W5WVB9\MC9003887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18548">
              <a:off x="2425700" y="1732167"/>
              <a:ext cx="480426" cy="249033"/>
            </a:xfrm>
            <a:prstGeom prst="rect">
              <a:avLst/>
            </a:prstGeom>
            <a:noFill/>
            <a:extLst>
              <a:ext uri="{909E8E84-426E-40DD-AFC4-6F175D3DCCD1}">
                <a14:hiddenFill xmlns:a14="http://schemas.microsoft.com/office/drawing/2010/main">
                  <a:solidFill>
                    <a:srgbClr val="FFFFFF"/>
                  </a:solidFill>
                </a14:hiddenFill>
              </a:ext>
            </a:extLst>
          </p:spPr>
        </p:pic>
        <p:sp>
          <p:nvSpPr>
            <p:cNvPr id="39" name="圆角矩形标注 38"/>
            <p:cNvSpPr/>
            <p:nvPr/>
          </p:nvSpPr>
          <p:spPr>
            <a:xfrm>
              <a:off x="5659668" y="5470213"/>
              <a:ext cx="1687661" cy="691286"/>
            </a:xfrm>
            <a:prstGeom prst="wedgeRoundRectCallout">
              <a:avLst>
                <a:gd name="adj1" fmla="val -637"/>
                <a:gd name="adj2" fmla="val -16256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dirty="0"/>
                <a:t>目的：减少红灯延误</a:t>
              </a:r>
            </a:p>
          </p:txBody>
        </p:sp>
        <p:sp>
          <p:nvSpPr>
            <p:cNvPr id="3" name="Rectangle 2"/>
            <p:cNvSpPr/>
            <p:nvPr/>
          </p:nvSpPr>
          <p:spPr bwMode="auto">
            <a:xfrm>
              <a:off x="762000" y="2945088"/>
              <a:ext cx="152400" cy="3901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40" name="Rectangle 39"/>
            <p:cNvSpPr/>
            <p:nvPr/>
          </p:nvSpPr>
          <p:spPr bwMode="auto">
            <a:xfrm>
              <a:off x="382552" y="2945088"/>
              <a:ext cx="152400" cy="3901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 name="矩形 40"/>
            <p:cNvSpPr/>
            <p:nvPr/>
          </p:nvSpPr>
          <p:spPr>
            <a:xfrm>
              <a:off x="7122230" y="1264230"/>
              <a:ext cx="1894894" cy="369332"/>
            </a:xfrm>
            <a:prstGeom prst="rect">
              <a:avLst/>
            </a:prstGeom>
          </p:spPr>
          <p:txBody>
            <a:bodyPr wrap="square">
              <a:spAutoFit/>
            </a:bodyPr>
            <a:lstStyle/>
            <a:p>
              <a:r>
                <a:rPr lang="zh-CN" altLang="en-US" dirty="0"/>
                <a:t>干道协调优先</a:t>
              </a:r>
            </a:p>
          </p:txBody>
        </p:sp>
      </p:grpSp>
    </p:spTree>
    <p:extLst>
      <p:ext uri="{BB962C8B-B14F-4D97-AF65-F5344CB8AC3E}">
        <p14:creationId xmlns:p14="http://schemas.microsoft.com/office/powerpoint/2010/main" val="340964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研究现状</a:t>
            </a:r>
            <a:r>
              <a:rPr lang="en-US" altLang="zh-CN" dirty="0"/>
              <a:t>——</a:t>
            </a:r>
            <a:r>
              <a:rPr lang="zh-CN" altLang="en-US" dirty="0"/>
              <a:t>问题总结</a:t>
            </a:r>
          </a:p>
        </p:txBody>
      </p:sp>
      <p:sp>
        <p:nvSpPr>
          <p:cNvPr id="7" name="内容占位符 6"/>
          <p:cNvSpPr>
            <a:spLocks noGrp="1"/>
          </p:cNvSpPr>
          <p:nvPr>
            <p:ph idx="1"/>
          </p:nvPr>
        </p:nvSpPr>
        <p:spPr/>
        <p:txBody>
          <a:bodyPr/>
          <a:lstStyle/>
          <a:p>
            <a:endParaRPr lang="zh-CN" altLang="en-US"/>
          </a:p>
        </p:txBody>
      </p:sp>
      <p:sp>
        <p:nvSpPr>
          <p:cNvPr id="4" name="Footer Placeholder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Slide Number Placeholder 4"/>
          <p:cNvSpPr>
            <a:spLocks noGrp="1"/>
          </p:cNvSpPr>
          <p:nvPr>
            <p:ph type="sldNum" sz="quarter" idx="11"/>
          </p:nvPr>
        </p:nvSpPr>
        <p:spPr/>
        <p:txBody>
          <a:bodyPr/>
          <a:lstStyle/>
          <a:p>
            <a:fld id="{A184DC98-7490-4D9D-BE51-1D6EDC6F8454}" type="slidenum">
              <a:rPr lang="en-US" altLang="zh-CN" smtClean="0"/>
              <a:pPr/>
              <a:t>11</a:t>
            </a:fld>
            <a:endParaRPr lang="en-US" altLang="zh-CN"/>
          </a:p>
        </p:txBody>
      </p:sp>
      <p:pic>
        <p:nvPicPr>
          <p:cNvPr id="6" name="Picture 5"/>
          <p:cNvPicPr>
            <a:picLocks noChangeAspect="1"/>
          </p:cNvPicPr>
          <p:nvPr/>
        </p:nvPicPr>
        <p:blipFill>
          <a:blip r:embed="rId2"/>
          <a:stretch>
            <a:fillRect/>
          </a:stretch>
        </p:blipFill>
        <p:spPr>
          <a:xfrm>
            <a:off x="0" y="976989"/>
            <a:ext cx="9168732" cy="5163999"/>
          </a:xfrm>
          <a:prstGeom prst="rect">
            <a:avLst/>
          </a:prstGeom>
        </p:spPr>
      </p:pic>
      <p:sp>
        <p:nvSpPr>
          <p:cNvPr id="2" name="TextBox 1"/>
          <p:cNvSpPr txBox="1"/>
          <p:nvPr/>
        </p:nvSpPr>
        <p:spPr>
          <a:xfrm>
            <a:off x="77118" y="1079653"/>
            <a:ext cx="2071171" cy="646331"/>
          </a:xfrm>
          <a:prstGeom prst="rect">
            <a:avLst/>
          </a:prstGeom>
          <a:noFill/>
        </p:spPr>
        <p:txBody>
          <a:bodyPr wrap="square" rtlCol="0">
            <a:spAutoFit/>
          </a:bodyPr>
          <a:lstStyle/>
          <a:p>
            <a:r>
              <a:rPr lang="zh-CN" altLang="en-US" dirty="0"/>
              <a:t>山大千佛山校区门口公交站台</a:t>
            </a:r>
            <a:endParaRPr lang="en-US" dirty="0"/>
          </a:p>
        </p:txBody>
      </p:sp>
    </p:spTree>
    <p:extLst>
      <p:ext uri="{BB962C8B-B14F-4D97-AF65-F5344CB8AC3E}">
        <p14:creationId xmlns:p14="http://schemas.microsoft.com/office/powerpoint/2010/main" val="133071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研究内容之间的衔接关系</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12</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279" y="1105319"/>
            <a:ext cx="6545990" cy="517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07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研究内容</a:t>
            </a:r>
            <a:r>
              <a:rPr lang="en-US" altLang="zh-CN" dirty="0"/>
              <a:t>4——</a:t>
            </a:r>
            <a:r>
              <a:rPr lang="zh-CN" altLang="en-US" dirty="0"/>
              <a:t>干道公交信号优先协调控制</a:t>
            </a:r>
          </a:p>
        </p:txBody>
      </p:sp>
      <p:sp>
        <p:nvSpPr>
          <p:cNvPr id="5" name="内容占位符 4"/>
          <p:cNvSpPr>
            <a:spLocks noGrp="1"/>
          </p:cNvSpPr>
          <p:nvPr>
            <p:ph idx="1"/>
          </p:nvPr>
        </p:nvSpPr>
        <p:spPr/>
        <p:txBody>
          <a:bodyPr/>
          <a:lstStyle/>
          <a:p>
            <a:r>
              <a:rPr lang="zh-CN" altLang="en-US" dirty="0"/>
              <a:t>研究方法：</a:t>
            </a:r>
            <a:endParaRPr lang="en-US" altLang="zh-CN" dirty="0"/>
          </a:p>
          <a:p>
            <a:pPr lvl="1"/>
            <a:r>
              <a:rPr lang="zh-CN" altLang="en-US" dirty="0"/>
              <a:t>被动式公交信号优先协调</a:t>
            </a:r>
            <a:endParaRPr lang="en-US" altLang="zh-CN" dirty="0"/>
          </a:p>
          <a:p>
            <a:pPr lvl="2"/>
            <a:r>
              <a:rPr lang="zh-CN" altLang="en-US" dirty="0"/>
              <a:t>定时控制、综合考虑公交车</a:t>
            </a:r>
            <a:r>
              <a:rPr lang="en-US" altLang="zh-CN" dirty="0"/>
              <a:t>+</a:t>
            </a:r>
            <a:r>
              <a:rPr lang="zh-CN" altLang="en-US" dirty="0"/>
              <a:t>小汽车、不可调整</a:t>
            </a:r>
            <a:endParaRPr lang="en-US" altLang="zh-CN" dirty="0"/>
          </a:p>
          <a:p>
            <a:pPr lvl="2"/>
            <a:r>
              <a:rPr lang="zh-CN" altLang="en-US" dirty="0"/>
              <a:t>适用于公交流量较大情形</a:t>
            </a:r>
            <a:endParaRPr lang="en-US" altLang="zh-CN" dirty="0"/>
          </a:p>
          <a:p>
            <a:pPr lvl="2"/>
            <a:r>
              <a:rPr lang="zh-CN" altLang="en-US" b="1" dirty="0">
                <a:solidFill>
                  <a:srgbClr val="0000FF"/>
                </a:solidFill>
              </a:rPr>
              <a:t>公交绿波带控制</a:t>
            </a:r>
            <a:endParaRPr lang="en-US" altLang="zh-CN" b="1" dirty="0">
              <a:solidFill>
                <a:srgbClr val="0000FF"/>
              </a:solidFill>
            </a:endParaRPr>
          </a:p>
          <a:p>
            <a:pPr lvl="1"/>
            <a:r>
              <a:rPr lang="zh-CN" altLang="en-US" dirty="0"/>
              <a:t>主动式公交信号优先协调</a:t>
            </a:r>
            <a:endParaRPr lang="en-US" altLang="zh-CN" dirty="0"/>
          </a:p>
          <a:p>
            <a:pPr lvl="2"/>
            <a:r>
              <a:rPr lang="zh-CN" altLang="en-US" dirty="0"/>
              <a:t>实时控制、以乘客为主</a:t>
            </a:r>
            <a:endParaRPr lang="en-US" altLang="zh-CN" dirty="0"/>
          </a:p>
          <a:p>
            <a:pPr lvl="2"/>
            <a:r>
              <a:rPr lang="zh-CN" altLang="en-US" dirty="0"/>
              <a:t>适用于公交流量较小情形</a:t>
            </a:r>
            <a:endParaRPr lang="en-US" altLang="zh-CN" dirty="0"/>
          </a:p>
          <a:p>
            <a:pPr lvl="2"/>
            <a:r>
              <a:rPr lang="zh-CN" altLang="en-US" b="1" dirty="0">
                <a:solidFill>
                  <a:srgbClr val="0000FF"/>
                </a:solidFill>
              </a:rPr>
              <a:t>实时优先调整控制</a:t>
            </a:r>
          </a:p>
        </p:txBody>
      </p:sp>
      <p:sp>
        <p:nvSpPr>
          <p:cNvPr id="2" name="页脚占位符 1"/>
          <p:cNvSpPr>
            <a:spLocks noGrp="1"/>
          </p:cNvSpPr>
          <p:nvPr>
            <p:ph type="ftr" sz="quarter" idx="10"/>
          </p:nvPr>
        </p:nvSpPr>
        <p:spPr/>
        <p:txBody>
          <a:bodyPr/>
          <a:lstStyle/>
          <a:p>
            <a:pPr>
              <a:defRPr/>
            </a:pPr>
            <a:r>
              <a:rPr lang="zh-CN" altLang="en-US"/>
              <a:t>控制科学与工程学院</a:t>
            </a:r>
            <a:endParaRPr lang="en-US" altLang="zh-CN" dirty="0"/>
          </a:p>
        </p:txBody>
      </p:sp>
      <p:sp>
        <p:nvSpPr>
          <p:cNvPr id="3" name="灯片编号占位符 2"/>
          <p:cNvSpPr>
            <a:spLocks noGrp="1"/>
          </p:cNvSpPr>
          <p:nvPr>
            <p:ph type="sldNum" sz="quarter" idx="11"/>
          </p:nvPr>
        </p:nvSpPr>
        <p:spPr/>
        <p:txBody>
          <a:bodyPr/>
          <a:lstStyle/>
          <a:p>
            <a:fld id="{9B8BA43D-E1C8-43CE-A26C-4F846896A75A}" type="slidenum">
              <a:rPr lang="en-US" altLang="zh-CN" smtClean="0"/>
              <a:pPr/>
              <a:t>13</a:t>
            </a:fld>
            <a:endParaRPr lang="en-US" altLang="zh-CN"/>
          </a:p>
        </p:txBody>
      </p:sp>
    </p:spTree>
    <p:extLst>
      <p:ext uri="{BB962C8B-B14F-4D97-AF65-F5344CB8AC3E}">
        <p14:creationId xmlns:p14="http://schemas.microsoft.com/office/powerpoint/2010/main" val="127429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3" name="内容占位符 2"/>
          <p:cNvSpPr>
            <a:spLocks noGrp="1"/>
          </p:cNvSpPr>
          <p:nvPr>
            <p:ph idx="1"/>
          </p:nvPr>
        </p:nvSpPr>
        <p:spPr/>
        <p:txBody>
          <a:bodyPr/>
          <a:lstStyle/>
          <a:p>
            <a:r>
              <a:rPr lang="zh-CN" altLang="en-US" dirty="0"/>
              <a:t>被动信号优先</a:t>
            </a:r>
            <a:r>
              <a:rPr lang="en-US" altLang="zh-CN" dirty="0"/>
              <a:t>——</a:t>
            </a:r>
            <a:r>
              <a:rPr lang="zh-CN" altLang="zh-CN" dirty="0"/>
              <a:t>公交绿波带设计</a:t>
            </a:r>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14</a:t>
            </a:fld>
            <a:endParaRPr lang="en-US" altLang="zh-CN"/>
          </a:p>
        </p:txBody>
      </p:sp>
      <p:pic>
        <p:nvPicPr>
          <p:cNvPr id="6" name="Picture 23"/>
          <p:cNvPicPr/>
          <p:nvPr/>
        </p:nvPicPr>
        <p:blipFill>
          <a:blip r:embed="rId2">
            <a:extLst>
              <a:ext uri="{28A0092B-C50C-407E-A947-70E740481C1C}">
                <a14:useLocalDpi xmlns:a14="http://schemas.microsoft.com/office/drawing/2010/main" val="0"/>
              </a:ext>
            </a:extLst>
          </a:blip>
          <a:srcRect/>
          <a:stretch>
            <a:fillRect/>
          </a:stretch>
        </p:blipFill>
        <p:spPr bwMode="auto">
          <a:xfrm>
            <a:off x="53787" y="1974500"/>
            <a:ext cx="6492909" cy="3256405"/>
          </a:xfrm>
          <a:prstGeom prst="rect">
            <a:avLst/>
          </a:prstGeom>
          <a:noFill/>
          <a:ln>
            <a:noFill/>
          </a:ln>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151" y="2358327"/>
            <a:ext cx="2624849" cy="1859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519151" y="1897855"/>
            <a:ext cx="2172390" cy="369332"/>
          </a:xfrm>
          <a:prstGeom prst="rect">
            <a:avLst/>
          </a:prstGeom>
        </p:spPr>
        <p:txBody>
          <a:bodyPr wrap="none">
            <a:spAutoFit/>
          </a:bodyPr>
          <a:lstStyle/>
          <a:p>
            <a:r>
              <a:rPr lang="zh-CN" altLang="zh-CN" u="sng" dirty="0"/>
              <a:t>（</a:t>
            </a:r>
            <a:r>
              <a:rPr lang="en-US" altLang="zh-CN" u="sng" dirty="0"/>
              <a:t>1</a:t>
            </a:r>
            <a:r>
              <a:rPr lang="zh-CN" altLang="zh-CN" u="sng" dirty="0"/>
              <a:t>）绿灯时间限制</a:t>
            </a:r>
            <a:endParaRPr lang="zh-CN" altLang="en-US" dirty="0"/>
          </a:p>
        </p:txBody>
      </p:sp>
      <p:sp>
        <p:nvSpPr>
          <p:cNvPr id="9" name="矩形 2"/>
          <p:cNvSpPr/>
          <p:nvPr/>
        </p:nvSpPr>
        <p:spPr>
          <a:xfrm>
            <a:off x="275119" y="5374519"/>
            <a:ext cx="3217304" cy="338554"/>
          </a:xfrm>
          <a:prstGeom prst="rect">
            <a:avLst/>
          </a:prstGeom>
          <a:solidFill>
            <a:schemeClr val="tx1"/>
          </a:solidFill>
          <a:ln w="28575">
            <a:solidFill>
              <a:srgbClr val="FF6600"/>
            </a:solidFill>
          </a:ln>
        </p:spPr>
        <p:txBody>
          <a:bodyPr wrap="square">
            <a:spAutoFit/>
          </a:bodyPr>
          <a:lstStyle/>
          <a:p>
            <a:r>
              <a:rPr lang="zh-CN" altLang="en-US" sz="1600" dirty="0">
                <a:solidFill>
                  <a:srgbClr val="FFFF00"/>
                </a:solidFill>
              </a:rPr>
              <a:t>公交信号协调优先控制研究较少</a:t>
            </a:r>
          </a:p>
        </p:txBody>
      </p:sp>
    </p:spTree>
    <p:extLst>
      <p:ext uri="{BB962C8B-B14F-4D97-AF65-F5344CB8AC3E}">
        <p14:creationId xmlns:p14="http://schemas.microsoft.com/office/powerpoint/2010/main" val="27543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3" name="内容占位符 2"/>
          <p:cNvSpPr>
            <a:spLocks noGrp="1"/>
          </p:cNvSpPr>
          <p:nvPr>
            <p:ph idx="1"/>
          </p:nvPr>
        </p:nvSpPr>
        <p:spPr/>
        <p:txBody>
          <a:bodyPr/>
          <a:lstStyle/>
          <a:p>
            <a:r>
              <a:rPr lang="zh-CN" altLang="en-US" dirty="0"/>
              <a:t>被动信号优先</a:t>
            </a:r>
            <a:r>
              <a:rPr lang="en-US" altLang="zh-CN" dirty="0"/>
              <a:t>——</a:t>
            </a:r>
            <a:r>
              <a:rPr lang="zh-CN" altLang="zh-CN" dirty="0"/>
              <a:t>公交绿波带设计</a:t>
            </a:r>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15</a:t>
            </a:fld>
            <a:endParaRPr lang="en-US" altLang="zh-CN"/>
          </a:p>
        </p:txBody>
      </p:sp>
      <p:pic>
        <p:nvPicPr>
          <p:cNvPr id="6" name="Picture 23"/>
          <p:cNvPicPr/>
          <p:nvPr/>
        </p:nvPicPr>
        <p:blipFill>
          <a:blip r:embed="rId2">
            <a:extLst>
              <a:ext uri="{28A0092B-C50C-407E-A947-70E740481C1C}">
                <a14:useLocalDpi xmlns:a14="http://schemas.microsoft.com/office/drawing/2010/main" val="0"/>
              </a:ext>
            </a:extLst>
          </a:blip>
          <a:srcRect/>
          <a:stretch>
            <a:fillRect/>
          </a:stretch>
        </p:blipFill>
        <p:spPr bwMode="auto">
          <a:xfrm>
            <a:off x="70338" y="1897855"/>
            <a:ext cx="6120784" cy="3069772"/>
          </a:xfrm>
          <a:prstGeom prst="rect">
            <a:avLst/>
          </a:prstGeom>
          <a:noFill/>
          <a:ln>
            <a:noFill/>
          </a:ln>
        </p:spPr>
      </p:pic>
      <p:sp>
        <p:nvSpPr>
          <p:cNvPr id="7" name="矩形 6"/>
          <p:cNvSpPr/>
          <p:nvPr/>
        </p:nvSpPr>
        <p:spPr>
          <a:xfrm>
            <a:off x="198738" y="5044273"/>
            <a:ext cx="2404826" cy="369332"/>
          </a:xfrm>
          <a:prstGeom prst="rect">
            <a:avLst/>
          </a:prstGeom>
        </p:spPr>
        <p:txBody>
          <a:bodyPr wrap="none">
            <a:spAutoFit/>
          </a:bodyPr>
          <a:lstStyle/>
          <a:p>
            <a:r>
              <a:rPr lang="zh-CN" altLang="zh-CN" u="sng" dirty="0"/>
              <a:t>（</a:t>
            </a:r>
            <a:r>
              <a:rPr lang="en-US" altLang="zh-CN" u="sng" dirty="0"/>
              <a:t>2</a:t>
            </a:r>
            <a:r>
              <a:rPr lang="zh-CN" altLang="zh-CN" u="sng" dirty="0"/>
              <a:t>）信号周期性约束</a:t>
            </a:r>
            <a:endParaRPr lang="zh-CN" altLang="en-US"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324" y="5035509"/>
            <a:ext cx="3677621" cy="1036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866" y="4113600"/>
            <a:ext cx="2745977" cy="131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6393231" y="3423943"/>
            <a:ext cx="2644276" cy="646331"/>
          </a:xfrm>
          <a:prstGeom prst="rect">
            <a:avLst/>
          </a:prstGeom>
        </p:spPr>
        <p:txBody>
          <a:bodyPr wrap="square">
            <a:spAutoFit/>
          </a:bodyPr>
          <a:lstStyle/>
          <a:p>
            <a:r>
              <a:rPr lang="zh-CN" altLang="zh-CN" dirty="0"/>
              <a:t>公交绿波带的初始排队清理时间为：</a:t>
            </a:r>
            <a:endParaRPr lang="zh-CN" altLang="en-US" dirty="0"/>
          </a:p>
        </p:txBody>
      </p:sp>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423" y="5459226"/>
            <a:ext cx="1688646" cy="551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6"/>
          <p:cNvSpPr/>
          <p:nvPr/>
        </p:nvSpPr>
        <p:spPr>
          <a:xfrm>
            <a:off x="6519151" y="1400131"/>
            <a:ext cx="1707519" cy="369332"/>
          </a:xfrm>
          <a:prstGeom prst="rect">
            <a:avLst/>
          </a:prstGeom>
        </p:spPr>
        <p:txBody>
          <a:bodyPr wrap="none">
            <a:spAutoFit/>
          </a:bodyPr>
          <a:lstStyle/>
          <a:p>
            <a:pPr algn="ctr"/>
            <a:r>
              <a:rPr lang="zh-CN" altLang="zh-CN" u="sng" dirty="0"/>
              <a:t>（</a:t>
            </a:r>
            <a:r>
              <a:rPr lang="en-US" altLang="zh-CN" u="sng" dirty="0"/>
              <a:t>3</a:t>
            </a:r>
            <a:r>
              <a:rPr lang="zh-CN" altLang="zh-CN" u="sng" dirty="0"/>
              <a:t>）目标函数</a:t>
            </a:r>
            <a:endParaRPr lang="zh-CN" altLang="en-US" dirty="0"/>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9753" y="1880595"/>
            <a:ext cx="2874247" cy="70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6917" y="2694317"/>
            <a:ext cx="1519918" cy="634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24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3" name="内容占位符 2"/>
          <p:cNvSpPr>
            <a:spLocks noGrp="1"/>
          </p:cNvSpPr>
          <p:nvPr>
            <p:ph idx="1"/>
          </p:nvPr>
        </p:nvSpPr>
        <p:spPr/>
        <p:txBody>
          <a:bodyPr/>
          <a:lstStyle/>
          <a:p>
            <a:r>
              <a:rPr lang="zh-CN" altLang="zh-CN" b="1" dirty="0">
                <a:solidFill>
                  <a:srgbClr val="0000FF"/>
                </a:solidFill>
              </a:rPr>
              <a:t>综合绿波带</a:t>
            </a:r>
            <a:r>
              <a:rPr lang="en-US" altLang="zh-CN" dirty="0"/>
              <a:t>——</a:t>
            </a:r>
            <a:r>
              <a:rPr lang="zh-CN" altLang="en-US" dirty="0"/>
              <a:t>以降低整条干道上的总人均延误</a:t>
            </a:r>
            <a:endParaRPr lang="en-US" altLang="zh-CN" dirty="0"/>
          </a:p>
          <a:p>
            <a:pPr lvl="1"/>
            <a:r>
              <a:rPr lang="zh-CN" altLang="zh-CN" dirty="0"/>
              <a:t>传统绿波带</a:t>
            </a:r>
            <a:r>
              <a:rPr lang="en-US" altLang="zh-CN" dirty="0"/>
              <a:t>——</a:t>
            </a:r>
            <a:r>
              <a:rPr lang="zh-CN" altLang="zh-CN" dirty="0"/>
              <a:t>社会车辆</a:t>
            </a:r>
            <a:endParaRPr lang="en-US" altLang="zh-CN" dirty="0"/>
          </a:p>
          <a:p>
            <a:pPr lvl="1"/>
            <a:r>
              <a:rPr lang="zh-CN" altLang="zh-CN" dirty="0"/>
              <a:t>公交绿波带</a:t>
            </a:r>
            <a:r>
              <a:rPr lang="en-US" altLang="zh-CN" dirty="0"/>
              <a:t>——</a:t>
            </a:r>
            <a:r>
              <a:rPr lang="zh-CN" altLang="zh-CN" dirty="0"/>
              <a:t>公交车辆</a:t>
            </a:r>
            <a:endParaRPr lang="en-US" altLang="zh-CN" dirty="0"/>
          </a:p>
          <a:p>
            <a:pPr lvl="1"/>
            <a:r>
              <a:rPr lang="zh-CN" altLang="zh-CN" dirty="0"/>
              <a:t>相位差冲突</a:t>
            </a:r>
            <a:r>
              <a:rPr lang="zh-CN" altLang="en-US" dirty="0"/>
              <a:t>：由于</a:t>
            </a:r>
            <a:r>
              <a:rPr lang="zh-CN" altLang="zh-CN" dirty="0"/>
              <a:t>路网结构和交通模式的多样性、复杂性，两类绿波带可能会产生相位差冲突</a:t>
            </a:r>
            <a:endParaRPr lang="en-US" altLang="zh-CN" dirty="0"/>
          </a:p>
          <a:p>
            <a:pPr lvl="1"/>
            <a:r>
              <a:rPr lang="zh-CN" altLang="en-US" dirty="0"/>
              <a:t>直线式公交站台处：</a:t>
            </a:r>
            <a:r>
              <a:rPr lang="zh-CN" altLang="zh-CN" dirty="0"/>
              <a:t>提出</a:t>
            </a:r>
            <a:r>
              <a:rPr lang="zh-CN" altLang="zh-CN" b="1" dirty="0">
                <a:solidFill>
                  <a:srgbClr val="0000FF"/>
                </a:solidFill>
              </a:rPr>
              <a:t>阻塞因子</a:t>
            </a:r>
            <a:r>
              <a:rPr lang="zh-CN" altLang="zh-CN" dirty="0"/>
              <a:t>评估公交停靠站对常规绿波带的影响。假设公交车辆达到服从均匀分布，则阻塞因子定义为</a:t>
            </a:r>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16</a:t>
            </a:fld>
            <a:endParaRPr lang="en-US" altLang="zh-CN"/>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16" y="4866841"/>
            <a:ext cx="2562759" cy="111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3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3" name="内容占位符 2"/>
          <p:cNvSpPr>
            <a:spLocks noGrp="1"/>
          </p:cNvSpPr>
          <p:nvPr>
            <p:ph idx="1"/>
          </p:nvPr>
        </p:nvSpPr>
        <p:spPr>
          <a:xfrm>
            <a:off x="185904" y="1220862"/>
            <a:ext cx="8616452" cy="4525962"/>
          </a:xfrm>
        </p:spPr>
        <p:txBody>
          <a:bodyPr/>
          <a:lstStyle/>
          <a:p>
            <a:r>
              <a:rPr lang="zh-CN" altLang="zh-CN" sz="3200" dirty="0"/>
              <a:t>综合绿波带设计</a:t>
            </a:r>
            <a:endParaRPr lang="en-US" altLang="zh-CN" sz="3200" dirty="0"/>
          </a:p>
          <a:p>
            <a:pPr lvl="1"/>
            <a:r>
              <a:rPr lang="zh-CN" altLang="zh-CN" dirty="0">
                <a:solidFill>
                  <a:srgbClr val="0000FF"/>
                </a:solidFill>
              </a:rPr>
              <a:t>公交绿波带和常规绿波带同处于一套信号控制系统</a:t>
            </a:r>
            <a:r>
              <a:rPr lang="zh-CN" altLang="zh-CN" dirty="0"/>
              <a:t>，所以</a:t>
            </a:r>
            <a:endParaRPr lang="en-US" altLang="zh-CN" dirty="0"/>
          </a:p>
          <a:p>
            <a:pPr lvl="1"/>
            <a:endParaRPr lang="en-US" altLang="zh-CN" dirty="0"/>
          </a:p>
          <a:p>
            <a:pPr lvl="1"/>
            <a:endParaRPr lang="en-US" altLang="zh-CN" dirty="0"/>
          </a:p>
          <a:p>
            <a:pPr lvl="1"/>
            <a:r>
              <a:rPr lang="zh-CN" altLang="en-US" dirty="0"/>
              <a:t>对上式进行线性化：</a:t>
            </a:r>
            <a:endParaRPr lang="en-US" altLang="zh-CN" dirty="0"/>
          </a:p>
          <a:p>
            <a:pPr lvl="1"/>
            <a:endParaRPr lang="en-US" altLang="zh-CN" dirty="0"/>
          </a:p>
          <a:p>
            <a:pPr lvl="1"/>
            <a:endParaRPr lang="en-US" altLang="zh-CN" dirty="0"/>
          </a:p>
          <a:p>
            <a:pPr lvl="1"/>
            <a:r>
              <a:rPr lang="zh-CN" altLang="zh-CN" dirty="0"/>
              <a:t>综合绿波带目标函数可表述为</a:t>
            </a:r>
            <a:endParaRPr lang="en-US" altLang="zh-CN" dirty="0"/>
          </a:p>
          <a:p>
            <a:pPr lvl="1"/>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17</a:t>
            </a:fld>
            <a:endParaRPr lang="en-US" altLang="zh-CN"/>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104" y="2267339"/>
            <a:ext cx="67532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649" y="3600868"/>
            <a:ext cx="6548334" cy="596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671" y="5053975"/>
            <a:ext cx="53625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56" y="6027036"/>
            <a:ext cx="7536263" cy="830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431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18</a:t>
            </a:fld>
            <a:endParaRPr lang="en-US" altLang="zh-CN"/>
          </a:p>
        </p:txBody>
      </p:sp>
      <p:pic>
        <p:nvPicPr>
          <p:cNvPr id="7" name="Picture 27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43" y="1165914"/>
            <a:ext cx="5385211" cy="2316186"/>
          </a:xfrm>
          <a:prstGeom prst="rect">
            <a:avLst/>
          </a:prstGeom>
          <a:noFill/>
          <a:ln>
            <a:noFill/>
          </a:ln>
        </p:spPr>
      </p:pic>
      <p:pic>
        <p:nvPicPr>
          <p:cNvPr id="8" name="Picture 27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43" y="3534962"/>
            <a:ext cx="4553842" cy="2484304"/>
          </a:xfrm>
          <a:prstGeom prst="rect">
            <a:avLst/>
          </a:prstGeom>
          <a:noFill/>
          <a:ln>
            <a:noFill/>
          </a:ln>
        </p:spPr>
      </p:pic>
      <p:pic>
        <p:nvPicPr>
          <p:cNvPr id="9" name="Picture 28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5484" y="3515151"/>
            <a:ext cx="4590157" cy="2504115"/>
          </a:xfrm>
          <a:prstGeom prst="rect">
            <a:avLst/>
          </a:prstGeom>
          <a:noFill/>
          <a:ln>
            <a:noFill/>
          </a:ln>
        </p:spPr>
      </p:pic>
      <p:sp>
        <p:nvSpPr>
          <p:cNvPr id="11" name="矩形 7"/>
          <p:cNvSpPr/>
          <p:nvPr/>
        </p:nvSpPr>
        <p:spPr>
          <a:xfrm>
            <a:off x="5465648" y="3047782"/>
            <a:ext cx="3095547" cy="369332"/>
          </a:xfrm>
          <a:prstGeom prst="rect">
            <a:avLst/>
          </a:prstGeom>
        </p:spPr>
        <p:txBody>
          <a:bodyPr wrap="square">
            <a:spAutoFit/>
          </a:bodyPr>
          <a:lstStyle/>
          <a:p>
            <a:r>
              <a:rPr lang="zh-CN" altLang="en-US" dirty="0"/>
              <a:t>评估指标：</a:t>
            </a:r>
            <a:r>
              <a:rPr lang="zh-CN" altLang="zh-CN" dirty="0">
                <a:solidFill>
                  <a:srgbClr val="0000FF"/>
                </a:solidFill>
              </a:rPr>
              <a:t>延误</a:t>
            </a:r>
            <a:r>
              <a:rPr lang="zh-CN" altLang="en-US" dirty="0">
                <a:solidFill>
                  <a:srgbClr val="0000FF"/>
                </a:solidFill>
              </a:rPr>
              <a:t>、</a:t>
            </a:r>
            <a:r>
              <a:rPr lang="zh-CN" altLang="zh-CN" dirty="0">
                <a:solidFill>
                  <a:srgbClr val="0000FF"/>
                </a:solidFill>
              </a:rPr>
              <a:t>停车次数</a:t>
            </a:r>
            <a:endParaRPr lang="zh-CN" altLang="en-US" dirty="0">
              <a:solidFill>
                <a:srgbClr val="0000FF"/>
              </a:solidFill>
            </a:endParaRPr>
          </a:p>
        </p:txBody>
      </p:sp>
      <p:sp>
        <p:nvSpPr>
          <p:cNvPr id="3" name="矩形 2"/>
          <p:cNvSpPr/>
          <p:nvPr/>
        </p:nvSpPr>
        <p:spPr>
          <a:xfrm>
            <a:off x="5465648" y="1899418"/>
            <a:ext cx="3487433" cy="1200329"/>
          </a:xfrm>
          <a:prstGeom prst="rect">
            <a:avLst/>
          </a:prstGeom>
        </p:spPr>
        <p:txBody>
          <a:bodyPr wrap="square">
            <a:spAutoFit/>
          </a:bodyPr>
          <a:lstStyle/>
          <a:p>
            <a:r>
              <a:rPr lang="zh-CN" altLang="zh-CN" dirty="0"/>
              <a:t>最大绿波带控制（</a:t>
            </a:r>
            <a:r>
              <a:rPr lang="en-US" altLang="zh-CN" dirty="0"/>
              <a:t>Max-band</a:t>
            </a:r>
            <a:r>
              <a:rPr lang="zh-CN" altLang="zh-CN" dirty="0"/>
              <a:t>）、可变绿波带控制（</a:t>
            </a:r>
            <a:r>
              <a:rPr lang="en-US" altLang="zh-CN" dirty="0"/>
              <a:t>Multi-band</a:t>
            </a:r>
            <a:r>
              <a:rPr lang="zh-CN" altLang="zh-CN" dirty="0"/>
              <a:t>）、公交绿波带控制（</a:t>
            </a:r>
            <a:r>
              <a:rPr lang="en-US" altLang="zh-CN" dirty="0"/>
              <a:t>Bus-band</a:t>
            </a:r>
            <a:r>
              <a:rPr lang="zh-CN" altLang="zh-CN" dirty="0"/>
              <a:t>）和混合绿波带控制（</a:t>
            </a:r>
            <a:r>
              <a:rPr lang="en-US" altLang="zh-CN" dirty="0"/>
              <a:t>INTEBAND</a:t>
            </a:r>
            <a:r>
              <a:rPr lang="zh-CN" altLang="zh-CN" dirty="0"/>
              <a:t>）</a:t>
            </a:r>
            <a:endParaRPr lang="zh-CN" altLang="en-US" dirty="0"/>
          </a:p>
        </p:txBody>
      </p:sp>
    </p:spTree>
    <p:extLst>
      <p:ext uri="{BB962C8B-B14F-4D97-AF65-F5344CB8AC3E}">
        <p14:creationId xmlns:p14="http://schemas.microsoft.com/office/powerpoint/2010/main" val="27543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3" name="内容占位符 2"/>
          <p:cNvSpPr>
            <a:spLocks noGrp="1"/>
          </p:cNvSpPr>
          <p:nvPr>
            <p:ph idx="1"/>
          </p:nvPr>
        </p:nvSpPr>
        <p:spPr>
          <a:xfrm>
            <a:off x="447869" y="1266790"/>
            <a:ext cx="8229600" cy="4525962"/>
          </a:xfrm>
        </p:spPr>
        <p:txBody>
          <a:bodyPr/>
          <a:lstStyle/>
          <a:p>
            <a:r>
              <a:rPr lang="zh-CN" altLang="en-US" dirty="0"/>
              <a:t>城市交通拥堵日益加剧，</a:t>
            </a:r>
            <a:r>
              <a:rPr lang="zh-CN" altLang="zh-CN" dirty="0"/>
              <a:t>拥堵</a:t>
            </a:r>
            <a:r>
              <a:rPr lang="zh-CN" altLang="en-US" dirty="0"/>
              <a:t>成本逐渐持续</a:t>
            </a:r>
            <a:r>
              <a:rPr lang="zh-CN" altLang="zh-CN" dirty="0"/>
              <a:t>增加</a:t>
            </a:r>
            <a:endParaRPr lang="en-US" altLang="zh-CN" dirty="0"/>
          </a:p>
          <a:p>
            <a:r>
              <a:rPr lang="zh-CN" altLang="en-US" dirty="0">
                <a:solidFill>
                  <a:srgbClr val="0000FF"/>
                </a:solidFill>
              </a:rPr>
              <a:t>交通事故发生量难以下降，伤害程度较大</a:t>
            </a:r>
            <a:endParaRPr lang="en-US" altLang="zh-CN" dirty="0">
              <a:solidFill>
                <a:srgbClr val="0000FF"/>
              </a:solidFill>
            </a:endParaRPr>
          </a:p>
          <a:p>
            <a:endParaRPr lang="en-US" altLang="zh-CN" dirty="0"/>
          </a:p>
          <a:p>
            <a:endParaRPr lang="en-US" altLang="zh-CN" dirty="0"/>
          </a:p>
          <a:p>
            <a:endParaRPr lang="en-US" altLang="zh-CN" dirty="0"/>
          </a:p>
          <a:p>
            <a:endParaRPr lang="en-US" altLang="zh-CN"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a:t>
            </a:fld>
            <a:endParaRPr lang="en-US" altLang="zh-CN"/>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6" y="2415364"/>
            <a:ext cx="4518025"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206" y="2415364"/>
            <a:ext cx="4503737" cy="28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95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19</a:t>
            </a:fld>
            <a:endParaRPr lang="en-US" altLang="zh-CN"/>
          </a:p>
        </p:txBody>
      </p:sp>
      <p:pic>
        <p:nvPicPr>
          <p:cNvPr id="6" name="Picture 28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552" y="1608227"/>
            <a:ext cx="8145560" cy="4443730"/>
          </a:xfrm>
          <a:prstGeom prst="rect">
            <a:avLst/>
          </a:prstGeom>
          <a:noFill/>
          <a:ln>
            <a:noFill/>
          </a:ln>
        </p:spPr>
      </p:pic>
      <p:sp>
        <p:nvSpPr>
          <p:cNvPr id="3" name="TextBox 2"/>
          <p:cNvSpPr txBox="1"/>
          <p:nvPr/>
        </p:nvSpPr>
        <p:spPr>
          <a:xfrm>
            <a:off x="528034" y="1184856"/>
            <a:ext cx="2485622" cy="369332"/>
          </a:xfrm>
          <a:prstGeom prst="rect">
            <a:avLst/>
          </a:prstGeom>
          <a:noFill/>
        </p:spPr>
        <p:txBody>
          <a:bodyPr wrap="square" rtlCol="0">
            <a:spAutoFit/>
          </a:bodyPr>
          <a:lstStyle/>
          <a:p>
            <a:r>
              <a:rPr lang="zh-CN" altLang="en-US" dirty="0"/>
              <a:t>敏感性分析</a:t>
            </a:r>
            <a:endParaRPr lang="en-US" dirty="0"/>
          </a:p>
        </p:txBody>
      </p:sp>
      <p:sp>
        <p:nvSpPr>
          <p:cNvPr id="7" name="矩形 6"/>
          <p:cNvSpPr/>
          <p:nvPr/>
        </p:nvSpPr>
        <p:spPr>
          <a:xfrm>
            <a:off x="6900551" y="1131173"/>
            <a:ext cx="2243463" cy="954107"/>
          </a:xfrm>
          <a:prstGeom prst="rect">
            <a:avLst/>
          </a:prstGeom>
        </p:spPr>
        <p:txBody>
          <a:bodyPr wrap="square">
            <a:spAutoFit/>
          </a:bodyPr>
          <a:lstStyle/>
          <a:p>
            <a:r>
              <a:rPr lang="zh-CN" altLang="zh-CN" sz="1400" dirty="0"/>
              <a:t>停站时间</a:t>
            </a:r>
            <a:endParaRPr lang="en-US" altLang="zh-CN" sz="1400" dirty="0"/>
          </a:p>
          <a:p>
            <a:r>
              <a:rPr lang="zh-CN" altLang="zh-CN" sz="1400" dirty="0"/>
              <a:t>停站时间波动</a:t>
            </a:r>
            <a:endParaRPr lang="en-US" altLang="zh-CN" sz="1400" dirty="0"/>
          </a:p>
          <a:p>
            <a:r>
              <a:rPr lang="zh-CN" altLang="zh-CN" sz="1400" dirty="0"/>
              <a:t>站台覆盖率</a:t>
            </a:r>
            <a:endParaRPr lang="en-US" altLang="zh-CN" sz="1400" dirty="0"/>
          </a:p>
          <a:p>
            <a:r>
              <a:rPr lang="zh-CN" altLang="zh-CN" sz="1400" dirty="0"/>
              <a:t>公交与小汽车乘客数量比</a:t>
            </a:r>
            <a:endParaRPr lang="zh-CN" altLang="en-US" sz="1400" dirty="0"/>
          </a:p>
        </p:txBody>
      </p:sp>
    </p:spTree>
    <p:extLst>
      <p:ext uri="{BB962C8B-B14F-4D97-AF65-F5344CB8AC3E}">
        <p14:creationId xmlns:p14="http://schemas.microsoft.com/office/powerpoint/2010/main" val="275431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4——</a:t>
            </a:r>
            <a:r>
              <a:rPr lang="zh-CN" altLang="en-US" dirty="0"/>
              <a:t>干道公交被动信号优先控制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20</a:t>
            </a:fld>
            <a:endParaRPr lang="en-US" altLang="zh-CN"/>
          </a:p>
        </p:txBody>
      </p:sp>
      <p:pic>
        <p:nvPicPr>
          <p:cNvPr id="6" name="Picture 28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726" y="1718882"/>
            <a:ext cx="8016241" cy="4373181"/>
          </a:xfrm>
          <a:prstGeom prst="rect">
            <a:avLst/>
          </a:prstGeom>
          <a:noFill/>
          <a:ln>
            <a:noFill/>
          </a:ln>
        </p:spPr>
      </p:pic>
      <p:sp>
        <p:nvSpPr>
          <p:cNvPr id="7" name="TextBox 6"/>
          <p:cNvSpPr txBox="1"/>
          <p:nvPr/>
        </p:nvSpPr>
        <p:spPr>
          <a:xfrm>
            <a:off x="528034" y="1184856"/>
            <a:ext cx="2485622" cy="369332"/>
          </a:xfrm>
          <a:prstGeom prst="rect">
            <a:avLst/>
          </a:prstGeom>
          <a:noFill/>
        </p:spPr>
        <p:txBody>
          <a:bodyPr wrap="square" rtlCol="0">
            <a:spAutoFit/>
          </a:bodyPr>
          <a:lstStyle/>
          <a:p>
            <a:r>
              <a:rPr lang="zh-CN" altLang="en-US" dirty="0"/>
              <a:t>敏感性分析</a:t>
            </a:r>
            <a:endParaRPr lang="en-US" dirty="0"/>
          </a:p>
        </p:txBody>
      </p:sp>
    </p:spTree>
    <p:extLst>
      <p:ext uri="{BB962C8B-B14F-4D97-AF65-F5344CB8AC3E}">
        <p14:creationId xmlns:p14="http://schemas.microsoft.com/office/powerpoint/2010/main" val="275431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a:xfrm>
            <a:off x="317500" y="1239838"/>
            <a:ext cx="8229600" cy="4525962"/>
          </a:xfrm>
        </p:spPr>
        <p:txBody>
          <a:bodyPr/>
          <a:lstStyle/>
          <a:p>
            <a:pPr marL="0" indent="0">
              <a:buNone/>
            </a:pPr>
            <a:r>
              <a:rPr lang="zh-CN" altLang="en-US" sz="2400" dirty="0"/>
              <a:t>研究对象</a:t>
            </a:r>
            <a:r>
              <a:rPr lang="en-US" altLang="zh-CN" sz="2400" dirty="0"/>
              <a:t>——</a:t>
            </a:r>
            <a:r>
              <a:rPr lang="zh-CN" altLang="zh-CN" sz="2400" dirty="0"/>
              <a:t>干道特性：</a:t>
            </a:r>
          </a:p>
          <a:p>
            <a:pPr lvl="0"/>
            <a:r>
              <a:rPr lang="zh-CN" altLang="zh-CN" sz="2000" dirty="0">
                <a:solidFill>
                  <a:srgbClr val="0000FF"/>
                </a:solidFill>
              </a:rPr>
              <a:t>信号为协调控制，如传统绿波带控制</a:t>
            </a:r>
          </a:p>
          <a:p>
            <a:pPr lvl="0"/>
            <a:r>
              <a:rPr lang="zh-CN" altLang="zh-CN" sz="2000" dirty="0">
                <a:solidFill>
                  <a:srgbClr val="0000FF"/>
                </a:solidFill>
              </a:rPr>
              <a:t>干道上有一个或多个公交停靠站台</a:t>
            </a:r>
          </a:p>
          <a:p>
            <a:pPr lvl="0"/>
            <a:r>
              <a:rPr lang="zh-CN" altLang="zh-CN" sz="2000" dirty="0">
                <a:solidFill>
                  <a:srgbClr val="0000FF"/>
                </a:solidFill>
              </a:rPr>
              <a:t>公交车辆必须要进出站台，不能越站</a:t>
            </a:r>
          </a:p>
          <a:p>
            <a:pPr lvl="0"/>
            <a:r>
              <a:rPr lang="zh-CN" altLang="en-US" sz="2000" dirty="0">
                <a:solidFill>
                  <a:srgbClr val="0000FF"/>
                </a:solidFill>
              </a:rPr>
              <a:t>采用</a:t>
            </a:r>
            <a:r>
              <a:rPr lang="zh-CN" altLang="zh-CN" sz="2000" dirty="0">
                <a:solidFill>
                  <a:srgbClr val="0000FF"/>
                </a:solidFill>
              </a:rPr>
              <a:t>基于发车间隔的模式</a:t>
            </a:r>
            <a:endParaRPr lang="en-US" altLang="zh-CN" sz="2000" dirty="0">
              <a:solidFill>
                <a:srgbClr val="0000FF"/>
              </a:solidFill>
            </a:endParaRPr>
          </a:p>
          <a:p>
            <a:pPr marL="0" indent="0">
              <a:buNone/>
            </a:pPr>
            <a:endParaRPr lang="en-US" altLang="zh-CN" sz="2400" dirty="0"/>
          </a:p>
          <a:p>
            <a:pPr marL="0" indent="0">
              <a:buNone/>
            </a:pPr>
            <a:r>
              <a:rPr lang="zh-CN" altLang="zh-CN" sz="2400" dirty="0"/>
              <a:t>干道公交主动信号优先控制策略</a:t>
            </a:r>
            <a:r>
              <a:rPr lang="zh-CN" altLang="en-US" sz="2400" dirty="0"/>
              <a:t>的</a:t>
            </a:r>
            <a:r>
              <a:rPr lang="zh-CN" altLang="zh-CN" sz="2400" dirty="0"/>
              <a:t>特点：</a:t>
            </a:r>
          </a:p>
          <a:p>
            <a:pPr lvl="0"/>
            <a:r>
              <a:rPr lang="zh-CN" altLang="zh-CN" sz="2000" dirty="0">
                <a:solidFill>
                  <a:srgbClr val="0000FF"/>
                </a:solidFill>
              </a:rPr>
              <a:t>同一控制周期中，有多辆公交车辆同时申请信号优先</a:t>
            </a:r>
          </a:p>
          <a:p>
            <a:pPr lvl="0"/>
            <a:r>
              <a:rPr lang="zh-CN" altLang="zh-CN" sz="2000" dirty="0">
                <a:solidFill>
                  <a:srgbClr val="0000FF"/>
                </a:solidFill>
              </a:rPr>
              <a:t>公交站台容量有限，</a:t>
            </a:r>
            <a:r>
              <a:rPr lang="zh-CN" altLang="en-US" sz="2000" dirty="0">
                <a:solidFill>
                  <a:srgbClr val="0000FF"/>
                </a:solidFill>
              </a:rPr>
              <a:t>过度优先会导致“</a:t>
            </a:r>
            <a:r>
              <a:rPr lang="zh-CN" altLang="zh-CN" sz="2000" dirty="0">
                <a:solidFill>
                  <a:srgbClr val="0000FF"/>
                </a:solidFill>
              </a:rPr>
              <a:t>回堵</a:t>
            </a:r>
            <a:r>
              <a:rPr lang="zh-CN" altLang="en-US" sz="2000" dirty="0">
                <a:solidFill>
                  <a:srgbClr val="0000FF"/>
                </a:solidFill>
              </a:rPr>
              <a:t>”</a:t>
            </a:r>
            <a:endParaRPr lang="en-US" altLang="zh-CN" sz="2000" dirty="0">
              <a:solidFill>
                <a:srgbClr val="0000FF"/>
              </a:solidFill>
            </a:endParaRPr>
          </a:p>
          <a:p>
            <a:pPr lvl="0"/>
            <a:r>
              <a:rPr lang="zh-CN" altLang="zh-CN" sz="2000" dirty="0">
                <a:solidFill>
                  <a:srgbClr val="0000FF"/>
                </a:solidFill>
              </a:rPr>
              <a:t>优先目的是使公交车辆</a:t>
            </a:r>
            <a:r>
              <a:rPr lang="zh-CN" altLang="en-US" sz="2000" dirty="0">
                <a:solidFill>
                  <a:srgbClr val="0000FF"/>
                </a:solidFill>
              </a:rPr>
              <a:t>均匀</a:t>
            </a:r>
            <a:r>
              <a:rPr lang="zh-CN" altLang="zh-CN" sz="2000" dirty="0">
                <a:solidFill>
                  <a:srgbClr val="0000FF"/>
                </a:solidFill>
              </a:rPr>
              <a:t>到达下游站台</a:t>
            </a:r>
            <a:endParaRPr lang="en-US" altLang="zh-CN" sz="2000" dirty="0">
              <a:solidFill>
                <a:srgbClr val="0000FF"/>
              </a:solidFill>
            </a:endParaRPr>
          </a:p>
          <a:p>
            <a:r>
              <a:rPr lang="zh-CN" altLang="zh-CN" sz="2000" dirty="0">
                <a:solidFill>
                  <a:srgbClr val="0000FF"/>
                </a:solidFill>
              </a:rPr>
              <a:t>干道上，与公交同方向的社会车辆延误估计方面要考虑车辆在多个路口之间的通行效率，而不是单纯通过一个路口</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21</a:t>
            </a:fld>
            <a:endParaRPr lang="en-US" altLang="zh-CN"/>
          </a:p>
        </p:txBody>
      </p:sp>
    </p:spTree>
    <p:extLst>
      <p:ext uri="{BB962C8B-B14F-4D97-AF65-F5344CB8AC3E}">
        <p14:creationId xmlns:p14="http://schemas.microsoft.com/office/powerpoint/2010/main" val="539931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22</a:t>
            </a:fld>
            <a:endParaRPr lang="en-US" altLang="zh-CN"/>
          </a:p>
        </p:txBody>
      </p:sp>
      <p:pic>
        <p:nvPicPr>
          <p:cNvPr id="6" name="Picture 298"/>
          <p:cNvPicPr/>
          <p:nvPr/>
        </p:nvPicPr>
        <p:blipFill>
          <a:blip r:embed="rId3">
            <a:extLst>
              <a:ext uri="{28A0092B-C50C-407E-A947-70E740481C1C}">
                <a14:useLocalDpi xmlns:a14="http://schemas.microsoft.com/office/drawing/2010/main" val="0"/>
              </a:ext>
            </a:extLst>
          </a:blip>
          <a:srcRect/>
          <a:stretch>
            <a:fillRect/>
          </a:stretch>
        </p:blipFill>
        <p:spPr bwMode="auto">
          <a:xfrm>
            <a:off x="182269" y="1335052"/>
            <a:ext cx="8695466" cy="3990574"/>
          </a:xfrm>
          <a:prstGeom prst="rect">
            <a:avLst/>
          </a:prstGeom>
          <a:noFill/>
          <a:ln>
            <a:noFill/>
          </a:ln>
        </p:spPr>
      </p:pic>
    </p:spTree>
    <p:extLst>
      <p:ext uri="{BB962C8B-B14F-4D97-AF65-F5344CB8AC3E}">
        <p14:creationId xmlns:p14="http://schemas.microsoft.com/office/powerpoint/2010/main" val="53993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p:txBody>
          <a:bodyPr/>
          <a:lstStyle/>
          <a:p>
            <a:r>
              <a:rPr lang="en-US" altLang="zh-CN" dirty="0"/>
              <a:t>1.</a:t>
            </a:r>
            <a:r>
              <a:rPr lang="zh-CN" altLang="zh-CN" dirty="0"/>
              <a:t>对优先公交车辆到达下游站台的影响</a:t>
            </a:r>
            <a:endParaRPr lang="zh-CN" altLang="en-US"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23</a:t>
            </a:fld>
            <a:endParaRPr lang="en-US" altLang="zh-CN"/>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300" y="1855822"/>
            <a:ext cx="5675096" cy="495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93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p:txBody>
          <a:bodyPr/>
          <a:lstStyle/>
          <a:p>
            <a:r>
              <a:rPr lang="en-US" altLang="zh-CN" dirty="0"/>
              <a:t>2.</a:t>
            </a:r>
            <a:r>
              <a:rPr lang="zh-CN" altLang="zh-CN" dirty="0"/>
              <a:t>站台乘客候车延误的影响</a:t>
            </a:r>
            <a:endParaRPr lang="en-US" altLang="zh-CN" dirty="0"/>
          </a:p>
          <a:p>
            <a:pPr lvl="1"/>
            <a:r>
              <a:rPr lang="zh-CN" altLang="zh-CN" dirty="0"/>
              <a:t>如果车辆能准点到达，则站台乘客候车延误将明显降低。针对基于发车频率或发车时刻表两种不同类型的公交运营模式，站台乘客的候车延误计算方法不同。</a:t>
            </a:r>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24</a:t>
            </a:fld>
            <a:endParaRPr lang="en-US" altLang="zh-CN"/>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715" y="3298494"/>
            <a:ext cx="5998555" cy="765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93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p:txBody>
          <a:bodyPr/>
          <a:lstStyle/>
          <a:p>
            <a:r>
              <a:rPr lang="en-US" altLang="zh-CN" dirty="0"/>
              <a:t>3.</a:t>
            </a:r>
            <a:r>
              <a:rPr lang="zh-CN" altLang="zh-CN" dirty="0"/>
              <a:t>对站台容量的影响</a:t>
            </a:r>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25</a:t>
            </a:fld>
            <a:endParaRPr lang="en-US" altLang="zh-CN"/>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78" y="1955975"/>
            <a:ext cx="8218910" cy="384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bwMode="auto">
          <a:xfrm flipH="1" flipV="1">
            <a:off x="1171255" y="3544584"/>
            <a:ext cx="3287730" cy="1448652"/>
          </a:xfrm>
          <a:prstGeom prst="straightConnector1">
            <a:avLst/>
          </a:prstGeom>
          <a:solidFill>
            <a:schemeClr val="accent1"/>
          </a:solidFill>
          <a:ln w="38100" cap="flat" cmpd="sng" algn="ctr">
            <a:solidFill>
              <a:srgbClr val="FFFF00"/>
            </a:solidFill>
            <a:prstDash val="solid"/>
            <a:round/>
            <a:headEnd type="none" w="med" len="med"/>
            <a:tailEnd type="arrow"/>
          </a:ln>
          <a:effectLst/>
        </p:spPr>
      </p:cxnSp>
      <p:cxnSp>
        <p:nvCxnSpPr>
          <p:cNvPr id="13" name="直接箭头连接符 12"/>
          <p:cNvCxnSpPr/>
          <p:nvPr/>
        </p:nvCxnSpPr>
        <p:spPr bwMode="auto">
          <a:xfrm flipH="1">
            <a:off x="5024064" y="3249980"/>
            <a:ext cx="575352" cy="589207"/>
          </a:xfrm>
          <a:prstGeom prst="straightConnector1">
            <a:avLst/>
          </a:prstGeom>
          <a:solidFill>
            <a:schemeClr val="accent1"/>
          </a:solidFill>
          <a:ln w="38100" cap="flat" cmpd="sng" algn="ctr">
            <a:solidFill>
              <a:srgbClr val="FFFF00"/>
            </a:solidFill>
            <a:prstDash val="solid"/>
            <a:round/>
            <a:headEnd type="none" w="med" len="med"/>
            <a:tailEnd type="arrow"/>
          </a:ln>
          <a:effectLst/>
        </p:spPr>
      </p:cxnSp>
    </p:spTree>
    <p:extLst>
      <p:ext uri="{BB962C8B-B14F-4D97-AF65-F5344CB8AC3E}">
        <p14:creationId xmlns:p14="http://schemas.microsoft.com/office/powerpoint/2010/main" val="849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2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repeatCount="200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p:txBody>
          <a:bodyPr/>
          <a:lstStyle/>
          <a:p>
            <a:r>
              <a:rPr lang="en-US" altLang="zh-CN" dirty="0"/>
              <a:t>4.</a:t>
            </a:r>
            <a:r>
              <a:rPr lang="zh-CN" altLang="zh-CN" dirty="0"/>
              <a:t>对优先公交车辆车内乘客的影响</a:t>
            </a:r>
            <a:endParaRPr lang="en-US" altLang="zh-CN" dirty="0"/>
          </a:p>
          <a:p>
            <a:r>
              <a:rPr lang="en-US" altLang="zh-CN" dirty="0"/>
              <a:t>5.</a:t>
            </a:r>
            <a:r>
              <a:rPr lang="zh-CN" altLang="zh-CN" dirty="0"/>
              <a:t>对干道方向额外放行的社会车辆的影响</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26</a:t>
            </a:fld>
            <a:endParaRPr lang="en-US" altLang="zh-CN"/>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6512"/>
          <a:stretch/>
        </p:blipFill>
        <p:spPr bwMode="auto">
          <a:xfrm>
            <a:off x="609599" y="2485180"/>
            <a:ext cx="7976855" cy="3026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3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a:xfrm>
            <a:off x="165797" y="1301244"/>
            <a:ext cx="8827477" cy="4757911"/>
          </a:xfrm>
        </p:spPr>
        <p:txBody>
          <a:bodyPr/>
          <a:lstStyle/>
          <a:p>
            <a:r>
              <a:rPr lang="en-US" altLang="zh-CN" sz="2400" dirty="0"/>
              <a:t>6.</a:t>
            </a:r>
            <a:r>
              <a:rPr lang="zh-CN" altLang="zh-CN" sz="2400" dirty="0"/>
              <a:t>对支路方向受阻挡的社会车辆影响</a:t>
            </a:r>
            <a:endParaRPr lang="en-US" altLang="zh-CN" sz="2400" dirty="0"/>
          </a:p>
          <a:p>
            <a:pPr lvl="1"/>
            <a:r>
              <a:rPr lang="zh-CN" altLang="zh-CN" sz="2000" dirty="0"/>
              <a:t>（</a:t>
            </a:r>
            <a:r>
              <a:rPr lang="en-US" altLang="zh-CN" sz="2000" dirty="0"/>
              <a:t>1</a:t>
            </a:r>
            <a:r>
              <a:rPr lang="zh-CN" altLang="zh-CN" sz="2000" dirty="0"/>
              <a:t>）初始排队车辆：其平均延误增加量为</a:t>
            </a:r>
            <a:endParaRPr lang="en-US" altLang="zh-CN" sz="2000" dirty="0"/>
          </a:p>
          <a:p>
            <a:pPr lvl="1"/>
            <a:endParaRPr lang="en-US" altLang="zh-CN" sz="2000" dirty="0"/>
          </a:p>
          <a:p>
            <a:pPr lvl="1"/>
            <a:r>
              <a:rPr lang="zh-CN" altLang="zh-CN" sz="2000" dirty="0"/>
              <a:t>（</a:t>
            </a:r>
            <a:r>
              <a:rPr lang="en-US" altLang="zh-CN" sz="2000" dirty="0"/>
              <a:t>2</a:t>
            </a:r>
            <a:r>
              <a:rPr lang="zh-CN" altLang="zh-CN" sz="2000" dirty="0"/>
              <a:t>）正在靠近的车辆：假设在红灯期间非优先方向车辆到达率是均匀的，则延误增加时间：</a:t>
            </a:r>
            <a:endParaRPr lang="en-US" altLang="zh-CN" sz="2000" dirty="0"/>
          </a:p>
          <a:p>
            <a:pPr lvl="1"/>
            <a:endParaRPr lang="en-US" altLang="zh-CN" sz="2000" dirty="0"/>
          </a:p>
          <a:p>
            <a:pPr lvl="1"/>
            <a:endParaRPr lang="en-US" altLang="zh-CN" sz="2000" dirty="0"/>
          </a:p>
          <a:p>
            <a:pPr lvl="1"/>
            <a:r>
              <a:rPr lang="zh-CN" altLang="zh-CN" sz="2000" dirty="0"/>
              <a:t>（</a:t>
            </a:r>
            <a:r>
              <a:rPr lang="en-US" altLang="zh-CN" sz="2000" dirty="0"/>
              <a:t>3</a:t>
            </a:r>
            <a:r>
              <a:rPr lang="zh-CN" altLang="zh-CN" sz="2000" dirty="0"/>
              <a:t>）被阻断无法通过路口的车辆：平均延误</a:t>
            </a:r>
            <a:r>
              <a:rPr lang="zh-CN" altLang="en-US" sz="2000" dirty="0"/>
              <a:t>增加量</a:t>
            </a:r>
            <a:r>
              <a:rPr lang="zh-CN" altLang="zh-CN" sz="2000" dirty="0"/>
              <a:t>为：</a:t>
            </a:r>
            <a:endParaRPr lang="en-US" altLang="zh-CN" sz="2000" dirty="0"/>
          </a:p>
          <a:p>
            <a:pPr lvl="1"/>
            <a:endParaRPr lang="en-US" altLang="zh-CN" sz="2000" dirty="0"/>
          </a:p>
          <a:p>
            <a:pPr lvl="1"/>
            <a:endParaRPr lang="en-US" altLang="zh-CN" sz="2000" dirty="0"/>
          </a:p>
          <a:p>
            <a:pPr lvl="1"/>
            <a:r>
              <a:rPr lang="zh-CN" altLang="zh-CN" sz="2000" dirty="0"/>
              <a:t>实施优先后，支路方向上社会车辆的总延误增加量为</a:t>
            </a:r>
            <a:endParaRPr lang="zh-CN" altLang="en-US" sz="2000"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27</a:t>
            </a:fld>
            <a:endParaRPr lang="en-US" altLang="zh-CN"/>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450" y="1728090"/>
            <a:ext cx="13430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163" y="3125734"/>
            <a:ext cx="13525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796" y="4340073"/>
            <a:ext cx="2484000" cy="5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176" y="6098485"/>
            <a:ext cx="6408000" cy="76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3058" y="5397029"/>
            <a:ext cx="41814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93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3" name="内容占位符 2"/>
          <p:cNvSpPr>
            <a:spLocks noGrp="1"/>
          </p:cNvSpPr>
          <p:nvPr>
            <p:ph idx="1"/>
          </p:nvPr>
        </p:nvSpPr>
        <p:spPr/>
        <p:txBody>
          <a:bodyPr/>
          <a:lstStyle/>
          <a:p>
            <a:r>
              <a:rPr lang="zh-CN" altLang="zh-CN" sz="2400" dirty="0"/>
              <a:t>实施公交优先前后，根据估计的</a:t>
            </a:r>
            <a:r>
              <a:rPr lang="zh-CN" altLang="zh-CN" sz="2400" b="1" dirty="0">
                <a:solidFill>
                  <a:srgbClr val="0000FF"/>
                </a:solidFill>
              </a:rPr>
              <a:t>公交乘客候车时间、车内乘客行驶延误、社会车辆延误的变化</a:t>
            </a:r>
            <a:r>
              <a:rPr lang="zh-CN" altLang="zh-CN" sz="2400" dirty="0"/>
              <a:t>，建立优化模型，计算最优的绿灯延长时间。模型为：</a:t>
            </a:r>
            <a:endParaRPr lang="zh-CN" altLang="en-US" sz="2400"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28</a:t>
            </a:fld>
            <a:endParaRPr lang="en-US" altLang="zh-CN"/>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49" y="2590624"/>
            <a:ext cx="7546826" cy="32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93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3" name="内容占位符 2"/>
          <p:cNvSpPr>
            <a:spLocks noGrp="1"/>
          </p:cNvSpPr>
          <p:nvPr>
            <p:ph idx="1"/>
          </p:nvPr>
        </p:nvSpPr>
        <p:spPr>
          <a:xfrm>
            <a:off x="447869" y="1266790"/>
            <a:ext cx="8229600" cy="4525962"/>
          </a:xfrm>
        </p:spPr>
        <p:txBody>
          <a:bodyPr/>
          <a:lstStyle/>
          <a:p>
            <a:r>
              <a:rPr lang="zh-CN" altLang="en-US" dirty="0"/>
              <a:t>城市交通拥堵日益加剧，</a:t>
            </a:r>
            <a:r>
              <a:rPr lang="zh-CN" altLang="zh-CN" dirty="0"/>
              <a:t>拥堵</a:t>
            </a:r>
            <a:r>
              <a:rPr lang="zh-CN" altLang="en-US" dirty="0"/>
              <a:t>成本逐渐持续</a:t>
            </a:r>
            <a:r>
              <a:rPr lang="zh-CN" altLang="zh-CN" dirty="0"/>
              <a:t>增加</a:t>
            </a:r>
            <a:endParaRPr lang="en-US" altLang="zh-CN" dirty="0"/>
          </a:p>
          <a:p>
            <a:r>
              <a:rPr lang="zh-CN" altLang="en-US" dirty="0"/>
              <a:t>交通事故发生量难以下降，伤害程度持续走高</a:t>
            </a:r>
            <a:endParaRPr lang="en-US" altLang="zh-CN" dirty="0"/>
          </a:p>
          <a:p>
            <a:r>
              <a:rPr lang="zh-CN" altLang="zh-CN" dirty="0">
                <a:solidFill>
                  <a:srgbClr val="0000FF"/>
                </a:solidFill>
              </a:rPr>
              <a:t>环境污染</a:t>
            </a:r>
            <a:r>
              <a:rPr lang="zh-CN" altLang="en-US" dirty="0">
                <a:solidFill>
                  <a:srgbClr val="0000FF"/>
                </a:solidFill>
              </a:rPr>
              <a:t>日益恶化，</a:t>
            </a:r>
            <a:r>
              <a:rPr lang="zh-CN" altLang="zh-CN" dirty="0">
                <a:solidFill>
                  <a:srgbClr val="0000FF"/>
                </a:solidFill>
              </a:rPr>
              <a:t>能源损耗</a:t>
            </a:r>
            <a:r>
              <a:rPr lang="zh-CN" altLang="en-US" dirty="0">
                <a:solidFill>
                  <a:srgbClr val="0000FF"/>
                </a:solidFill>
              </a:rPr>
              <a:t>不断增加</a:t>
            </a:r>
            <a:endParaRPr lang="en-US" altLang="zh-CN" dirty="0">
              <a:solidFill>
                <a:srgbClr val="0000FF"/>
              </a:solidFill>
            </a:endParaRPr>
          </a:p>
          <a:p>
            <a:endParaRPr lang="en-US" altLang="zh-CN" dirty="0"/>
          </a:p>
          <a:p>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a:t>
            </a:fld>
            <a:endParaRPr lang="en-US" altLang="zh-CN"/>
          </a:p>
        </p:txBody>
      </p:sp>
      <p:sp>
        <p:nvSpPr>
          <p:cNvPr id="6" name="内容占位符 2"/>
          <p:cNvSpPr txBox="1">
            <a:spLocks/>
          </p:cNvSpPr>
          <p:nvPr/>
        </p:nvSpPr>
        <p:spPr bwMode="auto">
          <a:xfrm>
            <a:off x="0" y="3348506"/>
            <a:ext cx="4786603" cy="3509493"/>
          </a:xfrm>
          <a:prstGeom prst="rect">
            <a:avLst/>
          </a:prstGeom>
          <a:solidFill>
            <a:schemeClr val="tx1"/>
          </a:solidFill>
          <a:ln w="38100">
            <a:solidFill>
              <a:srgbClr val="FF6600"/>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6600"/>
              </a:buClr>
              <a:buFont typeface="Arial" charset="0"/>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rgbClr val="006600"/>
              </a:buClr>
              <a:buFont typeface="Wingdings" pitchFamily="2" charset="2"/>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rgbClr val="006600"/>
              </a:buClr>
              <a:buFont typeface="Wingdings" pitchFamily="2" charset="2"/>
              <a:buChar char="v"/>
              <a:defRPr sz="20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rgbClr val="006600"/>
              </a:buClr>
              <a:buFont typeface="Wingdings" pitchFamily="2" charset="2"/>
              <a:buChar char="§"/>
              <a:defRPr sz="18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rgbClr val="006600"/>
              </a:buClr>
              <a:buFont typeface="Wingdings" pitchFamily="2" charset="2"/>
              <a:buChar char="v"/>
              <a:defRPr sz="14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6pPr>
            <a:lvl7pPr marL="29718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7pPr>
            <a:lvl8pPr marL="34290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8pPr>
            <a:lvl9pPr marL="3886200" indent="-228600" algn="l" rtl="0" eaLnBrk="1" fontAlgn="base" hangingPunct="1">
              <a:spcBef>
                <a:spcPct val="20000"/>
              </a:spcBef>
              <a:spcAft>
                <a:spcPct val="0"/>
              </a:spcAft>
              <a:buClr>
                <a:srgbClr val="006600"/>
              </a:buClr>
              <a:buFont typeface="Wingdings" pitchFamily="2" charset="2"/>
              <a:buChar char="v"/>
              <a:defRPr sz="1600">
                <a:solidFill>
                  <a:srgbClr val="006600"/>
                </a:solidFill>
                <a:latin typeface="+mn-lt"/>
              </a:defRPr>
            </a:lvl9pPr>
          </a:lstStyle>
          <a:p>
            <a:pPr marL="180000" indent="-180000">
              <a:buClr>
                <a:srgbClr val="FFC000"/>
              </a:buClr>
            </a:pPr>
            <a:r>
              <a:rPr lang="en-US" altLang="zh-CN" sz="1600" b="0" kern="0" dirty="0">
                <a:solidFill>
                  <a:srgbClr val="FFFF00"/>
                </a:solidFill>
              </a:rPr>
              <a:t>2006</a:t>
            </a:r>
            <a:r>
              <a:rPr lang="zh-CN" altLang="en-US" sz="1600" b="0" kern="0" dirty="0">
                <a:solidFill>
                  <a:srgbClr val="FFFF00"/>
                </a:solidFill>
              </a:rPr>
              <a:t>年，全球二氧化碳排放量交通运输行业占</a:t>
            </a:r>
            <a:r>
              <a:rPr lang="en-US" altLang="zh-CN" sz="1600" b="0" kern="0" dirty="0">
                <a:solidFill>
                  <a:srgbClr val="FFFF00"/>
                </a:solidFill>
              </a:rPr>
              <a:t>23%</a:t>
            </a:r>
            <a:r>
              <a:rPr lang="zh-CN" altLang="en-US" sz="1600" b="0" kern="0" dirty="0">
                <a:solidFill>
                  <a:srgbClr val="FFFF00"/>
                </a:solidFill>
              </a:rPr>
              <a:t>，是全球第二大排放源。</a:t>
            </a:r>
          </a:p>
          <a:p>
            <a:pPr marL="180000" indent="-180000">
              <a:buClr>
                <a:srgbClr val="FFC000"/>
              </a:buClr>
            </a:pPr>
            <a:r>
              <a:rPr lang="zh-CN" altLang="en-US" sz="1600" b="0" kern="0" dirty="0">
                <a:solidFill>
                  <a:srgbClr val="FFFF00"/>
                </a:solidFill>
              </a:rPr>
              <a:t>近两年，全国部分地区屡遭“雾霾”侵扰，尤其是</a:t>
            </a:r>
            <a:r>
              <a:rPr lang="en-US" altLang="zh-CN" sz="1600" b="0" kern="0" dirty="0">
                <a:solidFill>
                  <a:srgbClr val="FFFF00"/>
                </a:solidFill>
              </a:rPr>
              <a:t>2013</a:t>
            </a:r>
            <a:r>
              <a:rPr lang="zh-CN" altLang="en-US" sz="1600" b="0" kern="0" dirty="0">
                <a:solidFill>
                  <a:srgbClr val="FFFF00"/>
                </a:solidFill>
              </a:rPr>
              <a:t>年</a:t>
            </a:r>
            <a:r>
              <a:rPr lang="en-US" altLang="zh-CN" sz="1600" b="0" kern="0" dirty="0">
                <a:solidFill>
                  <a:srgbClr val="FFFF00"/>
                </a:solidFill>
              </a:rPr>
              <a:t>12</a:t>
            </a:r>
            <a:r>
              <a:rPr lang="zh-CN" altLang="en-US" sz="1600" b="0" kern="0" dirty="0">
                <a:solidFill>
                  <a:srgbClr val="FFFF00"/>
                </a:solidFill>
              </a:rPr>
              <a:t>月我国中东部严重雾霾事件，几乎涉及中东部所有地区。</a:t>
            </a:r>
            <a:endParaRPr lang="en-US" altLang="zh-CN" sz="1600" b="0" kern="0" dirty="0">
              <a:solidFill>
                <a:srgbClr val="FFFF00"/>
              </a:solidFill>
            </a:endParaRPr>
          </a:p>
          <a:p>
            <a:pPr marL="580050" lvl="1" indent="-180000">
              <a:buClr>
                <a:srgbClr val="FFC000"/>
              </a:buClr>
            </a:pPr>
            <a:r>
              <a:rPr lang="zh-CN" altLang="en-US" sz="1400" b="0" kern="0" dirty="0">
                <a:solidFill>
                  <a:srgbClr val="FFFF00"/>
                </a:solidFill>
              </a:rPr>
              <a:t>天津、河北、山东、江苏、安徽、河南、浙江、上海等多地空气质量指数达到六级严重污染，波及京津冀与长三角整个片区。</a:t>
            </a:r>
            <a:endParaRPr lang="en-US" altLang="zh-CN" sz="1400" b="0" kern="0" dirty="0">
              <a:solidFill>
                <a:srgbClr val="FFFF00"/>
              </a:solidFill>
            </a:endParaRPr>
          </a:p>
          <a:p>
            <a:pPr marL="580050" lvl="1" indent="-180000">
              <a:buClr>
                <a:srgbClr val="FFC000"/>
              </a:buClr>
            </a:pPr>
            <a:r>
              <a:rPr lang="en-US" altLang="zh-CN" sz="1400" b="0" kern="0" dirty="0">
                <a:solidFill>
                  <a:srgbClr val="FFFF00"/>
                </a:solidFill>
              </a:rPr>
              <a:t>PM2.5</a:t>
            </a:r>
            <a:r>
              <a:rPr lang="zh-CN" altLang="en-US" sz="1400" b="0" kern="0" dirty="0">
                <a:solidFill>
                  <a:srgbClr val="FFFF00"/>
                </a:solidFill>
              </a:rPr>
              <a:t>浓度日平均值超过</a:t>
            </a:r>
            <a:r>
              <a:rPr lang="en-US" altLang="zh-CN" sz="1400" b="0" kern="0" dirty="0">
                <a:solidFill>
                  <a:srgbClr val="FFFF00"/>
                </a:solidFill>
              </a:rPr>
              <a:t>150</a:t>
            </a:r>
            <a:r>
              <a:rPr lang="zh-CN" altLang="en-US" sz="1400" b="0" kern="0" dirty="0">
                <a:solidFill>
                  <a:srgbClr val="FFFF00"/>
                </a:solidFill>
              </a:rPr>
              <a:t>微克</a:t>
            </a:r>
            <a:r>
              <a:rPr lang="en-US" altLang="zh-CN" sz="1400" b="0" kern="0" dirty="0">
                <a:solidFill>
                  <a:srgbClr val="FFFF00"/>
                </a:solidFill>
              </a:rPr>
              <a:t>/</a:t>
            </a:r>
            <a:r>
              <a:rPr lang="zh-CN" altLang="en-US" sz="1400" b="0" kern="0" dirty="0">
                <a:solidFill>
                  <a:srgbClr val="FFFF00"/>
                </a:solidFill>
              </a:rPr>
              <a:t>立方米，部分地区达到</a:t>
            </a:r>
            <a:r>
              <a:rPr lang="en-US" altLang="zh-CN" sz="1400" b="0" kern="0" dirty="0">
                <a:solidFill>
                  <a:srgbClr val="FFFF00"/>
                </a:solidFill>
              </a:rPr>
              <a:t>300-500</a:t>
            </a:r>
            <a:r>
              <a:rPr lang="zh-CN" altLang="en-US" sz="1400" b="0" kern="0" dirty="0">
                <a:solidFill>
                  <a:srgbClr val="FFFF00"/>
                </a:solidFill>
              </a:rPr>
              <a:t>微克</a:t>
            </a:r>
            <a:r>
              <a:rPr lang="en-US" altLang="zh-CN" sz="1400" b="0" kern="0" dirty="0">
                <a:solidFill>
                  <a:srgbClr val="FFFF00"/>
                </a:solidFill>
              </a:rPr>
              <a:t>/</a:t>
            </a:r>
            <a:r>
              <a:rPr lang="zh-CN" altLang="en-US" sz="1400" b="0" kern="0" dirty="0">
                <a:solidFill>
                  <a:srgbClr val="FFFF00"/>
                </a:solidFill>
              </a:rPr>
              <a:t>立方米，而上海市在</a:t>
            </a:r>
            <a:r>
              <a:rPr lang="en-US" altLang="zh-CN" sz="1400" b="0" kern="0" dirty="0">
                <a:solidFill>
                  <a:srgbClr val="FFFF00"/>
                </a:solidFill>
              </a:rPr>
              <a:t>12</a:t>
            </a:r>
            <a:r>
              <a:rPr lang="zh-CN" altLang="en-US" sz="1400" b="0" kern="0" dirty="0">
                <a:solidFill>
                  <a:srgbClr val="FFFF00"/>
                </a:solidFill>
              </a:rPr>
              <a:t>月</a:t>
            </a:r>
            <a:r>
              <a:rPr lang="en-US" altLang="zh-CN" sz="1400" b="0" kern="0" dirty="0">
                <a:solidFill>
                  <a:srgbClr val="FFFF00"/>
                </a:solidFill>
              </a:rPr>
              <a:t>6</a:t>
            </a:r>
            <a:r>
              <a:rPr lang="zh-CN" altLang="en-US" sz="1400" b="0" kern="0" dirty="0">
                <a:solidFill>
                  <a:srgbClr val="FFFF00"/>
                </a:solidFill>
              </a:rPr>
              <a:t>日污染高达</a:t>
            </a:r>
            <a:r>
              <a:rPr lang="en-US" altLang="zh-CN" sz="1400" b="0" kern="0" dirty="0">
                <a:solidFill>
                  <a:srgbClr val="FFFF00"/>
                </a:solidFill>
              </a:rPr>
              <a:t>600</a:t>
            </a:r>
            <a:r>
              <a:rPr lang="zh-CN" altLang="en-US" sz="1400" b="0" kern="0" dirty="0">
                <a:solidFill>
                  <a:srgbClr val="FFFF00"/>
                </a:solidFill>
              </a:rPr>
              <a:t>微克</a:t>
            </a:r>
            <a:r>
              <a:rPr lang="en-US" altLang="zh-CN" sz="1400" b="0" kern="0" dirty="0">
                <a:solidFill>
                  <a:srgbClr val="FFFF00"/>
                </a:solidFill>
              </a:rPr>
              <a:t>/</a:t>
            </a:r>
            <a:r>
              <a:rPr lang="zh-CN" altLang="en-US" sz="1400" b="0" kern="0" dirty="0">
                <a:solidFill>
                  <a:srgbClr val="FFFF00"/>
                </a:solidFill>
              </a:rPr>
              <a:t>立方米，局部到达</a:t>
            </a:r>
            <a:r>
              <a:rPr lang="en-US" altLang="zh-CN" sz="1400" b="0" kern="0" dirty="0">
                <a:solidFill>
                  <a:srgbClr val="FFFF00"/>
                </a:solidFill>
              </a:rPr>
              <a:t>700</a:t>
            </a:r>
            <a:r>
              <a:rPr lang="zh-CN" altLang="en-US" sz="1400" b="0" kern="0" dirty="0">
                <a:solidFill>
                  <a:srgbClr val="FFFF00"/>
                </a:solidFill>
              </a:rPr>
              <a:t>微克</a:t>
            </a:r>
            <a:r>
              <a:rPr lang="en-US" altLang="zh-CN" sz="1400" b="0" kern="0" dirty="0">
                <a:solidFill>
                  <a:srgbClr val="FFFF00"/>
                </a:solidFill>
              </a:rPr>
              <a:t>/</a:t>
            </a:r>
            <a:r>
              <a:rPr lang="zh-CN" altLang="en-US" sz="1400" b="0" kern="0" dirty="0">
                <a:solidFill>
                  <a:srgbClr val="FFFF00"/>
                </a:solidFill>
              </a:rPr>
              <a:t>立方米。</a:t>
            </a:r>
            <a:endParaRPr lang="en-US" altLang="zh-CN" sz="1400" b="0" kern="0" dirty="0">
              <a:solidFill>
                <a:srgbClr val="FFFF00"/>
              </a:solidFill>
            </a:endParaRPr>
          </a:p>
          <a:p>
            <a:pPr marL="580050" lvl="1" indent="-180000">
              <a:buClr>
                <a:srgbClr val="FFC000"/>
              </a:buClr>
            </a:pPr>
            <a:r>
              <a:rPr lang="zh-CN" altLang="en-US" sz="1400" b="0" kern="0" dirty="0">
                <a:solidFill>
                  <a:srgbClr val="FFFF00"/>
                </a:solidFill>
              </a:rPr>
              <a:t>最严重区域位于江苏中南部，南京市空气质量连续</a:t>
            </a:r>
            <a:r>
              <a:rPr lang="en-US" altLang="zh-CN" sz="1400" b="0" kern="0" dirty="0">
                <a:solidFill>
                  <a:srgbClr val="FFFF00"/>
                </a:solidFill>
              </a:rPr>
              <a:t>5</a:t>
            </a:r>
            <a:r>
              <a:rPr lang="zh-CN" altLang="en-US" sz="1400" b="0" kern="0" dirty="0">
                <a:solidFill>
                  <a:srgbClr val="FFFF00"/>
                </a:solidFill>
              </a:rPr>
              <a:t>天严重污染、持续</a:t>
            </a:r>
            <a:r>
              <a:rPr lang="en-US" altLang="zh-CN" sz="1400" b="0" kern="0" dirty="0">
                <a:solidFill>
                  <a:srgbClr val="FFFF00"/>
                </a:solidFill>
              </a:rPr>
              <a:t>9</a:t>
            </a:r>
            <a:r>
              <a:rPr lang="zh-CN" altLang="en-US" sz="1400" b="0" kern="0" dirty="0">
                <a:solidFill>
                  <a:srgbClr val="FFFF00"/>
                </a:solidFill>
              </a:rPr>
              <a:t>天重度污染，</a:t>
            </a:r>
            <a:r>
              <a:rPr lang="en-US" altLang="zh-CN" sz="1400" b="0" kern="0" dirty="0">
                <a:solidFill>
                  <a:srgbClr val="FFFF00"/>
                </a:solidFill>
              </a:rPr>
              <a:t>12</a:t>
            </a:r>
            <a:r>
              <a:rPr lang="zh-CN" altLang="en-US" sz="1400" b="0" kern="0" dirty="0">
                <a:solidFill>
                  <a:srgbClr val="FFFF00"/>
                </a:solidFill>
              </a:rPr>
              <a:t>月</a:t>
            </a:r>
            <a:r>
              <a:rPr lang="en-US" altLang="zh-CN" sz="1400" b="0" kern="0" dirty="0">
                <a:solidFill>
                  <a:srgbClr val="FFFF00"/>
                </a:solidFill>
              </a:rPr>
              <a:t>3</a:t>
            </a:r>
            <a:r>
              <a:rPr lang="zh-CN" altLang="en-US" sz="1400" b="0" kern="0" dirty="0">
                <a:solidFill>
                  <a:srgbClr val="FFFF00"/>
                </a:solidFill>
              </a:rPr>
              <a:t>日</a:t>
            </a:r>
            <a:r>
              <a:rPr lang="en-US" altLang="zh-CN" sz="1400" b="0" kern="0" dirty="0">
                <a:solidFill>
                  <a:srgbClr val="FFFF00"/>
                </a:solidFill>
              </a:rPr>
              <a:t>11</a:t>
            </a:r>
            <a:r>
              <a:rPr lang="zh-CN" altLang="en-US" sz="1400" b="0" kern="0" dirty="0">
                <a:solidFill>
                  <a:srgbClr val="FFFF00"/>
                </a:solidFill>
              </a:rPr>
              <a:t>时的</a:t>
            </a:r>
            <a:r>
              <a:rPr lang="en-US" altLang="zh-CN" sz="1400" b="0" kern="0" dirty="0">
                <a:solidFill>
                  <a:srgbClr val="FFFF00"/>
                </a:solidFill>
              </a:rPr>
              <a:t>PM2.5</a:t>
            </a:r>
            <a:r>
              <a:rPr lang="zh-CN" altLang="en-US" sz="1400" b="0" kern="0" dirty="0">
                <a:solidFill>
                  <a:srgbClr val="FFFF00"/>
                </a:solidFill>
              </a:rPr>
              <a:t>瞬时浓度达到</a:t>
            </a:r>
            <a:r>
              <a:rPr lang="en-US" altLang="zh-CN" sz="1400" b="0" kern="0" dirty="0">
                <a:solidFill>
                  <a:srgbClr val="FFFF00"/>
                </a:solidFill>
              </a:rPr>
              <a:t>943</a:t>
            </a:r>
            <a:r>
              <a:rPr lang="zh-CN" altLang="en-US" sz="1400" b="0" kern="0" dirty="0">
                <a:solidFill>
                  <a:srgbClr val="FFFF00"/>
                </a:solidFill>
              </a:rPr>
              <a:t>微克</a:t>
            </a:r>
            <a:r>
              <a:rPr lang="en-US" altLang="zh-CN" sz="1400" b="0" kern="0" dirty="0">
                <a:solidFill>
                  <a:srgbClr val="FFFF00"/>
                </a:solidFill>
              </a:rPr>
              <a:t>/</a:t>
            </a:r>
            <a:r>
              <a:rPr lang="zh-CN" altLang="en-US" sz="1400" b="0" kern="0" dirty="0">
                <a:solidFill>
                  <a:srgbClr val="FFFF00"/>
                </a:solidFill>
              </a:rPr>
              <a:t>立方米。</a:t>
            </a:r>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0" b="18741"/>
          <a:stretch/>
        </p:blipFill>
        <p:spPr bwMode="auto">
          <a:xfrm>
            <a:off x="3133362" y="3329999"/>
            <a:ext cx="6010637" cy="352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95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right)">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r>
              <a:rPr lang="en-US" altLang="zh-CN" dirty="0"/>
              <a:t>5——</a:t>
            </a:r>
            <a:r>
              <a:rPr lang="zh-CN" altLang="en-US" dirty="0"/>
              <a:t>干道公交主动优先控制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29</a:t>
            </a:fld>
            <a:endParaRPr lang="en-US" altLang="zh-CN"/>
          </a:p>
        </p:txBody>
      </p:sp>
      <p:pic>
        <p:nvPicPr>
          <p:cNvPr id="8" name="Picture 35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88078"/>
            <a:ext cx="4428489" cy="2578736"/>
          </a:xfrm>
          <a:prstGeom prst="rect">
            <a:avLst/>
          </a:prstGeom>
          <a:noFill/>
          <a:ln>
            <a:noFill/>
          </a:ln>
        </p:spPr>
      </p:pic>
      <p:pic>
        <p:nvPicPr>
          <p:cNvPr id="9" name="Picture 35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48" y="4280377"/>
            <a:ext cx="4428490" cy="2569210"/>
          </a:xfrm>
          <a:prstGeom prst="rect">
            <a:avLst/>
          </a:prstGeom>
          <a:noFill/>
          <a:ln>
            <a:noFill/>
          </a:ln>
        </p:spPr>
      </p:pic>
      <p:pic>
        <p:nvPicPr>
          <p:cNvPr id="10" name="Picture 35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489" y="1698689"/>
            <a:ext cx="4715510" cy="2578735"/>
          </a:xfrm>
          <a:prstGeom prst="rect">
            <a:avLst/>
          </a:prstGeom>
          <a:noFill/>
          <a:ln>
            <a:noFill/>
          </a:ln>
        </p:spPr>
      </p:pic>
      <p:pic>
        <p:nvPicPr>
          <p:cNvPr id="11" name="Picture 35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8489" y="4280377"/>
            <a:ext cx="4715510" cy="2578735"/>
          </a:xfrm>
          <a:prstGeom prst="rect">
            <a:avLst/>
          </a:prstGeom>
          <a:noFill/>
          <a:ln>
            <a:noFill/>
          </a:ln>
        </p:spPr>
      </p:pic>
      <p:sp>
        <p:nvSpPr>
          <p:cNvPr id="3" name="矩形 2"/>
          <p:cNvSpPr/>
          <p:nvPr/>
        </p:nvSpPr>
        <p:spPr>
          <a:xfrm>
            <a:off x="10047" y="1146913"/>
            <a:ext cx="9133951" cy="584775"/>
          </a:xfrm>
          <a:prstGeom prst="rect">
            <a:avLst/>
          </a:prstGeom>
        </p:spPr>
        <p:txBody>
          <a:bodyPr wrap="square">
            <a:spAutoFit/>
          </a:bodyPr>
          <a:lstStyle/>
          <a:p>
            <a:pPr lvl="0"/>
            <a:r>
              <a:rPr lang="zh-CN" altLang="zh-CN" sz="1600" b="0" dirty="0"/>
              <a:t>公交乘客候车总延误分别下降了约</a:t>
            </a:r>
            <a:r>
              <a:rPr lang="en-US" altLang="zh-CN" sz="1600" dirty="0">
                <a:solidFill>
                  <a:srgbClr val="0000FF"/>
                </a:solidFill>
              </a:rPr>
              <a:t>7.0 %</a:t>
            </a:r>
            <a:r>
              <a:rPr lang="zh-CN" altLang="zh-CN" sz="1600" dirty="0">
                <a:solidFill>
                  <a:srgbClr val="0000FF"/>
                </a:solidFill>
              </a:rPr>
              <a:t>和</a:t>
            </a:r>
            <a:r>
              <a:rPr lang="en-US" altLang="zh-CN" sz="1600" dirty="0">
                <a:solidFill>
                  <a:srgbClr val="0000FF"/>
                </a:solidFill>
              </a:rPr>
              <a:t>3.3%</a:t>
            </a:r>
            <a:r>
              <a:rPr lang="zh-CN" altLang="zh-CN" sz="1600" b="0" dirty="0"/>
              <a:t>，公交车内乘客延误分别减少了</a:t>
            </a:r>
            <a:r>
              <a:rPr lang="en-US" altLang="zh-CN" sz="1600" dirty="0">
                <a:solidFill>
                  <a:srgbClr val="0000FF"/>
                </a:solidFill>
              </a:rPr>
              <a:t>7.8%</a:t>
            </a:r>
            <a:r>
              <a:rPr lang="zh-CN" altLang="zh-CN" sz="1600" dirty="0">
                <a:solidFill>
                  <a:srgbClr val="0000FF"/>
                </a:solidFill>
              </a:rPr>
              <a:t>和</a:t>
            </a:r>
            <a:r>
              <a:rPr lang="en-US" altLang="zh-CN" sz="1600" dirty="0">
                <a:solidFill>
                  <a:srgbClr val="0000FF"/>
                </a:solidFill>
              </a:rPr>
              <a:t>5.0%</a:t>
            </a:r>
            <a:endParaRPr lang="en-US" altLang="zh-CN" sz="1600" b="0" dirty="0"/>
          </a:p>
          <a:p>
            <a:pPr lvl="0"/>
            <a:r>
              <a:rPr lang="zh-CN" altLang="zh-CN" sz="1600" b="0" dirty="0"/>
              <a:t>网络总人均延误分别降低了</a:t>
            </a:r>
            <a:r>
              <a:rPr lang="en-US" altLang="zh-CN" sz="1600" dirty="0">
                <a:solidFill>
                  <a:srgbClr val="0000FF"/>
                </a:solidFill>
              </a:rPr>
              <a:t>4.2%</a:t>
            </a:r>
            <a:r>
              <a:rPr lang="zh-CN" altLang="en-US" sz="1600" dirty="0">
                <a:solidFill>
                  <a:srgbClr val="0000FF"/>
                </a:solidFill>
              </a:rPr>
              <a:t>和</a:t>
            </a:r>
            <a:r>
              <a:rPr lang="en-US" altLang="zh-CN" sz="1600" dirty="0">
                <a:solidFill>
                  <a:srgbClr val="0000FF"/>
                </a:solidFill>
              </a:rPr>
              <a:t>1.6%</a:t>
            </a:r>
            <a:endParaRPr lang="zh-CN" altLang="zh-CN" sz="1600" dirty="0">
              <a:solidFill>
                <a:srgbClr val="0000FF"/>
              </a:solidFill>
            </a:endParaRPr>
          </a:p>
        </p:txBody>
      </p:sp>
    </p:spTree>
    <p:extLst>
      <p:ext uri="{BB962C8B-B14F-4D97-AF65-F5344CB8AC3E}">
        <p14:creationId xmlns:p14="http://schemas.microsoft.com/office/powerpoint/2010/main" val="53993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成果</a:t>
            </a:r>
            <a:r>
              <a:rPr lang="en-US" dirty="0" err="1"/>
              <a:t>应用</a:t>
            </a:r>
            <a:r>
              <a:rPr lang="en-US" altLang="zh-CN" dirty="0"/>
              <a:t>——</a:t>
            </a:r>
            <a:r>
              <a:rPr lang="zh-CN" altLang="en-US" dirty="0"/>
              <a:t>以济南为例</a:t>
            </a:r>
            <a:endParaRPr lang="en-US" dirty="0"/>
          </a:p>
        </p:txBody>
      </p:sp>
      <p:sp>
        <p:nvSpPr>
          <p:cNvPr id="4" name="Footer Placeholder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Slide Number Placeholder 4"/>
          <p:cNvSpPr>
            <a:spLocks noGrp="1"/>
          </p:cNvSpPr>
          <p:nvPr>
            <p:ph type="sldNum" sz="quarter" idx="11"/>
          </p:nvPr>
        </p:nvSpPr>
        <p:spPr/>
        <p:txBody>
          <a:bodyPr/>
          <a:lstStyle/>
          <a:p>
            <a:fld id="{A184DC98-7490-4D9D-BE51-1D6EDC6F8454}" type="slidenum">
              <a:rPr lang="en-US" altLang="zh-CN" smtClean="0"/>
              <a:pPr/>
              <a:t>30</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80" y="1198121"/>
            <a:ext cx="7423572" cy="4862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bwMode="auto">
          <a:xfrm>
            <a:off x="88133" y="4335136"/>
            <a:ext cx="2677099" cy="694063"/>
          </a:xfrm>
          <a:prstGeom prst="wedgeRoundRectCallout">
            <a:avLst>
              <a:gd name="adj1" fmla="val 46657"/>
              <a:gd name="adj2" fmla="val 10853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适用方法：干道被动优先控制</a:t>
            </a:r>
            <a:endParaRPr kumimoji="0" lang="en-US" sz="1800" b="1" i="0" u="none" strike="noStrike" cap="none" normalizeH="0" baseline="0" dirty="0">
              <a:ln>
                <a:noFill/>
              </a:ln>
              <a:solidFill>
                <a:schemeClr val="tx1"/>
              </a:solidFill>
              <a:effectLst/>
              <a:latin typeface="Arial" charset="0"/>
            </a:endParaRPr>
          </a:p>
        </p:txBody>
      </p:sp>
      <p:sp>
        <p:nvSpPr>
          <p:cNvPr id="8" name="Rounded Rectangular Callout 7"/>
          <p:cNvSpPr/>
          <p:nvPr/>
        </p:nvSpPr>
        <p:spPr bwMode="auto">
          <a:xfrm>
            <a:off x="1068634" y="1757189"/>
            <a:ext cx="3459299" cy="694063"/>
          </a:xfrm>
          <a:prstGeom prst="wedgeRoundRectCallout">
            <a:avLst>
              <a:gd name="adj1" fmla="val 1753"/>
              <a:gd name="adj2" fmla="val 14345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适用方法：常规公交路口信号优先</a:t>
            </a:r>
            <a:r>
              <a:rPr lang="en-US" altLang="zh-CN" dirty="0"/>
              <a:t>+</a:t>
            </a:r>
            <a:r>
              <a:rPr lang="zh-CN" altLang="en-US" dirty="0"/>
              <a:t>干道实时优先控制</a:t>
            </a:r>
            <a:endParaRPr kumimoji="0" lang="en-US" sz="1800" b="1" i="0" u="none" strike="noStrike" cap="none" normalizeH="0" baseline="0" dirty="0">
              <a:ln>
                <a:noFill/>
              </a:ln>
              <a:solidFill>
                <a:schemeClr val="tx1"/>
              </a:solidFill>
              <a:effectLst/>
              <a:latin typeface="Arial" charset="0"/>
            </a:endParaRPr>
          </a:p>
        </p:txBody>
      </p:sp>
      <p:sp>
        <p:nvSpPr>
          <p:cNvPr id="3" name="任意多边形 2"/>
          <p:cNvSpPr/>
          <p:nvPr/>
        </p:nvSpPr>
        <p:spPr bwMode="auto">
          <a:xfrm>
            <a:off x="1335640" y="2589088"/>
            <a:ext cx="6061753" cy="616466"/>
          </a:xfrm>
          <a:custGeom>
            <a:avLst/>
            <a:gdLst>
              <a:gd name="connsiteX0" fmla="*/ 0 w 6061753"/>
              <a:gd name="connsiteY0" fmla="*/ 0 h 616466"/>
              <a:gd name="connsiteX1" fmla="*/ 534257 w 6061753"/>
              <a:gd name="connsiteY1" fmla="*/ 390418 h 616466"/>
              <a:gd name="connsiteX2" fmla="*/ 1304818 w 6061753"/>
              <a:gd name="connsiteY2" fmla="*/ 616449 h 616466"/>
              <a:gd name="connsiteX3" fmla="*/ 1993187 w 6061753"/>
              <a:gd name="connsiteY3" fmla="*/ 380143 h 616466"/>
              <a:gd name="connsiteX4" fmla="*/ 2589088 w 6061753"/>
              <a:gd name="connsiteY4" fmla="*/ 195209 h 616466"/>
              <a:gd name="connsiteX5" fmla="*/ 2815120 w 6061753"/>
              <a:gd name="connsiteY5" fmla="*/ 113015 h 616466"/>
              <a:gd name="connsiteX6" fmla="*/ 3647326 w 6061753"/>
              <a:gd name="connsiteY6" fmla="*/ 133564 h 616466"/>
              <a:gd name="connsiteX7" fmla="*/ 6061753 w 6061753"/>
              <a:gd name="connsiteY7" fmla="*/ 143838 h 61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1753" h="616466">
                <a:moveTo>
                  <a:pt x="0" y="0"/>
                </a:moveTo>
                <a:cubicBezTo>
                  <a:pt x="158393" y="143838"/>
                  <a:pt x="316787" y="287677"/>
                  <a:pt x="534257" y="390418"/>
                </a:cubicBezTo>
                <a:cubicBezTo>
                  <a:pt x="751727" y="493159"/>
                  <a:pt x="1061663" y="618162"/>
                  <a:pt x="1304818" y="616449"/>
                </a:cubicBezTo>
                <a:cubicBezTo>
                  <a:pt x="1547973" y="614737"/>
                  <a:pt x="1779142" y="450350"/>
                  <a:pt x="1993187" y="380143"/>
                </a:cubicBezTo>
                <a:cubicBezTo>
                  <a:pt x="2207232" y="309936"/>
                  <a:pt x="2452099" y="239730"/>
                  <a:pt x="2589088" y="195209"/>
                </a:cubicBezTo>
                <a:cubicBezTo>
                  <a:pt x="2726077" y="150688"/>
                  <a:pt x="2638747" y="123289"/>
                  <a:pt x="2815120" y="113015"/>
                </a:cubicBezTo>
                <a:cubicBezTo>
                  <a:pt x="2991493" y="102741"/>
                  <a:pt x="3647326" y="133564"/>
                  <a:pt x="3647326" y="133564"/>
                </a:cubicBezTo>
                <a:lnTo>
                  <a:pt x="6061753" y="143838"/>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11" name="任意多边形 10"/>
          <p:cNvSpPr/>
          <p:nvPr/>
        </p:nvSpPr>
        <p:spPr bwMode="auto">
          <a:xfrm>
            <a:off x="996593" y="5455578"/>
            <a:ext cx="7181636" cy="154112"/>
          </a:xfrm>
          <a:custGeom>
            <a:avLst/>
            <a:gdLst>
              <a:gd name="connsiteX0" fmla="*/ 0 w 7181636"/>
              <a:gd name="connsiteY0" fmla="*/ 0 h 154112"/>
              <a:gd name="connsiteX1" fmla="*/ 7181636 w 7181636"/>
              <a:gd name="connsiteY1" fmla="*/ 154112 h 154112"/>
            </a:gdLst>
            <a:ahLst/>
            <a:cxnLst>
              <a:cxn ang="0">
                <a:pos x="connsiteX0" y="connsiteY0"/>
              </a:cxn>
              <a:cxn ang="0">
                <a:pos x="connsiteX1" y="connsiteY1"/>
              </a:cxn>
            </a:cxnLst>
            <a:rect l="l" t="t" r="r" b="b"/>
            <a:pathLst>
              <a:path w="7181636" h="154112">
                <a:moveTo>
                  <a:pt x="0" y="0"/>
                </a:moveTo>
                <a:lnTo>
                  <a:pt x="7181636" y="154112"/>
                </a:lnTo>
              </a:path>
            </a:pathLst>
          </a:custGeom>
          <a:noFill/>
          <a:ln w="127000" cap="flat" cmpd="sng" algn="ctr">
            <a:solidFill>
              <a:srgbClr val="00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12" name="任意多边形 11"/>
          <p:cNvSpPr/>
          <p:nvPr/>
        </p:nvSpPr>
        <p:spPr bwMode="auto">
          <a:xfrm>
            <a:off x="4582275" y="1222625"/>
            <a:ext cx="616449" cy="4253501"/>
          </a:xfrm>
          <a:custGeom>
            <a:avLst/>
            <a:gdLst>
              <a:gd name="connsiteX0" fmla="*/ 616449 w 616449"/>
              <a:gd name="connsiteY0" fmla="*/ 0 h 4253501"/>
              <a:gd name="connsiteX1" fmla="*/ 0 w 616449"/>
              <a:gd name="connsiteY1" fmla="*/ 4253501 h 4253501"/>
            </a:gdLst>
            <a:ahLst/>
            <a:cxnLst>
              <a:cxn ang="0">
                <a:pos x="connsiteX0" y="connsiteY0"/>
              </a:cxn>
              <a:cxn ang="0">
                <a:pos x="connsiteX1" y="connsiteY1"/>
              </a:cxn>
            </a:cxnLst>
            <a:rect l="l" t="t" r="r" b="b"/>
            <a:pathLst>
              <a:path w="616449" h="4253501">
                <a:moveTo>
                  <a:pt x="616449" y="0"/>
                </a:moveTo>
                <a:lnTo>
                  <a:pt x="0" y="4253501"/>
                </a:lnTo>
              </a:path>
            </a:pathLst>
          </a:custGeom>
          <a:noFill/>
          <a:ln w="762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9" name="Rounded Rectangular Callout 8"/>
          <p:cNvSpPr/>
          <p:nvPr/>
        </p:nvSpPr>
        <p:spPr bwMode="auto">
          <a:xfrm>
            <a:off x="3558446" y="3888952"/>
            <a:ext cx="2677099" cy="694063"/>
          </a:xfrm>
          <a:prstGeom prst="wedgeRoundRectCallout">
            <a:avLst>
              <a:gd name="adj1" fmla="val 1801"/>
              <a:gd name="adj2" fmla="val -15337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适用方法：</a:t>
            </a:r>
            <a:r>
              <a:rPr lang="en-US" altLang="zh-CN" dirty="0"/>
              <a:t>BRT</a:t>
            </a:r>
            <a:r>
              <a:rPr lang="zh-CN" altLang="en-US" dirty="0"/>
              <a:t>信号优先控制</a:t>
            </a:r>
            <a:endParaRPr kumimoji="0" lang="en-US" sz="1800" b="1" i="0" u="none" strike="noStrike" cap="none" normalizeH="0" baseline="0" dirty="0">
              <a:ln>
                <a:noFill/>
              </a:ln>
              <a:solidFill>
                <a:schemeClr val="tx1"/>
              </a:solidFill>
              <a:effectLst/>
              <a:latin typeface="Arial" charset="0"/>
            </a:endParaRPr>
          </a:p>
        </p:txBody>
      </p:sp>
      <p:sp>
        <p:nvSpPr>
          <p:cNvPr id="13" name="任意多边形 12"/>
          <p:cNvSpPr/>
          <p:nvPr/>
        </p:nvSpPr>
        <p:spPr bwMode="auto">
          <a:xfrm>
            <a:off x="7500135" y="1243173"/>
            <a:ext cx="30823" cy="4294597"/>
          </a:xfrm>
          <a:custGeom>
            <a:avLst/>
            <a:gdLst>
              <a:gd name="connsiteX0" fmla="*/ 30823 w 30823"/>
              <a:gd name="connsiteY0" fmla="*/ 0 h 4294597"/>
              <a:gd name="connsiteX1" fmla="*/ 0 w 30823"/>
              <a:gd name="connsiteY1" fmla="*/ 4294597 h 4294597"/>
            </a:gdLst>
            <a:ahLst/>
            <a:cxnLst>
              <a:cxn ang="0">
                <a:pos x="connsiteX0" y="connsiteY0"/>
              </a:cxn>
              <a:cxn ang="0">
                <a:pos x="connsiteX1" y="connsiteY1"/>
              </a:cxn>
            </a:cxnLst>
            <a:rect l="l" t="t" r="r" b="b"/>
            <a:pathLst>
              <a:path w="30823" h="4294597">
                <a:moveTo>
                  <a:pt x="30823" y="0"/>
                </a:moveTo>
                <a:lnTo>
                  <a:pt x="0" y="4294597"/>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ndParaRPr>
          </a:p>
        </p:txBody>
      </p:sp>
      <p:sp>
        <p:nvSpPr>
          <p:cNvPr id="10" name="Rounded Rectangular Callout 9"/>
          <p:cNvSpPr/>
          <p:nvPr/>
        </p:nvSpPr>
        <p:spPr bwMode="auto">
          <a:xfrm>
            <a:off x="6015208" y="2616505"/>
            <a:ext cx="2677099" cy="694063"/>
          </a:xfrm>
          <a:prstGeom prst="wedgeRoundRectCallout">
            <a:avLst>
              <a:gd name="adj1" fmla="val 6739"/>
              <a:gd name="adj2" fmla="val -9940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适用方法：常规公交路口信号优先</a:t>
            </a:r>
            <a:endParaRPr kumimoji="0" lang="en-US" sz="1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98153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总结与展望</a:t>
            </a:r>
            <a:r>
              <a:rPr lang="en-US" altLang="zh-CN" dirty="0"/>
              <a:t>——</a:t>
            </a:r>
            <a:r>
              <a:rPr lang="zh-CN" altLang="en-US" dirty="0"/>
              <a:t>创新点</a:t>
            </a:r>
          </a:p>
        </p:txBody>
      </p:sp>
      <p:sp>
        <p:nvSpPr>
          <p:cNvPr id="3" name="内容占位符 2"/>
          <p:cNvSpPr>
            <a:spLocks noGrp="1"/>
          </p:cNvSpPr>
          <p:nvPr>
            <p:ph idx="1"/>
          </p:nvPr>
        </p:nvSpPr>
        <p:spPr>
          <a:xfrm>
            <a:off x="37304" y="1182810"/>
            <a:ext cx="9032048" cy="4811589"/>
          </a:xfrm>
        </p:spPr>
        <p:txBody>
          <a:bodyPr/>
          <a:lstStyle/>
          <a:p>
            <a:r>
              <a:rPr lang="zh-CN" altLang="zh-CN" sz="2000" dirty="0"/>
              <a:t>基于</a:t>
            </a:r>
            <a:r>
              <a:rPr lang="zh-CN" altLang="zh-CN" sz="2000" b="1" dirty="0">
                <a:solidFill>
                  <a:srgbClr val="0000FF"/>
                </a:solidFill>
              </a:rPr>
              <a:t>可用的公交检测数据</a:t>
            </a:r>
            <a:r>
              <a:rPr lang="zh-CN" altLang="zh-CN" sz="2000" dirty="0"/>
              <a:t>，分析了影响公交到达时间的主要影响因素，建立了</a:t>
            </a:r>
            <a:r>
              <a:rPr lang="zh-CN" altLang="zh-CN" sz="2000" b="1" dirty="0">
                <a:solidFill>
                  <a:srgbClr val="0000FF"/>
                </a:solidFill>
              </a:rPr>
              <a:t>单一神经网络和递阶神经网络</a:t>
            </a:r>
            <a:r>
              <a:rPr lang="zh-CN" altLang="zh-CN" sz="2000" dirty="0"/>
              <a:t>的公交到站时间预测模型；</a:t>
            </a:r>
            <a:endParaRPr lang="en-US" altLang="zh-CN" sz="2000" dirty="0"/>
          </a:p>
          <a:p>
            <a:r>
              <a:rPr lang="zh-CN" altLang="zh-CN" sz="2000" dirty="0"/>
              <a:t>在基于发车间隔的常规公交运营模式下，针对受</a:t>
            </a:r>
            <a:r>
              <a:rPr lang="zh-CN" altLang="zh-CN" sz="2000" b="1" dirty="0">
                <a:solidFill>
                  <a:srgbClr val="0000FF"/>
                </a:solidFill>
              </a:rPr>
              <a:t>公交到达先后顺序</a:t>
            </a:r>
            <a:r>
              <a:rPr lang="zh-CN" altLang="zh-CN" sz="2000" dirty="0"/>
              <a:t>影响的多优先请求，建立了</a:t>
            </a:r>
            <a:r>
              <a:rPr lang="zh-CN" altLang="zh-CN" sz="2000" b="1" dirty="0">
                <a:solidFill>
                  <a:srgbClr val="0000FF"/>
                </a:solidFill>
              </a:rPr>
              <a:t>可变优先时间的公交信号优先控制模型</a:t>
            </a:r>
            <a:r>
              <a:rPr lang="zh-CN" altLang="zh-CN" sz="2000" dirty="0"/>
              <a:t>，并将优先前后</a:t>
            </a:r>
            <a:r>
              <a:rPr lang="en-US" altLang="zh-CN" sz="2000" dirty="0"/>
              <a:t>“</a:t>
            </a:r>
            <a:r>
              <a:rPr lang="zh-CN" altLang="zh-CN" sz="2000" b="1" dirty="0">
                <a:solidFill>
                  <a:srgbClr val="0000FF"/>
                </a:solidFill>
              </a:rPr>
              <a:t>站台候车乘客、公交车内乘客、社会车辆使用者</a:t>
            </a:r>
            <a:r>
              <a:rPr lang="en-US" altLang="zh-CN" sz="2000" dirty="0"/>
              <a:t>”</a:t>
            </a:r>
            <a:r>
              <a:rPr lang="zh-CN" altLang="zh-CN" sz="2000" dirty="0"/>
              <a:t>的延误变化量进行了数学建模；</a:t>
            </a:r>
            <a:endParaRPr lang="en-US" altLang="zh-CN" sz="2000" dirty="0"/>
          </a:p>
          <a:p>
            <a:r>
              <a:rPr lang="zh-CN" altLang="zh-CN" sz="2000" dirty="0"/>
              <a:t>在</a:t>
            </a:r>
            <a:r>
              <a:rPr lang="en-US" altLang="zh-CN" sz="2000" dirty="0"/>
              <a:t>BRT</a:t>
            </a:r>
            <a:r>
              <a:rPr lang="zh-CN" altLang="zh-CN" sz="2000" dirty="0"/>
              <a:t>中，研究了带有</a:t>
            </a:r>
            <a:r>
              <a:rPr lang="zh-CN" altLang="zh-CN" sz="2000" b="1" dirty="0">
                <a:solidFill>
                  <a:srgbClr val="0000FF"/>
                </a:solidFill>
              </a:rPr>
              <a:t>路中公交岛式站台</a:t>
            </a:r>
            <a:r>
              <a:rPr lang="zh-CN" altLang="zh-CN" sz="2000" dirty="0"/>
              <a:t>的路口处可能的</a:t>
            </a:r>
            <a:r>
              <a:rPr lang="en-US" altLang="zh-CN" sz="2000" dirty="0"/>
              <a:t>BRT</a:t>
            </a:r>
            <a:r>
              <a:rPr lang="zh-CN" altLang="zh-CN" sz="2000" b="1" dirty="0">
                <a:solidFill>
                  <a:srgbClr val="0000FF"/>
                </a:solidFill>
              </a:rPr>
              <a:t>站台溢流</a:t>
            </a:r>
            <a:r>
              <a:rPr lang="zh-CN" altLang="zh-CN" sz="2000" dirty="0"/>
              <a:t>，创新性的提出了公交信号</a:t>
            </a:r>
            <a:r>
              <a:rPr lang="zh-CN" altLang="zh-CN" sz="2000" b="1" dirty="0">
                <a:solidFill>
                  <a:srgbClr val="0000FF"/>
                </a:solidFill>
              </a:rPr>
              <a:t>优先抑制策略</a:t>
            </a:r>
            <a:r>
              <a:rPr lang="zh-CN" altLang="zh-CN" sz="2000" dirty="0"/>
              <a:t>控制进入到站台区域的车辆数，同时采用传统优先策略进行绿灯时间补偿，实现了</a:t>
            </a:r>
            <a:r>
              <a:rPr lang="zh-CN" altLang="zh-CN" sz="2000" b="1" dirty="0">
                <a:solidFill>
                  <a:srgbClr val="0000FF"/>
                </a:solidFill>
              </a:rPr>
              <a:t>公交车辆延误和溢流现象减少</a:t>
            </a:r>
            <a:r>
              <a:rPr lang="zh-CN" altLang="zh-CN" sz="2000" dirty="0"/>
              <a:t>的双重目标；</a:t>
            </a:r>
            <a:endParaRPr lang="en-US" altLang="zh-CN" sz="2000" dirty="0"/>
          </a:p>
          <a:p>
            <a:r>
              <a:rPr lang="zh-CN" altLang="zh-CN" sz="2000" dirty="0"/>
              <a:t>在城市交通干道上，分别提出了</a:t>
            </a:r>
            <a:r>
              <a:rPr lang="zh-CN" altLang="zh-CN" sz="2000" b="1" dirty="0">
                <a:solidFill>
                  <a:srgbClr val="0000FF"/>
                </a:solidFill>
              </a:rPr>
              <a:t>干道公交优先被动控制和主动控制模型</a:t>
            </a:r>
            <a:r>
              <a:rPr lang="zh-CN" altLang="zh-CN" sz="2000" dirty="0"/>
              <a:t>，应对公交需求量高和需求量低的干道，并建立了被动优先控制模型的</a:t>
            </a:r>
            <a:r>
              <a:rPr lang="zh-CN" altLang="zh-CN" sz="2000" b="1" dirty="0">
                <a:solidFill>
                  <a:srgbClr val="0000FF"/>
                </a:solidFill>
              </a:rPr>
              <a:t>效益评价模型</a:t>
            </a:r>
            <a:r>
              <a:rPr lang="zh-CN" altLang="zh-CN" sz="2000" dirty="0"/>
              <a:t>。</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31</a:t>
            </a:fld>
            <a:endParaRPr lang="en-US" altLang="zh-CN"/>
          </a:p>
        </p:txBody>
      </p:sp>
      <p:sp>
        <p:nvSpPr>
          <p:cNvPr id="6" name="Rectangle 5"/>
          <p:cNvSpPr/>
          <p:nvPr/>
        </p:nvSpPr>
        <p:spPr>
          <a:xfrm>
            <a:off x="219206" y="5458682"/>
            <a:ext cx="8774482" cy="707886"/>
          </a:xfrm>
          <a:prstGeom prst="rect">
            <a:avLst/>
          </a:prstGeom>
        </p:spPr>
        <p:txBody>
          <a:bodyPr wrap="square">
            <a:spAutoFit/>
          </a:bodyPr>
          <a:lstStyle/>
          <a:p>
            <a:pPr algn="ctr"/>
            <a:r>
              <a:rPr lang="zh-CN" altLang="zh-CN" sz="2000" dirty="0"/>
              <a:t>构筑了一套较为完整的公交信号优先控制理论，可概括为</a:t>
            </a:r>
            <a:r>
              <a:rPr lang="en-US" altLang="zh-CN" sz="2000" dirty="0"/>
              <a:t>“</a:t>
            </a:r>
            <a:r>
              <a:rPr lang="zh-CN" altLang="zh-CN" sz="2000" dirty="0">
                <a:solidFill>
                  <a:srgbClr val="0000FF"/>
                </a:solidFill>
              </a:rPr>
              <a:t>运营模式分类、路网结构分层、控制方法分级</a:t>
            </a:r>
            <a:r>
              <a:rPr lang="en-US" altLang="zh-CN" sz="2000" dirty="0"/>
              <a:t>”</a:t>
            </a:r>
            <a:endParaRPr lang="zh-CN" altLang="zh-CN" sz="2000" dirty="0"/>
          </a:p>
        </p:txBody>
      </p:sp>
    </p:spTree>
    <p:extLst>
      <p:ext uri="{BB962C8B-B14F-4D97-AF65-F5344CB8AC3E}">
        <p14:creationId xmlns:p14="http://schemas.microsoft.com/office/powerpoint/2010/main" val="42126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3</a:t>
            </a:fld>
            <a:endParaRPr lang="en-US" altLang="zh-CN"/>
          </a:p>
        </p:txBody>
      </p:sp>
      <p:sp>
        <p:nvSpPr>
          <p:cNvPr id="7" name="内容占位符 6"/>
          <p:cNvSpPr>
            <a:spLocks noGrp="1"/>
          </p:cNvSpPr>
          <p:nvPr>
            <p:ph idx="1"/>
          </p:nvPr>
        </p:nvSpPr>
        <p:spPr>
          <a:xfrm>
            <a:off x="158619" y="1238800"/>
            <a:ext cx="8854751" cy="4525962"/>
          </a:xfrm>
        </p:spPr>
        <p:txBody>
          <a:bodyPr/>
          <a:lstStyle/>
          <a:p>
            <a:pPr marL="0" indent="0">
              <a:buNone/>
            </a:pPr>
            <a:r>
              <a:rPr lang="zh-CN" altLang="en-US" sz="1800" b="1" u="sng" dirty="0"/>
              <a:t>交通发展战略</a:t>
            </a:r>
            <a:r>
              <a:rPr lang="en-US" altLang="zh-CN" sz="1800" b="1" u="sng" dirty="0"/>
              <a:t>——</a:t>
            </a:r>
            <a:r>
              <a:rPr lang="zh-CN" altLang="zh-CN" sz="1800" b="1" u="sng" dirty="0">
                <a:solidFill>
                  <a:srgbClr val="0000FF"/>
                </a:solidFill>
              </a:rPr>
              <a:t>优先发展城市公共交通</a:t>
            </a:r>
            <a:endParaRPr lang="en-US" altLang="zh-CN" sz="1800" b="1" u="sng" dirty="0">
              <a:solidFill>
                <a:srgbClr val="0000FF"/>
              </a:solidFill>
            </a:endParaRPr>
          </a:p>
          <a:p>
            <a:r>
              <a:rPr lang="en-US" altLang="zh-CN" sz="1800" dirty="0"/>
              <a:t>2005</a:t>
            </a:r>
            <a:r>
              <a:rPr lang="zh-CN" altLang="zh-CN" sz="1800" dirty="0"/>
              <a:t>年</a:t>
            </a:r>
            <a:r>
              <a:rPr lang="en-US" altLang="zh-CN" sz="1800" dirty="0"/>
              <a:t>9</a:t>
            </a:r>
            <a:r>
              <a:rPr lang="zh-CN" altLang="zh-CN" sz="1800" dirty="0"/>
              <a:t>月</a:t>
            </a:r>
            <a:r>
              <a:rPr lang="zh-CN" altLang="en-US" sz="1800" dirty="0"/>
              <a:t>，</a:t>
            </a:r>
            <a:r>
              <a:rPr lang="zh-CN" altLang="zh-CN" sz="1800" dirty="0"/>
              <a:t>国务院办公厅转发建设部等部门《关于优先发展城市公共交通意见的通知》：优先发展城市公共交通是提高交通资源利用效率，缓解交通拥堵的重要手段。</a:t>
            </a:r>
            <a:r>
              <a:rPr lang="zh-CN" altLang="zh-CN" sz="1800" b="1" dirty="0">
                <a:solidFill>
                  <a:srgbClr val="0000FF"/>
                </a:solidFill>
              </a:rPr>
              <a:t>通过加强优先车道（路）和优先通行信号系统管理</a:t>
            </a:r>
            <a:r>
              <a:rPr lang="zh-CN" altLang="zh-CN" sz="1800" dirty="0"/>
              <a:t>，提高服务水平。</a:t>
            </a:r>
            <a:endParaRPr lang="en-US" altLang="zh-CN" sz="1800" dirty="0"/>
          </a:p>
          <a:p>
            <a:r>
              <a:rPr lang="en-US" altLang="zh-CN" sz="1800" dirty="0"/>
              <a:t>2006</a:t>
            </a:r>
            <a:r>
              <a:rPr lang="zh-CN" altLang="zh-CN" sz="1800" dirty="0"/>
              <a:t>年初，国务院《国家中长期科技发展规划纲要</a:t>
            </a:r>
            <a:r>
              <a:rPr lang="en-US" altLang="zh-CN" sz="1800" dirty="0"/>
              <a:t>2006-2020</a:t>
            </a:r>
            <a:r>
              <a:rPr lang="zh-CN" altLang="zh-CN" sz="1800" dirty="0"/>
              <a:t>》：重点研究开发城市综合交通、</a:t>
            </a:r>
            <a:r>
              <a:rPr lang="zh-CN" altLang="zh-CN" sz="1800" b="1" dirty="0">
                <a:solidFill>
                  <a:srgbClr val="0000FF"/>
                </a:solidFill>
              </a:rPr>
              <a:t>城市公交优先智能管理</a:t>
            </a:r>
            <a:r>
              <a:rPr lang="zh-CN" altLang="zh-CN" sz="1800" dirty="0"/>
              <a:t>。</a:t>
            </a:r>
            <a:endParaRPr lang="en-US" altLang="zh-CN" sz="1800" dirty="0"/>
          </a:p>
          <a:p>
            <a:r>
              <a:rPr lang="en-US" altLang="zh-CN" sz="1800" dirty="0"/>
              <a:t>2011</a:t>
            </a:r>
            <a:r>
              <a:rPr lang="zh-CN" altLang="zh-CN" sz="1800" dirty="0"/>
              <a:t>年</a:t>
            </a:r>
            <a:r>
              <a:rPr lang="en-US" altLang="zh-CN" sz="1800" dirty="0"/>
              <a:t>4</a:t>
            </a:r>
            <a:r>
              <a:rPr lang="zh-CN" altLang="zh-CN" sz="1800" dirty="0"/>
              <a:t>月，交通部 </a:t>
            </a:r>
            <a:r>
              <a:rPr lang="en-US" altLang="zh-CN" sz="1800" dirty="0"/>
              <a:t>“</a:t>
            </a:r>
            <a:r>
              <a:rPr lang="zh-CN" altLang="zh-CN" sz="1800" dirty="0"/>
              <a:t>十二五</a:t>
            </a:r>
            <a:r>
              <a:rPr lang="en-US" altLang="zh-CN" sz="1800" dirty="0"/>
              <a:t>”</a:t>
            </a:r>
            <a:r>
              <a:rPr lang="zh-CN" altLang="zh-CN" sz="1800" dirty="0"/>
              <a:t>发展规划</a:t>
            </a:r>
            <a:r>
              <a:rPr lang="zh-CN" altLang="en-US" sz="1800" dirty="0"/>
              <a:t>：</a:t>
            </a:r>
            <a:r>
              <a:rPr lang="zh-CN" altLang="zh-CN" sz="1800" dirty="0"/>
              <a:t>加快建立以《城市公共交通条例》为龙头，以配套规章为基础，以地方性法规、规章为补充的法规体系，将优先发展公共交通纳入规范化、法制化轨道。</a:t>
            </a:r>
            <a:r>
              <a:rPr lang="en-US" altLang="zh-CN" sz="1800" dirty="0"/>
              <a:t>11</a:t>
            </a:r>
            <a:r>
              <a:rPr lang="zh-CN" altLang="zh-CN" sz="1800" dirty="0"/>
              <a:t>月份，结合国家低碳城市建设需要，试点选择</a:t>
            </a:r>
            <a:r>
              <a:rPr lang="en-US" altLang="zh-CN" sz="1800" dirty="0"/>
              <a:t>30</a:t>
            </a:r>
            <a:r>
              <a:rPr lang="zh-CN" altLang="zh-CN" sz="1800" dirty="0"/>
              <a:t>个城市实施</a:t>
            </a:r>
            <a:r>
              <a:rPr lang="en-US" altLang="zh-CN" sz="1800" b="1" dirty="0">
                <a:solidFill>
                  <a:srgbClr val="0000FF"/>
                </a:solidFill>
              </a:rPr>
              <a:t>“</a:t>
            </a:r>
            <a:r>
              <a:rPr lang="zh-CN" altLang="zh-CN" sz="1800" b="1" dirty="0">
                <a:solidFill>
                  <a:srgbClr val="0000FF"/>
                </a:solidFill>
              </a:rPr>
              <a:t>公交都市</a:t>
            </a:r>
            <a:r>
              <a:rPr lang="en-US" altLang="zh-CN" sz="1800" b="1" dirty="0">
                <a:solidFill>
                  <a:srgbClr val="0000FF"/>
                </a:solidFill>
              </a:rPr>
              <a:t>”</a:t>
            </a:r>
            <a:r>
              <a:rPr lang="zh-CN" altLang="zh-CN" sz="1800" dirty="0"/>
              <a:t>建设示范工程，并</a:t>
            </a:r>
            <a:r>
              <a:rPr lang="zh-CN" altLang="zh-CN" sz="1800" b="1" dirty="0">
                <a:solidFill>
                  <a:srgbClr val="0000FF"/>
                </a:solidFill>
              </a:rPr>
              <a:t>明确提出在城市主干道和重要交叉口公交优先通行信号设置比例达到</a:t>
            </a:r>
            <a:r>
              <a:rPr lang="en-US" altLang="zh-CN" sz="1800" b="1" dirty="0">
                <a:solidFill>
                  <a:srgbClr val="0000FF"/>
                </a:solidFill>
              </a:rPr>
              <a:t>30%</a:t>
            </a:r>
            <a:r>
              <a:rPr lang="zh-CN" altLang="zh-CN" sz="1800" b="1" dirty="0">
                <a:solidFill>
                  <a:srgbClr val="0000FF"/>
                </a:solidFill>
              </a:rPr>
              <a:t>以上</a:t>
            </a:r>
            <a:r>
              <a:rPr lang="zh-CN" altLang="zh-CN" sz="1800" dirty="0"/>
              <a:t>，切实践行公交优先发展战略。</a:t>
            </a:r>
            <a:endParaRPr lang="en-US" altLang="zh-CN" sz="1800" dirty="0"/>
          </a:p>
          <a:p>
            <a:r>
              <a:rPr lang="en-US" altLang="zh-CN" sz="1800" dirty="0"/>
              <a:t>2012</a:t>
            </a:r>
            <a:r>
              <a:rPr lang="zh-CN" altLang="zh-CN" sz="1800" dirty="0"/>
              <a:t>年，国务院正式颁布《关于城市优先发展公共交通的指导意见》</a:t>
            </a:r>
            <a:r>
              <a:rPr lang="zh-CN" altLang="en-US" sz="1800" dirty="0"/>
              <a:t>：</a:t>
            </a:r>
            <a:r>
              <a:rPr lang="zh-CN" altLang="zh-CN" sz="1800" dirty="0"/>
              <a:t>再次强调城市公共交通具有集约高效、节能环保等优点，优先发展公共交通是缓解交通拥堵、转变城市交通发展方式、提升人民群众生活品质、提高政府基本公共服务水平的必然要求，是构建资源节约型、环境友好型社会的战略选择。进一步要求增加公共交通优先车道，</a:t>
            </a:r>
            <a:r>
              <a:rPr lang="zh-CN" altLang="zh-CN" sz="1800" b="1" dirty="0">
                <a:solidFill>
                  <a:srgbClr val="0000FF"/>
                </a:solidFill>
              </a:rPr>
              <a:t>扩大信号优先范围</a:t>
            </a:r>
            <a:r>
              <a:rPr lang="zh-CN" altLang="zh-CN" sz="1800" dirty="0"/>
              <a:t>，逐步形成公共交通优先通行网络。</a:t>
            </a:r>
            <a:endParaRPr lang="zh-CN" altLang="en-US" sz="1800" dirty="0"/>
          </a:p>
        </p:txBody>
      </p:sp>
      <p:sp>
        <p:nvSpPr>
          <p:cNvPr id="8" name="矩形 7"/>
          <p:cNvSpPr/>
          <p:nvPr/>
        </p:nvSpPr>
        <p:spPr>
          <a:xfrm>
            <a:off x="895736" y="6121083"/>
            <a:ext cx="6783357" cy="646331"/>
          </a:xfrm>
          <a:prstGeom prst="rect">
            <a:avLst/>
          </a:prstGeom>
          <a:solidFill>
            <a:schemeClr val="tx1"/>
          </a:solidFill>
          <a:ln w="38100">
            <a:solidFill>
              <a:srgbClr val="FF6600"/>
            </a:solidFill>
          </a:ln>
        </p:spPr>
        <p:txBody>
          <a:bodyPr wrap="square">
            <a:spAutoFit/>
          </a:bodyPr>
          <a:lstStyle/>
          <a:p>
            <a:r>
              <a:rPr lang="zh-CN" altLang="zh-CN" dirty="0">
                <a:solidFill>
                  <a:srgbClr val="FFC000"/>
                </a:solidFill>
              </a:rPr>
              <a:t>通过上述国家发展战略可以看出：公共交通优先发展已经成为城市交通发展的首要任务，也是应对城市交通拥堵的关键举措。</a:t>
            </a:r>
            <a:endParaRPr lang="zh-CN" altLang="en-US" dirty="0">
              <a:solidFill>
                <a:srgbClr val="FFC000"/>
              </a:solidFill>
            </a:endParaRPr>
          </a:p>
        </p:txBody>
      </p:sp>
    </p:spTree>
    <p:extLst>
      <p:ext uri="{BB962C8B-B14F-4D97-AF65-F5344CB8AC3E}">
        <p14:creationId xmlns:p14="http://schemas.microsoft.com/office/powerpoint/2010/main" val="35562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3" name="内容占位符 2"/>
          <p:cNvSpPr>
            <a:spLocks noGrp="1"/>
          </p:cNvSpPr>
          <p:nvPr>
            <p:ph idx="1"/>
          </p:nvPr>
        </p:nvSpPr>
        <p:spPr>
          <a:xfrm>
            <a:off x="373487" y="1257459"/>
            <a:ext cx="8500057" cy="4525962"/>
          </a:xfrm>
        </p:spPr>
        <p:txBody>
          <a:bodyPr/>
          <a:lstStyle/>
          <a:p>
            <a:pPr marL="0" indent="0">
              <a:buNone/>
            </a:pPr>
            <a:r>
              <a:rPr lang="zh-CN" altLang="zh-CN" sz="1800" dirty="0"/>
              <a:t>受路口信号控制和公交站台空间限制</a:t>
            </a:r>
            <a:r>
              <a:rPr lang="zh-CN" altLang="en-US" sz="1800" dirty="0"/>
              <a:t>的影响：</a:t>
            </a:r>
            <a:r>
              <a:rPr lang="zh-CN" altLang="zh-CN" sz="1800" dirty="0"/>
              <a:t>大部分城市的公交车辆（包括</a:t>
            </a:r>
            <a:r>
              <a:rPr lang="en-US" altLang="zh-CN" sz="1800" dirty="0"/>
              <a:t>BRT</a:t>
            </a:r>
            <a:r>
              <a:rPr lang="zh-CN" altLang="zh-CN" sz="1800" dirty="0"/>
              <a:t>车辆）运行速度仍然很低，车辆延误时间较高</a:t>
            </a:r>
            <a:r>
              <a:rPr lang="zh-CN" altLang="en-US" sz="1800" dirty="0"/>
              <a:t>：</a:t>
            </a:r>
            <a:endParaRPr lang="en-US" altLang="zh-CN" sz="1800" dirty="0"/>
          </a:p>
          <a:p>
            <a:r>
              <a:rPr lang="zh-CN" altLang="zh-CN" sz="1600" dirty="0"/>
              <a:t>厦门</a:t>
            </a:r>
            <a:r>
              <a:rPr lang="en-US" altLang="zh-CN" sz="1600" dirty="0"/>
              <a:t>BRT</a:t>
            </a:r>
            <a:r>
              <a:rPr lang="zh-CN" altLang="en-US" sz="1600" dirty="0"/>
              <a:t>：高架路</a:t>
            </a:r>
            <a:r>
              <a:rPr lang="zh-CN" altLang="zh-CN" sz="1600" dirty="0"/>
              <a:t>，类似于轨道交通，基本没有路口延误</a:t>
            </a:r>
            <a:endParaRPr lang="en-US" altLang="zh-CN" sz="1600" dirty="0"/>
          </a:p>
          <a:p>
            <a:r>
              <a:rPr lang="zh-CN" altLang="zh-CN" sz="1600" dirty="0"/>
              <a:t>广州</a:t>
            </a:r>
            <a:r>
              <a:rPr lang="en-US" altLang="zh-CN" sz="1600" dirty="0"/>
              <a:t>BRT</a:t>
            </a:r>
            <a:r>
              <a:rPr lang="zh-CN" altLang="zh-CN" sz="1600" dirty="0"/>
              <a:t>采用了路中封闭式公交专用道，</a:t>
            </a:r>
            <a:r>
              <a:rPr lang="zh-CN" altLang="en-US" sz="1600" dirty="0"/>
              <a:t>而且配有超车道、</a:t>
            </a:r>
            <a:r>
              <a:rPr lang="zh-CN" altLang="zh-CN" sz="1600" dirty="0"/>
              <a:t>路口</a:t>
            </a:r>
            <a:r>
              <a:rPr lang="zh-CN" altLang="en-US" sz="1600" dirty="0"/>
              <a:t>相位缩减</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4</a:t>
            </a:fld>
            <a:endParaRPr lang="en-US" altLang="zh-CN"/>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 y="2576441"/>
            <a:ext cx="4655977" cy="30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
          <p:cNvPicPr/>
          <p:nvPr/>
        </p:nvPicPr>
        <p:blipFill>
          <a:blip r:embed="rId4">
            <a:extLst>
              <a:ext uri="{28A0092B-C50C-407E-A947-70E740481C1C}">
                <a14:useLocalDpi xmlns:a14="http://schemas.microsoft.com/office/drawing/2010/main" val="0"/>
              </a:ext>
            </a:extLst>
          </a:blip>
          <a:srcRect/>
          <a:stretch>
            <a:fillRect/>
          </a:stretch>
        </p:blipFill>
        <p:spPr bwMode="auto">
          <a:xfrm>
            <a:off x="3937519" y="3806286"/>
            <a:ext cx="5206481" cy="3051714"/>
          </a:xfrm>
          <a:prstGeom prst="rect">
            <a:avLst/>
          </a:prstGeom>
          <a:noFill/>
          <a:ln>
            <a:noFill/>
          </a:ln>
        </p:spPr>
      </p:pic>
    </p:spTree>
    <p:extLst>
      <p:ext uri="{BB962C8B-B14F-4D97-AF65-F5344CB8AC3E}">
        <p14:creationId xmlns:p14="http://schemas.microsoft.com/office/powerpoint/2010/main" val="403667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课题来源</a:t>
            </a:r>
          </a:p>
        </p:txBody>
      </p:sp>
      <p:sp>
        <p:nvSpPr>
          <p:cNvPr id="3" name="内容占位符 2"/>
          <p:cNvSpPr>
            <a:spLocks noGrp="1"/>
          </p:cNvSpPr>
          <p:nvPr>
            <p:ph idx="1"/>
          </p:nvPr>
        </p:nvSpPr>
        <p:spPr>
          <a:xfrm>
            <a:off x="457200" y="1341438"/>
            <a:ext cx="8473044" cy="4525962"/>
          </a:xfrm>
        </p:spPr>
        <p:txBody>
          <a:bodyPr/>
          <a:lstStyle/>
          <a:p>
            <a:pPr marL="0" indent="0">
              <a:buNone/>
            </a:pPr>
            <a:r>
              <a:rPr lang="zh-CN" altLang="zh-CN" b="1" dirty="0">
                <a:solidFill>
                  <a:srgbClr val="0000FF"/>
                </a:solidFill>
              </a:rPr>
              <a:t>公交车辆信号优先控制</a:t>
            </a:r>
            <a:r>
              <a:rPr lang="zh-CN" altLang="en-US" dirty="0"/>
              <a:t>已经</a:t>
            </a:r>
            <a:r>
              <a:rPr lang="zh-CN" altLang="zh-CN" dirty="0"/>
              <a:t>成为改善公交运行效率的重要手段</a:t>
            </a:r>
            <a:r>
              <a:rPr lang="zh-CN" altLang="en-US" dirty="0"/>
              <a:t>：</a:t>
            </a:r>
            <a:endParaRPr lang="en-US" altLang="zh-CN" dirty="0"/>
          </a:p>
          <a:p>
            <a:pPr>
              <a:lnSpc>
                <a:spcPct val="150000"/>
              </a:lnSpc>
            </a:pPr>
            <a:r>
              <a:rPr lang="zh-CN" altLang="zh-CN" sz="2400" dirty="0"/>
              <a:t>给公交车辆</a:t>
            </a:r>
            <a:r>
              <a:rPr lang="zh-CN" altLang="zh-CN" sz="2400" b="1" dirty="0">
                <a:solidFill>
                  <a:srgbClr val="0000FF"/>
                </a:solidFill>
              </a:rPr>
              <a:t>额外的绿灯时间</a:t>
            </a:r>
            <a:r>
              <a:rPr lang="zh-CN" altLang="zh-CN" sz="2400" dirty="0"/>
              <a:t>或</a:t>
            </a:r>
            <a:r>
              <a:rPr lang="zh-CN" altLang="zh-CN" sz="2400" b="1" dirty="0">
                <a:solidFill>
                  <a:srgbClr val="0000FF"/>
                </a:solidFill>
              </a:rPr>
              <a:t>更少的红灯时间</a:t>
            </a:r>
            <a:endParaRPr lang="en-US" altLang="zh-CN" sz="2400" b="1" dirty="0">
              <a:solidFill>
                <a:srgbClr val="0000FF"/>
              </a:solidFill>
            </a:endParaRPr>
          </a:p>
          <a:p>
            <a:pPr>
              <a:lnSpc>
                <a:spcPct val="150000"/>
              </a:lnSpc>
            </a:pPr>
            <a:r>
              <a:rPr lang="zh-CN" altLang="zh-CN" sz="2400" dirty="0"/>
              <a:t>使其尽快通过信号交叉口，减少延误时间</a:t>
            </a:r>
            <a:endParaRPr lang="en-US" altLang="zh-CN" sz="2400" dirty="0"/>
          </a:p>
          <a:p>
            <a:pPr>
              <a:lnSpc>
                <a:spcPct val="150000"/>
              </a:lnSpc>
            </a:pPr>
            <a:r>
              <a:rPr lang="zh-CN" altLang="zh-CN" sz="2400" dirty="0"/>
              <a:t>提高公交车辆运营准点率和可靠性</a:t>
            </a:r>
            <a:endParaRPr lang="en-US" altLang="zh-CN" sz="2400" dirty="0"/>
          </a:p>
          <a:p>
            <a:pPr>
              <a:lnSpc>
                <a:spcPct val="150000"/>
              </a:lnSpc>
            </a:pPr>
            <a:r>
              <a:rPr lang="zh-CN" altLang="zh-CN" sz="2400" dirty="0"/>
              <a:t>不严重影响社会车辆的</a:t>
            </a:r>
            <a:r>
              <a:rPr lang="zh-CN" altLang="en-US" sz="2400" dirty="0"/>
              <a:t>通行效率</a:t>
            </a:r>
            <a:r>
              <a:rPr lang="zh-CN" altLang="zh-CN" sz="2400" dirty="0"/>
              <a:t>，降低整个网络的人均延误</a:t>
            </a:r>
          </a:p>
          <a:p>
            <a:pPr>
              <a:lnSpc>
                <a:spcPct val="150000"/>
              </a:lnSpc>
            </a:pPr>
            <a:r>
              <a:rPr lang="zh-CN" altLang="zh-CN" sz="2400" dirty="0"/>
              <a:t>尤其针对具有专用道的</a:t>
            </a:r>
            <a:r>
              <a:rPr lang="en-US" altLang="zh-CN" sz="2400" dirty="0"/>
              <a:t>BRT</a:t>
            </a:r>
            <a:r>
              <a:rPr lang="zh-CN" altLang="zh-CN" sz="2400" dirty="0"/>
              <a:t>和</a:t>
            </a:r>
            <a:r>
              <a:rPr lang="en-US" altLang="zh-CN" sz="2400" dirty="0"/>
              <a:t>BRT-Like</a:t>
            </a:r>
            <a:r>
              <a:rPr lang="zh-CN" altLang="zh-CN" sz="2400" dirty="0"/>
              <a:t>系统，更能通过提供额外的绿灯时间降低公交车辆通过路口的延误</a:t>
            </a:r>
            <a:endParaRPr lang="en-US" altLang="zh-CN" sz="2400" dirty="0"/>
          </a:p>
          <a:p>
            <a:pPr marL="0" indent="0">
              <a:buNone/>
            </a:pPr>
            <a:endParaRPr lang="zh-CN" altLang="en-US" sz="2400" dirty="0"/>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5</a:t>
            </a:fld>
            <a:endParaRPr lang="en-US" altLang="zh-CN"/>
          </a:p>
        </p:txBody>
      </p:sp>
    </p:spTree>
    <p:extLst>
      <p:ext uri="{BB962C8B-B14F-4D97-AF65-F5344CB8AC3E}">
        <p14:creationId xmlns:p14="http://schemas.microsoft.com/office/powerpoint/2010/main" val="146466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研究现状</a:t>
            </a:r>
            <a:endParaRPr lang="en-US" dirty="0"/>
          </a:p>
        </p:txBody>
      </p:sp>
      <p:sp>
        <p:nvSpPr>
          <p:cNvPr id="3" name="Content Placeholder 2"/>
          <p:cNvSpPr>
            <a:spLocks noGrp="1"/>
          </p:cNvSpPr>
          <p:nvPr>
            <p:ph idx="1"/>
          </p:nvPr>
        </p:nvSpPr>
        <p:spPr/>
        <p:txBody>
          <a:bodyPr/>
          <a:lstStyle/>
          <a:p>
            <a:pPr marL="0" indent="0">
              <a:buNone/>
            </a:pPr>
            <a:r>
              <a:rPr lang="zh-CN" altLang="en-US" sz="3200" dirty="0"/>
              <a:t>当前大部分城市的公交信号优先系统，主要包括</a:t>
            </a:r>
            <a:endParaRPr lang="en-US" altLang="zh-CN" sz="3200" dirty="0"/>
          </a:p>
          <a:p>
            <a:pPr lvl="1"/>
            <a:r>
              <a:rPr lang="zh-CN" altLang="en-US" sz="3200" dirty="0">
                <a:solidFill>
                  <a:srgbClr val="0000FF"/>
                </a:solidFill>
              </a:rPr>
              <a:t>车辆检测</a:t>
            </a:r>
            <a:endParaRPr lang="en-US" altLang="zh-CN" sz="3200" dirty="0">
              <a:solidFill>
                <a:srgbClr val="0000FF"/>
              </a:solidFill>
            </a:endParaRPr>
          </a:p>
          <a:p>
            <a:pPr lvl="1"/>
            <a:r>
              <a:rPr lang="zh-CN" altLang="en-US" sz="3200" dirty="0">
                <a:solidFill>
                  <a:srgbClr val="0000FF"/>
                </a:solidFill>
              </a:rPr>
              <a:t>数据传输</a:t>
            </a:r>
            <a:endParaRPr lang="en-US" altLang="zh-CN" sz="3200" dirty="0">
              <a:solidFill>
                <a:srgbClr val="0000FF"/>
              </a:solidFill>
            </a:endParaRPr>
          </a:p>
          <a:p>
            <a:pPr lvl="1"/>
            <a:r>
              <a:rPr lang="zh-CN" altLang="en-US" sz="3200" dirty="0">
                <a:solidFill>
                  <a:srgbClr val="0000FF"/>
                </a:solidFill>
              </a:rPr>
              <a:t>优先决策</a:t>
            </a:r>
            <a:endParaRPr lang="en-US" altLang="zh-CN" sz="3200" dirty="0">
              <a:solidFill>
                <a:srgbClr val="0000FF"/>
              </a:solidFill>
            </a:endParaRPr>
          </a:p>
          <a:p>
            <a:pPr lvl="1"/>
            <a:r>
              <a:rPr lang="zh-CN" altLang="en-US" sz="3200" dirty="0">
                <a:solidFill>
                  <a:srgbClr val="0000FF"/>
                </a:solidFill>
              </a:rPr>
              <a:t>优先许可</a:t>
            </a:r>
            <a:endParaRPr lang="en-US" sz="3200" dirty="0">
              <a:solidFill>
                <a:srgbClr val="0000FF"/>
              </a:solidFill>
            </a:endParaRPr>
          </a:p>
        </p:txBody>
      </p:sp>
      <p:sp>
        <p:nvSpPr>
          <p:cNvPr id="4" name="Footer Placeholder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Slide Number Placeholder 4"/>
          <p:cNvSpPr>
            <a:spLocks noGrp="1"/>
          </p:cNvSpPr>
          <p:nvPr>
            <p:ph type="sldNum" sz="quarter" idx="11"/>
          </p:nvPr>
        </p:nvSpPr>
        <p:spPr/>
        <p:txBody>
          <a:bodyPr/>
          <a:lstStyle/>
          <a:p>
            <a:fld id="{A184DC98-7490-4D9D-BE51-1D6EDC6F8454}" type="slidenum">
              <a:rPr lang="en-US" altLang="zh-CN" smtClean="0"/>
              <a:pPr/>
              <a:t>6</a:t>
            </a:fld>
            <a:endParaRPr lang="en-US" altLang="zh-CN"/>
          </a:p>
        </p:txBody>
      </p:sp>
      <p:sp>
        <p:nvSpPr>
          <p:cNvPr id="7" name="Rectangle 6"/>
          <p:cNvSpPr/>
          <p:nvPr/>
        </p:nvSpPr>
        <p:spPr bwMode="auto">
          <a:xfrm>
            <a:off x="3757650" y="3404212"/>
            <a:ext cx="2015189" cy="8593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rPr>
              <a:t>信号控制中心</a:t>
            </a:r>
            <a:endParaRPr kumimoji="0" lang="en-US" sz="2000" b="1" i="0" u="none" strike="noStrike" cap="none" normalizeH="0" baseline="0" dirty="0">
              <a:ln>
                <a:noFill/>
              </a:ln>
              <a:solidFill>
                <a:schemeClr val="tx1"/>
              </a:solidFill>
              <a:effectLst/>
              <a:latin typeface="Arial" charset="0"/>
            </a:endParaRPr>
          </a:p>
        </p:txBody>
      </p:sp>
      <p:sp>
        <p:nvSpPr>
          <p:cNvPr id="8" name="Rectangle 7"/>
          <p:cNvSpPr/>
          <p:nvPr/>
        </p:nvSpPr>
        <p:spPr bwMode="auto">
          <a:xfrm>
            <a:off x="6765255" y="3404212"/>
            <a:ext cx="2015189" cy="8593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rPr>
              <a:t>公交调度中心</a:t>
            </a:r>
            <a:endParaRPr kumimoji="0" lang="en-US" sz="2000" b="1" i="0" u="none" strike="noStrike" cap="none" normalizeH="0" baseline="0" dirty="0">
              <a:ln>
                <a:noFill/>
              </a:ln>
              <a:solidFill>
                <a:schemeClr val="tx1"/>
              </a:solidFill>
              <a:effectLst/>
              <a:latin typeface="Arial" charset="0"/>
            </a:endParaRPr>
          </a:p>
        </p:txBody>
      </p:sp>
      <p:sp>
        <p:nvSpPr>
          <p:cNvPr id="9" name="Rectangle 8"/>
          <p:cNvSpPr/>
          <p:nvPr/>
        </p:nvSpPr>
        <p:spPr bwMode="auto">
          <a:xfrm>
            <a:off x="3757649" y="4891489"/>
            <a:ext cx="2015189" cy="8593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rPr>
              <a:t>路口信号机</a:t>
            </a:r>
            <a:endParaRPr kumimoji="0" lang="en-US" sz="2000" b="1" i="0" u="none" strike="noStrike" cap="none" normalizeH="0" baseline="0" dirty="0">
              <a:ln>
                <a:noFill/>
              </a:ln>
              <a:solidFill>
                <a:schemeClr val="tx1"/>
              </a:solidFill>
              <a:effectLst/>
              <a:latin typeface="Arial" charset="0"/>
            </a:endParaRPr>
          </a:p>
        </p:txBody>
      </p:sp>
      <p:sp>
        <p:nvSpPr>
          <p:cNvPr id="10" name="Rectangle 9"/>
          <p:cNvSpPr/>
          <p:nvPr/>
        </p:nvSpPr>
        <p:spPr bwMode="auto">
          <a:xfrm>
            <a:off x="6765255" y="4891489"/>
            <a:ext cx="2015189" cy="8593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Arial" charset="0"/>
              </a:rPr>
              <a:t>公交车</a:t>
            </a:r>
            <a:r>
              <a:rPr kumimoji="0" lang="en-US" altLang="zh-CN" sz="2000" b="1" i="0" u="none" strike="noStrike" cap="none" normalizeH="0" baseline="0" dirty="0">
                <a:ln>
                  <a:noFill/>
                </a:ln>
                <a:solidFill>
                  <a:schemeClr val="tx1"/>
                </a:solidFill>
                <a:effectLst/>
                <a:latin typeface="Arial" charset="0"/>
              </a:rPr>
              <a:t>/</a:t>
            </a:r>
            <a:r>
              <a:rPr kumimoji="0" lang="zh-CN" altLang="en-US" sz="2000" b="1" i="0" u="none" strike="noStrike" cap="none" normalizeH="0" baseline="0" dirty="0">
                <a:ln>
                  <a:noFill/>
                </a:ln>
                <a:solidFill>
                  <a:schemeClr val="tx1"/>
                </a:solidFill>
                <a:effectLst/>
                <a:latin typeface="Arial" charset="0"/>
              </a:rPr>
              <a:t>社会车辆</a:t>
            </a:r>
            <a:endParaRPr kumimoji="0" lang="en-US" sz="2000" b="1" i="0" u="none" strike="noStrike" cap="none" normalizeH="0" baseline="0" dirty="0">
              <a:ln>
                <a:noFill/>
              </a:ln>
              <a:solidFill>
                <a:schemeClr val="tx1"/>
              </a:solidFill>
              <a:effectLst/>
              <a:latin typeface="Arial" charset="0"/>
            </a:endParaRPr>
          </a:p>
        </p:txBody>
      </p:sp>
      <p:cxnSp>
        <p:nvCxnSpPr>
          <p:cNvPr id="12" name="Straight Arrow Connector 11"/>
          <p:cNvCxnSpPr>
            <a:stCxn id="7" idx="3"/>
            <a:endCxn id="8" idx="1"/>
          </p:cNvCxnSpPr>
          <p:nvPr/>
        </p:nvCxnSpPr>
        <p:spPr bwMode="auto">
          <a:xfrm>
            <a:off x="5772839" y="3833870"/>
            <a:ext cx="992416"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cxnSp>
        <p:nvCxnSpPr>
          <p:cNvPr id="14" name="Straight Arrow Connector 13"/>
          <p:cNvCxnSpPr>
            <a:stCxn id="7" idx="2"/>
            <a:endCxn id="9" idx="0"/>
          </p:cNvCxnSpPr>
          <p:nvPr/>
        </p:nvCxnSpPr>
        <p:spPr bwMode="auto">
          <a:xfrm flipH="1">
            <a:off x="4765244" y="4263528"/>
            <a:ext cx="1" cy="627961"/>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cxnSp>
        <p:nvCxnSpPr>
          <p:cNvPr id="16" name="Straight Arrow Connector 15"/>
          <p:cNvCxnSpPr>
            <a:stCxn id="9" idx="3"/>
            <a:endCxn id="10" idx="1"/>
          </p:cNvCxnSpPr>
          <p:nvPr/>
        </p:nvCxnSpPr>
        <p:spPr bwMode="auto">
          <a:xfrm>
            <a:off x="5772838" y="5321147"/>
            <a:ext cx="992417" cy="0"/>
          </a:xfrm>
          <a:prstGeom prst="straightConnector1">
            <a:avLst/>
          </a:prstGeom>
          <a:solidFill>
            <a:schemeClr val="accent1"/>
          </a:solidFill>
          <a:ln w="19050" cap="flat" cmpd="sng" algn="ctr">
            <a:solidFill>
              <a:schemeClr val="tx1"/>
            </a:solidFill>
            <a:prstDash val="solid"/>
            <a:round/>
            <a:headEnd type="arrow" w="med" len="med"/>
            <a:tailEnd type="none" w="med" len="med"/>
          </a:ln>
          <a:effectLst/>
        </p:spPr>
      </p:cxnSp>
      <p:cxnSp>
        <p:nvCxnSpPr>
          <p:cNvPr id="18" name="Straight Arrow Connector 17"/>
          <p:cNvCxnSpPr>
            <a:stCxn id="8" idx="2"/>
            <a:endCxn id="10" idx="0"/>
          </p:cNvCxnSpPr>
          <p:nvPr/>
        </p:nvCxnSpPr>
        <p:spPr bwMode="auto">
          <a:xfrm>
            <a:off x="7772850" y="4263528"/>
            <a:ext cx="0" cy="627961"/>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Tree>
    <p:extLst>
      <p:ext uri="{BB962C8B-B14F-4D97-AF65-F5344CB8AC3E}">
        <p14:creationId xmlns:p14="http://schemas.microsoft.com/office/powerpoint/2010/main" val="412486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sp>
        <p:nvSpPr>
          <p:cNvPr id="4" name="页脚占位符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灯片编号占位符 4"/>
          <p:cNvSpPr>
            <a:spLocks noGrp="1"/>
          </p:cNvSpPr>
          <p:nvPr>
            <p:ph type="sldNum" sz="quarter" idx="11"/>
          </p:nvPr>
        </p:nvSpPr>
        <p:spPr/>
        <p:txBody>
          <a:bodyPr/>
          <a:lstStyle/>
          <a:p>
            <a:fld id="{A184DC98-7490-4D9D-BE51-1D6EDC6F8454}" type="slidenum">
              <a:rPr lang="en-US" altLang="zh-CN" smtClean="0"/>
              <a:pPr/>
              <a:t>7</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643170638"/>
              </p:ext>
            </p:extLst>
          </p:nvPr>
        </p:nvGraphicFramePr>
        <p:xfrm>
          <a:off x="77856" y="1355012"/>
          <a:ext cx="8905372" cy="4310024"/>
        </p:xfrm>
        <a:graphic>
          <a:graphicData uri="http://schemas.openxmlformats.org/drawingml/2006/table">
            <a:tbl>
              <a:tblPr firstRow="1" firstCol="1" bandRow="1">
                <a:tableStyleId>{5940675A-B579-460E-94D1-54222C63F5DA}</a:tableStyleId>
              </a:tblPr>
              <a:tblGrid>
                <a:gridCol w="695868">
                  <a:extLst>
                    <a:ext uri="{9D8B030D-6E8A-4147-A177-3AD203B41FA5}">
                      <a16:colId xmlns:a16="http://schemas.microsoft.com/office/drawing/2014/main" val="20000"/>
                    </a:ext>
                  </a:extLst>
                </a:gridCol>
                <a:gridCol w="1577590">
                  <a:extLst>
                    <a:ext uri="{9D8B030D-6E8A-4147-A177-3AD203B41FA5}">
                      <a16:colId xmlns:a16="http://schemas.microsoft.com/office/drawing/2014/main" val="20001"/>
                    </a:ext>
                  </a:extLst>
                </a:gridCol>
                <a:gridCol w="6631914">
                  <a:extLst>
                    <a:ext uri="{9D8B030D-6E8A-4147-A177-3AD203B41FA5}">
                      <a16:colId xmlns:a16="http://schemas.microsoft.com/office/drawing/2014/main" val="20002"/>
                    </a:ext>
                  </a:extLst>
                </a:gridCol>
              </a:tblGrid>
              <a:tr h="297733">
                <a:tc>
                  <a:txBody>
                    <a:bodyPr/>
                    <a:lstStyle/>
                    <a:p>
                      <a:pPr indent="0" algn="ctr">
                        <a:lnSpc>
                          <a:spcPct val="100000"/>
                        </a:lnSpc>
                        <a:spcAft>
                          <a:spcPts val="0"/>
                        </a:spcAft>
                      </a:pPr>
                      <a:r>
                        <a:rPr lang="zh-CN" sz="1400" b="1" kern="100" dirty="0">
                          <a:effectLst/>
                        </a:rPr>
                        <a:t>类别</a:t>
                      </a:r>
                      <a:endParaRPr lang="zh-CN" sz="1400" b="1"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b="1" kern="100" dirty="0">
                          <a:effectLst/>
                        </a:rPr>
                        <a:t>优先策略</a:t>
                      </a:r>
                      <a:endParaRPr lang="zh-CN" sz="1400" b="1"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b="1" kern="100" dirty="0">
                          <a:effectLst/>
                        </a:rPr>
                        <a:t>特点</a:t>
                      </a:r>
                      <a:endParaRPr lang="zh-CN" sz="1400" b="1" kern="100" dirty="0">
                        <a:effectLst/>
                        <a:latin typeface="Times New Roman"/>
                        <a:ea typeface="宋体"/>
                      </a:endParaRPr>
                    </a:p>
                  </a:txBody>
                  <a:tcPr marL="13273" marR="13273" marT="0" marB="0" anchor="ctr"/>
                </a:tc>
                <a:extLst>
                  <a:ext uri="{0D108BD9-81ED-4DB2-BD59-A6C34878D82A}">
                    <a16:rowId xmlns:a16="http://schemas.microsoft.com/office/drawing/2014/main" val="10000"/>
                  </a:ext>
                </a:extLst>
              </a:tr>
              <a:tr h="546419">
                <a:tc rowSpan="4">
                  <a:txBody>
                    <a:bodyPr/>
                    <a:lstStyle/>
                    <a:p>
                      <a:pPr indent="0" algn="ctr">
                        <a:lnSpc>
                          <a:spcPct val="100000"/>
                        </a:lnSpc>
                        <a:spcAft>
                          <a:spcPts val="0"/>
                        </a:spcAft>
                      </a:pPr>
                      <a:r>
                        <a:rPr lang="zh-CN" sz="1400" kern="100" dirty="0">
                          <a:effectLst/>
                        </a:rPr>
                        <a:t>被动式优先</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调整信号周期</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altLang="en-US" sz="1400" b="1" kern="100" dirty="0">
                          <a:solidFill>
                            <a:srgbClr val="0000FF"/>
                          </a:solidFill>
                          <a:effectLst/>
                        </a:rPr>
                        <a:t>缩小</a:t>
                      </a:r>
                      <a:r>
                        <a:rPr lang="zh-CN" sz="1400" b="1" kern="100" dirty="0">
                          <a:solidFill>
                            <a:srgbClr val="0000FF"/>
                          </a:solidFill>
                          <a:effectLst/>
                        </a:rPr>
                        <a:t>信号周期</a:t>
                      </a:r>
                      <a:r>
                        <a:rPr lang="zh-CN" sz="1400" kern="100" dirty="0">
                          <a:effectLst/>
                        </a:rPr>
                        <a:t>，但同时会降低路口通行能力，易造成回堵或溢流</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1"/>
                  </a:ext>
                </a:extLst>
              </a:tr>
              <a:tr h="397395">
                <a:tc vMerge="1">
                  <a:txBody>
                    <a:bodyPr/>
                    <a:lstStyle/>
                    <a:p>
                      <a:endParaRPr lang="zh-CN" altLang="en-US"/>
                    </a:p>
                  </a:txBody>
                  <a:tcPr/>
                </a:tc>
                <a:tc>
                  <a:txBody>
                    <a:bodyPr/>
                    <a:lstStyle/>
                    <a:p>
                      <a:pPr indent="0" algn="l">
                        <a:lnSpc>
                          <a:spcPct val="100000"/>
                        </a:lnSpc>
                        <a:spcAft>
                          <a:spcPts val="0"/>
                        </a:spcAft>
                      </a:pPr>
                      <a:r>
                        <a:rPr lang="zh-CN" sz="1400" kern="100" dirty="0">
                          <a:effectLst/>
                        </a:rPr>
                        <a:t>相位截断</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b="1" kern="100" dirty="0">
                          <a:solidFill>
                            <a:srgbClr val="0000FF"/>
                          </a:solidFill>
                          <a:effectLst/>
                          <a:latin typeface="+mn-lt"/>
                          <a:ea typeface="+mn-ea"/>
                          <a:cs typeface="+mn-cs"/>
                        </a:rPr>
                        <a:t>被拆分后的相位绿灯时间变短</a:t>
                      </a:r>
                      <a:r>
                        <a:rPr lang="zh-CN" sz="1400" kern="100" dirty="0">
                          <a:effectLst/>
                        </a:rPr>
                        <a:t>，因此主要受相位最短绿灯时间限制</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2"/>
                  </a:ext>
                </a:extLst>
              </a:tr>
              <a:tr h="663922">
                <a:tc vMerge="1">
                  <a:txBody>
                    <a:bodyPr/>
                    <a:lstStyle/>
                    <a:p>
                      <a:endParaRPr lang="zh-CN" altLang="en-US"/>
                    </a:p>
                  </a:txBody>
                  <a:tcPr/>
                </a:tc>
                <a:tc>
                  <a:txBody>
                    <a:bodyPr/>
                    <a:lstStyle/>
                    <a:p>
                      <a:pPr indent="0" algn="l">
                        <a:lnSpc>
                          <a:spcPct val="100000"/>
                        </a:lnSpc>
                        <a:spcAft>
                          <a:spcPts val="0"/>
                        </a:spcAft>
                      </a:pPr>
                      <a:r>
                        <a:rPr lang="zh-CN" sz="1400" kern="100" dirty="0">
                          <a:effectLst/>
                        </a:rPr>
                        <a:t>区域信号配时</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b="1" kern="100" dirty="0">
                          <a:solidFill>
                            <a:srgbClr val="0000FF"/>
                          </a:solidFill>
                          <a:effectLst/>
                          <a:latin typeface="+mn-lt"/>
                          <a:ea typeface="+mn-ea"/>
                          <a:cs typeface="+mn-cs"/>
                        </a:rPr>
                        <a:t>优化困难</a:t>
                      </a:r>
                      <a:r>
                        <a:rPr lang="zh-CN" sz="1400" kern="100" dirty="0">
                          <a:effectLst/>
                        </a:rPr>
                        <a:t>，公交方向上尽量提供较多的绿灯时间，</a:t>
                      </a:r>
                      <a:r>
                        <a:rPr lang="zh-CN" altLang="en-US" sz="1400" kern="100" dirty="0">
                          <a:effectLst/>
                        </a:rPr>
                        <a:t>但</a:t>
                      </a:r>
                      <a:r>
                        <a:rPr lang="zh-CN" sz="1400" b="1" kern="100" dirty="0">
                          <a:solidFill>
                            <a:srgbClr val="0000FF"/>
                          </a:solidFill>
                          <a:effectLst/>
                          <a:latin typeface="+mn-lt"/>
                          <a:ea typeface="+mn-ea"/>
                          <a:cs typeface="+mn-cs"/>
                        </a:rPr>
                        <a:t>停靠站分布不均匀</a:t>
                      </a:r>
                      <a:r>
                        <a:rPr lang="zh-CN" sz="1400" kern="100" dirty="0">
                          <a:effectLst/>
                        </a:rPr>
                        <a:t>，所以针对社会车辆设计的协调性不适合于公交车</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3"/>
                  </a:ext>
                </a:extLst>
              </a:tr>
              <a:tr h="496744">
                <a:tc vMerge="1">
                  <a:txBody>
                    <a:bodyPr/>
                    <a:lstStyle/>
                    <a:p>
                      <a:endParaRPr lang="zh-CN" altLang="en-US"/>
                    </a:p>
                  </a:txBody>
                  <a:tcPr/>
                </a:tc>
                <a:tc>
                  <a:txBody>
                    <a:bodyPr/>
                    <a:lstStyle/>
                    <a:p>
                      <a:pPr indent="0" algn="l">
                        <a:lnSpc>
                          <a:spcPct val="100000"/>
                        </a:lnSpc>
                        <a:spcAft>
                          <a:spcPts val="0"/>
                        </a:spcAft>
                      </a:pPr>
                      <a:r>
                        <a:rPr lang="zh-CN" sz="1400" kern="100" dirty="0">
                          <a:effectLst/>
                        </a:rPr>
                        <a:t>限制社会车辆进入</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类似于高速路匝道控制方法，提高公交效率同时，也显著降低了社会车辆的通行效率</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4"/>
                  </a:ext>
                </a:extLst>
              </a:tr>
              <a:tr h="298047">
                <a:tc rowSpan="5">
                  <a:txBody>
                    <a:bodyPr/>
                    <a:lstStyle/>
                    <a:p>
                      <a:pPr indent="0" algn="ctr">
                        <a:lnSpc>
                          <a:spcPct val="100000"/>
                        </a:lnSpc>
                        <a:spcAft>
                          <a:spcPts val="0"/>
                        </a:spcAft>
                      </a:pPr>
                      <a:r>
                        <a:rPr lang="zh-CN" sz="1400" kern="100" dirty="0">
                          <a:effectLst/>
                        </a:rPr>
                        <a:t>主动式优先</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b="1" kern="100" dirty="0">
                          <a:solidFill>
                            <a:srgbClr val="0000FF"/>
                          </a:solidFill>
                          <a:effectLst/>
                        </a:rPr>
                        <a:t>绿灯延长</a:t>
                      </a:r>
                      <a:endParaRPr lang="zh-CN" sz="1400" b="1" kern="100" dirty="0">
                        <a:solidFill>
                          <a:srgbClr val="0000FF"/>
                        </a:solidFill>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能够控制的公交车辆有限，但节约的公交延误时间最多</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5"/>
                  </a:ext>
                </a:extLst>
              </a:tr>
              <a:tr h="546419">
                <a:tc vMerge="1">
                  <a:txBody>
                    <a:bodyPr/>
                    <a:lstStyle/>
                    <a:p>
                      <a:endParaRPr lang="zh-CN" altLang="en-US"/>
                    </a:p>
                  </a:txBody>
                  <a:tcPr/>
                </a:tc>
                <a:tc>
                  <a:txBody>
                    <a:bodyPr/>
                    <a:lstStyle/>
                    <a:p>
                      <a:pPr indent="0" algn="l">
                        <a:lnSpc>
                          <a:spcPct val="100000"/>
                        </a:lnSpc>
                        <a:spcAft>
                          <a:spcPts val="0"/>
                        </a:spcAft>
                      </a:pPr>
                      <a:r>
                        <a:rPr lang="zh-CN" sz="1400" b="1" kern="100" dirty="0">
                          <a:solidFill>
                            <a:srgbClr val="0000FF"/>
                          </a:solidFill>
                          <a:effectLst/>
                        </a:rPr>
                        <a:t>红灯缩短</a:t>
                      </a:r>
                      <a:endParaRPr lang="zh-CN" sz="1400" b="1" kern="100" dirty="0">
                        <a:solidFill>
                          <a:srgbClr val="0000FF"/>
                        </a:solidFill>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易干扰绿灯缩短方向的社会车流，主要受最小相位绿灯影响，而且节约的公交延误时间非常有限</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6"/>
                  </a:ext>
                </a:extLst>
              </a:tr>
              <a:tr h="318229">
                <a:tc vMerge="1">
                  <a:txBody>
                    <a:bodyPr/>
                    <a:lstStyle/>
                    <a:p>
                      <a:endParaRPr lang="zh-CN" altLang="en-US"/>
                    </a:p>
                  </a:txBody>
                  <a:tcPr/>
                </a:tc>
                <a:tc>
                  <a:txBody>
                    <a:bodyPr/>
                    <a:lstStyle/>
                    <a:p>
                      <a:pPr indent="0" algn="l">
                        <a:lnSpc>
                          <a:spcPct val="100000"/>
                        </a:lnSpc>
                        <a:spcAft>
                          <a:spcPts val="0"/>
                        </a:spcAft>
                      </a:pPr>
                      <a:r>
                        <a:rPr lang="zh-CN" sz="1400" kern="100" dirty="0">
                          <a:effectLst/>
                        </a:rPr>
                        <a:t>特殊相位</a:t>
                      </a:r>
                      <a:r>
                        <a:rPr lang="en-US" sz="1400" kern="100" dirty="0">
                          <a:effectLst/>
                        </a:rPr>
                        <a:t>/</a:t>
                      </a:r>
                      <a:r>
                        <a:rPr lang="zh-CN" sz="1400" kern="100" dirty="0">
                          <a:effectLst/>
                        </a:rPr>
                        <a:t>相位插入 </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常配合公交专用道，能够有效提高公交车辆路口通行效率，但易干扰司机驾驶</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7"/>
                  </a:ext>
                </a:extLst>
              </a:tr>
              <a:tr h="397395">
                <a:tc vMerge="1">
                  <a:txBody>
                    <a:bodyPr/>
                    <a:lstStyle/>
                    <a:p>
                      <a:endParaRPr lang="zh-CN" altLang="en-US"/>
                    </a:p>
                  </a:txBody>
                  <a:tcPr/>
                </a:tc>
                <a:tc>
                  <a:txBody>
                    <a:bodyPr/>
                    <a:lstStyle/>
                    <a:p>
                      <a:pPr indent="0" algn="l">
                        <a:lnSpc>
                          <a:spcPct val="100000"/>
                        </a:lnSpc>
                        <a:spcAft>
                          <a:spcPts val="0"/>
                        </a:spcAft>
                      </a:pPr>
                      <a:r>
                        <a:rPr lang="zh-CN" sz="1400" kern="100" dirty="0">
                          <a:effectLst/>
                        </a:rPr>
                        <a:t>相位抑制</a:t>
                      </a:r>
                      <a:r>
                        <a:rPr lang="en-US" sz="1400" kern="100" dirty="0">
                          <a:effectLst/>
                        </a:rPr>
                        <a:t>/</a:t>
                      </a:r>
                      <a:r>
                        <a:rPr lang="zh-CN" sz="1400" kern="100" dirty="0">
                          <a:effectLst/>
                        </a:rPr>
                        <a:t>相位跳跃 </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易造成某一方向交通流过度累计造成回堵或溢流，诱发局部拥堵</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8"/>
                  </a:ext>
                </a:extLst>
              </a:tr>
              <a:tr h="347721">
                <a:tc vMerge="1">
                  <a:txBody>
                    <a:bodyPr/>
                    <a:lstStyle/>
                    <a:p>
                      <a:endParaRPr lang="zh-CN" altLang="en-US"/>
                    </a:p>
                  </a:txBody>
                  <a:tcPr/>
                </a:tc>
                <a:tc>
                  <a:txBody>
                    <a:bodyPr/>
                    <a:lstStyle/>
                    <a:p>
                      <a:pPr indent="0" algn="l">
                        <a:lnSpc>
                          <a:spcPct val="100000"/>
                        </a:lnSpc>
                        <a:spcAft>
                          <a:spcPts val="0"/>
                        </a:spcAft>
                      </a:pPr>
                      <a:r>
                        <a:rPr lang="zh-CN" sz="1400" kern="100" dirty="0">
                          <a:effectLst/>
                        </a:rPr>
                        <a:t>相位补偿</a:t>
                      </a:r>
                      <a:endParaRPr lang="zh-CN" sz="1400" kern="100" dirty="0">
                        <a:effectLst/>
                        <a:latin typeface="Times New Roman"/>
                        <a:ea typeface="宋体"/>
                      </a:endParaRPr>
                    </a:p>
                  </a:txBody>
                  <a:tcPr marL="13273" marR="13273" marT="0" marB="0" anchor="ctr"/>
                </a:tc>
                <a:tc>
                  <a:txBody>
                    <a:bodyPr/>
                    <a:lstStyle/>
                    <a:p>
                      <a:pPr indent="0" algn="l">
                        <a:lnSpc>
                          <a:spcPct val="100000"/>
                        </a:lnSpc>
                        <a:spcAft>
                          <a:spcPts val="0"/>
                        </a:spcAft>
                      </a:pPr>
                      <a:r>
                        <a:rPr lang="zh-CN" sz="1400" kern="100" dirty="0">
                          <a:effectLst/>
                        </a:rPr>
                        <a:t>受空闲绿灯时间影响，而且在补偿周期内易引发更多延误</a:t>
                      </a:r>
                      <a:endParaRPr lang="zh-CN" sz="1400" kern="100" dirty="0">
                        <a:effectLst/>
                        <a:latin typeface="Times New Roman"/>
                        <a:ea typeface="宋体"/>
                      </a:endParaRPr>
                    </a:p>
                  </a:txBody>
                  <a:tcPr marL="13273" marR="13273"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9835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研究现状</a:t>
            </a:r>
            <a:endParaRPr lang="en-US" dirty="0"/>
          </a:p>
        </p:txBody>
      </p:sp>
      <p:sp>
        <p:nvSpPr>
          <p:cNvPr id="3" name="Content Placeholder 2"/>
          <p:cNvSpPr>
            <a:spLocks noGrp="1"/>
          </p:cNvSpPr>
          <p:nvPr>
            <p:ph idx="1"/>
          </p:nvPr>
        </p:nvSpPr>
        <p:spPr>
          <a:xfrm>
            <a:off x="309283" y="1341438"/>
            <a:ext cx="8538882" cy="4525962"/>
          </a:xfrm>
        </p:spPr>
        <p:txBody>
          <a:bodyPr/>
          <a:lstStyle/>
          <a:p>
            <a:r>
              <a:rPr lang="zh-CN" altLang="en-US" b="1" dirty="0">
                <a:solidFill>
                  <a:srgbClr val="0000FF"/>
                </a:solidFill>
              </a:rPr>
              <a:t>在初期</a:t>
            </a:r>
            <a:r>
              <a:rPr lang="zh-CN" altLang="en-US" dirty="0"/>
              <a:t>，车辆检测技术和信号控制机性能较差</a:t>
            </a:r>
            <a:endParaRPr lang="en-US" altLang="zh-CN" dirty="0"/>
          </a:p>
          <a:p>
            <a:pPr lvl="1"/>
            <a:r>
              <a:rPr lang="zh-CN" altLang="en-US" dirty="0">
                <a:solidFill>
                  <a:srgbClr val="0000FF"/>
                </a:solidFill>
              </a:rPr>
              <a:t>数据不全</a:t>
            </a:r>
            <a:r>
              <a:rPr lang="zh-CN" altLang="en-US" dirty="0"/>
              <a:t>、信号机配时无法及时调整</a:t>
            </a:r>
            <a:endParaRPr lang="en-US" altLang="zh-CN" dirty="0"/>
          </a:p>
          <a:p>
            <a:pPr lvl="1"/>
            <a:r>
              <a:rPr lang="zh-CN" altLang="en-US" dirty="0"/>
              <a:t>策略简单，多采用</a:t>
            </a:r>
            <a:r>
              <a:rPr lang="zh-CN" altLang="en-US" b="1" dirty="0">
                <a:solidFill>
                  <a:srgbClr val="0000FF"/>
                </a:solidFill>
              </a:rPr>
              <a:t>被动或绝对优先</a:t>
            </a:r>
            <a:endParaRPr lang="en-US" altLang="zh-CN" dirty="0"/>
          </a:p>
          <a:p>
            <a:r>
              <a:rPr lang="zh-CN" altLang="en-US" b="1" dirty="0">
                <a:solidFill>
                  <a:srgbClr val="0000FF"/>
                </a:solidFill>
              </a:rPr>
              <a:t>在中期</a:t>
            </a:r>
            <a:r>
              <a:rPr lang="zh-CN" altLang="en-US" dirty="0"/>
              <a:t>，车辆定位</a:t>
            </a:r>
            <a:r>
              <a:rPr lang="en-US" altLang="zh-CN" dirty="0"/>
              <a:t>/</a:t>
            </a:r>
            <a:r>
              <a:rPr lang="zh-CN" altLang="en-US" dirty="0"/>
              <a:t>检测技术和信号控制机性能提升</a:t>
            </a:r>
            <a:endParaRPr lang="en-US" altLang="zh-CN" dirty="0"/>
          </a:p>
          <a:p>
            <a:pPr lvl="1"/>
            <a:r>
              <a:rPr lang="zh-CN" altLang="en-US" dirty="0">
                <a:solidFill>
                  <a:srgbClr val="0000FF"/>
                </a:solidFill>
              </a:rPr>
              <a:t>信息较多</a:t>
            </a:r>
            <a:r>
              <a:rPr lang="zh-CN" altLang="en-US" dirty="0"/>
              <a:t>、信号机配时能及时调整</a:t>
            </a:r>
            <a:endParaRPr lang="en-US" altLang="zh-CN" dirty="0"/>
          </a:p>
          <a:p>
            <a:pPr lvl="1"/>
            <a:r>
              <a:rPr lang="zh-CN" altLang="en-US" dirty="0"/>
              <a:t>策略较为复杂，多采用</a:t>
            </a:r>
            <a:r>
              <a:rPr lang="zh-CN" altLang="en-US" b="1" dirty="0">
                <a:solidFill>
                  <a:srgbClr val="0000FF"/>
                </a:solidFill>
              </a:rPr>
              <a:t>路口的被动优先或条件优先</a:t>
            </a:r>
            <a:endParaRPr lang="en-US" altLang="zh-CN" b="1" dirty="0">
              <a:solidFill>
                <a:srgbClr val="0000FF"/>
              </a:solidFill>
            </a:endParaRPr>
          </a:p>
          <a:p>
            <a:r>
              <a:rPr lang="zh-CN" altLang="en-US" b="1" dirty="0">
                <a:solidFill>
                  <a:srgbClr val="0000FF"/>
                </a:solidFill>
              </a:rPr>
              <a:t>当前</a:t>
            </a:r>
            <a:r>
              <a:rPr lang="zh-CN" altLang="en-US" dirty="0"/>
              <a:t>，车辆定位与检测技术、协调信号控制的普及</a:t>
            </a:r>
            <a:endParaRPr lang="en-US" altLang="zh-CN" dirty="0"/>
          </a:p>
          <a:p>
            <a:pPr lvl="1"/>
            <a:r>
              <a:rPr lang="zh-CN" altLang="en-US" dirty="0">
                <a:solidFill>
                  <a:srgbClr val="0000FF"/>
                </a:solidFill>
              </a:rPr>
              <a:t>信息全面、丰富</a:t>
            </a:r>
            <a:r>
              <a:rPr lang="zh-CN" altLang="en-US" dirty="0"/>
              <a:t>，信号机较多支持网络控制</a:t>
            </a:r>
            <a:endParaRPr lang="en-US" altLang="zh-CN" dirty="0"/>
          </a:p>
          <a:p>
            <a:pPr lvl="1"/>
            <a:r>
              <a:rPr lang="zh-CN" altLang="en-US" dirty="0"/>
              <a:t>策略复杂，</a:t>
            </a:r>
            <a:r>
              <a:rPr lang="zh-CN" altLang="en-US" b="1" dirty="0">
                <a:solidFill>
                  <a:srgbClr val="0000FF"/>
                </a:solidFill>
              </a:rPr>
              <a:t>多研究基于模型的路口优先和干道协调优先</a:t>
            </a:r>
            <a:endParaRPr lang="en-US" altLang="zh-CN" b="1" dirty="0">
              <a:solidFill>
                <a:srgbClr val="0000FF"/>
              </a:solidFill>
            </a:endParaRPr>
          </a:p>
          <a:p>
            <a:pPr marL="457200" lvl="1" indent="0">
              <a:buNone/>
            </a:pPr>
            <a:endParaRPr lang="en-US" altLang="zh-CN" dirty="0"/>
          </a:p>
          <a:p>
            <a:pPr lvl="1"/>
            <a:endParaRPr lang="en-US" dirty="0"/>
          </a:p>
        </p:txBody>
      </p:sp>
      <p:sp>
        <p:nvSpPr>
          <p:cNvPr id="4" name="Footer Placeholder 3"/>
          <p:cNvSpPr>
            <a:spLocks noGrp="1"/>
          </p:cNvSpPr>
          <p:nvPr>
            <p:ph type="ftr" sz="quarter" idx="10"/>
          </p:nvPr>
        </p:nvSpPr>
        <p:spPr/>
        <p:txBody>
          <a:bodyPr/>
          <a:lstStyle/>
          <a:p>
            <a:pPr>
              <a:defRPr/>
            </a:pPr>
            <a:r>
              <a:rPr lang="zh-CN" altLang="en-US"/>
              <a:t>控制科学与工程学院</a:t>
            </a:r>
            <a:endParaRPr lang="en-US" altLang="zh-CN" dirty="0"/>
          </a:p>
        </p:txBody>
      </p:sp>
      <p:sp>
        <p:nvSpPr>
          <p:cNvPr id="5" name="Slide Number Placeholder 4"/>
          <p:cNvSpPr>
            <a:spLocks noGrp="1"/>
          </p:cNvSpPr>
          <p:nvPr>
            <p:ph type="sldNum" sz="quarter" idx="11"/>
          </p:nvPr>
        </p:nvSpPr>
        <p:spPr/>
        <p:txBody>
          <a:bodyPr/>
          <a:lstStyle/>
          <a:p>
            <a:fld id="{A184DC98-7490-4D9D-BE51-1D6EDC6F8454}" type="slidenum">
              <a:rPr lang="en-US" altLang="zh-CN" smtClean="0"/>
              <a:pPr/>
              <a:t>8</a:t>
            </a:fld>
            <a:endParaRPr lang="en-US" altLang="zh-CN"/>
          </a:p>
        </p:txBody>
      </p:sp>
    </p:spTree>
    <p:extLst>
      <p:ext uri="{BB962C8B-B14F-4D97-AF65-F5344CB8AC3E}">
        <p14:creationId xmlns:p14="http://schemas.microsoft.com/office/powerpoint/2010/main" val="3704968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nimal Response II&amp;quot;&quot;/&gt;&lt;property id=&quot;20307&quot; value=&quot;296&quot;/&gt;&lt;/object&gt;&lt;object type=&quot;3&quot; unique_id=&quot;10005&quot;&gt;&lt;property id=&quot;20148&quot; value=&quot;5&quot;/&gt;&lt;property id=&quot;20300&quot; value=&quot;Slide 2 - &amp;quot;Module Purpose&amp;quot;&quot;/&gt;&lt;property id=&quot;20307&quot; value=&quot;291&quot;/&gt;&lt;/object&gt;&lt;object type=&quot;3&quot; unique_id=&quot;10006&quot;&gt;&lt;property id=&quot;20148&quot; value=&quot;5&quot;/&gt;&lt;property id=&quot;20300&quot; value=&quot;Slide 3 - &amp;quot;What You Will Learn&amp;quot;&quot;/&gt;&lt;property id=&quot;20307&quot; value=&quot;298&quot;/&gt;&lt;/object&gt;&lt;object type=&quot;3&quot; unique_id=&quot;10007&quot;&gt;&lt;property id=&quot;20148&quot; value=&quot;5&quot;/&gt;&lt;property id=&quot;20300&quot; value=&quot;Slide 4&quot;/&gt;&lt;property id=&quot;20307&quot; value=&quot;295&quot;/&gt;&lt;/object&gt;&lt;object type=&quot;3&quot; unique_id=&quot;10008&quot;&gt;&lt;property id=&quot;20148&quot; value=&quot;5&quot;/&gt;&lt;property id=&quot;20300&quot; value=&quot;Slide 5&quot;/&gt;&lt;property id=&quot;20307&quot; value=&quot;297&quot;/&gt;&lt;/object&gt;&lt;object type=&quot;3&quot; unique_id=&quot;10009&quot;&gt;&lt;property id=&quot;20148&quot; value=&quot;5&quot;/&gt;&lt;property id=&quot;20300&quot; value=&quot;Slide 6&quot;/&gt;&lt;property id=&quot;20307&quot; value=&quot;292&quot;/&gt;&lt;/object&gt;&lt;object type=&quot;3&quot; unique_id=&quot;10010&quot;&gt;&lt;property id=&quot;20148&quot; value=&quot;5&quot;/&gt;&lt;property id=&quot;20300&quot; value=&quot;Slide 7&quot;/&gt;&lt;property id=&quot;20307&quot; value=&quot;301&quot;/&gt;&lt;/object&gt;&lt;object type=&quot;3&quot; unique_id=&quot;10011&quot;&gt;&lt;property id=&quot;20148&quot; value=&quot;5&quot;/&gt;&lt;property id=&quot;20300&quot; value=&quot;Slide 8&quot;/&gt;&lt;property id=&quot;20307&quot; value=&quot;341&quot;/&gt;&lt;/object&gt;&lt;object type=&quot;3&quot; unique_id=&quot;10012&quot;&gt;&lt;property id=&quot;20148&quot; value=&quot;5&quot;/&gt;&lt;property id=&quot;20300&quot; value=&quot;Slide 9&quot;/&gt;&lt;property id=&quot;20307&quot; value=&quot;342&quot;/&gt;&lt;/object&gt;&lt;object type=&quot;3&quot; unique_id=&quot;10013&quot;&gt;&lt;property id=&quot;20148&quot; value=&quot;5&quot;/&gt;&lt;property id=&quot;20300&quot; value=&quot;Slide 10&quot;/&gt;&lt;property id=&quot;20307&quot; value=&quot;343&quot;/&gt;&lt;/object&gt;&lt;object type=&quot;3&quot; unique_id=&quot;10014&quot;&gt;&lt;property id=&quot;20148&quot; value=&quot;5&quot;/&gt;&lt;property id=&quot;20300&quot; value=&quot;Slide 11&quot;/&gt;&lt;property id=&quot;20307&quot; value=&quot;344&quot;/&gt;&lt;/object&gt;&lt;object type=&quot;3&quot; unique_id=&quot;10015&quot;&gt;&lt;property id=&quot;20148&quot; value=&quot;5&quot;/&gt;&lt;property id=&quot;20300&quot; value=&quot;Slide 12&quot;/&gt;&lt;property id=&quot;20307&quot; value=&quot;311&quot;/&gt;&lt;/object&gt;&lt;object type=&quot;3&quot; unique_id=&quot;10016&quot;&gt;&lt;property id=&quot;20148&quot; value=&quot;5&quot;/&gt;&lt;property id=&quot;20300&quot; value=&quot;Slide 13&quot;/&gt;&lt;property id=&quot;20307&quot; value=&quot;345&quot;/&gt;&lt;/object&gt;&lt;object type=&quot;3&quot; unique_id=&quot;10017&quot;&gt;&lt;property id=&quot;20148&quot; value=&quot;5&quot;/&gt;&lt;property id=&quot;20300&quot; value=&quot;Slide 14&quot;/&gt;&lt;property id=&quot;20307&quot; value=&quot;308&quot;/&gt;&lt;/object&gt;&lt;object type=&quot;3&quot; unique_id=&quot;10018&quot;&gt;&lt;property id=&quot;20148&quot; value=&quot;5&quot;/&gt;&lt;property id=&quot;20300&quot; value=&quot;Slide 15&quot;/&gt;&lt;property id=&quot;20307&quot; value=&quot;316&quot;/&gt;&lt;/object&gt;&lt;object type=&quot;3&quot; unique_id=&quot;10019&quot;&gt;&lt;property id=&quot;20148&quot; value=&quot;5&quot;/&gt;&lt;property id=&quot;20300&quot; value=&quot;Slide 16&quot;/&gt;&lt;property id=&quot;20307&quot; value=&quot;353&quot;/&gt;&lt;/object&gt;&lt;object type=&quot;3&quot; unique_id=&quot;10020&quot;&gt;&lt;property id=&quot;20148&quot; value=&quot;5&quot;/&gt;&lt;property id=&quot;20300&quot; value=&quot;Slide 17&quot;/&gt;&lt;property id=&quot;20307&quot; value=&quot;319&quot;/&gt;&lt;/object&gt;&lt;object type=&quot;3&quot; unique_id=&quot;10021&quot;&gt;&lt;property id=&quot;20148&quot; value=&quot;5&quot;/&gt;&lt;property id=&quot;20300&quot; value=&quot;Slide 18&quot;/&gt;&lt;property id=&quot;20307&quot; value=&quot;347&quot;/&gt;&lt;/object&gt;&lt;object type=&quot;3&quot; unique_id=&quot;10022&quot;&gt;&lt;property id=&quot;20148&quot; value=&quot;5&quot;/&gt;&lt;property id=&quot;20300&quot; value=&quot;Slide 19&quot;/&gt;&lt;property id=&quot;20307&quot; value=&quot;324&quot;/&gt;&lt;/object&gt;&lt;object type=&quot;3&quot; unique_id=&quot;10023&quot;&gt;&lt;property id=&quot;20148&quot; value=&quot;5&quot;/&gt;&lt;property id=&quot;20300&quot; value=&quot;Slide 20&quot;/&gt;&lt;property id=&quot;20307&quot; value=&quot;348&quot;/&gt;&lt;/object&gt;&lt;object type=&quot;3&quot; unique_id=&quot;10024&quot;&gt;&lt;property id=&quot;20148&quot; value=&quot;5&quot;/&gt;&lt;property id=&quot;20300&quot; value=&quot;Slide 21&quot;/&gt;&lt;property id=&quot;20307&quot; value=&quot;349&quot;/&gt;&lt;/object&gt;&lt;object type=&quot;3&quot; unique_id=&quot;10025&quot;&gt;&lt;property id=&quot;20148&quot; value=&quot;5&quot;/&gt;&lt;property id=&quot;20300&quot; value=&quot;Slide 22&quot;/&gt;&lt;property id=&quot;20307&quot; value=&quot;351&quot;/&gt;&lt;/object&gt;&lt;object type=&quot;3&quot; unique_id=&quot;10026&quot;&gt;&lt;property id=&quot;20148&quot; value=&quot;5&quot;/&gt;&lt;property id=&quot;20300&quot; value=&quot;Slide 23&quot;/&gt;&lt;property id=&quot;20307&quot; value=&quot;354&quot;/&gt;&lt;/object&gt;&lt;object type=&quot;3&quot; unique_id=&quot;10027&quot;&gt;&lt;property id=&quot;20148&quot; value=&quot;5&quot;/&gt;&lt;property id=&quot;20300&quot; value=&quot;Slide 24&quot;/&gt;&lt;property id=&quot;20307&quot; value=&quot;356&quot;/&gt;&lt;/object&gt;&lt;object type=&quot;3&quot; unique_id=&quot;10028&quot;&gt;&lt;property id=&quot;20148&quot; value=&quot;5&quot;/&gt;&lt;property id=&quot;20300&quot; value=&quot;Slide 25&quot;/&gt;&lt;property id=&quot;20307&quot; value=&quot;361&quot;/&gt;&lt;/object&gt;&lt;object type=&quot;3&quot; unique_id=&quot;10029&quot;&gt;&lt;property id=&quot;20148&quot; value=&quot;5&quot;/&gt;&lt;property id=&quot;20300&quot; value=&quot;Slide 26 - &amp;quot;Dog Restraints: Standing and Lateral&amp;quot;&quot;/&gt;&lt;property id=&quot;20307&quot; value=&quot;370&quot;/&gt;&lt;/object&gt;&lt;object type=&quot;3&quot; unique_id=&quot;10030&quot;&gt;&lt;property id=&quot;20148&quot; value=&quot;5&quot;/&gt;&lt;property id=&quot;20300&quot; value=&quot;Slide 27&quot;/&gt;&lt;property id=&quot;20307&quot; value=&quot;355&quot;/&gt;&lt;/object&gt;&lt;object type=&quot;3&quot; unique_id=&quot;10031&quot;&gt;&lt;property id=&quot;20148&quot; value=&quot;5&quot;/&gt;&lt;property id=&quot;20300&quot; value=&quot;Slide 28&quot;/&gt;&lt;property id=&quot;20307&quot; value=&quot;363&quot;/&gt;&lt;/object&gt;&lt;object type=&quot;3&quot; unique_id=&quot;10032&quot;&gt;&lt;property id=&quot;20148&quot; value=&quot;5&quot;/&gt;&lt;property id=&quot;20300&quot; value=&quot;Slide 29&quot;/&gt;&lt;property id=&quot;20307&quot; value=&quot;357&quot;/&gt;&lt;/object&gt;&lt;object type=&quot;3&quot; unique_id=&quot;10033&quot;&gt;&lt;property id=&quot;20148&quot; value=&quot;5&quot;/&gt;&lt;property id=&quot;20300&quot; value=&quot;Slide 30&quot;/&gt;&lt;property id=&quot;20307&quot; value=&quot;359&quot;/&gt;&lt;/object&gt;&lt;object type=&quot;3&quot; unique_id=&quot;10034&quot;&gt;&lt;property id=&quot;20148&quot; value=&quot;5&quot;/&gt;&lt;property id=&quot;20300&quot; value=&quot;Slide 31&quot;/&gt;&lt;property id=&quot;20307&quot; value=&quot;358&quot;/&gt;&lt;/object&gt;&lt;object type=&quot;3&quot; unique_id=&quot;10035&quot;&gt;&lt;property id=&quot;20148&quot; value=&quot;5&quot;/&gt;&lt;property id=&quot;20300&quot; value=&quot;Slide 32&quot;/&gt;&lt;property id=&quot;20307&quot; value=&quot;360&quot;/&gt;&lt;/object&gt;&lt;object type=&quot;3&quot; unique_id=&quot;10036&quot;&gt;&lt;property id=&quot;20148&quot; value=&quot;5&quot;/&gt;&lt;property id=&quot;20300&quot; value=&quot;Slide 33&quot;/&gt;&lt;property id=&quot;20307&quot; value=&quot;362&quot;/&gt;&lt;/object&gt;&lt;object type=&quot;3&quot; unique_id=&quot;10037&quot;&gt;&lt;property id=&quot;20148&quot; value=&quot;5&quot;/&gt;&lt;property id=&quot;20300&quot; value=&quot;Slide 34&quot;/&gt;&lt;property id=&quot;20307&quot; value=&quot;366&quot;/&gt;&lt;/object&gt;&lt;object type=&quot;3&quot; unique_id=&quot;10038&quot;&gt;&lt;property id=&quot;20148&quot; value=&quot;5&quot;/&gt;&lt;property id=&quot;20300&quot; value=&quot;Slide 35&quot;/&gt;&lt;property id=&quot;20307&quot; value=&quot;364&quot;/&gt;&lt;/object&gt;&lt;object type=&quot;3&quot; unique_id=&quot;10039&quot;&gt;&lt;property id=&quot;20148&quot; value=&quot;5&quot;/&gt;&lt;property id=&quot;20300&quot; value=&quot;Slide 36&quot;/&gt;&lt;property id=&quot;20307&quot; value=&quot;365&quot;/&gt;&lt;/object&gt;&lt;object type=&quot;3&quot; unique_id=&quot;10040&quot;&gt;&lt;property id=&quot;20148&quot; value=&quot;5&quot;/&gt;&lt;property id=&quot;20300&quot; value=&quot;Slide 37&quot;/&gt;&lt;property id=&quot;20307&quot; value=&quot;368&quot;/&gt;&lt;/object&gt;&lt;object type=&quot;3&quot; unique_id=&quot;10041&quot;&gt;&lt;property id=&quot;20148&quot; value=&quot;5&quot;/&gt;&lt;property id=&quot;20300&quot; value=&quot;Slide 38 - &amp;quot;Exotic Animals and Other Species&amp;quot;&quot;/&gt;&lt;property id=&quot;20307&quot; value=&quot;367&quot;/&gt;&lt;/object&gt;&lt;object type=&quot;3&quot; unique_id=&quot;10042&quot;&gt;&lt;property id=&quot;20148&quot; value=&quot;5&quot;/&gt;&lt;property id=&quot;20300&quot; value=&quot;Slide 39 - &amp;quot;Caring for Injured Animals&amp;quot;&quot;/&gt;&lt;property id=&quot;20307&quot; value=&quot;369&quot;/&gt;&lt;/object&gt;&lt;object type=&quot;3&quot; unique_id=&quot;10043&quot;&gt;&lt;property id=&quot;20148&quot; value=&quot;5&quot;/&gt;&lt;property id=&quot;20300&quot; value=&quot;Slide 40&quot;/&gt;&lt;property id=&quot;20307&quot; value=&quot;263&quot;/&gt;&lt;/object&gt;&lt;object type=&quot;3&quot; unique_id=&quot;10044&quot;&gt;&lt;property id=&quot;20148&quot; value=&quot;5&quot;/&gt;&lt;property id=&quot;20300&quot; value=&quot;Slide 41&quot;/&gt;&lt;property id=&quot;20307&quot; value=&quot;332&quot;/&gt;&lt;/object&gt;&lt;object type=&quot;3&quot; unique_id=&quot;10045&quot;&gt;&lt;property id=&quot;20148&quot; value=&quot;5&quot;/&gt;&lt;property id=&quot;20300&quot; value=&quot;Slide 42&quot;/&gt;&lt;property id=&quot;20307&quot; value=&quot;350&quot;/&gt;&lt;/object&gt;&lt;/object&gt;&lt;/object&gt;&lt;/database&gt;"/>
</p:tagLst>
</file>

<file path=ppt/theme/theme1.xml><?xml version="1.0" encoding="utf-8"?>
<a:theme xmlns:a="http://schemas.openxmlformats.org/drawingml/2006/main" name="Cert_ppt_template_all but TTT">
  <a:themeElements>
    <a:clrScheme name="Cert_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ert_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ert_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ert_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ert_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ert_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ert_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ert_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ert_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ert_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ert_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ert_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ert_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ert_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30364</TotalTime>
  <Words>3510</Words>
  <Application>Microsoft Office PowerPoint</Application>
  <PresentationFormat>全屏显示(4:3)</PresentationFormat>
  <Paragraphs>303</Paragraphs>
  <Slides>32</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Arial</vt:lpstr>
      <vt:lpstr>Times</vt:lpstr>
      <vt:lpstr>Times New Roman</vt:lpstr>
      <vt:lpstr>Wingdings</vt:lpstr>
      <vt:lpstr>Cert_ppt_template_all but TTT</vt:lpstr>
      <vt:lpstr>课题来源</vt:lpstr>
      <vt:lpstr>课题来源</vt:lpstr>
      <vt:lpstr>课题来源</vt:lpstr>
      <vt:lpstr>课题来源</vt:lpstr>
      <vt:lpstr>课题来源</vt:lpstr>
      <vt:lpstr>课题来源</vt:lpstr>
      <vt:lpstr>研究现状</vt:lpstr>
      <vt:lpstr>研究现状</vt:lpstr>
      <vt:lpstr>研究现状</vt:lpstr>
      <vt:lpstr>研究现状——问题总结</vt:lpstr>
      <vt:lpstr>研究现状——问题总结</vt:lpstr>
      <vt:lpstr>研究现状——问题总结</vt:lpstr>
      <vt:lpstr>研究内容之间的衔接关系</vt:lpstr>
      <vt:lpstr>研究内容4——干道公交信号优先协调控制</vt:lpstr>
      <vt:lpstr>研究内容4——干道公交被动信号优先控制</vt:lpstr>
      <vt:lpstr>研究内容4——干道公交被动信号优先控制</vt:lpstr>
      <vt:lpstr>研究内容4——干道公交被动信号优先控制</vt:lpstr>
      <vt:lpstr>研究内容4——干道公交被动信号优先控制</vt:lpstr>
      <vt:lpstr>研究内容4——干道公交被动信号优先控制</vt:lpstr>
      <vt:lpstr>研究内容4——干道公交被动信号优先控制</vt:lpstr>
      <vt:lpstr>研究内容4——干道公交被动信号优先控制</vt:lpstr>
      <vt:lpstr>研究内容5——干道公交主动优先控制</vt:lpstr>
      <vt:lpstr>研究内容5——干道公交主动优先控制</vt:lpstr>
      <vt:lpstr>研究内容5——干道公交主动优先控制</vt:lpstr>
      <vt:lpstr>研究内容5——干道公交主动优先控制</vt:lpstr>
      <vt:lpstr>研究内容5——干道公交主动优先控制</vt:lpstr>
      <vt:lpstr>研究内容5——干道公交主动优先控制</vt:lpstr>
      <vt:lpstr>研究内容5——干道公交主动优先控制</vt:lpstr>
      <vt:lpstr>研究内容5——干道公交主动优先控制</vt:lpstr>
      <vt:lpstr>研究内容5——干道公交主动优先控制</vt:lpstr>
      <vt:lpstr>成果应用——以济南为例</vt:lpstr>
      <vt:lpstr>总结与展望——创新点</vt:lpstr>
    </vt:vector>
  </TitlesOfParts>
  <Company>PerformTech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 Traffic and Crowd Management PPT</dc:title>
  <dc:creator>FEMA</dc:creator>
  <cp:lastModifiedBy>2392839367@qq.com</cp:lastModifiedBy>
  <cp:revision>1187</cp:revision>
  <cp:lastPrinted>2012-09-13T16:06:11Z</cp:lastPrinted>
  <dcterms:created xsi:type="dcterms:W3CDTF">2005-12-20T16:22:26Z</dcterms:created>
  <dcterms:modified xsi:type="dcterms:W3CDTF">2021-10-04T13:12:13Z</dcterms:modified>
</cp:coreProperties>
</file>